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319" r:id="rId2"/>
    <p:sldId id="282" r:id="rId3"/>
    <p:sldId id="302" r:id="rId4"/>
    <p:sldId id="283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320" r:id="rId14"/>
    <p:sldId id="294" r:id="rId15"/>
    <p:sldId id="295" r:id="rId16"/>
    <p:sldId id="303" r:id="rId17"/>
    <p:sldId id="296" r:id="rId18"/>
    <p:sldId id="299" r:id="rId19"/>
    <p:sldId id="297" r:id="rId20"/>
    <p:sldId id="298" r:id="rId21"/>
    <p:sldId id="300" r:id="rId22"/>
    <p:sldId id="304" r:id="rId23"/>
    <p:sldId id="310" r:id="rId24"/>
    <p:sldId id="307" r:id="rId25"/>
    <p:sldId id="311" r:id="rId26"/>
    <p:sldId id="308" r:id="rId27"/>
    <p:sldId id="315" r:id="rId28"/>
    <p:sldId id="316" r:id="rId29"/>
    <p:sldId id="314" r:id="rId30"/>
    <p:sldId id="321" r:id="rId31"/>
    <p:sldId id="322" r:id="rId32"/>
    <p:sldId id="323" r:id="rId33"/>
    <p:sldId id="317" r:id="rId34"/>
    <p:sldId id="318" r:id="rId3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5FF"/>
    <a:srgbClr val="FFC7FF"/>
    <a:srgbClr val="00FF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9"/>
    <p:restoredTop sz="94573"/>
  </p:normalViewPr>
  <p:slideViewPr>
    <p:cSldViewPr snapToGrid="0">
      <p:cViewPr>
        <p:scale>
          <a:sx n="80" d="100"/>
          <a:sy n="80" d="100"/>
        </p:scale>
        <p:origin x="1720" y="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18060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Relationship Id="rId11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vms.org/tutorial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</a:t>
            </a:r>
            <a:r>
              <a:rPr lang="es-CL" sz="120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2018-1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SVM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240075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303098" y="1513036"/>
            <a:ext cx="3309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KEY IDEAS OF SVM: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 smtClean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 smtClean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 smtClean="0">
                <a:solidFill>
                  <a:srgbClr val="FF0000"/>
                </a:solidFill>
                <a:latin typeface="Trebuchet MS"/>
                <a:cs typeface="Trebuchet MS"/>
              </a:rPr>
              <a:t>2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= b.</a:t>
            </a:r>
          </a:p>
          <a:p>
            <a:pPr marL="342900" indent="-342900">
              <a:buAutoNum type="arabicParenR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b must be maximized.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473580" y="2076946"/>
            <a:ext cx="3638051" cy="4040547"/>
            <a:chOff x="2473580" y="2076946"/>
            <a:chExt cx="3638051" cy="4040547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2598616" y="2266461"/>
              <a:ext cx="3331308" cy="362438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780323" y="2076946"/>
              <a:ext cx="3331308" cy="3624384"/>
            </a:xfrm>
            <a:prstGeom prst="line">
              <a:avLst/>
            </a:prstGeom>
            <a:ln w="12700" cmpd="sng">
              <a:solidFill>
                <a:srgbClr val="0000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473580" y="2493109"/>
              <a:ext cx="3331308" cy="3624384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 flipV="1">
              <a:off x="5762368" y="5517251"/>
              <a:ext cx="187905" cy="195679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5587956" y="5698610"/>
              <a:ext cx="187905" cy="195679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819234" y="5580285"/>
              <a:ext cx="270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b</a:t>
              </a:r>
              <a:endParaRPr lang="en-US" sz="12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648360" y="5755776"/>
              <a:ext cx="270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b</a:t>
              </a:r>
              <a:endParaRPr lang="en-US" sz="1200" dirty="0"/>
            </a:p>
          </p:txBody>
        </p:sp>
      </p:grpSp>
      <p:grpSp>
        <p:nvGrpSpPr>
          <p:cNvPr id="50" name="Group 49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52" name="Oval 51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3885286" y="2932878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rebuchet MS"/>
                <a:cs typeface="Trebuchet MS"/>
              </a:rPr>
              <a:t>.</a:t>
            </a:r>
            <a:endParaRPr lang="en-US" sz="4000" b="1" dirty="0">
              <a:latin typeface="Trebuchet MS"/>
              <a:cs typeface="Trebuchet M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146308" y="3987702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rebuchet MS"/>
                <a:cs typeface="Trebuchet MS"/>
              </a:rPr>
              <a:t>.</a:t>
            </a:r>
            <a:endParaRPr lang="en-US" sz="40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8771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303098" y="1513036"/>
            <a:ext cx="3309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KEY IDEAS OF SVM: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 smtClean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 smtClean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 smtClean="0">
                <a:solidFill>
                  <a:srgbClr val="FF0000"/>
                </a:solidFill>
                <a:latin typeface="Trebuchet MS"/>
                <a:cs typeface="Trebuchet MS"/>
              </a:rPr>
              <a:t>2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= b.</a:t>
            </a:r>
          </a:p>
          <a:p>
            <a:pPr marL="342900" indent="-342900">
              <a:buAutoNum type="arabicParenR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b must be maximized.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2" name="Group 1"/>
          <p:cNvGrpSpPr/>
          <p:nvPr/>
        </p:nvGrpSpPr>
        <p:grpSpPr>
          <a:xfrm rot="20987970">
            <a:off x="2449419" y="2025194"/>
            <a:ext cx="3874041" cy="4139740"/>
            <a:chOff x="2448318" y="2041843"/>
            <a:chExt cx="3874041" cy="413974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2598616" y="2266461"/>
              <a:ext cx="3331308" cy="362438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814098" y="2041843"/>
              <a:ext cx="3331308" cy="3624384"/>
            </a:xfrm>
            <a:prstGeom prst="line">
              <a:avLst/>
            </a:prstGeom>
            <a:ln w="12700" cmpd="sng">
              <a:solidFill>
                <a:srgbClr val="0000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448318" y="2557199"/>
              <a:ext cx="3331308" cy="3624384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>
              <a:cxnSpLocks noChangeAspect="1"/>
            </p:cNvCxnSpPr>
            <p:nvPr/>
          </p:nvCxnSpPr>
          <p:spPr>
            <a:xfrm flipV="1">
              <a:off x="5763022" y="5466426"/>
              <a:ext cx="241989" cy="25200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cxnSpLocks noChangeAspect="1"/>
            </p:cNvCxnSpPr>
            <p:nvPr/>
          </p:nvCxnSpPr>
          <p:spPr>
            <a:xfrm flipV="1">
              <a:off x="5546841" y="5691212"/>
              <a:ext cx="241989" cy="25200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855565" y="5587510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b</a:t>
              </a:r>
              <a:r>
                <a:rPr lang="en-US" sz="1200" baseline="-25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max</a:t>
              </a:r>
              <a:endParaRPr lang="en-US" sz="1200" baseline="-250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644401" y="5798203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b</a:t>
              </a:r>
              <a:r>
                <a:rPr lang="en-US" sz="1200" baseline="-25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max</a:t>
              </a:r>
              <a:endParaRPr lang="en-US" sz="1200" baseline="-25000" dirty="0"/>
            </a:p>
          </p:txBody>
        </p:sp>
      </p:grpSp>
      <p:grpSp>
        <p:nvGrpSpPr>
          <p:cNvPr id="50" name="Group 49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52" name="Oval 51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4411679" y="3417514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rebuchet MS"/>
                <a:cs typeface="Trebuchet MS"/>
              </a:rPr>
              <a:t>.</a:t>
            </a:r>
            <a:endParaRPr lang="en-US" sz="4000" b="1" dirty="0">
              <a:latin typeface="Trebuchet MS"/>
              <a:cs typeface="Trebuchet M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146308" y="3987702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rebuchet MS"/>
                <a:cs typeface="Trebuchet MS"/>
              </a:rPr>
              <a:t>.</a:t>
            </a:r>
            <a:endParaRPr lang="en-US" sz="4000" b="1" dirty="0">
              <a:latin typeface="Trebuchet MS"/>
              <a:cs typeface="Trebuchet M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085164" y="3218973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rebuchet MS"/>
                <a:cs typeface="Trebuchet MS"/>
              </a:rPr>
              <a:t>.</a:t>
            </a:r>
            <a:endParaRPr lang="en-US" sz="40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0566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  <a:solidFill>
            <a:srgbClr val="FFC7FF"/>
          </a:solidFill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303098" y="1513036"/>
            <a:ext cx="3309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KEY IDEAS OF SVM: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 smtClean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 smtClean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 smtClean="0">
                <a:solidFill>
                  <a:srgbClr val="FF0000"/>
                </a:solidFill>
                <a:latin typeface="Trebuchet MS"/>
                <a:cs typeface="Trebuchet MS"/>
              </a:rPr>
              <a:t>2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= b.</a:t>
            </a:r>
          </a:p>
          <a:p>
            <a:pPr marL="342900" indent="-342900">
              <a:buAutoNum type="arabicParenR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b must be maximized.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2" name="Group 1"/>
          <p:cNvGrpSpPr/>
          <p:nvPr/>
        </p:nvGrpSpPr>
        <p:grpSpPr>
          <a:xfrm rot="20987970">
            <a:off x="2449419" y="2025194"/>
            <a:ext cx="3874041" cy="4139740"/>
            <a:chOff x="2448318" y="2041843"/>
            <a:chExt cx="3874041" cy="413974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2598616" y="2266461"/>
              <a:ext cx="3331308" cy="362438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814098" y="2041843"/>
              <a:ext cx="3331308" cy="3624384"/>
            </a:xfrm>
            <a:prstGeom prst="line">
              <a:avLst/>
            </a:prstGeom>
            <a:ln w="12700" cmpd="sng">
              <a:solidFill>
                <a:srgbClr val="0000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448318" y="2557199"/>
              <a:ext cx="3331308" cy="3624384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>
              <a:cxnSpLocks noChangeAspect="1"/>
            </p:cNvCxnSpPr>
            <p:nvPr/>
          </p:nvCxnSpPr>
          <p:spPr>
            <a:xfrm flipV="1">
              <a:off x="5763022" y="5466426"/>
              <a:ext cx="241989" cy="25200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cxnSpLocks noChangeAspect="1"/>
            </p:cNvCxnSpPr>
            <p:nvPr/>
          </p:nvCxnSpPr>
          <p:spPr>
            <a:xfrm flipV="1">
              <a:off x="5546841" y="5691212"/>
              <a:ext cx="241989" cy="25200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855565" y="5587510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b</a:t>
              </a:r>
              <a:r>
                <a:rPr lang="en-US" sz="1200" baseline="-25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max</a:t>
              </a:r>
              <a:endParaRPr lang="en-US" sz="1200" baseline="-250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644401" y="5798203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b</a:t>
              </a:r>
              <a:r>
                <a:rPr lang="en-US" sz="1200" baseline="-25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max</a:t>
              </a:r>
              <a:endParaRPr lang="en-US" sz="1200" baseline="-25000" dirty="0"/>
            </a:p>
          </p:txBody>
        </p:sp>
      </p:grpSp>
      <p:grpSp>
        <p:nvGrpSpPr>
          <p:cNvPr id="50" name="Group 49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C5F5FF"/>
          </a:solidFill>
        </p:grpSpPr>
        <p:sp>
          <p:nvSpPr>
            <p:cNvPr id="52" name="Oval 51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4411679" y="3417514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rebuchet MS"/>
                <a:cs typeface="Trebuchet MS"/>
              </a:rPr>
              <a:t>.</a:t>
            </a:r>
            <a:endParaRPr lang="en-US" sz="4000" b="1" dirty="0">
              <a:latin typeface="Trebuchet MS"/>
              <a:cs typeface="Trebuchet M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146308" y="3987702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rebuchet MS"/>
                <a:cs typeface="Trebuchet MS"/>
              </a:rPr>
              <a:t>.</a:t>
            </a:r>
            <a:endParaRPr lang="en-US" sz="4000" b="1" dirty="0">
              <a:latin typeface="Trebuchet MS"/>
              <a:cs typeface="Trebuchet M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085164" y="3218973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rebuchet MS"/>
                <a:cs typeface="Trebuchet MS"/>
              </a:rPr>
              <a:t>.</a:t>
            </a:r>
            <a:endParaRPr lang="en-US" sz="4000" b="1" dirty="0">
              <a:latin typeface="Trebuchet MS"/>
              <a:cs typeface="Trebuchet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95190" y="3706733"/>
            <a:ext cx="3937628" cy="797028"/>
            <a:chOff x="395190" y="3706733"/>
            <a:chExt cx="3937628" cy="797028"/>
          </a:xfrm>
        </p:grpSpPr>
        <p:sp>
          <p:nvSpPr>
            <p:cNvPr id="99" name="TextBox 98"/>
            <p:cNvSpPr txBox="1"/>
            <p:nvPr/>
          </p:nvSpPr>
          <p:spPr>
            <a:xfrm>
              <a:off x="395190" y="3706733"/>
              <a:ext cx="16321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/>
                  <a:cs typeface="Trebuchet MS"/>
                </a:rPr>
                <a:t>Support Vectors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endParaRPr>
            </a:p>
          </p:txBody>
        </p:sp>
        <p:cxnSp>
          <p:nvCxnSpPr>
            <p:cNvPr id="5" name="Straight Connector 4"/>
            <p:cNvCxnSpPr>
              <a:stCxn id="99" idx="3"/>
            </p:cNvCxnSpPr>
            <p:nvPr/>
          </p:nvCxnSpPr>
          <p:spPr>
            <a:xfrm flipV="1">
              <a:off x="2027368" y="3735030"/>
              <a:ext cx="1022373" cy="14098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9" idx="3"/>
            </p:cNvCxnSpPr>
            <p:nvPr/>
          </p:nvCxnSpPr>
          <p:spPr>
            <a:xfrm>
              <a:off x="2027368" y="3876010"/>
              <a:ext cx="2108582" cy="627751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9" idx="3"/>
              <a:endCxn id="97" idx="0"/>
            </p:cNvCxnSpPr>
            <p:nvPr/>
          </p:nvCxnSpPr>
          <p:spPr>
            <a:xfrm>
              <a:off x="2027368" y="3876010"/>
              <a:ext cx="2305450" cy="111692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416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159670" y="3634153"/>
            <a:ext cx="1270462" cy="984949"/>
            <a:chOff x="3032670" y="3429000"/>
            <a:chExt cx="1270462" cy="984949"/>
          </a:xfrm>
          <a:solidFill>
            <a:srgbClr val="FFC7FF"/>
          </a:solidFill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 rot="20987970">
            <a:off x="2449419" y="2025194"/>
            <a:ext cx="3874041" cy="4139740"/>
            <a:chOff x="2448318" y="2041843"/>
            <a:chExt cx="3874041" cy="413974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2598616" y="2266461"/>
              <a:ext cx="3331308" cy="362438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814098" y="2041843"/>
              <a:ext cx="3331308" cy="3624384"/>
            </a:xfrm>
            <a:prstGeom prst="line">
              <a:avLst/>
            </a:prstGeom>
            <a:ln w="12700" cmpd="sng">
              <a:solidFill>
                <a:srgbClr val="0000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448318" y="2557199"/>
              <a:ext cx="3331308" cy="3624384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>
              <a:cxnSpLocks noChangeAspect="1"/>
            </p:cNvCxnSpPr>
            <p:nvPr/>
          </p:nvCxnSpPr>
          <p:spPr>
            <a:xfrm flipV="1">
              <a:off x="5763022" y="5466426"/>
              <a:ext cx="241989" cy="25200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cxnSpLocks noChangeAspect="1"/>
            </p:cNvCxnSpPr>
            <p:nvPr/>
          </p:nvCxnSpPr>
          <p:spPr>
            <a:xfrm flipV="1">
              <a:off x="5546841" y="5691212"/>
              <a:ext cx="241989" cy="25200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855565" y="5587510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b</a:t>
              </a:r>
              <a:r>
                <a:rPr lang="en-US" sz="1200" baseline="-25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max</a:t>
              </a:r>
              <a:endParaRPr lang="en-US" sz="1200" baseline="-250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644401" y="5798203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b</a:t>
              </a:r>
              <a:r>
                <a:rPr lang="en-US" sz="1200" baseline="-25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max</a:t>
              </a:r>
              <a:endParaRPr lang="en-US" sz="1200" baseline="-25000" dirty="0"/>
            </a:p>
          </p:txBody>
        </p:sp>
      </p:grpSp>
      <p:sp>
        <p:nvSpPr>
          <p:cNvPr id="94" name="Oval 93"/>
          <p:cNvSpPr/>
          <p:nvPr/>
        </p:nvSpPr>
        <p:spPr>
          <a:xfrm rot="2553764">
            <a:off x="4480269" y="3830870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47" y="4814071"/>
            <a:ext cx="2987046" cy="812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513" y="2343473"/>
            <a:ext cx="484761" cy="2759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399" y="3716591"/>
            <a:ext cx="215900" cy="152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3378" y="3588776"/>
            <a:ext cx="215900" cy="152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125" y="4729318"/>
            <a:ext cx="304800" cy="152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2578" y="2907048"/>
            <a:ext cx="774700" cy="203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7770" y="5590320"/>
            <a:ext cx="7747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/>
          <p:cNvCxnSpPr/>
          <p:nvPr/>
        </p:nvCxnSpPr>
        <p:spPr>
          <a:xfrm rot="20987970">
            <a:off x="2595776" y="2271775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52" name="Oval 51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58923" y="2818029"/>
            <a:ext cx="2748606" cy="976658"/>
            <a:chOff x="358923" y="2818029"/>
            <a:chExt cx="2748606" cy="976658"/>
          </a:xfrm>
        </p:grpSpPr>
        <p:sp>
          <p:nvSpPr>
            <p:cNvPr id="43" name="Oval 42"/>
            <p:cNvSpPr/>
            <p:nvPr/>
          </p:nvSpPr>
          <p:spPr>
            <a:xfrm>
              <a:off x="2891505" y="3578663"/>
              <a:ext cx="216024" cy="216024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8923" y="2818029"/>
              <a:ext cx="1859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rebuchet MS"/>
                  <a:cs typeface="Trebuchet MS"/>
                </a:rPr>
                <a:t>Testing data</a:t>
              </a:r>
              <a:endParaRPr lang="en-US" sz="2400" dirty="0">
                <a:latin typeface="Trebuchet MS"/>
                <a:cs typeface="Trebuchet M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69357" y="3148452"/>
              <a:ext cx="2976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rebuchet MS"/>
                  <a:cs typeface="Trebuchet MS"/>
                </a:rPr>
                <a:t>?</a:t>
              </a:r>
              <a:endParaRPr lang="en-US" sz="2400" dirty="0">
                <a:latin typeface="Trebuchet MS"/>
                <a:cs typeface="Trebuchet MS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1775638" y="3299535"/>
              <a:ext cx="914818" cy="2934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553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/>
          <p:cNvCxnSpPr/>
          <p:nvPr/>
        </p:nvCxnSpPr>
        <p:spPr>
          <a:xfrm rot="20987970">
            <a:off x="2595776" y="2271775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52" name="Oval 51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58923" y="2818029"/>
            <a:ext cx="2748606" cy="976658"/>
            <a:chOff x="358923" y="2818029"/>
            <a:chExt cx="2748606" cy="976658"/>
          </a:xfrm>
        </p:grpSpPr>
        <p:sp>
          <p:nvSpPr>
            <p:cNvPr id="43" name="Oval 42"/>
            <p:cNvSpPr/>
            <p:nvPr/>
          </p:nvSpPr>
          <p:spPr>
            <a:xfrm>
              <a:off x="2891505" y="357866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8923" y="2818029"/>
              <a:ext cx="1859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rebuchet MS"/>
                  <a:cs typeface="Trebuchet MS"/>
                </a:rPr>
                <a:t>Testing data</a:t>
              </a:r>
              <a:endParaRPr lang="en-US" sz="2400" dirty="0">
                <a:latin typeface="Trebuchet MS"/>
                <a:cs typeface="Trebuchet MS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1775638" y="3299535"/>
              <a:ext cx="914818" cy="2934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679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4325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31333" y="1385737"/>
            <a:ext cx="6156508" cy="1449296"/>
            <a:chOff x="1131333" y="1385737"/>
            <a:chExt cx="6156508" cy="1449296"/>
          </a:xfrm>
        </p:grpSpPr>
        <p:pic>
          <p:nvPicPr>
            <p:cNvPr id="2" name="Picture 1" descr="Screen Shot 2014-10-28 at 5.58.1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756" y="1385737"/>
              <a:ext cx="1732085" cy="144929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131333" y="1886411"/>
              <a:ext cx="3618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  <a:latin typeface="Trebuchet MS"/>
                  <a:cs typeface="Trebuchet MS"/>
                </a:rPr>
                <a:t>1) Linear with perfect separation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27429" y="3374709"/>
            <a:ext cx="6155606" cy="1449296"/>
            <a:chOff x="1131333" y="1385737"/>
            <a:chExt cx="6155606" cy="144929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658" y="1385737"/>
              <a:ext cx="1730281" cy="144929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131333" y="1886411"/>
              <a:ext cx="39379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2) </a:t>
              </a:r>
              <a:r>
                <a:rPr lang="en-US" dirty="0">
                  <a:latin typeface="Trebuchet MS"/>
                  <a:cs typeface="Trebuchet MS"/>
                </a:rPr>
                <a:t>Linear with </a:t>
              </a:r>
              <a:r>
                <a:rPr lang="en-US" dirty="0" smtClean="0">
                  <a:latin typeface="Trebuchet MS"/>
                  <a:cs typeface="Trebuchet MS"/>
                </a:rPr>
                <a:t>no perfect </a:t>
              </a:r>
              <a:r>
                <a:rPr lang="en-US" dirty="0">
                  <a:latin typeface="Trebuchet MS"/>
                  <a:cs typeface="Trebuchet MS"/>
                </a:rPr>
                <a:t>separation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33294" y="5197608"/>
            <a:ext cx="6016655" cy="1449296"/>
            <a:chOff x="1131333" y="1385737"/>
            <a:chExt cx="6016655" cy="144929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609" y="1385737"/>
              <a:ext cx="1452379" cy="1449296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131333" y="1886411"/>
              <a:ext cx="15237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  <a:latin typeface="Trebuchet MS"/>
                  <a:cs typeface="Trebuchet MS"/>
                </a:rPr>
                <a:t>3</a:t>
              </a:r>
              <a:r>
                <a:rPr lang="en-US" dirty="0" smtClean="0">
                  <a:solidFill>
                    <a:srgbClr val="D9D9D9"/>
                  </a:solidFill>
                  <a:latin typeface="Trebuchet MS"/>
                  <a:cs typeface="Trebuchet MS"/>
                </a:rPr>
                <a:t>) Non linear</a:t>
              </a:r>
              <a:endParaRPr lang="en-US" dirty="0">
                <a:solidFill>
                  <a:srgbClr val="D9D9D9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431692" y="1377463"/>
            <a:ext cx="1924539" cy="1533769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90307" y="5128846"/>
            <a:ext cx="1924539" cy="1533769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1942" y="1532236"/>
            <a:ext cx="3166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How to define the decision line when there is no perfect separation?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rot="20987970">
            <a:off x="2595776" y="2271775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81" name="Oval 80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110" name="Oval 109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394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5769E-6 -5.73941E-6 L -0.04029 0.06086 " pathEditMode="relative" ptsTypes="AA">
                                      <p:cBhvr>
                                        <p:cTn id="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4231E-6 -5.73016E-6 L 0.03369 -0.04768 " pathEditMode="relative" ptsTypes="AA">
                                      <p:cBhvr>
                                        <p:cTn id="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1942" y="1532236"/>
            <a:ext cx="3166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How to define the decision line when there is no perfect separation?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rot="20987970">
            <a:off x="2595776" y="2271775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324803" y="3308275"/>
            <a:ext cx="1440160" cy="1800200"/>
            <a:chOff x="2888654" y="3429000"/>
            <a:chExt cx="1440160" cy="1800200"/>
          </a:xfrm>
          <a:solidFill>
            <a:srgbClr val="FF0000"/>
          </a:solidFill>
        </p:grpSpPr>
        <p:sp>
          <p:nvSpPr>
            <p:cNvPr id="81" name="Oval 80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 rot="2553764">
            <a:off x="3517858" y="3043029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118" name="Oval 117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303098" y="1513036"/>
            <a:ext cx="330980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We consider only the miss-classified samples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773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1942" y="1532236"/>
            <a:ext cx="3166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How to define the decision line when there is no perfect separation?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rot="20987970">
            <a:off x="2595776" y="2271775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324803" y="3308275"/>
            <a:ext cx="1440160" cy="1800200"/>
            <a:chOff x="2888654" y="3429000"/>
            <a:chExt cx="1440160" cy="1800200"/>
          </a:xfrm>
          <a:solidFill>
            <a:srgbClr val="FFC7FF"/>
          </a:solidFill>
        </p:grpSpPr>
        <p:sp>
          <p:nvSpPr>
            <p:cNvPr id="81" name="Oval 80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 rot="2553764">
            <a:off x="3517858" y="3043029"/>
            <a:ext cx="1922676" cy="1440160"/>
            <a:chOff x="4299707" y="3005336"/>
            <a:chExt cx="1922676" cy="1440160"/>
          </a:xfrm>
          <a:solidFill>
            <a:srgbClr val="C5F5FF"/>
          </a:solidFill>
        </p:grpSpPr>
        <p:sp>
          <p:nvSpPr>
            <p:cNvPr id="118" name="Oval 117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303098" y="1513036"/>
            <a:ext cx="330980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We consider only the miss-classified samples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948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4325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31333" y="1385737"/>
            <a:ext cx="6156508" cy="1449296"/>
            <a:chOff x="1131333" y="1385737"/>
            <a:chExt cx="6156508" cy="1449296"/>
          </a:xfrm>
        </p:grpSpPr>
        <p:pic>
          <p:nvPicPr>
            <p:cNvPr id="2" name="Picture 1" descr="Screen Shot 2014-10-28 at 5.58.1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756" y="1385737"/>
              <a:ext cx="1732085" cy="144929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131333" y="1886411"/>
              <a:ext cx="3618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1) Linear with perfect separation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27429" y="3374709"/>
            <a:ext cx="6155606" cy="1449296"/>
            <a:chOff x="1131333" y="1385737"/>
            <a:chExt cx="6155606" cy="144929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658" y="1385737"/>
              <a:ext cx="1730281" cy="144929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131333" y="1886411"/>
              <a:ext cx="39379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2) </a:t>
              </a:r>
              <a:r>
                <a:rPr lang="en-US" dirty="0">
                  <a:latin typeface="Trebuchet MS"/>
                  <a:cs typeface="Trebuchet MS"/>
                </a:rPr>
                <a:t>Linear with </a:t>
              </a:r>
              <a:r>
                <a:rPr lang="en-US" dirty="0" smtClean="0">
                  <a:latin typeface="Trebuchet MS"/>
                  <a:cs typeface="Trebuchet MS"/>
                </a:rPr>
                <a:t>no perfect </a:t>
              </a:r>
              <a:r>
                <a:rPr lang="en-US" dirty="0">
                  <a:latin typeface="Trebuchet MS"/>
                  <a:cs typeface="Trebuchet MS"/>
                </a:rPr>
                <a:t>separation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33294" y="5197608"/>
            <a:ext cx="6016655" cy="1449296"/>
            <a:chOff x="1131333" y="1385737"/>
            <a:chExt cx="6016655" cy="144929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609" y="1385737"/>
              <a:ext cx="1452379" cy="1449296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131333" y="1886411"/>
              <a:ext cx="15237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</a:t>
              </a:r>
              <a:r>
                <a:rPr lang="en-US" dirty="0" smtClean="0">
                  <a:latin typeface="Trebuchet MS"/>
                  <a:cs typeface="Trebuchet MS"/>
                </a:rPr>
                <a:t>) Non linear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 rot="20987970">
            <a:off x="2595776" y="2271775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468819" y="3308275"/>
            <a:ext cx="1270462" cy="984949"/>
            <a:chOff x="3032670" y="3429000"/>
            <a:chExt cx="1270462" cy="984949"/>
          </a:xfrm>
          <a:solidFill>
            <a:srgbClr val="FFC7FF"/>
          </a:solidFill>
        </p:grpSpPr>
        <p:sp>
          <p:nvSpPr>
            <p:cNvPr id="81" name="Oval 80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 rot="2553764">
            <a:off x="3479201" y="4026208"/>
            <a:ext cx="1368152" cy="360040"/>
            <a:chOff x="4644008" y="4085456"/>
            <a:chExt cx="1368152" cy="360040"/>
          </a:xfrm>
          <a:solidFill>
            <a:srgbClr val="C5F5FF"/>
          </a:solidFill>
        </p:grpSpPr>
        <p:sp>
          <p:nvSpPr>
            <p:cNvPr id="117" name="Oval 116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51942" y="764704"/>
            <a:ext cx="9060964" cy="1598529"/>
            <a:chOff x="551942" y="764704"/>
            <a:chExt cx="9060964" cy="1598529"/>
          </a:xfrm>
        </p:grpSpPr>
        <p:sp>
          <p:nvSpPr>
            <p:cNvPr id="44" name="TextBox 43"/>
            <p:cNvSpPr txBox="1"/>
            <p:nvPr/>
          </p:nvSpPr>
          <p:spPr>
            <a:xfrm>
              <a:off x="611560" y="764704"/>
              <a:ext cx="62001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rebuchet MS"/>
                  <a:cs typeface="Trebuchet MS"/>
                </a:rPr>
                <a:t>SVM: Support Vector Machines (two classes)</a:t>
              </a:r>
              <a:endParaRPr lang="en-US" sz="2400" dirty="0">
                <a:latin typeface="Trebuchet MS"/>
                <a:cs typeface="Trebuchet MS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1942" y="1532236"/>
              <a:ext cx="31662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/>
                  <a:cs typeface="Trebuchet MS"/>
                </a:rPr>
                <a:t>How to define the decision line when there is no perfect separation?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03098" y="1513036"/>
              <a:ext cx="330980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/>
                  <a:cs typeface="Trebuchet MS"/>
                </a:rPr>
                <a:t>We consider only the miss-classified samples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endParaRPr>
            </a:p>
          </p:txBody>
        </p:sp>
      </p:grpSp>
      <p:pic>
        <p:nvPicPr>
          <p:cNvPr id="2" name="Picture 1" descr="Screen Shot 2014-10-28 at 10.45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59672"/>
            <a:ext cx="6858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813538" y="2163897"/>
            <a:ext cx="3461044" cy="3916096"/>
            <a:chOff x="2813538" y="2163897"/>
            <a:chExt cx="3461044" cy="3916096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2813538" y="2686538"/>
              <a:ext cx="195385" cy="244231"/>
            </a:xfrm>
            <a:prstGeom prst="line">
              <a:avLst/>
            </a:prstGeom>
            <a:ln>
              <a:solidFill>
                <a:srgbClr val="26262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831165" y="2163897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Trebuchet MS"/>
                  <a:cs typeface="Trebuchet MS"/>
                </a:rPr>
                <a:t>.</a:t>
              </a:r>
              <a:endParaRPr lang="en-US" sz="4000" b="1" dirty="0">
                <a:latin typeface="Trebuchet MS"/>
                <a:cs typeface="Trebuchet MS"/>
              </a:endParaRPr>
            </a:p>
          </p:txBody>
        </p:sp>
        <p:cxnSp>
          <p:nvCxnSpPr>
            <p:cNvPr id="49" name="Straight Connector 48"/>
            <p:cNvCxnSpPr>
              <a:cxnSpLocks noChangeAspect="1"/>
            </p:cNvCxnSpPr>
            <p:nvPr/>
          </p:nvCxnSpPr>
          <p:spPr>
            <a:xfrm flipH="1">
              <a:off x="5750168" y="4841630"/>
              <a:ext cx="288000" cy="360000"/>
            </a:xfrm>
            <a:prstGeom prst="line">
              <a:avLst/>
            </a:prstGeom>
            <a:ln>
              <a:solidFill>
                <a:srgbClr val="26262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cxnSpLocks noChangeAspect="1"/>
            </p:cNvCxnSpPr>
            <p:nvPr/>
          </p:nvCxnSpPr>
          <p:spPr>
            <a:xfrm flipH="1">
              <a:off x="5046782" y="4509473"/>
              <a:ext cx="55824" cy="72000"/>
            </a:xfrm>
            <a:prstGeom prst="line">
              <a:avLst/>
            </a:prstGeom>
            <a:ln>
              <a:solidFill>
                <a:srgbClr val="262626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 noChangeAspect="1"/>
            </p:cNvCxnSpPr>
            <p:nvPr/>
          </p:nvCxnSpPr>
          <p:spPr>
            <a:xfrm flipH="1">
              <a:off x="3323490" y="3577493"/>
              <a:ext cx="316800" cy="396000"/>
            </a:xfrm>
            <a:prstGeom prst="line">
              <a:avLst/>
            </a:prstGeom>
            <a:ln>
              <a:solidFill>
                <a:srgbClr val="26262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 noChangeAspect="1"/>
            </p:cNvCxnSpPr>
            <p:nvPr/>
          </p:nvCxnSpPr>
          <p:spPr>
            <a:xfrm flipH="1">
              <a:off x="4824045" y="4804513"/>
              <a:ext cx="460799" cy="575999"/>
            </a:xfrm>
            <a:prstGeom prst="line">
              <a:avLst/>
            </a:prstGeom>
            <a:ln>
              <a:solidFill>
                <a:srgbClr val="26262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 noChangeAspect="1"/>
            </p:cNvCxnSpPr>
            <p:nvPr/>
          </p:nvCxnSpPr>
          <p:spPr>
            <a:xfrm flipH="1">
              <a:off x="5986582" y="5546969"/>
              <a:ext cx="288000" cy="360000"/>
            </a:xfrm>
            <a:prstGeom prst="line">
              <a:avLst/>
            </a:prstGeom>
            <a:ln>
              <a:solidFill>
                <a:srgbClr val="26262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917873" y="3996603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Trebuchet MS"/>
                  <a:cs typeface="Trebuchet MS"/>
                </a:rPr>
                <a:t>.</a:t>
              </a:r>
              <a:endParaRPr lang="en-US" sz="4000" b="1" dirty="0">
                <a:latin typeface="Trebuchet MS"/>
                <a:cs typeface="Trebuchet MS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36183" y="4348295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Trebuchet MS"/>
                  <a:cs typeface="Trebuchet MS"/>
                </a:rPr>
                <a:t>.</a:t>
              </a:r>
              <a:endParaRPr lang="en-US" sz="4000" b="1" dirty="0">
                <a:latin typeface="Trebuchet MS"/>
                <a:cs typeface="Trebuchet M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65276" y="3445617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Trebuchet MS"/>
                  <a:cs typeface="Trebuchet MS"/>
                </a:rPr>
                <a:t>.</a:t>
              </a:r>
              <a:endParaRPr lang="en-US" sz="4000" b="1" dirty="0">
                <a:latin typeface="Trebuchet MS"/>
                <a:cs typeface="Trebuchet M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665831" y="4848479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Trebuchet MS"/>
                  <a:cs typeface="Trebuchet MS"/>
                </a:rPr>
                <a:t>.</a:t>
              </a:r>
              <a:endParaRPr lang="en-US" sz="4000" b="1" dirty="0">
                <a:latin typeface="Trebuchet MS"/>
                <a:cs typeface="Trebuchet M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53768" y="5372107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Trebuchet MS"/>
                  <a:cs typeface="Trebuchet MS"/>
                </a:rPr>
                <a:t>.</a:t>
              </a:r>
              <a:endParaRPr lang="en-US" sz="4000" b="1" dirty="0">
                <a:latin typeface="Trebuchet MS"/>
                <a:cs typeface="Trebuchet MS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95190" y="3706733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Support Vectors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3608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 rot="20987970">
            <a:off x="2595776" y="2271775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468819" y="3308275"/>
            <a:ext cx="1270462" cy="984949"/>
            <a:chOff x="3032670" y="3429000"/>
            <a:chExt cx="1270462" cy="984949"/>
          </a:xfrm>
          <a:solidFill>
            <a:srgbClr val="FFC7FF"/>
          </a:solidFill>
        </p:grpSpPr>
        <p:sp>
          <p:nvSpPr>
            <p:cNvPr id="81" name="Oval 80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 rot="2553764">
            <a:off x="3479201" y="4026208"/>
            <a:ext cx="1368152" cy="360040"/>
            <a:chOff x="4644008" y="4085456"/>
            <a:chExt cx="1368152" cy="360040"/>
          </a:xfrm>
          <a:solidFill>
            <a:srgbClr val="C5F5FF"/>
          </a:solidFill>
        </p:grpSpPr>
        <p:sp>
          <p:nvSpPr>
            <p:cNvPr id="117" name="Oval 116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Screen Shot 2014-10-28 at 10.45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59672"/>
            <a:ext cx="6858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813538" y="2163897"/>
            <a:ext cx="3461044" cy="3916096"/>
            <a:chOff x="2813538" y="2163897"/>
            <a:chExt cx="3461044" cy="3916096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2813538" y="2686538"/>
              <a:ext cx="195385" cy="244231"/>
            </a:xfrm>
            <a:prstGeom prst="line">
              <a:avLst/>
            </a:prstGeom>
            <a:ln>
              <a:solidFill>
                <a:srgbClr val="26262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831165" y="2163897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Trebuchet MS"/>
                  <a:cs typeface="Trebuchet MS"/>
                </a:rPr>
                <a:t>.</a:t>
              </a:r>
              <a:endParaRPr lang="en-US" sz="4000" b="1" dirty="0">
                <a:latin typeface="Trebuchet MS"/>
                <a:cs typeface="Trebuchet MS"/>
              </a:endParaRPr>
            </a:p>
          </p:txBody>
        </p:sp>
        <p:cxnSp>
          <p:nvCxnSpPr>
            <p:cNvPr id="49" name="Straight Connector 48"/>
            <p:cNvCxnSpPr>
              <a:cxnSpLocks noChangeAspect="1"/>
            </p:cNvCxnSpPr>
            <p:nvPr/>
          </p:nvCxnSpPr>
          <p:spPr>
            <a:xfrm flipH="1">
              <a:off x="5750168" y="4841630"/>
              <a:ext cx="288000" cy="360000"/>
            </a:xfrm>
            <a:prstGeom prst="line">
              <a:avLst/>
            </a:prstGeom>
            <a:ln>
              <a:solidFill>
                <a:srgbClr val="26262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cxnSpLocks noChangeAspect="1"/>
            </p:cNvCxnSpPr>
            <p:nvPr/>
          </p:nvCxnSpPr>
          <p:spPr>
            <a:xfrm flipH="1">
              <a:off x="5046782" y="4509473"/>
              <a:ext cx="55824" cy="72000"/>
            </a:xfrm>
            <a:prstGeom prst="line">
              <a:avLst/>
            </a:prstGeom>
            <a:ln>
              <a:solidFill>
                <a:srgbClr val="262626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 noChangeAspect="1"/>
            </p:cNvCxnSpPr>
            <p:nvPr/>
          </p:nvCxnSpPr>
          <p:spPr>
            <a:xfrm flipH="1">
              <a:off x="3323490" y="3577493"/>
              <a:ext cx="316800" cy="396000"/>
            </a:xfrm>
            <a:prstGeom prst="line">
              <a:avLst/>
            </a:prstGeom>
            <a:ln>
              <a:solidFill>
                <a:srgbClr val="26262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 noChangeAspect="1"/>
            </p:cNvCxnSpPr>
            <p:nvPr/>
          </p:nvCxnSpPr>
          <p:spPr>
            <a:xfrm flipH="1">
              <a:off x="4824045" y="4804513"/>
              <a:ext cx="460799" cy="575999"/>
            </a:xfrm>
            <a:prstGeom prst="line">
              <a:avLst/>
            </a:prstGeom>
            <a:ln>
              <a:solidFill>
                <a:srgbClr val="26262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 noChangeAspect="1"/>
            </p:cNvCxnSpPr>
            <p:nvPr/>
          </p:nvCxnSpPr>
          <p:spPr>
            <a:xfrm flipH="1">
              <a:off x="5986582" y="5546969"/>
              <a:ext cx="288000" cy="360000"/>
            </a:xfrm>
            <a:prstGeom prst="line">
              <a:avLst/>
            </a:prstGeom>
            <a:ln>
              <a:solidFill>
                <a:srgbClr val="26262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917873" y="3996603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Trebuchet MS"/>
                  <a:cs typeface="Trebuchet MS"/>
                </a:rPr>
                <a:t>.</a:t>
              </a:r>
              <a:endParaRPr lang="en-US" sz="4000" b="1" dirty="0">
                <a:latin typeface="Trebuchet MS"/>
                <a:cs typeface="Trebuchet MS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36183" y="4348295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Trebuchet MS"/>
                  <a:cs typeface="Trebuchet MS"/>
                </a:rPr>
                <a:t>.</a:t>
              </a:r>
              <a:endParaRPr lang="en-US" sz="4000" b="1" dirty="0">
                <a:latin typeface="Trebuchet MS"/>
                <a:cs typeface="Trebuchet M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65276" y="3445617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Trebuchet MS"/>
                  <a:cs typeface="Trebuchet MS"/>
                </a:rPr>
                <a:t>.</a:t>
              </a:r>
              <a:endParaRPr lang="en-US" sz="4000" b="1" dirty="0">
                <a:latin typeface="Trebuchet MS"/>
                <a:cs typeface="Trebuchet M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665831" y="4848479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Trebuchet MS"/>
                  <a:cs typeface="Trebuchet MS"/>
                </a:rPr>
                <a:t>.</a:t>
              </a:r>
              <a:endParaRPr lang="en-US" sz="4000" b="1" dirty="0">
                <a:latin typeface="Trebuchet MS"/>
                <a:cs typeface="Trebuchet M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53768" y="5372107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Trebuchet MS"/>
                  <a:cs typeface="Trebuchet MS"/>
                </a:rPr>
                <a:t>.</a:t>
              </a:r>
              <a:endParaRPr lang="en-US" sz="4000" b="1" dirty="0">
                <a:latin typeface="Trebuchet MS"/>
                <a:cs typeface="Trebuchet MS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2870559" y="2648415"/>
            <a:ext cx="39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baseline="-25000" dirty="0" smtClean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15882" y="4412738"/>
            <a:ext cx="39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baseline="-25000" dirty="0" smtClean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81435" y="4828906"/>
            <a:ext cx="39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baseline="-25000" dirty="0" smtClean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22601" y="3584306"/>
            <a:ext cx="39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baseline="-25000" dirty="0" smtClean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23693" y="4938322"/>
            <a:ext cx="39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e</a:t>
            </a:r>
            <a:r>
              <a:rPr lang="en-US" baseline="-25000" dirty="0" smtClean="0">
                <a:latin typeface="Trebuchet MS"/>
                <a:cs typeface="Trebuchet MS"/>
              </a:rPr>
              <a:t>5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844304" y="5485402"/>
            <a:ext cx="39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baseline="-25000" dirty="0" smtClean="0">
                <a:solidFill>
                  <a:schemeClr val="bg1"/>
                </a:solidFill>
                <a:latin typeface="Trebuchet MS"/>
                <a:cs typeface="Trebuchet MS"/>
              </a:rPr>
              <a:t>6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30631" y="2150184"/>
            <a:ext cx="31983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Find the decision line so that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latin typeface="Trebuchet MS"/>
                <a:cs typeface="Trebuchet MS"/>
              </a:rPr>
              <a:t>e = </a:t>
            </a:r>
            <a:r>
              <a:rPr lang="en-US" dirty="0" err="1" smtClean="0">
                <a:latin typeface="Trebuchet MS"/>
                <a:cs typeface="Trebuchet MS"/>
              </a:rPr>
              <a:t>Σ</a:t>
            </a:r>
            <a:r>
              <a:rPr lang="en-US" dirty="0" smtClean="0">
                <a:latin typeface="Trebuchet MS"/>
                <a:cs typeface="Trebuchet MS"/>
              </a:rPr>
              <a:t> </a:t>
            </a:r>
            <a:r>
              <a:rPr lang="en-US" dirty="0" err="1" smtClean="0">
                <a:latin typeface="Trebuchet MS"/>
                <a:cs typeface="Trebuchet MS"/>
              </a:rPr>
              <a:t>e</a:t>
            </a:r>
            <a:r>
              <a:rPr lang="en-US" baseline="-25000" dirty="0" err="1" smtClean="0">
                <a:latin typeface="Trebuchet MS"/>
                <a:cs typeface="Trebuchet MS"/>
              </a:rPr>
              <a:t>i</a:t>
            </a:r>
            <a:r>
              <a:rPr lang="en-US" dirty="0" smtClean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min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55463" y="1710565"/>
            <a:ext cx="200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KEY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IDEA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OF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SVM: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5190" y="3706733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Support Vectors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1284" y="4015444"/>
            <a:ext cx="1036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e</a:t>
            </a:r>
            <a:r>
              <a:rPr lang="en-US" sz="16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i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: errors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937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4325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31333" y="1385737"/>
            <a:ext cx="6156508" cy="1449296"/>
            <a:chOff x="1131333" y="1385737"/>
            <a:chExt cx="6156508" cy="1449296"/>
          </a:xfrm>
        </p:grpSpPr>
        <p:pic>
          <p:nvPicPr>
            <p:cNvPr id="2" name="Picture 1" descr="Screen Shot 2014-10-28 at 5.58.1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756" y="1385737"/>
              <a:ext cx="1732085" cy="144929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131333" y="1886411"/>
              <a:ext cx="3618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  <a:latin typeface="Trebuchet MS"/>
                  <a:cs typeface="Trebuchet MS"/>
                </a:rPr>
                <a:t>1) Linear with perfect separation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27429" y="3374709"/>
            <a:ext cx="6155606" cy="1449296"/>
            <a:chOff x="1131333" y="1385737"/>
            <a:chExt cx="6155606" cy="144929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658" y="1385737"/>
              <a:ext cx="1730281" cy="144929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131333" y="1886411"/>
              <a:ext cx="39379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D9D9D9"/>
                  </a:solidFill>
                  <a:latin typeface="Trebuchet MS"/>
                  <a:cs typeface="Trebuchet MS"/>
                </a:rPr>
                <a:t>2) </a:t>
              </a:r>
              <a:r>
                <a:rPr lang="en-US" dirty="0">
                  <a:solidFill>
                    <a:srgbClr val="D9D9D9"/>
                  </a:solidFill>
                  <a:latin typeface="Trebuchet MS"/>
                  <a:cs typeface="Trebuchet MS"/>
                </a:rPr>
                <a:t>Linear with </a:t>
              </a:r>
              <a:r>
                <a:rPr lang="en-US" dirty="0" smtClean="0">
                  <a:solidFill>
                    <a:srgbClr val="D9D9D9"/>
                  </a:solidFill>
                  <a:latin typeface="Trebuchet MS"/>
                  <a:cs typeface="Trebuchet MS"/>
                </a:rPr>
                <a:t>no perfect </a:t>
              </a:r>
              <a:r>
                <a:rPr lang="en-US" dirty="0">
                  <a:solidFill>
                    <a:srgbClr val="D9D9D9"/>
                  </a:solidFill>
                  <a:latin typeface="Trebuchet MS"/>
                  <a:cs typeface="Trebuchet MS"/>
                </a:rPr>
                <a:t>separation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33294" y="5197608"/>
            <a:ext cx="6016655" cy="1449296"/>
            <a:chOff x="1131333" y="1385737"/>
            <a:chExt cx="6016655" cy="144929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609" y="1385737"/>
              <a:ext cx="1452379" cy="1449296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131333" y="1886411"/>
              <a:ext cx="15237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</a:t>
              </a:r>
              <a:r>
                <a:rPr lang="en-US" dirty="0" smtClean="0">
                  <a:latin typeface="Trebuchet MS"/>
                  <a:cs typeface="Trebuchet MS"/>
                </a:rPr>
                <a:t>) Non linear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539154" y="1328615"/>
            <a:ext cx="1924539" cy="3585308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6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949556" y="357774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40673" y="399891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38148" y="35509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94026" y="387554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rot="4807221">
            <a:off x="2943362" y="1989014"/>
            <a:ext cx="1440160" cy="1800200"/>
            <a:chOff x="2888654" y="3429000"/>
            <a:chExt cx="1440160" cy="1800200"/>
          </a:xfrm>
        </p:grpSpPr>
        <p:sp>
          <p:nvSpPr>
            <p:cNvPr id="48" name="Oval 4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 rot="15100624">
            <a:off x="4301284" y="4157784"/>
            <a:ext cx="1440160" cy="1800200"/>
            <a:chOff x="2888654" y="3429000"/>
            <a:chExt cx="1440160" cy="1800200"/>
          </a:xfrm>
        </p:grpSpPr>
        <p:sp>
          <p:nvSpPr>
            <p:cNvPr id="67" name="Oval 66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041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949556" y="357774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40673" y="399891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38148" y="35509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94026" y="387554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rot="4807221">
            <a:off x="2943362" y="1989014"/>
            <a:ext cx="1440160" cy="1800200"/>
            <a:chOff x="2888654" y="3429000"/>
            <a:chExt cx="1440160" cy="1800200"/>
          </a:xfrm>
        </p:grpSpPr>
        <p:sp>
          <p:nvSpPr>
            <p:cNvPr id="48" name="Oval 4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 rot="15100624">
            <a:off x="4301284" y="4157784"/>
            <a:ext cx="1440160" cy="1800200"/>
            <a:chOff x="2888654" y="3429000"/>
            <a:chExt cx="1440160" cy="1800200"/>
          </a:xfrm>
        </p:grpSpPr>
        <p:sp>
          <p:nvSpPr>
            <p:cNvPr id="67" name="Oval 66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Freeform 84"/>
          <p:cNvSpPr/>
          <p:nvPr/>
        </p:nvSpPr>
        <p:spPr>
          <a:xfrm>
            <a:off x="4054226" y="1484923"/>
            <a:ext cx="2530231" cy="2647196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3356707" y="1246554"/>
            <a:ext cx="3364524" cy="3413369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2633786" y="840153"/>
            <a:ext cx="4312139" cy="4347308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2037860" y="341923"/>
            <a:ext cx="5220678" cy="5480539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1348154" y="2803769"/>
            <a:ext cx="4210538" cy="2901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781539" y="2530230"/>
            <a:ext cx="4650155" cy="1240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833078" y="3067538"/>
            <a:ext cx="2969845" cy="3595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5164017" y="3214077"/>
            <a:ext cx="1039445" cy="3278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357923" y="1910862"/>
            <a:ext cx="3747479" cy="72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79228" y="181708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1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84551" y="355209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2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31628" y="553525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3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487243" y="638517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4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964720" y="6488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5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08259" y="31671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a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562965" y="366150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b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05596" y="4233972"/>
            <a:ext cx="2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c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20523" y="469313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d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4656015" y="1953847"/>
            <a:ext cx="1830754" cy="1514230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7229227" y="526560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e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301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949556" y="357774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40673" y="399891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38148" y="35509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94026" y="387554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rot="4807221">
            <a:off x="2943362" y="1989014"/>
            <a:ext cx="1440160" cy="1800200"/>
            <a:chOff x="2888654" y="3429000"/>
            <a:chExt cx="1440160" cy="1800200"/>
          </a:xfrm>
        </p:grpSpPr>
        <p:sp>
          <p:nvSpPr>
            <p:cNvPr id="48" name="Oval 4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 rot="15100624">
            <a:off x="4301284" y="4157784"/>
            <a:ext cx="1440160" cy="1800200"/>
            <a:chOff x="2888654" y="3429000"/>
            <a:chExt cx="1440160" cy="1800200"/>
          </a:xfrm>
        </p:grpSpPr>
        <p:sp>
          <p:nvSpPr>
            <p:cNvPr id="67" name="Oval 66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Freeform 84"/>
          <p:cNvSpPr/>
          <p:nvPr/>
        </p:nvSpPr>
        <p:spPr>
          <a:xfrm>
            <a:off x="4054226" y="1484923"/>
            <a:ext cx="2530231" cy="2647196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3356707" y="1246554"/>
            <a:ext cx="3364524" cy="3413369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2633786" y="840153"/>
            <a:ext cx="4312139" cy="4347308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2037860" y="341923"/>
            <a:ext cx="5220678" cy="5480539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 w="57150" cmpd="sng">
            <a:solidFill>
              <a:srgbClr val="26262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1348154" y="2803769"/>
            <a:ext cx="4210538" cy="2901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781539" y="2530230"/>
            <a:ext cx="4650155" cy="1240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833078" y="3067538"/>
            <a:ext cx="2969845" cy="3595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5164017" y="3214077"/>
            <a:ext cx="1039445" cy="3278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357923" y="1910862"/>
            <a:ext cx="3747479" cy="72292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79228" y="181708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1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84551" y="355209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2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31628" y="553525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3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487243" y="638517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4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964720" y="6488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5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08259" y="31671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a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562965" y="366150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b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05596" y="4233972"/>
            <a:ext cx="2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c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20523" y="469313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d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4656015" y="1953847"/>
            <a:ext cx="1830754" cy="1514230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7229227" y="526560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e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904308" y="1700794"/>
            <a:ext cx="258947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New coordinate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1135167" y="2370237"/>
            <a:ext cx="6303549" cy="3733637"/>
            <a:chOff x="1135167" y="2370237"/>
            <a:chExt cx="6303549" cy="3733637"/>
          </a:xfrm>
        </p:grpSpPr>
        <p:sp>
          <p:nvSpPr>
            <p:cNvPr id="6" name="Oval 5"/>
            <p:cNvSpPr/>
            <p:nvPr/>
          </p:nvSpPr>
          <p:spPr>
            <a:xfrm>
              <a:off x="3159670" y="36341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087662" y="421021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015654" y="392218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47487" y="42727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75694" y="457025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01243" y="346051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967673" y="420407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93357" y="3842289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735734" y="457025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214108" y="440307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28082" y="4563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493790" y="424535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665148" y="37561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986431" y="456521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015654" y="457025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621026" y="40806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32695" y="4720099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14556" y="398268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2553764">
              <a:off x="3922403" y="2500663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rot="2553764">
              <a:off x="3069414" y="2690636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 rot="2553764">
              <a:off x="3621506" y="2615397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rot="2553764">
              <a:off x="3019610" y="3051090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 rot="2553764">
              <a:off x="3848874" y="3326486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 rot="2553764">
              <a:off x="4256812" y="2818197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2553764">
              <a:off x="5001107" y="2908220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 rot="2553764">
              <a:off x="4812424" y="3313115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2553764">
              <a:off x="4778364" y="3062032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 rot="2553764">
              <a:off x="5759081" y="3087421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 rot="2553764">
              <a:off x="5114209" y="2571492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rot="2553764">
              <a:off x="5472283" y="3382052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 rot="2553764">
              <a:off x="2553884" y="3142376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 rot="2553764">
              <a:off x="3500518" y="3158194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2553764">
              <a:off x="3261306" y="2926650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rot="2553764">
              <a:off x="3861024" y="2971574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rot="2553764">
              <a:off x="6087286" y="2934374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 rot="2553764">
              <a:off x="3476955" y="2370237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 rot="4807221">
              <a:off x="2467691" y="4899919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 rot="4807221">
              <a:off x="5101895" y="454683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 rot="4807221">
              <a:off x="2256917" y="397708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4807221">
              <a:off x="2779305" y="393430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4807221">
              <a:off x="4777077" y="381775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4807221">
              <a:off x="2826753" y="43029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 rot="4807221">
              <a:off x="5928860" y="37569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 rot="4807221">
              <a:off x="2633139" y="41658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4807221">
              <a:off x="3901005" y="36156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4807221">
              <a:off x="6199305" y="374558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 rot="4807221">
              <a:off x="3636933" y="43355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 rot="4807221">
              <a:off x="3376688" y="34335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 rot="4807221">
              <a:off x="4504412" y="4553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rot="4807221">
              <a:off x="2509588" y="345641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 rot="4807221">
              <a:off x="2370687" y="366820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 rot="4807221">
              <a:off x="5544733" y="3954429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 rot="4807221">
              <a:off x="5183923" y="377264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 rot="4807221">
              <a:off x="4408009" y="380648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 rot="15100624">
              <a:off x="2354720" y="431458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 rot="15100624">
              <a:off x="6050367" y="517877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 rot="15100624">
              <a:off x="5799576" y="533767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rot="15100624">
              <a:off x="6028073" y="491245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 rot="15100624">
              <a:off x="6203914" y="460654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 rot="15100624">
              <a:off x="5777829" y="481390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 rot="15100624">
              <a:off x="5772024" y="421859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 rot="15100624">
              <a:off x="5198519" y="4897149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 rot="15100624">
              <a:off x="6090727" y="42647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 rot="15100624">
              <a:off x="4707020" y="440049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 rot="15100624">
              <a:off x="5518138" y="425654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 rot="15100624">
              <a:off x="4994363" y="427828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 rot="15100624">
              <a:off x="5709027" y="5064249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 rot="15100624">
              <a:off x="6577660" y="50922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 rot="15100624">
              <a:off x="6356176" y="530001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 rot="15100624">
              <a:off x="5930930" y="446938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 rot="15100624">
              <a:off x="6653052" y="475449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 rot="15100624">
              <a:off x="5523498" y="490371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H="1">
              <a:off x="2129679" y="2647457"/>
              <a:ext cx="0" cy="3145693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973382" y="573454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1</a:t>
              </a:r>
              <a:endParaRPr lang="en-US" dirty="0">
                <a:latin typeface="Trebuchet MS"/>
                <a:cs typeface="Trebuchet MS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34319" y="5720866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2</a:t>
              </a:r>
              <a:endParaRPr lang="en-US" dirty="0">
                <a:latin typeface="Trebuchet MS"/>
                <a:cs typeface="Trebuchet MS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206628" y="5720866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3</a:t>
              </a:r>
              <a:endParaRPr lang="en-US" dirty="0">
                <a:latin typeface="Trebuchet MS"/>
                <a:cs typeface="Trebuchet MS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349628" y="573063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4</a:t>
              </a:r>
              <a:endParaRPr lang="en-US" dirty="0">
                <a:latin typeface="Trebuchet MS"/>
                <a:cs typeface="Trebuchet MS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430104" y="571689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5</a:t>
              </a:r>
              <a:endParaRPr lang="en-US" dirty="0">
                <a:latin typeface="Trebuchet MS"/>
                <a:cs typeface="Trebuchet M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113950" y="270803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a</a:t>
              </a:r>
              <a:endParaRPr lang="en-US" dirty="0">
                <a:latin typeface="Trebuchet MS"/>
                <a:cs typeface="Trebuchet MS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10040" y="332935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b</a:t>
              </a:r>
              <a:endParaRPr lang="en-US" dirty="0">
                <a:latin typeface="Trebuchet MS"/>
                <a:cs typeface="Trebuchet MS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15899" y="4028821"/>
              <a:ext cx="298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c</a:t>
              </a:r>
              <a:endParaRPr lang="en-US" dirty="0">
                <a:latin typeface="Trebuchet MS"/>
                <a:cs typeface="Trebuchet M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125672" y="466382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d</a:t>
              </a:r>
              <a:endParaRPr lang="en-US" dirty="0">
                <a:latin typeface="Trebuchet MS"/>
                <a:cs typeface="Trebuchet MS"/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 flipH="1">
              <a:off x="3171072" y="2643557"/>
              <a:ext cx="0" cy="314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4362876" y="2643553"/>
              <a:ext cx="0" cy="314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5521514" y="2649421"/>
              <a:ext cx="0" cy="314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6586367" y="2639646"/>
              <a:ext cx="0" cy="314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1141030" y="2852615"/>
              <a:ext cx="5892819" cy="17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1146891" y="3503245"/>
              <a:ext cx="5892819" cy="17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1142983" y="4212493"/>
              <a:ext cx="5892819" cy="17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1135167" y="5445373"/>
              <a:ext cx="5892819" cy="17589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1150801" y="4845560"/>
              <a:ext cx="5892819" cy="17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7121759" y="5246067"/>
              <a:ext cx="310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e</a:t>
              </a:r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9" y="734661"/>
            <a:ext cx="1688495" cy="1489969"/>
          </a:xfrm>
          <a:prstGeom prst="rect">
            <a:avLst/>
          </a:prstGeom>
        </p:spPr>
      </p:pic>
      <p:grpSp>
        <p:nvGrpSpPr>
          <p:cNvPr id="118" name="Group 117"/>
          <p:cNvGrpSpPr/>
          <p:nvPr/>
        </p:nvGrpSpPr>
        <p:grpSpPr>
          <a:xfrm>
            <a:off x="2089824" y="1479646"/>
            <a:ext cx="4544326" cy="864969"/>
            <a:chOff x="2089824" y="1479646"/>
            <a:chExt cx="4544326" cy="864969"/>
          </a:xfrm>
        </p:grpSpPr>
        <p:sp>
          <p:nvSpPr>
            <p:cNvPr id="114" name="Rectangle 113"/>
            <p:cNvSpPr/>
            <p:nvPr/>
          </p:nvSpPr>
          <p:spPr>
            <a:xfrm>
              <a:off x="2660924" y="1671489"/>
              <a:ext cx="3973226" cy="369332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/>
                  <a:cs typeface="Trebuchet MS"/>
                </a:rPr>
                <a:t>Non linear geometric transformation</a:t>
              </a:r>
              <a:endParaRPr lang="en-US" dirty="0"/>
            </a:p>
          </p:txBody>
        </p:sp>
        <p:cxnSp>
          <p:nvCxnSpPr>
            <p:cNvPr id="115" name="Elbow Connector 114"/>
            <p:cNvCxnSpPr>
              <a:stCxn id="45" idx="3"/>
              <a:endCxn id="114" idx="0"/>
            </p:cNvCxnSpPr>
            <p:nvPr/>
          </p:nvCxnSpPr>
          <p:spPr>
            <a:xfrm>
              <a:off x="2089824" y="1479646"/>
              <a:ext cx="2557713" cy="191843"/>
            </a:xfrm>
            <a:prstGeom prst="bent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4" idx="2"/>
            </p:cNvCxnSpPr>
            <p:nvPr/>
          </p:nvCxnSpPr>
          <p:spPr>
            <a:xfrm>
              <a:off x="4647537" y="2040821"/>
              <a:ext cx="2617" cy="30379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199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159670" y="363415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7662" y="421021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15654" y="392218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47487" y="42727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75694" y="457025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01243" y="346051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7673" y="420407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93357" y="384228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735734" y="457025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14108" y="440307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28082" y="456379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93790" y="424535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665148" y="37561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986431" y="456521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15654" y="457025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21026" y="408069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32695" y="472009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14556" y="398268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2553764">
            <a:off x="3922403" y="2500663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2553764">
            <a:off x="3069414" y="2690636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rot="2553764">
            <a:off x="3621506" y="261539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2553764">
            <a:off x="3019610" y="3051090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2553764">
            <a:off x="3848874" y="3326486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2553764">
            <a:off x="4256812" y="281819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2553764">
            <a:off x="5001107" y="2908220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2553764">
            <a:off x="4812424" y="3313115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2553764">
            <a:off x="4778364" y="3062032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2553764">
            <a:off x="5759081" y="3087421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2553764">
            <a:off x="5114209" y="2571492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553764">
            <a:off x="5472283" y="3382052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553764">
            <a:off x="2553884" y="3142376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553764">
            <a:off x="3500518" y="3158194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553764">
            <a:off x="3261306" y="2926650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2553764">
            <a:off x="3861024" y="2971574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2553764">
            <a:off x="6087286" y="2934374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553764">
            <a:off x="3476955" y="237023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 rot="4807221">
            <a:off x="2467691" y="489991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rot="4807221">
            <a:off x="5101895" y="454683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4807221">
            <a:off x="2256917" y="397708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4807221">
            <a:off x="2779305" y="393430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rot="4807221">
            <a:off x="4777077" y="381775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rot="4807221">
            <a:off x="2826753" y="430299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rot="4807221">
            <a:off x="5928860" y="375691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 rot="4807221">
            <a:off x="2633139" y="416581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4807221">
            <a:off x="3901005" y="361560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4807221">
            <a:off x="6199305" y="374558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4807221">
            <a:off x="3636933" y="43355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4807221">
            <a:off x="3376688" y="343351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4807221">
            <a:off x="4504412" y="455392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4807221">
            <a:off x="2509588" y="345641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rot="4807221">
            <a:off x="2370687" y="366820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rot="4807221">
            <a:off x="5544733" y="395442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 rot="4807221">
            <a:off x="5183923" y="377264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rot="4807221">
            <a:off x="4408009" y="380648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15100624">
            <a:off x="2354720" y="431458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15100624">
            <a:off x="6050367" y="517877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15100624">
            <a:off x="5799576" y="533767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15100624">
            <a:off x="6028073" y="491245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rot="15100624">
            <a:off x="6203914" y="460654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rot="15100624">
            <a:off x="5777829" y="481390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15100624">
            <a:off x="5772024" y="421859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15100624">
            <a:off x="5198519" y="489714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15100624">
            <a:off x="6090727" y="426475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rot="15100624">
            <a:off x="4707020" y="440049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rot="15100624">
            <a:off x="5518138" y="425654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 rot="15100624">
            <a:off x="4994363" y="427828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rot="15100624">
            <a:off x="5709027" y="506424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 rot="15100624">
            <a:off x="6577660" y="509226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rot="15100624">
            <a:off x="6356176" y="530001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rot="15100624">
            <a:off x="5930930" y="446938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rot="15100624">
            <a:off x="6653052" y="475449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rot="15100624">
            <a:off x="5523498" y="490371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6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159670" y="363415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7662" y="421021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15654" y="392218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47487" y="42727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75694" y="457025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01243" y="346051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7673" y="420407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93357" y="384228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735734" y="457025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14108" y="440307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28082" y="456379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93790" y="424535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665148" y="37561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986431" y="456521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15654" y="457025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21026" y="408069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32695" y="472009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14556" y="398268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2553764">
            <a:off x="3922403" y="2500663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2553764">
            <a:off x="3069414" y="2690636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rot="2553764">
            <a:off x="3621506" y="261539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2553764">
            <a:off x="3019610" y="3051090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2553764">
            <a:off x="3848874" y="3326486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2553764">
            <a:off x="4256812" y="281819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2553764">
            <a:off x="5001107" y="2908220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2553764">
            <a:off x="4812424" y="3313115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2553764">
            <a:off x="4778364" y="3062032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2553764">
            <a:off x="5759081" y="3087421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2553764">
            <a:off x="5114209" y="2571492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553764">
            <a:off x="5472283" y="3382052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553764">
            <a:off x="2553884" y="3142376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553764">
            <a:off x="3500518" y="3158194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553764">
            <a:off x="3261306" y="2926650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2553764">
            <a:off x="3861024" y="2971574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2553764">
            <a:off x="6087286" y="2934374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553764">
            <a:off x="3476955" y="237023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 rot="4807221">
            <a:off x="2467691" y="489991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rot="4807221">
            <a:off x="5101895" y="454683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4807221">
            <a:off x="2256917" y="397708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4807221">
            <a:off x="2779305" y="393430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rot="4807221">
            <a:off x="4777077" y="381775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rot="4807221">
            <a:off x="2826753" y="430299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rot="4807221">
            <a:off x="5928860" y="375691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 rot="4807221">
            <a:off x="2633139" y="416581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4807221">
            <a:off x="3901005" y="361560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4807221">
            <a:off x="6199305" y="374558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4807221">
            <a:off x="3636933" y="43355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4807221">
            <a:off x="3376688" y="343351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4807221">
            <a:off x="4504412" y="455392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4807221">
            <a:off x="2509588" y="345641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rot="4807221">
            <a:off x="2370687" y="366820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rot="4807221">
            <a:off x="5544733" y="395442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 rot="4807221">
            <a:off x="5183923" y="377264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rot="4807221">
            <a:off x="4408009" y="380648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15100624">
            <a:off x="2354720" y="431458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15100624">
            <a:off x="6050367" y="517877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15100624">
            <a:off x="5799576" y="533767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15100624">
            <a:off x="6028073" y="491245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rot="15100624">
            <a:off x="6203914" y="460654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rot="15100624">
            <a:off x="5777829" y="481390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15100624">
            <a:off x="5772024" y="421859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15100624">
            <a:off x="5198519" y="489714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15100624">
            <a:off x="6090727" y="426475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rot="15100624">
            <a:off x="4707020" y="440049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rot="15100624">
            <a:off x="5518138" y="425654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 rot="15100624">
            <a:off x="4994363" y="427828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rot="15100624">
            <a:off x="5709027" y="506424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 rot="15100624">
            <a:off x="6577660" y="509226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rot="15100624">
            <a:off x="6356176" y="530001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rot="15100624">
            <a:off x="5930930" y="446938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rot="15100624">
            <a:off x="6653052" y="475449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rot="15100624">
            <a:off x="5523498" y="490371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1660769" y="3223846"/>
            <a:ext cx="5793154" cy="63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651155" y="1437027"/>
            <a:ext cx="402496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Linear SVM in new coordinate system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2748847" y="5294923"/>
            <a:ext cx="3973226" cy="1024821"/>
            <a:chOff x="2748847" y="5294923"/>
            <a:chExt cx="3973226" cy="1024821"/>
          </a:xfrm>
        </p:grpSpPr>
        <p:sp>
          <p:nvSpPr>
            <p:cNvPr id="88" name="Rectangle 87"/>
            <p:cNvSpPr/>
            <p:nvPr/>
          </p:nvSpPr>
          <p:spPr>
            <a:xfrm>
              <a:off x="2748847" y="5950412"/>
              <a:ext cx="3973226" cy="369332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/>
                  <a:cs typeface="Trebuchet MS"/>
                </a:rPr>
                <a:t>Non linear geometric transformation</a:t>
              </a:r>
              <a:endParaRPr lang="en-US" dirty="0"/>
            </a:p>
          </p:txBody>
        </p:sp>
        <p:cxnSp>
          <p:nvCxnSpPr>
            <p:cNvPr id="89" name="Straight Arrow Connector 88"/>
            <p:cNvCxnSpPr>
              <a:endCxn id="88" idx="0"/>
            </p:cNvCxnSpPr>
            <p:nvPr/>
          </p:nvCxnSpPr>
          <p:spPr>
            <a:xfrm>
              <a:off x="4728308" y="5294923"/>
              <a:ext cx="0" cy="65548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668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949556" y="357774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40673" y="399891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38148" y="35509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94026" y="387554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rot="4807221">
            <a:off x="2943362" y="1989014"/>
            <a:ext cx="1440160" cy="1800200"/>
            <a:chOff x="2888654" y="3429000"/>
            <a:chExt cx="1440160" cy="1800200"/>
          </a:xfrm>
        </p:grpSpPr>
        <p:sp>
          <p:nvSpPr>
            <p:cNvPr id="48" name="Oval 4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 rot="15100624">
            <a:off x="4301284" y="4157784"/>
            <a:ext cx="1440160" cy="1800200"/>
            <a:chOff x="2888654" y="3429000"/>
            <a:chExt cx="1440160" cy="1800200"/>
          </a:xfrm>
        </p:grpSpPr>
        <p:sp>
          <p:nvSpPr>
            <p:cNvPr id="67" name="Oval 66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Freeform 84"/>
          <p:cNvSpPr/>
          <p:nvPr/>
        </p:nvSpPr>
        <p:spPr>
          <a:xfrm>
            <a:off x="4073764" y="1484923"/>
            <a:ext cx="2530231" cy="2715846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691887" y="3752335"/>
            <a:ext cx="149696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5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4325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31333" y="1385737"/>
            <a:ext cx="6156508" cy="1449296"/>
            <a:chOff x="1131333" y="1385737"/>
            <a:chExt cx="6156508" cy="1449296"/>
          </a:xfrm>
        </p:grpSpPr>
        <p:pic>
          <p:nvPicPr>
            <p:cNvPr id="2" name="Picture 1" descr="Screen Shot 2014-10-28 at 5.58.1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756" y="1385737"/>
              <a:ext cx="1732085" cy="144929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131333" y="1886411"/>
              <a:ext cx="3618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1) Linear with perfect separation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27429" y="3374709"/>
            <a:ext cx="6155606" cy="1449296"/>
            <a:chOff x="1131333" y="1385737"/>
            <a:chExt cx="6155606" cy="144929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658" y="1385737"/>
              <a:ext cx="1730281" cy="144929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131333" y="1886411"/>
              <a:ext cx="39379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Trebuchet MS"/>
                  <a:cs typeface="Trebuchet MS"/>
                </a:rPr>
                <a:t>2)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Trebuchet MS"/>
                  <a:cs typeface="Trebuchet MS"/>
                </a:rPr>
                <a:t>Linear with </a:t>
              </a:r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Trebuchet MS"/>
                  <a:cs typeface="Trebuchet MS"/>
                </a:rPr>
                <a:t>no perfect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Trebuchet MS"/>
                  <a:cs typeface="Trebuchet MS"/>
                </a:rPr>
                <a:t>separation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33294" y="5197608"/>
            <a:ext cx="6016655" cy="1449296"/>
            <a:chOff x="1131333" y="1385737"/>
            <a:chExt cx="6016655" cy="144929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609" y="1385737"/>
              <a:ext cx="1452379" cy="1449296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131333" y="1886411"/>
              <a:ext cx="15237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  <a:latin typeface="Trebuchet MS"/>
                  <a:cs typeface="Trebuchet MS"/>
                </a:rPr>
                <a:t>3</a:t>
              </a:r>
              <a:r>
                <a:rPr lang="en-US" dirty="0" smtClean="0">
                  <a:solidFill>
                    <a:srgbClr val="D9D9D9"/>
                  </a:solidFill>
                  <a:latin typeface="Trebuchet MS"/>
                  <a:cs typeface="Trebuchet MS"/>
                </a:rPr>
                <a:t>) Non linear</a:t>
              </a:r>
              <a:endParaRPr lang="en-US" dirty="0">
                <a:solidFill>
                  <a:srgbClr val="D9D9D9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470769" y="3370385"/>
            <a:ext cx="1924539" cy="323361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159670" y="3634153"/>
            <a:ext cx="1270462" cy="984949"/>
            <a:chOff x="3032670" y="3429000"/>
            <a:chExt cx="1270462" cy="984949"/>
          </a:xfrm>
          <a:solidFill>
            <a:srgbClr val="FFC7FF"/>
          </a:solidFill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 rot="20987970">
            <a:off x="2449419" y="2025194"/>
            <a:ext cx="3874041" cy="4139740"/>
            <a:chOff x="2448318" y="2041843"/>
            <a:chExt cx="3874041" cy="413974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2598616" y="2266461"/>
              <a:ext cx="3331308" cy="362438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814098" y="2041843"/>
              <a:ext cx="3331308" cy="3624384"/>
            </a:xfrm>
            <a:prstGeom prst="line">
              <a:avLst/>
            </a:prstGeom>
            <a:ln w="12700" cmpd="sng">
              <a:solidFill>
                <a:srgbClr val="0000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448318" y="2557199"/>
              <a:ext cx="3331308" cy="3624384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>
              <a:cxnSpLocks noChangeAspect="1"/>
            </p:cNvCxnSpPr>
            <p:nvPr/>
          </p:nvCxnSpPr>
          <p:spPr>
            <a:xfrm flipV="1">
              <a:off x="5763022" y="5466426"/>
              <a:ext cx="241989" cy="25200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cxnSpLocks noChangeAspect="1"/>
            </p:cNvCxnSpPr>
            <p:nvPr/>
          </p:nvCxnSpPr>
          <p:spPr>
            <a:xfrm flipV="1">
              <a:off x="5546841" y="5691212"/>
              <a:ext cx="241989" cy="25200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855565" y="5587510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b</a:t>
              </a:r>
              <a:r>
                <a:rPr lang="en-US" sz="1200" baseline="-25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max</a:t>
              </a:r>
              <a:endParaRPr lang="en-US" sz="1200" baseline="-250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644401" y="5798203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b</a:t>
              </a:r>
              <a:r>
                <a:rPr lang="en-US" sz="1200" baseline="-25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max</a:t>
              </a:r>
              <a:endParaRPr lang="en-US" sz="1200" baseline="-25000" dirty="0"/>
            </a:p>
          </p:txBody>
        </p:sp>
      </p:grpSp>
      <p:sp>
        <p:nvSpPr>
          <p:cNvPr id="94" name="Oval 93"/>
          <p:cNvSpPr/>
          <p:nvPr/>
        </p:nvSpPr>
        <p:spPr>
          <a:xfrm rot="2553764">
            <a:off x="4480269" y="3830870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47" y="4814071"/>
            <a:ext cx="2987046" cy="812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513" y="2343473"/>
            <a:ext cx="484761" cy="2759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399" y="3716591"/>
            <a:ext cx="215900" cy="152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3378" y="3588776"/>
            <a:ext cx="215900" cy="152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125" y="4729318"/>
            <a:ext cx="304800" cy="152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2578" y="2907048"/>
            <a:ext cx="774700" cy="203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7770" y="5590320"/>
            <a:ext cx="7747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0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88215" y="150428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267822" y="3535833"/>
            <a:ext cx="1270462" cy="984949"/>
            <a:chOff x="3032670" y="3429000"/>
            <a:chExt cx="1270462" cy="984949"/>
          </a:xfrm>
          <a:solidFill>
            <a:srgbClr val="FFC7FF"/>
          </a:solidFill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Oval 93"/>
          <p:cNvSpPr/>
          <p:nvPr/>
        </p:nvSpPr>
        <p:spPr>
          <a:xfrm rot="2553764">
            <a:off x="4480269" y="3909526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399" y="3716591"/>
            <a:ext cx="215900" cy="152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378" y="3588776"/>
            <a:ext cx="215900" cy="152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125" y="4729318"/>
            <a:ext cx="304800" cy="152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578" y="2907048"/>
            <a:ext cx="774700" cy="203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558" y="4520782"/>
            <a:ext cx="774700" cy="203200"/>
          </a:xfrm>
          <a:prstGeom prst="rect">
            <a:avLst/>
          </a:prstGeom>
        </p:spPr>
      </p:pic>
      <p:sp>
        <p:nvSpPr>
          <p:cNvPr id="23" name="Freeform 22"/>
          <p:cNvSpPr/>
          <p:nvPr/>
        </p:nvSpPr>
        <p:spPr>
          <a:xfrm>
            <a:off x="3711627" y="1504280"/>
            <a:ext cx="2530231" cy="2715846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952516" y="1705840"/>
            <a:ext cx="2228068" cy="2335217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 w="12700">
            <a:solidFill>
              <a:srgbClr val="26262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384954" y="1307090"/>
            <a:ext cx="2952942" cy="3112292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 w="12700">
            <a:solidFill>
              <a:srgbClr val="26262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8270" y="1892506"/>
            <a:ext cx="736600" cy="24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300" y="4712518"/>
            <a:ext cx="3789725" cy="749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300" y="5619956"/>
            <a:ext cx="3954984" cy="68414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5299588" y="5388076"/>
            <a:ext cx="3518923" cy="646331"/>
            <a:chOff x="5299588" y="5801032"/>
            <a:chExt cx="3518923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99588" y="5801032"/>
              <a:ext cx="31266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 don’t need         , we only need the kernel</a:t>
              </a:r>
              <a:endParaRPr lang="en-US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29411" y="6170746"/>
              <a:ext cx="1689100" cy="2667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2393" y="5883213"/>
              <a:ext cx="469900" cy="26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908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5660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(Kernels)</a:t>
            </a:r>
            <a:endParaRPr lang="en-US" sz="2400" dirty="0">
              <a:latin typeface="Trebuchet MS"/>
              <a:cs typeface="Trebuchet MS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643" y="3795848"/>
            <a:ext cx="2133600" cy="406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643" y="2920517"/>
            <a:ext cx="965200" cy="406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643" y="5605213"/>
            <a:ext cx="3505200" cy="406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7643" y="4665714"/>
            <a:ext cx="3111500" cy="444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519" y="1931737"/>
            <a:ext cx="4330700" cy="4064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56710" y="2903352"/>
            <a:ext cx="22846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latin typeface="Trebuchet MS"/>
                <a:cs typeface="Trebuchet MS"/>
              </a:rPr>
              <a:t>linear</a:t>
            </a:r>
          </a:p>
          <a:p>
            <a:pPr>
              <a:spcAft>
                <a:spcPts val="600"/>
              </a:spcAft>
            </a:pPr>
            <a:endParaRPr lang="en-US" sz="2400" dirty="0">
              <a:latin typeface="Trebuchet MS"/>
              <a:cs typeface="Trebuchet MS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rebuchet MS"/>
                <a:cs typeface="Trebuchet MS"/>
              </a:rPr>
              <a:t>polynomial</a:t>
            </a:r>
          </a:p>
          <a:p>
            <a:pPr>
              <a:spcAft>
                <a:spcPts val="600"/>
              </a:spcAft>
            </a:pPr>
            <a:endParaRPr lang="en-US" sz="2400" dirty="0">
              <a:latin typeface="Trebuchet MS"/>
              <a:cs typeface="Trebuchet MS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rebuchet MS"/>
                <a:cs typeface="Trebuchet MS"/>
              </a:rPr>
              <a:t>radial basis</a:t>
            </a:r>
          </a:p>
          <a:p>
            <a:pPr>
              <a:spcAft>
                <a:spcPts val="600"/>
              </a:spcAft>
            </a:pPr>
            <a:endParaRPr lang="en-US" sz="2400" dirty="0">
              <a:latin typeface="Trebuchet MS"/>
              <a:cs typeface="Trebuchet MS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rebuchet MS"/>
                <a:cs typeface="Trebuchet MS"/>
              </a:rPr>
              <a:t>neural network</a:t>
            </a:r>
            <a:endParaRPr lang="en-US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698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4325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31333" y="1385737"/>
            <a:ext cx="6156508" cy="1449296"/>
            <a:chOff x="1131333" y="1385737"/>
            <a:chExt cx="6156508" cy="1449296"/>
          </a:xfrm>
        </p:grpSpPr>
        <p:pic>
          <p:nvPicPr>
            <p:cNvPr id="2" name="Picture 1" descr="Screen Shot 2014-10-28 at 5.58.1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756" y="1385737"/>
              <a:ext cx="1732085" cy="144929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131333" y="1886411"/>
              <a:ext cx="3618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1) Linear with perfect separation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27429" y="3374709"/>
            <a:ext cx="6155606" cy="1449296"/>
            <a:chOff x="1131333" y="1385737"/>
            <a:chExt cx="6155606" cy="144929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658" y="1385737"/>
              <a:ext cx="1730281" cy="144929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131333" y="1886411"/>
              <a:ext cx="39379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2) </a:t>
              </a:r>
              <a:r>
                <a:rPr lang="en-US" dirty="0">
                  <a:latin typeface="Trebuchet MS"/>
                  <a:cs typeface="Trebuchet MS"/>
                </a:rPr>
                <a:t>Linear with </a:t>
              </a:r>
              <a:r>
                <a:rPr lang="en-US" dirty="0" smtClean="0">
                  <a:latin typeface="Trebuchet MS"/>
                  <a:cs typeface="Trebuchet MS"/>
                </a:rPr>
                <a:t>no perfect </a:t>
              </a:r>
              <a:r>
                <a:rPr lang="en-US" dirty="0">
                  <a:latin typeface="Trebuchet MS"/>
                  <a:cs typeface="Trebuchet MS"/>
                </a:rPr>
                <a:t>separation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33294" y="5197608"/>
            <a:ext cx="6016655" cy="1449296"/>
            <a:chOff x="1131333" y="1385737"/>
            <a:chExt cx="6016655" cy="144929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609" y="1385737"/>
              <a:ext cx="1452379" cy="1449296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131333" y="1886411"/>
              <a:ext cx="15237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</a:t>
              </a:r>
              <a:r>
                <a:rPr lang="en-US" dirty="0" smtClean="0">
                  <a:latin typeface="Trebuchet MS"/>
                  <a:cs typeface="Trebuchet MS"/>
                </a:rPr>
                <a:t>) Non linear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21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4616" y="3604851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  <a:r>
              <a:rPr lang="en-US" dirty="0"/>
              <a:t>more…  </a:t>
            </a:r>
            <a:r>
              <a:rPr lang="en-US" dirty="0">
                <a:hlinkClick r:id="rId2"/>
              </a:rPr>
              <a:t>http://svms.org/tutorials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4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Training data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62194" y="1837123"/>
            <a:ext cx="1124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Class 1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47056" y="4930062"/>
            <a:ext cx="1124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Class 2</a:t>
            </a:r>
            <a:endParaRPr lang="en-US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481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023836" y="1513036"/>
            <a:ext cx="8174200" cy="4338733"/>
            <a:chOff x="1023836" y="1513036"/>
            <a:chExt cx="8174200" cy="4338733"/>
          </a:xfrm>
        </p:grpSpPr>
        <p:sp>
          <p:nvSpPr>
            <p:cNvPr id="45" name="TextBox 44"/>
            <p:cNvSpPr txBox="1"/>
            <p:nvPr/>
          </p:nvSpPr>
          <p:spPr>
            <a:xfrm>
              <a:off x="5550884" y="1513036"/>
              <a:ext cx="36471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/>
                  <a:cs typeface="Trebuchet MS"/>
                </a:rPr>
                <a:t>Line 1 separates the classes perfectly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2637692" y="2227385"/>
              <a:ext cx="3331308" cy="362438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023836" y="1938966"/>
              <a:ext cx="15639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/>
                  <a:cs typeface="Trebuchet MS"/>
                </a:rPr>
                <a:t>Decision Line 1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83163" y="1782664"/>
            <a:ext cx="8320738" cy="3727182"/>
            <a:chOff x="877298" y="1513036"/>
            <a:chExt cx="8320738" cy="3727182"/>
          </a:xfrm>
        </p:grpSpPr>
        <p:sp>
          <p:nvSpPr>
            <p:cNvPr id="54" name="TextBox 53"/>
            <p:cNvSpPr txBox="1"/>
            <p:nvPr/>
          </p:nvSpPr>
          <p:spPr>
            <a:xfrm>
              <a:off x="5550884" y="1513036"/>
              <a:ext cx="36471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FF00"/>
                  </a:solidFill>
                  <a:latin typeface="Trebuchet MS"/>
                  <a:cs typeface="Trebuchet MS"/>
                </a:rPr>
                <a:t>Line 2 separates the classes perfectly</a:t>
              </a:r>
              <a:endParaRPr lang="en-US" sz="1600" dirty="0">
                <a:solidFill>
                  <a:srgbClr val="00FF00"/>
                </a:solidFill>
                <a:latin typeface="Trebuchet MS"/>
                <a:cs typeface="Trebuchet MS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2485289" y="2387603"/>
              <a:ext cx="3946769" cy="2852615"/>
            </a:xfrm>
            <a:prstGeom prst="line">
              <a:avLst/>
            </a:prstGeom>
            <a:ln>
              <a:solidFill>
                <a:srgbClr val="00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877298" y="2222270"/>
              <a:ext cx="15639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FF00"/>
                  </a:solidFill>
                  <a:latin typeface="Trebuchet MS"/>
                  <a:cs typeface="Trebuchet MS"/>
                </a:rPr>
                <a:t>Decision Line 2</a:t>
              </a:r>
              <a:endParaRPr lang="en-US" sz="1600" dirty="0">
                <a:solidFill>
                  <a:srgbClr val="00FF00"/>
                </a:solidFill>
                <a:latin typeface="Trebuchet MS"/>
                <a:cs typeface="Trebuchet M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81568" y="2052292"/>
            <a:ext cx="8428198" cy="2812785"/>
            <a:chOff x="769838" y="1513036"/>
            <a:chExt cx="8428198" cy="2812785"/>
          </a:xfrm>
        </p:grpSpPr>
        <p:sp>
          <p:nvSpPr>
            <p:cNvPr id="61" name="TextBox 60"/>
            <p:cNvSpPr txBox="1"/>
            <p:nvPr/>
          </p:nvSpPr>
          <p:spPr>
            <a:xfrm>
              <a:off x="5550884" y="1513036"/>
              <a:ext cx="36471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6600"/>
                  </a:solidFill>
                  <a:latin typeface="Trebuchet MS"/>
                  <a:cs typeface="Trebuchet MS"/>
                </a:rPr>
                <a:t>Line 3 separates the classes perfectly</a:t>
              </a:r>
              <a:endParaRPr lang="en-US" sz="1600" dirty="0">
                <a:solidFill>
                  <a:srgbClr val="FF6600"/>
                </a:solidFill>
                <a:latin typeface="Trebuchet MS"/>
                <a:cs typeface="Trebuchet MS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293808" y="2704129"/>
              <a:ext cx="4269154" cy="1621692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769838" y="2534888"/>
              <a:ext cx="15639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6600"/>
                  </a:solidFill>
                  <a:latin typeface="Trebuchet MS"/>
                  <a:cs typeface="Trebuchet MS"/>
                </a:rPr>
                <a:t>Decision Line 3</a:t>
              </a:r>
              <a:endParaRPr lang="en-US" sz="1600" dirty="0">
                <a:solidFill>
                  <a:srgbClr val="FF6600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6232769" y="2569308"/>
            <a:ext cx="228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Which</a:t>
            </a:r>
            <a:r>
              <a:rPr lang="en-US" dirty="0" smtClean="0"/>
              <a:t> one is better?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71" name="Oval 70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90" name="Oval 89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715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2637692" y="2227385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780323" y="1513036"/>
            <a:ext cx="6080370" cy="4534114"/>
            <a:chOff x="2780323" y="1513036"/>
            <a:chExt cx="6080370" cy="4534114"/>
          </a:xfrm>
        </p:grpSpPr>
        <p:grpSp>
          <p:nvGrpSpPr>
            <p:cNvPr id="46" name="Group 45"/>
            <p:cNvGrpSpPr/>
            <p:nvPr/>
          </p:nvGrpSpPr>
          <p:grpSpPr>
            <a:xfrm>
              <a:off x="2780323" y="1513036"/>
              <a:ext cx="6080370" cy="4534114"/>
              <a:chOff x="2780323" y="1513036"/>
              <a:chExt cx="6080370" cy="4534114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5550885" y="1513036"/>
                <a:ext cx="330980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/>
                    <a:cs typeface="Trebuchet MS"/>
                  </a:rPr>
                  <a:t>For a decision line, we define margin ‘</a:t>
                </a:r>
                <a:r>
                  <a:rPr lang="en-US" sz="1600" dirty="0" smtClean="0">
                    <a:solidFill>
                      <a:srgbClr val="0000FF"/>
                    </a:solidFill>
                    <a:latin typeface="Trebuchet MS"/>
                    <a:cs typeface="Trebuchet MS"/>
                  </a:rPr>
                  <a:t>b</a:t>
                </a:r>
                <a:r>
                  <a:rPr lang="en-US" sz="1600" baseline="-25000" dirty="0" smtClean="0">
                    <a:solidFill>
                      <a:srgbClr val="0000FF"/>
                    </a:solidFill>
                    <a:latin typeface="Trebuchet MS"/>
                    <a:cs typeface="Trebuchet MS"/>
                  </a:rPr>
                  <a:t>1</a:t>
                </a:r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/>
                    <a:cs typeface="Trebuchet MS"/>
                  </a:rPr>
                  <a:t>’ as the perpendicular distance of the line to the nearest sample of class 1.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/>
                  <a:cs typeface="Trebuchet MS"/>
                </a:endParaRP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2780323" y="2076946"/>
                <a:ext cx="3331308" cy="3624384"/>
              </a:xfrm>
              <a:prstGeom prst="line">
                <a:avLst/>
              </a:prstGeom>
              <a:ln w="12700" cmpd="sng">
                <a:solidFill>
                  <a:srgbClr val="0000FF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Arrow Connector 3"/>
              <p:cNvCxnSpPr/>
              <p:nvPr/>
            </p:nvCxnSpPr>
            <p:spPr>
              <a:xfrm flipH="1">
                <a:off x="5949462" y="5148385"/>
                <a:ext cx="341923" cy="361461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5490308" y="5681780"/>
                <a:ext cx="328247" cy="36537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46"/>
            <p:cNvSpPr/>
            <p:nvPr/>
          </p:nvSpPr>
          <p:spPr>
            <a:xfrm>
              <a:off x="6260476" y="4807411"/>
              <a:ext cx="39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Trebuchet MS"/>
                  <a:cs typeface="Trebuchet MS"/>
                </a:rPr>
                <a:t>b</a:t>
              </a:r>
              <a:r>
                <a:rPr lang="en-US" baseline="-25000" dirty="0">
                  <a:solidFill>
                    <a:srgbClr val="0000FF"/>
                  </a:solidFill>
                  <a:latin typeface="Trebuchet MS"/>
                  <a:cs typeface="Trebuchet MS"/>
                </a:rPr>
                <a:t>1</a:t>
              </a:r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186705" y="2301611"/>
            <a:ext cx="6702168" cy="3815882"/>
            <a:chOff x="2186705" y="2301611"/>
            <a:chExt cx="6702168" cy="3815882"/>
          </a:xfrm>
        </p:grpSpPr>
        <p:grpSp>
          <p:nvGrpSpPr>
            <p:cNvPr id="84" name="Group 83"/>
            <p:cNvGrpSpPr/>
            <p:nvPr/>
          </p:nvGrpSpPr>
          <p:grpSpPr>
            <a:xfrm>
              <a:off x="2473580" y="2301611"/>
              <a:ext cx="6415293" cy="3815882"/>
              <a:chOff x="2477484" y="1289539"/>
              <a:chExt cx="6415293" cy="381588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5582969" y="1544302"/>
                <a:ext cx="3309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/>
                    <a:cs typeface="Trebuchet MS"/>
                  </a:rPr>
                  <a:t>And </a:t>
                </a:r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/>
                    <a:cs typeface="Trebuchet MS"/>
                  </a:rPr>
                  <a:t>we define margin ‘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Trebuchet MS"/>
                    <a:cs typeface="Trebuchet MS"/>
                  </a:rPr>
                  <a:t>b</a:t>
                </a:r>
                <a:r>
                  <a:rPr lang="en-US" sz="1600" baseline="-25000" dirty="0">
                    <a:solidFill>
                      <a:srgbClr val="FF0000"/>
                    </a:solidFill>
                    <a:latin typeface="Trebuchet MS"/>
                    <a:cs typeface="Trebuchet MS"/>
                  </a:rPr>
                  <a:t>2</a:t>
                </a:r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/>
                    <a:cs typeface="Trebuchet MS"/>
                  </a:rPr>
                  <a:t>’ as the perpendicular distance of the line to the nearest sample of class 2.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/>
                  <a:cs typeface="Trebuchet MS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2477484" y="1481037"/>
                <a:ext cx="3331308" cy="3624384"/>
              </a:xfrm>
              <a:prstGeom prst="line">
                <a:avLst/>
              </a:prstGeom>
              <a:ln w="12700" cmpd="sng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3038231" y="1289539"/>
                <a:ext cx="341923" cy="36146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V="1">
                <a:off x="2491156" y="1871779"/>
                <a:ext cx="328247" cy="3653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/>
            <p:cNvSpPr/>
            <p:nvPr/>
          </p:nvSpPr>
          <p:spPr>
            <a:xfrm>
              <a:off x="2186705" y="3127104"/>
              <a:ext cx="39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rebuchet MS"/>
                  <a:cs typeface="Trebuchet MS"/>
                </a:rPr>
                <a:t>b</a:t>
              </a:r>
              <a:r>
                <a:rPr lang="en-US" baseline="-25000" dirty="0">
                  <a:solidFill>
                    <a:srgbClr val="FF0000"/>
                  </a:solidFill>
                  <a:latin typeface="Trebuchet MS"/>
                  <a:cs typeface="Trebuchet MS"/>
                </a:rPr>
                <a:t>2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91" name="Oval 90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885286" y="2932878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rebuchet MS"/>
                <a:cs typeface="Trebuchet MS"/>
              </a:rPr>
              <a:t>.</a:t>
            </a:r>
            <a:endParaRPr lang="en-US" sz="4000" b="1" dirty="0">
              <a:latin typeface="Trebuchet MS"/>
              <a:cs typeface="Trebuchet M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146308" y="3987702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rebuchet MS"/>
                <a:cs typeface="Trebuchet MS"/>
              </a:rPr>
              <a:t>.</a:t>
            </a:r>
            <a:endParaRPr lang="en-US" sz="40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5980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2637692" y="2227385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303098" y="1513036"/>
            <a:ext cx="3309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404040"/>
                </a:solidFill>
                <a:latin typeface="Trebuchet MS"/>
                <a:cs typeface="Trebuchet MS"/>
              </a:rPr>
              <a:t>KEY IDEAS OF SVM:</a:t>
            </a:r>
          </a:p>
          <a:p>
            <a:endParaRPr lang="en-US" sz="1600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 smtClean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 smtClean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 smtClean="0">
                <a:solidFill>
                  <a:srgbClr val="FF0000"/>
                </a:solidFill>
                <a:latin typeface="Trebuchet MS"/>
                <a:cs typeface="Trebuchet MS"/>
              </a:rPr>
              <a:t>2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= b.</a:t>
            </a:r>
          </a:p>
          <a:p>
            <a:pPr marL="342900" indent="-342900">
              <a:buAutoNum type="arabicParenR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2780323" y="2076946"/>
            <a:ext cx="3331308" cy="3624384"/>
          </a:xfrm>
          <a:prstGeom prst="line">
            <a:avLst/>
          </a:prstGeom>
          <a:ln w="12700" cmpd="sng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5949462" y="5148385"/>
            <a:ext cx="341923" cy="36146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490308" y="5681780"/>
            <a:ext cx="328247" cy="36537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260476" y="4807411"/>
            <a:ext cx="39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lang="en-US" baseline="-25000" dirty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2186705" y="2301611"/>
            <a:ext cx="3618183" cy="3815882"/>
            <a:chOff x="2186705" y="2301611"/>
            <a:chExt cx="3618183" cy="3815882"/>
          </a:xfrm>
        </p:grpSpPr>
        <p:grpSp>
          <p:nvGrpSpPr>
            <p:cNvPr id="84" name="Group 83"/>
            <p:cNvGrpSpPr/>
            <p:nvPr/>
          </p:nvGrpSpPr>
          <p:grpSpPr>
            <a:xfrm>
              <a:off x="2473580" y="2301611"/>
              <a:ext cx="3331308" cy="3815882"/>
              <a:chOff x="2477484" y="1289539"/>
              <a:chExt cx="3331308" cy="3815882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2477484" y="1481037"/>
                <a:ext cx="3331308" cy="3624384"/>
              </a:xfrm>
              <a:prstGeom prst="line">
                <a:avLst/>
              </a:prstGeom>
              <a:ln w="12700" cmpd="sng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3038231" y="1289539"/>
                <a:ext cx="341923" cy="36146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V="1">
                <a:off x="2491156" y="1871779"/>
                <a:ext cx="328247" cy="3653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/>
            <p:cNvSpPr/>
            <p:nvPr/>
          </p:nvSpPr>
          <p:spPr>
            <a:xfrm>
              <a:off x="2186705" y="3127104"/>
              <a:ext cx="39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rebuchet MS"/>
                  <a:cs typeface="Trebuchet MS"/>
                </a:rPr>
                <a:t>b</a:t>
              </a:r>
              <a:r>
                <a:rPr lang="en-US" baseline="-25000" dirty="0">
                  <a:solidFill>
                    <a:srgbClr val="FF0000"/>
                  </a:solidFill>
                  <a:latin typeface="Trebuchet MS"/>
                  <a:cs typeface="Trebuchet MS"/>
                </a:rPr>
                <a:t>2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61" name="Oval 60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3885286" y="2932878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rebuchet MS"/>
                <a:cs typeface="Trebuchet MS"/>
              </a:rPr>
              <a:t>.</a:t>
            </a:r>
            <a:endParaRPr lang="en-US" sz="4000" b="1" dirty="0">
              <a:latin typeface="Trebuchet MS"/>
              <a:cs typeface="Trebuchet M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146308" y="3987702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rebuchet MS"/>
                <a:cs typeface="Trebuchet MS"/>
              </a:rPr>
              <a:t>.</a:t>
            </a:r>
            <a:endParaRPr lang="en-US" sz="40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1195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2598616" y="2266461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303098" y="1513036"/>
            <a:ext cx="3309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KEY IDEAS OF SVM: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 smtClean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 smtClean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 smtClean="0">
                <a:solidFill>
                  <a:srgbClr val="FF0000"/>
                </a:solidFill>
                <a:latin typeface="Trebuchet MS"/>
                <a:cs typeface="Trebuchet MS"/>
              </a:rPr>
              <a:t>2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= b.</a:t>
            </a:r>
          </a:p>
          <a:p>
            <a:pPr marL="342900" indent="-342900">
              <a:buAutoNum type="arabicParenR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2780323" y="2076946"/>
            <a:ext cx="3331308" cy="3624384"/>
          </a:xfrm>
          <a:prstGeom prst="line">
            <a:avLst/>
          </a:prstGeom>
          <a:ln w="12700" cmpd="sng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5949462" y="5148385"/>
            <a:ext cx="341923" cy="36146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441463" y="5720856"/>
            <a:ext cx="328247" cy="36537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260476" y="4807411"/>
            <a:ext cx="759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  <a:latin typeface="Trebuchet MS"/>
                <a:cs typeface="Trebuchet MS"/>
              </a:rPr>
              <a:t>1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= 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2186705" y="2340687"/>
            <a:ext cx="3618183" cy="3776806"/>
            <a:chOff x="2186705" y="2340687"/>
            <a:chExt cx="3618183" cy="3776806"/>
          </a:xfrm>
        </p:grpSpPr>
        <p:grpSp>
          <p:nvGrpSpPr>
            <p:cNvPr id="84" name="Group 83"/>
            <p:cNvGrpSpPr/>
            <p:nvPr/>
          </p:nvGrpSpPr>
          <p:grpSpPr>
            <a:xfrm>
              <a:off x="2473580" y="2340687"/>
              <a:ext cx="3331308" cy="3776806"/>
              <a:chOff x="2477484" y="1328615"/>
              <a:chExt cx="3331308" cy="3776806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2477484" y="1481037"/>
                <a:ext cx="3331308" cy="3624384"/>
              </a:xfrm>
              <a:prstGeom prst="line">
                <a:avLst/>
              </a:prstGeom>
              <a:ln w="12700" cmpd="sng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2999155" y="1328615"/>
                <a:ext cx="341923" cy="36146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V="1">
                <a:off x="2491156" y="1871779"/>
                <a:ext cx="328247" cy="3653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/>
            <p:cNvSpPr/>
            <p:nvPr/>
          </p:nvSpPr>
          <p:spPr>
            <a:xfrm>
              <a:off x="2186705" y="3127104"/>
              <a:ext cx="7131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rebuchet MS"/>
                  <a:cs typeface="Trebuchet MS"/>
                </a:rPr>
                <a:t>b</a:t>
              </a:r>
              <a:r>
                <a:rPr lang="en-US" baseline="-25000" dirty="0" smtClean="0">
                  <a:solidFill>
                    <a:srgbClr val="FF0000"/>
                  </a:solidFill>
                  <a:latin typeface="Trebuchet MS"/>
                  <a:cs typeface="Trebuchet MS"/>
                </a:rPr>
                <a:t>2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= b</a:t>
              </a:r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55" name="Oval 54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885286" y="2932878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rebuchet MS"/>
                <a:cs typeface="Trebuchet MS"/>
              </a:rPr>
              <a:t>.</a:t>
            </a:r>
            <a:endParaRPr lang="en-US" sz="4000" b="1" dirty="0">
              <a:latin typeface="Trebuchet MS"/>
              <a:cs typeface="Trebuchet M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46308" y="3987702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rebuchet MS"/>
                <a:cs typeface="Trebuchet MS"/>
              </a:rPr>
              <a:t>.</a:t>
            </a:r>
            <a:endParaRPr lang="en-US" sz="40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4458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2598616" y="2266461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303098" y="1513036"/>
            <a:ext cx="3309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KEY IDEAS OF SVM: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 smtClean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 smtClean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 smtClean="0">
                <a:solidFill>
                  <a:srgbClr val="FF0000"/>
                </a:solidFill>
                <a:latin typeface="Trebuchet MS"/>
                <a:cs typeface="Trebuchet MS"/>
              </a:rPr>
              <a:t>2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= b.</a:t>
            </a:r>
          </a:p>
          <a:p>
            <a:pPr marL="342900" indent="-342900">
              <a:buAutoNum type="arabicParenR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2780323" y="2076946"/>
            <a:ext cx="3331308" cy="3624384"/>
          </a:xfrm>
          <a:prstGeom prst="line">
            <a:avLst/>
          </a:prstGeom>
          <a:ln w="12700" cmpd="sng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473580" y="2493109"/>
            <a:ext cx="3331308" cy="3624384"/>
          </a:xfrm>
          <a:prstGeom prst="line">
            <a:avLst/>
          </a:prstGeom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5762368" y="5517251"/>
            <a:ext cx="187905" cy="19567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587956" y="5698610"/>
            <a:ext cx="187905" cy="19567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19234" y="5580285"/>
            <a:ext cx="270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b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5648360" y="5755776"/>
            <a:ext cx="270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b</a:t>
            </a:r>
            <a:endParaRPr lang="en-US" sz="1200" dirty="0"/>
          </a:p>
        </p:txBody>
      </p:sp>
      <p:grpSp>
        <p:nvGrpSpPr>
          <p:cNvPr id="63" name="Group 62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69" name="Oval 68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3885286" y="2932878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rebuchet MS"/>
                <a:cs typeface="Trebuchet MS"/>
              </a:rPr>
              <a:t>.</a:t>
            </a:r>
            <a:endParaRPr lang="en-US" sz="4000" b="1" dirty="0">
              <a:latin typeface="Trebuchet MS"/>
              <a:cs typeface="Trebuchet MS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146308" y="3987702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rebuchet MS"/>
                <a:cs typeface="Trebuchet MS"/>
              </a:rPr>
              <a:t>.</a:t>
            </a:r>
            <a:endParaRPr lang="en-US" sz="40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1415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726</Words>
  <Application>Microsoft Macintosh PowerPoint</Application>
  <PresentationFormat>On-screen Show (4:3)</PresentationFormat>
  <Paragraphs>217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Trebuchet MS</vt:lpstr>
      <vt:lpstr>Wingdings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53</cp:revision>
  <dcterms:created xsi:type="dcterms:W3CDTF">2010-05-25T21:48:43Z</dcterms:created>
  <dcterms:modified xsi:type="dcterms:W3CDTF">2018-05-08T12:41:16Z</dcterms:modified>
</cp:coreProperties>
</file>