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2" r:id="rId2"/>
    <p:sldId id="314" r:id="rId3"/>
    <p:sldId id="316" r:id="rId4"/>
    <p:sldId id="323" r:id="rId5"/>
    <p:sldId id="325" r:id="rId6"/>
    <p:sldId id="324" r:id="rId7"/>
    <p:sldId id="326" r:id="rId8"/>
    <p:sldId id="327" r:id="rId9"/>
    <p:sldId id="330" r:id="rId10"/>
    <p:sldId id="321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8"/>
    <p:restoredTop sz="90809" autoAdjust="0"/>
  </p:normalViewPr>
  <p:slideViewPr>
    <p:cSldViewPr snapToGrid="0" snapToObjects="1">
      <p:cViewPr>
        <p:scale>
          <a:sx n="88" d="100"/>
          <a:sy n="88" d="100"/>
        </p:scale>
        <p:origin x="25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813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Accuracy Estimation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</p:spTree>
    <p:extLst>
      <p:ext uri="{BB962C8B-B14F-4D97-AF65-F5344CB8AC3E}">
        <p14:creationId xmlns:p14="http://schemas.microsoft.com/office/powerpoint/2010/main" val="15505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54" y="1741544"/>
            <a:ext cx="6104646" cy="4915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915" y="1689740"/>
            <a:ext cx="2163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[ SIMULATED DATA ]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14338" y="199190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 Classes</a:t>
            </a:r>
          </a:p>
          <a:p>
            <a:r>
              <a:rPr lang="en-US" dirty="0" smtClean="0"/>
              <a:t>2 Gaussian Distributions </a:t>
            </a:r>
          </a:p>
          <a:p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(1,1)</a:t>
            </a:r>
          </a:p>
          <a:p>
            <a:r>
              <a:rPr lang="en-US" dirty="0" smtClean="0"/>
              <a:t>μ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 (-1,-1)</a:t>
            </a:r>
          </a:p>
          <a:p>
            <a:r>
              <a:rPr lang="en-US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 = σ</a:t>
            </a:r>
            <a:r>
              <a:rPr lang="en-US" baseline="-25000" dirty="0" smtClean="0"/>
              <a:t>1 </a:t>
            </a:r>
            <a:r>
              <a:rPr lang="en-US" dirty="0"/>
              <a:t> </a:t>
            </a:r>
            <a:r>
              <a:rPr lang="en-US" dirty="0" smtClean="0"/>
              <a:t>= 1</a:t>
            </a:r>
          </a:p>
          <a:p>
            <a:r>
              <a:rPr lang="en-US" dirty="0" smtClean="0"/>
              <a:t>500 samples /class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= 1000 (available data)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071" y="4423249"/>
            <a:ext cx="214629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[ CLASSIFIER ]</a:t>
            </a:r>
          </a:p>
          <a:p>
            <a:r>
              <a:rPr lang="en-US" dirty="0" smtClean="0"/>
              <a:t>Linear SVM (</a:t>
            </a:r>
            <a:r>
              <a:rPr lang="en-US" dirty="0" err="1" smtClean="0"/>
              <a:t>LibSVM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[ </a:t>
            </a:r>
            <a:r>
              <a:rPr lang="en-US" b="1" dirty="0" smtClean="0"/>
              <a:t>SAMPLING </a:t>
            </a:r>
            <a:r>
              <a:rPr lang="en-US" b="1" dirty="0"/>
              <a:t>]</a:t>
            </a:r>
          </a:p>
          <a:p>
            <a:r>
              <a:rPr lang="en-US" dirty="0" smtClean="0"/>
              <a:t>Random / Stratified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1000 Repetitions!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891" y="477793"/>
            <a:ext cx="5923943" cy="635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 Method</a:t>
            </a:r>
            <a:r>
              <a:rPr lang="en-US" sz="1100" dirty="0">
                <a:latin typeface="Consolas"/>
                <a:cs typeface="Consolas"/>
              </a:rPr>
              <a:t>: Parameters    </a:t>
            </a:r>
            <a:r>
              <a:rPr lang="en-US" sz="1100" dirty="0" smtClean="0">
                <a:latin typeface="Consolas"/>
                <a:cs typeface="Consolas"/>
              </a:rPr>
              <a:t>   </a:t>
            </a:r>
            <a:r>
              <a:rPr lang="en-US" sz="1100" dirty="0">
                <a:latin typeface="Consolas"/>
                <a:cs typeface="Consolas"/>
              </a:rPr>
              <a:t>N/</a:t>
            </a:r>
            <a:r>
              <a:rPr lang="en-US" sz="1100" dirty="0" smtClean="0">
                <a:latin typeface="Consolas"/>
                <a:cs typeface="Consolas"/>
              </a:rPr>
              <a:t>N</a:t>
            </a:r>
            <a:r>
              <a:rPr lang="en-US" sz="1100" baseline="-25000" dirty="0" smtClean="0">
                <a:latin typeface="Consolas"/>
                <a:cs typeface="Consolas"/>
              </a:rPr>
              <a:t>O</a:t>
            </a:r>
            <a:r>
              <a:rPr lang="en-US" sz="1100" dirty="0" smtClean="0">
                <a:latin typeface="Consolas"/>
                <a:cs typeface="Consolas"/>
              </a:rPr>
              <a:t>          mean      </a:t>
            </a:r>
            <a:r>
              <a:rPr lang="en-US" sz="1100" dirty="0" err="1">
                <a:latin typeface="Consolas"/>
                <a:cs typeface="Consolas"/>
              </a:rPr>
              <a:t>std</a:t>
            </a:r>
            <a:r>
              <a:rPr lang="en-US" sz="1100" dirty="0">
                <a:latin typeface="Consolas"/>
                <a:cs typeface="Consolas"/>
              </a:rPr>
              <a:t>     min    max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92.73 +/- 2.49 [ 83.00,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+/- 1.69 [ 86.50, 97.50 ]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92.67 +/- 1.48 [ 87.60, 96.40 ]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+/- 1.24 [ 88.86, 96.69 ]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92.71 +/- 0.95 [ 90.00,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92.52 +/- 3.73 [ 80.00,100.00 ]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92.48 +/- 2.47 [ 84.00,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92.61 +/- 2.25 [ 83.87, 99.19 ]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92.60 +/- 1.92 [ 84.94, 98.80 ]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92.50 +/- 1.57 [ 87.20, 97.20 ]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91.97 +/- 8.55 [ 60.00,100.00 ]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92.37 +/- 6.03 [ 70.00,100.00 ]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92.01 +/- 5.34 [ 75.00,100.00 ]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91.84 +/- 4.72 [ 78.12,100.00 ]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91.67 +/- 3.98 [ 72.00,100.00 ]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CV:  5-fold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+/- 0.23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92.84 +/- 0.17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+/- 0.05 [ 92.61,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+/- 0.08 [ 92.54, 92.98 ]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5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92.54 +/- 0.84 [ 89.60,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92.64 +/- 0.82 [ 89.20,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92.59 +/- 0.82 [ 89.90, 95.06 ]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+/- 0.82 [ 89.88, 95.36 ]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91.95 +/- 2.75 [ 81.00,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92.16 +/- 2.49 [ 81.00,100.00 ]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92.03 +/- 2.49 [ 83.30, 98.90 ]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92.06 +/- 2.42 [ 84.80, 98.60 ]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L1:        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92.90 +/- 0.00 [ 92.90,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+/- 0.84 [ 89.60,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91.93 +/- 2.65 [ 83.00,100.00 </a:t>
            </a:r>
            <a:r>
              <a:rPr lang="en-US" sz="1100" dirty="0" smtClean="0">
                <a:latin typeface="Consolas"/>
                <a:cs typeface="Consolas"/>
              </a:rPr>
              <a:t>]</a:t>
            </a:r>
            <a:endParaRPr lang="en-US" sz="1100" dirty="0">
              <a:latin typeface="Consolas"/>
              <a:cs typeface="Consolas"/>
            </a:endParaRPr>
          </a:p>
          <a:p>
            <a:r>
              <a:rPr lang="it-IT" sz="1100" dirty="0">
                <a:latin typeface="Consolas"/>
                <a:cs typeface="Consolas"/>
              </a:rPr>
              <a:t> </a:t>
            </a:r>
          </a:p>
          <a:p>
            <a:r>
              <a:rPr lang="it-IT" sz="1100" dirty="0">
                <a:latin typeface="Consolas"/>
                <a:cs typeface="Consolas"/>
              </a:rPr>
              <a:t>        </a:t>
            </a:r>
            <a:r>
              <a:rPr lang="it-IT" sz="1100" dirty="0" smtClean="0">
                <a:latin typeface="Consolas"/>
                <a:cs typeface="Consolas"/>
              </a:rPr>
              <a:t>L1*: </a:t>
            </a:r>
            <a:r>
              <a:rPr lang="it-IT" sz="1100" dirty="0">
                <a:latin typeface="Consolas"/>
                <a:cs typeface="Consolas"/>
              </a:rPr>
              <a:t>200-</a:t>
            </a:r>
            <a:r>
              <a:rPr lang="it-IT" sz="1100" dirty="0" smtClean="0">
                <a:latin typeface="Consolas"/>
                <a:cs typeface="Consolas"/>
              </a:rPr>
              <a:t>fold    :    </a:t>
            </a:r>
            <a:r>
              <a:rPr lang="it-IT" sz="1100" dirty="0">
                <a:latin typeface="Consolas"/>
                <a:cs typeface="Consolas"/>
              </a:rPr>
              <a:t>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92.91 +/- 1.29 [ 88.50, 96.00 ]</a:t>
            </a:r>
          </a:p>
          <a:p>
            <a:r>
              <a:rPr lang="it-IT" sz="1100" dirty="0">
                <a:latin typeface="Consolas"/>
                <a:cs typeface="Consolas"/>
              </a:rPr>
              <a:t>        </a:t>
            </a:r>
            <a:r>
              <a:rPr lang="it-IT" sz="1100" dirty="0" smtClean="0">
                <a:latin typeface="Consolas"/>
                <a:cs typeface="Consolas"/>
              </a:rPr>
              <a:t>L1*: </a:t>
            </a:r>
            <a:r>
              <a:rPr lang="it-IT" sz="1100" dirty="0">
                <a:latin typeface="Consolas"/>
                <a:cs typeface="Consolas"/>
              </a:rPr>
              <a:t>100-fold  </a:t>
            </a:r>
            <a:r>
              <a:rPr lang="it-IT" sz="1100" dirty="0" smtClean="0">
                <a:latin typeface="Consolas"/>
                <a:cs typeface="Consolas"/>
              </a:rPr>
              <a:t>  :    </a:t>
            </a:r>
            <a:r>
              <a:rPr lang="it-IT" sz="1100" dirty="0">
                <a:latin typeface="Consolas"/>
                <a:cs typeface="Consolas"/>
              </a:rPr>
              <a:t>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92.86 +/- 1.82 [ 87.00, 98.00 ]</a:t>
            </a:r>
          </a:p>
          <a:p>
            <a:r>
              <a:rPr lang="it-IT" sz="1100" dirty="0">
                <a:latin typeface="Consolas"/>
                <a:cs typeface="Consolas"/>
              </a:rPr>
              <a:t>        </a:t>
            </a:r>
            <a:r>
              <a:rPr lang="it-IT" sz="1100" dirty="0" smtClean="0">
                <a:latin typeface="Consolas"/>
                <a:cs typeface="Consolas"/>
              </a:rPr>
              <a:t>L1*:  </a:t>
            </a:r>
            <a:r>
              <a:rPr lang="it-IT" sz="1100" dirty="0">
                <a:latin typeface="Consolas"/>
                <a:cs typeface="Consolas"/>
              </a:rPr>
              <a:t>50-fold  </a:t>
            </a:r>
            <a:r>
              <a:rPr lang="it-IT" sz="1100" dirty="0" smtClean="0">
                <a:latin typeface="Consolas"/>
                <a:cs typeface="Consolas"/>
              </a:rPr>
              <a:t>  :    </a:t>
            </a:r>
            <a:r>
              <a:rPr lang="it-IT" sz="1100" dirty="0">
                <a:latin typeface="Consolas"/>
                <a:cs typeface="Consolas"/>
              </a:rPr>
              <a:t>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92.99 +/- 2.60 [ 83.00,100.00 ]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1" y="359531"/>
            <a:ext cx="2775144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After</a:t>
            </a:r>
            <a:r>
              <a:rPr lang="en-US" sz="2000" dirty="0"/>
              <a:t> </a:t>
            </a:r>
            <a:r>
              <a:rPr lang="en-US" sz="2000" dirty="0" smtClean="0"/>
              <a:t>1000 Repetitions!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N = 1000 (available data)</a:t>
            </a:r>
          </a:p>
          <a:p>
            <a:r>
              <a:rPr lang="en-US" sz="2000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used data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9" y="4302867"/>
            <a:ext cx="2434624" cy="19605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711351">
            <a:off x="951841" y="5101126"/>
            <a:ext cx="1790900" cy="279809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2768" y="1152500"/>
            <a:ext cx="8233391" cy="2102177"/>
            <a:chOff x="242768" y="1152500"/>
            <a:chExt cx="8233391" cy="2102177"/>
          </a:xfrm>
        </p:grpSpPr>
        <p:sp>
          <p:nvSpPr>
            <p:cNvPr id="5" name="Rectangle 4"/>
            <p:cNvSpPr/>
            <p:nvPr/>
          </p:nvSpPr>
          <p:spPr>
            <a:xfrm>
              <a:off x="242768" y="1998110"/>
              <a:ext cx="7974449" cy="84032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2768" y="1344428"/>
              <a:ext cx="79744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74821" y="1152500"/>
              <a:ext cx="20265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 AVAILABLE DATA ] 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64493" y="2885345"/>
              <a:ext cx="41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2768" y="1529429"/>
            <a:ext cx="7362358" cy="1722427"/>
            <a:chOff x="242768" y="1529429"/>
            <a:chExt cx="7362358" cy="172242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437636" y="1998110"/>
              <a:ext cx="0" cy="8403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2768" y="1721357"/>
              <a:ext cx="71948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4821" y="1529429"/>
              <a:ext cx="15133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 USED DATA ] 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456" y="2882524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9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TRAINING DATA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3054" y="2212548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TESTING DATA 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 AVAILABLE DATA ]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49" y="5892969"/>
            <a:ext cx="416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Sampling:	[ Random / Non random ]</a:t>
            </a:r>
          </a:p>
          <a:p>
            <a:r>
              <a:rPr lang="en-US" dirty="0"/>
              <a:t>	</a:t>
            </a:r>
            <a:r>
              <a:rPr lang="en-US" dirty="0" smtClean="0"/>
              <a:t>		[ Stratified / Non stratified ]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 USED DATA ]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</a:t>
            </a:r>
          </a:p>
          <a:p>
            <a:pPr algn="ctr"/>
            <a:r>
              <a:rPr lang="en-US" dirty="0" smtClean="0"/>
              <a:t>USED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42769" y="2930413"/>
            <a:ext cx="4765207" cy="1794091"/>
            <a:chOff x="242769" y="2930413"/>
            <a:chExt cx="4765207" cy="1794091"/>
          </a:xfrm>
        </p:grpSpPr>
        <p:grpSp>
          <p:nvGrpSpPr>
            <p:cNvPr id="4" name="Group 3"/>
            <p:cNvGrpSpPr/>
            <p:nvPr/>
          </p:nvGrpSpPr>
          <p:grpSpPr>
            <a:xfrm>
              <a:off x="242769" y="2930413"/>
              <a:ext cx="4765207" cy="1794091"/>
              <a:chOff x="242769" y="2930413"/>
              <a:chExt cx="4765207" cy="1794091"/>
            </a:xfrm>
          </p:grpSpPr>
          <p:sp>
            <p:nvSpPr>
              <p:cNvPr id="2" name="Left Brace 1"/>
              <p:cNvSpPr/>
              <p:nvPr/>
            </p:nvSpPr>
            <p:spPr>
              <a:xfrm rot="16200000">
                <a:off x="2421445" y="751737"/>
                <a:ext cx="407856" cy="4765207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390003" y="3678764"/>
                <a:ext cx="2502519" cy="10457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92060" y="4005246"/>
                <a:ext cx="190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MODEL LEARNING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625386" y="3317380"/>
                <a:ext cx="0" cy="336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716" y="3274704"/>
              <a:ext cx="1498600" cy="254000"/>
            </a:xfrm>
            <a:prstGeom prst="rect">
              <a:avLst/>
            </a:prstGeom>
          </p:spPr>
        </p:pic>
      </p:grpSp>
      <p:sp>
        <p:nvSpPr>
          <p:cNvPr id="18" name="Left Brace 17"/>
          <p:cNvSpPr/>
          <p:nvPr/>
        </p:nvSpPr>
        <p:spPr>
          <a:xfrm rot="16200000">
            <a:off x="6001750" y="1941035"/>
            <a:ext cx="382571" cy="2370117"/>
          </a:xfrm>
          <a:prstGeom prst="lef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49863" y="3317379"/>
            <a:ext cx="2502519" cy="1410133"/>
            <a:chOff x="4949863" y="3317379"/>
            <a:chExt cx="2502519" cy="1410133"/>
          </a:xfrm>
        </p:grpSpPr>
        <p:sp>
          <p:nvSpPr>
            <p:cNvPr id="16" name="Rectangle 15"/>
            <p:cNvSpPr/>
            <p:nvPr/>
          </p:nvSpPr>
          <p:spPr>
            <a:xfrm>
              <a:off x="4949863" y="3681772"/>
              <a:ext cx="2502519" cy="1045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1328" y="4008254"/>
              <a:ext cx="1701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CLASSIFICATION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1"/>
              <a:endCxn id="16" idx="0"/>
            </p:cNvCxnSpPr>
            <p:nvPr/>
          </p:nvCxnSpPr>
          <p:spPr>
            <a:xfrm>
              <a:off x="6193036" y="3317379"/>
              <a:ext cx="8087" cy="364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202" y="3356592"/>
              <a:ext cx="558800" cy="2540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775098" y="3317378"/>
            <a:ext cx="2879579" cy="2170966"/>
            <a:chOff x="5775098" y="3317378"/>
            <a:chExt cx="2879579" cy="2170966"/>
          </a:xfrm>
        </p:grpSpPr>
        <p:sp>
          <p:nvSpPr>
            <p:cNvPr id="27" name="TextBox 26"/>
            <p:cNvSpPr txBox="1"/>
            <p:nvPr/>
          </p:nvSpPr>
          <p:spPr>
            <a:xfrm>
              <a:off x="5775098" y="5063612"/>
              <a:ext cx="1023229" cy="4247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mtClean="0"/>
                <a:t>Accuracy</a:t>
              </a:r>
              <a:endParaRPr lang="en-US" dirty="0" smtClean="0"/>
            </a:p>
          </p:txBody>
        </p:sp>
        <p:cxnSp>
          <p:nvCxnSpPr>
            <p:cNvPr id="29" name="Elbow Connector 28"/>
            <p:cNvCxnSpPr>
              <a:stCxn id="18" idx="1"/>
              <a:endCxn id="27" idx="3"/>
            </p:cNvCxnSpPr>
            <p:nvPr/>
          </p:nvCxnSpPr>
          <p:spPr>
            <a:xfrm rot="16200000" flipH="1">
              <a:off x="5516382" y="3994032"/>
              <a:ext cx="1958599" cy="605291"/>
            </a:xfrm>
            <a:prstGeom prst="bentConnector4">
              <a:avLst>
                <a:gd name="adj1" fmla="val 1092"/>
                <a:gd name="adj2" fmla="val 31814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9377" y="4066275"/>
              <a:ext cx="495300" cy="2540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892522" y="3864410"/>
            <a:ext cx="1057341" cy="818958"/>
            <a:chOff x="3892522" y="3864410"/>
            <a:chExt cx="1057341" cy="818958"/>
          </a:xfrm>
        </p:grpSpPr>
        <p:grpSp>
          <p:nvGrpSpPr>
            <p:cNvPr id="9" name="Group 8"/>
            <p:cNvGrpSpPr/>
            <p:nvPr/>
          </p:nvGrpSpPr>
          <p:grpSpPr>
            <a:xfrm>
              <a:off x="3892522" y="3864410"/>
              <a:ext cx="1057341" cy="602216"/>
              <a:chOff x="3892522" y="3864410"/>
              <a:chExt cx="1057341" cy="602216"/>
            </a:xfrm>
          </p:grpSpPr>
          <p:cxnSp>
            <p:nvCxnSpPr>
              <p:cNvPr id="22" name="Straight Arrow Connector 21"/>
              <p:cNvCxnSpPr>
                <a:stCxn id="3" idx="3"/>
                <a:endCxn id="16" idx="1"/>
              </p:cNvCxnSpPr>
              <p:nvPr/>
            </p:nvCxnSpPr>
            <p:spPr>
              <a:xfrm>
                <a:off x="3892522" y="4201634"/>
                <a:ext cx="1057341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912590" y="3864410"/>
                <a:ext cx="1027031" cy="60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dirty="0" smtClean="0"/>
                  <a:t>Model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 dirty="0" smtClean="0"/>
                  <a:t>Parameters</a:t>
                </a:r>
                <a:endParaRPr lang="en-US" sz="1400" dirty="0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572" y="4467468"/>
              <a:ext cx="228600" cy="2159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177324" y="5494064"/>
            <a:ext cx="228600" cy="755008"/>
            <a:chOff x="6177324" y="5494064"/>
            <a:chExt cx="228600" cy="75500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290836" y="5494064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7324" y="5931572"/>
              <a:ext cx="228600" cy="3175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896435" y="4727512"/>
            <a:ext cx="392129" cy="336100"/>
            <a:chOff x="5896435" y="4727512"/>
            <a:chExt cx="392129" cy="3361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288564" y="4727512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6435" y="4767936"/>
              <a:ext cx="254000" cy="2540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299200" y="4274461"/>
            <a:ext cx="2571895" cy="826531"/>
            <a:chOff x="6299200" y="4274461"/>
            <a:chExt cx="2571895" cy="826531"/>
          </a:xfrm>
        </p:grpSpPr>
        <p:sp>
          <p:nvSpPr>
            <p:cNvPr id="6" name="TextBox 5"/>
            <p:cNvSpPr txBox="1"/>
            <p:nvPr/>
          </p:nvSpPr>
          <p:spPr>
            <a:xfrm>
              <a:off x="6299200" y="4731660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(prediction)</a:t>
              </a:r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91714" y="427446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(ideal)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1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 AVAILABLE DATA ]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 USED DATA ]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 smtClean="0"/>
              <a:t>η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</a:t>
            </a:r>
          </a:p>
          <a:p>
            <a:pPr algn="ctr"/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TRAINING DATA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3054" y="22125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TESTING DATA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 smtClean="0"/>
              <a:t>η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39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 smtClean="0"/>
              <a:t>η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15965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HO: HOLD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5977452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7110" y="199811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1</a:t>
            </a:r>
            <a:endParaRPr lang="en-US" sz="4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3236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CV: CROSS VALIDATION – n folds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4854" y="2926615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2</a:t>
            </a:r>
            <a:endParaRPr lang="en-US" sz="40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46709" y="385512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3</a:t>
            </a:r>
            <a:endParaRPr lang="en-US" sz="4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4433" y="513640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 smtClean="0"/>
              <a:t>η</a:t>
            </a:r>
            <a:r>
              <a:rPr lang="en-US" sz="4000" baseline="-25000" dirty="0" err="1" smtClean="0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 smtClean="0"/>
              <a:t>η</a:t>
            </a:r>
            <a:r>
              <a:rPr lang="en-US" sz="3200" dirty="0" smtClean="0"/>
              <a:t> = (η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 η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 η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 . . . + </a:t>
            </a:r>
            <a:r>
              <a:rPr lang="en-US" sz="3200" dirty="0" err="1" smtClean="0"/>
              <a:t>η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)/n</a:t>
            </a:r>
            <a:endParaRPr lang="en-US" sz="3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1</a:t>
            </a:r>
            <a:endParaRPr lang="en-US" sz="40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2</a:t>
            </a:r>
            <a:endParaRPr lang="en-US" sz="40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3</a:t>
            </a:r>
            <a:endParaRPr lang="en-US" sz="4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89998" y="4968540"/>
            <a:ext cx="6809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 smtClean="0"/>
              <a:t>η</a:t>
            </a:r>
            <a:r>
              <a:rPr lang="en-US" sz="4000" baseline="-25000" dirty="0" err="1" smtClean="0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 smtClean="0"/>
              <a:t>η</a:t>
            </a:r>
            <a:r>
              <a:rPr lang="en-US" sz="3200" dirty="0" smtClean="0"/>
              <a:t> = (η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 η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 η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 . . . + </a:t>
            </a:r>
            <a:r>
              <a:rPr lang="en-US" sz="3200" dirty="0" err="1" smtClean="0"/>
              <a:t>η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6088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L1: LEAVE ONE OUT (N folds) (N is the number of used samples)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1508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5572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Estimating the Accuracy of a Classifier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1</a:t>
            </a:r>
            <a:endParaRPr lang="en-US" sz="40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2</a:t>
            </a:r>
            <a:endParaRPr lang="en-US" sz="40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/>
              <a:t>η</a:t>
            </a:r>
            <a:r>
              <a:rPr lang="en-US" sz="4000" baseline="-25000" dirty="0" smtClean="0"/>
              <a:t>3</a:t>
            </a:r>
            <a:endParaRPr lang="en-US" sz="4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 smtClean="0"/>
              <a:t>η</a:t>
            </a:r>
            <a:r>
              <a:rPr lang="en-US" sz="4000" baseline="-25000" dirty="0" err="1" smtClean="0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 smtClean="0"/>
              <a:t>η</a:t>
            </a:r>
            <a:r>
              <a:rPr lang="en-US" sz="3200" dirty="0" smtClean="0"/>
              <a:t> = (η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 η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 η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+ . . . + </a:t>
            </a:r>
            <a:r>
              <a:rPr lang="en-US" sz="3200" dirty="0" err="1" smtClean="0"/>
              <a:t>η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401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L1*: LEAVE ONE OUT (n folds) (with n&lt;N)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9980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50700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10702</TotalTime>
  <Words>926</Words>
  <Application>Microsoft Macintosh PowerPoint</Application>
  <PresentationFormat>On-screen Show (4:3)</PresentationFormat>
  <Paragraphs>137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284</cp:revision>
  <dcterms:created xsi:type="dcterms:W3CDTF">2013-11-07T20:27:34Z</dcterms:created>
  <dcterms:modified xsi:type="dcterms:W3CDTF">2018-05-31T11:42:43Z</dcterms:modified>
</cp:coreProperties>
</file>