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32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5" r:id="rId11"/>
    <p:sldId id="343" r:id="rId12"/>
    <p:sldId id="342" r:id="rId13"/>
    <p:sldId id="341" r:id="rId14"/>
    <p:sldId id="344" r:id="rId15"/>
    <p:sldId id="348" r:id="rId16"/>
    <p:sldId id="346" r:id="rId17"/>
    <p:sldId id="347" r:id="rId18"/>
    <p:sldId id="350" r:id="rId19"/>
    <p:sldId id="349" r:id="rId20"/>
    <p:sldId id="35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9C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2"/>
    <p:restoredTop sz="90725" autoAdjust="0"/>
  </p:normalViewPr>
  <p:slideViewPr>
    <p:cSldViewPr snapToGrid="0" snapToObjects="1">
      <p:cViewPr>
        <p:scale>
          <a:sx n="94" d="100"/>
          <a:sy n="94" d="100"/>
        </p:scale>
        <p:origin x="304" y="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5/31/18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12117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5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09B4-90D0-1245-B83D-B1B2932963E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7.emf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Semestre </a:t>
            </a:r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2018-1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Confusion Matrix</a:t>
            </a: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5 ]</a:t>
            </a:r>
          </a:p>
        </p:txBody>
      </p:sp>
    </p:spTree>
    <p:extLst>
      <p:ext uri="{BB962C8B-B14F-4D97-AF65-F5344CB8AC3E}">
        <p14:creationId xmlns:p14="http://schemas.microsoft.com/office/powerpoint/2010/main" val="92878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[ EXAMPLE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57320" y="5991371"/>
            <a:ext cx="3997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Manual Segmentation </a:t>
            </a:r>
            <a:r>
              <a:rPr lang="en-US" smtClean="0">
                <a:latin typeface="Trebuchet MS" charset="0"/>
                <a:ea typeface="Trebuchet MS" charset="0"/>
                <a:cs typeface="Trebuchet MS" charset="0"/>
              </a:rPr>
              <a:t>(Ground Truth)</a:t>
            </a:r>
            <a:endParaRPr lang="en-US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2244" y="3941505"/>
            <a:ext cx="83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rebuchet MS" charset="0"/>
                <a:ea typeface="Trebuchet MS" charset="0"/>
                <a:cs typeface="Trebuchet MS" charset="0"/>
              </a:rPr>
              <a:t>Target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52301" y="1058117"/>
            <a:ext cx="3934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Red pixels: Positive instances (P)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White pixels: Negative instances (N)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05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[ EXAMPLE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62295" y="5991371"/>
            <a:ext cx="27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rebuchet MS" charset="0"/>
                <a:ea typeface="Trebuchet MS" charset="0"/>
                <a:cs typeface="Trebuchet MS" charset="0"/>
              </a:rPr>
              <a:t>Automatic Segmentation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3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[ EXAMPLE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62295" y="5991371"/>
            <a:ext cx="27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rebuchet MS" charset="0"/>
                <a:ea typeface="Trebuchet MS" charset="0"/>
                <a:cs typeface="Trebuchet MS" charset="0"/>
              </a:rPr>
              <a:t>Automatic Segmentation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2301" y="1058117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Blue pixels: Detection (D)</a:t>
            </a:r>
          </a:p>
        </p:txBody>
      </p:sp>
    </p:spTree>
    <p:extLst>
      <p:ext uri="{BB962C8B-B14F-4D97-AF65-F5344CB8AC3E}">
        <p14:creationId xmlns:p14="http://schemas.microsoft.com/office/powerpoint/2010/main" val="31797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[ EXAMPLE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89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[ EXAMPLE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02813" y="3954020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375" y="4529508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2066" y="371063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267" y="513228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latin typeface="Trebuchet MS" charset="0"/>
                <a:ea typeface="Trebuchet MS" charset="0"/>
                <a:cs typeface="Trebuchet MS" charset="0"/>
              </a:rPr>
              <a:t>TN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970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[ EXAMPLE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02813" y="3954020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375" y="4529508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2066" y="371063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267" y="513228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latin typeface="Trebuchet MS" charset="0"/>
                <a:ea typeface="Trebuchet MS" charset="0"/>
                <a:cs typeface="Trebuchet MS" charset="0"/>
              </a:rPr>
              <a:t>TN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27546" y="2866029"/>
            <a:ext cx="16932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</a:t>
            </a:r>
            <a:r>
              <a:rPr lang="en-US" dirty="0" smtClean="0"/>
              <a:t> = TP/(TP+FP)</a:t>
            </a:r>
          </a:p>
          <a:p>
            <a:r>
              <a:rPr lang="en-US" dirty="0" smtClean="0"/>
              <a:t>Re = TP/(TP+FN)</a:t>
            </a:r>
          </a:p>
          <a:p>
            <a:endParaRPr lang="en-US" dirty="0"/>
          </a:p>
          <a:p>
            <a:endParaRPr lang="en-US" dirty="0" smtClean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178722" y="2593077"/>
            <a:ext cx="0" cy="1173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96834" y="3659878"/>
            <a:ext cx="12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37132" y="2507349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258526" y="3451321"/>
            <a:ext cx="42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</a:t>
            </a:r>
            <a:endParaRPr lang="en-US" dirty="0"/>
          </a:p>
        </p:txBody>
      </p:sp>
      <p:cxnSp>
        <p:nvCxnSpPr>
          <p:cNvPr id="19" name="Curved Connector 18"/>
          <p:cNvCxnSpPr/>
          <p:nvPr/>
        </p:nvCxnSpPr>
        <p:spPr>
          <a:xfrm>
            <a:off x="7178722" y="2866029"/>
            <a:ext cx="900753" cy="793849"/>
          </a:xfrm>
          <a:prstGeom prst="curvedConnector3">
            <a:avLst>
              <a:gd name="adj1" fmla="val 86364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57352" y="3823196"/>
            <a:ext cx="2224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Precision-Recall </a:t>
            </a:r>
            <a:r>
              <a:rPr lang="en-US" dirty="0" smtClean="0"/>
              <a:t>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3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[ EXAMPLE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02813" y="3954020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375" y="4529508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2066" y="371063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267" y="513228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latin typeface="Trebuchet MS" charset="0"/>
                <a:ea typeface="Trebuchet MS" charset="0"/>
                <a:cs typeface="Trebuchet MS" charset="0"/>
              </a:rPr>
              <a:t>TN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27546" y="2866029"/>
            <a:ext cx="18125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</a:t>
            </a:r>
            <a:r>
              <a:rPr lang="en-US" dirty="0" smtClean="0"/>
              <a:t> = TP/(TP+FP)</a:t>
            </a:r>
          </a:p>
          <a:p>
            <a:r>
              <a:rPr lang="en-US" dirty="0" smtClean="0"/>
              <a:t>Re = TP/(TP+FN)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TPR = TP/(TP+FN)</a:t>
            </a:r>
          </a:p>
          <a:p>
            <a:r>
              <a:rPr lang="en-US" dirty="0" smtClean="0"/>
              <a:t>FPR = FP/(TN+FP)</a:t>
            </a:r>
          </a:p>
          <a:p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178722" y="2593077"/>
            <a:ext cx="0" cy="1173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096834" y="3659878"/>
            <a:ext cx="12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37132" y="2507349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258526" y="3451321"/>
            <a:ext cx="42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</a:t>
            </a:r>
            <a:endParaRPr lang="en-US" dirty="0"/>
          </a:p>
        </p:txBody>
      </p:sp>
      <p:cxnSp>
        <p:nvCxnSpPr>
          <p:cNvPr id="16" name="Curved Connector 15"/>
          <p:cNvCxnSpPr/>
          <p:nvPr/>
        </p:nvCxnSpPr>
        <p:spPr>
          <a:xfrm>
            <a:off x="7178722" y="2866029"/>
            <a:ext cx="900753" cy="793849"/>
          </a:xfrm>
          <a:prstGeom prst="curvedConnector3">
            <a:avLst>
              <a:gd name="adj1" fmla="val 86364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178722" y="4775557"/>
            <a:ext cx="0" cy="1173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96834" y="5842358"/>
            <a:ext cx="12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137132" y="4689829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TPR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258526" y="5633801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FPR</a:t>
            </a:r>
            <a:endParaRPr lang="en-US" dirty="0"/>
          </a:p>
        </p:txBody>
      </p:sp>
      <p:sp>
        <p:nvSpPr>
          <p:cNvPr id="25" name="Arc 24"/>
          <p:cNvSpPr/>
          <p:nvPr/>
        </p:nvSpPr>
        <p:spPr>
          <a:xfrm>
            <a:off x="7178721" y="5059161"/>
            <a:ext cx="2251881" cy="1438291"/>
          </a:xfrm>
          <a:prstGeom prst="arc">
            <a:avLst>
              <a:gd name="adj1" fmla="val 11079831"/>
              <a:gd name="adj2" fmla="val 1587285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237221" y="6004566"/>
            <a:ext cx="1155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857352" y="3823196"/>
            <a:ext cx="2224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Precision-Recall </a:t>
            </a:r>
            <a:r>
              <a:rPr lang="en-US" dirty="0" smtClean="0"/>
              <a:t>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1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[ EXAMPLE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02813" y="3954020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375" y="4529508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2066" y="371063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267" y="513228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latin typeface="Trebuchet MS" charset="0"/>
                <a:ea typeface="Trebuchet MS" charset="0"/>
                <a:cs typeface="Trebuchet MS" charset="0"/>
              </a:rPr>
              <a:t>TN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27546" y="2866029"/>
            <a:ext cx="18918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</a:t>
            </a:r>
            <a:r>
              <a:rPr lang="en-US" dirty="0" smtClean="0"/>
              <a:t> = TP/(TP+FP)</a:t>
            </a:r>
          </a:p>
          <a:p>
            <a:r>
              <a:rPr lang="en-US" dirty="0" smtClean="0"/>
              <a:t>Re = TP/(TP+FN)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TPR = TP/(TP+FN)</a:t>
            </a:r>
          </a:p>
          <a:p>
            <a:r>
              <a:rPr lang="en-US" dirty="0" smtClean="0"/>
              <a:t>FPR = FP/(TN+FP)</a:t>
            </a:r>
          </a:p>
          <a:p>
            <a:endParaRPr lang="en-US" dirty="0"/>
          </a:p>
          <a:p>
            <a:r>
              <a:rPr lang="en-US" dirty="0" smtClean="0"/>
              <a:t>Sensitivity = TPR</a:t>
            </a:r>
          </a:p>
          <a:p>
            <a:r>
              <a:rPr lang="en-US" dirty="0" smtClean="0"/>
              <a:t>Specificity = 1-FPR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178722" y="2593077"/>
            <a:ext cx="0" cy="1173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096834" y="3659878"/>
            <a:ext cx="12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37132" y="2507349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258526" y="3451321"/>
            <a:ext cx="42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</a:t>
            </a:r>
            <a:endParaRPr lang="en-US" dirty="0"/>
          </a:p>
        </p:txBody>
      </p:sp>
      <p:cxnSp>
        <p:nvCxnSpPr>
          <p:cNvPr id="16" name="Curved Connector 15"/>
          <p:cNvCxnSpPr/>
          <p:nvPr/>
        </p:nvCxnSpPr>
        <p:spPr>
          <a:xfrm>
            <a:off x="7178722" y="2866029"/>
            <a:ext cx="900753" cy="793849"/>
          </a:xfrm>
          <a:prstGeom prst="curvedConnector3">
            <a:avLst>
              <a:gd name="adj1" fmla="val 86364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178722" y="4775557"/>
            <a:ext cx="0" cy="1173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96834" y="5842358"/>
            <a:ext cx="12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137132" y="4689829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TPR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258526" y="5633801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FPR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237221" y="6004566"/>
            <a:ext cx="1155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857352" y="3823196"/>
            <a:ext cx="2224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Precision-Recall </a:t>
            </a:r>
            <a:r>
              <a:rPr lang="en-US" dirty="0" smtClean="0"/>
              <a:t>curve</a:t>
            </a:r>
            <a:endParaRPr lang="en-US" dirty="0"/>
          </a:p>
        </p:txBody>
      </p:sp>
      <p:sp>
        <p:nvSpPr>
          <p:cNvPr id="23" name="Arc 22"/>
          <p:cNvSpPr/>
          <p:nvPr/>
        </p:nvSpPr>
        <p:spPr>
          <a:xfrm>
            <a:off x="7178721" y="5059161"/>
            <a:ext cx="2251881" cy="1438291"/>
          </a:xfrm>
          <a:prstGeom prst="arc">
            <a:avLst>
              <a:gd name="adj1" fmla="val 11079831"/>
              <a:gd name="adj2" fmla="val 1587285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4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8165" y="3152633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rebuchet MS" charset="0"/>
                <a:ea typeface="Trebuchet MS" charset="0"/>
                <a:cs typeface="Trebuchet MS" charset="0"/>
              </a:rPr>
              <a:t>[ ROC curve – Example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56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45910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rebuchet MS" charset="0"/>
                <a:ea typeface="Trebuchet MS" charset="0"/>
                <a:cs typeface="Trebuchet MS" charset="0"/>
              </a:rPr>
              <a:t>[ ROC curve – Example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524"/>
            <a:ext cx="9144000" cy="3395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4032"/>
            <a:ext cx="9144000" cy="18049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Rectangle 7"/>
          <p:cNvSpPr/>
          <p:nvPr/>
        </p:nvSpPr>
        <p:spPr>
          <a:xfrm>
            <a:off x="0" y="5094032"/>
            <a:ext cx="1173707" cy="4333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31581" y="5137248"/>
            <a:ext cx="185576" cy="3900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2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24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rebuchet MS" charset="0"/>
                <a:ea typeface="Trebuchet MS" charset="0"/>
                <a:cs typeface="Trebuchet MS" charset="0"/>
              </a:rPr>
              <a:t>[ CONFUSION MATRIX ]</a:t>
            </a:r>
            <a:endParaRPr lang="en-US"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80" y="2580940"/>
            <a:ext cx="7656696" cy="147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4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544" y="0"/>
            <a:ext cx="660879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45910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rebuchet MS" charset="0"/>
                <a:ea typeface="Trebuchet MS" charset="0"/>
                <a:cs typeface="Trebuchet MS" charset="0"/>
              </a:rPr>
              <a:t>[ ROC curve – Example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95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24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[ CONFUSION MATRIX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201434"/>
              </p:ext>
            </p:extLst>
          </p:nvPr>
        </p:nvGraphicFramePr>
        <p:xfrm>
          <a:off x="1919785" y="2966493"/>
          <a:ext cx="609600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828" y="3080788"/>
            <a:ext cx="279400" cy="17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30" y="3437906"/>
            <a:ext cx="279400" cy="17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468" y="3067143"/>
            <a:ext cx="279400" cy="17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222" y="3820045"/>
            <a:ext cx="279400" cy="17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354" y="3060790"/>
            <a:ext cx="292100" cy="190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516" y="4195824"/>
            <a:ext cx="292100" cy="190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9422" y="3053494"/>
            <a:ext cx="381000" cy="177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090" y="4909592"/>
            <a:ext cx="381000" cy="177800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 rot="5400000">
            <a:off x="5390100" y="113558"/>
            <a:ext cx="182564" cy="50324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392069" y="3367772"/>
            <a:ext cx="254758" cy="182376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56021" y="194556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predicted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18872" y="407911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actual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5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24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[ CONFUSION MATRIX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350589"/>
              </p:ext>
            </p:extLst>
          </p:nvPr>
        </p:nvGraphicFramePr>
        <p:xfrm>
          <a:off x="1919785" y="2966493"/>
          <a:ext cx="609600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828" y="3080788"/>
            <a:ext cx="279400" cy="17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30" y="3437906"/>
            <a:ext cx="279400" cy="17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468" y="3067143"/>
            <a:ext cx="279400" cy="17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222" y="3820045"/>
            <a:ext cx="279400" cy="17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354" y="3060790"/>
            <a:ext cx="292100" cy="190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516" y="4195824"/>
            <a:ext cx="292100" cy="190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9422" y="3053494"/>
            <a:ext cx="381000" cy="177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090" y="4909592"/>
            <a:ext cx="381000" cy="177800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 rot="5400000">
            <a:off x="5390100" y="113558"/>
            <a:ext cx="182564" cy="50324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392069" y="3367772"/>
            <a:ext cx="254758" cy="182376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56021" y="194556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predicted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18872" y="407911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actual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863318" y="3299532"/>
            <a:ext cx="6134275" cy="3379585"/>
            <a:chOff x="1863318" y="3299532"/>
            <a:chExt cx="6134275" cy="3379585"/>
          </a:xfrm>
        </p:grpSpPr>
        <p:sp>
          <p:nvSpPr>
            <p:cNvPr id="17" name="Oval 16"/>
            <p:cNvSpPr/>
            <p:nvPr/>
          </p:nvSpPr>
          <p:spPr>
            <a:xfrm>
              <a:off x="5176578" y="3299532"/>
              <a:ext cx="596422" cy="4522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63318" y="6032786"/>
              <a:ext cx="6134275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rebuchet MS" charset="0"/>
                  <a:ea typeface="Trebuchet MS" charset="0"/>
                  <a:cs typeface="Trebuchet MS" charset="0"/>
                </a:rPr>
                <a:t>Example: there are 78 samples of class 1 </a:t>
              </a:r>
              <a:r>
                <a:rPr lang="en-US" smtClean="0">
                  <a:latin typeface="Trebuchet MS" charset="0"/>
                  <a:ea typeface="Trebuchet MS" charset="0"/>
                  <a:cs typeface="Trebuchet MS" charset="0"/>
                </a:rPr>
                <a:t>that have been classified as class 3.</a:t>
              </a:r>
              <a:endParaRPr lang="en-US" dirty="0">
                <a:latin typeface="Trebuchet MS" charset="0"/>
                <a:ea typeface="Trebuchet MS" charset="0"/>
                <a:cs typeface="Trebuchet MS" charset="0"/>
              </a:endParaRPr>
            </a:p>
          </p:txBody>
        </p:sp>
        <p:cxnSp>
          <p:nvCxnSpPr>
            <p:cNvPr id="20" name="Straight Arrow Connector 19"/>
            <p:cNvCxnSpPr>
              <a:stCxn id="17" idx="3"/>
            </p:cNvCxnSpPr>
            <p:nvPr/>
          </p:nvCxnSpPr>
          <p:spPr>
            <a:xfrm flipH="1">
              <a:off x="2965171" y="3685571"/>
              <a:ext cx="2298751" cy="23740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3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404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[ CONFUSION MATRIX: TWO CLASSES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98629"/>
              </p:ext>
            </p:extLst>
          </p:nvPr>
        </p:nvGraphicFramePr>
        <p:xfrm>
          <a:off x="1919785" y="2966493"/>
          <a:ext cx="30480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828" y="3080788"/>
            <a:ext cx="279400" cy="17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30" y="3437906"/>
            <a:ext cx="279400" cy="177800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 rot="5400000">
            <a:off x="3877008" y="1626650"/>
            <a:ext cx="178940" cy="20026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392069" y="3367772"/>
            <a:ext cx="256350" cy="7112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77593" y="194556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predicted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18872" y="351955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actual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118" y="3074442"/>
            <a:ext cx="292100" cy="190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220" y="3827348"/>
            <a:ext cx="2921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6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404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[ CONFUSION MATRIX: TWO CLASSES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082327"/>
              </p:ext>
            </p:extLst>
          </p:nvPr>
        </p:nvGraphicFramePr>
        <p:xfrm>
          <a:off x="1919785" y="2966493"/>
          <a:ext cx="30480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828" y="3080788"/>
            <a:ext cx="279400" cy="17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30" y="3437906"/>
            <a:ext cx="279400" cy="177800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 rot="5400000">
            <a:off x="3877008" y="1626650"/>
            <a:ext cx="178940" cy="20026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392069" y="3367772"/>
            <a:ext cx="256350" cy="7112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77593" y="194556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predicted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18872" y="351955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actual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118" y="3074442"/>
            <a:ext cx="292100" cy="190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220" y="3827348"/>
            <a:ext cx="292100" cy="190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0456"/>
            <a:ext cx="9144000" cy="221541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46413" y="5830446"/>
            <a:ext cx="16240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Negative (</a:t>
            </a:r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FN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):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5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404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[ CONFUSION MATRIX: TWO CLASSES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082327"/>
              </p:ext>
            </p:extLst>
          </p:nvPr>
        </p:nvGraphicFramePr>
        <p:xfrm>
          <a:off x="1919785" y="2966493"/>
          <a:ext cx="30480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828" y="3080788"/>
            <a:ext cx="279400" cy="17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930" y="3437906"/>
            <a:ext cx="279400" cy="177800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 rot="5400000">
            <a:off x="3877008" y="1626650"/>
            <a:ext cx="178940" cy="20026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392069" y="3367772"/>
            <a:ext cx="256350" cy="7112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77593" y="194556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predicted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18872" y="351955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actual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118" y="3074442"/>
            <a:ext cx="292100" cy="190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220" y="3827348"/>
            <a:ext cx="292100" cy="190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0456"/>
            <a:ext cx="9144000" cy="221541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049673" y="3492498"/>
            <a:ext cx="640080" cy="0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71989" y="3299532"/>
            <a:ext cx="329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P = TP+FN (positive instances)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051946" y="3890561"/>
            <a:ext cx="640080" cy="0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74262" y="3697595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N = FP+TN (negative instances)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cxnSp>
        <p:nvCxnSpPr>
          <p:cNvPr id="23" name="Elbow Connector 22"/>
          <p:cNvCxnSpPr>
            <a:stCxn id="2" idx="2"/>
          </p:cNvCxnSpPr>
          <p:nvPr/>
        </p:nvCxnSpPr>
        <p:spPr>
          <a:xfrm rot="16200000" flipH="1">
            <a:off x="4479802" y="3042996"/>
            <a:ext cx="173937" cy="22459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87909" y="4052436"/>
            <a:ext cx="253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D = TP+FP (detections)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6413" y="5830446"/>
            <a:ext cx="16240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Negative (</a:t>
            </a:r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FN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):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78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694" y="0"/>
            <a:ext cx="5171946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4525" y="1173707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[ DEFINITIONS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40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[ EXAMPLE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5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10477</TotalTime>
  <Words>489</Words>
  <Application>Microsoft Macintosh PowerPoint</Application>
  <PresentationFormat>On-screen Show (4:3)</PresentationFormat>
  <Paragraphs>156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Times</vt:lpstr>
      <vt:lpstr>Trebuchet MS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290</cp:revision>
  <dcterms:created xsi:type="dcterms:W3CDTF">2013-11-07T20:27:34Z</dcterms:created>
  <dcterms:modified xsi:type="dcterms:W3CDTF">2018-05-31T11:40:17Z</dcterms:modified>
</cp:coreProperties>
</file>