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59" r:id="rId2"/>
    <p:sldId id="44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70" r:id="rId12"/>
    <p:sldId id="471" r:id="rId13"/>
    <p:sldId id="468" r:id="rId14"/>
    <p:sldId id="469" r:id="rId15"/>
    <p:sldId id="472" r:id="rId16"/>
    <p:sldId id="473" r:id="rId17"/>
    <p:sldId id="474" r:id="rId18"/>
    <p:sldId id="475" r:id="rId19"/>
    <p:sldId id="477" r:id="rId20"/>
    <p:sldId id="479" r:id="rId21"/>
    <p:sldId id="480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2" r:id="rId32"/>
    <p:sldId id="491" r:id="rId33"/>
    <p:sldId id="497" r:id="rId34"/>
    <p:sldId id="493" r:id="rId35"/>
    <p:sldId id="494" r:id="rId36"/>
    <p:sldId id="495" r:id="rId37"/>
    <p:sldId id="4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1"/>
    <p:restoredTop sz="90725" autoAdjust="0"/>
  </p:normalViewPr>
  <p:slideViewPr>
    <p:cSldViewPr snapToGrid="0" snapToObjects="1">
      <p:cViewPr>
        <p:scale>
          <a:sx n="80" d="100"/>
          <a:sy n="80" d="100"/>
        </p:scale>
        <p:origin x="832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0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Bag of Words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1" y="307658"/>
            <a:ext cx="1635124" cy="203482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230880" y="7086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83280" y="8610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35680" y="10134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88080" y="11658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71007" y="9427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23407" y="10951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75807" y="12475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28207" y="13999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4925" y="5508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17325" y="7032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769725" y="8556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2125" y="10080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0377" y="12692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2777" y="14216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177" y="15740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7577" y="17264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18607" y="7739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171007" y="9263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8734" y="100801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52652" y="6161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05052" y="7685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49977" y="158495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0222" y="1617617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47951" y="556258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2012316">
            <a:off x="2532696" y="5031375"/>
            <a:ext cx="1113402" cy="1119366"/>
            <a:chOff x="2288856" y="5107575"/>
            <a:chExt cx="1113402" cy="1119366"/>
          </a:xfrm>
        </p:grpSpPr>
        <p:sp>
          <p:nvSpPr>
            <p:cNvPr id="102" name="TextBox 101"/>
            <p:cNvSpPr txBox="1"/>
            <p:nvPr/>
          </p:nvSpPr>
          <p:spPr>
            <a:xfrm>
              <a:off x="2532696" y="5122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8697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39376" y="52752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39376" y="51685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74656" y="52142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7465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2893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8133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8133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889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6129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6129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557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67976" y="55190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67976" y="54123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88856" y="51837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4125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41256" y="52447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395536" y="53361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47936" y="5503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47936" y="53971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31" y="1154694"/>
            <a:ext cx="1635124" cy="2034820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6050280" y="15556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02680" y="17080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55080" y="18604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507480" y="20128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990407" y="17897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42807" y="19421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95207" y="20945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447607" y="22469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284325" y="13978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6725" y="15502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589125" y="17026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1525" y="18550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859777" y="21163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012177" y="22687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164577" y="24211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316977" y="25735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838007" y="16210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990407" y="17734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778134" y="185504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072052" y="14631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224452" y="16155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69377" y="243199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779622" y="2464652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567351" y="1403293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 rot="2552380">
            <a:off x="2685096" y="4985655"/>
            <a:ext cx="1113402" cy="1119366"/>
            <a:chOff x="2288856" y="5107575"/>
            <a:chExt cx="1113402" cy="1119366"/>
          </a:xfrm>
        </p:grpSpPr>
        <p:sp>
          <p:nvSpPr>
            <p:cNvPr id="149" name="TextBox 148"/>
            <p:cNvSpPr txBox="1"/>
            <p:nvPr/>
          </p:nvSpPr>
          <p:spPr>
            <a:xfrm>
              <a:off x="2532696" y="5122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48697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39376" y="52752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639376" y="51685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74656" y="52142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97465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2893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08133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08133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0889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76129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6129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71557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867976" y="55190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67976" y="54123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288856" y="51837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44125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41256" y="52447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395536" y="53361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47936" y="5503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47936" y="53971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92D050"/>
                  </a:solidFill>
                </a:rPr>
                <a:t>.</a:t>
              </a:r>
              <a:endParaRPr lang="en-US" sz="4000" b="1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79" y="5068453"/>
            <a:ext cx="2000024" cy="1290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1" y="307658"/>
            <a:ext cx="1635124" cy="203482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230880" y="7086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83280" y="8610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35680" y="10134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88080" y="11658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71007" y="9427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23407" y="10951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75807" y="12475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28207" y="13999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4925" y="5508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17325" y="7032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769725" y="8556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2125" y="10080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0377" y="12692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2777" y="14216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177" y="15740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7577" y="17264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18607" y="7739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171007" y="9263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8734" y="100801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52652" y="6161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05052" y="7685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49977" y="158495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0222" y="1617617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47951" y="556258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31" y="1154694"/>
            <a:ext cx="1635124" cy="2034820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6050280" y="15556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02680" y="17080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55080" y="18604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507480" y="20128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990407" y="17897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42807" y="19421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95207" y="20945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447607" y="22469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284325" y="13978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6725" y="15502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589125" y="17026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1525" y="18550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859777" y="21163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012177" y="22687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164577" y="24211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316977" y="25735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838007" y="16210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990407" y="17734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778134" y="185504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072052" y="14631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224452" y="16155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69377" y="243199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779622" y="2464652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567351" y="1403293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3143485" y="3213875"/>
            <a:ext cx="2716292" cy="1464732"/>
          </a:xfrm>
          <a:prstGeom prst="arc">
            <a:avLst>
              <a:gd name="adj1" fmla="val 9915521"/>
              <a:gd name="adj2" fmla="val 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4895" y="3778159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" y="1394002"/>
            <a:ext cx="7529594" cy="48599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82761" y="1292402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Description of </a:t>
            </a:r>
          </a:p>
          <a:p>
            <a:pPr algn="ctr"/>
            <a:r>
              <a:rPr lang="en-US" dirty="0" smtClean="0"/>
              <a:t>all parts</a:t>
            </a:r>
            <a:endParaRPr lang="en-US" sz="2000" i="1" dirty="0">
              <a:latin typeface="LM Roman 10 Regular"/>
              <a:cs typeface="LM Roman 10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5" y="359775"/>
            <a:ext cx="711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" y="1394002"/>
            <a:ext cx="7529594" cy="4859996"/>
          </a:xfrm>
          <a:prstGeom prst="rect">
            <a:avLst/>
          </a:prstGeom>
        </p:spPr>
      </p:pic>
      <p:cxnSp>
        <p:nvCxnSpPr>
          <p:cNvPr id="210" name="Straight Connector 209"/>
          <p:cNvCxnSpPr/>
          <p:nvPr/>
        </p:nvCxnSpPr>
        <p:spPr>
          <a:xfrm flipV="1">
            <a:off x="7287996" y="2941931"/>
            <a:ext cx="179059" cy="312872"/>
          </a:xfrm>
          <a:prstGeom prst="line">
            <a:avLst/>
          </a:prstGeom>
          <a:ln w="12700" cmpd="sng">
            <a:solidFill>
              <a:srgbClr val="A6A6A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>
            <a:spLocks noChangeAspect="1"/>
          </p:cNvSpPr>
          <p:nvPr/>
        </p:nvSpPr>
        <p:spPr>
          <a:xfrm>
            <a:off x="7086845" y="3229403"/>
            <a:ext cx="226551" cy="226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82761" y="1292402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Description of </a:t>
            </a:r>
          </a:p>
          <a:p>
            <a:pPr algn="ctr"/>
            <a:r>
              <a:rPr lang="en-US" dirty="0" smtClean="0"/>
              <a:t>all parts</a:t>
            </a:r>
            <a:endParaRPr lang="en-US" sz="2000" i="1" dirty="0">
              <a:latin typeface="LM Roman 10 Regular"/>
              <a:cs typeface="LM Roman 10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50698" y="2287408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Description of </a:t>
            </a:r>
          </a:p>
          <a:p>
            <a:pPr algn="ctr"/>
            <a:r>
              <a:rPr lang="en-US" dirty="0" smtClean="0"/>
              <a:t>one part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5" y="359775"/>
            <a:ext cx="711200" cy="4572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77849" y="1448178"/>
            <a:ext cx="1728788" cy="761220"/>
            <a:chOff x="5038724" y="2361906"/>
            <a:chExt cx="1728788" cy="76122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038724" y="3013589"/>
              <a:ext cx="172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146625" y="2361906"/>
              <a:ext cx="1635" cy="76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281609" y="276433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158919" y="2604183"/>
              <a:ext cx="953" cy="40956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423417" y="2482981"/>
              <a:ext cx="0" cy="538155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579675" y="2761867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35606" y="2760795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888006" y="2755706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26282" y="2497105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308143" y="276137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60543" y="2756290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598819" y="2497689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9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" y="1394002"/>
            <a:ext cx="7529594" cy="48599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7" y="1406702"/>
            <a:ext cx="7529594" cy="4859996"/>
          </a:xfrm>
          <a:prstGeom prst="rect">
            <a:avLst/>
          </a:prstGeom>
        </p:spPr>
      </p:pic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9324" y="5498284"/>
            <a:ext cx="520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rebuchet MS"/>
                <a:cs typeface="Trebuchet MS"/>
              </a:rPr>
              <a:t>K-Means with K clusters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rebuchet MS"/>
                <a:cs typeface="Trebuchet MS"/>
              </a:rPr>
              <a:t>Visual Vocabulary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923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9324" y="5498284"/>
            <a:ext cx="520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rebuchet MS"/>
                <a:cs typeface="Trebuchet MS"/>
              </a:rPr>
              <a:t>K-Means </a:t>
            </a:r>
            <a:r>
              <a:rPr lang="en-US" sz="3600" smtClean="0">
                <a:latin typeface="Trebuchet MS"/>
                <a:cs typeface="Trebuchet MS"/>
              </a:rPr>
              <a:t>with K </a:t>
            </a:r>
            <a:r>
              <a:rPr lang="en-US" sz="3600" dirty="0" smtClean="0">
                <a:latin typeface="Trebuchet MS"/>
                <a:cs typeface="Trebuchet MS"/>
              </a:rPr>
              <a:t>clusters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rebuchet MS"/>
                <a:cs typeface="Trebuchet MS"/>
              </a:rPr>
              <a:t>Visual Vocabulary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9324" y="5498284"/>
            <a:ext cx="520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rebuchet MS"/>
                <a:cs typeface="Trebuchet MS"/>
              </a:rPr>
              <a:t>K-Means </a:t>
            </a:r>
            <a:r>
              <a:rPr lang="en-US" sz="3600" smtClean="0">
                <a:latin typeface="Trebuchet MS"/>
                <a:cs typeface="Trebuchet MS"/>
              </a:rPr>
              <a:t>with K </a:t>
            </a:r>
            <a:r>
              <a:rPr lang="en-US" sz="3600" dirty="0" smtClean="0">
                <a:latin typeface="Trebuchet MS"/>
                <a:cs typeface="Trebuchet MS"/>
              </a:rPr>
              <a:t>clusters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rebuchet MS"/>
                <a:cs typeface="Trebuchet MS"/>
              </a:rPr>
              <a:t>Visual Vocabulary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94064"/>
              </p:ext>
            </p:extLst>
          </p:nvPr>
        </p:nvGraphicFramePr>
        <p:xfrm>
          <a:off x="5714994" y="655782"/>
          <a:ext cx="297319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5699754" y="430681"/>
            <a:ext cx="29731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535" y="230775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N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40502" y="750281"/>
            <a:ext cx="0" cy="10555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6723" y="1057256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5431" y="2005265"/>
            <a:ext cx="296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(coordinates </a:t>
            </a:r>
            <a:r>
              <a:rPr lang="en-US" dirty="0" smtClean="0"/>
              <a:t>of </a:t>
            </a:r>
            <a:r>
              <a:rPr lang="en-US" smtClean="0"/>
              <a:t>the centroids)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317778" y="3444419"/>
            <a:ext cx="1044626" cy="12827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65378" y="3546017"/>
            <a:ext cx="1044626" cy="12827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160709"/>
            <a:ext cx="3268154" cy="51063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2" y="3630683"/>
            <a:ext cx="1044627" cy="129998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80713" y="284630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John</a:t>
            </a:r>
            <a:endParaRPr lang="en-US" sz="2400" i="1" dirty="0">
              <a:latin typeface="LM Roman 10 Regular"/>
              <a:cs typeface="LM Roman 10 Regula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41757" y="1180598"/>
            <a:ext cx="491448" cy="5204961"/>
            <a:chOff x="7941757" y="1180598"/>
            <a:chExt cx="491448" cy="520496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7941757" y="1180598"/>
              <a:ext cx="0" cy="520496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043355" y="337668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K</a:t>
              </a:r>
              <a:endParaRPr lang="en-US" sz="24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376036" y="5312921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 words</a:t>
            </a:r>
          </a:p>
          <a:p>
            <a:pPr algn="ctr"/>
            <a:r>
              <a:rPr lang="en-US" dirty="0" smtClean="0"/>
              <a:t>for John</a:t>
            </a:r>
            <a:endParaRPr lang="en-US" sz="2000" i="1" dirty="0">
              <a:latin typeface="LM Roman 10 Regular"/>
              <a:cs typeface="LM Roman 10 Regular"/>
            </a:endParaRPr>
          </a:p>
        </p:txBody>
      </p:sp>
      <p:pic>
        <p:nvPicPr>
          <p:cNvPr id="2" name="Picture 1" descr="Screen Shot 2014-03-20 at 7.33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1" y="1147990"/>
            <a:ext cx="2474152" cy="16139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94027" y="1934953"/>
            <a:ext cx="5961460" cy="911347"/>
            <a:chOff x="1794027" y="1934953"/>
            <a:chExt cx="5961460" cy="911347"/>
          </a:xfrm>
        </p:grpSpPr>
        <p:sp>
          <p:nvSpPr>
            <p:cNvPr id="4" name="Oval 3"/>
            <p:cNvSpPr/>
            <p:nvPr/>
          </p:nvSpPr>
          <p:spPr>
            <a:xfrm>
              <a:off x="1794027" y="1955109"/>
              <a:ext cx="886935" cy="8911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87333" y="1934953"/>
              <a:ext cx="3268154" cy="201558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>
              <a:stCxn id="4" idx="6"/>
              <a:endCxn id="5" idx="1"/>
            </p:cNvCxnSpPr>
            <p:nvPr/>
          </p:nvCxnSpPr>
          <p:spPr>
            <a:xfrm flipV="1">
              <a:off x="2680962" y="2035732"/>
              <a:ext cx="1806371" cy="364973"/>
            </a:xfrm>
            <a:prstGeom prst="bent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46427" y="1240801"/>
            <a:ext cx="5820354" cy="891191"/>
            <a:chOff x="1794027" y="1955109"/>
            <a:chExt cx="5820354" cy="891191"/>
          </a:xfrm>
        </p:grpSpPr>
        <p:sp>
          <p:nvSpPr>
            <p:cNvPr id="23" name="Oval 22"/>
            <p:cNvSpPr/>
            <p:nvPr/>
          </p:nvSpPr>
          <p:spPr>
            <a:xfrm>
              <a:off x="1794027" y="1955109"/>
              <a:ext cx="886935" cy="891191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6227" y="1995421"/>
              <a:ext cx="3268154" cy="201558"/>
            </a:xfrm>
            <a:prstGeom prst="rect">
              <a:avLst/>
            </a:prstGeom>
            <a:noFill/>
            <a:ln w="28575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/>
            <p:cNvCxnSpPr>
              <a:stCxn id="23" idx="6"/>
              <a:endCxn id="26" idx="1"/>
            </p:cNvCxnSpPr>
            <p:nvPr/>
          </p:nvCxnSpPr>
          <p:spPr>
            <a:xfrm flipV="1">
              <a:off x="2680962" y="2096200"/>
              <a:ext cx="1665265" cy="304505"/>
            </a:xfrm>
            <a:prstGeom prst="bentConnector3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rebuchet MS"/>
                <a:cs typeface="Trebuchet MS"/>
              </a:rPr>
              <a:t>Example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548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85243" y="1440367"/>
            <a:ext cx="2166777" cy="4871270"/>
            <a:chOff x="6656643" y="1440367"/>
            <a:chExt cx="2166777" cy="4871270"/>
          </a:xfrm>
        </p:grpSpPr>
        <p:sp>
          <p:nvSpPr>
            <p:cNvPr id="21" name="Rectangle 20"/>
            <p:cNvSpPr/>
            <p:nvPr/>
          </p:nvSpPr>
          <p:spPr>
            <a:xfrm>
              <a:off x="7719529" y="144036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67129" y="154196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Screen Shot 2013-10-23 at 1.57.2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643" y="3035666"/>
              <a:ext cx="2166777" cy="327597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68" y="1615341"/>
              <a:ext cx="1044627" cy="129998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982528" y="1649916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Arial"/>
                  <a:cs typeface="Arial"/>
                </a:rPr>
                <a:t>Ana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03936" y="1429077"/>
            <a:ext cx="2166777" cy="4882560"/>
            <a:chOff x="3486336" y="1429077"/>
            <a:chExt cx="2166777" cy="4882560"/>
          </a:xfrm>
        </p:grpSpPr>
        <p:sp>
          <p:nvSpPr>
            <p:cNvPr id="24" name="Rectangle 23"/>
            <p:cNvSpPr/>
            <p:nvPr/>
          </p:nvSpPr>
          <p:spPr>
            <a:xfrm>
              <a:off x="4535111" y="142907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82711" y="153067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Screen Shot 2013-10-23 at 1.56.53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336" y="3035666"/>
              <a:ext cx="2166777" cy="32759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705" y="1615341"/>
              <a:ext cx="1044627" cy="129998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735821" y="1631240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John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503" y="1429077"/>
            <a:ext cx="2166777" cy="4882560"/>
            <a:chOff x="264703" y="1429077"/>
            <a:chExt cx="2166777" cy="4882560"/>
          </a:xfrm>
        </p:grpSpPr>
        <p:sp>
          <p:nvSpPr>
            <p:cNvPr id="26" name="Rectangle 25"/>
            <p:cNvSpPr/>
            <p:nvPr/>
          </p:nvSpPr>
          <p:spPr>
            <a:xfrm>
              <a:off x="1309333" y="142907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56933" y="153067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Screen Shot 2013-10-23 at 1.56.19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03" y="3035666"/>
              <a:ext cx="2166777" cy="32759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156" y="1615341"/>
              <a:ext cx="1044626" cy="129998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78367" y="166201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Julio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40963" y="1440367"/>
            <a:ext cx="2166777" cy="4871270"/>
            <a:chOff x="6656643" y="1440367"/>
            <a:chExt cx="2166777" cy="4871270"/>
          </a:xfrm>
        </p:grpSpPr>
        <p:sp>
          <p:nvSpPr>
            <p:cNvPr id="55" name="Rectangle 54"/>
            <p:cNvSpPr/>
            <p:nvPr/>
          </p:nvSpPr>
          <p:spPr>
            <a:xfrm>
              <a:off x="7719529" y="144036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67129" y="154196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Screen Shot 2013-10-23 at 1.57.2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656643" y="3035666"/>
              <a:ext cx="2166777" cy="327597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68" y="1615341"/>
              <a:ext cx="1044626" cy="129998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14888" y="1649916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Miguel</a:t>
              </a:r>
              <a:endParaRPr lang="en-US" sz="1400" dirty="0">
                <a:cs typeface="LM Roman 10 Regular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310442" y="37917"/>
            <a:ext cx="8071558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rebuchet MS"/>
                <a:cs typeface="Trebuchet MS"/>
              </a:rPr>
              <a:t>Example</a:t>
            </a:r>
            <a:r>
              <a:rPr lang="en-US" smtClean="0">
                <a:latin typeface="Trebuchet MS"/>
                <a:cs typeface="Trebuchet MS"/>
              </a:rPr>
              <a:t>: More Dictionaries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08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942898" y="5498284"/>
            <a:ext cx="5615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rebuchet MS"/>
                <a:cs typeface="Trebuchet MS"/>
              </a:rPr>
              <a:t>Example with K=6 clusters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rebuchet MS"/>
                <a:cs typeface="Trebuchet MS"/>
              </a:rPr>
              <a:t>Visual Vocabulary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714994" y="655782"/>
          <a:ext cx="297319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5699754" y="430681"/>
            <a:ext cx="29731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535" y="230775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N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40502" y="750281"/>
            <a:ext cx="0" cy="10555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6723" y="1057256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K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12845"/>
              </p:ext>
            </p:extLst>
          </p:nvPr>
        </p:nvGraphicFramePr>
        <p:xfrm>
          <a:off x="8778240" y="655320"/>
          <a:ext cx="297319" cy="1280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7319"/>
              </a:tblGrid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24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65045" y="918329"/>
            <a:ext cx="114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804284" y="624546"/>
            <a:ext cx="1728788" cy="761220"/>
            <a:chOff x="5038724" y="2361906"/>
            <a:chExt cx="1728788" cy="7612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038724" y="3013589"/>
              <a:ext cx="172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146625" y="2361906"/>
              <a:ext cx="1635" cy="76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81609" y="276433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158919" y="2604183"/>
              <a:ext cx="953" cy="40956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23417" y="2482981"/>
              <a:ext cx="0" cy="538155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579675" y="2761867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35606" y="2760795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888006" y="2755706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26282" y="2497105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308143" y="276137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60543" y="2756290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598819" y="2497689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3395732" y="1108347"/>
            <a:ext cx="399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70928"/>
              </p:ext>
            </p:extLst>
          </p:nvPr>
        </p:nvGraphicFramePr>
        <p:xfrm>
          <a:off x="6114670" y="95930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5529332" y="1123587"/>
            <a:ext cx="399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35522"/>
              </p:ext>
            </p:extLst>
          </p:nvPr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8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57120"/>
              </p:ext>
            </p:extLst>
          </p:nvPr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598920" y="2621280"/>
            <a:ext cx="198120" cy="19812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endCxn id="31" idx="0"/>
          </p:cNvCxnSpPr>
          <p:nvPr/>
        </p:nvCxnSpPr>
        <p:spPr>
          <a:xfrm rot="16200000" flipH="1">
            <a:off x="5244018" y="1167317"/>
            <a:ext cx="1518285" cy="1389640"/>
          </a:xfrm>
          <a:prstGeom prst="bentConnector3">
            <a:avLst>
              <a:gd name="adj1" fmla="val -1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57120"/>
              </p:ext>
            </p:extLst>
          </p:nvPr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598920" y="2621280"/>
            <a:ext cx="198120" cy="19812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endCxn id="31" idx="0"/>
          </p:cNvCxnSpPr>
          <p:nvPr/>
        </p:nvCxnSpPr>
        <p:spPr>
          <a:xfrm rot="16200000" flipH="1">
            <a:off x="5244018" y="1167317"/>
            <a:ext cx="1518285" cy="1389640"/>
          </a:xfrm>
          <a:prstGeom prst="bentConnector3">
            <a:avLst>
              <a:gd name="adj1" fmla="val -1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3773" y="2332478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part </a:t>
            </a:r>
            <a:r>
              <a:rPr lang="en-US" smtClean="0"/>
              <a:t>is represented by word 3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Trebuchet MS"/>
                <a:cs typeface="Trebuchet MS"/>
              </a:rPr>
              <a:t>[ Encoding ]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2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598920" y="2621280"/>
            <a:ext cx="198120" cy="19812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3773" y="2332478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part </a:t>
            </a:r>
            <a:r>
              <a:rPr lang="en-US" smtClean="0"/>
              <a:t>is represented by word 3</a:t>
            </a:r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8739"/>
              </p:ext>
            </p:extLst>
          </p:nvPr>
        </p:nvGraphicFramePr>
        <p:xfrm>
          <a:off x="5714994" y="579582"/>
          <a:ext cx="297319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49536"/>
              </p:ext>
            </p:extLst>
          </p:nvPr>
        </p:nvGraphicFramePr>
        <p:xfrm>
          <a:off x="8778240" y="579120"/>
          <a:ext cx="297319" cy="1280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7319"/>
              </a:tblGrid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675521" y="989789"/>
            <a:ext cx="3400038" cy="213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41608" y="1102995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Trebuchet MS"/>
                <a:cs typeface="Trebuchet MS"/>
              </a:rPr>
              <a:t>[ Encoding ]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3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Trebuchet MS"/>
                <a:cs typeface="Trebuchet MS"/>
              </a:rPr>
              <a:t>[ Encoding ]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64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Trebuchet MS"/>
                <a:cs typeface="Trebuchet MS"/>
              </a:rPr>
              <a:t>[ Encoding ]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4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Trebuchet MS"/>
                <a:cs typeface="Trebuchet MS"/>
              </a:rPr>
              <a:t>[ Encoding ]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396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Trebuchet MS"/>
                <a:cs typeface="Trebuchet MS"/>
              </a:rPr>
              <a:t>[ Encoding ]</a:t>
            </a:r>
            <a:endParaRPr lang="en-US" sz="3600" i="1" dirty="0" smtClean="0">
              <a:latin typeface="Trebuchet MS"/>
              <a:cs typeface="Trebuchet MS"/>
            </a:endParaRPr>
          </a:p>
          <a:p>
            <a:pPr algn="ctr"/>
            <a:endParaRPr lang="en-US" sz="3600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538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914400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600" y="1051560"/>
            <a:ext cx="40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words ‘1’ are in this image?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914400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600" y="1051560"/>
            <a:ext cx="385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words ‘1’ are in this image? </a:t>
            </a:r>
          </a:p>
          <a:p>
            <a:r>
              <a:rPr lang="en-US" dirty="0"/>
              <a:t>	</a:t>
            </a:r>
            <a:r>
              <a:rPr lang="en-US" dirty="0" smtClean="0"/>
              <a:t>		Answer: 2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5433" y="1039892"/>
            <a:ext cx="1145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Histogram</a:t>
            </a: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4" y="2928768"/>
            <a:ext cx="7734300" cy="3416300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3962402" y="1687592"/>
            <a:ext cx="657726" cy="8730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38100" y="4090737"/>
            <a:ext cx="802105" cy="2069431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5433" y="1039892"/>
            <a:ext cx="1145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Histogram</a:t>
            </a: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4" y="2928768"/>
            <a:ext cx="7734300" cy="3416300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3962402" y="1687592"/>
            <a:ext cx="657726" cy="8730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9320" y="53697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1" y="553099"/>
            <a:ext cx="2772077" cy="12244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2367449"/>
            <a:ext cx="1635124" cy="20348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79320" y="274916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Histogram</a:t>
            </a:r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179320" y="316469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38800" y="3355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12" y="2765289"/>
            <a:ext cx="2673153" cy="12244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178407" y="1834828"/>
            <a:ext cx="1588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objects have </a:t>
            </a:r>
            <a:r>
              <a:rPr lang="en-US" smtClean="0"/>
              <a:t>different histograms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9320" y="53697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1" y="553099"/>
            <a:ext cx="2772077" cy="12244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2367449"/>
            <a:ext cx="1635124" cy="20348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79320" y="274916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Histogram</a:t>
            </a:r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179320" y="316469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38800" y="3355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12" y="2765289"/>
            <a:ext cx="2673153" cy="12244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1" y="4525113"/>
            <a:ext cx="1635123" cy="20348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71300" y="4906826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Histogram</a:t>
            </a:r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2171300" y="5322354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30780" y="5512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02" y="4922953"/>
            <a:ext cx="2689333" cy="12244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78407" y="3945615"/>
            <a:ext cx="1588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objects have similar histograms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568" y="978568"/>
            <a:ext cx="423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</a:t>
            </a:r>
          </a:p>
          <a:p>
            <a:endParaRPr lang="en-US" dirty="0"/>
          </a:p>
          <a:p>
            <a:r>
              <a:rPr lang="en-US" dirty="0" smtClean="0"/>
              <a:t>PART 1: VISUAL VOCABULARY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Collect representative images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Extract descriptors</a:t>
            </a:r>
          </a:p>
          <a:p>
            <a:pPr marL="342900" indent="-342900">
              <a:buAutoNum type="arabicPeriod"/>
            </a:pPr>
            <a:r>
              <a:rPr lang="en-US" dirty="0" smtClean="0"/>
              <a:t>K-means (Visual Vocabulary of K words)</a:t>
            </a:r>
          </a:p>
        </p:txBody>
      </p:sp>
    </p:spTree>
    <p:extLst>
      <p:ext uri="{BB962C8B-B14F-4D97-AF65-F5344CB8AC3E}">
        <p14:creationId xmlns:p14="http://schemas.microsoft.com/office/powerpoint/2010/main" val="14129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568" y="978568"/>
            <a:ext cx="423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</a:t>
            </a:r>
          </a:p>
          <a:p>
            <a:endParaRPr lang="en-US" dirty="0"/>
          </a:p>
          <a:p>
            <a:r>
              <a:rPr lang="en-US" dirty="0" smtClean="0"/>
              <a:t>PART 1: VISUAL VOCABULARY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Collect representative images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Extract descriptors</a:t>
            </a:r>
          </a:p>
          <a:p>
            <a:pPr marL="342900" indent="-342900">
              <a:buAutoNum type="arabicPeriod"/>
            </a:pPr>
            <a:r>
              <a:rPr lang="en-US" dirty="0" smtClean="0"/>
              <a:t>K-means (Visual Vocabulary of K words)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8567" y="3344779"/>
            <a:ext cx="73287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CLASSIFIER DESIGN</a:t>
            </a:r>
          </a:p>
          <a:p>
            <a:endParaRPr lang="en-US" dirty="0" smtClean="0"/>
          </a:p>
          <a:p>
            <a:r>
              <a:rPr lang="en-US" dirty="0" smtClean="0"/>
              <a:t>1. For each image of the training set</a:t>
            </a:r>
          </a:p>
          <a:p>
            <a:r>
              <a:rPr lang="en-US" dirty="0"/>
              <a:t>	</a:t>
            </a:r>
            <a:r>
              <a:rPr lang="en-US" dirty="0" smtClean="0"/>
              <a:t>	- Extract descriptors and encode them using the Visual Vocabulary</a:t>
            </a:r>
          </a:p>
          <a:p>
            <a:r>
              <a:rPr lang="en-US" dirty="0"/>
              <a:t>	</a:t>
            </a:r>
            <a:r>
              <a:rPr lang="en-US" dirty="0" smtClean="0"/>
              <a:t>	- Build the histogram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smtClean="0"/>
              <a:t>Train a classifier using the new representation (histogram) of each image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smtClean="0"/>
              <a:t>Repeat for testing set and test </a:t>
            </a:r>
            <a:r>
              <a:rPr lang="en-US" smtClean="0"/>
              <a:t>the classifier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7525" y="2701409"/>
            <a:ext cx="114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614488" y="288607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8724" y="3013589"/>
            <a:ext cx="1728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146625" y="2361906"/>
            <a:ext cx="1635" cy="761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281609" y="2764339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158919" y="2604183"/>
            <a:ext cx="953" cy="40956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23417" y="2482981"/>
            <a:ext cx="0" cy="538155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675" y="2761867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35606" y="2760795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88006" y="2755706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26282" y="2497105"/>
            <a:ext cx="0" cy="519094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308143" y="2761379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60543" y="2756290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98819" y="2497689"/>
            <a:ext cx="0" cy="519094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88212" y="2891427"/>
            <a:ext cx="8505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7525" y="2701409"/>
            <a:ext cx="114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614488" y="288607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38724" y="2361906"/>
            <a:ext cx="1728788" cy="761220"/>
            <a:chOff x="5038724" y="2361906"/>
            <a:chExt cx="1728788" cy="7612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038724" y="3013589"/>
              <a:ext cx="172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146625" y="2361906"/>
              <a:ext cx="1635" cy="76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81609" y="276433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158919" y="2604183"/>
              <a:ext cx="953" cy="40956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23417" y="2482981"/>
              <a:ext cx="0" cy="538155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579675" y="2761867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35606" y="2760795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888006" y="2755706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26282" y="2497105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308143" y="276137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60543" y="2756290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598819" y="2497689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4188212" y="2891427"/>
            <a:ext cx="8505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61215" y="1729047"/>
            <a:ext cx="821374" cy="514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81442"/>
              </p:ext>
            </p:extLst>
          </p:nvPr>
        </p:nvGraphicFramePr>
        <p:xfrm>
          <a:off x="6095994" y="1280622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8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65713" y="3086100"/>
            <a:ext cx="2065559" cy="560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1896"/>
              </p:ext>
            </p:extLst>
          </p:nvPr>
        </p:nvGraphicFramePr>
        <p:xfrm>
          <a:off x="6095994" y="1280622"/>
          <a:ext cx="2973190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40975" y="2623455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65713" y="3086100"/>
            <a:ext cx="2065559" cy="560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1896"/>
              </p:ext>
            </p:extLst>
          </p:nvPr>
        </p:nvGraphicFramePr>
        <p:xfrm>
          <a:off x="6095994" y="1280622"/>
          <a:ext cx="2973190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  <a:gridCol w="297319"/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</a:p>
                  </a:txBody>
                  <a:tcPr/>
                </a:tc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40975" y="2623455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49730" y="4396099"/>
            <a:ext cx="648762" cy="56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95994" y="933601"/>
            <a:ext cx="29731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74775" y="733695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N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1" y="307658"/>
            <a:ext cx="1635124" cy="203482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230880" y="7086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83280" y="8610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35680" y="10134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88080" y="11658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71007" y="9427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23407" y="10951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75807" y="12475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28207" y="13999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4925" y="5508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17325" y="7032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769725" y="8556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2125" y="10080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0377" y="12692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2777" y="14216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177" y="15740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7577" y="17264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18607" y="7739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171007" y="9263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8734" y="100801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52652" y="6161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05052" y="7685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49977" y="158495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0222" y="1617617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47951" y="556258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2012316">
            <a:off x="2532696" y="5031375"/>
            <a:ext cx="1113402" cy="1119366"/>
            <a:chOff x="2288856" y="5107575"/>
            <a:chExt cx="1113402" cy="1119366"/>
          </a:xfrm>
        </p:grpSpPr>
        <p:sp>
          <p:nvSpPr>
            <p:cNvPr id="102" name="TextBox 101"/>
            <p:cNvSpPr txBox="1"/>
            <p:nvPr/>
          </p:nvSpPr>
          <p:spPr>
            <a:xfrm>
              <a:off x="2532696" y="5122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8697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39376" y="52752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39376" y="51685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74656" y="52142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7465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2893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8133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8133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889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6129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6129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557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67976" y="55190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67976" y="54123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88856" y="51837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4125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41256" y="52447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395536" y="53361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47936" y="5503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47936" y="53971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.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6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6314</TotalTime>
  <Words>1175</Words>
  <Application>Microsoft Macintosh PowerPoint</Application>
  <PresentationFormat>On-screen Show (4:3)</PresentationFormat>
  <Paragraphs>1049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LM Roman 10 Regular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169</cp:revision>
  <dcterms:created xsi:type="dcterms:W3CDTF">2013-11-07T20:27:34Z</dcterms:created>
  <dcterms:modified xsi:type="dcterms:W3CDTF">2018-06-07T19:05:20Z</dcterms:modified>
</cp:coreProperties>
</file>