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59" r:id="rId2"/>
    <p:sldId id="447" r:id="rId3"/>
    <p:sldId id="460" r:id="rId4"/>
    <p:sldId id="461" r:id="rId5"/>
    <p:sldId id="462" r:id="rId6"/>
    <p:sldId id="463" r:id="rId7"/>
    <p:sldId id="470" r:id="rId8"/>
    <p:sldId id="465" r:id="rId9"/>
    <p:sldId id="466" r:id="rId10"/>
    <p:sldId id="471" r:id="rId11"/>
    <p:sldId id="467" r:id="rId12"/>
    <p:sldId id="468" r:id="rId13"/>
    <p:sldId id="4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34"/>
    <p:restoredTop sz="90725" autoAdjust="0"/>
  </p:normalViewPr>
  <p:slideViewPr>
    <p:cSldViewPr snapToGrid="0" snapToObjects="1">
      <p:cViewPr>
        <p:scale>
          <a:sx n="90" d="100"/>
          <a:sy n="90" d="100"/>
        </p:scale>
        <p:origin x="144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Clustering: Mixture of Gaussians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2613919">
            <a:off x="2771763" y="1413290"/>
            <a:ext cx="6000751" cy="4752983"/>
            <a:chOff x="1114413" y="-252420"/>
            <a:chExt cx="6000751" cy="5667373"/>
          </a:xfrm>
        </p:grpSpPr>
        <p:sp>
          <p:nvSpPr>
            <p:cNvPr id="32" name="Oval 31"/>
            <p:cNvSpPr/>
            <p:nvPr/>
          </p:nvSpPr>
          <p:spPr>
            <a:xfrm>
              <a:off x="3752856" y="2224093"/>
              <a:ext cx="728662" cy="7000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Oval 32"/>
            <p:cNvSpPr/>
            <p:nvPr/>
          </p:nvSpPr>
          <p:spPr>
            <a:xfrm>
              <a:off x="3348038" y="1852621"/>
              <a:ext cx="1547812" cy="14239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Oval 33"/>
            <p:cNvSpPr/>
            <p:nvPr/>
          </p:nvSpPr>
          <p:spPr>
            <a:xfrm>
              <a:off x="2971800" y="1476384"/>
              <a:ext cx="2366968" cy="219074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Oval 34"/>
            <p:cNvSpPr/>
            <p:nvPr/>
          </p:nvSpPr>
          <p:spPr>
            <a:xfrm>
              <a:off x="2424107" y="914404"/>
              <a:ext cx="3405188" cy="334326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Oval 35"/>
            <p:cNvSpPr/>
            <p:nvPr/>
          </p:nvSpPr>
          <p:spPr>
            <a:xfrm>
              <a:off x="1862137" y="323852"/>
              <a:ext cx="4610106" cy="449103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Oval 36"/>
            <p:cNvSpPr/>
            <p:nvPr/>
          </p:nvSpPr>
          <p:spPr>
            <a:xfrm>
              <a:off x="1114413" y="-252420"/>
              <a:ext cx="6000751" cy="56673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8" name="Group 37"/>
          <p:cNvGrpSpPr/>
          <p:nvPr/>
        </p:nvGrpSpPr>
        <p:grpSpPr>
          <a:xfrm rot="19995063">
            <a:off x="857243" y="556034"/>
            <a:ext cx="4586300" cy="2781308"/>
            <a:chOff x="1114413" y="-252420"/>
            <a:chExt cx="6000751" cy="5667373"/>
          </a:xfrm>
        </p:grpSpPr>
        <p:sp>
          <p:nvSpPr>
            <p:cNvPr id="39" name="Oval 38"/>
            <p:cNvSpPr/>
            <p:nvPr/>
          </p:nvSpPr>
          <p:spPr>
            <a:xfrm>
              <a:off x="3752856" y="2224093"/>
              <a:ext cx="728662" cy="70008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Oval 39"/>
            <p:cNvSpPr/>
            <p:nvPr/>
          </p:nvSpPr>
          <p:spPr>
            <a:xfrm>
              <a:off x="3348038" y="1852621"/>
              <a:ext cx="1547812" cy="142398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Oval 40"/>
            <p:cNvSpPr/>
            <p:nvPr/>
          </p:nvSpPr>
          <p:spPr>
            <a:xfrm>
              <a:off x="2971800" y="1476384"/>
              <a:ext cx="2366968" cy="2190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Oval 41"/>
            <p:cNvSpPr/>
            <p:nvPr/>
          </p:nvSpPr>
          <p:spPr>
            <a:xfrm>
              <a:off x="2424107" y="914404"/>
              <a:ext cx="3405188" cy="334326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Oval 42"/>
            <p:cNvSpPr/>
            <p:nvPr/>
          </p:nvSpPr>
          <p:spPr>
            <a:xfrm>
              <a:off x="1862137" y="323852"/>
              <a:ext cx="4610106" cy="449103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Oval 43"/>
            <p:cNvSpPr/>
            <p:nvPr/>
          </p:nvSpPr>
          <p:spPr>
            <a:xfrm>
              <a:off x="1114413" y="-252420"/>
              <a:ext cx="6000751" cy="566737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22121" y="1028700"/>
            <a:ext cx="10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95" y="1053060"/>
            <a:ext cx="903287" cy="3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-57160" y="14272"/>
            <a:ext cx="6557963" cy="4414854"/>
          </a:xfrm>
          <a:custGeom>
            <a:avLst/>
            <a:gdLst>
              <a:gd name="connsiteX0" fmla="*/ 0 w 3686175"/>
              <a:gd name="connsiteY0" fmla="*/ 2486025 h 2486025"/>
              <a:gd name="connsiteX1" fmla="*/ 2743200 w 3686175"/>
              <a:gd name="connsiteY1" fmla="*/ 2000250 h 2486025"/>
              <a:gd name="connsiteX2" fmla="*/ 3686175 w 3686175"/>
              <a:gd name="connsiteY2" fmla="*/ 0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2486025">
                <a:moveTo>
                  <a:pt x="0" y="2486025"/>
                </a:moveTo>
                <a:cubicBezTo>
                  <a:pt x="1064419" y="2450306"/>
                  <a:pt x="2128838" y="2414587"/>
                  <a:pt x="2743200" y="2000250"/>
                </a:cubicBezTo>
                <a:cubicBezTo>
                  <a:pt x="3357563" y="1585912"/>
                  <a:pt x="3686175" y="0"/>
                  <a:pt x="3686175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84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-57160" y="14272"/>
            <a:ext cx="6557963" cy="4414854"/>
          </a:xfrm>
          <a:custGeom>
            <a:avLst/>
            <a:gdLst>
              <a:gd name="connsiteX0" fmla="*/ 0 w 3686175"/>
              <a:gd name="connsiteY0" fmla="*/ 2486025 h 2486025"/>
              <a:gd name="connsiteX1" fmla="*/ 2743200 w 3686175"/>
              <a:gd name="connsiteY1" fmla="*/ 2000250 h 2486025"/>
              <a:gd name="connsiteX2" fmla="*/ 3686175 w 3686175"/>
              <a:gd name="connsiteY2" fmla="*/ 0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2486025">
                <a:moveTo>
                  <a:pt x="0" y="2486025"/>
                </a:moveTo>
                <a:cubicBezTo>
                  <a:pt x="1064419" y="2450306"/>
                  <a:pt x="2128838" y="2414587"/>
                  <a:pt x="2743200" y="2000250"/>
                </a:cubicBezTo>
                <a:cubicBezTo>
                  <a:pt x="3357563" y="1585912"/>
                  <a:pt x="3686175" y="0"/>
                  <a:pt x="3686175" y="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51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56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until convergence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941231" y="391003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6597" y="2076462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700" y="14269"/>
            <a:ext cx="691683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Algorithm: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Input Data X = {x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...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} and number of clusters K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Centroids {c</a:t>
            </a:r>
            <a:r>
              <a:rPr lang="en-US" sz="2000" baseline="-25000" dirty="0" smtClean="0"/>
              <a:t>1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/>
              <a:t>, ...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}  = random K points of X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Initial values for 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For each data point x</a:t>
            </a:r>
            <a:r>
              <a:rPr lang="en-US" sz="2000" baseline="-25000" dirty="0" smtClean="0"/>
              <a:t>i 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   Compute </a:t>
            </a:r>
            <a:r>
              <a:rPr lang="en-US" sz="2000" dirty="0" err="1" smtClean="0"/>
              <a:t>Mahalanobis</a:t>
            </a:r>
            <a:r>
              <a:rPr lang="en-US" sz="2000" dirty="0" smtClean="0"/>
              <a:t> distance 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ij</a:t>
            </a:r>
            <a:r>
              <a:rPr lang="en-US" sz="2000" dirty="0" smtClean="0"/>
              <a:t> = d(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,c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)  </a:t>
            </a:r>
            <a:r>
              <a:rPr lang="en-US" sz="2000" dirty="0" err="1" smtClean="0"/>
              <a:t>i</a:t>
            </a:r>
            <a:r>
              <a:rPr lang="en-US" sz="2000" dirty="0" smtClean="0"/>
              <a:t>=1,...,N, j=1,...K</a:t>
            </a:r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   Assign 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to the nearest centroid: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argmin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{</a:t>
            </a:r>
            <a:r>
              <a:rPr lang="en-US" sz="2000" dirty="0" err="1" smtClean="0"/>
              <a:t>d</a:t>
            </a:r>
            <a:r>
              <a:rPr lang="en-US" sz="2000" baseline="-25000" dirty="0" err="1" smtClean="0"/>
              <a:t>ij</a:t>
            </a:r>
            <a:r>
              <a:rPr lang="en-US" sz="2000" dirty="0" smtClean="0"/>
              <a:t>}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Compute for each cluster</a:t>
            </a:r>
            <a:endParaRPr lang="en-US" sz="2000" dirty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if c</a:t>
            </a:r>
            <a:r>
              <a:rPr lang="en-US" sz="2000" baseline="30000" dirty="0" smtClean="0"/>
              <a:t>*</a:t>
            </a:r>
            <a:r>
              <a:rPr lang="en-US" sz="2000" baseline="-25000" dirty="0" smtClean="0"/>
              <a:t>j</a:t>
            </a: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j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then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 = c</a:t>
            </a:r>
            <a:r>
              <a:rPr lang="en-US" sz="2000" baseline="30000" dirty="0" smtClean="0"/>
              <a:t>*</a:t>
            </a:r>
            <a:r>
              <a:rPr lang="en-US" sz="2000" baseline="-25000" dirty="0" smtClean="0"/>
              <a:t>j</a:t>
            </a:r>
            <a:r>
              <a:rPr lang="en-US" sz="2000" dirty="0" smtClean="0"/>
              <a:t>   go to step </a:t>
            </a:r>
            <a:r>
              <a:rPr lang="en-US" sz="2000" dirty="0"/>
              <a:t>4</a:t>
            </a: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Output: </a:t>
            </a:r>
            <a:r>
              <a:rPr lang="en-US" sz="2000" dirty="0"/>
              <a:t>{</a:t>
            </a:r>
            <a:r>
              <a:rPr lang="en-US" sz="2000" dirty="0" smtClean="0"/>
              <a:t>c</a:t>
            </a:r>
            <a:r>
              <a:rPr lang="en-US" sz="2000" baseline="30000" dirty="0"/>
              <a:t>*</a:t>
            </a:r>
            <a:r>
              <a:rPr lang="en-US" sz="2000" baseline="-25000" dirty="0" smtClean="0"/>
              <a:t>1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baseline="30000" dirty="0"/>
              <a:t>*</a:t>
            </a:r>
            <a:r>
              <a:rPr lang="en-US" sz="2000" baseline="-25000" dirty="0" smtClean="0"/>
              <a:t>2</a:t>
            </a:r>
            <a:r>
              <a:rPr lang="en-US" sz="2000" dirty="0"/>
              <a:t>, ... </a:t>
            </a:r>
            <a:r>
              <a:rPr lang="en-US" sz="2000" dirty="0" smtClean="0"/>
              <a:t>c</a:t>
            </a:r>
            <a:r>
              <a:rPr lang="en-US" sz="2000" baseline="30000" dirty="0"/>
              <a:t>*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} and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for </a:t>
            </a:r>
            <a:r>
              <a:rPr lang="en-US" sz="2000" dirty="0" err="1" smtClean="0"/>
              <a:t>i</a:t>
            </a:r>
            <a:r>
              <a:rPr lang="en-US" sz="2000" dirty="0" smtClean="0"/>
              <a:t>=1,...,N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89" y="5119683"/>
            <a:ext cx="257184" cy="3429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04" y="2067474"/>
            <a:ext cx="903287" cy="313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61" y="4505872"/>
            <a:ext cx="903287" cy="3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467" y="1028700"/>
            <a:ext cx="37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random </a:t>
            </a:r>
            <a:r>
              <a:rPr lang="en-US" smtClean="0"/>
              <a:t>K=2 points (centroids)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00413" y="1071562"/>
            <a:ext cx="728662" cy="7000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Oval 27"/>
          <p:cNvSpPr/>
          <p:nvPr/>
        </p:nvSpPr>
        <p:spPr>
          <a:xfrm>
            <a:off x="2895595" y="700090"/>
            <a:ext cx="1547812" cy="142398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/>
          <p:cNvSpPr/>
          <p:nvPr/>
        </p:nvSpPr>
        <p:spPr>
          <a:xfrm>
            <a:off x="2519357" y="323853"/>
            <a:ext cx="2366968" cy="21907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6" name="Group 35"/>
          <p:cNvGrpSpPr/>
          <p:nvPr/>
        </p:nvGrpSpPr>
        <p:grpSpPr>
          <a:xfrm>
            <a:off x="1114413" y="-252420"/>
            <a:ext cx="6000751" cy="5667373"/>
            <a:chOff x="1114413" y="-252420"/>
            <a:chExt cx="6000751" cy="5667373"/>
          </a:xfrm>
        </p:grpSpPr>
        <p:sp>
          <p:nvSpPr>
            <p:cNvPr id="30" name="Oval 29"/>
            <p:cNvSpPr/>
            <p:nvPr/>
          </p:nvSpPr>
          <p:spPr>
            <a:xfrm>
              <a:off x="3752856" y="2224093"/>
              <a:ext cx="728662" cy="7000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Oval 30"/>
            <p:cNvSpPr/>
            <p:nvPr/>
          </p:nvSpPr>
          <p:spPr>
            <a:xfrm>
              <a:off x="3348038" y="1852621"/>
              <a:ext cx="1547812" cy="14239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Oval 31"/>
            <p:cNvSpPr/>
            <p:nvPr/>
          </p:nvSpPr>
          <p:spPr>
            <a:xfrm>
              <a:off x="2971800" y="1476384"/>
              <a:ext cx="2366968" cy="219074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Oval 32"/>
            <p:cNvSpPr/>
            <p:nvPr/>
          </p:nvSpPr>
          <p:spPr>
            <a:xfrm>
              <a:off x="2424107" y="914404"/>
              <a:ext cx="3405188" cy="334326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Oval 33"/>
            <p:cNvSpPr/>
            <p:nvPr/>
          </p:nvSpPr>
          <p:spPr>
            <a:xfrm>
              <a:off x="1862137" y="323852"/>
              <a:ext cx="4610106" cy="449103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Oval 34"/>
            <p:cNvSpPr/>
            <p:nvPr/>
          </p:nvSpPr>
          <p:spPr>
            <a:xfrm>
              <a:off x="1114413" y="-252420"/>
              <a:ext cx="6000751" cy="56673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9549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328738" y="957269"/>
            <a:ext cx="4657725" cy="2500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to the nearest centroid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328738" y="957269"/>
            <a:ext cx="4657725" cy="2500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328738" y="957269"/>
            <a:ext cx="4657725" cy="2500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22121" y="1028700"/>
            <a:ext cx="10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95" y="1053060"/>
            <a:ext cx="903287" cy="3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7025</TotalTime>
  <Words>168</Words>
  <Application>Microsoft Macintosh PowerPoint</Application>
  <PresentationFormat>On-screen Show (4:3)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161</cp:revision>
  <dcterms:created xsi:type="dcterms:W3CDTF">2013-11-07T20:27:34Z</dcterms:created>
  <dcterms:modified xsi:type="dcterms:W3CDTF">2018-06-07T19:05:34Z</dcterms:modified>
</cp:coreProperties>
</file>