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459" r:id="rId2"/>
    <p:sldId id="460" r:id="rId3"/>
    <p:sldId id="470" r:id="rId4"/>
    <p:sldId id="487" r:id="rId5"/>
    <p:sldId id="486" r:id="rId6"/>
    <p:sldId id="488" r:id="rId7"/>
    <p:sldId id="471" r:id="rId8"/>
    <p:sldId id="473" r:id="rId9"/>
    <p:sldId id="472" r:id="rId10"/>
    <p:sldId id="474" r:id="rId11"/>
    <p:sldId id="475" r:id="rId12"/>
    <p:sldId id="476" r:id="rId13"/>
    <p:sldId id="489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5" r:id="rId23"/>
    <p:sldId id="490" r:id="rId24"/>
    <p:sldId id="495" r:id="rId25"/>
    <p:sldId id="497" r:id="rId26"/>
    <p:sldId id="498" r:id="rId27"/>
    <p:sldId id="496" r:id="rId28"/>
    <p:sldId id="494" r:id="rId29"/>
    <p:sldId id="491" r:id="rId30"/>
    <p:sldId id="493" r:id="rId31"/>
    <p:sldId id="492" r:id="rId32"/>
    <p:sldId id="499" r:id="rId33"/>
    <p:sldId id="500" r:id="rId34"/>
    <p:sldId id="50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34"/>
    <p:restoredTop sz="90725" autoAdjust="0"/>
  </p:normalViewPr>
  <p:slideViewPr>
    <p:cSldViewPr snapToGrid="0" snapToObjects="1">
      <p:cViewPr>
        <p:scale>
          <a:sx n="85" d="100"/>
          <a:sy n="85" d="100"/>
        </p:scale>
        <p:origin x="208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2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70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8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0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9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1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iteseerx.ist.psu.edu/viewdoc/download?doi=10.1.1.76.8968&amp;rep=rep1&amp;type=pdf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</a:t>
            </a:r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Católica de </a:t>
            </a:r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Clustering: Mean Shift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6 ]</a:t>
            </a:r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/>
          <p:cNvGrpSpPr/>
          <p:nvPr/>
        </p:nvGrpSpPr>
        <p:grpSpPr>
          <a:xfrm>
            <a:off x="2978014" y="1593611"/>
            <a:ext cx="1726412" cy="1804992"/>
            <a:chOff x="3981446" y="1524002"/>
            <a:chExt cx="1726412" cy="1804992"/>
          </a:xfrm>
        </p:grpSpPr>
        <p:sp>
          <p:nvSpPr>
            <p:cNvPr id="123" name="Oval 122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27" name="Oval 126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43" name="Oval 142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Select a point</a:t>
            </a:r>
          </a:p>
          <a:p>
            <a:r>
              <a:rPr lang="en-US" sz="1600" dirty="0" smtClean="0"/>
              <a:t>2. Compute neighborhood</a:t>
            </a:r>
          </a:p>
          <a:p>
            <a:r>
              <a:rPr lang="en-US" sz="1600" dirty="0" smtClean="0"/>
              <a:t>3. Compute centroid</a:t>
            </a:r>
          </a:p>
          <a:p>
            <a:r>
              <a:rPr lang="en-US" sz="1600" dirty="0" smtClean="0"/>
              <a:t>4. Compute mean shift</a:t>
            </a:r>
          </a:p>
          <a:p>
            <a:r>
              <a:rPr lang="en-US" sz="1600" dirty="0" smtClean="0"/>
              <a:t>5. </a:t>
            </a:r>
            <a:r>
              <a:rPr lang="en-US" sz="1600" dirty="0"/>
              <a:t>Update </a:t>
            </a:r>
            <a:r>
              <a:rPr lang="en-US" sz="1600" dirty="0" smtClean="0"/>
              <a:t>neighborhood</a:t>
            </a:r>
          </a:p>
          <a:p>
            <a:r>
              <a:rPr lang="en-US" sz="1600" dirty="0" smtClean="0"/>
              <a:t>:</a:t>
            </a:r>
          </a:p>
          <a:p>
            <a:r>
              <a:rPr lang="en-US" sz="1600" dirty="0" smtClean="0"/>
              <a:t>repeat until convergence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09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2911583" y="1492012"/>
            <a:ext cx="1726412" cy="1804992"/>
            <a:chOff x="3981446" y="1524002"/>
            <a:chExt cx="1726412" cy="1804992"/>
          </a:xfrm>
        </p:grpSpPr>
        <p:sp>
          <p:nvSpPr>
            <p:cNvPr id="119" name="Oval 11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1" flipV="1">
            <a:off x="3770923" y="2399323"/>
            <a:ext cx="70741" cy="8449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2978014" y="1593611"/>
            <a:ext cx="1726412" cy="1804992"/>
            <a:chOff x="3981446" y="1524002"/>
            <a:chExt cx="1726412" cy="1804992"/>
          </a:xfrm>
        </p:grpSpPr>
        <p:sp>
          <p:nvSpPr>
            <p:cNvPr id="123" name="Oval 122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27" name="Oval 126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43" name="Oval 142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Select a point</a:t>
            </a:r>
          </a:p>
          <a:p>
            <a:r>
              <a:rPr lang="en-US" sz="1600" dirty="0" smtClean="0"/>
              <a:t>2. Compute neighborhood</a:t>
            </a:r>
          </a:p>
          <a:p>
            <a:r>
              <a:rPr lang="en-US" sz="1600" dirty="0" smtClean="0"/>
              <a:t>3. Compute centroid</a:t>
            </a:r>
          </a:p>
          <a:p>
            <a:r>
              <a:rPr lang="en-US" sz="1600" dirty="0" smtClean="0"/>
              <a:t>4. Compute mean shift</a:t>
            </a:r>
          </a:p>
          <a:p>
            <a:r>
              <a:rPr lang="en-US" sz="1600" dirty="0" smtClean="0"/>
              <a:t>5. </a:t>
            </a:r>
            <a:r>
              <a:rPr lang="en-US" sz="1600" dirty="0"/>
              <a:t>Update </a:t>
            </a:r>
            <a:r>
              <a:rPr lang="en-US" sz="1600" dirty="0" smtClean="0"/>
              <a:t>neighborhood</a:t>
            </a:r>
          </a:p>
          <a:p>
            <a:r>
              <a:rPr lang="en-US" sz="1600" dirty="0" smtClean="0"/>
              <a:t>:</a:t>
            </a:r>
          </a:p>
          <a:p>
            <a:r>
              <a:rPr lang="en-US" sz="1600" dirty="0" smtClean="0"/>
              <a:t>repeat until convergence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04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2911583" y="1492012"/>
            <a:ext cx="1726412" cy="1804992"/>
            <a:chOff x="3981446" y="1524002"/>
            <a:chExt cx="1726412" cy="1804992"/>
          </a:xfrm>
        </p:grpSpPr>
        <p:sp>
          <p:nvSpPr>
            <p:cNvPr id="119" name="Oval 11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6769915" y="1476462"/>
            <a:ext cx="23803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Select a point</a:t>
            </a:r>
          </a:p>
          <a:p>
            <a:r>
              <a:rPr lang="en-US" sz="1600" dirty="0" smtClean="0"/>
              <a:t>2. Compute neighborhood</a:t>
            </a:r>
          </a:p>
          <a:p>
            <a:r>
              <a:rPr lang="en-US" sz="1600" dirty="0" smtClean="0"/>
              <a:t>3. Compute centroid</a:t>
            </a:r>
          </a:p>
          <a:p>
            <a:r>
              <a:rPr lang="en-US" sz="1600" dirty="0" smtClean="0"/>
              <a:t>4. Compute mean shift</a:t>
            </a:r>
          </a:p>
          <a:p>
            <a:r>
              <a:rPr lang="en-US" sz="1600" dirty="0" smtClean="0"/>
              <a:t>5. </a:t>
            </a:r>
            <a:r>
              <a:rPr lang="en-US" sz="1600" dirty="0"/>
              <a:t>Update </a:t>
            </a:r>
            <a:r>
              <a:rPr lang="en-US" sz="1600" dirty="0" smtClean="0"/>
              <a:t>neighborhood</a:t>
            </a:r>
          </a:p>
          <a:p>
            <a:r>
              <a:rPr lang="en-US" sz="1600" dirty="0" smtClean="0"/>
              <a:t>:</a:t>
            </a:r>
          </a:p>
          <a:p>
            <a:r>
              <a:rPr lang="en-US" sz="1600" dirty="0" smtClean="0"/>
              <a:t>repeat until convergence</a:t>
            </a:r>
          </a:p>
          <a:p>
            <a:endParaRPr lang="en-US" sz="1600" dirty="0"/>
          </a:p>
          <a:p>
            <a:r>
              <a:rPr lang="en-US" sz="1600" dirty="0" smtClean="0"/>
              <a:t>we detected a mode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65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2911583" y="1492012"/>
            <a:ext cx="1726412" cy="1804992"/>
            <a:chOff x="3981446" y="1524002"/>
            <a:chExt cx="1726412" cy="1804992"/>
          </a:xfrm>
        </p:grpSpPr>
        <p:sp>
          <p:nvSpPr>
            <p:cNvPr id="119" name="Oval 11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6769915" y="1476462"/>
            <a:ext cx="23803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Select a point</a:t>
            </a:r>
          </a:p>
          <a:p>
            <a:r>
              <a:rPr lang="en-US" sz="1600" dirty="0" smtClean="0"/>
              <a:t>2. Compute neighborhood</a:t>
            </a:r>
          </a:p>
          <a:p>
            <a:r>
              <a:rPr lang="en-US" sz="1600" dirty="0" smtClean="0"/>
              <a:t>3. Compute centroid</a:t>
            </a:r>
          </a:p>
          <a:p>
            <a:r>
              <a:rPr lang="en-US" sz="1600" dirty="0" smtClean="0"/>
              <a:t>4. Compute mean shift</a:t>
            </a:r>
          </a:p>
          <a:p>
            <a:r>
              <a:rPr lang="en-US" sz="1600" dirty="0" smtClean="0"/>
              <a:t>5. </a:t>
            </a:r>
            <a:r>
              <a:rPr lang="en-US" sz="1600" dirty="0"/>
              <a:t>Update </a:t>
            </a:r>
            <a:r>
              <a:rPr lang="en-US" sz="1600" dirty="0" smtClean="0"/>
              <a:t>neighborhood</a:t>
            </a:r>
          </a:p>
          <a:p>
            <a:r>
              <a:rPr lang="en-US" sz="1600" dirty="0" smtClean="0"/>
              <a:t>:</a:t>
            </a:r>
          </a:p>
          <a:p>
            <a:r>
              <a:rPr lang="en-US" sz="1600" dirty="0" smtClean="0"/>
              <a:t>repeat until convergence</a:t>
            </a:r>
          </a:p>
          <a:p>
            <a:endParaRPr lang="en-US" sz="1600" dirty="0"/>
          </a:p>
          <a:p>
            <a:r>
              <a:rPr lang="en-US" sz="1600" dirty="0" smtClean="0"/>
              <a:t>we detected a mode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3" name="Sun 2"/>
          <p:cNvSpPr/>
          <p:nvPr/>
        </p:nvSpPr>
        <p:spPr>
          <a:xfrm>
            <a:off x="3691154" y="2315362"/>
            <a:ext cx="159391" cy="151002"/>
          </a:xfrm>
          <a:prstGeom prst="su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720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348524" y="3412902"/>
            <a:ext cx="1726412" cy="1804992"/>
            <a:chOff x="3981446" y="1524002"/>
            <a:chExt cx="1726412" cy="1804992"/>
          </a:xfrm>
        </p:grpSpPr>
        <p:sp>
          <p:nvSpPr>
            <p:cNvPr id="157" name="Oval 156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TextBox 191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Select a point</a:t>
            </a:r>
          </a:p>
          <a:p>
            <a:r>
              <a:rPr lang="en-US" sz="1600" dirty="0" smtClean="0"/>
              <a:t>2. Compute neighborhood</a:t>
            </a:r>
          </a:p>
          <a:p>
            <a:r>
              <a:rPr lang="en-US" sz="1600" dirty="0" smtClean="0"/>
              <a:t>3. Compute centroid</a:t>
            </a:r>
          </a:p>
          <a:p>
            <a:r>
              <a:rPr lang="en-US" sz="1600" dirty="0" smtClean="0"/>
              <a:t>4. Compute mean shift</a:t>
            </a:r>
          </a:p>
          <a:p>
            <a:r>
              <a:rPr lang="en-US" sz="1600" dirty="0" smtClean="0"/>
              <a:t>5. </a:t>
            </a:r>
            <a:r>
              <a:rPr lang="en-US" sz="1600" dirty="0"/>
              <a:t>Update </a:t>
            </a:r>
            <a:r>
              <a:rPr lang="en-US" sz="1600" dirty="0" smtClean="0"/>
              <a:t>neighborhood</a:t>
            </a:r>
          </a:p>
          <a:p>
            <a:r>
              <a:rPr lang="en-US" sz="1600" dirty="0" smtClean="0"/>
              <a:t>:</a:t>
            </a:r>
          </a:p>
          <a:p>
            <a:r>
              <a:rPr lang="en-US" sz="1600" dirty="0" smtClean="0"/>
              <a:t>repeat until convergence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new 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7" name="Straight Arrow Connector 146"/>
          <p:cNvCxnSpPr>
            <a:endCxn id="74" idx="7"/>
          </p:cNvCxnSpPr>
          <p:nvPr/>
        </p:nvCxnSpPr>
        <p:spPr>
          <a:xfrm flipH="1">
            <a:off x="5559219" y="4319644"/>
            <a:ext cx="631992" cy="4531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4707661" y="3823782"/>
            <a:ext cx="1726412" cy="1804992"/>
            <a:chOff x="3981446" y="1524002"/>
            <a:chExt cx="1726412" cy="1804992"/>
          </a:xfrm>
        </p:grpSpPr>
        <p:sp>
          <p:nvSpPr>
            <p:cNvPr id="149" name="Oval 14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C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C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Select a point</a:t>
            </a:r>
          </a:p>
          <a:p>
            <a:r>
              <a:rPr lang="en-US" sz="1600" dirty="0" smtClean="0"/>
              <a:t>2. Compute neighborhood</a:t>
            </a:r>
          </a:p>
          <a:p>
            <a:r>
              <a:rPr lang="en-US" sz="1600" dirty="0" smtClean="0"/>
              <a:t>3. Compute centroid</a:t>
            </a:r>
          </a:p>
          <a:p>
            <a:r>
              <a:rPr lang="en-US" sz="1600" dirty="0" smtClean="0"/>
              <a:t>4. Compute mean shift</a:t>
            </a:r>
          </a:p>
          <a:p>
            <a:r>
              <a:rPr lang="en-US" sz="1600" dirty="0" smtClean="0"/>
              <a:t>5. </a:t>
            </a:r>
            <a:r>
              <a:rPr lang="en-US" sz="1600" dirty="0"/>
              <a:t>Update </a:t>
            </a:r>
            <a:r>
              <a:rPr lang="en-US" sz="1600" dirty="0" smtClean="0"/>
              <a:t>neighborhood</a:t>
            </a:r>
          </a:p>
          <a:p>
            <a:r>
              <a:rPr lang="en-US" sz="1600" dirty="0" smtClean="0"/>
              <a:t>:</a:t>
            </a:r>
          </a:p>
          <a:p>
            <a:r>
              <a:rPr lang="en-US" sz="1600" dirty="0" smtClean="0"/>
              <a:t>repeat until convergence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new example:</a:t>
            </a:r>
            <a:endParaRPr lang="en-US" dirty="0"/>
          </a:p>
        </p:txBody>
      </p:sp>
      <p:grpSp>
        <p:nvGrpSpPr>
          <p:cNvPr id="192" name="Group 191"/>
          <p:cNvGrpSpPr/>
          <p:nvPr/>
        </p:nvGrpSpPr>
        <p:grpSpPr>
          <a:xfrm>
            <a:off x="5348524" y="3412902"/>
            <a:ext cx="1726412" cy="1804992"/>
            <a:chOff x="3981446" y="1524002"/>
            <a:chExt cx="1726412" cy="1804992"/>
          </a:xfrm>
        </p:grpSpPr>
        <p:sp>
          <p:nvSpPr>
            <p:cNvPr id="193" name="Oval 192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2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707661" y="3823782"/>
            <a:ext cx="1726412" cy="1804992"/>
            <a:chOff x="3981446" y="1524002"/>
            <a:chExt cx="1726412" cy="1804992"/>
          </a:xfrm>
        </p:grpSpPr>
        <p:sp>
          <p:nvSpPr>
            <p:cNvPr id="149" name="Oval 14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C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C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Select a point</a:t>
            </a:r>
          </a:p>
          <a:p>
            <a:r>
              <a:rPr lang="en-US" sz="1600" dirty="0" smtClean="0"/>
              <a:t>2. Compute neighborhood</a:t>
            </a:r>
          </a:p>
          <a:p>
            <a:r>
              <a:rPr lang="en-US" sz="1600" dirty="0" smtClean="0"/>
              <a:t>3. Compute centroid</a:t>
            </a:r>
          </a:p>
          <a:p>
            <a:r>
              <a:rPr lang="en-US" sz="1600" dirty="0" smtClean="0"/>
              <a:t>4. Compute mean shift</a:t>
            </a:r>
          </a:p>
          <a:p>
            <a:r>
              <a:rPr lang="en-US" sz="1600" dirty="0" smtClean="0"/>
              <a:t>5. </a:t>
            </a:r>
            <a:r>
              <a:rPr lang="en-US" sz="1600" dirty="0"/>
              <a:t>Update </a:t>
            </a:r>
            <a:r>
              <a:rPr lang="en-US" sz="1600" dirty="0" smtClean="0"/>
              <a:t>neighborhood</a:t>
            </a:r>
          </a:p>
          <a:p>
            <a:r>
              <a:rPr lang="en-US" sz="1600" dirty="0" smtClean="0"/>
              <a:t>:</a:t>
            </a:r>
          </a:p>
          <a:p>
            <a:r>
              <a:rPr lang="en-US" sz="1600" dirty="0" smtClean="0"/>
              <a:t>repeat until convergence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new 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5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058272" y="3992429"/>
            <a:ext cx="1726412" cy="1804992"/>
            <a:chOff x="3981446" y="1524002"/>
            <a:chExt cx="1726412" cy="1804992"/>
          </a:xfrm>
        </p:grpSpPr>
        <p:sp>
          <p:nvSpPr>
            <p:cNvPr id="157" name="Oval 156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Arrow Connector 146"/>
          <p:cNvCxnSpPr/>
          <p:nvPr/>
        </p:nvCxnSpPr>
        <p:spPr>
          <a:xfrm flipH="1">
            <a:off x="4907560" y="4689446"/>
            <a:ext cx="687897" cy="20133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4707661" y="3823782"/>
            <a:ext cx="1726412" cy="1804992"/>
            <a:chOff x="3981446" y="1524002"/>
            <a:chExt cx="1726412" cy="1804992"/>
          </a:xfrm>
        </p:grpSpPr>
        <p:sp>
          <p:nvSpPr>
            <p:cNvPr id="149" name="Oval 14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C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C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Select a point</a:t>
            </a:r>
          </a:p>
          <a:p>
            <a:r>
              <a:rPr lang="en-US" sz="1600" dirty="0" smtClean="0"/>
              <a:t>2. Compute neighborhood</a:t>
            </a:r>
          </a:p>
          <a:p>
            <a:r>
              <a:rPr lang="en-US" sz="1600" dirty="0" smtClean="0"/>
              <a:t>3. Compute centroid</a:t>
            </a:r>
          </a:p>
          <a:p>
            <a:r>
              <a:rPr lang="en-US" sz="1600" dirty="0" smtClean="0"/>
              <a:t>4. Compute mean shift</a:t>
            </a:r>
          </a:p>
          <a:p>
            <a:r>
              <a:rPr lang="en-US" sz="1600" dirty="0" smtClean="0"/>
              <a:t>5. </a:t>
            </a:r>
            <a:r>
              <a:rPr lang="en-US" sz="1600" dirty="0"/>
              <a:t>Update </a:t>
            </a:r>
            <a:r>
              <a:rPr lang="en-US" sz="1600" dirty="0" smtClean="0"/>
              <a:t>neighborhood</a:t>
            </a:r>
          </a:p>
          <a:p>
            <a:r>
              <a:rPr lang="en-US" sz="1600" dirty="0" smtClean="0"/>
              <a:t>:</a:t>
            </a:r>
          </a:p>
          <a:p>
            <a:r>
              <a:rPr lang="en-US" sz="1600" dirty="0" smtClean="0"/>
              <a:t>repeat until convergence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new 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058272" y="3992429"/>
            <a:ext cx="1726412" cy="1804992"/>
            <a:chOff x="3981446" y="1524002"/>
            <a:chExt cx="1726412" cy="1804992"/>
          </a:xfrm>
        </p:grpSpPr>
        <p:sp>
          <p:nvSpPr>
            <p:cNvPr id="157" name="Oval 156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Select a point</a:t>
            </a:r>
          </a:p>
          <a:p>
            <a:r>
              <a:rPr lang="en-US" sz="1600" dirty="0" smtClean="0"/>
              <a:t>2. Compute neighborhood</a:t>
            </a:r>
          </a:p>
          <a:p>
            <a:r>
              <a:rPr lang="en-US" sz="1600" dirty="0" smtClean="0"/>
              <a:t>3. Compute centroid</a:t>
            </a:r>
          </a:p>
          <a:p>
            <a:r>
              <a:rPr lang="en-US" sz="1600" dirty="0" smtClean="0"/>
              <a:t>4. Compute mean shift</a:t>
            </a:r>
          </a:p>
          <a:p>
            <a:r>
              <a:rPr lang="en-US" sz="1600" dirty="0" smtClean="0"/>
              <a:t>5. </a:t>
            </a:r>
            <a:r>
              <a:rPr lang="en-US" sz="1600" dirty="0"/>
              <a:t>Update </a:t>
            </a:r>
            <a:r>
              <a:rPr lang="en-US" sz="1600" dirty="0" smtClean="0"/>
              <a:t>neighborhood</a:t>
            </a:r>
          </a:p>
          <a:p>
            <a:r>
              <a:rPr lang="en-US" sz="1600" dirty="0" smtClean="0"/>
              <a:t>:</a:t>
            </a:r>
          </a:p>
          <a:p>
            <a:r>
              <a:rPr lang="en-US" sz="1600" dirty="0" smtClean="0"/>
              <a:t>repeat until convergence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new 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058272" y="3992429"/>
            <a:ext cx="1726412" cy="1804992"/>
            <a:chOff x="3981446" y="1524002"/>
            <a:chExt cx="1726412" cy="1804992"/>
          </a:xfrm>
        </p:grpSpPr>
        <p:sp>
          <p:nvSpPr>
            <p:cNvPr id="157" name="Oval 156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Arrow Connector 146"/>
          <p:cNvCxnSpPr>
            <a:endCxn id="181" idx="2"/>
          </p:cNvCxnSpPr>
          <p:nvPr/>
        </p:nvCxnSpPr>
        <p:spPr>
          <a:xfrm flipH="1">
            <a:off x="4117124" y="4882393"/>
            <a:ext cx="815604" cy="2957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306698" y="4016729"/>
            <a:ext cx="1726412" cy="1804992"/>
            <a:chOff x="3981446" y="1524002"/>
            <a:chExt cx="1726412" cy="1804992"/>
          </a:xfrm>
        </p:grpSpPr>
        <p:sp>
          <p:nvSpPr>
            <p:cNvPr id="149" name="Oval 14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Select a point</a:t>
            </a:r>
          </a:p>
          <a:p>
            <a:r>
              <a:rPr lang="en-US" sz="1600" dirty="0" smtClean="0"/>
              <a:t>2. Compute neighborhood</a:t>
            </a:r>
          </a:p>
          <a:p>
            <a:r>
              <a:rPr lang="en-US" sz="1600" dirty="0" smtClean="0"/>
              <a:t>3. Compute centroid</a:t>
            </a:r>
          </a:p>
          <a:p>
            <a:r>
              <a:rPr lang="en-US" sz="1600" dirty="0" smtClean="0"/>
              <a:t>4. Compute mean shift</a:t>
            </a:r>
          </a:p>
          <a:p>
            <a:r>
              <a:rPr lang="en-US" sz="1600" dirty="0" smtClean="0"/>
              <a:t>5. </a:t>
            </a:r>
            <a:r>
              <a:rPr lang="en-US" sz="1600" dirty="0"/>
              <a:t>Update </a:t>
            </a:r>
            <a:r>
              <a:rPr lang="en-US" sz="1600" dirty="0" smtClean="0"/>
              <a:t>neighborhood</a:t>
            </a:r>
          </a:p>
          <a:p>
            <a:r>
              <a:rPr lang="en-US" sz="1600" dirty="0" smtClean="0"/>
              <a:t>:</a:t>
            </a:r>
          </a:p>
          <a:p>
            <a:r>
              <a:rPr lang="en-US" sz="1600" dirty="0" smtClean="0"/>
              <a:t>repeat until convergence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new 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13" name="Oval 112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29" name="Oval 12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37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306698" y="4016729"/>
            <a:ext cx="1726412" cy="1804992"/>
            <a:chOff x="3981446" y="1524002"/>
            <a:chExt cx="1726412" cy="1804992"/>
          </a:xfrm>
        </p:grpSpPr>
        <p:sp>
          <p:nvSpPr>
            <p:cNvPr id="149" name="Oval 14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Select a point</a:t>
            </a:r>
          </a:p>
          <a:p>
            <a:r>
              <a:rPr lang="en-US" sz="1600" dirty="0" smtClean="0"/>
              <a:t>2. Compute neighborhood</a:t>
            </a:r>
          </a:p>
          <a:p>
            <a:r>
              <a:rPr lang="en-US" sz="1600" dirty="0" smtClean="0"/>
              <a:t>3. Compute centroid</a:t>
            </a:r>
          </a:p>
          <a:p>
            <a:r>
              <a:rPr lang="en-US" sz="1600" dirty="0" smtClean="0"/>
              <a:t>4. Compute mean shift</a:t>
            </a:r>
          </a:p>
          <a:p>
            <a:r>
              <a:rPr lang="en-US" sz="1600" dirty="0" smtClean="0"/>
              <a:t>5. </a:t>
            </a:r>
            <a:r>
              <a:rPr lang="en-US" sz="1600" dirty="0"/>
              <a:t>Update </a:t>
            </a:r>
            <a:r>
              <a:rPr lang="en-US" sz="1600" dirty="0" smtClean="0"/>
              <a:t>neighborhood</a:t>
            </a:r>
          </a:p>
          <a:p>
            <a:r>
              <a:rPr lang="en-US" sz="1600" dirty="0" smtClean="0"/>
              <a:t>:</a:t>
            </a:r>
          </a:p>
          <a:p>
            <a:r>
              <a:rPr lang="en-US" sz="1600" dirty="0" smtClean="0"/>
              <a:t>repeat until convergence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new 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900591" y="4126653"/>
            <a:ext cx="1726412" cy="1804992"/>
            <a:chOff x="3981446" y="1524002"/>
            <a:chExt cx="1726412" cy="1804992"/>
          </a:xfrm>
        </p:grpSpPr>
        <p:sp>
          <p:nvSpPr>
            <p:cNvPr id="157" name="Oval 156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Arrow Connector 146"/>
          <p:cNvCxnSpPr>
            <a:endCxn id="168" idx="1"/>
          </p:cNvCxnSpPr>
          <p:nvPr/>
        </p:nvCxnSpPr>
        <p:spPr>
          <a:xfrm flipH="1">
            <a:off x="3719694" y="4907560"/>
            <a:ext cx="449635" cy="10692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306698" y="4016729"/>
            <a:ext cx="1726412" cy="1804992"/>
            <a:chOff x="3981446" y="1524002"/>
            <a:chExt cx="1726412" cy="1804992"/>
          </a:xfrm>
        </p:grpSpPr>
        <p:sp>
          <p:nvSpPr>
            <p:cNvPr id="149" name="Oval 14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B05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B05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Select a point</a:t>
            </a:r>
          </a:p>
          <a:p>
            <a:r>
              <a:rPr lang="en-US" sz="1600" dirty="0" smtClean="0"/>
              <a:t>2. Compute neighborhood</a:t>
            </a:r>
          </a:p>
          <a:p>
            <a:r>
              <a:rPr lang="en-US" sz="1600" dirty="0" smtClean="0"/>
              <a:t>3. Compute centroid</a:t>
            </a:r>
          </a:p>
          <a:p>
            <a:r>
              <a:rPr lang="en-US" sz="1600" dirty="0" smtClean="0"/>
              <a:t>4. Compute mean shift</a:t>
            </a:r>
          </a:p>
          <a:p>
            <a:r>
              <a:rPr lang="en-US" sz="1600" dirty="0" smtClean="0"/>
              <a:t>5. </a:t>
            </a:r>
            <a:r>
              <a:rPr lang="en-US" sz="1600" dirty="0"/>
              <a:t>Update </a:t>
            </a:r>
            <a:r>
              <a:rPr lang="en-US" sz="1600" dirty="0" smtClean="0"/>
              <a:t>neighborhood</a:t>
            </a:r>
          </a:p>
          <a:p>
            <a:r>
              <a:rPr lang="en-US" sz="1600" dirty="0" smtClean="0"/>
              <a:t>:</a:t>
            </a:r>
          </a:p>
          <a:p>
            <a:r>
              <a:rPr lang="en-US" sz="1600" dirty="0" smtClean="0"/>
              <a:t>repeat until convergence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new 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900591" y="4126653"/>
            <a:ext cx="1726412" cy="1804992"/>
            <a:chOff x="3981446" y="1524002"/>
            <a:chExt cx="1726412" cy="1804992"/>
          </a:xfrm>
        </p:grpSpPr>
        <p:sp>
          <p:nvSpPr>
            <p:cNvPr id="157" name="Oval 156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/>
          <p:cNvSpPr txBox="1"/>
          <p:nvPr/>
        </p:nvSpPr>
        <p:spPr>
          <a:xfrm>
            <a:off x="6769915" y="1476462"/>
            <a:ext cx="23803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Select a point</a:t>
            </a:r>
          </a:p>
          <a:p>
            <a:r>
              <a:rPr lang="en-US" sz="1600" dirty="0" smtClean="0"/>
              <a:t>2. Compute neighborhood</a:t>
            </a:r>
          </a:p>
          <a:p>
            <a:r>
              <a:rPr lang="en-US" sz="1600" dirty="0" smtClean="0"/>
              <a:t>3. Compute centroid</a:t>
            </a:r>
          </a:p>
          <a:p>
            <a:r>
              <a:rPr lang="en-US" sz="1600" dirty="0" smtClean="0"/>
              <a:t>4. Compute mean shift</a:t>
            </a:r>
          </a:p>
          <a:p>
            <a:r>
              <a:rPr lang="en-US" sz="1600" dirty="0" smtClean="0"/>
              <a:t>5. </a:t>
            </a:r>
            <a:r>
              <a:rPr lang="en-US" sz="1600" dirty="0"/>
              <a:t>Update </a:t>
            </a:r>
            <a:r>
              <a:rPr lang="en-US" sz="1600" dirty="0" smtClean="0"/>
              <a:t>neighborhood</a:t>
            </a:r>
          </a:p>
          <a:p>
            <a:r>
              <a:rPr lang="en-US" sz="1600" dirty="0" smtClean="0"/>
              <a:t>:</a:t>
            </a:r>
          </a:p>
          <a:p>
            <a:r>
              <a:rPr lang="en-US" sz="1600" dirty="0" smtClean="0"/>
              <a:t>repeat until convergence</a:t>
            </a:r>
          </a:p>
          <a:p>
            <a:endParaRPr lang="en-US" sz="1600" dirty="0"/>
          </a:p>
          <a:p>
            <a:r>
              <a:rPr lang="en-US" sz="1600" dirty="0" smtClean="0"/>
              <a:t>we detected a mode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54" name="Sun 153"/>
          <p:cNvSpPr/>
          <p:nvPr/>
        </p:nvSpPr>
        <p:spPr>
          <a:xfrm>
            <a:off x="3691154" y="4941119"/>
            <a:ext cx="159391" cy="151002"/>
          </a:xfrm>
          <a:prstGeom prst="sun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5" name="TextBox 154"/>
          <p:cNvSpPr txBox="1"/>
          <p:nvPr/>
        </p:nvSpPr>
        <p:spPr>
          <a:xfrm>
            <a:off x="6778304" y="112412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new 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9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Shift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each sample point compute its mean shift mode</a:t>
            </a:r>
          </a:p>
          <a:p>
            <a:r>
              <a:rPr lang="en-US" dirty="0" smtClean="0"/>
              <a:t>Cluster the sample points that have the same mean shift mode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766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Sun 153"/>
          <p:cNvSpPr/>
          <p:nvPr/>
        </p:nvSpPr>
        <p:spPr>
          <a:xfrm>
            <a:off x="3691154" y="4941119"/>
            <a:ext cx="159391" cy="151002"/>
          </a:xfrm>
          <a:prstGeom prst="sun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0" name="Sun 149"/>
          <p:cNvSpPr/>
          <p:nvPr/>
        </p:nvSpPr>
        <p:spPr>
          <a:xfrm>
            <a:off x="3691154" y="2315362"/>
            <a:ext cx="159391" cy="151002"/>
          </a:xfrm>
          <a:prstGeom prst="su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Freeform 2"/>
          <p:cNvSpPr/>
          <p:nvPr/>
        </p:nvSpPr>
        <p:spPr>
          <a:xfrm>
            <a:off x="3702570" y="1439056"/>
            <a:ext cx="345376" cy="944380"/>
          </a:xfrm>
          <a:custGeom>
            <a:avLst/>
            <a:gdLst>
              <a:gd name="connsiteX0" fmla="*/ 0 w 345376"/>
              <a:gd name="connsiteY0" fmla="*/ 0 h 944380"/>
              <a:gd name="connsiteX1" fmla="*/ 344774 w 345376"/>
              <a:gd name="connsiteY1" fmla="*/ 389744 h 944380"/>
              <a:gd name="connsiteX2" fmla="*/ 89941 w 345376"/>
              <a:gd name="connsiteY2" fmla="*/ 944380 h 94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376" h="944380">
                <a:moveTo>
                  <a:pt x="0" y="0"/>
                </a:moveTo>
                <a:cubicBezTo>
                  <a:pt x="164892" y="116173"/>
                  <a:pt x="329784" y="232347"/>
                  <a:pt x="344774" y="389744"/>
                </a:cubicBezTo>
                <a:cubicBezTo>
                  <a:pt x="359764" y="547141"/>
                  <a:pt x="89941" y="944380"/>
                  <a:pt x="89941" y="94438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2" name="Freeform 111"/>
          <p:cNvSpPr/>
          <p:nvPr/>
        </p:nvSpPr>
        <p:spPr>
          <a:xfrm>
            <a:off x="3028013" y="1573967"/>
            <a:ext cx="764498" cy="869430"/>
          </a:xfrm>
          <a:custGeom>
            <a:avLst/>
            <a:gdLst>
              <a:gd name="connsiteX0" fmla="*/ 0 w 764498"/>
              <a:gd name="connsiteY0" fmla="*/ 0 h 869430"/>
              <a:gd name="connsiteX1" fmla="*/ 149902 w 764498"/>
              <a:gd name="connsiteY1" fmla="*/ 479685 h 869430"/>
              <a:gd name="connsiteX2" fmla="*/ 764498 w 764498"/>
              <a:gd name="connsiteY2" fmla="*/ 869430 h 86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498" h="869430">
                <a:moveTo>
                  <a:pt x="0" y="0"/>
                </a:moveTo>
                <a:cubicBezTo>
                  <a:pt x="11243" y="167390"/>
                  <a:pt x="22486" y="334780"/>
                  <a:pt x="149902" y="479685"/>
                </a:cubicBezTo>
                <a:cubicBezTo>
                  <a:pt x="277318" y="624590"/>
                  <a:pt x="764498" y="869430"/>
                  <a:pt x="764498" y="86943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3" name="Freeform 112"/>
          <p:cNvSpPr/>
          <p:nvPr/>
        </p:nvSpPr>
        <p:spPr>
          <a:xfrm>
            <a:off x="2728210" y="2413416"/>
            <a:ext cx="1034321" cy="524656"/>
          </a:xfrm>
          <a:custGeom>
            <a:avLst/>
            <a:gdLst>
              <a:gd name="connsiteX0" fmla="*/ 0 w 1034321"/>
              <a:gd name="connsiteY0" fmla="*/ 524656 h 524656"/>
              <a:gd name="connsiteX1" fmla="*/ 809469 w 1034321"/>
              <a:gd name="connsiteY1" fmla="*/ 419725 h 524656"/>
              <a:gd name="connsiteX2" fmla="*/ 1034321 w 1034321"/>
              <a:gd name="connsiteY2" fmla="*/ 0 h 52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4321" h="524656">
                <a:moveTo>
                  <a:pt x="0" y="524656"/>
                </a:moveTo>
                <a:cubicBezTo>
                  <a:pt x="318541" y="515912"/>
                  <a:pt x="637082" y="507168"/>
                  <a:pt x="809469" y="419725"/>
                </a:cubicBezTo>
                <a:cubicBezTo>
                  <a:pt x="981856" y="332282"/>
                  <a:pt x="1034321" y="0"/>
                  <a:pt x="103432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4" name="Freeform 113"/>
          <p:cNvSpPr/>
          <p:nvPr/>
        </p:nvSpPr>
        <p:spPr>
          <a:xfrm>
            <a:off x="3777521" y="2458387"/>
            <a:ext cx="1019331" cy="569626"/>
          </a:xfrm>
          <a:custGeom>
            <a:avLst/>
            <a:gdLst>
              <a:gd name="connsiteX0" fmla="*/ 1019331 w 1019331"/>
              <a:gd name="connsiteY0" fmla="*/ 569626 h 569626"/>
              <a:gd name="connsiteX1" fmla="*/ 359764 w 1019331"/>
              <a:gd name="connsiteY1" fmla="*/ 464695 h 569626"/>
              <a:gd name="connsiteX2" fmla="*/ 0 w 1019331"/>
              <a:gd name="connsiteY2" fmla="*/ 0 h 56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331" h="569626">
                <a:moveTo>
                  <a:pt x="1019331" y="569626"/>
                </a:moveTo>
                <a:cubicBezTo>
                  <a:pt x="774491" y="564629"/>
                  <a:pt x="529652" y="559633"/>
                  <a:pt x="359764" y="464695"/>
                </a:cubicBezTo>
                <a:cubicBezTo>
                  <a:pt x="189876" y="369757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5" name="Freeform 114"/>
          <p:cNvSpPr/>
          <p:nvPr/>
        </p:nvSpPr>
        <p:spPr>
          <a:xfrm>
            <a:off x="3762531" y="2443397"/>
            <a:ext cx="614597" cy="914400"/>
          </a:xfrm>
          <a:custGeom>
            <a:avLst/>
            <a:gdLst>
              <a:gd name="connsiteX0" fmla="*/ 614597 w 614597"/>
              <a:gd name="connsiteY0" fmla="*/ 914400 h 914400"/>
              <a:gd name="connsiteX1" fmla="*/ 149902 w 614597"/>
              <a:gd name="connsiteY1" fmla="*/ 674557 h 914400"/>
              <a:gd name="connsiteX2" fmla="*/ 0 w 614597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597" h="914400">
                <a:moveTo>
                  <a:pt x="614597" y="914400"/>
                </a:moveTo>
                <a:cubicBezTo>
                  <a:pt x="433466" y="870678"/>
                  <a:pt x="252335" y="826957"/>
                  <a:pt x="149902" y="674557"/>
                </a:cubicBezTo>
                <a:cubicBezTo>
                  <a:pt x="47469" y="522157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6" name="Freeform 115"/>
          <p:cNvSpPr/>
          <p:nvPr/>
        </p:nvSpPr>
        <p:spPr>
          <a:xfrm>
            <a:off x="3762531" y="3117954"/>
            <a:ext cx="2263515" cy="1933731"/>
          </a:xfrm>
          <a:custGeom>
            <a:avLst/>
            <a:gdLst>
              <a:gd name="connsiteX0" fmla="*/ 2263515 w 2263515"/>
              <a:gd name="connsiteY0" fmla="*/ 0 h 1933731"/>
              <a:gd name="connsiteX1" fmla="*/ 1768839 w 2263515"/>
              <a:gd name="connsiteY1" fmla="*/ 1109272 h 1933731"/>
              <a:gd name="connsiteX2" fmla="*/ 0 w 2263515"/>
              <a:gd name="connsiteY2" fmla="*/ 1933731 h 1933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3515" h="1933731">
                <a:moveTo>
                  <a:pt x="2263515" y="0"/>
                </a:moveTo>
                <a:cubicBezTo>
                  <a:pt x="2204803" y="393492"/>
                  <a:pt x="2146091" y="786984"/>
                  <a:pt x="1768839" y="1109272"/>
                </a:cubicBezTo>
                <a:cubicBezTo>
                  <a:pt x="1391587" y="1431560"/>
                  <a:pt x="0" y="1933731"/>
                  <a:pt x="0" y="1933731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7" name="Freeform 116"/>
          <p:cNvSpPr/>
          <p:nvPr/>
        </p:nvSpPr>
        <p:spPr>
          <a:xfrm>
            <a:off x="3777521" y="4242216"/>
            <a:ext cx="2848131" cy="809469"/>
          </a:xfrm>
          <a:custGeom>
            <a:avLst/>
            <a:gdLst>
              <a:gd name="connsiteX0" fmla="*/ 2848131 w 2848131"/>
              <a:gd name="connsiteY0" fmla="*/ 0 h 809469"/>
              <a:gd name="connsiteX1" fmla="*/ 1798820 w 2848131"/>
              <a:gd name="connsiteY1" fmla="*/ 509666 h 809469"/>
              <a:gd name="connsiteX2" fmla="*/ 0 w 2848131"/>
              <a:gd name="connsiteY2" fmla="*/ 809469 h 80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8131" h="809469">
                <a:moveTo>
                  <a:pt x="2848131" y="0"/>
                </a:moveTo>
                <a:cubicBezTo>
                  <a:pt x="2560819" y="187377"/>
                  <a:pt x="2273508" y="374755"/>
                  <a:pt x="1798820" y="509666"/>
                </a:cubicBezTo>
                <a:cubicBezTo>
                  <a:pt x="1324132" y="644577"/>
                  <a:pt x="0" y="809469"/>
                  <a:pt x="0" y="80946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8" name="Freeform 117"/>
          <p:cNvSpPr/>
          <p:nvPr/>
        </p:nvSpPr>
        <p:spPr>
          <a:xfrm>
            <a:off x="3747541" y="5081666"/>
            <a:ext cx="2713220" cy="524655"/>
          </a:xfrm>
          <a:custGeom>
            <a:avLst/>
            <a:gdLst>
              <a:gd name="connsiteX0" fmla="*/ 2713220 w 2713220"/>
              <a:gd name="connsiteY0" fmla="*/ 524655 h 524655"/>
              <a:gd name="connsiteX1" fmla="*/ 1229193 w 2713220"/>
              <a:gd name="connsiteY1" fmla="*/ 404734 h 524655"/>
              <a:gd name="connsiteX2" fmla="*/ 0 w 2713220"/>
              <a:gd name="connsiteY2" fmla="*/ 0 h 524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3220" h="524655">
                <a:moveTo>
                  <a:pt x="2713220" y="524655"/>
                </a:moveTo>
                <a:cubicBezTo>
                  <a:pt x="2197308" y="508415"/>
                  <a:pt x="1681396" y="492176"/>
                  <a:pt x="1229193" y="404734"/>
                </a:cubicBezTo>
                <a:cubicBezTo>
                  <a:pt x="776990" y="317292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9" name="Freeform 118"/>
          <p:cNvSpPr/>
          <p:nvPr/>
        </p:nvSpPr>
        <p:spPr>
          <a:xfrm>
            <a:off x="3762531" y="5036695"/>
            <a:ext cx="959371" cy="1049312"/>
          </a:xfrm>
          <a:custGeom>
            <a:avLst/>
            <a:gdLst>
              <a:gd name="connsiteX0" fmla="*/ 959371 w 959371"/>
              <a:gd name="connsiteY0" fmla="*/ 1049312 h 1049312"/>
              <a:gd name="connsiteX1" fmla="*/ 374754 w 959371"/>
              <a:gd name="connsiteY1" fmla="*/ 464695 h 1049312"/>
              <a:gd name="connsiteX2" fmla="*/ 0 w 959371"/>
              <a:gd name="connsiteY2" fmla="*/ 0 h 104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9371" h="1049312">
                <a:moveTo>
                  <a:pt x="959371" y="1049312"/>
                </a:moveTo>
                <a:cubicBezTo>
                  <a:pt x="747010" y="844446"/>
                  <a:pt x="534649" y="639580"/>
                  <a:pt x="374754" y="464695"/>
                </a:cubicBezTo>
                <a:cubicBezTo>
                  <a:pt x="214859" y="289810"/>
                  <a:pt x="0" y="0"/>
                  <a:pt x="0" y="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0" name="Freeform 119"/>
          <p:cNvSpPr/>
          <p:nvPr/>
        </p:nvSpPr>
        <p:spPr>
          <a:xfrm>
            <a:off x="3413526" y="3867462"/>
            <a:ext cx="363995" cy="1169233"/>
          </a:xfrm>
          <a:custGeom>
            <a:avLst/>
            <a:gdLst>
              <a:gd name="connsiteX0" fmla="*/ 199104 w 363995"/>
              <a:gd name="connsiteY0" fmla="*/ 0 h 1169233"/>
              <a:gd name="connsiteX1" fmla="*/ 4231 w 363995"/>
              <a:gd name="connsiteY1" fmla="*/ 659568 h 1169233"/>
              <a:gd name="connsiteX2" fmla="*/ 363995 w 363995"/>
              <a:gd name="connsiteY2" fmla="*/ 1169233 h 116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95" h="1169233">
                <a:moveTo>
                  <a:pt x="199104" y="0"/>
                </a:moveTo>
                <a:cubicBezTo>
                  <a:pt x="87926" y="232348"/>
                  <a:pt x="-23251" y="464696"/>
                  <a:pt x="4231" y="659568"/>
                </a:cubicBezTo>
                <a:cubicBezTo>
                  <a:pt x="31713" y="854440"/>
                  <a:pt x="363995" y="1169233"/>
                  <a:pt x="363995" y="1169233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1" name="Freeform 120"/>
          <p:cNvSpPr/>
          <p:nvPr/>
        </p:nvSpPr>
        <p:spPr>
          <a:xfrm>
            <a:off x="3792511" y="3747541"/>
            <a:ext cx="1019332" cy="1304144"/>
          </a:xfrm>
          <a:custGeom>
            <a:avLst/>
            <a:gdLst>
              <a:gd name="connsiteX0" fmla="*/ 1019332 w 1019332"/>
              <a:gd name="connsiteY0" fmla="*/ 0 h 1304144"/>
              <a:gd name="connsiteX1" fmla="*/ 464696 w 1019332"/>
              <a:gd name="connsiteY1" fmla="*/ 869429 h 1304144"/>
              <a:gd name="connsiteX2" fmla="*/ 0 w 1019332"/>
              <a:gd name="connsiteY2" fmla="*/ 1304144 h 130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332" h="1304144">
                <a:moveTo>
                  <a:pt x="1019332" y="0"/>
                </a:moveTo>
                <a:cubicBezTo>
                  <a:pt x="826958" y="326036"/>
                  <a:pt x="634585" y="652072"/>
                  <a:pt x="464696" y="869429"/>
                </a:cubicBezTo>
                <a:cubicBezTo>
                  <a:pt x="294807" y="1086786"/>
                  <a:pt x="0" y="1304144"/>
                  <a:pt x="0" y="1304144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2" name="Freeform 121"/>
          <p:cNvSpPr/>
          <p:nvPr/>
        </p:nvSpPr>
        <p:spPr>
          <a:xfrm>
            <a:off x="3042752" y="4497049"/>
            <a:ext cx="734769" cy="579619"/>
          </a:xfrm>
          <a:custGeom>
            <a:avLst/>
            <a:gdLst>
              <a:gd name="connsiteX0" fmla="*/ 251 w 734769"/>
              <a:gd name="connsiteY0" fmla="*/ 0 h 579619"/>
              <a:gd name="connsiteX1" fmla="*/ 120173 w 734769"/>
              <a:gd name="connsiteY1" fmla="*/ 539646 h 579619"/>
              <a:gd name="connsiteX2" fmla="*/ 734769 w 734769"/>
              <a:gd name="connsiteY2" fmla="*/ 539646 h 57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769" h="579619">
                <a:moveTo>
                  <a:pt x="251" y="0"/>
                </a:moveTo>
                <a:cubicBezTo>
                  <a:pt x="-998" y="224852"/>
                  <a:pt x="-2247" y="449705"/>
                  <a:pt x="120173" y="539646"/>
                </a:cubicBezTo>
                <a:cubicBezTo>
                  <a:pt x="242593" y="629587"/>
                  <a:pt x="734769" y="539646"/>
                  <a:pt x="734769" y="539646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3" name="Freeform 122"/>
          <p:cNvSpPr/>
          <p:nvPr/>
        </p:nvSpPr>
        <p:spPr>
          <a:xfrm>
            <a:off x="2653259" y="5081666"/>
            <a:ext cx="1124262" cy="263587"/>
          </a:xfrm>
          <a:custGeom>
            <a:avLst/>
            <a:gdLst>
              <a:gd name="connsiteX0" fmla="*/ 0 w 1124262"/>
              <a:gd name="connsiteY0" fmla="*/ 179882 h 263587"/>
              <a:gd name="connsiteX1" fmla="*/ 629587 w 1124262"/>
              <a:gd name="connsiteY1" fmla="*/ 254832 h 263587"/>
              <a:gd name="connsiteX2" fmla="*/ 1124262 w 1124262"/>
              <a:gd name="connsiteY2" fmla="*/ 0 h 26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4262" h="263587">
                <a:moveTo>
                  <a:pt x="0" y="179882"/>
                </a:moveTo>
                <a:cubicBezTo>
                  <a:pt x="221105" y="232347"/>
                  <a:pt x="442210" y="284812"/>
                  <a:pt x="629587" y="254832"/>
                </a:cubicBezTo>
                <a:cubicBezTo>
                  <a:pt x="816964" y="224852"/>
                  <a:pt x="1124262" y="0"/>
                  <a:pt x="1124262" y="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4" name="Freeform 123"/>
          <p:cNvSpPr/>
          <p:nvPr/>
        </p:nvSpPr>
        <p:spPr>
          <a:xfrm>
            <a:off x="3567659" y="5036695"/>
            <a:ext cx="234213" cy="959371"/>
          </a:xfrm>
          <a:custGeom>
            <a:avLst/>
            <a:gdLst>
              <a:gd name="connsiteX0" fmla="*/ 0 w 234213"/>
              <a:gd name="connsiteY0" fmla="*/ 959371 h 959371"/>
              <a:gd name="connsiteX1" fmla="*/ 224852 w 234213"/>
              <a:gd name="connsiteY1" fmla="*/ 554636 h 959371"/>
              <a:gd name="connsiteX2" fmla="*/ 194872 w 234213"/>
              <a:gd name="connsiteY2" fmla="*/ 0 h 95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213" h="959371">
                <a:moveTo>
                  <a:pt x="0" y="959371"/>
                </a:moveTo>
                <a:cubicBezTo>
                  <a:pt x="96186" y="836951"/>
                  <a:pt x="192373" y="714531"/>
                  <a:pt x="224852" y="554636"/>
                </a:cubicBezTo>
                <a:cubicBezTo>
                  <a:pt x="257331" y="394741"/>
                  <a:pt x="194872" y="0"/>
                  <a:pt x="194872" y="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1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  <a:solidFill>
            <a:schemeClr val="accent4">
              <a:lumMod val="75000"/>
            </a:schemeClr>
          </a:solidFill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  <a:solidFill>
            <a:schemeClr val="accent4">
              <a:lumMod val="75000"/>
            </a:schemeClr>
          </a:solidFill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  <a:solidFill>
            <a:schemeClr val="accent4">
              <a:lumMod val="75000"/>
            </a:schemeClr>
          </a:solidFill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Sun 153"/>
          <p:cNvSpPr/>
          <p:nvPr/>
        </p:nvSpPr>
        <p:spPr>
          <a:xfrm>
            <a:off x="3691154" y="4941119"/>
            <a:ext cx="159391" cy="15100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0" name="Sun 149"/>
          <p:cNvSpPr/>
          <p:nvPr/>
        </p:nvSpPr>
        <p:spPr>
          <a:xfrm>
            <a:off x="3691154" y="2315362"/>
            <a:ext cx="159391" cy="151002"/>
          </a:xfrm>
          <a:prstGeom prst="su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00" name="Group 199"/>
          <p:cNvGrpSpPr/>
          <p:nvPr/>
        </p:nvGrpSpPr>
        <p:grpSpPr>
          <a:xfrm>
            <a:off x="2653259" y="3117954"/>
            <a:ext cx="3972393" cy="2968053"/>
            <a:chOff x="2653259" y="3117954"/>
            <a:chExt cx="3972393" cy="2968053"/>
          </a:xfrm>
        </p:grpSpPr>
        <p:sp>
          <p:nvSpPr>
            <p:cNvPr id="201" name="Freeform 200"/>
            <p:cNvSpPr/>
            <p:nvPr/>
          </p:nvSpPr>
          <p:spPr>
            <a:xfrm>
              <a:off x="3762531" y="3117954"/>
              <a:ext cx="2263515" cy="1933731"/>
            </a:xfrm>
            <a:custGeom>
              <a:avLst/>
              <a:gdLst>
                <a:gd name="connsiteX0" fmla="*/ 2263515 w 2263515"/>
                <a:gd name="connsiteY0" fmla="*/ 0 h 1933731"/>
                <a:gd name="connsiteX1" fmla="*/ 1768839 w 2263515"/>
                <a:gd name="connsiteY1" fmla="*/ 1109272 h 1933731"/>
                <a:gd name="connsiteX2" fmla="*/ 0 w 2263515"/>
                <a:gd name="connsiteY2" fmla="*/ 1933731 h 193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3515" h="1933731">
                  <a:moveTo>
                    <a:pt x="2263515" y="0"/>
                  </a:moveTo>
                  <a:cubicBezTo>
                    <a:pt x="2204803" y="393492"/>
                    <a:pt x="2146091" y="786984"/>
                    <a:pt x="1768839" y="1109272"/>
                  </a:cubicBezTo>
                  <a:cubicBezTo>
                    <a:pt x="1391587" y="1431560"/>
                    <a:pt x="0" y="1933731"/>
                    <a:pt x="0" y="1933731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2" name="Freeform 201"/>
            <p:cNvSpPr/>
            <p:nvPr/>
          </p:nvSpPr>
          <p:spPr>
            <a:xfrm>
              <a:off x="3777521" y="4242216"/>
              <a:ext cx="2848131" cy="809469"/>
            </a:xfrm>
            <a:custGeom>
              <a:avLst/>
              <a:gdLst>
                <a:gd name="connsiteX0" fmla="*/ 2848131 w 2848131"/>
                <a:gd name="connsiteY0" fmla="*/ 0 h 809469"/>
                <a:gd name="connsiteX1" fmla="*/ 1798820 w 2848131"/>
                <a:gd name="connsiteY1" fmla="*/ 509666 h 809469"/>
                <a:gd name="connsiteX2" fmla="*/ 0 w 2848131"/>
                <a:gd name="connsiteY2" fmla="*/ 809469 h 80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131" h="809469">
                  <a:moveTo>
                    <a:pt x="2848131" y="0"/>
                  </a:moveTo>
                  <a:cubicBezTo>
                    <a:pt x="2560819" y="187377"/>
                    <a:pt x="2273508" y="374755"/>
                    <a:pt x="1798820" y="509666"/>
                  </a:cubicBezTo>
                  <a:cubicBezTo>
                    <a:pt x="1324132" y="644577"/>
                    <a:pt x="0" y="809469"/>
                    <a:pt x="0" y="809469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3" name="Freeform 202"/>
            <p:cNvSpPr/>
            <p:nvPr/>
          </p:nvSpPr>
          <p:spPr>
            <a:xfrm>
              <a:off x="3747541" y="5081666"/>
              <a:ext cx="2713220" cy="524655"/>
            </a:xfrm>
            <a:custGeom>
              <a:avLst/>
              <a:gdLst>
                <a:gd name="connsiteX0" fmla="*/ 2713220 w 2713220"/>
                <a:gd name="connsiteY0" fmla="*/ 524655 h 524655"/>
                <a:gd name="connsiteX1" fmla="*/ 1229193 w 2713220"/>
                <a:gd name="connsiteY1" fmla="*/ 404734 h 524655"/>
                <a:gd name="connsiteX2" fmla="*/ 0 w 2713220"/>
                <a:gd name="connsiteY2" fmla="*/ 0 h 52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3220" h="524655">
                  <a:moveTo>
                    <a:pt x="2713220" y="524655"/>
                  </a:moveTo>
                  <a:cubicBezTo>
                    <a:pt x="2197308" y="508415"/>
                    <a:pt x="1681396" y="492176"/>
                    <a:pt x="1229193" y="404734"/>
                  </a:cubicBezTo>
                  <a:cubicBezTo>
                    <a:pt x="776990" y="317292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3762531" y="5036695"/>
              <a:ext cx="959371" cy="1049312"/>
            </a:xfrm>
            <a:custGeom>
              <a:avLst/>
              <a:gdLst>
                <a:gd name="connsiteX0" fmla="*/ 959371 w 959371"/>
                <a:gd name="connsiteY0" fmla="*/ 1049312 h 1049312"/>
                <a:gd name="connsiteX1" fmla="*/ 374754 w 959371"/>
                <a:gd name="connsiteY1" fmla="*/ 464695 h 1049312"/>
                <a:gd name="connsiteX2" fmla="*/ 0 w 959371"/>
                <a:gd name="connsiteY2" fmla="*/ 0 h 104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9371" h="1049312">
                  <a:moveTo>
                    <a:pt x="959371" y="1049312"/>
                  </a:moveTo>
                  <a:cubicBezTo>
                    <a:pt x="747010" y="844446"/>
                    <a:pt x="534649" y="639580"/>
                    <a:pt x="374754" y="464695"/>
                  </a:cubicBezTo>
                  <a:cubicBezTo>
                    <a:pt x="214859" y="289810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3413526" y="3867462"/>
              <a:ext cx="363995" cy="1169233"/>
            </a:xfrm>
            <a:custGeom>
              <a:avLst/>
              <a:gdLst>
                <a:gd name="connsiteX0" fmla="*/ 199104 w 363995"/>
                <a:gd name="connsiteY0" fmla="*/ 0 h 1169233"/>
                <a:gd name="connsiteX1" fmla="*/ 4231 w 363995"/>
                <a:gd name="connsiteY1" fmla="*/ 659568 h 1169233"/>
                <a:gd name="connsiteX2" fmla="*/ 363995 w 363995"/>
                <a:gd name="connsiteY2" fmla="*/ 1169233 h 1169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95" h="1169233">
                  <a:moveTo>
                    <a:pt x="199104" y="0"/>
                  </a:moveTo>
                  <a:cubicBezTo>
                    <a:pt x="87926" y="232348"/>
                    <a:pt x="-23251" y="464696"/>
                    <a:pt x="4231" y="659568"/>
                  </a:cubicBezTo>
                  <a:cubicBezTo>
                    <a:pt x="31713" y="854440"/>
                    <a:pt x="363995" y="1169233"/>
                    <a:pt x="363995" y="1169233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6" name="Freeform 205"/>
            <p:cNvSpPr/>
            <p:nvPr/>
          </p:nvSpPr>
          <p:spPr>
            <a:xfrm>
              <a:off x="3792511" y="3747541"/>
              <a:ext cx="1019332" cy="1304144"/>
            </a:xfrm>
            <a:custGeom>
              <a:avLst/>
              <a:gdLst>
                <a:gd name="connsiteX0" fmla="*/ 1019332 w 1019332"/>
                <a:gd name="connsiteY0" fmla="*/ 0 h 1304144"/>
                <a:gd name="connsiteX1" fmla="*/ 464696 w 1019332"/>
                <a:gd name="connsiteY1" fmla="*/ 869429 h 1304144"/>
                <a:gd name="connsiteX2" fmla="*/ 0 w 1019332"/>
                <a:gd name="connsiteY2" fmla="*/ 1304144 h 130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332" h="1304144">
                  <a:moveTo>
                    <a:pt x="1019332" y="0"/>
                  </a:moveTo>
                  <a:cubicBezTo>
                    <a:pt x="826958" y="326036"/>
                    <a:pt x="634585" y="652072"/>
                    <a:pt x="464696" y="869429"/>
                  </a:cubicBezTo>
                  <a:cubicBezTo>
                    <a:pt x="294807" y="1086786"/>
                    <a:pt x="0" y="1304144"/>
                    <a:pt x="0" y="1304144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7" name="Freeform 206"/>
            <p:cNvSpPr/>
            <p:nvPr/>
          </p:nvSpPr>
          <p:spPr>
            <a:xfrm>
              <a:off x="3042752" y="4497049"/>
              <a:ext cx="734769" cy="579619"/>
            </a:xfrm>
            <a:custGeom>
              <a:avLst/>
              <a:gdLst>
                <a:gd name="connsiteX0" fmla="*/ 251 w 734769"/>
                <a:gd name="connsiteY0" fmla="*/ 0 h 579619"/>
                <a:gd name="connsiteX1" fmla="*/ 120173 w 734769"/>
                <a:gd name="connsiteY1" fmla="*/ 539646 h 579619"/>
                <a:gd name="connsiteX2" fmla="*/ 734769 w 734769"/>
                <a:gd name="connsiteY2" fmla="*/ 539646 h 57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4769" h="579619">
                  <a:moveTo>
                    <a:pt x="251" y="0"/>
                  </a:moveTo>
                  <a:cubicBezTo>
                    <a:pt x="-998" y="224852"/>
                    <a:pt x="-2247" y="449705"/>
                    <a:pt x="120173" y="539646"/>
                  </a:cubicBezTo>
                  <a:cubicBezTo>
                    <a:pt x="242593" y="629587"/>
                    <a:pt x="734769" y="539646"/>
                    <a:pt x="734769" y="539646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8" name="Freeform 207"/>
            <p:cNvSpPr/>
            <p:nvPr/>
          </p:nvSpPr>
          <p:spPr>
            <a:xfrm>
              <a:off x="2653259" y="5081666"/>
              <a:ext cx="1124262" cy="263587"/>
            </a:xfrm>
            <a:custGeom>
              <a:avLst/>
              <a:gdLst>
                <a:gd name="connsiteX0" fmla="*/ 0 w 1124262"/>
                <a:gd name="connsiteY0" fmla="*/ 179882 h 263587"/>
                <a:gd name="connsiteX1" fmla="*/ 629587 w 1124262"/>
                <a:gd name="connsiteY1" fmla="*/ 254832 h 263587"/>
                <a:gd name="connsiteX2" fmla="*/ 1124262 w 1124262"/>
                <a:gd name="connsiteY2" fmla="*/ 0 h 26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4262" h="263587">
                  <a:moveTo>
                    <a:pt x="0" y="179882"/>
                  </a:moveTo>
                  <a:cubicBezTo>
                    <a:pt x="221105" y="232347"/>
                    <a:pt x="442210" y="284812"/>
                    <a:pt x="629587" y="254832"/>
                  </a:cubicBezTo>
                  <a:cubicBezTo>
                    <a:pt x="816964" y="224852"/>
                    <a:pt x="1124262" y="0"/>
                    <a:pt x="1124262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3567659" y="5036695"/>
              <a:ext cx="234213" cy="959371"/>
            </a:xfrm>
            <a:custGeom>
              <a:avLst/>
              <a:gdLst>
                <a:gd name="connsiteX0" fmla="*/ 0 w 234213"/>
                <a:gd name="connsiteY0" fmla="*/ 959371 h 959371"/>
                <a:gd name="connsiteX1" fmla="*/ 224852 w 234213"/>
                <a:gd name="connsiteY1" fmla="*/ 554636 h 959371"/>
                <a:gd name="connsiteX2" fmla="*/ 194872 w 234213"/>
                <a:gd name="connsiteY2" fmla="*/ 0 h 95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213" h="959371">
                  <a:moveTo>
                    <a:pt x="0" y="959371"/>
                  </a:moveTo>
                  <a:cubicBezTo>
                    <a:pt x="96186" y="836951"/>
                    <a:pt x="192373" y="714531"/>
                    <a:pt x="224852" y="554636"/>
                  </a:cubicBezTo>
                  <a:cubicBezTo>
                    <a:pt x="257331" y="394741"/>
                    <a:pt x="194872" y="0"/>
                    <a:pt x="194872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728210" y="1439056"/>
            <a:ext cx="2068642" cy="1918741"/>
            <a:chOff x="2728210" y="1439056"/>
            <a:chExt cx="2068642" cy="1918741"/>
          </a:xfrm>
        </p:grpSpPr>
        <p:sp>
          <p:nvSpPr>
            <p:cNvPr id="211" name="Freeform 210"/>
            <p:cNvSpPr/>
            <p:nvPr/>
          </p:nvSpPr>
          <p:spPr>
            <a:xfrm>
              <a:off x="3702570" y="1439056"/>
              <a:ext cx="345376" cy="944380"/>
            </a:xfrm>
            <a:custGeom>
              <a:avLst/>
              <a:gdLst>
                <a:gd name="connsiteX0" fmla="*/ 0 w 345376"/>
                <a:gd name="connsiteY0" fmla="*/ 0 h 944380"/>
                <a:gd name="connsiteX1" fmla="*/ 344774 w 345376"/>
                <a:gd name="connsiteY1" fmla="*/ 389744 h 944380"/>
                <a:gd name="connsiteX2" fmla="*/ 89941 w 345376"/>
                <a:gd name="connsiteY2" fmla="*/ 944380 h 94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376" h="944380">
                  <a:moveTo>
                    <a:pt x="0" y="0"/>
                  </a:moveTo>
                  <a:cubicBezTo>
                    <a:pt x="164892" y="116173"/>
                    <a:pt x="329784" y="232347"/>
                    <a:pt x="344774" y="389744"/>
                  </a:cubicBezTo>
                  <a:cubicBezTo>
                    <a:pt x="359764" y="547141"/>
                    <a:pt x="89941" y="944380"/>
                    <a:pt x="89941" y="94438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2" name="Freeform 211"/>
            <p:cNvSpPr/>
            <p:nvPr/>
          </p:nvSpPr>
          <p:spPr>
            <a:xfrm>
              <a:off x="3028013" y="1573967"/>
              <a:ext cx="764498" cy="869430"/>
            </a:xfrm>
            <a:custGeom>
              <a:avLst/>
              <a:gdLst>
                <a:gd name="connsiteX0" fmla="*/ 0 w 764498"/>
                <a:gd name="connsiteY0" fmla="*/ 0 h 869430"/>
                <a:gd name="connsiteX1" fmla="*/ 149902 w 764498"/>
                <a:gd name="connsiteY1" fmla="*/ 479685 h 869430"/>
                <a:gd name="connsiteX2" fmla="*/ 764498 w 764498"/>
                <a:gd name="connsiteY2" fmla="*/ 869430 h 86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4498" h="869430">
                  <a:moveTo>
                    <a:pt x="0" y="0"/>
                  </a:moveTo>
                  <a:cubicBezTo>
                    <a:pt x="11243" y="167390"/>
                    <a:pt x="22486" y="334780"/>
                    <a:pt x="149902" y="479685"/>
                  </a:cubicBezTo>
                  <a:cubicBezTo>
                    <a:pt x="277318" y="624590"/>
                    <a:pt x="764498" y="869430"/>
                    <a:pt x="764498" y="86943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2728210" y="2413416"/>
              <a:ext cx="1034321" cy="524656"/>
            </a:xfrm>
            <a:custGeom>
              <a:avLst/>
              <a:gdLst>
                <a:gd name="connsiteX0" fmla="*/ 0 w 1034321"/>
                <a:gd name="connsiteY0" fmla="*/ 524656 h 524656"/>
                <a:gd name="connsiteX1" fmla="*/ 809469 w 1034321"/>
                <a:gd name="connsiteY1" fmla="*/ 419725 h 524656"/>
                <a:gd name="connsiteX2" fmla="*/ 1034321 w 1034321"/>
                <a:gd name="connsiteY2" fmla="*/ 0 h 52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321" h="524656">
                  <a:moveTo>
                    <a:pt x="0" y="524656"/>
                  </a:moveTo>
                  <a:cubicBezTo>
                    <a:pt x="318541" y="515912"/>
                    <a:pt x="637082" y="507168"/>
                    <a:pt x="809469" y="419725"/>
                  </a:cubicBezTo>
                  <a:cubicBezTo>
                    <a:pt x="981856" y="332282"/>
                    <a:pt x="1034321" y="0"/>
                    <a:pt x="1034321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4" name="Freeform 213"/>
            <p:cNvSpPr/>
            <p:nvPr/>
          </p:nvSpPr>
          <p:spPr>
            <a:xfrm>
              <a:off x="3777521" y="2458387"/>
              <a:ext cx="1019331" cy="569626"/>
            </a:xfrm>
            <a:custGeom>
              <a:avLst/>
              <a:gdLst>
                <a:gd name="connsiteX0" fmla="*/ 1019331 w 1019331"/>
                <a:gd name="connsiteY0" fmla="*/ 569626 h 569626"/>
                <a:gd name="connsiteX1" fmla="*/ 359764 w 1019331"/>
                <a:gd name="connsiteY1" fmla="*/ 464695 h 569626"/>
                <a:gd name="connsiteX2" fmla="*/ 0 w 1019331"/>
                <a:gd name="connsiteY2" fmla="*/ 0 h 56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331" h="569626">
                  <a:moveTo>
                    <a:pt x="1019331" y="569626"/>
                  </a:moveTo>
                  <a:cubicBezTo>
                    <a:pt x="774491" y="564629"/>
                    <a:pt x="529652" y="559633"/>
                    <a:pt x="359764" y="464695"/>
                  </a:cubicBezTo>
                  <a:cubicBezTo>
                    <a:pt x="189876" y="369757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5" name="Freeform 214"/>
            <p:cNvSpPr/>
            <p:nvPr/>
          </p:nvSpPr>
          <p:spPr>
            <a:xfrm>
              <a:off x="3762531" y="2443397"/>
              <a:ext cx="614597" cy="914400"/>
            </a:xfrm>
            <a:custGeom>
              <a:avLst/>
              <a:gdLst>
                <a:gd name="connsiteX0" fmla="*/ 614597 w 614597"/>
                <a:gd name="connsiteY0" fmla="*/ 914400 h 914400"/>
                <a:gd name="connsiteX1" fmla="*/ 149902 w 614597"/>
                <a:gd name="connsiteY1" fmla="*/ 674557 h 914400"/>
                <a:gd name="connsiteX2" fmla="*/ 0 w 614597"/>
                <a:gd name="connsiteY2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4597" h="914400">
                  <a:moveTo>
                    <a:pt x="614597" y="914400"/>
                  </a:moveTo>
                  <a:cubicBezTo>
                    <a:pt x="433466" y="870678"/>
                    <a:pt x="252335" y="826957"/>
                    <a:pt x="149902" y="674557"/>
                  </a:cubicBezTo>
                  <a:cubicBezTo>
                    <a:pt x="47469" y="522157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194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434016" y="2986083"/>
            <a:ext cx="1319205" cy="2038368"/>
            <a:chOff x="5434016" y="2986083"/>
            <a:chExt cx="1319205" cy="2038368"/>
          </a:xfrm>
          <a:solidFill>
            <a:schemeClr val="accent4">
              <a:lumMod val="75000"/>
            </a:schemeClr>
          </a:solidFill>
        </p:grpSpPr>
        <p:sp>
          <p:nvSpPr>
            <p:cNvPr id="5" name="Oval 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  <a:solidFill>
            <a:schemeClr val="accent4">
              <a:lumMod val="75000"/>
            </a:schemeClr>
          </a:solidFill>
        </p:grpSpPr>
        <p:sp>
          <p:nvSpPr>
            <p:cNvPr id="159" name="Oval 15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  <a:solidFill>
            <a:schemeClr val="accent4">
              <a:lumMod val="75000"/>
            </a:schemeClr>
          </a:solidFill>
        </p:grpSpPr>
        <p:sp>
          <p:nvSpPr>
            <p:cNvPr id="175" name="Oval 17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51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Shift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 sample point compute its mean shift mode</a:t>
            </a:r>
          </a:p>
          <a:p>
            <a:r>
              <a:rPr lang="en-US" dirty="0" smtClean="0"/>
              <a:t>Cluster the sample points that have the same mean shift mode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Variation</a:t>
            </a:r>
          </a:p>
          <a:p>
            <a:r>
              <a:rPr lang="en-US" dirty="0" smtClean="0"/>
              <a:t>When compute the centroid weight the distances according a kernel function (</a:t>
            </a:r>
            <a:r>
              <a:rPr lang="en-US" dirty="0" err="1" smtClean="0"/>
              <a:t>eg</a:t>
            </a:r>
            <a:r>
              <a:rPr lang="en-US" dirty="0" smtClean="0"/>
              <a:t>. Gaussian)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9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160" y="2433221"/>
            <a:ext cx="8229600" cy="1143000"/>
          </a:xfrm>
        </p:spPr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9291" y="4586990"/>
            <a:ext cx="7420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Comaniciu</a:t>
            </a:r>
            <a:r>
              <a:rPr lang="en-US" dirty="0"/>
              <a:t>, D., &amp; Meer, P. (2002). Mean shift: A robust approach toward feature space analysis. </a:t>
            </a:r>
            <a:r>
              <a:rPr lang="en-US" i="1" dirty="0"/>
              <a:t>IEEE Transactions on pattern analysis and machine intelligence</a:t>
            </a:r>
            <a:r>
              <a:rPr lang="en-US" dirty="0"/>
              <a:t>, </a:t>
            </a:r>
            <a:r>
              <a:rPr lang="en-US" i="1" dirty="0"/>
              <a:t>24</a:t>
            </a:r>
            <a:r>
              <a:rPr lang="en-US" dirty="0"/>
              <a:t>(5), 603-619</a:t>
            </a:r>
            <a:r>
              <a:rPr lang="en-US" dirty="0" smtClean="0"/>
              <a:t>. [ </a:t>
            </a:r>
            <a:r>
              <a:rPr lang="en-US" dirty="0" smtClean="0">
                <a:hlinkClick r:id="rId2"/>
              </a:rPr>
              <a:t>PDF</a:t>
            </a:r>
            <a:r>
              <a:rPr lang="en-US" dirty="0" smtClean="0"/>
              <a:t> ]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05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39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4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1" name="Group 860"/>
          <p:cNvGrpSpPr/>
          <p:nvPr/>
        </p:nvGrpSpPr>
        <p:grpSpPr>
          <a:xfrm>
            <a:off x="4534854" y="2333674"/>
            <a:ext cx="330761" cy="359192"/>
            <a:chOff x="3981446" y="1524002"/>
            <a:chExt cx="1726412" cy="1804992"/>
          </a:xfrm>
        </p:grpSpPr>
        <p:sp>
          <p:nvSpPr>
            <p:cNvPr id="2" name="Oval 1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>
              <a:stCxn id="2" idx="2"/>
              <a:endCxn id="2" idx="6"/>
            </p:cNvCxnSpPr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/>
            <p:cNvCxnSpPr>
              <a:stCxn id="2" idx="0"/>
              <a:endCxn id="2" idx="4"/>
            </p:cNvCxnSpPr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15" name="Oval 11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31" name="Oval 130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69915" y="1476462"/>
            <a:ext cx="1516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Select a point</a:t>
            </a:r>
          </a:p>
        </p:txBody>
      </p:sp>
    </p:spTree>
    <p:extLst>
      <p:ext uri="{BB962C8B-B14F-4D97-AF65-F5344CB8AC3E}">
        <p14:creationId xmlns:p14="http://schemas.microsoft.com/office/powerpoint/2010/main" val="2895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7" y="704195"/>
            <a:ext cx="8290668" cy="557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64" y="66583"/>
            <a:ext cx="8499423" cy="664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9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 </a:t>
            </a:r>
            <a:r>
              <a:rPr lang="es-ES_tradnl" dirty="0" err="1" smtClean="0"/>
              <a:t>Balu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_tradnl" dirty="0" smtClean="0"/>
              <a:t>Use </a:t>
            </a:r>
            <a:r>
              <a:rPr lang="es-ES_tradnl" dirty="0" err="1" smtClean="0"/>
              <a:t>function</a:t>
            </a:r>
            <a:r>
              <a:rPr lang="es-ES_tradnl" dirty="0" smtClean="0"/>
              <a:t> </a:t>
            </a:r>
            <a:r>
              <a:rPr lang="es-ES_tradnl" dirty="0" err="1" smtClean="0"/>
              <a:t>Bct_meanshift</a:t>
            </a:r>
            <a:r>
              <a:rPr lang="es-ES_tradnl" dirty="0" smtClean="0"/>
              <a:t>:</a:t>
            </a:r>
          </a:p>
          <a:p>
            <a:endParaRPr lang="es-ES_tradnl" dirty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X,d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Bds_gaussgen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([10 1;1 10;15 15],4*ones(3,3),100*ones(3,1));        figure(1)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Bio_plotfeatures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X,d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       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Bct_meanshift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(X,2);        figure(2)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Bio_plotfeatures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X,ds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  <a:endParaRPr lang="es-ES_tradnl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Original </a:t>
            </a:r>
            <a:r>
              <a:rPr lang="es-ES_tradnl" dirty="0" err="1" smtClean="0"/>
              <a:t>Samples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75" y="934634"/>
            <a:ext cx="7135318" cy="6423910"/>
          </a:xfrm>
        </p:spPr>
      </p:pic>
    </p:spTree>
    <p:extLst>
      <p:ext uri="{BB962C8B-B14F-4D97-AF65-F5344CB8AC3E}">
        <p14:creationId xmlns:p14="http://schemas.microsoft.com/office/powerpoint/2010/main" val="88662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Clustered</a:t>
            </a:r>
            <a:r>
              <a:rPr lang="es-ES_tradnl" dirty="0" smtClean="0"/>
              <a:t> </a:t>
            </a:r>
            <a:r>
              <a:rPr lang="es-ES_tradnl" dirty="0" err="1" smtClean="0"/>
              <a:t>Samples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97" y="905129"/>
            <a:ext cx="6880481" cy="615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1" name="Group 860"/>
          <p:cNvGrpSpPr/>
          <p:nvPr/>
        </p:nvGrpSpPr>
        <p:grpSpPr>
          <a:xfrm>
            <a:off x="3838567" y="1595442"/>
            <a:ext cx="1726412" cy="1804992"/>
            <a:chOff x="3981446" y="1524002"/>
            <a:chExt cx="1726412" cy="1804992"/>
          </a:xfrm>
        </p:grpSpPr>
        <p:sp>
          <p:nvSpPr>
            <p:cNvPr id="2" name="Oval 1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>
              <a:stCxn id="2" idx="2"/>
              <a:endCxn id="2" idx="6"/>
            </p:cNvCxnSpPr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/>
            <p:cNvCxnSpPr>
              <a:stCxn id="2" idx="0"/>
              <a:endCxn id="2" idx="4"/>
            </p:cNvCxnSpPr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15" name="Oval 11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31" name="Oval 130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69915" y="1476462"/>
            <a:ext cx="2380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Select a point</a:t>
            </a:r>
          </a:p>
          <a:p>
            <a:r>
              <a:rPr lang="en-US" sz="1600" dirty="0" smtClean="0"/>
              <a:t>2. Compute neighborhood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65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1" name="Group 860"/>
          <p:cNvGrpSpPr/>
          <p:nvPr/>
        </p:nvGrpSpPr>
        <p:grpSpPr>
          <a:xfrm>
            <a:off x="3838567" y="1595442"/>
            <a:ext cx="1726412" cy="1804992"/>
            <a:chOff x="3981446" y="1524002"/>
            <a:chExt cx="1726412" cy="1804992"/>
          </a:xfrm>
        </p:grpSpPr>
        <p:sp>
          <p:nvSpPr>
            <p:cNvPr id="2" name="Oval 1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>
              <a:stCxn id="2" idx="2"/>
              <a:endCxn id="2" idx="6"/>
            </p:cNvCxnSpPr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/>
            <p:cNvCxnSpPr>
              <a:stCxn id="2" idx="0"/>
              <a:endCxn id="2" idx="4"/>
            </p:cNvCxnSpPr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15" name="Oval 11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31" name="Oval 130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769915" y="1476462"/>
            <a:ext cx="2380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Select a point</a:t>
            </a:r>
          </a:p>
          <a:p>
            <a:r>
              <a:rPr lang="en-US" sz="1600" dirty="0" smtClean="0"/>
              <a:t>2. Compute neighborhood</a:t>
            </a:r>
          </a:p>
          <a:p>
            <a:r>
              <a:rPr lang="en-US" sz="1600" dirty="0" smtClean="0"/>
              <a:t>3. Compute centroid</a:t>
            </a:r>
            <a:endParaRPr lang="en-US" sz="1600" dirty="0"/>
          </a:p>
        </p:txBody>
      </p:sp>
      <p:sp>
        <p:nvSpPr>
          <p:cNvPr id="148" name="Diamond 147"/>
          <p:cNvSpPr/>
          <p:nvPr/>
        </p:nvSpPr>
        <p:spPr>
          <a:xfrm>
            <a:off x="4169326" y="2298583"/>
            <a:ext cx="134224" cy="167780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1" name="Group 860"/>
          <p:cNvGrpSpPr/>
          <p:nvPr/>
        </p:nvGrpSpPr>
        <p:grpSpPr>
          <a:xfrm>
            <a:off x="3838567" y="1595442"/>
            <a:ext cx="1726412" cy="1804992"/>
            <a:chOff x="3981446" y="1524002"/>
            <a:chExt cx="1726412" cy="1804992"/>
          </a:xfrm>
        </p:grpSpPr>
        <p:sp>
          <p:nvSpPr>
            <p:cNvPr id="2" name="Oval 1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>
              <a:stCxn id="2" idx="2"/>
              <a:endCxn id="2" idx="6"/>
            </p:cNvCxnSpPr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/>
            <p:cNvCxnSpPr>
              <a:stCxn id="2" idx="0"/>
              <a:endCxn id="2" idx="4"/>
            </p:cNvCxnSpPr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15" name="Oval 114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31" name="Oval 130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769915" y="1476462"/>
            <a:ext cx="23803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Select a point</a:t>
            </a:r>
          </a:p>
          <a:p>
            <a:r>
              <a:rPr lang="en-US" sz="1600" dirty="0" smtClean="0"/>
              <a:t>2. Compute neighborhood</a:t>
            </a:r>
          </a:p>
          <a:p>
            <a:r>
              <a:rPr lang="en-US" sz="1600" dirty="0" smtClean="0"/>
              <a:t>3. Compute centroid</a:t>
            </a:r>
          </a:p>
          <a:p>
            <a:r>
              <a:rPr lang="en-US" sz="1600" dirty="0" smtClean="0"/>
              <a:t>4. Compute mean shift</a:t>
            </a:r>
            <a:endParaRPr lang="en-US" sz="1600" dirty="0"/>
          </a:p>
        </p:txBody>
      </p:sp>
      <p:sp>
        <p:nvSpPr>
          <p:cNvPr id="148" name="Diamond 147"/>
          <p:cNvSpPr/>
          <p:nvPr/>
        </p:nvSpPr>
        <p:spPr>
          <a:xfrm>
            <a:off x="4169326" y="2298583"/>
            <a:ext cx="134224" cy="167780"/>
          </a:xfrm>
          <a:prstGeom prst="diamond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49" name="Straight Arrow Connector 148"/>
          <p:cNvCxnSpPr/>
          <p:nvPr/>
        </p:nvCxnSpPr>
        <p:spPr>
          <a:xfrm flipH="1" flipV="1">
            <a:off x="4235938" y="2379785"/>
            <a:ext cx="465417" cy="11184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9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1" name="Group 860"/>
          <p:cNvGrpSpPr/>
          <p:nvPr/>
        </p:nvGrpSpPr>
        <p:grpSpPr>
          <a:xfrm>
            <a:off x="3838567" y="1595442"/>
            <a:ext cx="1726412" cy="1804992"/>
            <a:chOff x="3981446" y="1524002"/>
            <a:chExt cx="1726412" cy="1804992"/>
          </a:xfrm>
        </p:grpSpPr>
        <p:sp>
          <p:nvSpPr>
            <p:cNvPr id="2" name="Oval 1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>
              <a:stCxn id="2" idx="2"/>
              <a:endCxn id="2" idx="6"/>
            </p:cNvCxnSpPr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/>
            <p:cNvCxnSpPr>
              <a:stCxn id="2" idx="0"/>
              <a:endCxn id="2" idx="4"/>
            </p:cNvCxnSpPr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376599" y="1476380"/>
            <a:ext cx="1726412" cy="1804992"/>
            <a:chOff x="3981446" y="1524002"/>
            <a:chExt cx="1726412" cy="1804992"/>
          </a:xfrm>
        </p:grpSpPr>
        <p:sp>
          <p:nvSpPr>
            <p:cNvPr id="119" name="Oval 11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1" flipV="1">
            <a:off x="4235938" y="2379785"/>
            <a:ext cx="465417" cy="11184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27" name="Oval 126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43" name="Oval 142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6769915" y="1476462"/>
            <a:ext cx="23803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Select a point</a:t>
            </a:r>
          </a:p>
          <a:p>
            <a:r>
              <a:rPr lang="en-US" sz="1600" dirty="0" smtClean="0"/>
              <a:t>2. Compute neighborhood</a:t>
            </a:r>
          </a:p>
          <a:p>
            <a:r>
              <a:rPr lang="en-US" sz="1600" dirty="0" smtClean="0"/>
              <a:t>3. Compute centroid</a:t>
            </a:r>
          </a:p>
          <a:p>
            <a:r>
              <a:rPr lang="en-US" sz="1600" dirty="0" smtClean="0"/>
              <a:t>4. Compute mean shift</a:t>
            </a:r>
          </a:p>
          <a:p>
            <a:r>
              <a:rPr lang="en-US" sz="1600" dirty="0" smtClean="0"/>
              <a:t>5. </a:t>
            </a:r>
            <a:r>
              <a:rPr lang="en-US" sz="1600" dirty="0"/>
              <a:t>Update neighborhood</a:t>
            </a:r>
          </a:p>
        </p:txBody>
      </p:sp>
    </p:spTree>
    <p:extLst>
      <p:ext uri="{BB962C8B-B14F-4D97-AF65-F5344CB8AC3E}">
        <p14:creationId xmlns:p14="http://schemas.microsoft.com/office/powerpoint/2010/main" val="71863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3376599" y="1476380"/>
            <a:ext cx="1726412" cy="1804992"/>
            <a:chOff x="3981446" y="1524002"/>
            <a:chExt cx="1726412" cy="1804992"/>
          </a:xfrm>
        </p:grpSpPr>
        <p:sp>
          <p:nvSpPr>
            <p:cNvPr id="119" name="Oval 11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23" name="Oval 122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39" name="Oval 138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6769915" y="1476462"/>
            <a:ext cx="23803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Select a point</a:t>
            </a:r>
          </a:p>
          <a:p>
            <a:r>
              <a:rPr lang="en-US" sz="1600" dirty="0" smtClean="0"/>
              <a:t>2. Compute neighborhood</a:t>
            </a:r>
          </a:p>
          <a:p>
            <a:r>
              <a:rPr lang="en-US" sz="1600" dirty="0" smtClean="0"/>
              <a:t>3. Compute centroid</a:t>
            </a:r>
          </a:p>
          <a:p>
            <a:r>
              <a:rPr lang="en-US" sz="1600" dirty="0" smtClean="0"/>
              <a:t>4. Compute mean shift</a:t>
            </a:r>
          </a:p>
          <a:p>
            <a:r>
              <a:rPr lang="en-US" sz="1600" dirty="0" smtClean="0"/>
              <a:t>5. </a:t>
            </a:r>
            <a:r>
              <a:rPr lang="en-US" sz="1600" dirty="0"/>
              <a:t>Update neighborhood</a:t>
            </a:r>
          </a:p>
        </p:txBody>
      </p:sp>
    </p:spTree>
    <p:extLst>
      <p:ext uri="{BB962C8B-B14F-4D97-AF65-F5344CB8AC3E}">
        <p14:creationId xmlns:p14="http://schemas.microsoft.com/office/powerpoint/2010/main" val="9062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698210" y="29098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9519" y="26431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29105" y="210502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219578" y="17335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05342" y="2419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6212" y="31956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0479" y="2205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88507" y="326232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62463" y="3395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71799" y="24765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52824" y="18573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74244" y="273368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386139" y="23860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19578" y="27146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98144" y="54102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69453" y="5143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29039" y="460535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19512" y="42338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105276" y="49196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486146" y="569596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00413" y="470536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788441" y="576264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62397" y="5895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71733" y="497683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52758" y="43577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74178" y="52340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86073" y="48863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719512" y="52149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64898" y="553404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36207" y="5267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395793" y="472917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6266" y="43577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72030" y="50435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52900" y="58197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967167" y="482919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55195" y="588647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29151" y="6019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38487" y="51006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719512" y="4481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640932" y="53578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552827" y="50101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86266" y="53387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493551" y="52340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564860" y="496730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024446" y="44291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14919" y="40576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0683" y="47434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81553" y="55197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595820" y="452915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083848" y="5586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257804" y="571976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767140" y="48006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348165" y="418148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269585" y="50577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181480" y="47101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014919" y="50387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579402" y="50196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50711" y="475299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110297" y="421482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100770" y="384335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486534" y="45291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867404" y="53054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681671" y="43148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69699" y="537211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343655" y="550545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852991" y="45863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434016" y="396717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355436" y="484347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267331" y="449581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100770" y="482442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93460" y="413385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864769" y="38671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324355" y="332899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314828" y="29575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700592" y="3643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081462" y="44196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895729" y="342900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383757" y="448628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557713" y="461962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67049" y="370047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648074" y="30813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69494" y="395764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81389" y="36099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14828" y="393859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3376599" y="1476380"/>
            <a:ext cx="1726412" cy="1804992"/>
            <a:chOff x="3981446" y="1524002"/>
            <a:chExt cx="1726412" cy="1804992"/>
          </a:xfrm>
        </p:grpSpPr>
        <p:sp>
          <p:nvSpPr>
            <p:cNvPr id="119" name="Oval 118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1">
            <a:off x="3821723" y="2378307"/>
            <a:ext cx="418526" cy="11480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2978014" y="1593611"/>
            <a:ext cx="1726412" cy="1804992"/>
            <a:chOff x="3981446" y="1524002"/>
            <a:chExt cx="1726412" cy="1804992"/>
          </a:xfrm>
        </p:grpSpPr>
        <p:sp>
          <p:nvSpPr>
            <p:cNvPr id="123" name="Oval 122"/>
            <p:cNvSpPr/>
            <p:nvPr/>
          </p:nvSpPr>
          <p:spPr>
            <a:xfrm>
              <a:off x="3981446" y="1524002"/>
              <a:ext cx="1726412" cy="1804992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3981446" y="2426498"/>
              <a:ext cx="1726412" cy="0"/>
            </a:xfrm>
            <a:prstGeom prst="line">
              <a:avLst/>
            </a:prstGeom>
            <a:ln w="6350">
              <a:solidFill>
                <a:srgbClr val="0070C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844652" y="1524002"/>
              <a:ext cx="0" cy="1804992"/>
            </a:xfrm>
            <a:prstGeom prst="line">
              <a:avLst/>
            </a:prstGeom>
            <a:ln w="9525">
              <a:solidFill>
                <a:srgbClr val="0070C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3016212" y="3756454"/>
            <a:ext cx="1319205" cy="2038368"/>
            <a:chOff x="5434016" y="2986083"/>
            <a:chExt cx="1319205" cy="2038368"/>
          </a:xfrm>
        </p:grpSpPr>
        <p:sp>
          <p:nvSpPr>
            <p:cNvPr id="127" name="Oval 126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 rot="2689169">
            <a:off x="2822622" y="3859426"/>
            <a:ext cx="1319205" cy="2038368"/>
            <a:chOff x="5434016" y="2986083"/>
            <a:chExt cx="1319205" cy="2038368"/>
          </a:xfrm>
        </p:grpSpPr>
        <p:sp>
          <p:nvSpPr>
            <p:cNvPr id="143" name="Oval 142"/>
            <p:cNvSpPr/>
            <p:nvPr/>
          </p:nvSpPr>
          <p:spPr>
            <a:xfrm>
              <a:off x="5998368" y="345280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567483" y="414337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614990" y="358140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5912646" y="2986083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5981701" y="392906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6167438" y="4681544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6567484" y="348139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522121" y="434340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5650711" y="4752992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110297" y="4214825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100770" y="3843350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6486534" y="452914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681671" y="4314838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434016" y="396717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6100770" y="4824426"/>
              <a:ext cx="185737" cy="2000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6769915" y="1476462"/>
            <a:ext cx="23803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Select a point</a:t>
            </a:r>
          </a:p>
          <a:p>
            <a:r>
              <a:rPr lang="en-US" sz="1600" dirty="0" smtClean="0"/>
              <a:t>2. Compute neighborhood</a:t>
            </a:r>
          </a:p>
          <a:p>
            <a:r>
              <a:rPr lang="en-US" sz="1600" dirty="0" smtClean="0"/>
              <a:t>3. Compute centroid</a:t>
            </a:r>
          </a:p>
          <a:p>
            <a:r>
              <a:rPr lang="en-US" sz="1600" dirty="0" smtClean="0"/>
              <a:t>4. Compute mean shift</a:t>
            </a:r>
          </a:p>
          <a:p>
            <a:r>
              <a:rPr lang="en-US" sz="1600" dirty="0" smtClean="0"/>
              <a:t>5. </a:t>
            </a:r>
            <a:r>
              <a:rPr lang="en-US" sz="1600" dirty="0"/>
              <a:t>Update </a:t>
            </a:r>
            <a:r>
              <a:rPr lang="en-US" sz="1600" dirty="0" smtClean="0"/>
              <a:t>neighborhood</a:t>
            </a:r>
          </a:p>
          <a:p>
            <a:r>
              <a:rPr lang="en-US" sz="1600" dirty="0" smtClean="0"/>
              <a:t>:</a:t>
            </a:r>
          </a:p>
          <a:p>
            <a:r>
              <a:rPr lang="en-US" sz="1600" dirty="0" smtClean="0"/>
              <a:t>repeat until convergence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51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6485</TotalTime>
  <Words>661</Words>
  <Application>Microsoft Macintosh PowerPoint</Application>
  <PresentationFormat>On-screen Show (4:3)</PresentationFormat>
  <Paragraphs>174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Courier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 Shift Algorithm</vt:lpstr>
      <vt:lpstr>PowerPoint Presentation</vt:lpstr>
      <vt:lpstr>PowerPoint Presentation</vt:lpstr>
      <vt:lpstr>PowerPoint Presentation</vt:lpstr>
      <vt:lpstr>Mean Shift Algorithm</vt:lpstr>
      <vt:lpstr>Example</vt:lpstr>
      <vt:lpstr>PowerPoint Presentation</vt:lpstr>
      <vt:lpstr>PowerPoint Presentation</vt:lpstr>
      <vt:lpstr>PowerPoint Presentation</vt:lpstr>
      <vt:lpstr>In Balu</vt:lpstr>
      <vt:lpstr>Original Samples</vt:lpstr>
      <vt:lpstr>Clustered Samples</vt:lpstr>
    </vt:vector>
  </TitlesOfParts>
  <Company>Escuela de Ingenieria PUC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166</cp:revision>
  <dcterms:created xsi:type="dcterms:W3CDTF">2013-11-07T20:27:34Z</dcterms:created>
  <dcterms:modified xsi:type="dcterms:W3CDTF">2018-06-07T19:05:49Z</dcterms:modified>
</cp:coreProperties>
</file>