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656" r:id="rId2"/>
    <p:sldId id="646" r:id="rId3"/>
    <p:sldId id="636" r:id="rId4"/>
    <p:sldId id="652" r:id="rId5"/>
    <p:sldId id="653" r:id="rId6"/>
    <p:sldId id="654" r:id="rId7"/>
    <p:sldId id="651" r:id="rId8"/>
    <p:sldId id="623" r:id="rId9"/>
    <p:sldId id="534" r:id="rId10"/>
    <p:sldId id="533" r:id="rId11"/>
    <p:sldId id="540" r:id="rId12"/>
    <p:sldId id="535" r:id="rId13"/>
    <p:sldId id="537" r:id="rId14"/>
    <p:sldId id="538" r:id="rId15"/>
    <p:sldId id="536" r:id="rId16"/>
    <p:sldId id="567" r:id="rId17"/>
    <p:sldId id="572" r:id="rId18"/>
    <p:sldId id="573" r:id="rId19"/>
    <p:sldId id="574" r:id="rId20"/>
    <p:sldId id="544" r:id="rId21"/>
    <p:sldId id="621" r:id="rId22"/>
    <p:sldId id="622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545" r:id="rId32"/>
    <p:sldId id="561" r:id="rId33"/>
    <p:sldId id="546" r:id="rId34"/>
    <p:sldId id="575" r:id="rId35"/>
    <p:sldId id="576" r:id="rId36"/>
    <p:sldId id="548" r:id="rId37"/>
    <p:sldId id="579" r:id="rId38"/>
    <p:sldId id="582" r:id="rId39"/>
    <p:sldId id="591" r:id="rId40"/>
    <p:sldId id="581" r:id="rId41"/>
    <p:sldId id="583" r:id="rId42"/>
    <p:sldId id="584" r:id="rId43"/>
    <p:sldId id="585" r:id="rId44"/>
    <p:sldId id="578" r:id="rId45"/>
    <p:sldId id="587" r:id="rId46"/>
    <p:sldId id="588" r:id="rId47"/>
    <p:sldId id="590" r:id="rId48"/>
    <p:sldId id="589" r:id="rId49"/>
    <p:sldId id="620" r:id="rId50"/>
    <p:sldId id="626" r:id="rId51"/>
    <p:sldId id="549" r:id="rId52"/>
    <p:sldId id="553" r:id="rId53"/>
    <p:sldId id="595" r:id="rId54"/>
    <p:sldId id="596" r:id="rId55"/>
    <p:sldId id="657" r:id="rId56"/>
    <p:sldId id="597" r:id="rId57"/>
    <p:sldId id="598" r:id="rId58"/>
    <p:sldId id="599" r:id="rId59"/>
    <p:sldId id="600" r:id="rId60"/>
    <p:sldId id="619" r:id="rId61"/>
    <p:sldId id="645" r:id="rId62"/>
    <p:sldId id="655" r:id="rId63"/>
    <p:sldId id="641" r:id="rId64"/>
    <p:sldId id="642" r:id="rId65"/>
    <p:sldId id="643" r:id="rId66"/>
    <p:sldId id="644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97"/>
    <a:srgbClr val="FDEF8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4" autoAdjust="0"/>
    <p:restoredTop sz="81985" autoAdjust="0"/>
  </p:normalViewPr>
  <p:slideViewPr>
    <p:cSldViewPr snapToGrid="0" snapToObjects="1">
      <p:cViewPr>
        <p:scale>
          <a:sx n="89" d="100"/>
          <a:sy n="89" d="100"/>
        </p:scale>
        <p:origin x="9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0533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 representations have been widely used in many computer vision problems</a:t>
            </a:r>
            <a:r>
              <a:rPr lang="en-US" baseline="0" dirty="0" smtClean="0"/>
              <a:t> such as face recognition.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build a dictionary from the gallery images.</a:t>
            </a:r>
          </a:p>
          <a:p>
            <a:endParaRPr lang="en-US" dirty="0" smtClean="0"/>
          </a:p>
          <a:p>
            <a:r>
              <a:rPr lang="en-US" dirty="0" smtClean="0"/>
              <a:t>We reconstruct</a:t>
            </a:r>
            <a:r>
              <a:rPr lang="en-US" baseline="0" dirty="0" smtClean="0"/>
              <a:t> the query image using a sparse combination of the dictionary.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recognize the class by searching the minimal reconstruction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dictionary</a:t>
            </a:r>
          </a:p>
          <a:p>
            <a:endParaRPr lang="en-US" dirty="0" smtClean="0"/>
          </a:p>
          <a:p>
            <a:r>
              <a:rPr lang="en-US" dirty="0" smtClean="0"/>
              <a:t>Sparse representation could be very time consuming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8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problem gives rise to some interesting questions</a:t>
            </a:r>
          </a:p>
          <a:p>
            <a:endParaRPr lang="en-US" dirty="0" smtClean="0"/>
          </a:p>
          <a:p>
            <a:r>
              <a:rPr lang="en-US" dirty="0" smtClean="0"/>
              <a:t>This problem raises some interesting questions</a:t>
            </a:r>
          </a:p>
          <a:p>
            <a:endParaRPr lang="en-US" dirty="0" smtClean="0"/>
          </a:p>
          <a:p>
            <a:r>
              <a:rPr lang="en-US" dirty="0" smtClean="0"/>
              <a:t>Some interesting</a:t>
            </a:r>
            <a:r>
              <a:rPr lang="en-US" baseline="0" dirty="0" smtClean="0"/>
              <a:t> questions arise out of this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problem gives rise to some interesting questions</a:t>
            </a:r>
          </a:p>
          <a:p>
            <a:endParaRPr lang="en-US" dirty="0" smtClean="0"/>
          </a:p>
          <a:p>
            <a:r>
              <a:rPr lang="en-US" dirty="0" smtClean="0"/>
              <a:t>This problem raises some interesting questions</a:t>
            </a:r>
          </a:p>
          <a:p>
            <a:endParaRPr lang="en-US" dirty="0" smtClean="0"/>
          </a:p>
          <a:p>
            <a:r>
              <a:rPr lang="en-US" dirty="0" smtClean="0"/>
              <a:t>Some interesting</a:t>
            </a:r>
            <a:r>
              <a:rPr lang="en-US" baseline="0" dirty="0" smtClean="0"/>
              <a:t> questions arise out of this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problem gives rise to some interesting questions</a:t>
            </a:r>
          </a:p>
          <a:p>
            <a:endParaRPr lang="en-US" dirty="0" smtClean="0"/>
          </a:p>
          <a:p>
            <a:r>
              <a:rPr lang="en-US" dirty="0" smtClean="0"/>
              <a:t>This problem raises some interesting questions</a:t>
            </a:r>
          </a:p>
          <a:p>
            <a:endParaRPr lang="en-US" dirty="0" smtClean="0"/>
          </a:p>
          <a:p>
            <a:r>
              <a:rPr lang="en-US" dirty="0" smtClean="0"/>
              <a:t>Some interesting</a:t>
            </a:r>
            <a:r>
              <a:rPr lang="en-US" baseline="0" dirty="0" smtClean="0"/>
              <a:t> questions arise out of this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4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27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8.emf"/><Relationship Id="rId29" Type="http://schemas.openxmlformats.org/officeDocument/2006/relationships/image" Target="../media/image39.emf"/><Relationship Id="rId30" Type="http://schemas.openxmlformats.org/officeDocument/2006/relationships/image" Target="../media/image40.emf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mery.ing.puc.cl/" TargetMode="External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Recognition of faces and face attributes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18007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0566" y="3634420"/>
            <a:ext cx="1616789" cy="937580"/>
            <a:chOff x="290566" y="3634420"/>
            <a:chExt cx="1616789" cy="937580"/>
          </a:xfrm>
        </p:grpSpPr>
        <p:sp>
          <p:nvSpPr>
            <p:cNvPr id="95" name="TextBox 94"/>
            <p:cNvSpPr txBox="1"/>
            <p:nvPr/>
          </p:nvSpPr>
          <p:spPr>
            <a:xfrm>
              <a:off x="290566" y="3634420"/>
              <a:ext cx="1616789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Sparse </a:t>
              </a:r>
            </a:p>
            <a:p>
              <a:pPr algn="ctr"/>
              <a:r>
                <a:rPr lang="en-US" dirty="0" smtClean="0"/>
                <a:t>Representation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stCxn id="56" idx="0"/>
              <a:endCxn id="95" idx="2"/>
            </p:cNvCxnSpPr>
            <p:nvPr/>
          </p:nvCxnSpPr>
          <p:spPr>
            <a:xfrm flipV="1">
              <a:off x="1098893" y="4280751"/>
              <a:ext cx="68" cy="29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235499" y="3226820"/>
            <a:ext cx="87782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76" idx="1"/>
          </p:cNvCxnSpPr>
          <p:nvPr/>
        </p:nvCxnSpPr>
        <p:spPr>
          <a:xfrm flipV="1">
            <a:off x="2351838" y="2667315"/>
            <a:ext cx="0" cy="559505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269510" y="2180492"/>
            <a:ext cx="0" cy="1042518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951181" y="2949880"/>
            <a:ext cx="0" cy="274320"/>
          </a:xfrm>
          <a:prstGeom prst="line">
            <a:avLst/>
          </a:prstGeom>
          <a:ln w="666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39586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67507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840056" y="3122045"/>
            <a:ext cx="228600" cy="20955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35878" y="2089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82155" y="2482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27382" y="2851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4572000"/>
            <a:ext cx="1143000" cy="1662547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02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8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97711" y="2190307"/>
            <a:ext cx="0" cy="1188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108418" y="3454460"/>
            <a:ext cx="68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2" name="Right Brace 81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8" name="TextBox 97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99" name="Right Brace 98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6" name="Right Brace 105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227006" y="522093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0.3                                        0.6                                       0.1</a:t>
            </a:r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1885985" y="53008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1890059" y="54532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TextBox 114"/>
          <p:cNvSpPr txBox="1"/>
          <p:nvPr/>
        </p:nvSpPr>
        <p:spPr>
          <a:xfrm>
            <a:off x="1681937" y="48387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 </a:t>
            </a:r>
            <a:r>
              <a:rPr lang="en-US" sz="6600" dirty="0" smtClean="0"/>
              <a:t>           +          +</a:t>
            </a:r>
            <a:endParaRPr lang="en-US" sz="6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51837" y="1945820"/>
            <a:ext cx="5602519" cy="2672655"/>
            <a:chOff x="2351837" y="1945820"/>
            <a:chExt cx="5602519" cy="2672655"/>
          </a:xfrm>
        </p:grpSpPr>
        <p:cxnSp>
          <p:nvCxnSpPr>
            <p:cNvPr id="65" name="Elbow Connector 64"/>
            <p:cNvCxnSpPr>
              <a:endCxn id="107" idx="0"/>
            </p:cNvCxnSpPr>
            <p:nvPr/>
          </p:nvCxnSpPr>
          <p:spPr>
            <a:xfrm rot="16200000" flipH="1">
              <a:off x="1533721" y="2763936"/>
              <a:ext cx="2626180" cy="989947"/>
            </a:xfrm>
            <a:prstGeom prst="bentConnector3">
              <a:avLst>
                <a:gd name="adj1" fmla="val 84045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>
              <a:off x="6639730" y="3303848"/>
              <a:ext cx="2628000" cy="1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08" idx="0"/>
            </p:cNvCxnSpPr>
            <p:nvPr/>
          </p:nvCxnSpPr>
          <p:spPr>
            <a:xfrm rot="16200000" flipH="1">
              <a:off x="3138701" y="2076629"/>
              <a:ext cx="2626179" cy="2364561"/>
            </a:xfrm>
            <a:prstGeom prst="bentConnector3">
              <a:avLst>
                <a:gd name="adj1" fmla="val 70891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317156" y="6325316"/>
            <a:ext cx="66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It is </a:t>
            </a:r>
            <a:r>
              <a:rPr lang="en-US" dirty="0" smtClean="0"/>
              <a:t>represented as a linear combination of few images of the gallery.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4572000"/>
            <a:ext cx="7996493" cy="2075034"/>
            <a:chOff x="528110" y="4572000"/>
            <a:chExt cx="7996493" cy="207503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77702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00087 -0.5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237299" y="-31505"/>
            <a:ext cx="684000" cy="63553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7621748" y="1759821"/>
            <a:ext cx="270438" cy="161504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11" y="4399600"/>
            <a:ext cx="591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similar: reconstruction error is high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6"/>
          </p:cNvCxnSpPr>
          <p:nvPr/>
        </p:nvCxnSpPr>
        <p:spPr>
          <a:xfrm rot="5400000">
            <a:off x="2516026" y="1750729"/>
            <a:ext cx="637570" cy="2866361"/>
          </a:xfrm>
          <a:prstGeom prst="bentConnector4">
            <a:avLst>
              <a:gd name="adj1" fmla="val 35855"/>
              <a:gd name="adj2" fmla="val -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11" y="4399600"/>
            <a:ext cx="663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Very similar: reconstruction error is very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0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5676744" cy="2079566"/>
            <a:chOff x="528110" y="4572000"/>
            <a:chExt cx="5676744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0720" y="2928623"/>
            <a:ext cx="432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Query is classified as this 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10" y="4430375"/>
            <a:ext cx="824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In </a:t>
            </a:r>
            <a:r>
              <a:rPr lang="en-US" sz="3600" i="1" dirty="0" smtClean="0"/>
              <a:t>SRC, </a:t>
            </a:r>
            <a:r>
              <a:rPr lang="en-US" sz="3600" i="1" dirty="0"/>
              <a:t>the query is classified as the subject with the </a:t>
            </a:r>
            <a:r>
              <a:rPr lang="en-US" sz="3600" i="1" dirty="0" smtClean="0"/>
              <a:t>lowest reconstruction </a:t>
            </a:r>
            <a:r>
              <a:rPr lang="en-US" sz="3600" i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392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7339" y="2274585"/>
            <a:ext cx="3899626" cy="955555"/>
            <a:chOff x="2837339" y="1788810"/>
            <a:chExt cx="3899626" cy="95555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584" y="1788810"/>
              <a:ext cx="781381" cy="95502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39" y="1789346"/>
              <a:ext cx="781379" cy="95501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63" y="1788810"/>
              <a:ext cx="781381" cy="95502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28925" y="1900238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Happy                       Sad                    Angry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ALSR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Accumulative Local Sparse Representation</a:t>
            </a:r>
            <a:br>
              <a:rPr lang="en-US" sz="3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[ PROPOSED METHOD 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56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38" y="3484846"/>
            <a:ext cx="2289396" cy="279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825" y="2289482"/>
            <a:ext cx="46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Our approach uses </a:t>
            </a:r>
            <a:r>
              <a:rPr lang="en-US" sz="2800" dirty="0" smtClean="0">
                <a:solidFill>
                  <a:srgbClr val="FF6600"/>
                </a:solidFill>
                <a:latin typeface="Trebuchet MS"/>
                <a:cs typeface="Trebuchet MS"/>
              </a:rPr>
              <a:t>Patches</a:t>
            </a:r>
            <a:r>
              <a:rPr lang="en-US" sz="2800" dirty="0" smtClean="0">
                <a:latin typeface="Trebuchet MS"/>
                <a:cs typeface="Trebuchet MS"/>
              </a:rPr>
              <a:t>!</a:t>
            </a:r>
            <a:endParaRPr lang="en-US" sz="2800" dirty="0">
              <a:latin typeface="Trebuchet MS"/>
              <a:cs typeface="Trebuchet M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155245" y="4582439"/>
            <a:ext cx="1332380" cy="651054"/>
            <a:chOff x="2701475" y="4582439"/>
            <a:chExt cx="1332380" cy="651054"/>
          </a:xfrm>
        </p:grpSpPr>
        <p:sp>
          <p:nvSpPr>
            <p:cNvPr id="81" name="Rectangle 80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7078823" y="4550950"/>
            <a:ext cx="1061887" cy="7068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classification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799360" y="4904354"/>
            <a:ext cx="2879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40712" y="4933613"/>
            <a:ext cx="2519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475340" y="4776562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ID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0" name="Right Brace 89"/>
          <p:cNvSpPr/>
          <p:nvPr/>
        </p:nvSpPr>
        <p:spPr>
          <a:xfrm>
            <a:off x="3844669" y="3716349"/>
            <a:ext cx="293867" cy="23820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744033" y="4552942"/>
            <a:ext cx="1061887" cy="706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selection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5481279" y="4906346"/>
            <a:ext cx="28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92207" y="6229792"/>
            <a:ext cx="145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query image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98070" y="3777357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5" name="Rectangle 104"/>
          <p:cNvSpPr/>
          <p:nvPr/>
        </p:nvSpPr>
        <p:spPr>
          <a:xfrm>
            <a:off x="2145020" y="3780088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Rectangle 105"/>
          <p:cNvSpPr/>
          <p:nvPr/>
        </p:nvSpPr>
        <p:spPr>
          <a:xfrm>
            <a:off x="2504942" y="3777362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7" name="Rectangle 106"/>
          <p:cNvSpPr/>
          <p:nvPr/>
        </p:nvSpPr>
        <p:spPr>
          <a:xfrm>
            <a:off x="2884323" y="3780088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Rectangle 107"/>
          <p:cNvSpPr/>
          <p:nvPr/>
        </p:nvSpPr>
        <p:spPr>
          <a:xfrm>
            <a:off x="1801315" y="4130792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9" name="Rectangle 108"/>
          <p:cNvSpPr/>
          <p:nvPr/>
        </p:nvSpPr>
        <p:spPr>
          <a:xfrm>
            <a:off x="2148265" y="4133523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0" name="Rectangle 109"/>
          <p:cNvSpPr/>
          <p:nvPr/>
        </p:nvSpPr>
        <p:spPr>
          <a:xfrm>
            <a:off x="2508187" y="4130797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1" name="Rectangle 110"/>
          <p:cNvSpPr/>
          <p:nvPr/>
        </p:nvSpPr>
        <p:spPr>
          <a:xfrm>
            <a:off x="2887568" y="4133523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Rectangle 111"/>
          <p:cNvSpPr/>
          <p:nvPr/>
        </p:nvSpPr>
        <p:spPr>
          <a:xfrm>
            <a:off x="1801315" y="4506929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Rectangle 112"/>
          <p:cNvSpPr/>
          <p:nvPr/>
        </p:nvSpPr>
        <p:spPr>
          <a:xfrm>
            <a:off x="2148265" y="4509660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Rectangle 113"/>
          <p:cNvSpPr/>
          <p:nvPr/>
        </p:nvSpPr>
        <p:spPr>
          <a:xfrm>
            <a:off x="2508187" y="4506934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Rectangle 114"/>
          <p:cNvSpPr/>
          <p:nvPr/>
        </p:nvSpPr>
        <p:spPr>
          <a:xfrm>
            <a:off x="2887568" y="4509660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" name="Rectangle 115"/>
          <p:cNvSpPr/>
          <p:nvPr/>
        </p:nvSpPr>
        <p:spPr>
          <a:xfrm>
            <a:off x="1801315" y="4870082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Rectangle 116"/>
          <p:cNvSpPr/>
          <p:nvPr/>
        </p:nvSpPr>
        <p:spPr>
          <a:xfrm>
            <a:off x="2148265" y="4872813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Rectangle 117"/>
          <p:cNvSpPr/>
          <p:nvPr/>
        </p:nvSpPr>
        <p:spPr>
          <a:xfrm>
            <a:off x="2508187" y="4870087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Rectangle 118"/>
          <p:cNvSpPr/>
          <p:nvPr/>
        </p:nvSpPr>
        <p:spPr>
          <a:xfrm>
            <a:off x="2887568" y="4872813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Rectangle 119"/>
          <p:cNvSpPr/>
          <p:nvPr/>
        </p:nvSpPr>
        <p:spPr>
          <a:xfrm>
            <a:off x="1801312" y="5213807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Rectangle 120"/>
          <p:cNvSpPr/>
          <p:nvPr/>
        </p:nvSpPr>
        <p:spPr>
          <a:xfrm>
            <a:off x="2148262" y="5216538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Rectangle 121"/>
          <p:cNvSpPr/>
          <p:nvPr/>
        </p:nvSpPr>
        <p:spPr>
          <a:xfrm>
            <a:off x="2508184" y="5213812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Rectangle 122"/>
          <p:cNvSpPr/>
          <p:nvPr/>
        </p:nvSpPr>
        <p:spPr>
          <a:xfrm>
            <a:off x="2887565" y="5216538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Rectangle 123"/>
          <p:cNvSpPr/>
          <p:nvPr/>
        </p:nvSpPr>
        <p:spPr>
          <a:xfrm>
            <a:off x="1801312" y="5583459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Rectangle 124"/>
          <p:cNvSpPr/>
          <p:nvPr/>
        </p:nvSpPr>
        <p:spPr>
          <a:xfrm>
            <a:off x="2148262" y="5586190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Rectangle 125"/>
          <p:cNvSpPr/>
          <p:nvPr/>
        </p:nvSpPr>
        <p:spPr>
          <a:xfrm>
            <a:off x="2508184" y="5583464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Rectangle 126"/>
          <p:cNvSpPr/>
          <p:nvPr/>
        </p:nvSpPr>
        <p:spPr>
          <a:xfrm>
            <a:off x="2887565" y="5586190"/>
            <a:ext cx="518615" cy="5049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>
              <a:endCxn id="183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033855" y="4550950"/>
            <a:ext cx="1299921" cy="706808"/>
            <a:chOff x="4033855" y="4550950"/>
            <a:chExt cx="1299921" cy="706808"/>
          </a:xfrm>
        </p:grpSpPr>
        <p:sp>
          <p:nvSpPr>
            <p:cNvPr id="212" name="Rectangle 211"/>
            <p:cNvSpPr/>
            <p:nvPr/>
          </p:nvSpPr>
          <p:spPr>
            <a:xfrm>
              <a:off x="4171283" y="4550950"/>
              <a:ext cx="1162493" cy="70680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classification</a:t>
              </a:r>
            </a:p>
          </p:txBody>
        </p:sp>
        <p:cxnSp>
          <p:nvCxnSpPr>
            <p:cNvPr id="213" name="Straight Arrow Connector 212"/>
            <p:cNvCxnSpPr>
              <a:stCxn id="183" idx="3"/>
              <a:endCxn id="212" idx="1"/>
            </p:cNvCxnSpPr>
            <p:nvPr/>
          </p:nvCxnSpPr>
          <p:spPr>
            <a:xfrm flipV="1">
              <a:off x="4033855" y="4904354"/>
              <a:ext cx="137428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5341785" y="4776562"/>
            <a:ext cx="1321716" cy="276999"/>
            <a:chOff x="5341785" y="4676290"/>
            <a:chExt cx="1321716" cy="276999"/>
          </a:xfrm>
        </p:grpSpPr>
        <p:cxnSp>
          <p:nvCxnSpPr>
            <p:cNvPr id="217" name="Straight Arrow Connector 216"/>
            <p:cNvCxnSpPr/>
            <p:nvPr/>
          </p:nvCxnSpPr>
          <p:spPr>
            <a:xfrm>
              <a:off x="5341785" y="4833341"/>
              <a:ext cx="756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2318102" y="3505138"/>
            <a:ext cx="4746746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classifier’s design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3908817"/>
            <a:ext cx="2563" cy="649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805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>
              <a:endCxn id="183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033855" y="4550950"/>
            <a:ext cx="1325426" cy="706808"/>
            <a:chOff x="4033855" y="4550950"/>
            <a:chExt cx="1325426" cy="706808"/>
          </a:xfrm>
        </p:grpSpPr>
        <p:sp>
          <p:nvSpPr>
            <p:cNvPr id="67" name="Rectangle 66"/>
            <p:cNvSpPr/>
            <p:nvPr/>
          </p:nvSpPr>
          <p:spPr>
            <a:xfrm>
              <a:off x="4171282" y="4550950"/>
              <a:ext cx="1187999" cy="70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sparse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representation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classification</a:t>
              </a:r>
            </a:p>
          </p:txBody>
        </p:sp>
        <p:cxnSp>
          <p:nvCxnSpPr>
            <p:cNvPr id="68" name="Straight Arrow Connector 67"/>
            <p:cNvCxnSpPr>
              <a:endCxn id="67" idx="1"/>
            </p:cNvCxnSpPr>
            <p:nvPr/>
          </p:nvCxnSpPr>
          <p:spPr>
            <a:xfrm flipV="1">
              <a:off x="4033855" y="4904354"/>
              <a:ext cx="137427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375206" y="4776562"/>
            <a:ext cx="1288295" cy="276999"/>
            <a:chOff x="5375206" y="4676290"/>
            <a:chExt cx="1288295" cy="27699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5375206" y="4833341"/>
              <a:ext cx="71999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2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>
              <a:endCxn id="183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033855" y="4550950"/>
            <a:ext cx="1325426" cy="706808"/>
            <a:chOff x="4033855" y="4550950"/>
            <a:chExt cx="1325426" cy="706808"/>
          </a:xfrm>
        </p:grpSpPr>
        <p:sp>
          <p:nvSpPr>
            <p:cNvPr id="67" name="Rectangle 66"/>
            <p:cNvSpPr/>
            <p:nvPr/>
          </p:nvSpPr>
          <p:spPr>
            <a:xfrm>
              <a:off x="4171282" y="4550950"/>
              <a:ext cx="1187999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>
              <a:endCxn id="67" idx="1"/>
            </p:cNvCxnSpPr>
            <p:nvPr/>
          </p:nvCxnSpPr>
          <p:spPr>
            <a:xfrm flipV="1">
              <a:off x="4033855" y="4904354"/>
              <a:ext cx="137427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375206" y="4776562"/>
            <a:ext cx="1288295" cy="276999"/>
            <a:chOff x="5375206" y="4676290"/>
            <a:chExt cx="1288295" cy="27699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5375206" y="4833341"/>
              <a:ext cx="71999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81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033855" y="4550950"/>
            <a:ext cx="1325426" cy="706808"/>
            <a:chOff x="4033855" y="4550950"/>
            <a:chExt cx="1325426" cy="706808"/>
          </a:xfrm>
        </p:grpSpPr>
        <p:sp>
          <p:nvSpPr>
            <p:cNvPr id="67" name="Rectangle 66"/>
            <p:cNvSpPr/>
            <p:nvPr/>
          </p:nvSpPr>
          <p:spPr>
            <a:xfrm>
              <a:off x="4171282" y="4550950"/>
              <a:ext cx="1187999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>
              <a:endCxn id="67" idx="1"/>
            </p:cNvCxnSpPr>
            <p:nvPr/>
          </p:nvCxnSpPr>
          <p:spPr>
            <a:xfrm flipV="1">
              <a:off x="4033855" y="4904354"/>
              <a:ext cx="137427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375206" y="4776562"/>
            <a:ext cx="1288295" cy="276999"/>
            <a:chOff x="5375206" y="4676290"/>
            <a:chExt cx="1288295" cy="27699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5375206" y="4833341"/>
              <a:ext cx="71999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20922" y="1940146"/>
            <a:ext cx="272216" cy="515357"/>
            <a:chOff x="903070" y="1769524"/>
            <a:chExt cx="272216" cy="515357"/>
          </a:xfrm>
        </p:grpSpPr>
        <p:sp>
          <p:nvSpPr>
            <p:cNvPr id="60" name="Rectangle 59"/>
            <p:cNvSpPr/>
            <p:nvPr/>
          </p:nvSpPr>
          <p:spPr>
            <a:xfrm>
              <a:off x="1053966" y="1905182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2641" y="1946792"/>
            <a:ext cx="272216" cy="515357"/>
            <a:chOff x="903070" y="1769524"/>
            <a:chExt cx="272216" cy="515357"/>
          </a:xfrm>
        </p:grpSpPr>
        <p:sp>
          <p:nvSpPr>
            <p:cNvPr id="74" name="Rectangle 73"/>
            <p:cNvSpPr/>
            <p:nvPr/>
          </p:nvSpPr>
          <p:spPr>
            <a:xfrm>
              <a:off x="1053966" y="19298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71536" y="1928772"/>
            <a:ext cx="307432" cy="515357"/>
            <a:chOff x="903070" y="1769524"/>
            <a:chExt cx="307432" cy="515357"/>
          </a:xfrm>
        </p:grpSpPr>
        <p:sp>
          <p:nvSpPr>
            <p:cNvPr id="82" name="Rectangle 81"/>
            <p:cNvSpPr/>
            <p:nvPr/>
          </p:nvSpPr>
          <p:spPr>
            <a:xfrm>
              <a:off x="1089182" y="1854049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37648" y="2158176"/>
            <a:ext cx="272216" cy="515357"/>
            <a:chOff x="903070" y="1769524"/>
            <a:chExt cx="272216" cy="515357"/>
          </a:xfrm>
        </p:grpSpPr>
        <p:sp>
          <p:nvSpPr>
            <p:cNvPr id="87" name="Rectangle 8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 rot="10800000">
            <a:off x="2809966" y="2206329"/>
            <a:ext cx="275956" cy="507860"/>
            <a:chOff x="899330" y="1777021"/>
            <a:chExt cx="275956" cy="507860"/>
          </a:xfrm>
        </p:grpSpPr>
        <p:sp>
          <p:nvSpPr>
            <p:cNvPr id="92" name="Rectangle 9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6806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99330" y="1777021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4572874" y="2158944"/>
            <a:ext cx="272216" cy="515357"/>
            <a:chOff x="903070" y="1769524"/>
            <a:chExt cx="272216" cy="515357"/>
          </a:xfrm>
        </p:grpSpPr>
        <p:sp>
          <p:nvSpPr>
            <p:cNvPr id="97" name="Rectangle 9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45192" y="2207097"/>
            <a:ext cx="367748" cy="515357"/>
            <a:chOff x="903070" y="1769524"/>
            <a:chExt cx="367748" cy="515357"/>
          </a:xfrm>
        </p:grpSpPr>
        <p:sp>
          <p:nvSpPr>
            <p:cNvPr id="112" name="Rectangle 11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49498" y="195906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297870" y="2158944"/>
            <a:ext cx="272216" cy="458495"/>
            <a:chOff x="903070" y="1769524"/>
            <a:chExt cx="272216" cy="458495"/>
          </a:xfrm>
        </p:grpSpPr>
        <p:sp>
          <p:nvSpPr>
            <p:cNvPr id="117" name="Rectangle 11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03070" y="2025403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6222046" y="2207097"/>
            <a:ext cx="320358" cy="515357"/>
            <a:chOff x="903070" y="1769524"/>
            <a:chExt cx="320358" cy="515357"/>
          </a:xfrm>
        </p:grpSpPr>
        <p:sp>
          <p:nvSpPr>
            <p:cNvPr id="122" name="Rectangle 12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02108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1982" y="2125535"/>
            <a:ext cx="4085442" cy="835223"/>
            <a:chOff x="2731982" y="2125535"/>
            <a:chExt cx="4085442" cy="835223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648131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806592" y="21404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6735162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35521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262962" y="244570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773796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9907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647692" y="21329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555442" y="24454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24232" y="212553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731982" y="2438003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43" name="Rectangle 14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44" name="Straight Arrow Connector 143"/>
            <p:cNvCxnSpPr>
              <a:endCxn id="143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2701475" y="3354255"/>
            <a:ext cx="4004629" cy="154214"/>
            <a:chOff x="483623" y="1881097"/>
            <a:chExt cx="4004629" cy="219966"/>
          </a:xfrm>
        </p:grpSpPr>
        <p:cxnSp>
          <p:nvCxnSpPr>
            <p:cNvPr id="152" name="Straight Arrow Connector 151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>
              <a:off x="91465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263040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433345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106859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278434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48739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483623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6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2701475" y="4907965"/>
              <a:ext cx="395998" cy="0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033855" y="4550950"/>
            <a:ext cx="1325426" cy="706808"/>
            <a:chOff x="4033855" y="4550950"/>
            <a:chExt cx="1325426" cy="706808"/>
          </a:xfrm>
        </p:grpSpPr>
        <p:sp>
          <p:nvSpPr>
            <p:cNvPr id="67" name="Rectangle 66"/>
            <p:cNvSpPr/>
            <p:nvPr/>
          </p:nvSpPr>
          <p:spPr>
            <a:xfrm>
              <a:off x="4171282" y="4550950"/>
              <a:ext cx="1187999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>
              <a:endCxn id="67" idx="1"/>
            </p:cNvCxnSpPr>
            <p:nvPr/>
          </p:nvCxnSpPr>
          <p:spPr>
            <a:xfrm flipV="1">
              <a:off x="4033855" y="4904354"/>
              <a:ext cx="137427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375206" y="4776562"/>
            <a:ext cx="1288295" cy="276999"/>
            <a:chOff x="5375206" y="4676290"/>
            <a:chExt cx="1288295" cy="27699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5375206" y="4833341"/>
              <a:ext cx="71999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20922" y="1940146"/>
            <a:ext cx="272216" cy="515357"/>
            <a:chOff x="903070" y="1769524"/>
            <a:chExt cx="272216" cy="515357"/>
          </a:xfrm>
        </p:grpSpPr>
        <p:sp>
          <p:nvSpPr>
            <p:cNvPr id="60" name="Rectangle 59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2641" y="1946792"/>
            <a:ext cx="272216" cy="515357"/>
            <a:chOff x="903070" y="1769524"/>
            <a:chExt cx="272216" cy="515357"/>
          </a:xfrm>
        </p:grpSpPr>
        <p:sp>
          <p:nvSpPr>
            <p:cNvPr id="74" name="Rectangle 73"/>
            <p:cNvSpPr/>
            <p:nvPr/>
          </p:nvSpPr>
          <p:spPr>
            <a:xfrm>
              <a:off x="1053966" y="19298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71536" y="1928772"/>
            <a:ext cx="307432" cy="515357"/>
            <a:chOff x="903070" y="1769524"/>
            <a:chExt cx="307432" cy="515357"/>
          </a:xfrm>
        </p:grpSpPr>
        <p:sp>
          <p:nvSpPr>
            <p:cNvPr id="82" name="Rectangle 81"/>
            <p:cNvSpPr/>
            <p:nvPr/>
          </p:nvSpPr>
          <p:spPr>
            <a:xfrm>
              <a:off x="1089182" y="1854049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37648" y="2158176"/>
            <a:ext cx="272216" cy="515357"/>
            <a:chOff x="903070" y="1769524"/>
            <a:chExt cx="272216" cy="515357"/>
          </a:xfrm>
        </p:grpSpPr>
        <p:sp>
          <p:nvSpPr>
            <p:cNvPr id="87" name="Rectangle 8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 rot="10800000">
            <a:off x="2809966" y="2206329"/>
            <a:ext cx="272216" cy="515357"/>
            <a:chOff x="903070" y="1769524"/>
            <a:chExt cx="272216" cy="515357"/>
          </a:xfrm>
        </p:grpSpPr>
        <p:sp>
          <p:nvSpPr>
            <p:cNvPr id="92" name="Rectangle 9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6806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4572874" y="2158944"/>
            <a:ext cx="272216" cy="515357"/>
            <a:chOff x="903070" y="1769524"/>
            <a:chExt cx="272216" cy="515357"/>
          </a:xfrm>
        </p:grpSpPr>
        <p:sp>
          <p:nvSpPr>
            <p:cNvPr id="97" name="Rectangle 9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45192" y="2207097"/>
            <a:ext cx="367748" cy="515357"/>
            <a:chOff x="903070" y="1769524"/>
            <a:chExt cx="367748" cy="515357"/>
          </a:xfrm>
        </p:grpSpPr>
        <p:sp>
          <p:nvSpPr>
            <p:cNvPr id="112" name="Rectangle 11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49498" y="195906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297870" y="2158944"/>
            <a:ext cx="272216" cy="458495"/>
            <a:chOff x="903070" y="1769524"/>
            <a:chExt cx="272216" cy="458495"/>
          </a:xfrm>
        </p:grpSpPr>
        <p:sp>
          <p:nvSpPr>
            <p:cNvPr id="117" name="Rectangle 11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03070" y="2025403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6222046" y="2207097"/>
            <a:ext cx="320358" cy="515357"/>
            <a:chOff x="903070" y="1769524"/>
            <a:chExt cx="320358" cy="515357"/>
          </a:xfrm>
        </p:grpSpPr>
        <p:sp>
          <p:nvSpPr>
            <p:cNvPr id="122" name="Rectangle 12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02108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1982" y="2125535"/>
            <a:ext cx="4085442" cy="835223"/>
            <a:chOff x="2731982" y="2125535"/>
            <a:chExt cx="4085442" cy="835223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648131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806592" y="21404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6735162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35521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262962" y="244570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773796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9907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647692" y="21329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555442" y="24454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24232" y="212553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731982" y="2438003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2701475" y="3354255"/>
            <a:ext cx="4004629" cy="154214"/>
            <a:chOff x="483623" y="1881097"/>
            <a:chExt cx="4004629" cy="219966"/>
          </a:xfrm>
        </p:grpSpPr>
        <p:cxnSp>
          <p:nvCxnSpPr>
            <p:cNvPr id="149" name="Straight Arrow Connector 148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91465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263040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433345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>
              <a:off x="106859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278434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448739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483623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95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2701475" y="4907965"/>
              <a:ext cx="395998" cy="0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96857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48805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83887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033855" y="4550950"/>
            <a:ext cx="1325426" cy="706808"/>
            <a:chOff x="4033855" y="4550950"/>
            <a:chExt cx="1325426" cy="706808"/>
          </a:xfrm>
        </p:grpSpPr>
        <p:sp>
          <p:nvSpPr>
            <p:cNvPr id="67" name="Rectangle 66"/>
            <p:cNvSpPr/>
            <p:nvPr/>
          </p:nvSpPr>
          <p:spPr>
            <a:xfrm>
              <a:off x="4171282" y="4550950"/>
              <a:ext cx="1187999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>
              <a:endCxn id="67" idx="1"/>
            </p:cNvCxnSpPr>
            <p:nvPr/>
          </p:nvCxnSpPr>
          <p:spPr>
            <a:xfrm flipV="1">
              <a:off x="4033855" y="4904354"/>
              <a:ext cx="137427" cy="36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5375200" y="4933613"/>
            <a:ext cx="226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20922" y="1940146"/>
            <a:ext cx="272216" cy="515357"/>
            <a:chOff x="903070" y="1769524"/>
            <a:chExt cx="272216" cy="515357"/>
          </a:xfrm>
        </p:grpSpPr>
        <p:sp>
          <p:nvSpPr>
            <p:cNvPr id="60" name="Rectangle 59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2641" y="1946792"/>
            <a:ext cx="272216" cy="515357"/>
            <a:chOff x="903070" y="1769524"/>
            <a:chExt cx="272216" cy="515357"/>
          </a:xfrm>
        </p:grpSpPr>
        <p:sp>
          <p:nvSpPr>
            <p:cNvPr id="74" name="Rectangle 73"/>
            <p:cNvSpPr/>
            <p:nvPr/>
          </p:nvSpPr>
          <p:spPr>
            <a:xfrm>
              <a:off x="1053966" y="19298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71536" y="1928772"/>
            <a:ext cx="307432" cy="515357"/>
            <a:chOff x="903070" y="1769524"/>
            <a:chExt cx="307432" cy="515357"/>
          </a:xfrm>
        </p:grpSpPr>
        <p:sp>
          <p:nvSpPr>
            <p:cNvPr id="82" name="Rectangle 81"/>
            <p:cNvSpPr/>
            <p:nvPr/>
          </p:nvSpPr>
          <p:spPr>
            <a:xfrm>
              <a:off x="1089182" y="1854049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37648" y="2158176"/>
            <a:ext cx="272216" cy="515357"/>
            <a:chOff x="903070" y="1769524"/>
            <a:chExt cx="272216" cy="515357"/>
          </a:xfrm>
        </p:grpSpPr>
        <p:sp>
          <p:nvSpPr>
            <p:cNvPr id="87" name="Rectangle 8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 rot="10800000">
            <a:off x="2809966" y="2206329"/>
            <a:ext cx="272216" cy="515357"/>
            <a:chOff x="903070" y="1769524"/>
            <a:chExt cx="272216" cy="515357"/>
          </a:xfrm>
        </p:grpSpPr>
        <p:sp>
          <p:nvSpPr>
            <p:cNvPr id="92" name="Rectangle 9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6806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4572874" y="2158944"/>
            <a:ext cx="272216" cy="515357"/>
            <a:chOff x="903070" y="1769524"/>
            <a:chExt cx="272216" cy="515357"/>
          </a:xfrm>
        </p:grpSpPr>
        <p:sp>
          <p:nvSpPr>
            <p:cNvPr id="97" name="Rectangle 9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45192" y="2207097"/>
            <a:ext cx="367748" cy="515357"/>
            <a:chOff x="903070" y="1769524"/>
            <a:chExt cx="367748" cy="515357"/>
          </a:xfrm>
        </p:grpSpPr>
        <p:sp>
          <p:nvSpPr>
            <p:cNvPr id="112" name="Rectangle 11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49498" y="195906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297870" y="2158944"/>
            <a:ext cx="272216" cy="458495"/>
            <a:chOff x="903070" y="1769524"/>
            <a:chExt cx="272216" cy="458495"/>
          </a:xfrm>
        </p:grpSpPr>
        <p:sp>
          <p:nvSpPr>
            <p:cNvPr id="117" name="Rectangle 11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03070" y="2025403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6222046" y="2207097"/>
            <a:ext cx="320358" cy="515357"/>
            <a:chOff x="903070" y="1769524"/>
            <a:chExt cx="320358" cy="515357"/>
          </a:xfrm>
        </p:grpSpPr>
        <p:sp>
          <p:nvSpPr>
            <p:cNvPr id="122" name="Rectangle 12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02108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1982" y="2125535"/>
            <a:ext cx="4085442" cy="835223"/>
            <a:chOff x="2731982" y="2125535"/>
            <a:chExt cx="4085442" cy="835223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648131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806592" y="21404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6735162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35521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262962" y="244570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773796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9907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647692" y="21329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555442" y="24454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24232" y="212553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731982" y="2438003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5669473" y="4293149"/>
            <a:ext cx="2854642" cy="2057093"/>
            <a:chOff x="5669473" y="4293149"/>
            <a:chExt cx="2854642" cy="2057093"/>
          </a:xfrm>
        </p:grpSpPr>
        <p:sp>
          <p:nvSpPr>
            <p:cNvPr id="146" name="Rectangle 145"/>
            <p:cNvSpPr/>
            <p:nvPr/>
          </p:nvSpPr>
          <p:spPr>
            <a:xfrm>
              <a:off x="5669473" y="5888937"/>
              <a:ext cx="16416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for all test patches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926497" y="5331458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498707" y="4377521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7490817" y="6042699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16200000">
              <a:off x="6757059" y="5183196"/>
              <a:ext cx="20570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majority vote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4337" y="4418192"/>
              <a:ext cx="2327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smtClean="0"/>
                <a:t>: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8842" y="5188710"/>
              <a:ext cx="535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2971417" y="4299959"/>
            <a:ext cx="166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 each test patch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45546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01645" y="47488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7695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8637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0786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483171" y="50536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586312" y="4695003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507802" y="46087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383110" y="47611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2701475" y="3354255"/>
            <a:ext cx="4004629" cy="154214"/>
            <a:chOff x="483623" y="1881097"/>
            <a:chExt cx="4004629" cy="219966"/>
          </a:xfrm>
        </p:grpSpPr>
        <p:cxnSp>
          <p:nvCxnSpPr>
            <p:cNvPr id="173" name="Straight Arrow Connector 172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91465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263040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433345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106859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278434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448739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483623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1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2701475" y="4907965"/>
              <a:ext cx="395998" cy="0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28255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80203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015285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196104" y="4550950"/>
            <a:ext cx="1194575" cy="706808"/>
            <a:chOff x="4164706" y="4550950"/>
            <a:chExt cx="1194575" cy="706808"/>
          </a:xfrm>
        </p:grpSpPr>
        <p:sp>
          <p:nvSpPr>
            <p:cNvPr id="67" name="Rectangle 66"/>
            <p:cNvSpPr/>
            <p:nvPr/>
          </p:nvSpPr>
          <p:spPr>
            <a:xfrm>
              <a:off x="4524703" y="4550950"/>
              <a:ext cx="834578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164706" y="4904354"/>
              <a:ext cx="35999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6391508" y="4933613"/>
            <a:ext cx="12516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20922" y="1940146"/>
            <a:ext cx="272216" cy="515357"/>
            <a:chOff x="903070" y="1769524"/>
            <a:chExt cx="272216" cy="515357"/>
          </a:xfrm>
        </p:grpSpPr>
        <p:sp>
          <p:nvSpPr>
            <p:cNvPr id="60" name="Rectangle 59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2641" y="1946792"/>
            <a:ext cx="272216" cy="515357"/>
            <a:chOff x="903070" y="1769524"/>
            <a:chExt cx="272216" cy="515357"/>
          </a:xfrm>
        </p:grpSpPr>
        <p:sp>
          <p:nvSpPr>
            <p:cNvPr id="74" name="Rectangle 73"/>
            <p:cNvSpPr/>
            <p:nvPr/>
          </p:nvSpPr>
          <p:spPr>
            <a:xfrm>
              <a:off x="1053966" y="19298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71536" y="1928772"/>
            <a:ext cx="307432" cy="515357"/>
            <a:chOff x="903070" y="1769524"/>
            <a:chExt cx="307432" cy="515357"/>
          </a:xfrm>
        </p:grpSpPr>
        <p:sp>
          <p:nvSpPr>
            <p:cNvPr id="82" name="Rectangle 81"/>
            <p:cNvSpPr/>
            <p:nvPr/>
          </p:nvSpPr>
          <p:spPr>
            <a:xfrm>
              <a:off x="1089182" y="1854049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37648" y="2158176"/>
            <a:ext cx="272216" cy="515357"/>
            <a:chOff x="903070" y="1769524"/>
            <a:chExt cx="272216" cy="515357"/>
          </a:xfrm>
        </p:grpSpPr>
        <p:sp>
          <p:nvSpPr>
            <p:cNvPr id="87" name="Rectangle 8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 rot="10800000">
            <a:off x="2809966" y="2206329"/>
            <a:ext cx="272216" cy="515357"/>
            <a:chOff x="903070" y="1769524"/>
            <a:chExt cx="272216" cy="515357"/>
          </a:xfrm>
        </p:grpSpPr>
        <p:sp>
          <p:nvSpPr>
            <p:cNvPr id="92" name="Rectangle 9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6806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4572874" y="2158944"/>
            <a:ext cx="272216" cy="515357"/>
            <a:chOff x="903070" y="1769524"/>
            <a:chExt cx="272216" cy="515357"/>
          </a:xfrm>
        </p:grpSpPr>
        <p:sp>
          <p:nvSpPr>
            <p:cNvPr id="97" name="Rectangle 9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45192" y="2207097"/>
            <a:ext cx="367748" cy="515357"/>
            <a:chOff x="903070" y="1769524"/>
            <a:chExt cx="367748" cy="515357"/>
          </a:xfrm>
        </p:grpSpPr>
        <p:sp>
          <p:nvSpPr>
            <p:cNvPr id="112" name="Rectangle 11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49498" y="195906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297870" y="2158944"/>
            <a:ext cx="272216" cy="458495"/>
            <a:chOff x="903070" y="1769524"/>
            <a:chExt cx="272216" cy="458495"/>
          </a:xfrm>
        </p:grpSpPr>
        <p:sp>
          <p:nvSpPr>
            <p:cNvPr id="117" name="Rectangle 11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03070" y="2025403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6222046" y="2207097"/>
            <a:ext cx="320358" cy="515357"/>
            <a:chOff x="903070" y="1769524"/>
            <a:chExt cx="320358" cy="515357"/>
          </a:xfrm>
        </p:grpSpPr>
        <p:sp>
          <p:nvSpPr>
            <p:cNvPr id="122" name="Rectangle 12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02108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1982" y="2125535"/>
            <a:ext cx="4085442" cy="835223"/>
            <a:chOff x="2731982" y="2125535"/>
            <a:chExt cx="4085442" cy="835223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648131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806592" y="21404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6735162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35521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262962" y="244570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773796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9907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647692" y="21329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555442" y="24454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24232" y="212553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731982" y="2438003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5669473" y="4293149"/>
            <a:ext cx="2854642" cy="2057093"/>
            <a:chOff x="5669473" y="4293149"/>
            <a:chExt cx="2854642" cy="2057093"/>
          </a:xfrm>
        </p:grpSpPr>
        <p:sp>
          <p:nvSpPr>
            <p:cNvPr id="146" name="Rectangle 145"/>
            <p:cNvSpPr/>
            <p:nvPr/>
          </p:nvSpPr>
          <p:spPr>
            <a:xfrm>
              <a:off x="5669473" y="5888937"/>
              <a:ext cx="16416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for all test patches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926497" y="5331458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498707" y="4377521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7490817" y="6042699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16200000">
              <a:off x="6757059" y="5183196"/>
              <a:ext cx="20570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majority vote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4337" y="4418192"/>
              <a:ext cx="2327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smtClean="0"/>
                <a:t>: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8842" y="5188710"/>
              <a:ext cx="535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cxnSp>
        <p:nvCxnSpPr>
          <p:cNvPr id="156" name="Straight Arrow Connector 155"/>
          <p:cNvCxnSpPr/>
          <p:nvPr/>
        </p:nvCxnSpPr>
        <p:spPr>
          <a:xfrm flipV="1">
            <a:off x="4033854" y="4904354"/>
            <a:ext cx="216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45546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501645" y="47488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37695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8637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0786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83171" y="50536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586312" y="4695003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507802" y="46087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383110" y="47611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971417" y="4299959"/>
            <a:ext cx="166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 each test patch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701475" y="3354255"/>
            <a:ext cx="4004629" cy="154214"/>
            <a:chOff x="483623" y="1881097"/>
            <a:chExt cx="4004629" cy="219966"/>
          </a:xfrm>
        </p:grpSpPr>
        <p:cxnSp>
          <p:nvCxnSpPr>
            <p:cNvPr id="182" name="Straight Arrow Connector 181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>
              <a:off x="91465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63040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433345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>
              <a:off x="106859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78434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48739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>
              <a:off x="483623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4226827" y="4580899"/>
            <a:ext cx="952341" cy="6510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selection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of best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dictionaries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5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5612" y="2132755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140172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295263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296154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355328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3" y="1910111"/>
            <a:ext cx="489660" cy="5984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58" y="1910111"/>
            <a:ext cx="489660" cy="59847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2" y="1924156"/>
            <a:ext cx="489659" cy="59847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145358"/>
            <a:ext cx="489660" cy="5984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2145893"/>
            <a:ext cx="489659" cy="59847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4" y="2145358"/>
            <a:ext cx="489660" cy="598473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4036412" y="295708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274773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452920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2747452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2733095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2701475" y="4907965"/>
              <a:ext cx="395998" cy="0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5527" y="15968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smtClean="0">
                <a:latin typeface="LM Roman 10 Regular"/>
                <a:cs typeface="LM Roman 10 Regular"/>
              </a:rPr>
              <a:t>k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6204" y="15782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</a:t>
            </a:r>
            <a:r>
              <a:rPr lang="en-US" sz="1400" i="1" dirty="0" err="1" smtClean="0">
                <a:latin typeface="LM Roman 10 Regular"/>
                <a:cs typeface="LM Roman 10 Regular"/>
              </a:rPr>
              <a:t>i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8100" y="1608996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28255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80203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015285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956758" y="4933613"/>
            <a:ext cx="6839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3230707">
            <a:off x="3249257" y="245175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 rot="3230707">
            <a:off x="4974589" y="2440968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 rot="3230707">
            <a:off x="6685252" y="2446975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96483" y="2029244"/>
            <a:ext cx="205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                                   . . .</a:t>
            </a:r>
            <a:endParaRPr lang="en-US" sz="14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20922" y="1940146"/>
            <a:ext cx="272216" cy="515357"/>
            <a:chOff x="903070" y="1769524"/>
            <a:chExt cx="272216" cy="515357"/>
          </a:xfrm>
        </p:grpSpPr>
        <p:sp>
          <p:nvSpPr>
            <p:cNvPr id="60" name="Rectangle 59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2641" y="1946792"/>
            <a:ext cx="272216" cy="515357"/>
            <a:chOff x="903070" y="1769524"/>
            <a:chExt cx="272216" cy="515357"/>
          </a:xfrm>
        </p:grpSpPr>
        <p:sp>
          <p:nvSpPr>
            <p:cNvPr id="74" name="Rectangle 73"/>
            <p:cNvSpPr/>
            <p:nvPr/>
          </p:nvSpPr>
          <p:spPr>
            <a:xfrm>
              <a:off x="1053966" y="19298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71536" y="1928772"/>
            <a:ext cx="307432" cy="515357"/>
            <a:chOff x="903070" y="1769524"/>
            <a:chExt cx="307432" cy="515357"/>
          </a:xfrm>
        </p:grpSpPr>
        <p:sp>
          <p:nvSpPr>
            <p:cNvPr id="82" name="Rectangle 81"/>
            <p:cNvSpPr/>
            <p:nvPr/>
          </p:nvSpPr>
          <p:spPr>
            <a:xfrm>
              <a:off x="1089182" y="1854049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37648" y="2158176"/>
            <a:ext cx="272216" cy="515357"/>
            <a:chOff x="903070" y="1769524"/>
            <a:chExt cx="272216" cy="515357"/>
          </a:xfrm>
        </p:grpSpPr>
        <p:sp>
          <p:nvSpPr>
            <p:cNvPr id="87" name="Rectangle 8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 rot="10800000">
            <a:off x="2809966" y="2206329"/>
            <a:ext cx="272216" cy="515357"/>
            <a:chOff x="903070" y="1769524"/>
            <a:chExt cx="272216" cy="515357"/>
          </a:xfrm>
        </p:grpSpPr>
        <p:sp>
          <p:nvSpPr>
            <p:cNvPr id="92" name="Rectangle 9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6806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800000">
            <a:off x="4572874" y="2158944"/>
            <a:ext cx="272216" cy="515357"/>
            <a:chOff x="903070" y="1769524"/>
            <a:chExt cx="272216" cy="515357"/>
          </a:xfrm>
        </p:grpSpPr>
        <p:sp>
          <p:nvSpPr>
            <p:cNvPr id="97" name="Rectangle 9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45192" y="2207097"/>
            <a:ext cx="367748" cy="515357"/>
            <a:chOff x="903070" y="1769524"/>
            <a:chExt cx="367748" cy="515357"/>
          </a:xfrm>
        </p:grpSpPr>
        <p:sp>
          <p:nvSpPr>
            <p:cNvPr id="112" name="Rectangle 11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49498" y="195906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297870" y="2158944"/>
            <a:ext cx="272216" cy="458495"/>
            <a:chOff x="903070" y="1769524"/>
            <a:chExt cx="272216" cy="458495"/>
          </a:xfrm>
        </p:grpSpPr>
        <p:sp>
          <p:nvSpPr>
            <p:cNvPr id="117" name="Rectangle 116"/>
            <p:cNvSpPr/>
            <p:nvPr/>
          </p:nvSpPr>
          <p:spPr>
            <a:xfrm>
              <a:off x="1053966" y="190143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6806" y="2082265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03070" y="2025403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6222046" y="2207097"/>
            <a:ext cx="320358" cy="515357"/>
            <a:chOff x="903070" y="1769524"/>
            <a:chExt cx="320358" cy="515357"/>
          </a:xfrm>
        </p:grpSpPr>
        <p:sp>
          <p:nvSpPr>
            <p:cNvPr id="122" name="Rectangle 121"/>
            <p:cNvSpPr/>
            <p:nvPr/>
          </p:nvSpPr>
          <p:spPr>
            <a:xfrm>
              <a:off x="1053966" y="1825618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02108" y="2034880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5240" y="2139127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3070" y="1769524"/>
              <a:ext cx="121320" cy="145754"/>
            </a:xfrm>
            <a:prstGeom prst="rect">
              <a:avLst/>
            </a:prstGeom>
            <a:noFill/>
            <a:ln w="19050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1982" y="2125535"/>
            <a:ext cx="4085442" cy="835223"/>
            <a:chOff x="2731982" y="2125535"/>
            <a:chExt cx="4085442" cy="835223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648131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806592" y="21404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6735162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35521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262962" y="244570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773796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99072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647692" y="213295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555442" y="24454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24232" y="212553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731982" y="2438003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309497" y="5115667"/>
            <a:ext cx="603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score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669473" y="4293149"/>
            <a:ext cx="2854642" cy="2057093"/>
            <a:chOff x="5669473" y="4293149"/>
            <a:chExt cx="2854642" cy="2057093"/>
          </a:xfrm>
        </p:grpSpPr>
        <p:sp>
          <p:nvSpPr>
            <p:cNvPr id="146" name="Rectangle 145"/>
            <p:cNvSpPr/>
            <p:nvPr/>
          </p:nvSpPr>
          <p:spPr>
            <a:xfrm>
              <a:off x="5669473" y="5888937"/>
              <a:ext cx="16416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for all test patches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926497" y="5331458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498707" y="4377521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7490817" y="6042699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16200000">
              <a:off x="6757059" y="5183196"/>
              <a:ext cx="20570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majority vote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4337" y="4418192"/>
              <a:ext cx="2327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smtClean="0"/>
                <a:t>: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8842" y="5188710"/>
              <a:ext cx="535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cxnSp>
        <p:nvCxnSpPr>
          <p:cNvPr id="156" name="Straight Arrow Connector 155"/>
          <p:cNvCxnSpPr/>
          <p:nvPr/>
        </p:nvCxnSpPr>
        <p:spPr>
          <a:xfrm flipV="1">
            <a:off x="4033854" y="4904354"/>
            <a:ext cx="216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45546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501645" y="47488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37695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8637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0786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83171" y="50536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586312" y="4695003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507802" y="46087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383110" y="47611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971417" y="4299959"/>
            <a:ext cx="166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 each test patch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78967" y="487754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/>
          <p:cNvCxnSpPr>
            <a:stCxn id="175" idx="6"/>
            <a:endCxn id="2" idx="2"/>
          </p:cNvCxnSpPr>
          <p:nvPr/>
        </p:nvCxnSpPr>
        <p:spPr>
          <a:xfrm flipV="1">
            <a:off x="6394139" y="4931545"/>
            <a:ext cx="484828" cy="31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6192395" y="5002883"/>
            <a:ext cx="187890" cy="211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74" idx="6"/>
            <a:endCxn id="2" idx="4"/>
          </p:cNvCxnSpPr>
          <p:nvPr/>
        </p:nvCxnSpPr>
        <p:spPr>
          <a:xfrm flipV="1">
            <a:off x="6380285" y="4985545"/>
            <a:ext cx="552682" cy="123312"/>
          </a:xfrm>
          <a:prstGeom prst="bentConnector2">
            <a:avLst/>
          </a:prstGeom>
          <a:ln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206249" y="4828684"/>
            <a:ext cx="187890" cy="211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196104" y="4550950"/>
            <a:ext cx="1194575" cy="706808"/>
            <a:chOff x="4164706" y="4550950"/>
            <a:chExt cx="1194575" cy="706808"/>
          </a:xfrm>
        </p:grpSpPr>
        <p:sp>
          <p:nvSpPr>
            <p:cNvPr id="67" name="Rectangle 66"/>
            <p:cNvSpPr/>
            <p:nvPr/>
          </p:nvSpPr>
          <p:spPr>
            <a:xfrm>
              <a:off x="4524703" y="4550950"/>
              <a:ext cx="834578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164706" y="4904354"/>
              <a:ext cx="35999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2701475" y="3354255"/>
            <a:ext cx="4004629" cy="154214"/>
            <a:chOff x="483623" y="1881097"/>
            <a:chExt cx="4004629" cy="219966"/>
          </a:xfrm>
        </p:grpSpPr>
        <p:cxnSp>
          <p:nvCxnSpPr>
            <p:cNvPr id="180" name="Straight Arrow Connector 179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>
              <a:off x="91465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263040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33345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1068595" y="188163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2784342" y="188109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487392" y="188109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>
              <a:off x="483623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201"/>
          <p:cNvSpPr/>
          <p:nvPr/>
        </p:nvSpPr>
        <p:spPr>
          <a:xfrm>
            <a:off x="4226827" y="4580899"/>
            <a:ext cx="952341" cy="651054"/>
          </a:xfrm>
          <a:prstGeom prst="rect">
            <a:avLst/>
          </a:prstGeom>
          <a:solidFill>
            <a:srgbClr val="558ED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selection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of best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dictionaries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2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1120" y="1547011"/>
            <a:ext cx="4994728" cy="4370511"/>
            <a:chOff x="2191120" y="1547011"/>
            <a:chExt cx="4994728" cy="4370511"/>
          </a:xfrm>
        </p:grpSpPr>
        <p:cxnSp>
          <p:nvCxnSpPr>
            <p:cNvPr id="181" name="Straight Arrow Connector 180"/>
            <p:cNvCxnSpPr/>
            <p:nvPr/>
          </p:nvCxnSpPr>
          <p:spPr>
            <a:xfrm>
              <a:off x="3275612" y="2632829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995763" y="2640246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318102" y="3452711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737759" y="3461615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2980107" y="3855402"/>
              <a:ext cx="3419657" cy="148817"/>
              <a:chOff x="762255" y="1882637"/>
              <a:chExt cx="3419657" cy="212269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62255" y="1883171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2478002" y="1882637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>
                <a:off x="4181052" y="1882637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6329077" y="1568333"/>
              <a:ext cx="663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  <a:r>
                <a:rPr lang="en-US" sz="1200" dirty="0" smtClean="0">
                  <a:latin typeface="Arial"/>
                  <a:cs typeface="Arial"/>
                </a:rPr>
                <a:t>lass 3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06204" y="1549657"/>
              <a:ext cx="663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  <a:r>
                <a:rPr lang="en-US" sz="1200" dirty="0" smtClean="0">
                  <a:latin typeface="Arial"/>
                  <a:cs typeface="Arial"/>
                </a:rPr>
                <a:t>lass 2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98230" y="1547011"/>
              <a:ext cx="663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 1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3230707">
              <a:off x="3249257" y="2951829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 rot="3230707">
              <a:off x="4974589" y="2941042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 rot="3230707">
              <a:off x="6685252" y="2947049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75612" y="1939892"/>
              <a:ext cx="3851599" cy="1068213"/>
              <a:chOff x="2977832" y="2410185"/>
              <a:chExt cx="2455177" cy="612517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799" y="2410185"/>
                <a:ext cx="489660" cy="598473"/>
              </a:xfrm>
              <a:prstGeom prst="rect">
                <a:avLst/>
              </a:prstGeom>
            </p:spPr>
          </p:pic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3349" y="2410185"/>
                <a:ext cx="489660" cy="598473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832" y="2424230"/>
                <a:ext cx="489659" cy="598472"/>
              </a:xfrm>
              <a:prstGeom prst="rect">
                <a:avLst/>
              </a:prstGeom>
            </p:spPr>
          </p:pic>
        </p:grpSp>
        <p:sp>
          <p:nvSpPr>
            <p:cNvPr id="162" name="Rectangle 161"/>
            <p:cNvSpPr/>
            <p:nvPr/>
          </p:nvSpPr>
          <p:spPr>
            <a:xfrm>
              <a:off x="4036412" y="3457163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6420546" y="3247806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692623" y="2952994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4688718" y="3247526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2950336" y="3233169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2217854" y="4644080"/>
              <a:ext cx="4967994" cy="1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191120" y="4412068"/>
              <a:ext cx="971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LEARNING</a:t>
              </a:r>
            </a:p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TESTING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296857" y="5245295"/>
              <a:ext cx="93577" cy="147557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648805" y="5242448"/>
              <a:ext cx="93577" cy="147557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983887" y="5241870"/>
              <a:ext cx="93577" cy="147557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2701475" y="5082513"/>
              <a:ext cx="1332380" cy="651054"/>
              <a:chOff x="2701475" y="4582439"/>
              <a:chExt cx="1332380" cy="6510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3081514" y="4582439"/>
                <a:ext cx="952341" cy="65105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description</a:t>
                </a:r>
                <a:endParaRPr lang="en-US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86" name="Straight Arrow Connector 185"/>
              <p:cNvCxnSpPr>
                <a:endCxn id="183" idx="1"/>
              </p:cNvCxnSpPr>
              <p:nvPr/>
            </p:nvCxnSpPr>
            <p:spPr>
              <a:xfrm flipV="1">
                <a:off x="2701475" y="4907966"/>
                <a:ext cx="380039" cy="5431"/>
              </a:xfrm>
              <a:prstGeom prst="straightConnector1">
                <a:avLst/>
              </a:prstGeom>
              <a:ln w="28575" cmpd="sng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ectangle 194"/>
            <p:cNvSpPr/>
            <p:nvPr/>
          </p:nvSpPr>
          <p:spPr>
            <a:xfrm>
              <a:off x="2192810" y="5702078"/>
              <a:ext cx="78739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query image</a:t>
              </a:r>
              <a:endParaRPr lang="en-US" sz="800" dirty="0">
                <a:latin typeface="Arial"/>
                <a:cs typeface="Arial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033855" y="5051024"/>
              <a:ext cx="1199315" cy="706808"/>
              <a:chOff x="4033855" y="4550950"/>
              <a:chExt cx="1199315" cy="70680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4171283" y="4550950"/>
                <a:ext cx="1061887" cy="70680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classification</a:t>
                </a:r>
              </a:p>
            </p:txBody>
          </p:sp>
          <p:cxnSp>
            <p:nvCxnSpPr>
              <p:cNvPr id="213" name="Straight Arrow Connector 212"/>
              <p:cNvCxnSpPr>
                <a:stCxn id="183" idx="3"/>
                <a:endCxn id="212" idx="1"/>
              </p:cNvCxnSpPr>
              <p:nvPr/>
            </p:nvCxnSpPr>
            <p:spPr>
              <a:xfrm>
                <a:off x="4033855" y="4893678"/>
                <a:ext cx="137428" cy="1067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5233170" y="5276636"/>
              <a:ext cx="1430331" cy="276999"/>
              <a:chOff x="5233170" y="4676290"/>
              <a:chExt cx="1430331" cy="276999"/>
            </a:xfrm>
          </p:grpSpPr>
          <p:cxnSp>
            <p:nvCxnSpPr>
              <p:cNvPr id="217" name="Straight Arrow Connector 216"/>
              <p:cNvCxnSpPr/>
              <p:nvPr/>
            </p:nvCxnSpPr>
            <p:spPr>
              <a:xfrm>
                <a:off x="5233170" y="4833341"/>
                <a:ext cx="88710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/>
              <p:cNvSpPr/>
              <p:nvPr/>
            </p:nvSpPr>
            <p:spPr>
              <a:xfrm>
                <a:off x="6081290" y="4676290"/>
                <a:ext cx="5822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dirty="0" smtClean="0">
                    <a:latin typeface="Arial"/>
                    <a:cs typeface="Arial"/>
                  </a:rPr>
                  <a:t>class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24" y="5052982"/>
              <a:ext cx="571500" cy="698500"/>
            </a:xfrm>
            <a:prstGeom prst="rect">
              <a:avLst/>
            </a:prstGeom>
          </p:spPr>
        </p:pic>
        <p:sp>
          <p:nvSpPr>
            <p:cNvPr id="238" name="Rectangle 237"/>
            <p:cNvSpPr/>
            <p:nvPr/>
          </p:nvSpPr>
          <p:spPr>
            <a:xfrm>
              <a:off x="2318102" y="4005212"/>
              <a:ext cx="4746746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classifier’s design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39" name="Straight Arrow Connector 238"/>
            <p:cNvCxnSpPr/>
            <p:nvPr/>
          </p:nvCxnSpPr>
          <p:spPr>
            <a:xfrm>
              <a:off x="4697864" y="4408891"/>
              <a:ext cx="2563" cy="64969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837339" y="2274585"/>
              <a:ext cx="3899626" cy="955555"/>
              <a:chOff x="2837339" y="1788810"/>
              <a:chExt cx="3899626" cy="955555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584" y="1788810"/>
                <a:ext cx="781381" cy="955021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7339" y="1789346"/>
                <a:ext cx="781379" cy="955019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2563" y="1788810"/>
                <a:ext cx="781381" cy="955021"/>
              </a:xfrm>
              <a:prstGeom prst="rect">
                <a:avLst/>
              </a:prstGeom>
            </p:spPr>
          </p:pic>
        </p:grp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5052983"/>
            <a:ext cx="571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0" fill="hold"/>
                                        <p:tgtEl>
                                          <p:spTgt spid="5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2810" y="3439277"/>
            <a:ext cx="4993038" cy="52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/>
          <p:cNvGrpSpPr/>
          <p:nvPr/>
        </p:nvGrpSpPr>
        <p:grpSpPr>
          <a:xfrm>
            <a:off x="2839554" y="2893300"/>
            <a:ext cx="3866083" cy="613403"/>
            <a:chOff x="622169" y="1883506"/>
            <a:chExt cx="3866083" cy="217557"/>
          </a:xfrm>
        </p:grpSpPr>
        <p:cxnSp>
          <p:nvCxnSpPr>
            <p:cNvPr id="230" name="Straight Arrow Connector 229"/>
            <p:cNvCxnSpPr/>
            <p:nvPr/>
          </p:nvCxnSpPr>
          <p:spPr>
            <a:xfrm flipH="1">
              <a:off x="914655" y="1886449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0402" y="1885915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1068595" y="1886449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487392" y="1883506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622169" y="1889328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2337916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040966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2199370" y="1888794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902420" y="1888794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4552908"/>
            <a:ext cx="571500" cy="69850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 flipV="1">
            <a:off x="2217854" y="4144006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3911994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4582439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2701475" y="4907965"/>
              <a:ext cx="395998" cy="0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202004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000733"/>
            <a:ext cx="2563" cy="5416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0112" y="3481057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1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9769" y="348996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smtClean="0">
                <a:solidFill>
                  <a:schemeClr val="tx1"/>
                </a:solidFill>
                <a:latin typeface="LM Roman 10 Regular"/>
                <a:cs typeface="LM Roman 10 Regular"/>
              </a:rPr>
              <a:t>k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422" y="3485509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dictionary </a:t>
            </a:r>
            <a:r>
              <a:rPr lang="en-US" sz="1100" i="1" dirty="0" err="1" smtClean="0">
                <a:solidFill>
                  <a:schemeClr val="tx1"/>
                </a:solidFill>
                <a:latin typeface="LM Roman 10 Regular"/>
                <a:cs typeface="LM Roman 10 Regular"/>
              </a:rPr>
              <a:t>i</a:t>
            </a:r>
            <a:endParaRPr lang="en-US" sz="1100" i="1" dirty="0">
              <a:solidFill>
                <a:schemeClr val="tx1"/>
              </a:solidFill>
              <a:latin typeface="LM Roman 10 Regular"/>
              <a:cs typeface="LM Roman 10 Regular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28255" y="4745221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80203" y="4742374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015285" y="4741796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956758" y="4933613"/>
            <a:ext cx="6839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309497" y="5115667"/>
            <a:ext cx="603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score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669473" y="4293149"/>
            <a:ext cx="2854642" cy="2057093"/>
            <a:chOff x="5669473" y="4293149"/>
            <a:chExt cx="2854642" cy="2057093"/>
          </a:xfrm>
        </p:grpSpPr>
        <p:sp>
          <p:nvSpPr>
            <p:cNvPr id="146" name="Rectangle 145"/>
            <p:cNvSpPr/>
            <p:nvPr/>
          </p:nvSpPr>
          <p:spPr>
            <a:xfrm>
              <a:off x="5669473" y="5888937"/>
              <a:ext cx="16416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for all test patches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926497" y="5331458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498707" y="4377521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7490817" y="6042699"/>
              <a:ext cx="151623" cy="1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16200000">
              <a:off x="6757059" y="5183196"/>
              <a:ext cx="20570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majority vote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4337" y="4418192"/>
              <a:ext cx="2327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smtClean="0"/>
                <a:t>: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8842" y="5188710"/>
              <a:ext cx="535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226827" y="4580899"/>
            <a:ext cx="952341" cy="651054"/>
          </a:xfrm>
          <a:prstGeom prst="rect">
            <a:avLst/>
          </a:prstGeom>
          <a:solidFill>
            <a:srgbClr val="558ED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selection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of best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dictionaries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4033854" y="4904354"/>
            <a:ext cx="216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580155" y="48350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45546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501645" y="47488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37695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86373" y="4987489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07863" y="49012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83171" y="5053682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586312" y="4695003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507802" y="46087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383110" y="4761196"/>
            <a:ext cx="121320" cy="145754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971417" y="4299959"/>
            <a:ext cx="166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 each test patch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78967" y="487754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/>
          <p:cNvCxnSpPr>
            <a:stCxn id="175" idx="6"/>
            <a:endCxn id="2" idx="2"/>
          </p:cNvCxnSpPr>
          <p:nvPr/>
        </p:nvCxnSpPr>
        <p:spPr>
          <a:xfrm flipV="1">
            <a:off x="6394139" y="4931545"/>
            <a:ext cx="484828" cy="31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6192395" y="5002883"/>
            <a:ext cx="187890" cy="211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74" idx="6"/>
            <a:endCxn id="2" idx="4"/>
          </p:cNvCxnSpPr>
          <p:nvPr/>
        </p:nvCxnSpPr>
        <p:spPr>
          <a:xfrm flipV="1">
            <a:off x="6380285" y="4985545"/>
            <a:ext cx="552682" cy="123312"/>
          </a:xfrm>
          <a:prstGeom prst="bentConnector2">
            <a:avLst/>
          </a:prstGeom>
          <a:ln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206249" y="4828684"/>
            <a:ext cx="187890" cy="211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196104" y="4550950"/>
            <a:ext cx="1194575" cy="706808"/>
            <a:chOff x="4164706" y="4550950"/>
            <a:chExt cx="1194575" cy="706808"/>
          </a:xfrm>
        </p:grpSpPr>
        <p:sp>
          <p:nvSpPr>
            <p:cNvPr id="67" name="Rectangle 66"/>
            <p:cNvSpPr/>
            <p:nvPr/>
          </p:nvSpPr>
          <p:spPr>
            <a:xfrm>
              <a:off x="4524703" y="4550950"/>
              <a:ext cx="834578" cy="70680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SRC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164706" y="4904354"/>
              <a:ext cx="35999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18102" y="1578218"/>
            <a:ext cx="4746746" cy="1930251"/>
            <a:chOff x="2318102" y="1578218"/>
            <a:chExt cx="4746746" cy="1930251"/>
          </a:xfrm>
        </p:grpSpPr>
        <p:cxnSp>
          <p:nvCxnSpPr>
            <p:cNvPr id="181" name="Straight Arrow Connector 180"/>
            <p:cNvCxnSpPr/>
            <p:nvPr/>
          </p:nvCxnSpPr>
          <p:spPr>
            <a:xfrm>
              <a:off x="3275612" y="2132755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995763" y="2140172"/>
              <a:ext cx="10832" cy="81954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318102" y="2952637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737759" y="2961541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2980107" y="3355328"/>
              <a:ext cx="3419657" cy="148817"/>
              <a:chOff x="762255" y="1882637"/>
              <a:chExt cx="3419657" cy="212269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62255" y="1883171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2478002" y="1882637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>
                <a:off x="4181052" y="1882637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 rot="3230707">
              <a:off x="3249257" y="2451755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 rot="3230707">
              <a:off x="4974589" y="2440968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 rot="3230707">
              <a:off x="6685252" y="2446975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073" y="1910111"/>
              <a:ext cx="489660" cy="59847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758" y="1910111"/>
              <a:ext cx="489660" cy="59847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32" y="1924156"/>
              <a:ext cx="489659" cy="59847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614" y="2145358"/>
              <a:ext cx="489660" cy="598473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323" y="2145893"/>
              <a:ext cx="489659" cy="598472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64" y="2145358"/>
              <a:ext cx="489660" cy="598473"/>
            </a:xfrm>
            <a:prstGeom prst="rect">
              <a:avLst/>
            </a:prstGeom>
          </p:spPr>
        </p:pic>
        <p:sp>
          <p:nvSpPr>
            <p:cNvPr id="162" name="Rectangle 161"/>
            <p:cNvSpPr/>
            <p:nvPr/>
          </p:nvSpPr>
          <p:spPr>
            <a:xfrm>
              <a:off x="4036412" y="2957089"/>
              <a:ext cx="1327089" cy="406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6420546" y="274773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692623" y="2452920"/>
              <a:ext cx="0" cy="507838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4688718" y="2747452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2950336" y="2733095"/>
              <a:ext cx="0" cy="212269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5527" y="1596894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 </a:t>
              </a:r>
              <a:r>
                <a:rPr lang="en-US" sz="1400" i="1" dirty="0" smtClean="0">
                  <a:latin typeface="LM Roman 10 Regular"/>
                  <a:cs typeface="LM Roman 10 Regular"/>
                </a:rPr>
                <a:t>k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6204" y="157821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 </a:t>
              </a:r>
              <a:r>
                <a:rPr lang="en-US" sz="1400" i="1" dirty="0" err="1" smtClean="0">
                  <a:latin typeface="LM Roman 10 Regular"/>
                  <a:cs typeface="LM Roman 10 Regular"/>
                </a:rPr>
                <a:t>i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48100" y="1608996"/>
              <a:ext cx="663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class 1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3230707">
              <a:off x="3249257" y="2451755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 rot="3230707">
              <a:off x="4974589" y="2440968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 rot="3230707">
              <a:off x="6685252" y="2446975"/>
              <a:ext cx="31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:</a:t>
              </a:r>
              <a:endParaRPr lang="en-US" sz="12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96483" y="2029244"/>
              <a:ext cx="2055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. . .                                   . . .</a:t>
              </a:r>
              <a:endParaRPr lang="en-US" sz="14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120922" y="1940146"/>
              <a:ext cx="272216" cy="515357"/>
              <a:chOff x="903070" y="1769524"/>
              <a:chExt cx="272216" cy="51535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053966" y="190143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822641" y="1946792"/>
              <a:ext cx="272216" cy="515357"/>
              <a:chOff x="903070" y="1769524"/>
              <a:chExt cx="272216" cy="51535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53966" y="19298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571536" y="1928772"/>
              <a:ext cx="307432" cy="515357"/>
              <a:chOff x="903070" y="1769524"/>
              <a:chExt cx="307432" cy="51535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089182" y="1854049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837648" y="2158176"/>
              <a:ext cx="272216" cy="515357"/>
              <a:chOff x="903070" y="1769524"/>
              <a:chExt cx="272216" cy="51535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053966" y="190143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0800000">
              <a:off x="2809966" y="2206329"/>
              <a:ext cx="272216" cy="515357"/>
              <a:chOff x="903070" y="1769524"/>
              <a:chExt cx="272216" cy="51535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053966" y="1825618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16806" y="2034880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0800000">
              <a:off x="4572874" y="2158944"/>
              <a:ext cx="272216" cy="515357"/>
              <a:chOff x="903070" y="1769524"/>
              <a:chExt cx="272216" cy="515357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53966" y="190143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545192" y="2207097"/>
              <a:ext cx="367748" cy="515357"/>
              <a:chOff x="903070" y="1769524"/>
              <a:chExt cx="367748" cy="51535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053966" y="1825618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49498" y="195906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297870" y="2158944"/>
              <a:ext cx="272216" cy="458495"/>
              <a:chOff x="903070" y="1769524"/>
              <a:chExt cx="272216" cy="45849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053966" y="190143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16806" y="2082265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03070" y="2025403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0800000">
              <a:off x="6222046" y="2207097"/>
              <a:ext cx="320358" cy="515357"/>
              <a:chOff x="903070" y="1769524"/>
              <a:chExt cx="320358" cy="51535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053966" y="1825618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02108" y="2034880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5240" y="2139127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03070" y="1769524"/>
                <a:ext cx="121320" cy="145754"/>
              </a:xfrm>
              <a:prstGeom prst="rect">
                <a:avLst/>
              </a:prstGeom>
              <a:noFill/>
              <a:ln w="1905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731982" y="2125535"/>
              <a:ext cx="4085442" cy="835223"/>
              <a:chOff x="2731982" y="2125535"/>
              <a:chExt cx="4085442" cy="835223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6481316" y="2747732"/>
                <a:ext cx="0" cy="21226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6806592" y="2140452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6735162" y="2452920"/>
                <a:ext cx="0" cy="507838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6355212" y="2140172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6262962" y="2445700"/>
                <a:ext cx="0" cy="507838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4773796" y="2747452"/>
                <a:ext cx="0" cy="21226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5099072" y="2140172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4647692" y="2132952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4555442" y="2445420"/>
                <a:ext cx="0" cy="507838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2950336" y="2733095"/>
                <a:ext cx="0" cy="21226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275612" y="2132755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824232" y="2125535"/>
                <a:ext cx="10832" cy="819549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2731982" y="2438003"/>
                <a:ext cx="0" cy="507838"/>
              </a:xfrm>
              <a:prstGeom prst="straightConnector1">
                <a:avLst/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2701475" y="3354255"/>
              <a:ext cx="4004629" cy="154214"/>
              <a:chOff x="483623" y="1881097"/>
              <a:chExt cx="4004629" cy="219966"/>
            </a:xfrm>
          </p:grpSpPr>
          <p:cxnSp>
            <p:nvCxnSpPr>
              <p:cNvPr id="180" name="Straight Arrow Connector 179"/>
              <p:cNvCxnSpPr/>
              <p:nvPr/>
            </p:nvCxnSpPr>
            <p:spPr>
              <a:xfrm flipH="1">
                <a:off x="762255" y="1883171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2478002" y="1882637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4181052" y="1882637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914655" y="1881631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>
                <a:off x="2630402" y="1881097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4333452" y="1881097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 flipH="1">
                <a:off x="1068595" y="1881631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2784342" y="1881097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4487392" y="1881097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622169" y="1889328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2337916" y="1888794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4040966" y="1888794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483623" y="1889328"/>
                <a:ext cx="506" cy="202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>
                <a:off x="2199370" y="1888794"/>
                <a:ext cx="2563" cy="2078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3902420" y="1888794"/>
                <a:ext cx="860" cy="212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5" name="Rectangle 224"/>
          <p:cNvSpPr/>
          <p:nvPr/>
        </p:nvSpPr>
        <p:spPr>
          <a:xfrm>
            <a:off x="2328406" y="2638717"/>
            <a:ext cx="4752349" cy="406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Visual Vocabulary &amp; Stop List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8406" y="2842145"/>
            <a:ext cx="656372" cy="2119820"/>
            <a:chOff x="2328406" y="2842145"/>
            <a:chExt cx="656372" cy="2119820"/>
          </a:xfrm>
        </p:grpSpPr>
        <p:sp>
          <p:nvSpPr>
            <p:cNvPr id="202" name="Oval 201"/>
            <p:cNvSpPr/>
            <p:nvPr/>
          </p:nvSpPr>
          <p:spPr>
            <a:xfrm>
              <a:off x="2876778" y="485396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/>
            <p:cNvCxnSpPr>
              <a:stCxn id="225" idx="1"/>
              <a:endCxn id="202" idx="0"/>
            </p:cNvCxnSpPr>
            <p:nvPr/>
          </p:nvCxnSpPr>
          <p:spPr>
            <a:xfrm rot="10800000" flipH="1" flipV="1">
              <a:off x="2328406" y="2842145"/>
              <a:ext cx="602372" cy="2011820"/>
            </a:xfrm>
            <a:prstGeom prst="bentConnector4">
              <a:avLst>
                <a:gd name="adj1" fmla="val -46556"/>
                <a:gd name="adj2" fmla="val 77817"/>
              </a:avLst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28585" y="4961965"/>
            <a:ext cx="1412141" cy="1434820"/>
            <a:chOff x="2528585" y="4961965"/>
            <a:chExt cx="1412141" cy="1434820"/>
          </a:xfrm>
        </p:grpSpPr>
        <p:grpSp>
          <p:nvGrpSpPr>
            <p:cNvPr id="10" name="Group 9"/>
            <p:cNvGrpSpPr/>
            <p:nvPr/>
          </p:nvGrpSpPr>
          <p:grpSpPr>
            <a:xfrm>
              <a:off x="2528585" y="5557796"/>
              <a:ext cx="805101" cy="799311"/>
              <a:chOff x="2496781" y="5478286"/>
              <a:chExt cx="805101" cy="799311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496781" y="5478286"/>
                <a:ext cx="805101" cy="7993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2965" y="5558007"/>
                <a:ext cx="551550" cy="661860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/>
            <p:cNvCxnSpPr>
              <a:stCxn id="204" idx="0"/>
              <a:endCxn id="202" idx="4"/>
            </p:cNvCxnSpPr>
            <p:nvPr/>
          </p:nvCxnSpPr>
          <p:spPr>
            <a:xfrm flipH="1" flipV="1">
              <a:off x="2930778" y="4961965"/>
              <a:ext cx="358" cy="59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286380" y="6181341"/>
              <a:ext cx="6543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smtClean="0">
                  <a:latin typeface="Arial"/>
                  <a:cs typeface="Arial"/>
                </a:rPr>
                <a:t>face mask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408E-6 4.90505E-6 L -3.77408E-6 -0.125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2556588" y="3340077"/>
            <a:ext cx="6307498" cy="2260102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7" y="3057326"/>
            <a:ext cx="1938248" cy="2819273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18616" y="328910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TextBox 36"/>
          <p:cNvSpPr txBox="1"/>
          <p:nvPr/>
        </p:nvSpPr>
        <p:spPr>
          <a:xfrm>
            <a:off x="270594" y="238808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image of the gallery: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65566" y="329184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38"/>
          <p:cNvSpPr/>
          <p:nvPr/>
        </p:nvSpPr>
        <p:spPr>
          <a:xfrm>
            <a:off x="1225488" y="328911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1604869" y="329184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angle 55"/>
          <p:cNvSpPr/>
          <p:nvPr/>
        </p:nvSpPr>
        <p:spPr>
          <a:xfrm>
            <a:off x="521861" y="364254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angle 56"/>
          <p:cNvSpPr/>
          <p:nvPr/>
        </p:nvSpPr>
        <p:spPr>
          <a:xfrm>
            <a:off x="868811" y="364527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1228733" y="364254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angle 58"/>
          <p:cNvSpPr/>
          <p:nvPr/>
        </p:nvSpPr>
        <p:spPr>
          <a:xfrm>
            <a:off x="1608114" y="364527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angle 59"/>
          <p:cNvSpPr/>
          <p:nvPr/>
        </p:nvSpPr>
        <p:spPr>
          <a:xfrm>
            <a:off x="521861" y="4018681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angle 60"/>
          <p:cNvSpPr/>
          <p:nvPr/>
        </p:nvSpPr>
        <p:spPr>
          <a:xfrm>
            <a:off x="868811" y="402141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Rectangle 61"/>
          <p:cNvSpPr/>
          <p:nvPr/>
        </p:nvSpPr>
        <p:spPr>
          <a:xfrm>
            <a:off x="1228733" y="4018686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608114" y="402141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Rectangle 63"/>
          <p:cNvSpPr/>
          <p:nvPr/>
        </p:nvSpPr>
        <p:spPr>
          <a:xfrm>
            <a:off x="521861" y="438183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Rectangle 64"/>
          <p:cNvSpPr/>
          <p:nvPr/>
        </p:nvSpPr>
        <p:spPr>
          <a:xfrm>
            <a:off x="868811" y="438456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Rectangle 65"/>
          <p:cNvSpPr/>
          <p:nvPr/>
        </p:nvSpPr>
        <p:spPr>
          <a:xfrm>
            <a:off x="1228733" y="438183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Rectangle 66"/>
          <p:cNvSpPr/>
          <p:nvPr/>
        </p:nvSpPr>
        <p:spPr>
          <a:xfrm>
            <a:off x="1608114" y="438456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Rectangle 67"/>
          <p:cNvSpPr/>
          <p:nvPr/>
        </p:nvSpPr>
        <p:spPr>
          <a:xfrm>
            <a:off x="521858" y="472555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868808" y="472829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1228730" y="472556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608111" y="472829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521858" y="5095211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Rectangle 72"/>
          <p:cNvSpPr/>
          <p:nvPr/>
        </p:nvSpPr>
        <p:spPr>
          <a:xfrm>
            <a:off x="868808" y="509794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Rectangle 73"/>
          <p:cNvSpPr/>
          <p:nvPr/>
        </p:nvSpPr>
        <p:spPr>
          <a:xfrm>
            <a:off x="1228730" y="5095216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Rectangle 74"/>
          <p:cNvSpPr/>
          <p:nvPr/>
        </p:nvSpPr>
        <p:spPr>
          <a:xfrm>
            <a:off x="1608111" y="509794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Rectángulo redondeado 360"/>
          <p:cNvSpPr/>
          <p:nvPr/>
        </p:nvSpPr>
        <p:spPr>
          <a:xfrm rot="662206">
            <a:off x="2801085" y="3658249"/>
            <a:ext cx="679936" cy="818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8" name="Rectángulo redondeado 360"/>
          <p:cNvSpPr/>
          <p:nvPr/>
        </p:nvSpPr>
        <p:spPr>
          <a:xfrm rot="662206">
            <a:off x="4558349" y="3642698"/>
            <a:ext cx="679936" cy="8189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1">
                <a:lumMod val="60000"/>
                <a:lumOff val="4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9" name="Rectángulo redondeado 360"/>
          <p:cNvSpPr/>
          <p:nvPr/>
        </p:nvSpPr>
        <p:spPr>
          <a:xfrm rot="662206">
            <a:off x="6835021" y="3680021"/>
            <a:ext cx="679936" cy="8189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6">
                <a:lumMod val="60000"/>
                <a:lumOff val="40000"/>
              </a:schemeClr>
            </a:extrusionClr>
            <a:contourClr>
              <a:schemeClr val="accent6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99936" y="4662784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Subject-1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1199" y="4665896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Subject-2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18301" y="4706328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Subject-k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30296" y="296968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177015" y="5902610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position (</a:t>
            </a:r>
            <a:r>
              <a:rPr lang="en-US" dirty="0" err="1" smtClean="0"/>
              <a:t>x,y</a:t>
            </a:r>
            <a:r>
              <a:rPr lang="en-US" dirty="0" smtClean="0"/>
              <a:t>) of each patch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51553" y="3837992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48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3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1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" grpId="0" animBg="1"/>
      <p:bldP spid="37" grpId="0"/>
      <p:bldP spid="38" grpId="0" animBg="1"/>
      <p:bldP spid="3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/>
      <p:bldP spid="82" grpId="0"/>
      <p:bldP spid="83" grpId="0"/>
      <p:bldP spid="85" grpId="0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2556588" y="3340077"/>
            <a:ext cx="6307498" cy="2260102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3292" y="685800"/>
            <a:ext cx="7556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Class-1                                       Class-2                                            Class-3                                            Class-4                                                                Class-k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7" y="3057326"/>
            <a:ext cx="1938248" cy="2819273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18616" y="328910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angle 37"/>
          <p:cNvSpPr/>
          <p:nvPr/>
        </p:nvSpPr>
        <p:spPr>
          <a:xfrm>
            <a:off x="865566" y="329184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38"/>
          <p:cNvSpPr/>
          <p:nvPr/>
        </p:nvSpPr>
        <p:spPr>
          <a:xfrm>
            <a:off x="1225488" y="328911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1604869" y="329184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angle 55"/>
          <p:cNvSpPr/>
          <p:nvPr/>
        </p:nvSpPr>
        <p:spPr>
          <a:xfrm>
            <a:off x="521861" y="364254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angle 56"/>
          <p:cNvSpPr/>
          <p:nvPr/>
        </p:nvSpPr>
        <p:spPr>
          <a:xfrm>
            <a:off x="868811" y="364527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1228733" y="364254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angle 58"/>
          <p:cNvSpPr/>
          <p:nvPr/>
        </p:nvSpPr>
        <p:spPr>
          <a:xfrm>
            <a:off x="1608114" y="364527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angle 59"/>
          <p:cNvSpPr/>
          <p:nvPr/>
        </p:nvSpPr>
        <p:spPr>
          <a:xfrm>
            <a:off x="521861" y="4018681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angle 60"/>
          <p:cNvSpPr/>
          <p:nvPr/>
        </p:nvSpPr>
        <p:spPr>
          <a:xfrm>
            <a:off x="868811" y="402141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Rectangle 61"/>
          <p:cNvSpPr/>
          <p:nvPr/>
        </p:nvSpPr>
        <p:spPr>
          <a:xfrm>
            <a:off x="1228733" y="4018686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608114" y="402141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Rectangle 63"/>
          <p:cNvSpPr/>
          <p:nvPr/>
        </p:nvSpPr>
        <p:spPr>
          <a:xfrm>
            <a:off x="521861" y="438183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Rectangle 64"/>
          <p:cNvSpPr/>
          <p:nvPr/>
        </p:nvSpPr>
        <p:spPr>
          <a:xfrm>
            <a:off x="868811" y="438456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Rectangle 65"/>
          <p:cNvSpPr/>
          <p:nvPr/>
        </p:nvSpPr>
        <p:spPr>
          <a:xfrm>
            <a:off x="1228733" y="438183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Rectangle 66"/>
          <p:cNvSpPr/>
          <p:nvPr/>
        </p:nvSpPr>
        <p:spPr>
          <a:xfrm>
            <a:off x="1608114" y="4384565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Rectangle 67"/>
          <p:cNvSpPr/>
          <p:nvPr/>
        </p:nvSpPr>
        <p:spPr>
          <a:xfrm>
            <a:off x="521858" y="4725559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868808" y="472829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1228730" y="4725564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608111" y="4728290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521858" y="5095211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Rectangle 72"/>
          <p:cNvSpPr/>
          <p:nvPr/>
        </p:nvSpPr>
        <p:spPr>
          <a:xfrm>
            <a:off x="868808" y="509794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Rectangle 73"/>
          <p:cNvSpPr/>
          <p:nvPr/>
        </p:nvSpPr>
        <p:spPr>
          <a:xfrm>
            <a:off x="1228730" y="5095216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Rectangle 74"/>
          <p:cNvSpPr/>
          <p:nvPr/>
        </p:nvSpPr>
        <p:spPr>
          <a:xfrm>
            <a:off x="1608111" y="5097942"/>
            <a:ext cx="518615" cy="50496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Rectángulo redondeado 360"/>
          <p:cNvSpPr/>
          <p:nvPr/>
        </p:nvSpPr>
        <p:spPr>
          <a:xfrm rot="662206">
            <a:off x="2801085" y="3658249"/>
            <a:ext cx="679936" cy="818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8" name="Rectángulo redondeado 360"/>
          <p:cNvSpPr/>
          <p:nvPr/>
        </p:nvSpPr>
        <p:spPr>
          <a:xfrm rot="662206">
            <a:off x="4558349" y="3642698"/>
            <a:ext cx="679936" cy="8189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1">
                <a:lumMod val="60000"/>
                <a:lumOff val="4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9" name="Rectángulo redondeado 360"/>
          <p:cNvSpPr/>
          <p:nvPr/>
        </p:nvSpPr>
        <p:spPr>
          <a:xfrm rot="662206">
            <a:off x="6835021" y="3680021"/>
            <a:ext cx="679936" cy="8189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6">
                <a:lumMod val="60000"/>
                <a:lumOff val="40000"/>
              </a:schemeClr>
            </a:extrusionClr>
            <a:contourClr>
              <a:schemeClr val="accent6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39692" y="4662784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Class-1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20470" y="4665896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Class-2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424317" y="4706328"/>
            <a:ext cx="120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of </a:t>
            </a:r>
          </a:p>
          <a:p>
            <a:pPr algn="ctr"/>
            <a:r>
              <a:rPr lang="en-US" dirty="0" smtClean="0"/>
              <a:t>Class-k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561170" y="5829401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dictionary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51553" y="3837992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80219" y="3566820"/>
            <a:ext cx="2335948" cy="48834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ight Brace 89"/>
          <p:cNvSpPr/>
          <p:nvPr/>
        </p:nvSpPr>
        <p:spPr>
          <a:xfrm rot="5400000" flipV="1">
            <a:off x="1039480" y="1519860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Brace 90"/>
          <p:cNvSpPr/>
          <p:nvPr/>
        </p:nvSpPr>
        <p:spPr>
          <a:xfrm rot="5400000" flipV="1">
            <a:off x="4180008" y="1522144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ight Brace 91"/>
          <p:cNvSpPr/>
          <p:nvPr/>
        </p:nvSpPr>
        <p:spPr>
          <a:xfrm rot="5400000" flipV="1">
            <a:off x="2579807" y="1522581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ight Brace 92"/>
          <p:cNvSpPr/>
          <p:nvPr/>
        </p:nvSpPr>
        <p:spPr>
          <a:xfrm rot="5400000" flipV="1">
            <a:off x="7962793" y="1522144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ight Brace 94"/>
          <p:cNvSpPr/>
          <p:nvPr/>
        </p:nvSpPr>
        <p:spPr>
          <a:xfrm rot="5400000" flipV="1">
            <a:off x="5807421" y="1522144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Elbow Connector 103"/>
          <p:cNvCxnSpPr/>
          <p:nvPr/>
        </p:nvCxnSpPr>
        <p:spPr>
          <a:xfrm rot="16200000" flipH="1">
            <a:off x="1845676" y="1554646"/>
            <a:ext cx="1281438" cy="2763078"/>
          </a:xfrm>
          <a:prstGeom prst="bentConnector3">
            <a:avLst>
              <a:gd name="adj1" fmla="val 41727"/>
            </a:avLst>
          </a:prstGeom>
          <a:ln>
            <a:solidFill>
              <a:srgbClr val="DA949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3522073" y="1375746"/>
            <a:ext cx="1281438" cy="3081126"/>
          </a:xfrm>
          <a:prstGeom prst="bentConnector3">
            <a:avLst>
              <a:gd name="adj1" fmla="val 2414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015262" y="2282214"/>
            <a:ext cx="0" cy="12814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 flipH="1">
            <a:off x="91790" y="1680772"/>
            <a:ext cx="544311" cy="2072861"/>
          </a:xfrm>
          <a:prstGeom prst="arc">
            <a:avLst>
              <a:gd name="adj1" fmla="val 16484996"/>
              <a:gd name="adj2" fmla="val 5106455"/>
            </a:avLst>
          </a:prstGeom>
          <a:ln>
            <a:solidFill>
              <a:srgbClr val="DA949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724136" y="3891443"/>
            <a:ext cx="317500" cy="241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05948" y="3898119"/>
            <a:ext cx="317500" cy="241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72623" y="3898119"/>
            <a:ext cx="342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redondeado 360"/>
          <p:cNvSpPr/>
          <p:nvPr/>
        </p:nvSpPr>
        <p:spPr>
          <a:xfrm rot="662206">
            <a:off x="319142" y="753911"/>
            <a:ext cx="679936" cy="818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8" name="Rectángulo redondeado 360"/>
          <p:cNvSpPr/>
          <p:nvPr/>
        </p:nvSpPr>
        <p:spPr>
          <a:xfrm rot="662206">
            <a:off x="2076406" y="753911"/>
            <a:ext cx="679936" cy="8189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1">
                <a:lumMod val="60000"/>
                <a:lumOff val="4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9" name="Rectángulo redondeado 360"/>
          <p:cNvSpPr/>
          <p:nvPr/>
        </p:nvSpPr>
        <p:spPr>
          <a:xfrm rot="662206">
            <a:off x="6573737" y="750206"/>
            <a:ext cx="679936" cy="8189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6">
                <a:lumMod val="60000"/>
                <a:lumOff val="40000"/>
              </a:schemeClr>
            </a:extrusionClr>
            <a:contourClr>
              <a:schemeClr val="accent6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7" name="Rectángulo redondeado 360"/>
          <p:cNvSpPr/>
          <p:nvPr/>
        </p:nvSpPr>
        <p:spPr>
          <a:xfrm rot="662206">
            <a:off x="3852333" y="753911"/>
            <a:ext cx="679936" cy="8189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scene3d>
            <a:camera prst="isometricLeftUp">
              <a:rot lat="21190071" lon="4149312" rev="764547"/>
            </a:camera>
            <a:lightRig rig="chilly" dir="t"/>
          </a:scene3d>
          <a:sp3d extrusionH="1562100" contourW="12700" prstMaterial="powder">
            <a:extrusionClr>
              <a:schemeClr val="accent3">
                <a:lumMod val="40000"/>
                <a:lumOff val="60000"/>
              </a:schemeClr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3676259"/>
            <a:ext cx="1938528" cy="281967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76954" y="646431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74646" y="503567"/>
            <a:ext cx="8994710" cy="13812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89"/>
          <p:cNvSpPr txBox="1"/>
          <p:nvPr/>
        </p:nvSpPr>
        <p:spPr>
          <a:xfrm>
            <a:off x="161741" y="151843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99955" y="394224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46905" y="394497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206827" y="394225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Rectangle 94"/>
          <p:cNvSpPr/>
          <p:nvPr/>
        </p:nvSpPr>
        <p:spPr>
          <a:xfrm>
            <a:off x="1586208" y="394497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503200" y="429568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Rectangle 96"/>
          <p:cNvSpPr/>
          <p:nvPr/>
        </p:nvSpPr>
        <p:spPr>
          <a:xfrm>
            <a:off x="850150" y="429841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" name="Rectangle 97"/>
          <p:cNvSpPr/>
          <p:nvPr/>
        </p:nvSpPr>
        <p:spPr>
          <a:xfrm>
            <a:off x="1210072" y="429568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9" name="Rectangle 98"/>
          <p:cNvSpPr/>
          <p:nvPr/>
        </p:nvSpPr>
        <p:spPr>
          <a:xfrm>
            <a:off x="1589453" y="429841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0" name="Rectangle 99"/>
          <p:cNvSpPr/>
          <p:nvPr/>
        </p:nvSpPr>
        <p:spPr>
          <a:xfrm>
            <a:off x="503200" y="4671817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1" name="Rectangle 100"/>
          <p:cNvSpPr/>
          <p:nvPr/>
        </p:nvSpPr>
        <p:spPr>
          <a:xfrm>
            <a:off x="850150" y="467454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2" name="Rectangle 101"/>
          <p:cNvSpPr/>
          <p:nvPr/>
        </p:nvSpPr>
        <p:spPr>
          <a:xfrm>
            <a:off x="1210072" y="4671822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3" name="Rectangle 102"/>
          <p:cNvSpPr/>
          <p:nvPr/>
        </p:nvSpPr>
        <p:spPr>
          <a:xfrm>
            <a:off x="1589453" y="467454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" name="Rectangle 103"/>
          <p:cNvSpPr/>
          <p:nvPr/>
        </p:nvSpPr>
        <p:spPr>
          <a:xfrm>
            <a:off x="503200" y="503497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5" name="Rectangle 104"/>
          <p:cNvSpPr/>
          <p:nvPr/>
        </p:nvSpPr>
        <p:spPr>
          <a:xfrm>
            <a:off x="850150" y="503770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Rectangle 105"/>
          <p:cNvSpPr/>
          <p:nvPr/>
        </p:nvSpPr>
        <p:spPr>
          <a:xfrm>
            <a:off x="1210072" y="503497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7" name="Rectangle 106"/>
          <p:cNvSpPr/>
          <p:nvPr/>
        </p:nvSpPr>
        <p:spPr>
          <a:xfrm>
            <a:off x="1589453" y="503770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Rectangle 107"/>
          <p:cNvSpPr/>
          <p:nvPr/>
        </p:nvSpPr>
        <p:spPr>
          <a:xfrm>
            <a:off x="503197" y="537869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9" name="Rectangle 108"/>
          <p:cNvSpPr/>
          <p:nvPr/>
        </p:nvSpPr>
        <p:spPr>
          <a:xfrm>
            <a:off x="850147" y="538142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0" name="Rectangle 109"/>
          <p:cNvSpPr/>
          <p:nvPr/>
        </p:nvSpPr>
        <p:spPr>
          <a:xfrm>
            <a:off x="1210069" y="537870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1" name="Rectangle 110"/>
          <p:cNvSpPr/>
          <p:nvPr/>
        </p:nvSpPr>
        <p:spPr>
          <a:xfrm>
            <a:off x="1589450" y="538142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Rectangle 111"/>
          <p:cNvSpPr/>
          <p:nvPr/>
        </p:nvSpPr>
        <p:spPr>
          <a:xfrm>
            <a:off x="503197" y="5748347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Rectangle 112"/>
          <p:cNvSpPr/>
          <p:nvPr/>
        </p:nvSpPr>
        <p:spPr>
          <a:xfrm>
            <a:off x="850147" y="575107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Rectangle 113"/>
          <p:cNvSpPr/>
          <p:nvPr/>
        </p:nvSpPr>
        <p:spPr>
          <a:xfrm>
            <a:off x="1210069" y="5748352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Rectangle 114"/>
          <p:cNvSpPr/>
          <p:nvPr/>
        </p:nvSpPr>
        <p:spPr>
          <a:xfrm>
            <a:off x="1589450" y="575107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95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3732242"/>
            <a:ext cx="1938528" cy="281967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79793" y="6520295"/>
            <a:ext cx="129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patch </a:t>
            </a:r>
            <a:r>
              <a:rPr lang="en-US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741" y="151843"/>
            <a:ext cx="7853707" cy="567636"/>
            <a:chOff x="161741" y="151843"/>
            <a:chExt cx="7853707" cy="567636"/>
          </a:xfrm>
        </p:grpSpPr>
        <p:sp>
          <p:nvSpPr>
            <p:cNvPr id="76" name="Rectángulo redondeado 360"/>
            <p:cNvSpPr/>
            <p:nvPr/>
          </p:nvSpPr>
          <p:spPr>
            <a:xfrm rot="662206">
              <a:off x="468704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ángulo redondeado 360"/>
            <p:cNvSpPr/>
            <p:nvPr/>
          </p:nvSpPr>
          <p:spPr>
            <a:xfrm rot="662206">
              <a:off x="559087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ángulo redondeado 360"/>
            <p:cNvSpPr/>
            <p:nvPr/>
          </p:nvSpPr>
          <p:spPr>
            <a:xfrm rot="662206">
              <a:off x="764980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ángulo redondeado 360"/>
            <p:cNvSpPr/>
            <p:nvPr/>
          </p:nvSpPr>
          <p:spPr>
            <a:xfrm rot="662206">
              <a:off x="649811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741" y="151843"/>
              <a:ext cx="213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 Original dictionary</a:t>
              </a:r>
              <a:endParaRPr lang="en-US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619070" y="4672299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Group 4"/>
          <p:cNvGrpSpPr/>
          <p:nvPr/>
        </p:nvGrpSpPr>
        <p:grpSpPr>
          <a:xfrm>
            <a:off x="166400" y="2291023"/>
            <a:ext cx="8657560" cy="1290050"/>
            <a:chOff x="2376200" y="4104583"/>
            <a:chExt cx="8657560" cy="1290050"/>
          </a:xfrm>
        </p:grpSpPr>
        <p:sp>
          <p:nvSpPr>
            <p:cNvPr id="46" name="TextBox 45"/>
            <p:cNvSpPr txBox="1"/>
            <p:nvPr/>
          </p:nvSpPr>
          <p:spPr>
            <a:xfrm>
              <a:off x="2376200" y="4372940"/>
              <a:ext cx="2516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Sparse Representation</a:t>
              </a:r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937989" y="4104583"/>
              <a:ext cx="4095771" cy="1290050"/>
              <a:chOff x="2216699" y="2089170"/>
              <a:chExt cx="4095771" cy="129005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2216699" y="3226820"/>
                <a:ext cx="4095771" cy="3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646929" y="2667315"/>
                <a:ext cx="0" cy="559505"/>
              </a:xfrm>
              <a:prstGeom prst="line">
                <a:avLst/>
              </a:prstGeom>
              <a:ln w="6667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3809758" y="2180492"/>
                <a:ext cx="0" cy="1042518"/>
              </a:xfrm>
              <a:prstGeom prst="line">
                <a:avLst/>
              </a:prstGeom>
              <a:ln w="6667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5646212" y="2949880"/>
                <a:ext cx="0" cy="274320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801478" y="208917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29379" y="2482649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0.3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03760" y="285136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0.2</a:t>
                </a:r>
                <a:endParaRPr lang="en-US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2248431" y="2190307"/>
                <a:ext cx="0" cy="118891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814279" y="4196058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s-ES_tradnl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902" y="4329404"/>
            <a:ext cx="1138335" cy="11943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9" name="Group 38"/>
          <p:cNvGrpSpPr/>
          <p:nvPr/>
        </p:nvGrpSpPr>
        <p:grpSpPr>
          <a:xfrm>
            <a:off x="161741" y="807163"/>
            <a:ext cx="8112787" cy="646331"/>
            <a:chOff x="161741" y="151843"/>
            <a:chExt cx="8112787" cy="646331"/>
          </a:xfrm>
        </p:grpSpPr>
        <p:sp>
          <p:nvSpPr>
            <p:cNvPr id="52" name="Rectángulo redondeado 360"/>
            <p:cNvSpPr/>
            <p:nvPr/>
          </p:nvSpPr>
          <p:spPr>
            <a:xfrm rot="662206">
              <a:off x="494612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Rectángulo redondeado 360"/>
            <p:cNvSpPr/>
            <p:nvPr/>
          </p:nvSpPr>
          <p:spPr>
            <a:xfrm rot="662206">
              <a:off x="584995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Rectángulo redondeado 360"/>
            <p:cNvSpPr/>
            <p:nvPr/>
          </p:nvSpPr>
          <p:spPr>
            <a:xfrm rot="662206">
              <a:off x="790888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ángulo redondeado 360"/>
            <p:cNvSpPr/>
            <p:nvPr/>
          </p:nvSpPr>
          <p:spPr>
            <a:xfrm rot="662206">
              <a:off x="675719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741" y="151843"/>
              <a:ext cx="3425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Selection of the nearest patches</a:t>
              </a:r>
            </a:p>
            <a:p>
              <a:r>
                <a:rPr lang="en-US" dirty="0" smtClean="0"/>
                <a:t>	(using (</a:t>
              </a:r>
              <a:r>
                <a:rPr lang="en-US" dirty="0" err="1" smtClean="0"/>
                <a:t>x,y</a:t>
              </a:r>
              <a:r>
                <a:rPr lang="en-US" dirty="0" smtClean="0"/>
                <a:t>) information)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1741" y="1492963"/>
            <a:ext cx="8112787" cy="646331"/>
            <a:chOff x="161741" y="151843"/>
            <a:chExt cx="8112787" cy="646331"/>
          </a:xfrm>
        </p:grpSpPr>
        <p:sp>
          <p:nvSpPr>
            <p:cNvPr id="63" name="Rectángulo redondeado 360"/>
            <p:cNvSpPr/>
            <p:nvPr/>
          </p:nvSpPr>
          <p:spPr>
            <a:xfrm rot="662206">
              <a:off x="494612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1905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ángulo redondeado 360"/>
            <p:cNvSpPr/>
            <p:nvPr/>
          </p:nvSpPr>
          <p:spPr>
            <a:xfrm rot="662206">
              <a:off x="584995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ángulo redondeado 360"/>
            <p:cNvSpPr/>
            <p:nvPr/>
          </p:nvSpPr>
          <p:spPr>
            <a:xfrm rot="662206">
              <a:off x="790888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1270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ángulo redondeado 360"/>
            <p:cNvSpPr/>
            <p:nvPr/>
          </p:nvSpPr>
          <p:spPr>
            <a:xfrm rot="662206">
              <a:off x="675719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635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1741" y="151843"/>
              <a:ext cx="3867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Selection of the most similar patches</a:t>
              </a:r>
            </a:p>
            <a:p>
              <a:r>
                <a:rPr lang="en-US" dirty="0" smtClean="0"/>
                <a:t>	(using intensity information)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7470"/>
              </p:ext>
            </p:extLst>
          </p:nvPr>
        </p:nvGraphicFramePr>
        <p:xfrm>
          <a:off x="4920654" y="4080183"/>
          <a:ext cx="3720424" cy="3758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5306"/>
                <a:gridCol w="975360"/>
                <a:gridCol w="716280"/>
                <a:gridCol w="457724"/>
                <a:gridCol w="715754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0.8</a:t>
                      </a:r>
                      <a:endParaRPr lang="es-ES_tradn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...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32634" y="3581073"/>
            <a:ext cx="6226599" cy="882208"/>
            <a:chOff x="2332634" y="3581073"/>
            <a:chExt cx="6226599" cy="882208"/>
          </a:xfrm>
        </p:grpSpPr>
        <p:sp>
          <p:nvSpPr>
            <p:cNvPr id="38" name="TextBox 37"/>
            <p:cNvSpPr txBox="1"/>
            <p:nvPr/>
          </p:nvSpPr>
          <p:spPr>
            <a:xfrm>
              <a:off x="2551712" y="4063171"/>
              <a:ext cx="1683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Contribution  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en-US" sz="2000" i="1" baseline="-25000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 flipV="1">
              <a:off x="5256402" y="3371746"/>
              <a:ext cx="119340" cy="537993"/>
            </a:xfrm>
            <a:prstGeom prst="rightBrac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Brace 41"/>
            <p:cNvSpPr/>
            <p:nvPr/>
          </p:nvSpPr>
          <p:spPr>
            <a:xfrm rot="5400000" flipV="1">
              <a:off x="7031962" y="3374033"/>
              <a:ext cx="119336" cy="537991"/>
            </a:xfrm>
            <a:prstGeom prst="rightBrac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Brace 42"/>
            <p:cNvSpPr/>
            <p:nvPr/>
          </p:nvSpPr>
          <p:spPr>
            <a:xfrm rot="5400000" flipV="1">
              <a:off x="6213634" y="3374467"/>
              <a:ext cx="119340" cy="5379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Brace 43"/>
            <p:cNvSpPr/>
            <p:nvPr/>
          </p:nvSpPr>
          <p:spPr>
            <a:xfrm rot="5400000" flipV="1">
              <a:off x="8230570" y="3374033"/>
              <a:ext cx="119336" cy="537991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32634" y="40869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4.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7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3732242"/>
            <a:ext cx="1938528" cy="281967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79793" y="6520295"/>
            <a:ext cx="129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patch </a:t>
            </a:r>
            <a:r>
              <a:rPr lang="en-US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741" y="151843"/>
            <a:ext cx="7853707" cy="567636"/>
            <a:chOff x="161741" y="151843"/>
            <a:chExt cx="7853707" cy="567636"/>
          </a:xfrm>
        </p:grpSpPr>
        <p:sp>
          <p:nvSpPr>
            <p:cNvPr id="76" name="Rectángulo redondeado 360"/>
            <p:cNvSpPr/>
            <p:nvPr/>
          </p:nvSpPr>
          <p:spPr>
            <a:xfrm rot="662206">
              <a:off x="468704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ángulo redondeado 360"/>
            <p:cNvSpPr/>
            <p:nvPr/>
          </p:nvSpPr>
          <p:spPr>
            <a:xfrm rot="662206">
              <a:off x="559087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ángulo redondeado 360"/>
            <p:cNvSpPr/>
            <p:nvPr/>
          </p:nvSpPr>
          <p:spPr>
            <a:xfrm rot="662206">
              <a:off x="764980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ángulo redondeado 360"/>
            <p:cNvSpPr/>
            <p:nvPr/>
          </p:nvSpPr>
          <p:spPr>
            <a:xfrm rot="662206">
              <a:off x="649811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7620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741" y="151843"/>
              <a:ext cx="219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 Original dictionary </a:t>
              </a:r>
              <a:endParaRPr lang="en-US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619070" y="4672299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Group 4"/>
          <p:cNvGrpSpPr/>
          <p:nvPr/>
        </p:nvGrpSpPr>
        <p:grpSpPr>
          <a:xfrm>
            <a:off x="166400" y="2291023"/>
            <a:ext cx="8657560" cy="1290050"/>
            <a:chOff x="2376200" y="4104583"/>
            <a:chExt cx="8657560" cy="1290050"/>
          </a:xfrm>
        </p:grpSpPr>
        <p:sp>
          <p:nvSpPr>
            <p:cNvPr id="46" name="TextBox 45"/>
            <p:cNvSpPr txBox="1"/>
            <p:nvPr/>
          </p:nvSpPr>
          <p:spPr>
            <a:xfrm>
              <a:off x="2376200" y="4372940"/>
              <a:ext cx="378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Sparse Representation of </a:t>
              </a:r>
              <a:r>
                <a:rPr lang="en-US" b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r>
                <a:rPr lang="en-US" i="1" baseline="-250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dirty="0" smtClean="0"/>
                <a:t> using </a:t>
              </a:r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lang="en-US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937989" y="4104583"/>
              <a:ext cx="4095771" cy="1290050"/>
              <a:chOff x="2216699" y="2089170"/>
              <a:chExt cx="4095771" cy="129005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2216699" y="3226820"/>
                <a:ext cx="4095771" cy="327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646929" y="2667315"/>
                <a:ext cx="0" cy="559505"/>
              </a:xfrm>
              <a:prstGeom prst="line">
                <a:avLst/>
              </a:prstGeom>
              <a:ln w="6667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3809758" y="2180492"/>
                <a:ext cx="0" cy="1042518"/>
              </a:xfrm>
              <a:prstGeom prst="line">
                <a:avLst/>
              </a:prstGeom>
              <a:ln w="6667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5646212" y="2949880"/>
                <a:ext cx="0" cy="274320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801478" y="208917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29379" y="2482649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0.3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03760" y="285136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0.2</a:t>
                </a:r>
                <a:endParaRPr lang="en-US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2248431" y="2190307"/>
                <a:ext cx="0" cy="118891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814279" y="4196058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s-ES_tradnl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902" y="4329404"/>
            <a:ext cx="1138335" cy="11943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9" name="Group 38"/>
          <p:cNvGrpSpPr/>
          <p:nvPr/>
        </p:nvGrpSpPr>
        <p:grpSpPr>
          <a:xfrm>
            <a:off x="161741" y="807163"/>
            <a:ext cx="8112787" cy="646331"/>
            <a:chOff x="161741" y="151843"/>
            <a:chExt cx="8112787" cy="646331"/>
          </a:xfrm>
        </p:grpSpPr>
        <p:sp>
          <p:nvSpPr>
            <p:cNvPr id="52" name="Rectángulo redondeado 360"/>
            <p:cNvSpPr/>
            <p:nvPr/>
          </p:nvSpPr>
          <p:spPr>
            <a:xfrm rot="662206">
              <a:off x="494612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Rectángulo redondeado 360"/>
            <p:cNvSpPr/>
            <p:nvPr/>
          </p:nvSpPr>
          <p:spPr>
            <a:xfrm rot="662206">
              <a:off x="584995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Rectángulo redondeado 360"/>
            <p:cNvSpPr/>
            <p:nvPr/>
          </p:nvSpPr>
          <p:spPr>
            <a:xfrm rot="662206">
              <a:off x="790888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ángulo redondeado 360"/>
            <p:cNvSpPr/>
            <p:nvPr/>
          </p:nvSpPr>
          <p:spPr>
            <a:xfrm rot="662206">
              <a:off x="675719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741" y="151843"/>
              <a:ext cx="3425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Selection of the nearest patches</a:t>
              </a:r>
            </a:p>
            <a:p>
              <a:r>
                <a:rPr lang="en-US" dirty="0" smtClean="0"/>
                <a:t>	(using (</a:t>
              </a:r>
              <a:r>
                <a:rPr lang="en-US" dirty="0" err="1" smtClean="0"/>
                <a:t>x,y</a:t>
              </a:r>
              <a:r>
                <a:rPr lang="en-US" dirty="0" smtClean="0"/>
                <a:t>) information)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1741" y="1492963"/>
            <a:ext cx="8112787" cy="646331"/>
            <a:chOff x="161741" y="151843"/>
            <a:chExt cx="8112787" cy="646331"/>
          </a:xfrm>
        </p:grpSpPr>
        <p:sp>
          <p:nvSpPr>
            <p:cNvPr id="63" name="Rectángulo redondeado 360"/>
            <p:cNvSpPr/>
            <p:nvPr/>
          </p:nvSpPr>
          <p:spPr>
            <a:xfrm rot="662206">
              <a:off x="4946126" y="285426"/>
              <a:ext cx="365647" cy="4340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190500" contourW="12700" prstMaterial="powder"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ángulo redondeado 360"/>
            <p:cNvSpPr/>
            <p:nvPr/>
          </p:nvSpPr>
          <p:spPr>
            <a:xfrm rot="662206">
              <a:off x="5849950" y="285426"/>
              <a:ext cx="365647" cy="4340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317500" contourW="12700" prstMaterial="powder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ángulo redondeado 360"/>
            <p:cNvSpPr/>
            <p:nvPr/>
          </p:nvSpPr>
          <p:spPr>
            <a:xfrm rot="662206">
              <a:off x="7908881" y="281721"/>
              <a:ext cx="365647" cy="4340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127000" contourW="12700" prstMaterial="powder"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6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ángulo redondeado 360"/>
            <p:cNvSpPr/>
            <p:nvPr/>
          </p:nvSpPr>
          <p:spPr>
            <a:xfrm rot="662206">
              <a:off x="6757197" y="285426"/>
              <a:ext cx="365647" cy="4340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scene3d>
              <a:camera prst="isometricLeftUp">
                <a:rot lat="21190071" lon="4149312" rev="764547"/>
              </a:camera>
              <a:lightRig rig="chilly" dir="t"/>
            </a:scene3d>
            <a:sp3d extrusionH="63500" contourW="12700" prstMaterial="powder">
              <a:extrusionClr>
                <a:schemeClr val="accent3">
                  <a:lumMod val="40000"/>
                  <a:lumOff val="60000"/>
                </a:schemeClr>
              </a:extrusionClr>
              <a:contourClr>
                <a:schemeClr val="accent3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1741" y="151843"/>
              <a:ext cx="3867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Selection of the most similar patches</a:t>
              </a:r>
            </a:p>
            <a:p>
              <a:r>
                <a:rPr lang="en-US" dirty="0" smtClean="0"/>
                <a:t>	(using intensity information)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7470"/>
              </p:ext>
            </p:extLst>
          </p:nvPr>
        </p:nvGraphicFramePr>
        <p:xfrm>
          <a:off x="4920654" y="4080183"/>
          <a:ext cx="3720424" cy="3758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5306"/>
                <a:gridCol w="975360"/>
                <a:gridCol w="716280"/>
                <a:gridCol w="457724"/>
                <a:gridCol w="715754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0.8</a:t>
                      </a:r>
                      <a:endParaRPr lang="es-ES_tradn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...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32634" y="3581073"/>
            <a:ext cx="6226599" cy="882208"/>
            <a:chOff x="2332634" y="3581073"/>
            <a:chExt cx="6226599" cy="882208"/>
          </a:xfrm>
        </p:grpSpPr>
        <p:sp>
          <p:nvSpPr>
            <p:cNvPr id="38" name="TextBox 37"/>
            <p:cNvSpPr txBox="1"/>
            <p:nvPr/>
          </p:nvSpPr>
          <p:spPr>
            <a:xfrm>
              <a:off x="2551712" y="4063171"/>
              <a:ext cx="1500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Contribution </a:t>
              </a:r>
              <a:r>
                <a:rPr lang="en-US" sz="2000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 flipV="1">
              <a:off x="5256402" y="3371746"/>
              <a:ext cx="119340" cy="537993"/>
            </a:xfrm>
            <a:prstGeom prst="rightBrac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Brace 41"/>
            <p:cNvSpPr/>
            <p:nvPr/>
          </p:nvSpPr>
          <p:spPr>
            <a:xfrm rot="5400000" flipV="1">
              <a:off x="7031962" y="3374033"/>
              <a:ext cx="119336" cy="537991"/>
            </a:xfrm>
            <a:prstGeom prst="rightBrac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Brace 42"/>
            <p:cNvSpPr/>
            <p:nvPr/>
          </p:nvSpPr>
          <p:spPr>
            <a:xfrm rot="5400000" flipV="1">
              <a:off x="6213634" y="3374467"/>
              <a:ext cx="119340" cy="5379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Brace 43"/>
            <p:cNvSpPr/>
            <p:nvPr/>
          </p:nvSpPr>
          <p:spPr>
            <a:xfrm rot="5400000" flipV="1">
              <a:off x="8230570" y="3374033"/>
              <a:ext cx="119336" cy="537991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32634" y="40869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4.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253431" y="24394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sz="2400"/>
          </a:p>
        </p:txBody>
      </p:sp>
      <p:sp>
        <p:nvSpPr>
          <p:cNvPr id="62" name="Rectangle 61"/>
          <p:cNvSpPr/>
          <p:nvPr/>
        </p:nvSpPr>
        <p:spPr>
          <a:xfrm>
            <a:off x="4262951" y="89641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24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4286759" y="1563168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lang="en-US" sz="24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8833" y="4720171"/>
            <a:ext cx="92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Patch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2000" i="1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1137685" y="4920226"/>
            <a:ext cx="1751148" cy="455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473583" y="5297688"/>
            <a:ext cx="1404000" cy="455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82209" y="5084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 of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2000" i="1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373869" y="228706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i="1" baseline="-2500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/>
              <a:t>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83389" y="4053971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i="1" baseline="-2500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3676259"/>
            <a:ext cx="1938528" cy="281967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76954" y="646431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99955" y="394224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46905" y="394497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206827" y="394225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Rectangle 94"/>
          <p:cNvSpPr/>
          <p:nvPr/>
        </p:nvSpPr>
        <p:spPr>
          <a:xfrm>
            <a:off x="1586208" y="394497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503200" y="429568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Rectangle 96"/>
          <p:cNvSpPr/>
          <p:nvPr/>
        </p:nvSpPr>
        <p:spPr>
          <a:xfrm>
            <a:off x="850150" y="429841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" name="Rectangle 97"/>
          <p:cNvSpPr/>
          <p:nvPr/>
        </p:nvSpPr>
        <p:spPr>
          <a:xfrm>
            <a:off x="1210072" y="429568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9" name="Rectangle 98"/>
          <p:cNvSpPr/>
          <p:nvPr/>
        </p:nvSpPr>
        <p:spPr>
          <a:xfrm>
            <a:off x="1589453" y="429841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0" name="Rectangle 99"/>
          <p:cNvSpPr/>
          <p:nvPr/>
        </p:nvSpPr>
        <p:spPr>
          <a:xfrm>
            <a:off x="503200" y="4671817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1" name="Rectangle 100"/>
          <p:cNvSpPr/>
          <p:nvPr/>
        </p:nvSpPr>
        <p:spPr>
          <a:xfrm>
            <a:off x="850150" y="467454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2" name="Rectangle 101"/>
          <p:cNvSpPr/>
          <p:nvPr/>
        </p:nvSpPr>
        <p:spPr>
          <a:xfrm>
            <a:off x="1210072" y="4671822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3" name="Rectangle 102"/>
          <p:cNvSpPr/>
          <p:nvPr/>
        </p:nvSpPr>
        <p:spPr>
          <a:xfrm>
            <a:off x="1589453" y="467454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" name="Rectangle 103"/>
          <p:cNvSpPr/>
          <p:nvPr/>
        </p:nvSpPr>
        <p:spPr>
          <a:xfrm>
            <a:off x="503200" y="503497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5" name="Rectangle 104"/>
          <p:cNvSpPr/>
          <p:nvPr/>
        </p:nvSpPr>
        <p:spPr>
          <a:xfrm>
            <a:off x="850150" y="503770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Rectangle 105"/>
          <p:cNvSpPr/>
          <p:nvPr/>
        </p:nvSpPr>
        <p:spPr>
          <a:xfrm>
            <a:off x="1210072" y="503497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7" name="Rectangle 106"/>
          <p:cNvSpPr/>
          <p:nvPr/>
        </p:nvSpPr>
        <p:spPr>
          <a:xfrm>
            <a:off x="1589453" y="5037701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Rectangle 107"/>
          <p:cNvSpPr/>
          <p:nvPr/>
        </p:nvSpPr>
        <p:spPr>
          <a:xfrm>
            <a:off x="503197" y="5378695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9" name="Rectangle 108"/>
          <p:cNvSpPr/>
          <p:nvPr/>
        </p:nvSpPr>
        <p:spPr>
          <a:xfrm>
            <a:off x="850147" y="538142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0" name="Rectangle 109"/>
          <p:cNvSpPr/>
          <p:nvPr/>
        </p:nvSpPr>
        <p:spPr>
          <a:xfrm>
            <a:off x="1210069" y="5378700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1" name="Rectangle 110"/>
          <p:cNvSpPr/>
          <p:nvPr/>
        </p:nvSpPr>
        <p:spPr>
          <a:xfrm>
            <a:off x="1589450" y="5381426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Rectangle 111"/>
          <p:cNvSpPr/>
          <p:nvPr/>
        </p:nvSpPr>
        <p:spPr>
          <a:xfrm>
            <a:off x="503197" y="5748347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Rectangle 112"/>
          <p:cNvSpPr/>
          <p:nvPr/>
        </p:nvSpPr>
        <p:spPr>
          <a:xfrm>
            <a:off x="850147" y="575107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Rectangle 113"/>
          <p:cNvSpPr/>
          <p:nvPr/>
        </p:nvSpPr>
        <p:spPr>
          <a:xfrm>
            <a:off x="1210069" y="5748352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Rectangle 114"/>
          <p:cNvSpPr/>
          <p:nvPr/>
        </p:nvSpPr>
        <p:spPr>
          <a:xfrm>
            <a:off x="1589450" y="5751078"/>
            <a:ext cx="518615" cy="5049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49056"/>
              </p:ext>
            </p:extLst>
          </p:nvPr>
        </p:nvGraphicFramePr>
        <p:xfrm>
          <a:off x="5144277" y="793517"/>
          <a:ext cx="3103984" cy="5120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0797"/>
                <a:gridCol w="620797"/>
                <a:gridCol w="620797"/>
                <a:gridCol w="644433"/>
                <a:gridCol w="597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</a:t>
                      </a:r>
                      <a:endParaRPr lang="es-ES_tradnl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: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: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: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:</a:t>
                      </a:r>
                      <a:endParaRPr lang="es-ES_tradnl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0.7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04663" y="811755"/>
            <a:ext cx="27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Contribution of each patch: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46961"/>
              </p:ext>
            </p:extLst>
          </p:nvPr>
        </p:nvGraphicFramePr>
        <p:xfrm>
          <a:off x="5144277" y="6174275"/>
          <a:ext cx="3103984" cy="3758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0797"/>
                <a:gridCol w="620797"/>
                <a:gridCol w="620797"/>
                <a:gridCol w="644433"/>
                <a:gridCol w="597160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0.7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1.5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57263" y="38565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Subject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89012" y="6173747"/>
            <a:ext cx="76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14596" y="1380933"/>
            <a:ext cx="0" cy="431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728996" y="578498"/>
            <a:ext cx="690466" cy="61395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TextBox 41"/>
          <p:cNvSpPr txBox="1"/>
          <p:nvPr/>
        </p:nvSpPr>
        <p:spPr>
          <a:xfrm>
            <a:off x="2401079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classified as #2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2" idx="3"/>
          </p:cNvCxnSpPr>
          <p:nvPr/>
        </p:nvCxnSpPr>
        <p:spPr>
          <a:xfrm>
            <a:off x="3978755" y="6673334"/>
            <a:ext cx="1619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84330" y="614899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35" grpId="0"/>
      <p:bldP spid="37" grpId="0"/>
      <p:bldP spid="38" grpId="0"/>
      <p:bldP spid="4" grpId="0" animBg="1"/>
      <p:bldP spid="42" grpId="0"/>
      <p:bldP spid="42" grpId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8398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6000" y="16519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000" y="30136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56900" y="4696532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Rectangle 84"/>
          <p:cNvSpPr/>
          <p:nvPr/>
        </p:nvSpPr>
        <p:spPr>
          <a:xfrm>
            <a:off x="1163772" y="4696537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Rectangle 94"/>
          <p:cNvSpPr/>
          <p:nvPr/>
        </p:nvSpPr>
        <p:spPr>
          <a:xfrm>
            <a:off x="456897" y="5779547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Rectangle 96"/>
          <p:cNvSpPr/>
          <p:nvPr/>
        </p:nvSpPr>
        <p:spPr>
          <a:xfrm>
            <a:off x="1163769" y="5779552"/>
            <a:ext cx="572431" cy="64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328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                             Contribution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16000" y="85692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16000" y="385305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0633" y="4762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41214" y="60490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12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54027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56900" y="469653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Rectangle 84"/>
          <p:cNvSpPr/>
          <p:nvPr/>
        </p:nvSpPr>
        <p:spPr>
          <a:xfrm>
            <a:off x="1163772" y="469653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Rectangle 94"/>
          <p:cNvSpPr/>
          <p:nvPr/>
        </p:nvSpPr>
        <p:spPr>
          <a:xfrm>
            <a:off x="456897" y="577954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Rectangle 96"/>
          <p:cNvSpPr/>
          <p:nvPr/>
        </p:nvSpPr>
        <p:spPr>
          <a:xfrm>
            <a:off x="1163769" y="577955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327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00559" y="4677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8459" y="46908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414" y="602382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0384" y="603540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03033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356359" y="4721585"/>
            <a:ext cx="499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Patches </a:t>
            </a:r>
            <a:r>
              <a:rPr lang="en-US" dirty="0" smtClean="0"/>
              <a:t>that are </a:t>
            </a:r>
            <a:r>
              <a:rPr lang="en-US" smtClean="0"/>
              <a:t>not discriminative </a:t>
            </a:r>
            <a:r>
              <a:rPr lang="en-US" dirty="0" smtClean="0"/>
              <a:t>can </a:t>
            </a:r>
            <a:r>
              <a:rPr lang="en-US" smtClean="0"/>
              <a:t>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54027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327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</a:t>
            </a:r>
            <a:endParaRPr lang="en-US" sz="14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4095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56359" y="4721585"/>
            <a:ext cx="499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Patches </a:t>
            </a:r>
            <a:r>
              <a:rPr lang="en-US" dirty="0" smtClean="0"/>
              <a:t>that are </a:t>
            </a:r>
            <a:r>
              <a:rPr lang="en-US" smtClean="0"/>
              <a:t>not discriminative </a:t>
            </a:r>
            <a:r>
              <a:rPr lang="en-US" dirty="0" smtClean="0"/>
              <a:t>can </a:t>
            </a:r>
            <a:r>
              <a:rPr lang="en-US" smtClean="0"/>
              <a:t>be removed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Rectangle 39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Rectangle 41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Rectangle 44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Rectangle 46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Rectangle 50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Rectangle 5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Rectangle 53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3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38" y="3970626"/>
            <a:ext cx="2289396" cy="279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825" y="2289482"/>
            <a:ext cx="588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Are all parts of the face important?</a:t>
            </a:r>
            <a:endParaRPr lang="en-US" sz="2800" dirty="0"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54911" y="5632933"/>
            <a:ext cx="5533517" cy="852289"/>
            <a:chOff x="1854911" y="5147153"/>
            <a:chExt cx="5533517" cy="852289"/>
          </a:xfrm>
        </p:grpSpPr>
        <p:sp>
          <p:nvSpPr>
            <p:cNvPr id="4" name="Oval 3"/>
            <p:cNvSpPr/>
            <p:nvPr/>
          </p:nvSpPr>
          <p:spPr>
            <a:xfrm>
              <a:off x="1854911" y="5147153"/>
              <a:ext cx="1378650" cy="85228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3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64067" y="5391468"/>
              <a:ext cx="2824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expression.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6" name="Straight Arrow Connector 5"/>
            <p:cNvCxnSpPr>
              <a:stCxn id="4" idx="6"/>
              <a:endCxn id="49" idx="1"/>
            </p:cNvCxnSpPr>
            <p:nvPr/>
          </p:nvCxnSpPr>
          <p:spPr>
            <a:xfrm>
              <a:off x="3233561" y="5573298"/>
              <a:ext cx="1330506" cy="283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81770" y="4841129"/>
            <a:ext cx="4963044" cy="557845"/>
            <a:chOff x="1781770" y="4355349"/>
            <a:chExt cx="4963044" cy="557845"/>
          </a:xfrm>
        </p:grpSpPr>
        <p:sp>
          <p:nvSpPr>
            <p:cNvPr id="54" name="Oval 53"/>
            <p:cNvSpPr/>
            <p:nvPr/>
          </p:nvSpPr>
          <p:spPr>
            <a:xfrm>
              <a:off x="2665390" y="4361713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57722" y="4457588"/>
              <a:ext cx="2187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race.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>
              <a:off x="2982897" y="4637454"/>
              <a:ext cx="1574825" cy="48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781770" y="4355349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76422" y="4015245"/>
            <a:ext cx="5496538" cy="2711030"/>
            <a:chOff x="1476422" y="3529465"/>
            <a:chExt cx="5496538" cy="2711030"/>
          </a:xfrm>
        </p:grpSpPr>
        <p:sp>
          <p:nvSpPr>
            <p:cNvPr id="64" name="TextBox 63"/>
            <p:cNvSpPr txBox="1"/>
            <p:nvPr/>
          </p:nvSpPr>
          <p:spPr>
            <a:xfrm>
              <a:off x="4555712" y="3713954"/>
              <a:ext cx="241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gender.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65" name="Straight Arrow Connector 64"/>
            <p:cNvCxnSpPr>
              <a:endCxn id="64" idx="1"/>
            </p:cNvCxnSpPr>
            <p:nvPr/>
          </p:nvCxnSpPr>
          <p:spPr>
            <a:xfrm>
              <a:off x="3425726" y="3895784"/>
              <a:ext cx="1129986" cy="283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476422" y="3529465"/>
              <a:ext cx="2171992" cy="2711030"/>
            </a:xfrm>
            <a:custGeom>
              <a:avLst/>
              <a:gdLst>
                <a:gd name="connsiteX0" fmla="*/ 345068 w 2218918"/>
                <a:gd name="connsiteY0" fmla="*/ 1015154 h 2881591"/>
                <a:gd name="connsiteX1" fmla="*/ 328357 w 2218918"/>
                <a:gd name="connsiteY1" fmla="*/ 2644529 h 2881591"/>
                <a:gd name="connsiteX2" fmla="*/ 111115 w 2218918"/>
                <a:gd name="connsiteY2" fmla="*/ 2636173 h 2881591"/>
                <a:gd name="connsiteX3" fmla="*/ 169603 w 2218918"/>
                <a:gd name="connsiteY3" fmla="*/ 421894 h 2881591"/>
                <a:gd name="connsiteX4" fmla="*/ 2074647 w 2218918"/>
                <a:gd name="connsiteY4" fmla="*/ 212999 h 2881591"/>
                <a:gd name="connsiteX5" fmla="*/ 2066292 w 2218918"/>
                <a:gd name="connsiteY5" fmla="*/ 2778222 h 2881591"/>
                <a:gd name="connsiteX6" fmla="*/ 1915893 w 2218918"/>
                <a:gd name="connsiteY6" fmla="*/ 380115 h 2881591"/>
                <a:gd name="connsiteX7" fmla="*/ 403556 w 2218918"/>
                <a:gd name="connsiteY7" fmla="*/ 505452 h 2881591"/>
                <a:gd name="connsiteX8" fmla="*/ 345068 w 2218918"/>
                <a:gd name="connsiteY8" fmla="*/ 1015154 h 2881591"/>
                <a:gd name="connsiteX0" fmla="*/ 345068 w 2218918"/>
                <a:gd name="connsiteY0" fmla="*/ 1015154 h 2881591"/>
                <a:gd name="connsiteX1" fmla="*/ 328357 w 2218918"/>
                <a:gd name="connsiteY1" fmla="*/ 2644529 h 2881591"/>
                <a:gd name="connsiteX2" fmla="*/ 111115 w 2218918"/>
                <a:gd name="connsiteY2" fmla="*/ 2636173 h 2881591"/>
                <a:gd name="connsiteX3" fmla="*/ 169603 w 2218918"/>
                <a:gd name="connsiteY3" fmla="*/ 421894 h 2881591"/>
                <a:gd name="connsiteX4" fmla="*/ 2074647 w 2218918"/>
                <a:gd name="connsiteY4" fmla="*/ 212999 h 2881591"/>
                <a:gd name="connsiteX5" fmla="*/ 2066292 w 2218918"/>
                <a:gd name="connsiteY5" fmla="*/ 2778222 h 2881591"/>
                <a:gd name="connsiteX6" fmla="*/ 1915893 w 2218918"/>
                <a:gd name="connsiteY6" fmla="*/ 380115 h 2881591"/>
                <a:gd name="connsiteX7" fmla="*/ 686109 w 2218918"/>
                <a:gd name="connsiteY7" fmla="*/ 424501 h 2881591"/>
                <a:gd name="connsiteX8" fmla="*/ 345068 w 2218918"/>
                <a:gd name="connsiteY8" fmla="*/ 1015154 h 2881591"/>
                <a:gd name="connsiteX0" fmla="*/ 345068 w 2218918"/>
                <a:gd name="connsiteY0" fmla="*/ 1015154 h 2881591"/>
                <a:gd name="connsiteX1" fmla="*/ 328357 w 2218918"/>
                <a:gd name="connsiteY1" fmla="*/ 2644529 h 2881591"/>
                <a:gd name="connsiteX2" fmla="*/ 111115 w 2218918"/>
                <a:gd name="connsiteY2" fmla="*/ 2636173 h 2881591"/>
                <a:gd name="connsiteX3" fmla="*/ 169603 w 2218918"/>
                <a:gd name="connsiteY3" fmla="*/ 421894 h 2881591"/>
                <a:gd name="connsiteX4" fmla="*/ 2074647 w 2218918"/>
                <a:gd name="connsiteY4" fmla="*/ 212999 h 2881591"/>
                <a:gd name="connsiteX5" fmla="*/ 2066292 w 2218918"/>
                <a:gd name="connsiteY5" fmla="*/ 2778222 h 2881591"/>
                <a:gd name="connsiteX6" fmla="*/ 1915893 w 2218918"/>
                <a:gd name="connsiteY6" fmla="*/ 551011 h 2881591"/>
                <a:gd name="connsiteX7" fmla="*/ 686109 w 2218918"/>
                <a:gd name="connsiteY7" fmla="*/ 424501 h 2881591"/>
                <a:gd name="connsiteX8" fmla="*/ 345068 w 2218918"/>
                <a:gd name="connsiteY8" fmla="*/ 1015154 h 2881591"/>
                <a:gd name="connsiteX0" fmla="*/ 345068 w 2229600"/>
                <a:gd name="connsiteY0" fmla="*/ 990963 h 2903491"/>
                <a:gd name="connsiteX1" fmla="*/ 328357 w 2229600"/>
                <a:gd name="connsiteY1" fmla="*/ 2620338 h 2903491"/>
                <a:gd name="connsiteX2" fmla="*/ 111115 w 2229600"/>
                <a:gd name="connsiteY2" fmla="*/ 2611982 h 2903491"/>
                <a:gd name="connsiteX3" fmla="*/ 169603 w 2229600"/>
                <a:gd name="connsiteY3" fmla="*/ 397703 h 2903491"/>
                <a:gd name="connsiteX4" fmla="*/ 2074647 w 2229600"/>
                <a:gd name="connsiteY4" fmla="*/ 188808 h 2903491"/>
                <a:gd name="connsiteX5" fmla="*/ 2112961 w 2229600"/>
                <a:gd name="connsiteY5" fmla="*/ 2422326 h 2903491"/>
                <a:gd name="connsiteX6" fmla="*/ 2066292 w 2229600"/>
                <a:gd name="connsiteY6" fmla="*/ 2754031 h 2903491"/>
                <a:gd name="connsiteX7" fmla="*/ 1915893 w 2229600"/>
                <a:gd name="connsiteY7" fmla="*/ 526820 h 2903491"/>
                <a:gd name="connsiteX8" fmla="*/ 686109 w 2229600"/>
                <a:gd name="connsiteY8" fmla="*/ 400310 h 2903491"/>
                <a:gd name="connsiteX9" fmla="*/ 345068 w 2229600"/>
                <a:gd name="connsiteY9" fmla="*/ 990963 h 2903491"/>
                <a:gd name="connsiteX0" fmla="*/ 345068 w 2295301"/>
                <a:gd name="connsiteY0" fmla="*/ 993581 h 2918279"/>
                <a:gd name="connsiteX1" fmla="*/ 328357 w 2295301"/>
                <a:gd name="connsiteY1" fmla="*/ 2622956 h 2918279"/>
                <a:gd name="connsiteX2" fmla="*/ 111115 w 2295301"/>
                <a:gd name="connsiteY2" fmla="*/ 2614600 h 2918279"/>
                <a:gd name="connsiteX3" fmla="*/ 169603 w 2295301"/>
                <a:gd name="connsiteY3" fmla="*/ 400321 h 2918279"/>
                <a:gd name="connsiteX4" fmla="*/ 2074647 w 2295301"/>
                <a:gd name="connsiteY4" fmla="*/ 191426 h 2918279"/>
                <a:gd name="connsiteX5" fmla="*/ 2254239 w 2295301"/>
                <a:gd name="connsiteY5" fmla="*/ 2460922 h 2918279"/>
                <a:gd name="connsiteX6" fmla="*/ 2066292 w 2295301"/>
                <a:gd name="connsiteY6" fmla="*/ 2756649 h 2918279"/>
                <a:gd name="connsiteX7" fmla="*/ 1915893 w 2295301"/>
                <a:gd name="connsiteY7" fmla="*/ 529438 h 2918279"/>
                <a:gd name="connsiteX8" fmla="*/ 686109 w 2295301"/>
                <a:gd name="connsiteY8" fmla="*/ 402928 h 2918279"/>
                <a:gd name="connsiteX9" fmla="*/ 345068 w 2295301"/>
                <a:gd name="connsiteY9" fmla="*/ 993581 h 291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5301" h="2918279">
                  <a:moveTo>
                    <a:pt x="345068" y="993581"/>
                  </a:moveTo>
                  <a:cubicBezTo>
                    <a:pt x="285443" y="1363586"/>
                    <a:pt x="367349" y="2352786"/>
                    <a:pt x="328357" y="2622956"/>
                  </a:cubicBezTo>
                  <a:cubicBezTo>
                    <a:pt x="289365" y="2893126"/>
                    <a:pt x="137574" y="2985039"/>
                    <a:pt x="111115" y="2614600"/>
                  </a:cubicBezTo>
                  <a:cubicBezTo>
                    <a:pt x="84656" y="2244161"/>
                    <a:pt x="-157652" y="804183"/>
                    <a:pt x="169603" y="400321"/>
                  </a:cubicBezTo>
                  <a:cubicBezTo>
                    <a:pt x="496858" y="-3541"/>
                    <a:pt x="1727208" y="-152007"/>
                    <a:pt x="2074647" y="191426"/>
                  </a:cubicBezTo>
                  <a:cubicBezTo>
                    <a:pt x="2422086" y="534859"/>
                    <a:pt x="2255631" y="2033385"/>
                    <a:pt x="2254239" y="2460922"/>
                  </a:cubicBezTo>
                  <a:cubicBezTo>
                    <a:pt x="2252847" y="2888459"/>
                    <a:pt x="2122683" y="3078563"/>
                    <a:pt x="2066292" y="2756649"/>
                  </a:cubicBezTo>
                  <a:cubicBezTo>
                    <a:pt x="2009901" y="2434735"/>
                    <a:pt x="2193016" y="908233"/>
                    <a:pt x="1915893" y="529438"/>
                  </a:cubicBezTo>
                  <a:cubicBezTo>
                    <a:pt x="1638770" y="150643"/>
                    <a:pt x="947913" y="325571"/>
                    <a:pt x="686109" y="402928"/>
                  </a:cubicBezTo>
                  <a:cubicBezTo>
                    <a:pt x="424305" y="480285"/>
                    <a:pt x="404693" y="623576"/>
                    <a:pt x="345068" y="99358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2950" y="1112171"/>
            <a:ext cx="810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This problem raises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some interesting questions...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61635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920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485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</a:t>
            </a:r>
            <a:endParaRPr lang="en-US" sz="1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96212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26106" y="4699263"/>
            <a:ext cx="402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SCI: Sparsity Concentration Index (score)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24446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920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485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</a:t>
            </a:r>
            <a:endParaRPr lang="en-US" sz="1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96212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6106" y="4699263"/>
            <a:ext cx="39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SCI: Sparsity </a:t>
            </a:r>
            <a:r>
              <a:rPr lang="en-US" smtClean="0"/>
              <a:t>Concentration Index &gt; 0.25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24446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920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485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</a:t>
            </a:r>
            <a:endParaRPr lang="en-US" sz="1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78630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6106" y="4699263"/>
            <a:ext cx="39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SCI: Sparsity </a:t>
            </a:r>
            <a:r>
              <a:rPr lang="en-US" smtClean="0"/>
              <a:t>Concentration Index &gt; 0.25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5605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920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angle 86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angle 8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angle 88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angle 90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angle 91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angle 92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angle 95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485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</a:t>
            </a:r>
            <a:endParaRPr lang="en-US" sz="1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78630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6106" y="4699263"/>
            <a:ext cx="39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SCI: Sparsity </a:t>
            </a:r>
            <a:r>
              <a:rPr lang="en-US" smtClean="0"/>
              <a:t>Concentration Index &gt; 0.25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5183"/>
              </p:ext>
            </p:extLst>
          </p:nvPr>
        </p:nvGraphicFramePr>
        <p:xfrm>
          <a:off x="5099116" y="430960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 smtClean="0"/>
                        <a:t>max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581" y="129612"/>
            <a:ext cx="600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     max                   </a:t>
            </a:r>
            <a:endParaRPr lang="en-US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9938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21727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711611" y="138271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7760" y="24851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94407" y="275628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91830" y="328671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3015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26106" y="4699263"/>
            <a:ext cx="350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Maximal value of each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5183"/>
              </p:ext>
            </p:extLst>
          </p:nvPr>
        </p:nvGraphicFramePr>
        <p:xfrm>
          <a:off x="5099116" y="430960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 smtClean="0"/>
                        <a:t>max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9938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84333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711611" y="138271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7760" y="24851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94407" y="275628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91830" y="328671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3015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0291"/>
              </p:ext>
            </p:extLst>
          </p:nvPr>
        </p:nvGraphicFramePr>
        <p:xfrm>
          <a:off x="6130679" y="427577"/>
          <a:ext cx="1913142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0401"/>
                <a:gridCol w="460401"/>
                <a:gridCol w="460401"/>
                <a:gridCol w="53193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b="0" i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0.17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0.4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581" y="129612"/>
            <a:ext cx="727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     max                          Normalization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55265" y="137306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41414" y="247548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061" y="274663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35484" y="3277067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106" y="4699263"/>
            <a:ext cx="437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contribution is divided by its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5183"/>
              </p:ext>
            </p:extLst>
          </p:nvPr>
        </p:nvGraphicFramePr>
        <p:xfrm>
          <a:off x="5099116" y="430960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 smtClean="0"/>
                        <a:t>max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9938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71760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711611" y="138271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7760" y="24851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94407" y="275628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91830" y="328671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3015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02045"/>
              </p:ext>
            </p:extLst>
          </p:nvPr>
        </p:nvGraphicFramePr>
        <p:xfrm>
          <a:off x="6130679" y="427577"/>
          <a:ext cx="1913142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0401"/>
                <a:gridCol w="460401"/>
                <a:gridCol w="460401"/>
                <a:gridCol w="53193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b="0" i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0.17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noStrike" dirty="0" smtClean="0"/>
                        <a:t>1.0</a:t>
                      </a:r>
                      <a:endParaRPr lang="es-ES_tradnl" sz="12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0.2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0.4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0.2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581" y="129612"/>
            <a:ext cx="727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     max                          Normalization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55265" y="137306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41414" y="247548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061" y="274663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35484" y="3277067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106" y="4699263"/>
            <a:ext cx="531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normalized contributions must be greater than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5183"/>
              </p:ext>
            </p:extLst>
          </p:nvPr>
        </p:nvGraphicFramePr>
        <p:xfrm>
          <a:off x="5099116" y="430960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 smtClean="0"/>
                        <a:t>max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9938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33385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711611" y="138271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7760" y="24851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94407" y="275628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91830" y="328671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3015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7491"/>
              </p:ext>
            </p:extLst>
          </p:nvPr>
        </p:nvGraphicFramePr>
        <p:xfrm>
          <a:off x="6130679" y="427577"/>
          <a:ext cx="1913142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0401"/>
                <a:gridCol w="460401"/>
                <a:gridCol w="460401"/>
                <a:gridCol w="53193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b="0" i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0.4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581" y="129612"/>
            <a:ext cx="727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     max                          Normalization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55265" y="137306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41414" y="247548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061" y="274663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35484" y="3277067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106" y="4699263"/>
            <a:ext cx="531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normalized contributions must be greater than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12477"/>
              </p:ext>
            </p:extLst>
          </p:nvPr>
        </p:nvGraphicFramePr>
        <p:xfrm>
          <a:off x="6130679" y="427577"/>
          <a:ext cx="1913142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0401"/>
                <a:gridCol w="460401"/>
                <a:gridCol w="460401"/>
                <a:gridCol w="53193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b="0" i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0.4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strike="sngStrike" dirty="0" smtClean="0"/>
                        <a:t>-</a:t>
                      </a:r>
                      <a:endParaRPr lang="es-ES_tradnl" sz="1200" strike="sngStrike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5183"/>
              </p:ext>
            </p:extLst>
          </p:nvPr>
        </p:nvGraphicFramePr>
        <p:xfrm>
          <a:off x="5099116" y="430960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 smtClean="0"/>
                        <a:t>max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s-ES_tradnl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6453"/>
              </p:ext>
            </p:extLst>
          </p:nvPr>
        </p:nvGraphicFramePr>
        <p:xfrm>
          <a:off x="531331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p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12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913316" y="6423947"/>
            <a:ext cx="12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5" y="4375286"/>
            <a:ext cx="1609141" cy="234056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03850" y="469926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/>
          <p:cNvSpPr/>
          <p:nvPr/>
        </p:nvSpPr>
        <p:spPr>
          <a:xfrm>
            <a:off x="456900" y="5072669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angle 57"/>
          <p:cNvSpPr/>
          <p:nvPr/>
        </p:nvSpPr>
        <p:spPr>
          <a:xfrm>
            <a:off x="803850" y="5075400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Rectangle 62"/>
          <p:cNvSpPr/>
          <p:nvPr/>
        </p:nvSpPr>
        <p:spPr>
          <a:xfrm>
            <a:off x="1163772" y="5072674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Rectangle 68"/>
          <p:cNvSpPr/>
          <p:nvPr/>
        </p:nvSpPr>
        <p:spPr>
          <a:xfrm>
            <a:off x="456900" y="5435822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/>
          <p:cNvSpPr/>
          <p:nvPr/>
        </p:nvSpPr>
        <p:spPr>
          <a:xfrm>
            <a:off x="803850" y="5438553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70"/>
          <p:cNvSpPr/>
          <p:nvPr/>
        </p:nvSpPr>
        <p:spPr>
          <a:xfrm>
            <a:off x="1163772" y="5435827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Rectangle 71"/>
          <p:cNvSpPr/>
          <p:nvPr/>
        </p:nvSpPr>
        <p:spPr>
          <a:xfrm>
            <a:off x="803847" y="5782278"/>
            <a:ext cx="572431" cy="64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49938"/>
              </p:ext>
            </p:extLst>
          </p:nvPr>
        </p:nvGraphicFramePr>
        <p:xfrm>
          <a:off x="4127828" y="434202"/>
          <a:ext cx="481893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SCI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s-ES_tradnl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72390"/>
              </p:ext>
            </p:extLst>
          </p:nvPr>
        </p:nvGraphicFramePr>
        <p:xfrm>
          <a:off x="2302226" y="434202"/>
          <a:ext cx="1690971" cy="3566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935"/>
                <a:gridCol w="406935"/>
                <a:gridCol w="406935"/>
                <a:gridCol w="470166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1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2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/>
                        <a:t>3</a:t>
                      </a:r>
                      <a:endParaRPr lang="es-ES_trad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i="0" dirty="0" smtClean="0"/>
                        <a:t>4</a:t>
                      </a:r>
                      <a:endParaRPr lang="es-ES_tradnl" sz="1200" b="1" i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0.6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ES_tradnl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0.5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711611" y="138271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7760" y="248513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94407" y="275628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91830" y="328671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30150"/>
              </p:ext>
            </p:extLst>
          </p:nvPr>
        </p:nvGraphicFramePr>
        <p:xfrm>
          <a:off x="1431423" y="427577"/>
          <a:ext cx="481893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893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q</a:t>
                      </a:r>
                      <a:endParaRPr lang="es-ES_tradnl" sz="12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</a:t>
                      </a:r>
                      <a:endParaRPr lang="es-ES_tradnl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2016000" y="110963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6000" y="1380788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6000" y="248321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016000" y="2754360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016000" y="3284791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16000" y="191515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16000" y="218630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16000" y="3581903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9581" y="129612"/>
            <a:ext cx="727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           Mask                   Contribution                  SCI                  max                          Normalization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55265" y="1373064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41414" y="247548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061" y="2746636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35484" y="3277067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26030"/>
              </p:ext>
            </p:extLst>
          </p:nvPr>
        </p:nvGraphicFramePr>
        <p:xfrm>
          <a:off x="6130678" y="4234818"/>
          <a:ext cx="1913142" cy="274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0401"/>
                <a:gridCol w="460401"/>
                <a:gridCol w="460401"/>
                <a:gridCol w="53193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0.25</a:t>
                      </a:r>
                      <a:endParaRPr lang="es-ES_tradnl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3.33</a:t>
                      </a:r>
                      <a:endParaRPr lang="es-ES_tradnl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1.4</a:t>
                      </a:r>
                      <a:endParaRPr lang="es-ES_tradnl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0.33</a:t>
                      </a:r>
                      <a:endParaRPr lang="es-ES_tradnl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>
            <a:off x="6254613" y="410292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715772" y="410292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176929" y="410292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7673712" y="4102925"/>
            <a:ext cx="216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634788" y="419431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23085" y="4514407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max</a:t>
            </a:r>
            <a:endParaRPr lang="en-US" sz="1050" dirty="0"/>
          </a:p>
        </p:txBody>
      </p:sp>
      <p:sp>
        <p:nvSpPr>
          <p:cNvPr id="44" name="Rounded Rectangle 43"/>
          <p:cNvSpPr/>
          <p:nvPr/>
        </p:nvSpPr>
        <p:spPr>
          <a:xfrm>
            <a:off x="6600634" y="427577"/>
            <a:ext cx="432000" cy="43142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TextBox 45"/>
          <p:cNvSpPr txBox="1"/>
          <p:nvPr/>
        </p:nvSpPr>
        <p:spPr>
          <a:xfrm>
            <a:off x="3426107" y="5370594"/>
            <a:ext cx="461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query is classified according the maximal </a:t>
            </a:r>
            <a:r>
              <a:rPr lang="en-US" smtClean="0"/>
              <a:t>normalized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931" y="2716698"/>
            <a:ext cx="7752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code of the MATLAB </a:t>
            </a:r>
            <a:r>
              <a:rPr lang="en-US" sz="3200" dirty="0" smtClean="0"/>
              <a:t>implementation </a:t>
            </a:r>
            <a:r>
              <a:rPr lang="en-US" sz="3200" dirty="0"/>
              <a:t>i</a:t>
            </a:r>
            <a:r>
              <a:rPr lang="en-US" sz="3200" dirty="0" smtClean="0"/>
              <a:t>s </a:t>
            </a:r>
            <a:r>
              <a:rPr lang="en-US" sz="3200" dirty="0"/>
              <a:t>available on our </a:t>
            </a:r>
            <a:r>
              <a:rPr lang="en-US" sz="3200" dirty="0" smtClean="0"/>
              <a:t>webpage: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http://dmery.ing.puc.cl</a:t>
            </a:r>
            <a:r>
              <a:rPr lang="en-US" sz="3200" dirty="0" smtClean="0"/>
              <a:t> &gt; Material &gt; ALSR 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6" y="279952"/>
            <a:ext cx="1886778" cy="17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38" y="3956343"/>
            <a:ext cx="2289396" cy="279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825" y="2289482"/>
            <a:ext cx="588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Are all parts of the face important?</a:t>
            </a:r>
            <a:endParaRPr lang="en-US" sz="2800" dirty="0">
              <a:latin typeface="Trebuchet MS"/>
              <a:cs typeface="Trebuchet M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81770" y="4826846"/>
            <a:ext cx="4889608" cy="557845"/>
            <a:chOff x="1781770" y="4355349"/>
            <a:chExt cx="4889608" cy="557845"/>
          </a:xfrm>
        </p:grpSpPr>
        <p:sp>
          <p:nvSpPr>
            <p:cNvPr id="54" name="Oval 53"/>
            <p:cNvSpPr/>
            <p:nvPr/>
          </p:nvSpPr>
          <p:spPr>
            <a:xfrm>
              <a:off x="2665390" y="4361713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57722" y="4457588"/>
              <a:ext cx="2113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Pei.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>
              <a:off x="2982897" y="4637454"/>
              <a:ext cx="1574825" cy="48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781770" y="4355349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2950" y="1112171"/>
            <a:ext cx="810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This problem raises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some interesting questions...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192" y="2271719"/>
            <a:ext cx="3986213" cy="281463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method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226"/>
            <a:ext cx="8229600" cy="1143000"/>
          </a:xfrm>
        </p:spPr>
        <p:txBody>
          <a:bodyPr>
            <a:normAutofit/>
          </a:bodyPr>
          <a:lstStyle/>
          <a:p>
            <a:r>
              <a:rPr lang="en-US" sz="6700" dirty="0" smtClean="0"/>
              <a:t>Experiments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257064" y="3414531"/>
            <a:ext cx="5216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Face Recognition in LFW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Gender Recognition in AR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Expression Recognition in Oulu-CASIA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9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494" y="386834"/>
            <a:ext cx="3352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Face Recognition</a:t>
            </a:r>
          </a:p>
          <a:p>
            <a:r>
              <a:rPr lang="en-US" sz="3600" dirty="0" smtClean="0"/>
              <a:t>in LFW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66494" y="2541589"/>
            <a:ext cx="3352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 PROTOCOL ]</a:t>
            </a:r>
          </a:p>
          <a:p>
            <a:endParaRPr lang="en-US" dirty="0"/>
          </a:p>
          <a:p>
            <a:r>
              <a:rPr lang="en-US" dirty="0" smtClean="0"/>
              <a:t>The gallery has 143 subjects with at least 11 images per subject (10 for training, the rest for testing). There are 1430 images for training and 2744 for testing.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0" y="0"/>
            <a:ext cx="53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5" y="1325958"/>
            <a:ext cx="8491806" cy="1340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287" y="386834"/>
            <a:ext cx="347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 </a:t>
            </a:r>
            <a:r>
              <a:rPr lang="en-US" sz="4000" smtClean="0"/>
              <a:t>in LFW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44287" y="2774970"/>
            <a:ext cx="546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of the same subject in the gallery (subject #117).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80769" y="5397287"/>
            <a:ext cx="43316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1                                              ...                                             143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4247" y="3558911"/>
            <a:ext cx="1249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Query image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82" y="3827511"/>
            <a:ext cx="4597422" cy="1543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" y="3897465"/>
            <a:ext cx="1249789" cy="159969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395959" y="4599082"/>
            <a:ext cx="14005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80769" y="3827511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Contributions per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7402" y="4387859"/>
            <a:ext cx="1575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Maximum for #117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900" y="981608"/>
            <a:ext cx="9058984" cy="5426193"/>
            <a:chOff x="88900" y="981608"/>
            <a:chExt cx="9058984" cy="54261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" y="981608"/>
              <a:ext cx="9055100" cy="515460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66283" y="1202441"/>
              <a:ext cx="304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Contributions per class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3599" y="2859962"/>
              <a:ext cx="2564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Maximum for #117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247" y="5946136"/>
              <a:ext cx="8603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1                         ...                                                                  117            143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24" y="3839591"/>
            <a:ext cx="4410276" cy="1673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" y="1412494"/>
            <a:ext cx="8379963" cy="1241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287" y="386834"/>
            <a:ext cx="347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 </a:t>
            </a:r>
            <a:r>
              <a:rPr lang="en-US" sz="4000" smtClean="0"/>
              <a:t>in LFW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44287" y="2774970"/>
            <a:ext cx="534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of the same subject in the gallery (subject #98).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80769" y="5397287"/>
            <a:ext cx="43316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1                                              ...                                             143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" y="3566237"/>
            <a:ext cx="3962400" cy="185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6113" y="3566237"/>
            <a:ext cx="1420611" cy="1946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5200" y="3427362"/>
            <a:ext cx="1420611" cy="490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9399" y="356623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 &gt;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188" y="3654431"/>
            <a:ext cx="1143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6" y="279043"/>
            <a:ext cx="6489700" cy="521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1541" y="5555895"/>
            <a:ext cx="7686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table, we do </a:t>
            </a:r>
            <a:r>
              <a:rPr lang="en-US" sz="2000"/>
              <a:t>not </a:t>
            </a:r>
            <a:r>
              <a:rPr lang="en-US" sz="2000" smtClean="0"/>
              <a:t>report deep </a:t>
            </a:r>
            <a:r>
              <a:rPr lang="en-US" sz="2000" dirty="0"/>
              <a:t>learning methods that require millions of training images (for the sake of truth, </a:t>
            </a:r>
            <a:r>
              <a:rPr lang="en-US" sz="2000" dirty="0" smtClean="0"/>
              <a:t>VGG-Face </a:t>
            </a:r>
            <a:r>
              <a:rPr lang="en-US" sz="2000" dirty="0"/>
              <a:t>in this experiment achieves 97.7%)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9338" y="4629150"/>
            <a:ext cx="685800" cy="314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035" y="450056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80.8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494" y="386834"/>
            <a:ext cx="3901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Gender Recognition</a:t>
            </a:r>
          </a:p>
          <a:p>
            <a:r>
              <a:rPr lang="en-US" sz="3600" dirty="0" smtClean="0"/>
              <a:t>in AR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4" y="1934404"/>
            <a:ext cx="7886700" cy="2159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494" y="4069719"/>
            <a:ext cx="777791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[ PROTOCOL ]</a:t>
            </a:r>
          </a:p>
          <a:p>
            <a:endParaRPr lang="en-US" dirty="0"/>
          </a:p>
          <a:p>
            <a:r>
              <a:rPr lang="en-US" dirty="0" smtClean="0"/>
              <a:t>100 </a:t>
            </a:r>
            <a:r>
              <a:rPr lang="en-US" dirty="0"/>
              <a:t>subjects (50 women and 50 men). For gender recognition, 14 non-occluded images per </a:t>
            </a:r>
            <a:r>
              <a:rPr lang="en-US" dirty="0" smtClean="0"/>
              <a:t>subject were used. </a:t>
            </a:r>
            <a:r>
              <a:rPr lang="en-US" dirty="0"/>
              <a:t>In this experiment, the first 25 males and 25 females were used for training and the last 25 males and 25 females were used for testing.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78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33500"/>
            <a:ext cx="6642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494" y="386834"/>
            <a:ext cx="2784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Expression </a:t>
            </a:r>
          </a:p>
          <a:p>
            <a:r>
              <a:rPr lang="en-US" sz="3600" dirty="0" smtClean="0"/>
              <a:t>Recognition</a:t>
            </a:r>
          </a:p>
          <a:p>
            <a:r>
              <a:rPr lang="en-US" sz="3600" dirty="0" smtClean="0"/>
              <a:t>in Oulu-CASIA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66495" y="2125173"/>
            <a:ext cx="3515408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[ PROTOCOL ]</a:t>
            </a:r>
          </a:p>
          <a:p>
            <a:endParaRPr lang="en-US" dirty="0"/>
          </a:p>
          <a:p>
            <a:r>
              <a:rPr lang="en-US" dirty="0" smtClean="0"/>
              <a:t>Six </a:t>
            </a:r>
            <a:r>
              <a:rPr lang="en-US" dirty="0"/>
              <a:t>different facial expressions (surprise, happiness, sadness, anger, fear and dis- gust) under normal illumination from 80 subjects (59 males and 21 females) ranging from 23 to 58 years in age. </a:t>
            </a:r>
            <a:r>
              <a:rPr lang="en-US" dirty="0" smtClean="0"/>
              <a:t>The dataset contains 480 sequences: the first </a:t>
            </a:r>
            <a:r>
              <a:rPr lang="en-US" dirty="0"/>
              <a:t>9 images of each sequence are not considered, the first 40 individuals are taken as training subset and the rest as testing.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2" y="34725"/>
            <a:ext cx="715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1752469"/>
            <a:ext cx="8356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26" y="3913481"/>
            <a:ext cx="2297708" cy="279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825" y="2289482"/>
            <a:ext cx="588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Are all parts of the face important?</a:t>
            </a:r>
            <a:endParaRPr lang="en-US" sz="2800" dirty="0"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21492" y="5520132"/>
            <a:ext cx="5144044" cy="1191502"/>
            <a:chOff x="1821492" y="5091497"/>
            <a:chExt cx="5144044" cy="1191502"/>
          </a:xfrm>
        </p:grpSpPr>
        <p:sp>
          <p:nvSpPr>
            <p:cNvPr id="4" name="Oval 3"/>
            <p:cNvSpPr/>
            <p:nvPr/>
          </p:nvSpPr>
          <p:spPr>
            <a:xfrm>
              <a:off x="1821492" y="5091497"/>
              <a:ext cx="1545759" cy="119150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3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64067" y="5508452"/>
              <a:ext cx="240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Miguel.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6" name="Straight Arrow Connector 5"/>
            <p:cNvCxnSpPr>
              <a:stCxn id="4" idx="6"/>
              <a:endCxn id="49" idx="1"/>
            </p:cNvCxnSpPr>
            <p:nvPr/>
          </p:nvCxnSpPr>
          <p:spPr>
            <a:xfrm>
              <a:off x="3367251" y="5687248"/>
              <a:ext cx="1196816" cy="587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81770" y="4783984"/>
            <a:ext cx="6069418" cy="557845"/>
            <a:chOff x="1781770" y="4355349"/>
            <a:chExt cx="6069418" cy="557845"/>
          </a:xfrm>
        </p:grpSpPr>
        <p:sp>
          <p:nvSpPr>
            <p:cNvPr id="54" name="Oval 53"/>
            <p:cNvSpPr/>
            <p:nvPr/>
          </p:nvSpPr>
          <p:spPr>
            <a:xfrm>
              <a:off x="2665390" y="4361713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57722" y="4457588"/>
              <a:ext cx="329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Important for Pei and Miguel. 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>
              <a:off x="2982897" y="4637454"/>
              <a:ext cx="1574825" cy="48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781770" y="4355349"/>
              <a:ext cx="735280" cy="5514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21302670">
            <a:off x="1584309" y="4651559"/>
            <a:ext cx="2031680" cy="83866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135297" y="5218489"/>
            <a:ext cx="4006720" cy="486308"/>
            <a:chOff x="3135297" y="4789854"/>
            <a:chExt cx="4006720" cy="486308"/>
          </a:xfrm>
        </p:grpSpPr>
        <p:sp>
          <p:nvSpPr>
            <p:cNvPr id="93" name="TextBox 92"/>
            <p:cNvSpPr txBox="1"/>
            <p:nvPr/>
          </p:nvSpPr>
          <p:spPr>
            <a:xfrm>
              <a:off x="4564067" y="4906830"/>
              <a:ext cx="2577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"/>
                  <a:cs typeface="Trebuchet MS"/>
                </a:rPr>
                <a:t>Not important at all!!! </a:t>
              </a:r>
              <a:endParaRPr lang="en-US" dirty="0">
                <a:solidFill>
                  <a:srgbClr val="FF0000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94" name="Straight Arrow Connector 93"/>
            <p:cNvCxnSpPr>
              <a:endCxn id="93" idx="1"/>
            </p:cNvCxnSpPr>
            <p:nvPr/>
          </p:nvCxnSpPr>
          <p:spPr>
            <a:xfrm>
              <a:off x="3135297" y="4789854"/>
              <a:ext cx="1428770" cy="30164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42950" y="1112171"/>
            <a:ext cx="810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This problem raises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some interesting questions...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678" y="1826033"/>
            <a:ext cx="7922942" cy="1470025"/>
          </a:xfrm>
        </p:spPr>
        <p:txBody>
          <a:bodyPr>
            <a:noAutofit/>
          </a:bodyPr>
          <a:lstStyle/>
          <a:p>
            <a:r>
              <a:rPr lang="en-US" sz="3200">
                <a:latin typeface="Trebuchet MS"/>
                <a:cs typeface="Trebuchet MS"/>
              </a:rPr>
              <a:t>Recognition of Faces and Facial Attributes </a:t>
            </a:r>
            <a:br>
              <a:rPr lang="en-US" sz="3200">
                <a:latin typeface="Trebuchet MS"/>
                <a:cs typeface="Trebuchet MS"/>
              </a:rPr>
            </a:br>
            <a:r>
              <a:rPr lang="en-US" sz="3200" smtClean="0">
                <a:latin typeface="Trebuchet MS"/>
                <a:cs typeface="Trebuchet MS"/>
              </a:rPr>
              <a:t>using </a:t>
            </a:r>
            <a:r>
              <a:rPr lang="en-US" sz="3200">
                <a:latin typeface="Trebuchet MS"/>
                <a:cs typeface="Trebuchet MS"/>
              </a:rPr>
              <a:t>Accumulative Local Sparse Representations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71092" y="3886199"/>
            <a:ext cx="3290072" cy="19388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Domingo Mery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Department of Computer Science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Universidad Católica de Chile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43784" y="3886198"/>
            <a:ext cx="3899672" cy="1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rebuchet MS"/>
                <a:cs typeface="Trebuchet MS"/>
              </a:rPr>
              <a:t>Sandipan</a:t>
            </a:r>
            <a:r>
              <a:rPr lang="en-US" dirty="0" smtClean="0">
                <a:latin typeface="Trebuchet MS"/>
                <a:cs typeface="Trebuchet MS"/>
              </a:rPr>
              <a:t> Banerjee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Department of Computer Science &amp; Engineering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University of Notre Dame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93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4468010"/>
            <a:ext cx="5460707" cy="2289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6341"/>
            <a:ext cx="5507680" cy="45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76271" y="2498244"/>
            <a:ext cx="5491674" cy="1873731"/>
            <a:chOff x="3119271" y="4984269"/>
            <a:chExt cx="5491674" cy="18737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271" y="4984269"/>
              <a:ext cx="3471634" cy="18737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90905" y="6112349"/>
              <a:ext cx="2020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Face masks used </a:t>
              </a:r>
              <a:r>
                <a:rPr lang="en-US" smtClean="0"/>
                <a:t>in </a:t>
              </a:r>
            </a:p>
            <a:p>
              <a:r>
                <a:rPr lang="en-US" dirty="0" smtClean="0"/>
                <a:t>our experiments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191" y="-237062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Sparse Representation Classification (SRC)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5588" y="753524"/>
            <a:ext cx="8280400" cy="51330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Wright, et. Al. Robust Face Recognition via Sparse Representation. PAMI 2009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1972" y="1147371"/>
            <a:ext cx="68841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the training set there are </a:t>
            </a:r>
            <a:r>
              <a:rPr lang="en-US" i="1" dirty="0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 subjects.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For each subject we have </a:t>
            </a:r>
            <a:r>
              <a:rPr lang="en-US" i="1" dirty="0" smtClean="0">
                <a:latin typeface="Trebuchet MS"/>
                <a:cs typeface="Trebuchet MS"/>
              </a:rPr>
              <a:t>n</a:t>
            </a:r>
            <a:r>
              <a:rPr lang="en-US" dirty="0" smtClean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this example there are 40 subjects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Each image is </a:t>
            </a:r>
            <a:r>
              <a:rPr lang="en-US" dirty="0" err="1" smtClean="0">
                <a:latin typeface="Trebuchet MS"/>
                <a:cs typeface="Trebuchet MS"/>
              </a:rPr>
              <a:t>downsampled</a:t>
            </a:r>
            <a:r>
              <a:rPr lang="en-US" dirty="0" smtClean="0">
                <a:latin typeface="Trebuchet MS"/>
                <a:cs typeface="Trebuchet MS"/>
              </a:rPr>
              <a:t> to </a:t>
            </a:r>
            <a:r>
              <a:rPr lang="en-US" i="1" dirty="0" smtClean="0">
                <a:latin typeface="Trebuchet MS"/>
                <a:cs typeface="Trebuchet MS"/>
              </a:rPr>
              <a:t>h</a:t>
            </a:r>
            <a:r>
              <a:rPr lang="en-US" dirty="0" smtClean="0">
                <a:latin typeface="Trebuchet MS"/>
                <a:cs typeface="Trebuchet MS"/>
              </a:rPr>
              <a:t> x </a:t>
            </a:r>
            <a:r>
              <a:rPr lang="en-US" i="1" dirty="0" smtClean="0">
                <a:latin typeface="Trebuchet MS"/>
                <a:cs typeface="Trebuchet MS"/>
              </a:rPr>
              <a:t>w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i="1" dirty="0" smtClean="0">
                <a:latin typeface="Trebuchet MS"/>
                <a:cs typeface="Trebuchet MS"/>
              </a:rPr>
              <a:t>m</a:t>
            </a:r>
            <a:r>
              <a:rPr lang="en-US" dirty="0" smtClean="0">
                <a:latin typeface="Trebuchet MS"/>
                <a:cs typeface="Trebuchet MS"/>
              </a:rPr>
              <a:t> pixels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Each </a:t>
            </a:r>
            <a:r>
              <a:rPr lang="en-US" dirty="0" err="1" smtClean="0">
                <a:latin typeface="Trebuchet MS"/>
                <a:cs typeface="Trebuchet MS"/>
              </a:rPr>
              <a:t>downsampled</a:t>
            </a:r>
            <a:r>
              <a:rPr lang="en-US" dirty="0" smtClean="0">
                <a:latin typeface="Trebuchet MS"/>
                <a:cs typeface="Trebuchet MS"/>
              </a:rPr>
              <a:t> image is represented as a vector </a:t>
            </a:r>
            <a:r>
              <a:rPr lang="en-US" b="1" dirty="0" smtClean="0">
                <a:latin typeface="Trebuchet MS"/>
                <a:cs typeface="Trebuchet MS"/>
              </a:rPr>
              <a:t>v</a:t>
            </a:r>
            <a:r>
              <a:rPr lang="en-US" dirty="0" smtClean="0">
                <a:latin typeface="Trebuchet MS"/>
                <a:cs typeface="Trebuchet MS"/>
              </a:rPr>
              <a:t> of </a:t>
            </a:r>
            <a:r>
              <a:rPr lang="en-US" i="1" dirty="0" smtClean="0">
                <a:latin typeface="Trebuchet MS"/>
                <a:cs typeface="Trebuchet MS"/>
              </a:rPr>
              <a:t>m</a:t>
            </a:r>
            <a:r>
              <a:rPr lang="en-US" dirty="0" smtClean="0">
                <a:latin typeface="Trebuchet MS"/>
                <a:cs typeface="Trebuchet MS"/>
              </a:rPr>
              <a:t> elements (by stacking its columns)  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704277"/>
            <a:ext cx="1044627" cy="129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9" y="4704277"/>
            <a:ext cx="133450" cy="16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6" y="4470316"/>
            <a:ext cx="1402559" cy="172132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33434" y="3843655"/>
            <a:ext cx="1036756" cy="2963546"/>
            <a:chOff x="6333434" y="3843655"/>
            <a:chExt cx="1036756" cy="2963546"/>
          </a:xfrm>
        </p:grpSpPr>
        <p:sp>
          <p:nvSpPr>
            <p:cNvPr id="16" name="TextBox 15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3434" y="5205646"/>
              <a:ext cx="461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5789" y="3868652"/>
            <a:ext cx="3031945" cy="2135605"/>
            <a:chOff x="4085789" y="3868652"/>
            <a:chExt cx="3031945" cy="21356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0744" y="4714625"/>
            <a:ext cx="2541971" cy="1299980"/>
            <a:chOff x="4580744" y="4714625"/>
            <a:chExt cx="2541971" cy="12999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3689" y="4714625"/>
            <a:ext cx="2049026" cy="2059152"/>
            <a:chOff x="5073689" y="4714625"/>
            <a:chExt cx="2049026" cy="2059152"/>
          </a:xfrm>
        </p:grpSpPr>
        <p:pic>
          <p:nvPicPr>
            <p:cNvPr id="13" name="Picture 12" descr="Screen Shot 2014-03-19 at 4.15.4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8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191" y="-237062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Sparse Representation Classification (SRC)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5588" y="753524"/>
            <a:ext cx="8280400" cy="51330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Wright, et. Al. Robust Face Recognition via Sparse Representation. PAMI 2009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1972" y="1147371"/>
            <a:ext cx="6884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For each subject </a:t>
            </a:r>
            <a:r>
              <a:rPr lang="en-US" i="1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(for </a:t>
            </a:r>
            <a:r>
              <a:rPr lang="en-US" i="1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=1,…</a:t>
            </a:r>
            <a:r>
              <a:rPr lang="en-US" i="1" dirty="0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) we have a dictionary</a:t>
            </a:r>
          </a:p>
          <a:p>
            <a:endParaRPr lang="en-US" i="1" dirty="0">
              <a:latin typeface="Trebuchet MS"/>
              <a:cs typeface="Trebuchet MS"/>
            </a:endParaRPr>
          </a:p>
          <a:p>
            <a:r>
              <a:rPr lang="en-US" i="1" dirty="0" smtClean="0">
                <a:latin typeface="Trebuchet MS"/>
                <a:cs typeface="Trebuchet MS"/>
              </a:rPr>
              <a:t> 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i="1" baseline="-25000" dirty="0" smtClean="0">
                <a:latin typeface="Trebuchet MS"/>
                <a:cs typeface="Trebuchet MS"/>
              </a:rPr>
              <a:t>i</a:t>
            </a:r>
            <a:r>
              <a:rPr lang="en-US" i="1" dirty="0" smtClean="0">
                <a:latin typeface="Trebuchet MS"/>
                <a:cs typeface="Trebuchet MS"/>
              </a:rPr>
              <a:t> = </a:t>
            </a:r>
            <a:r>
              <a:rPr lang="en-US" dirty="0" smtClean="0">
                <a:latin typeface="Trebuchet MS"/>
                <a:cs typeface="Trebuchet MS"/>
              </a:rPr>
              <a:t>[</a:t>
            </a:r>
            <a:r>
              <a:rPr lang="en-US" b="1" dirty="0" smtClean="0">
                <a:latin typeface="Trebuchet MS"/>
                <a:cs typeface="Trebuchet MS"/>
              </a:rPr>
              <a:t>v</a:t>
            </a:r>
            <a:r>
              <a:rPr lang="en-US" i="1" baseline="-25000" dirty="0" smtClean="0">
                <a:latin typeface="Trebuchet MS"/>
                <a:cs typeface="Trebuchet MS"/>
              </a:rPr>
              <a:t>i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i="1" dirty="0" smtClean="0">
                <a:latin typeface="Trebuchet MS"/>
                <a:cs typeface="Trebuchet MS"/>
              </a:rPr>
              <a:t>, </a:t>
            </a:r>
            <a:r>
              <a:rPr lang="en-US" b="1" dirty="0" smtClean="0">
                <a:latin typeface="Trebuchet MS"/>
                <a:cs typeface="Trebuchet MS"/>
              </a:rPr>
              <a:t>v</a:t>
            </a:r>
            <a:r>
              <a:rPr lang="en-US" i="1" baseline="-25000" dirty="0" smtClean="0">
                <a:latin typeface="Trebuchet MS"/>
                <a:cs typeface="Trebuchet MS"/>
              </a:rPr>
              <a:t>i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i="1" dirty="0" smtClean="0">
                <a:latin typeface="Trebuchet MS"/>
                <a:cs typeface="Trebuchet MS"/>
              </a:rPr>
              <a:t>, …, </a:t>
            </a:r>
            <a:r>
              <a:rPr lang="en-US" b="1" dirty="0" smtClean="0">
                <a:latin typeface="Trebuchet MS"/>
                <a:cs typeface="Trebuchet MS"/>
              </a:rPr>
              <a:t>v</a:t>
            </a:r>
            <a:r>
              <a:rPr lang="en-US" i="1" baseline="-25000" dirty="0" smtClean="0">
                <a:latin typeface="Trebuchet MS"/>
                <a:cs typeface="Trebuchet MS"/>
              </a:rPr>
              <a:t>in</a:t>
            </a:r>
            <a:r>
              <a:rPr lang="en-US" dirty="0" smtClean="0">
                <a:latin typeface="Trebuchet MS"/>
                <a:cs typeface="Trebuchet MS"/>
              </a:rPr>
              <a:t>]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We define a new matrix 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 by concatenating all individual dictionaries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>
                <a:latin typeface="Trebuchet MS"/>
                <a:cs typeface="Trebuchet MS"/>
              </a:rPr>
              <a:t> 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i="1" dirty="0" smtClean="0">
                <a:latin typeface="Trebuchet MS"/>
                <a:cs typeface="Trebuchet MS"/>
              </a:rPr>
              <a:t> </a:t>
            </a:r>
            <a:r>
              <a:rPr lang="en-US" i="1" dirty="0">
                <a:latin typeface="Trebuchet MS"/>
                <a:cs typeface="Trebuchet MS"/>
              </a:rPr>
              <a:t>= </a:t>
            </a:r>
            <a:r>
              <a:rPr lang="en-US" dirty="0" smtClean="0">
                <a:latin typeface="Trebuchet MS"/>
                <a:cs typeface="Trebuchet MS"/>
              </a:rPr>
              <a:t>[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i="1" dirty="0">
                <a:latin typeface="Trebuchet MS"/>
                <a:cs typeface="Trebuchet MS"/>
              </a:rPr>
              <a:t>, 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i="1" dirty="0">
                <a:latin typeface="Trebuchet MS"/>
                <a:cs typeface="Trebuchet MS"/>
              </a:rPr>
              <a:t>, …, </a:t>
            </a:r>
            <a:r>
              <a:rPr lang="en-US" b="1" dirty="0" err="1" smtClean="0">
                <a:latin typeface="Trebuchet MS"/>
                <a:cs typeface="Trebuchet MS"/>
              </a:rPr>
              <a:t>A</a:t>
            </a:r>
            <a:r>
              <a:rPr lang="en-US" i="1" baseline="-25000" dirty="0" err="1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]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The size of </a:t>
            </a:r>
            <a:r>
              <a:rPr lang="en-US" b="1" dirty="0" smtClean="0"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 is m x (</a:t>
            </a:r>
            <a:r>
              <a:rPr lang="en-US" i="1" dirty="0" err="1" smtClean="0">
                <a:latin typeface="Trebuchet MS"/>
                <a:cs typeface="Trebuchet MS"/>
              </a:rPr>
              <a:t>nk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 is normalized (its columns have unit l</a:t>
            </a:r>
            <a:r>
              <a:rPr lang="en-US" baseline="30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norm).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9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191" y="-237062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Sparse Representation Classification (SRC)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5588" y="753524"/>
            <a:ext cx="8280400" cy="51330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Wright, et. Al. Robust Face Recognition via Sparse Representation. PAMI 2009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5296" y="1094085"/>
            <a:ext cx="61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How a test image is classified?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 new test image </a:t>
            </a:r>
            <a:r>
              <a:rPr lang="en-US" b="1" dirty="0" smtClean="0">
                <a:latin typeface="Trebuchet MS"/>
                <a:cs typeface="Trebuchet MS"/>
              </a:rPr>
              <a:t>I</a:t>
            </a:r>
            <a:r>
              <a:rPr lang="en-US" baseline="30000" dirty="0" smtClean="0">
                <a:latin typeface="Trebuchet MS"/>
                <a:cs typeface="Trebuchet MS"/>
              </a:rPr>
              <a:t>t</a:t>
            </a:r>
            <a:r>
              <a:rPr lang="en-US" dirty="0" smtClean="0">
                <a:latin typeface="Trebuchet MS"/>
                <a:cs typeface="Trebuchet MS"/>
              </a:rPr>
              <a:t> is represented as vector </a:t>
            </a:r>
            <a:r>
              <a:rPr lang="en-US" b="1" dirty="0" smtClean="0">
                <a:latin typeface="Trebuchet MS"/>
                <a:cs typeface="Trebuchet MS"/>
              </a:rPr>
              <a:t>y</a:t>
            </a:r>
            <a:r>
              <a:rPr lang="en-US" dirty="0" smtClean="0">
                <a:latin typeface="Trebuchet MS"/>
                <a:cs typeface="Trebuchet MS"/>
              </a:rPr>
              <a:t> of </a:t>
            </a:r>
            <a:r>
              <a:rPr lang="en-US" i="1" dirty="0" smtClean="0">
                <a:latin typeface="Trebuchet MS"/>
                <a:cs typeface="Trebuchet MS"/>
              </a:rPr>
              <a:t>m</a:t>
            </a:r>
            <a:r>
              <a:rPr lang="en-US" dirty="0" smtClean="0">
                <a:latin typeface="Trebuchet MS"/>
                <a:cs typeface="Trebuchet MS"/>
              </a:rPr>
              <a:t> elements (using the same representation of the training images)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12673" y="3409722"/>
            <a:ext cx="157521" cy="19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65419" y="2408782"/>
            <a:ext cx="1183447" cy="2033030"/>
            <a:chOff x="1265419" y="2408782"/>
            <a:chExt cx="1183447" cy="2033030"/>
          </a:xfrm>
        </p:grpSpPr>
        <p:sp>
          <p:nvSpPr>
            <p:cNvPr id="9" name="Rectangle 8"/>
            <p:cNvSpPr/>
            <p:nvPr/>
          </p:nvSpPr>
          <p:spPr>
            <a:xfrm>
              <a:off x="1265419" y="3038203"/>
              <a:ext cx="309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rebuchet MS"/>
                  <a:cs typeface="Trebuchet MS"/>
                </a:rPr>
                <a:t>I</a:t>
              </a:r>
              <a:r>
                <a:rPr lang="en-US" baseline="30000" dirty="0">
                  <a:latin typeface="Trebuchet MS"/>
                  <a:cs typeface="Trebuchet MS"/>
                </a:rPr>
                <a:t>t</a:t>
              </a:r>
              <a:r>
                <a:rPr lang="en-US" dirty="0">
                  <a:latin typeface="Trebuchet MS"/>
                  <a:cs typeface="Trebuchet MS"/>
                </a:rPr>
                <a:t>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 flipV="1">
              <a:off x="1470194" y="3505226"/>
              <a:ext cx="251778" cy="1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Shot 2014-03-20 at 8.40.0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972" y="2408782"/>
              <a:ext cx="726894" cy="203303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00297" y="2596326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Now, we look for a sparse representation of </a:t>
            </a:r>
            <a:r>
              <a:rPr lang="en-US" b="1" dirty="0" smtClean="0">
                <a:latin typeface="Trebuchet MS"/>
                <a:cs typeface="Trebuchet MS"/>
              </a:rPr>
              <a:t>y</a:t>
            </a:r>
            <a:r>
              <a:rPr lang="en-US" dirty="0" smtClean="0">
                <a:latin typeface="Trebuchet MS"/>
                <a:cs typeface="Trebuchet MS"/>
              </a:rPr>
              <a:t> using l1-minimization approach: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4" y="3305578"/>
            <a:ext cx="5174348" cy="7690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01720" y="4000947"/>
            <a:ext cx="62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</a:t>
            </a:r>
            <a:r>
              <a:rPr lang="en-US" dirty="0" smtClean="0">
                <a:latin typeface="Trebuchet MS"/>
                <a:cs typeface="Trebuchet MS"/>
              </a:rPr>
              <a:t>e compute the residuals: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58" y="4612498"/>
            <a:ext cx="3159716" cy="5185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13001" y="5243727"/>
            <a:ext cx="62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 identity of </a:t>
            </a:r>
            <a:r>
              <a:rPr lang="en-US" b="1" dirty="0" smtClean="0">
                <a:latin typeface="Trebuchet MS"/>
                <a:cs typeface="Trebuchet MS"/>
              </a:rPr>
              <a:t>I</a:t>
            </a:r>
            <a:r>
              <a:rPr lang="en-US" baseline="30000" dirty="0" smtClean="0">
                <a:latin typeface="Trebuchet MS"/>
                <a:cs typeface="Trebuchet MS"/>
              </a:rPr>
              <a:t>t</a:t>
            </a:r>
            <a:r>
              <a:rPr lang="en-US" dirty="0" smtClean="0">
                <a:latin typeface="Trebuchet MS"/>
                <a:cs typeface="Trebuchet MS"/>
              </a:rPr>
              <a:t> is 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39" y="5909815"/>
            <a:ext cx="3159716" cy="409479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549386" y="4074647"/>
            <a:ext cx="2243256" cy="710079"/>
            <a:chOff x="6549386" y="4074647"/>
            <a:chExt cx="2243256" cy="710079"/>
          </a:xfrm>
        </p:grpSpPr>
        <p:grpSp>
          <p:nvGrpSpPr>
            <p:cNvPr id="37" name="Group 36"/>
            <p:cNvGrpSpPr/>
            <p:nvPr/>
          </p:nvGrpSpPr>
          <p:grpSpPr>
            <a:xfrm>
              <a:off x="6700033" y="4437254"/>
              <a:ext cx="2092609" cy="347472"/>
              <a:chOff x="6700033" y="4437254"/>
              <a:chExt cx="2092609" cy="34747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709663" y="4441812"/>
                <a:ext cx="0" cy="3429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700033" y="4784726"/>
                <a:ext cx="20926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486641" y="4437254"/>
                <a:ext cx="0" cy="3429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862063" y="4526545"/>
                <a:ext cx="331502" cy="255902"/>
                <a:chOff x="6862063" y="4437254"/>
                <a:chExt cx="331502" cy="34519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862063" y="4439533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193565" y="4437254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7307539" y="4676434"/>
                <a:ext cx="331502" cy="90743"/>
                <a:chOff x="6862063" y="4437254"/>
                <a:chExt cx="331502" cy="34519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862063" y="4439533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193565" y="4437254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7991383" y="4516125"/>
                <a:ext cx="331502" cy="255902"/>
                <a:chOff x="6862063" y="4437254"/>
                <a:chExt cx="331502" cy="345193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862063" y="4439533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193565" y="4437254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8" name="Picture 37" descr="Screen Shot 2014-03-20 at 8.57.5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386" y="4074647"/>
              <a:ext cx="320553" cy="320553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549386" y="4980324"/>
            <a:ext cx="2240977" cy="1303259"/>
            <a:chOff x="6549386" y="4980324"/>
            <a:chExt cx="2240977" cy="1303259"/>
          </a:xfrm>
        </p:grpSpPr>
        <p:grpSp>
          <p:nvGrpSpPr>
            <p:cNvPr id="39" name="Group 38"/>
            <p:cNvGrpSpPr/>
            <p:nvPr/>
          </p:nvGrpSpPr>
          <p:grpSpPr>
            <a:xfrm>
              <a:off x="6697754" y="5395613"/>
              <a:ext cx="2092609" cy="347472"/>
              <a:chOff x="6700033" y="4437254"/>
              <a:chExt cx="2092609" cy="34747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709663" y="4441812"/>
                <a:ext cx="0" cy="3429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00033" y="4784726"/>
                <a:ext cx="20926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486641" y="4437254"/>
                <a:ext cx="0" cy="3429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193565" y="4526551"/>
                <a:ext cx="0" cy="2542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7307539" y="4676434"/>
                <a:ext cx="331502" cy="90743"/>
                <a:chOff x="6862063" y="4437254"/>
                <a:chExt cx="331502" cy="345193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862063" y="4439533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93565" y="4437254"/>
                  <a:ext cx="0" cy="3429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 descr="Screen Shot 2014-03-20 at 8.57.57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386" y="4980324"/>
              <a:ext cx="764722" cy="419847"/>
            </a:xfrm>
            <a:prstGeom prst="rect">
              <a:avLst/>
            </a:prstGeom>
          </p:spPr>
        </p:pic>
        <p:sp>
          <p:nvSpPr>
            <p:cNvPr id="53" name="Right Brace 52"/>
            <p:cNvSpPr/>
            <p:nvPr/>
          </p:nvSpPr>
          <p:spPr>
            <a:xfrm rot="16200000" flipH="1">
              <a:off x="7396355" y="5655627"/>
              <a:ext cx="98237" cy="5083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01408" y="59142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LM Roman 10 Regular"/>
                  <a:cs typeface="LM Roman 10 Regular"/>
                </a:rPr>
                <a:t>i</a:t>
              </a:r>
              <a:endParaRPr lang="en-US" i="1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19" grpId="0" build="p"/>
      <p:bldP spid="2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191" y="-237062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Sparse Representation Classification (SRC)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5588" y="753524"/>
            <a:ext cx="8280400" cy="51330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Wright, et. Al. Robust Face Recognition via Sparse Representation. PAMI 2009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5296" y="1094085"/>
            <a:ext cx="61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How good is the classification?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We use the </a:t>
            </a:r>
            <a:r>
              <a:rPr lang="en-US" dirty="0" err="1" smtClean="0">
                <a:latin typeface="Trebuchet MS"/>
                <a:cs typeface="Trebuchet MS"/>
              </a:rPr>
              <a:t>Sparsity</a:t>
            </a:r>
            <a:r>
              <a:rPr lang="en-US" dirty="0" smtClean="0">
                <a:latin typeface="Trebuchet MS"/>
                <a:cs typeface="Trebuchet MS"/>
              </a:rPr>
              <a:t> Concentration Index (SCI)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14561" y="2379827"/>
            <a:ext cx="7129439" cy="1349685"/>
            <a:chOff x="2014561" y="2379827"/>
            <a:chExt cx="7129439" cy="1349685"/>
          </a:xfrm>
        </p:grpSpPr>
        <p:pic>
          <p:nvPicPr>
            <p:cNvPr id="10" name="Picture 9" descr="Screen Shot 2014-03-20 at 9.06.3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561" y="2379827"/>
              <a:ext cx="6858000" cy="8763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715296" y="3215815"/>
              <a:ext cx="6428704" cy="51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4-03-20 at 9.08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3" y="3214250"/>
            <a:ext cx="6813275" cy="14536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9" y="4839601"/>
            <a:ext cx="6813275" cy="14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Arrow Connector 180"/>
          <p:cNvCxnSpPr/>
          <p:nvPr/>
        </p:nvCxnSpPr>
        <p:spPr>
          <a:xfrm>
            <a:off x="3275612" y="2632829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95763" y="2640246"/>
            <a:ext cx="10832" cy="81954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8102" y="3452711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37759" y="3461615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980107" y="3855402"/>
            <a:ext cx="3419657" cy="148817"/>
            <a:chOff x="762255" y="1882637"/>
            <a:chExt cx="3419657" cy="212269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762255" y="1883171"/>
              <a:ext cx="506" cy="202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78002" y="1882637"/>
              <a:ext cx="2563" cy="2078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181052" y="1882637"/>
              <a:ext cx="860" cy="212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329077" y="1568333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lass 3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06204" y="1549657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lass 2</a:t>
            </a:r>
            <a:endParaRPr lang="en-US" sz="1400" i="1" dirty="0">
              <a:latin typeface="LM Roman 10 Regular"/>
              <a:cs typeface="LM Roman 10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98230" y="1547011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 rot="3230707">
            <a:off x="3249257" y="2951829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3" name="TextBox 102"/>
          <p:cNvSpPr txBox="1"/>
          <p:nvPr/>
        </p:nvSpPr>
        <p:spPr>
          <a:xfrm rot="3230707">
            <a:off x="4974589" y="2941042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 rot="3230707">
            <a:off x="6685252" y="2947049"/>
            <a:ext cx="31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275612" y="1939892"/>
            <a:ext cx="3851599" cy="1068213"/>
            <a:chOff x="2977832" y="2410185"/>
            <a:chExt cx="2455177" cy="612517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799" y="2410185"/>
              <a:ext cx="489660" cy="59847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49" y="2410185"/>
              <a:ext cx="489660" cy="59847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32" y="2424230"/>
              <a:ext cx="489659" cy="598472"/>
            </a:xfrm>
            <a:prstGeom prst="rect">
              <a:avLst/>
            </a:prstGeom>
          </p:spPr>
        </p:pic>
      </p:grpSp>
      <p:sp>
        <p:nvSpPr>
          <p:cNvPr id="162" name="Rectangle 161"/>
          <p:cNvSpPr/>
          <p:nvPr/>
        </p:nvSpPr>
        <p:spPr>
          <a:xfrm>
            <a:off x="4036412" y="3457163"/>
            <a:ext cx="1327089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420546" y="3247806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692623" y="2952994"/>
            <a:ext cx="0" cy="507838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688718" y="3247526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50336" y="3233169"/>
            <a:ext cx="0" cy="212269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17854" y="4644080"/>
            <a:ext cx="4967994" cy="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91120" y="4412068"/>
            <a:ext cx="97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LEARNING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TESTING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4296857" y="5245295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648805" y="5242448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983887" y="5241870"/>
            <a:ext cx="93577" cy="14755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2701475" y="5082513"/>
            <a:ext cx="1332380" cy="651054"/>
            <a:chOff x="2701475" y="4582439"/>
            <a:chExt cx="1332380" cy="651054"/>
          </a:xfrm>
        </p:grpSpPr>
        <p:sp>
          <p:nvSpPr>
            <p:cNvPr id="183" name="Rectangle 182"/>
            <p:cNvSpPr/>
            <p:nvPr/>
          </p:nvSpPr>
          <p:spPr>
            <a:xfrm>
              <a:off x="3081514" y="4582439"/>
              <a:ext cx="952341" cy="65105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description</a:t>
              </a:r>
              <a:endParaRPr lang="en-US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6" name="Straight Arrow Connector 185"/>
            <p:cNvCxnSpPr>
              <a:endCxn id="183" idx="1"/>
            </p:cNvCxnSpPr>
            <p:nvPr/>
          </p:nvCxnSpPr>
          <p:spPr>
            <a:xfrm flipV="1">
              <a:off x="2701475" y="4907966"/>
              <a:ext cx="380039" cy="5431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2192810" y="5702078"/>
            <a:ext cx="7873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query image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033855" y="5051024"/>
            <a:ext cx="1199315" cy="706808"/>
            <a:chOff x="4033855" y="4550950"/>
            <a:chExt cx="1199315" cy="706808"/>
          </a:xfrm>
        </p:grpSpPr>
        <p:sp>
          <p:nvSpPr>
            <p:cNvPr id="212" name="Rectangle 211"/>
            <p:cNvSpPr/>
            <p:nvPr/>
          </p:nvSpPr>
          <p:spPr>
            <a:xfrm>
              <a:off x="4171283" y="4550950"/>
              <a:ext cx="1061887" cy="70680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classification</a:t>
              </a:r>
            </a:p>
          </p:txBody>
        </p:sp>
        <p:cxnSp>
          <p:nvCxnSpPr>
            <p:cNvPr id="213" name="Straight Arrow Connector 212"/>
            <p:cNvCxnSpPr>
              <a:stCxn id="183" idx="3"/>
              <a:endCxn id="212" idx="1"/>
            </p:cNvCxnSpPr>
            <p:nvPr/>
          </p:nvCxnSpPr>
          <p:spPr>
            <a:xfrm>
              <a:off x="4033855" y="4893678"/>
              <a:ext cx="137428" cy="1067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5233170" y="5276636"/>
            <a:ext cx="1430331" cy="276999"/>
            <a:chOff x="5233170" y="4676290"/>
            <a:chExt cx="1430331" cy="276999"/>
          </a:xfrm>
        </p:grpSpPr>
        <p:cxnSp>
          <p:nvCxnSpPr>
            <p:cNvPr id="217" name="Straight Arrow Connector 216"/>
            <p:cNvCxnSpPr/>
            <p:nvPr/>
          </p:nvCxnSpPr>
          <p:spPr>
            <a:xfrm>
              <a:off x="5233170" y="4833341"/>
              <a:ext cx="88710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6081290" y="467629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class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4" y="5052982"/>
            <a:ext cx="571500" cy="698500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2318102" y="4005212"/>
            <a:ext cx="4746746" cy="4068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classifier’s design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4697864" y="4408891"/>
            <a:ext cx="2563" cy="649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37339" y="2274585"/>
            <a:ext cx="3899626" cy="955555"/>
            <a:chOff x="2837339" y="1788810"/>
            <a:chExt cx="3899626" cy="95555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584" y="1788810"/>
              <a:ext cx="781381" cy="95502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39" y="1789346"/>
              <a:ext cx="781379" cy="95501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63" y="1788810"/>
              <a:ext cx="781381" cy="955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5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192" y="2271719"/>
            <a:ext cx="3986213" cy="281463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/>
              <a:t>Proposed method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SRC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Sparse Representation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8684" y="1943100"/>
            <a:ext cx="502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Our </a:t>
            </a:r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method is based on...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3184</Words>
  <Application>Microsoft Macintosh PowerPoint</Application>
  <PresentationFormat>On-screen Show (4:3)</PresentationFormat>
  <Paragraphs>2028</Paragraphs>
  <Slides>66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LM Roman 10 Regular</vt:lpstr>
      <vt:lpstr>Times</vt:lpstr>
      <vt:lpstr>Times New Roman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SRC Sparse Representation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ALSR Accumulative Local Sparse Representation  [ PROPOSED METHOD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Recognition of Faces and Facial Attributes  using Accumulative Local Sparse Representations</vt:lpstr>
      <vt:lpstr>PowerPoint Presentation</vt:lpstr>
      <vt:lpstr>PowerPoint Presentation</vt:lpstr>
      <vt:lpstr>Sparse Representation Classification (SRC)</vt:lpstr>
      <vt:lpstr>Sparse Representation Classification (SRC)</vt:lpstr>
      <vt:lpstr>Sparse Representation Classification (SRC)</vt:lpstr>
      <vt:lpstr>Sparse Representation Classification (SRC)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329</cp:revision>
  <dcterms:created xsi:type="dcterms:W3CDTF">2013-11-07T20:27:34Z</dcterms:created>
  <dcterms:modified xsi:type="dcterms:W3CDTF">2018-06-19T14:51:25Z</dcterms:modified>
</cp:coreProperties>
</file>