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319" r:id="rId2"/>
    <p:sldId id="282" r:id="rId3"/>
    <p:sldId id="302" r:id="rId4"/>
    <p:sldId id="283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320" r:id="rId14"/>
    <p:sldId id="294" r:id="rId15"/>
    <p:sldId id="295" r:id="rId16"/>
    <p:sldId id="303" r:id="rId17"/>
    <p:sldId id="296" r:id="rId18"/>
    <p:sldId id="299" r:id="rId19"/>
    <p:sldId id="297" r:id="rId20"/>
    <p:sldId id="298" r:id="rId21"/>
    <p:sldId id="300" r:id="rId22"/>
    <p:sldId id="304" r:id="rId23"/>
    <p:sldId id="310" r:id="rId24"/>
    <p:sldId id="307" r:id="rId25"/>
    <p:sldId id="311" r:id="rId26"/>
    <p:sldId id="308" r:id="rId27"/>
    <p:sldId id="315" r:id="rId28"/>
    <p:sldId id="316" r:id="rId29"/>
    <p:sldId id="314" r:id="rId30"/>
    <p:sldId id="321" r:id="rId31"/>
    <p:sldId id="322" r:id="rId32"/>
    <p:sldId id="323" r:id="rId33"/>
    <p:sldId id="317" r:id="rId34"/>
    <p:sldId id="318" r:id="rId35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F5FF"/>
    <a:srgbClr val="FFC7FF"/>
    <a:srgbClr val="00FF00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7"/>
    <p:restoredTop sz="94545"/>
  </p:normalViewPr>
  <p:slideViewPr>
    <p:cSldViewPr snapToGrid="0">
      <p:cViewPr>
        <p:scale>
          <a:sx n="80" d="100"/>
          <a:sy n="80" d="100"/>
        </p:scale>
        <p:origin x="1800" y="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454EAAF-F758-EE40-B73F-3230427CD9A9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85091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180608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686F2E3-C5C3-A44F-A4BA-7E93651C247F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DC18328-C5AF-044C-95D8-512F52270BD7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B6B23A1-D3E7-EB4B-B19D-7E6CDB3A331E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2515E32-AEC1-A643-BA35-1EE2E73D4B01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C5E8088-9268-8644-9865-B74FAC9F6CF5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239FD70-7999-2E48-92A4-EF77791B16AA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202382B-BCB7-BB4F-A774-C87D807C35F6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FB3B5F1-CC17-5F4B-B56A-50661A0F0BE9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300F683-BAE3-8443-91F0-C6B8B5466543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5C6D7FB-1458-3B4F-81B0-63373FFD9332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95EE2BD-37A7-1C47-835E-9CB7EBC6EEC6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6765DE3-C718-5147-BC8B-ACF11406263F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7" Type="http://schemas.openxmlformats.org/officeDocument/2006/relationships/image" Target="../media/image10.emf"/><Relationship Id="rId8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7" Type="http://schemas.openxmlformats.org/officeDocument/2006/relationships/image" Target="../media/image10.emf"/><Relationship Id="rId8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6" Type="http://schemas.openxmlformats.org/officeDocument/2006/relationships/image" Target="../media/image11.emf"/><Relationship Id="rId7" Type="http://schemas.openxmlformats.org/officeDocument/2006/relationships/image" Target="../media/image14.emf"/><Relationship Id="rId8" Type="http://schemas.openxmlformats.org/officeDocument/2006/relationships/image" Target="../media/image15.emf"/><Relationship Id="rId9" Type="http://schemas.openxmlformats.org/officeDocument/2006/relationships/image" Target="../media/image16.emf"/><Relationship Id="rId10" Type="http://schemas.openxmlformats.org/officeDocument/2006/relationships/image" Target="../media/image17.emf"/><Relationship Id="rId11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4" Type="http://schemas.openxmlformats.org/officeDocument/2006/relationships/image" Target="../media/image21.emf"/><Relationship Id="rId5" Type="http://schemas.openxmlformats.org/officeDocument/2006/relationships/image" Target="../media/image22.emf"/><Relationship Id="rId6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vms.org/tutorial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 smtClean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  <a:endParaRPr lang="es-CL" sz="2400" dirty="0">
              <a:solidFill>
                <a:schemeClr val="bg2">
                  <a:lumMod val="60000"/>
                  <a:lumOff val="40000"/>
                </a:schemeClr>
              </a:solidFill>
              <a:latin typeface="Trebuchet MS" pitchFamily="34" charset="0"/>
            </a:endParaRPr>
          </a:p>
          <a:p>
            <a:pPr algn="ctr"/>
            <a:endParaRPr lang="es-CL" sz="2400" dirty="0" smtClean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SVM</a:t>
            </a:r>
          </a:p>
          <a:p>
            <a:pPr algn="ctr"/>
            <a:endParaRPr lang="es-CL" sz="1000" dirty="0" smtClean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 smtClean="0">
                <a:solidFill>
                  <a:srgbClr val="FFFFFF"/>
                </a:solidFill>
                <a:latin typeface="Trebuchet MS"/>
                <a:cs typeface="Trebuchet MS"/>
              </a:rPr>
              <a:t>[ Capítulo 4 ]</a:t>
            </a:r>
          </a:p>
        </p:txBody>
      </p:sp>
    </p:spTree>
    <p:extLst>
      <p:ext uri="{BB962C8B-B14F-4D97-AF65-F5344CB8AC3E}">
        <p14:creationId xmlns:p14="http://schemas.microsoft.com/office/powerpoint/2010/main" val="240075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611560" y="764704"/>
            <a:ext cx="6200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SVM: Support Vector Machines (two classes)</a:t>
            </a:r>
            <a:endParaRPr lang="en-US" sz="2400" dirty="0">
              <a:latin typeface="Trebuchet MS"/>
              <a:cs typeface="Trebuchet MS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11757" y="1899890"/>
            <a:ext cx="1394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Decision Line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cs typeface="Trebuchet MS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3015654" y="3634153"/>
            <a:ext cx="1440160" cy="1800200"/>
            <a:chOff x="2888654" y="3429000"/>
            <a:chExt cx="1440160" cy="1800200"/>
          </a:xfrm>
        </p:grpSpPr>
        <p:sp>
          <p:nvSpPr>
            <p:cNvPr id="58" name="Oval 57"/>
            <p:cNvSpPr/>
            <p:nvPr/>
          </p:nvSpPr>
          <p:spPr>
            <a:xfrm>
              <a:off x="3032670" y="342900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2960662" y="400506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2888654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3220487" y="406762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324869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3392710" y="386104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3752750" y="407707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368074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360873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4087108" y="419792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396877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4112790" y="450912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3176686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296066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288865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3464718" y="414908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324869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3392710" y="472514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6303098" y="1513036"/>
            <a:ext cx="3309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KEY IDEAS OF SVM:</a:t>
            </a:r>
          </a:p>
          <a:p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cs typeface="Trebuchet MS"/>
            </a:endParaRPr>
          </a:p>
          <a:p>
            <a:pPr marL="342900" indent="-342900">
              <a:buAutoNum type="arabicParenR"/>
            </a:pPr>
            <a:r>
              <a:rPr lang="en-US" sz="1600" dirty="0" smtClean="0">
                <a:solidFill>
                  <a:srgbClr val="0000FF"/>
                </a:solidFill>
                <a:latin typeface="Trebuchet MS"/>
                <a:cs typeface="Trebuchet MS"/>
              </a:rPr>
              <a:t>b</a:t>
            </a:r>
            <a:r>
              <a:rPr lang="en-US" sz="1600" baseline="-25000" dirty="0" smtClean="0">
                <a:solidFill>
                  <a:srgbClr val="0000FF"/>
                </a:solidFill>
                <a:latin typeface="Trebuchet MS"/>
                <a:cs typeface="Trebuchet MS"/>
              </a:rPr>
              <a:t>1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 = </a:t>
            </a:r>
            <a:r>
              <a:rPr lang="en-US" sz="1600" dirty="0" smtClean="0">
                <a:solidFill>
                  <a:srgbClr val="FF0000"/>
                </a:solidFill>
                <a:latin typeface="Trebuchet MS"/>
                <a:cs typeface="Trebuchet MS"/>
              </a:rPr>
              <a:t>b</a:t>
            </a:r>
            <a:r>
              <a:rPr lang="en-US" sz="1600" baseline="-25000" dirty="0" smtClean="0">
                <a:solidFill>
                  <a:srgbClr val="FF0000"/>
                </a:solidFill>
                <a:latin typeface="Trebuchet MS"/>
                <a:cs typeface="Trebuchet MS"/>
              </a:rPr>
              <a:t>2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= b.</a:t>
            </a:r>
          </a:p>
          <a:p>
            <a:pPr marL="342900" indent="-342900">
              <a:buAutoNum type="arabicParenR"/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cs typeface="Trebuchet MS"/>
            </a:endParaRPr>
          </a:p>
          <a:p>
            <a:pPr marL="342900" indent="-342900">
              <a:buAutoNum type="arabicParenR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b must be maximized.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cs typeface="Trebuchet M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473580" y="2076946"/>
            <a:ext cx="3638051" cy="4040547"/>
            <a:chOff x="2473580" y="2076946"/>
            <a:chExt cx="3638051" cy="4040547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2598616" y="2266461"/>
              <a:ext cx="3331308" cy="362438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2780323" y="2076946"/>
              <a:ext cx="3331308" cy="3624384"/>
            </a:xfrm>
            <a:prstGeom prst="line">
              <a:avLst/>
            </a:prstGeom>
            <a:ln w="12700" cmpd="sng">
              <a:solidFill>
                <a:srgbClr val="0000FF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2473580" y="2493109"/>
              <a:ext cx="3331308" cy="3624384"/>
            </a:xfrm>
            <a:prstGeom prst="line">
              <a:avLst/>
            </a:prstGeom>
            <a:ln w="12700" cmpd="sng"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Arrow Connector 2"/>
            <p:cNvCxnSpPr/>
            <p:nvPr/>
          </p:nvCxnSpPr>
          <p:spPr>
            <a:xfrm flipV="1">
              <a:off x="5762368" y="5517251"/>
              <a:ext cx="187905" cy="195679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type="arrow" w="sm" len="sm"/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V="1">
              <a:off x="5587956" y="5698610"/>
              <a:ext cx="187905" cy="195679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type="arrow" w="sm" len="sm"/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5819234" y="5580285"/>
              <a:ext cx="27040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/>
                  <a:cs typeface="Trebuchet MS"/>
                </a:rPr>
                <a:t>b</a:t>
              </a:r>
              <a:endParaRPr lang="en-US" sz="1200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648360" y="5755776"/>
              <a:ext cx="27040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/>
                  <a:cs typeface="Trebuchet MS"/>
                </a:rPr>
                <a:t>b</a:t>
              </a:r>
              <a:endParaRPr lang="en-US" sz="1200" dirty="0"/>
            </a:p>
          </p:txBody>
        </p:sp>
      </p:grpSp>
      <p:grpSp>
        <p:nvGrpSpPr>
          <p:cNvPr id="50" name="Group 49"/>
          <p:cNvGrpSpPr/>
          <p:nvPr/>
        </p:nvGrpSpPr>
        <p:grpSpPr>
          <a:xfrm rot="2553764">
            <a:off x="3885494" y="2625234"/>
            <a:ext cx="1922676" cy="1440160"/>
            <a:chOff x="4299707" y="3005336"/>
            <a:chExt cx="1922676" cy="1440160"/>
          </a:xfrm>
          <a:solidFill>
            <a:srgbClr val="0000FF"/>
          </a:solidFill>
        </p:grpSpPr>
        <p:sp>
          <p:nvSpPr>
            <p:cNvPr id="52" name="Oval 51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5501045" y="328250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6006359" y="339069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4299707" y="32105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3885286" y="2932878"/>
            <a:ext cx="3730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Trebuchet MS"/>
                <a:cs typeface="Trebuchet MS"/>
              </a:rPr>
              <a:t>.</a:t>
            </a:r>
            <a:endParaRPr lang="en-US" sz="4000" b="1" dirty="0">
              <a:latin typeface="Trebuchet MS"/>
              <a:cs typeface="Trebuchet MS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146308" y="3987702"/>
            <a:ext cx="3730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Trebuchet MS"/>
                <a:cs typeface="Trebuchet MS"/>
              </a:rPr>
              <a:t>.</a:t>
            </a:r>
            <a:endParaRPr lang="en-US" sz="4000" b="1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787714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611560" y="764704"/>
            <a:ext cx="6200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SVM: Support Vector Machines (two classes)</a:t>
            </a:r>
            <a:endParaRPr lang="en-US" sz="2400" dirty="0">
              <a:latin typeface="Trebuchet MS"/>
              <a:cs typeface="Trebuchet MS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11757" y="1899890"/>
            <a:ext cx="1394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Decision Line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cs typeface="Trebuchet MS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3015654" y="3634153"/>
            <a:ext cx="1440160" cy="1800200"/>
            <a:chOff x="2888654" y="3429000"/>
            <a:chExt cx="1440160" cy="1800200"/>
          </a:xfrm>
        </p:grpSpPr>
        <p:sp>
          <p:nvSpPr>
            <p:cNvPr id="58" name="Oval 57"/>
            <p:cNvSpPr/>
            <p:nvPr/>
          </p:nvSpPr>
          <p:spPr>
            <a:xfrm>
              <a:off x="3032670" y="342900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2960662" y="400506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2888654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3220487" y="406762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324869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3392710" y="386104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3752750" y="407707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368074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360873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4087108" y="419792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396877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4112790" y="450912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3176686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296066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288865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3464718" y="414908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324869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3392710" y="472514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6303098" y="1513036"/>
            <a:ext cx="3309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KEY IDEAS OF SVM:</a:t>
            </a:r>
          </a:p>
          <a:p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cs typeface="Trebuchet MS"/>
            </a:endParaRPr>
          </a:p>
          <a:p>
            <a:pPr marL="342900" indent="-342900">
              <a:buAutoNum type="arabicParenR"/>
            </a:pPr>
            <a:r>
              <a:rPr lang="en-US" sz="1600" dirty="0" smtClean="0">
                <a:solidFill>
                  <a:srgbClr val="0000FF"/>
                </a:solidFill>
                <a:latin typeface="Trebuchet MS"/>
                <a:cs typeface="Trebuchet MS"/>
              </a:rPr>
              <a:t>b</a:t>
            </a:r>
            <a:r>
              <a:rPr lang="en-US" sz="1600" baseline="-25000" dirty="0" smtClean="0">
                <a:solidFill>
                  <a:srgbClr val="0000FF"/>
                </a:solidFill>
                <a:latin typeface="Trebuchet MS"/>
                <a:cs typeface="Trebuchet MS"/>
              </a:rPr>
              <a:t>1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 = </a:t>
            </a:r>
            <a:r>
              <a:rPr lang="en-US" sz="1600" dirty="0" smtClean="0">
                <a:solidFill>
                  <a:srgbClr val="FF0000"/>
                </a:solidFill>
                <a:latin typeface="Trebuchet MS"/>
                <a:cs typeface="Trebuchet MS"/>
              </a:rPr>
              <a:t>b</a:t>
            </a:r>
            <a:r>
              <a:rPr lang="en-US" sz="1600" baseline="-25000" dirty="0" smtClean="0">
                <a:solidFill>
                  <a:srgbClr val="FF0000"/>
                </a:solidFill>
                <a:latin typeface="Trebuchet MS"/>
                <a:cs typeface="Trebuchet MS"/>
              </a:rPr>
              <a:t>2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= b.</a:t>
            </a:r>
          </a:p>
          <a:p>
            <a:pPr marL="342900" indent="-342900">
              <a:buAutoNum type="arabicParenR"/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cs typeface="Trebuchet MS"/>
            </a:endParaRPr>
          </a:p>
          <a:p>
            <a:pPr marL="342900" indent="-342900">
              <a:buAutoNum type="arabicParenR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b must be maximized.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cs typeface="Trebuchet MS"/>
            </a:endParaRPr>
          </a:p>
        </p:txBody>
      </p:sp>
      <p:grpSp>
        <p:nvGrpSpPr>
          <p:cNvPr id="2" name="Group 1"/>
          <p:cNvGrpSpPr/>
          <p:nvPr/>
        </p:nvGrpSpPr>
        <p:grpSpPr>
          <a:xfrm rot="20987970">
            <a:off x="2449419" y="2025194"/>
            <a:ext cx="3874041" cy="4139740"/>
            <a:chOff x="2448318" y="2041843"/>
            <a:chExt cx="3874041" cy="4139740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2598616" y="2266461"/>
              <a:ext cx="3331308" cy="362438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2814098" y="2041843"/>
              <a:ext cx="3331308" cy="3624384"/>
            </a:xfrm>
            <a:prstGeom prst="line">
              <a:avLst/>
            </a:prstGeom>
            <a:ln w="12700" cmpd="sng">
              <a:solidFill>
                <a:srgbClr val="0000FF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2448318" y="2557199"/>
              <a:ext cx="3331308" cy="3624384"/>
            </a:xfrm>
            <a:prstGeom prst="line">
              <a:avLst/>
            </a:prstGeom>
            <a:ln w="12700" cmpd="sng"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Arrow Connector 2"/>
            <p:cNvCxnSpPr>
              <a:cxnSpLocks noChangeAspect="1"/>
            </p:cNvCxnSpPr>
            <p:nvPr/>
          </p:nvCxnSpPr>
          <p:spPr>
            <a:xfrm flipV="1">
              <a:off x="5763022" y="5466426"/>
              <a:ext cx="241989" cy="252000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type="arrow" w="sm" len="sm"/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cxnSpLocks noChangeAspect="1"/>
            </p:cNvCxnSpPr>
            <p:nvPr/>
          </p:nvCxnSpPr>
          <p:spPr>
            <a:xfrm flipV="1">
              <a:off x="5546841" y="5691212"/>
              <a:ext cx="241989" cy="252000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type="arrow" w="sm" len="sm"/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5855565" y="5587510"/>
              <a:ext cx="4667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/>
                  <a:cs typeface="Trebuchet MS"/>
                </a:rPr>
                <a:t>b</a:t>
              </a:r>
              <a:r>
                <a:rPr lang="en-US" sz="1200" baseline="-25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/>
                  <a:cs typeface="Trebuchet MS"/>
                </a:rPr>
                <a:t>max</a:t>
              </a:r>
              <a:endParaRPr lang="en-US" sz="1200" baseline="-25000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644401" y="5798203"/>
              <a:ext cx="4667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/>
                  <a:cs typeface="Trebuchet MS"/>
                </a:rPr>
                <a:t>b</a:t>
              </a:r>
              <a:r>
                <a:rPr lang="en-US" sz="1200" baseline="-25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/>
                  <a:cs typeface="Trebuchet MS"/>
                </a:rPr>
                <a:t>max</a:t>
              </a:r>
              <a:endParaRPr lang="en-US" sz="1200" baseline="-25000" dirty="0"/>
            </a:p>
          </p:txBody>
        </p:sp>
      </p:grpSp>
      <p:grpSp>
        <p:nvGrpSpPr>
          <p:cNvPr id="50" name="Group 49"/>
          <p:cNvGrpSpPr/>
          <p:nvPr/>
        </p:nvGrpSpPr>
        <p:grpSpPr>
          <a:xfrm rot="2553764">
            <a:off x="3885494" y="2625234"/>
            <a:ext cx="1922676" cy="1440160"/>
            <a:chOff x="4299707" y="3005336"/>
            <a:chExt cx="1922676" cy="1440160"/>
          </a:xfrm>
          <a:solidFill>
            <a:srgbClr val="0000FF"/>
          </a:solidFill>
        </p:grpSpPr>
        <p:sp>
          <p:nvSpPr>
            <p:cNvPr id="52" name="Oval 51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5501045" y="328250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6006359" y="339069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4299707" y="32105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4411679" y="3417514"/>
            <a:ext cx="3730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Trebuchet MS"/>
                <a:cs typeface="Trebuchet MS"/>
              </a:rPr>
              <a:t>.</a:t>
            </a:r>
            <a:endParaRPr lang="en-US" sz="4000" b="1" dirty="0">
              <a:latin typeface="Trebuchet MS"/>
              <a:cs typeface="Trebuchet MS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146308" y="3987702"/>
            <a:ext cx="3730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Trebuchet MS"/>
                <a:cs typeface="Trebuchet MS"/>
              </a:rPr>
              <a:t>.</a:t>
            </a:r>
            <a:endParaRPr lang="en-US" sz="4000" b="1" dirty="0">
              <a:latin typeface="Trebuchet MS"/>
              <a:cs typeface="Trebuchet MS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085164" y="3218973"/>
            <a:ext cx="3730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Trebuchet MS"/>
                <a:cs typeface="Trebuchet MS"/>
              </a:rPr>
              <a:t>.</a:t>
            </a:r>
            <a:endParaRPr lang="en-US" sz="4000" b="1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90566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611560" y="764704"/>
            <a:ext cx="6200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SVM: Support Vector Machines (two classes)</a:t>
            </a:r>
            <a:endParaRPr lang="en-US" sz="2400" dirty="0">
              <a:latin typeface="Trebuchet MS"/>
              <a:cs typeface="Trebuchet MS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11757" y="1899890"/>
            <a:ext cx="1394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Decision Line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cs typeface="Trebuchet MS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3015654" y="3634153"/>
            <a:ext cx="1440160" cy="1800200"/>
            <a:chOff x="2888654" y="3429000"/>
            <a:chExt cx="1440160" cy="1800200"/>
          </a:xfrm>
          <a:solidFill>
            <a:srgbClr val="FFC7FF"/>
          </a:solidFill>
        </p:grpSpPr>
        <p:sp>
          <p:nvSpPr>
            <p:cNvPr id="58" name="Oval 57"/>
            <p:cNvSpPr/>
            <p:nvPr/>
          </p:nvSpPr>
          <p:spPr>
            <a:xfrm>
              <a:off x="3032670" y="342900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2960662" y="400506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2888654" y="371703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3220487" y="4067623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3248694" y="436510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3392710" y="386104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3752750" y="40770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3680742" y="46531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3608734" y="436510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4087108" y="419792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3968774" y="501317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4112790" y="450912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3176686" y="371703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2960662" y="46531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2888654" y="436510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3464718" y="41490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3248694" y="501317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3392710" y="47251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6303098" y="1513036"/>
            <a:ext cx="3309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KEY IDEAS OF SVM:</a:t>
            </a:r>
          </a:p>
          <a:p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cs typeface="Trebuchet MS"/>
            </a:endParaRPr>
          </a:p>
          <a:p>
            <a:pPr marL="342900" indent="-342900">
              <a:buAutoNum type="arabicParenR"/>
            </a:pPr>
            <a:r>
              <a:rPr lang="en-US" sz="1600" dirty="0" smtClean="0">
                <a:solidFill>
                  <a:srgbClr val="0000FF"/>
                </a:solidFill>
                <a:latin typeface="Trebuchet MS"/>
                <a:cs typeface="Trebuchet MS"/>
              </a:rPr>
              <a:t>b</a:t>
            </a:r>
            <a:r>
              <a:rPr lang="en-US" sz="1600" baseline="-25000" dirty="0" smtClean="0">
                <a:solidFill>
                  <a:srgbClr val="0000FF"/>
                </a:solidFill>
                <a:latin typeface="Trebuchet MS"/>
                <a:cs typeface="Trebuchet MS"/>
              </a:rPr>
              <a:t>1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 = </a:t>
            </a:r>
            <a:r>
              <a:rPr lang="en-US" sz="1600" dirty="0" smtClean="0">
                <a:solidFill>
                  <a:srgbClr val="FF0000"/>
                </a:solidFill>
                <a:latin typeface="Trebuchet MS"/>
                <a:cs typeface="Trebuchet MS"/>
              </a:rPr>
              <a:t>b</a:t>
            </a:r>
            <a:r>
              <a:rPr lang="en-US" sz="1600" baseline="-25000" dirty="0" smtClean="0">
                <a:solidFill>
                  <a:srgbClr val="FF0000"/>
                </a:solidFill>
                <a:latin typeface="Trebuchet MS"/>
                <a:cs typeface="Trebuchet MS"/>
              </a:rPr>
              <a:t>2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= b.</a:t>
            </a:r>
          </a:p>
          <a:p>
            <a:pPr marL="342900" indent="-342900">
              <a:buAutoNum type="arabicParenR"/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cs typeface="Trebuchet MS"/>
            </a:endParaRPr>
          </a:p>
          <a:p>
            <a:pPr marL="342900" indent="-342900">
              <a:buAutoNum type="arabicParenR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b must be maximized.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cs typeface="Trebuchet MS"/>
            </a:endParaRPr>
          </a:p>
        </p:txBody>
      </p:sp>
      <p:grpSp>
        <p:nvGrpSpPr>
          <p:cNvPr id="2" name="Group 1"/>
          <p:cNvGrpSpPr/>
          <p:nvPr/>
        </p:nvGrpSpPr>
        <p:grpSpPr>
          <a:xfrm rot="20987970">
            <a:off x="2449419" y="2025194"/>
            <a:ext cx="3874041" cy="4139740"/>
            <a:chOff x="2448318" y="2041843"/>
            <a:chExt cx="3874041" cy="4139740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2598616" y="2266461"/>
              <a:ext cx="3331308" cy="362438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2814098" y="2041843"/>
              <a:ext cx="3331308" cy="3624384"/>
            </a:xfrm>
            <a:prstGeom prst="line">
              <a:avLst/>
            </a:prstGeom>
            <a:ln w="12700" cmpd="sng">
              <a:solidFill>
                <a:srgbClr val="0000FF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2448318" y="2557199"/>
              <a:ext cx="3331308" cy="3624384"/>
            </a:xfrm>
            <a:prstGeom prst="line">
              <a:avLst/>
            </a:prstGeom>
            <a:ln w="12700" cmpd="sng"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Arrow Connector 2"/>
            <p:cNvCxnSpPr>
              <a:cxnSpLocks noChangeAspect="1"/>
            </p:cNvCxnSpPr>
            <p:nvPr/>
          </p:nvCxnSpPr>
          <p:spPr>
            <a:xfrm flipV="1">
              <a:off x="5763022" y="5466426"/>
              <a:ext cx="241989" cy="252000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type="arrow" w="sm" len="sm"/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cxnSpLocks noChangeAspect="1"/>
            </p:cNvCxnSpPr>
            <p:nvPr/>
          </p:nvCxnSpPr>
          <p:spPr>
            <a:xfrm flipV="1">
              <a:off x="5546841" y="5691212"/>
              <a:ext cx="241989" cy="252000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type="arrow" w="sm" len="sm"/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5855565" y="5587510"/>
              <a:ext cx="4667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/>
                  <a:cs typeface="Trebuchet MS"/>
                </a:rPr>
                <a:t>b</a:t>
              </a:r>
              <a:r>
                <a:rPr lang="en-US" sz="1200" baseline="-25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/>
                  <a:cs typeface="Trebuchet MS"/>
                </a:rPr>
                <a:t>max</a:t>
              </a:r>
              <a:endParaRPr lang="en-US" sz="1200" baseline="-25000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644401" y="5798203"/>
              <a:ext cx="4667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/>
                  <a:cs typeface="Trebuchet MS"/>
                </a:rPr>
                <a:t>b</a:t>
              </a:r>
              <a:r>
                <a:rPr lang="en-US" sz="1200" baseline="-25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/>
                  <a:cs typeface="Trebuchet MS"/>
                </a:rPr>
                <a:t>max</a:t>
              </a:r>
              <a:endParaRPr lang="en-US" sz="1200" baseline="-25000" dirty="0"/>
            </a:p>
          </p:txBody>
        </p:sp>
      </p:grpSp>
      <p:grpSp>
        <p:nvGrpSpPr>
          <p:cNvPr id="50" name="Group 49"/>
          <p:cNvGrpSpPr/>
          <p:nvPr/>
        </p:nvGrpSpPr>
        <p:grpSpPr>
          <a:xfrm rot="2553764">
            <a:off x="3885494" y="2625234"/>
            <a:ext cx="1922676" cy="1440160"/>
            <a:chOff x="4299707" y="3005336"/>
            <a:chExt cx="1922676" cy="1440160"/>
          </a:xfrm>
          <a:solidFill>
            <a:srgbClr val="C5F5FF"/>
          </a:solidFill>
        </p:grpSpPr>
        <p:sp>
          <p:nvSpPr>
            <p:cNvPr id="52" name="Oval 51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5501045" y="328250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6006359" y="339069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4299707" y="32105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4411679" y="3417514"/>
            <a:ext cx="3730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Trebuchet MS"/>
                <a:cs typeface="Trebuchet MS"/>
              </a:rPr>
              <a:t>.</a:t>
            </a:r>
            <a:endParaRPr lang="en-US" sz="4000" b="1" dirty="0">
              <a:latin typeface="Trebuchet MS"/>
              <a:cs typeface="Trebuchet MS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146308" y="3987702"/>
            <a:ext cx="3730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Trebuchet MS"/>
                <a:cs typeface="Trebuchet MS"/>
              </a:rPr>
              <a:t>.</a:t>
            </a:r>
            <a:endParaRPr lang="en-US" sz="4000" b="1" dirty="0">
              <a:latin typeface="Trebuchet MS"/>
              <a:cs typeface="Trebuchet MS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085164" y="3218973"/>
            <a:ext cx="3730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Trebuchet MS"/>
                <a:cs typeface="Trebuchet MS"/>
              </a:rPr>
              <a:t>.</a:t>
            </a:r>
            <a:endParaRPr lang="en-US" sz="4000" b="1" dirty="0">
              <a:latin typeface="Trebuchet MS"/>
              <a:cs typeface="Trebuchet MS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95190" y="3706733"/>
            <a:ext cx="3937628" cy="797028"/>
            <a:chOff x="395190" y="3706733"/>
            <a:chExt cx="3937628" cy="797028"/>
          </a:xfrm>
        </p:grpSpPr>
        <p:sp>
          <p:nvSpPr>
            <p:cNvPr id="99" name="TextBox 98"/>
            <p:cNvSpPr txBox="1"/>
            <p:nvPr/>
          </p:nvSpPr>
          <p:spPr>
            <a:xfrm>
              <a:off x="395190" y="3706733"/>
              <a:ext cx="16321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/>
                  <a:cs typeface="Trebuchet MS"/>
                </a:rPr>
                <a:t>Support Vectors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endParaRPr>
            </a:p>
          </p:txBody>
        </p:sp>
        <p:cxnSp>
          <p:nvCxnSpPr>
            <p:cNvPr id="5" name="Straight Connector 4"/>
            <p:cNvCxnSpPr>
              <a:stCxn id="99" idx="3"/>
            </p:cNvCxnSpPr>
            <p:nvPr/>
          </p:nvCxnSpPr>
          <p:spPr>
            <a:xfrm flipV="1">
              <a:off x="2027368" y="3735030"/>
              <a:ext cx="1022373" cy="140980"/>
            </a:xfrm>
            <a:prstGeom prst="line">
              <a:avLst/>
            </a:prstGeom>
            <a:ln>
              <a:solidFill>
                <a:srgbClr val="26262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>
              <a:stCxn id="99" idx="3"/>
            </p:cNvCxnSpPr>
            <p:nvPr/>
          </p:nvCxnSpPr>
          <p:spPr>
            <a:xfrm>
              <a:off x="2027368" y="3876010"/>
              <a:ext cx="2108582" cy="627751"/>
            </a:xfrm>
            <a:prstGeom prst="line">
              <a:avLst/>
            </a:prstGeom>
            <a:ln>
              <a:solidFill>
                <a:srgbClr val="26262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stCxn id="99" idx="3"/>
              <a:endCxn id="97" idx="0"/>
            </p:cNvCxnSpPr>
            <p:nvPr/>
          </p:nvCxnSpPr>
          <p:spPr>
            <a:xfrm>
              <a:off x="2027368" y="3876010"/>
              <a:ext cx="2305450" cy="111692"/>
            </a:xfrm>
            <a:prstGeom prst="line">
              <a:avLst/>
            </a:prstGeom>
            <a:ln>
              <a:solidFill>
                <a:srgbClr val="26262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4161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611560" y="764704"/>
            <a:ext cx="6200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SVM: Support Vector Machines (two classes)</a:t>
            </a:r>
            <a:endParaRPr lang="en-US" sz="2400" dirty="0">
              <a:latin typeface="Trebuchet MS"/>
              <a:cs typeface="Trebuchet MS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11757" y="1899890"/>
            <a:ext cx="1394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Decision Line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cs typeface="Trebuchet MS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3159670" y="3634153"/>
            <a:ext cx="1270462" cy="984949"/>
            <a:chOff x="3032670" y="3429000"/>
            <a:chExt cx="1270462" cy="984949"/>
          </a:xfrm>
          <a:solidFill>
            <a:srgbClr val="FFC7FF"/>
          </a:solidFill>
        </p:grpSpPr>
        <p:sp>
          <p:nvSpPr>
            <p:cNvPr id="58" name="Oval 57"/>
            <p:cNvSpPr/>
            <p:nvPr/>
          </p:nvSpPr>
          <p:spPr>
            <a:xfrm>
              <a:off x="3032670" y="342900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4087108" y="419792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 rot="20987970">
            <a:off x="2449419" y="2025194"/>
            <a:ext cx="3874041" cy="4139740"/>
            <a:chOff x="2448318" y="2041843"/>
            <a:chExt cx="3874041" cy="4139740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2598616" y="2266461"/>
              <a:ext cx="3331308" cy="362438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2814098" y="2041843"/>
              <a:ext cx="3331308" cy="3624384"/>
            </a:xfrm>
            <a:prstGeom prst="line">
              <a:avLst/>
            </a:prstGeom>
            <a:ln w="12700" cmpd="sng">
              <a:solidFill>
                <a:srgbClr val="0000FF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2448318" y="2557199"/>
              <a:ext cx="3331308" cy="3624384"/>
            </a:xfrm>
            <a:prstGeom prst="line">
              <a:avLst/>
            </a:prstGeom>
            <a:ln w="12700" cmpd="sng"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Arrow Connector 2"/>
            <p:cNvCxnSpPr>
              <a:cxnSpLocks noChangeAspect="1"/>
            </p:cNvCxnSpPr>
            <p:nvPr/>
          </p:nvCxnSpPr>
          <p:spPr>
            <a:xfrm flipV="1">
              <a:off x="5763022" y="5466426"/>
              <a:ext cx="241989" cy="252000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type="arrow" w="sm" len="sm"/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cxnSpLocks noChangeAspect="1"/>
            </p:cNvCxnSpPr>
            <p:nvPr/>
          </p:nvCxnSpPr>
          <p:spPr>
            <a:xfrm flipV="1">
              <a:off x="5546841" y="5691212"/>
              <a:ext cx="241989" cy="252000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type="arrow" w="sm" len="sm"/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5855565" y="5587510"/>
              <a:ext cx="4667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/>
                  <a:cs typeface="Trebuchet MS"/>
                </a:rPr>
                <a:t>b</a:t>
              </a:r>
              <a:r>
                <a:rPr lang="en-US" sz="1200" baseline="-25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/>
                  <a:cs typeface="Trebuchet MS"/>
                </a:rPr>
                <a:t>max</a:t>
              </a:r>
              <a:endParaRPr lang="en-US" sz="1200" baseline="-25000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644401" y="5798203"/>
              <a:ext cx="4667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/>
                  <a:cs typeface="Trebuchet MS"/>
                </a:rPr>
                <a:t>b</a:t>
              </a:r>
              <a:r>
                <a:rPr lang="en-US" sz="1200" baseline="-25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/>
                  <a:cs typeface="Trebuchet MS"/>
                </a:rPr>
                <a:t>max</a:t>
              </a:r>
              <a:endParaRPr lang="en-US" sz="1200" baseline="-25000" dirty="0"/>
            </a:p>
          </p:txBody>
        </p:sp>
      </p:grpSp>
      <p:sp>
        <p:nvSpPr>
          <p:cNvPr id="94" name="Oval 93"/>
          <p:cNvSpPr/>
          <p:nvPr/>
        </p:nvSpPr>
        <p:spPr>
          <a:xfrm rot="2553764">
            <a:off x="4480269" y="3830870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947" y="4814071"/>
            <a:ext cx="2987046" cy="8125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513" y="2343473"/>
            <a:ext cx="484761" cy="2759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2399" y="3716591"/>
            <a:ext cx="215900" cy="152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3378" y="3588776"/>
            <a:ext cx="215900" cy="152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4125" y="4729318"/>
            <a:ext cx="304800" cy="152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2578" y="2907048"/>
            <a:ext cx="774700" cy="203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57770" y="5590320"/>
            <a:ext cx="774700" cy="2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12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611560" y="764704"/>
            <a:ext cx="6200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SVM: Support Vector Machines (two classes)</a:t>
            </a:r>
            <a:endParaRPr lang="en-US" sz="2400" dirty="0">
              <a:latin typeface="Trebuchet MS"/>
              <a:cs typeface="Trebuchet MS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11757" y="1899890"/>
            <a:ext cx="1394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Decision Line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cs typeface="Trebuchet MS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3015654" y="3634153"/>
            <a:ext cx="1440160" cy="1800200"/>
            <a:chOff x="2888654" y="3429000"/>
            <a:chExt cx="1440160" cy="1800200"/>
          </a:xfrm>
        </p:grpSpPr>
        <p:sp>
          <p:nvSpPr>
            <p:cNvPr id="58" name="Oval 57"/>
            <p:cNvSpPr/>
            <p:nvPr/>
          </p:nvSpPr>
          <p:spPr>
            <a:xfrm>
              <a:off x="3032670" y="342900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2960662" y="400506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2888654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3220487" y="406762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324869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3392710" y="386104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3752750" y="407707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368074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360873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4087108" y="419792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396877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4112790" y="450912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3176686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296066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288865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3464718" y="414908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324869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3392710" y="472514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/>
          <p:cNvCxnSpPr/>
          <p:nvPr/>
        </p:nvCxnSpPr>
        <p:spPr>
          <a:xfrm rot="20987970">
            <a:off x="2595776" y="2271775"/>
            <a:ext cx="3331308" cy="362438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 rot="2553764">
            <a:off x="3885494" y="2625234"/>
            <a:ext cx="1922676" cy="1440160"/>
            <a:chOff x="4299707" y="3005336"/>
            <a:chExt cx="1922676" cy="1440160"/>
          </a:xfrm>
          <a:solidFill>
            <a:srgbClr val="0000FF"/>
          </a:solidFill>
        </p:grpSpPr>
        <p:sp>
          <p:nvSpPr>
            <p:cNvPr id="52" name="Oval 51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5501045" y="328250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6006359" y="339069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4299707" y="32105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58923" y="2818029"/>
            <a:ext cx="2748606" cy="976658"/>
            <a:chOff x="358923" y="2818029"/>
            <a:chExt cx="2748606" cy="976658"/>
          </a:xfrm>
        </p:grpSpPr>
        <p:sp>
          <p:nvSpPr>
            <p:cNvPr id="43" name="Oval 42"/>
            <p:cNvSpPr/>
            <p:nvPr/>
          </p:nvSpPr>
          <p:spPr>
            <a:xfrm>
              <a:off x="2891505" y="3578663"/>
              <a:ext cx="216024" cy="216024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58923" y="2818029"/>
              <a:ext cx="1859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rebuchet MS"/>
                  <a:cs typeface="Trebuchet MS"/>
                </a:rPr>
                <a:t>Testing data</a:t>
              </a:r>
              <a:endParaRPr lang="en-US" sz="2400" dirty="0">
                <a:latin typeface="Trebuchet MS"/>
                <a:cs typeface="Trebuchet MS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069357" y="3148452"/>
              <a:ext cx="2976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rebuchet MS"/>
                  <a:cs typeface="Trebuchet MS"/>
                </a:rPr>
                <a:t>?</a:t>
              </a:r>
              <a:endParaRPr lang="en-US" sz="2400" dirty="0">
                <a:latin typeface="Trebuchet MS"/>
                <a:cs typeface="Trebuchet MS"/>
              </a:endParaRP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1775638" y="3299535"/>
              <a:ext cx="914818" cy="2934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5531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611560" y="764704"/>
            <a:ext cx="6200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SVM: Support Vector Machines (two classes)</a:t>
            </a:r>
            <a:endParaRPr lang="en-US" sz="2400" dirty="0">
              <a:latin typeface="Trebuchet MS"/>
              <a:cs typeface="Trebuchet MS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11757" y="1899890"/>
            <a:ext cx="1394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Decision Line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cs typeface="Trebuchet MS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3015654" y="3634153"/>
            <a:ext cx="1440160" cy="1800200"/>
            <a:chOff x="2888654" y="3429000"/>
            <a:chExt cx="1440160" cy="1800200"/>
          </a:xfrm>
        </p:grpSpPr>
        <p:sp>
          <p:nvSpPr>
            <p:cNvPr id="58" name="Oval 57"/>
            <p:cNvSpPr/>
            <p:nvPr/>
          </p:nvSpPr>
          <p:spPr>
            <a:xfrm>
              <a:off x="3032670" y="342900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2960662" y="400506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2888654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3220487" y="406762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324869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3392710" y="386104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3752750" y="407707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368074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360873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4087108" y="419792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396877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4112790" y="450912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3176686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296066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288865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3464718" y="414908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324869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3392710" y="472514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/>
          <p:cNvCxnSpPr/>
          <p:nvPr/>
        </p:nvCxnSpPr>
        <p:spPr>
          <a:xfrm rot="20987970">
            <a:off x="2595776" y="2271775"/>
            <a:ext cx="3331308" cy="362438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 rot="2553764">
            <a:off x="3885494" y="2625234"/>
            <a:ext cx="1922676" cy="1440160"/>
            <a:chOff x="4299707" y="3005336"/>
            <a:chExt cx="1922676" cy="1440160"/>
          </a:xfrm>
          <a:solidFill>
            <a:srgbClr val="0000FF"/>
          </a:solidFill>
        </p:grpSpPr>
        <p:sp>
          <p:nvSpPr>
            <p:cNvPr id="52" name="Oval 51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5501045" y="328250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6006359" y="339069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4299707" y="32105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58923" y="2818029"/>
            <a:ext cx="2748606" cy="976658"/>
            <a:chOff x="358923" y="2818029"/>
            <a:chExt cx="2748606" cy="976658"/>
          </a:xfrm>
        </p:grpSpPr>
        <p:sp>
          <p:nvSpPr>
            <p:cNvPr id="43" name="Oval 42"/>
            <p:cNvSpPr/>
            <p:nvPr/>
          </p:nvSpPr>
          <p:spPr>
            <a:xfrm>
              <a:off x="2891505" y="357866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58923" y="2818029"/>
              <a:ext cx="1859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rebuchet MS"/>
                  <a:cs typeface="Trebuchet MS"/>
                </a:rPr>
                <a:t>Testing data</a:t>
              </a:r>
              <a:endParaRPr lang="en-US" sz="2400" dirty="0">
                <a:latin typeface="Trebuchet MS"/>
                <a:cs typeface="Trebuchet MS"/>
              </a:endParaRP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1775638" y="3299535"/>
              <a:ext cx="914818" cy="2934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679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764704"/>
            <a:ext cx="4325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SVM: Support Vector Machines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131333" y="1385737"/>
            <a:ext cx="6156508" cy="1449296"/>
            <a:chOff x="1131333" y="1385737"/>
            <a:chExt cx="6156508" cy="1449296"/>
          </a:xfrm>
        </p:grpSpPr>
        <p:pic>
          <p:nvPicPr>
            <p:cNvPr id="2" name="Picture 1" descr="Screen Shot 2014-10-28 at 5.58.19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5756" y="1385737"/>
              <a:ext cx="1732085" cy="1449296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1131333" y="1886411"/>
              <a:ext cx="36184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D9D9D9"/>
                  </a:solidFill>
                  <a:latin typeface="Trebuchet MS"/>
                  <a:cs typeface="Trebuchet MS"/>
                </a:rPr>
                <a:t>1) Linear with perfect separation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27429" y="3374709"/>
            <a:ext cx="6155606" cy="1449296"/>
            <a:chOff x="1131333" y="1385737"/>
            <a:chExt cx="6155606" cy="144929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6658" y="1385737"/>
              <a:ext cx="1730281" cy="1449296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1131333" y="1886411"/>
              <a:ext cx="39379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Trebuchet MS"/>
                  <a:cs typeface="Trebuchet MS"/>
                </a:rPr>
                <a:t>2) </a:t>
              </a:r>
              <a:r>
                <a:rPr lang="en-US" dirty="0">
                  <a:latin typeface="Trebuchet MS"/>
                  <a:cs typeface="Trebuchet MS"/>
                </a:rPr>
                <a:t>Linear with </a:t>
              </a:r>
              <a:r>
                <a:rPr lang="en-US" dirty="0" smtClean="0">
                  <a:latin typeface="Trebuchet MS"/>
                  <a:cs typeface="Trebuchet MS"/>
                </a:rPr>
                <a:t>no perfect </a:t>
              </a:r>
              <a:r>
                <a:rPr lang="en-US" dirty="0">
                  <a:latin typeface="Trebuchet MS"/>
                  <a:cs typeface="Trebuchet MS"/>
                </a:rPr>
                <a:t>separation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133294" y="5197608"/>
            <a:ext cx="6016655" cy="1449296"/>
            <a:chOff x="1131333" y="1385737"/>
            <a:chExt cx="6016655" cy="144929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5609" y="1385737"/>
              <a:ext cx="1452379" cy="1449296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131333" y="1886411"/>
              <a:ext cx="15237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D9D9D9"/>
                  </a:solidFill>
                  <a:latin typeface="Trebuchet MS"/>
                  <a:cs typeface="Trebuchet MS"/>
                </a:rPr>
                <a:t>3</a:t>
              </a:r>
              <a:r>
                <a:rPr lang="en-US" dirty="0" smtClean="0">
                  <a:solidFill>
                    <a:srgbClr val="D9D9D9"/>
                  </a:solidFill>
                  <a:latin typeface="Trebuchet MS"/>
                  <a:cs typeface="Trebuchet MS"/>
                </a:rPr>
                <a:t>) Non linear</a:t>
              </a:r>
              <a:endParaRPr lang="en-US" dirty="0">
                <a:solidFill>
                  <a:srgbClr val="D9D9D9"/>
                </a:solidFill>
                <a:latin typeface="Trebuchet MS"/>
                <a:cs typeface="Trebuchet MS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5431692" y="1377463"/>
            <a:ext cx="1924539" cy="1533769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490307" y="5128846"/>
            <a:ext cx="1924539" cy="1533769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81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611560" y="764704"/>
            <a:ext cx="6200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SVM: Support Vector Machines (two classes)</a:t>
            </a:r>
            <a:endParaRPr lang="en-US" sz="2400" dirty="0">
              <a:latin typeface="Trebuchet MS"/>
              <a:cs typeface="Trebuchet MS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51942" y="1532236"/>
            <a:ext cx="31662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How to define the decision line when there is no perfect separation?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cs typeface="Trebuchet MS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rot="20987970">
            <a:off x="2595776" y="2271775"/>
            <a:ext cx="3331308" cy="362438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3015654" y="3634153"/>
            <a:ext cx="1440160" cy="1800200"/>
            <a:chOff x="2888654" y="3429000"/>
            <a:chExt cx="1440160" cy="1800200"/>
          </a:xfrm>
        </p:grpSpPr>
        <p:sp>
          <p:nvSpPr>
            <p:cNvPr id="81" name="Oval 80"/>
            <p:cNvSpPr/>
            <p:nvPr/>
          </p:nvSpPr>
          <p:spPr>
            <a:xfrm>
              <a:off x="3032670" y="342900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2960662" y="400506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2888654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3220487" y="406762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324869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3392710" y="386104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3752750" y="407707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368074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360873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4087108" y="419792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396877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4112790" y="450912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3176686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296066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288865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3464718" y="414908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324869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3392710" y="472514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" name="Group 108"/>
          <p:cNvGrpSpPr/>
          <p:nvPr/>
        </p:nvGrpSpPr>
        <p:grpSpPr>
          <a:xfrm rot="2553764">
            <a:off x="3885494" y="2625234"/>
            <a:ext cx="1922676" cy="1440160"/>
            <a:chOff x="4299707" y="3005336"/>
            <a:chExt cx="1922676" cy="1440160"/>
          </a:xfrm>
          <a:solidFill>
            <a:srgbClr val="0000FF"/>
          </a:solidFill>
        </p:grpSpPr>
        <p:sp>
          <p:nvSpPr>
            <p:cNvPr id="110" name="Oval 109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5501045" y="328250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6006359" y="339069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4299707" y="32105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3948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15769E-6 -5.73941E-6 L -0.04029 0.06086 " pathEditMode="relative" ptsTypes="AA">
                                      <p:cBhvr>
                                        <p:cTn id="6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84231E-6 -5.73016E-6 L 0.03369 -0.04768 " pathEditMode="relative" ptsTypes="AA">
                                      <p:cBhvr>
                                        <p:cTn id="8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611560" y="764704"/>
            <a:ext cx="6200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SVM: Support Vector Machines (two classes)</a:t>
            </a:r>
            <a:endParaRPr lang="en-US" sz="2400" dirty="0">
              <a:latin typeface="Trebuchet MS"/>
              <a:cs typeface="Trebuchet MS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51942" y="1532236"/>
            <a:ext cx="31662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How to define the decision line when there is no perfect separation?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cs typeface="Trebuchet MS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rot="20987970">
            <a:off x="2595776" y="2271775"/>
            <a:ext cx="3331308" cy="362438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3324803" y="3308275"/>
            <a:ext cx="1440160" cy="1800200"/>
            <a:chOff x="2888654" y="3429000"/>
            <a:chExt cx="1440160" cy="1800200"/>
          </a:xfrm>
          <a:solidFill>
            <a:srgbClr val="FF0000"/>
          </a:solidFill>
        </p:grpSpPr>
        <p:sp>
          <p:nvSpPr>
            <p:cNvPr id="81" name="Oval 80"/>
            <p:cNvSpPr/>
            <p:nvPr/>
          </p:nvSpPr>
          <p:spPr>
            <a:xfrm>
              <a:off x="3032670" y="34290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2960662" y="400506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2888654" y="371703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3220487" y="4067623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3248694" y="436510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3392710" y="386104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3752750" y="40770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3680742" y="46531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3608734" y="436510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4087108" y="4197925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3968774" y="501317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4112790" y="450912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3176686" y="371703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2960662" y="46531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2888654" y="436510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3464718" y="41490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3248694" y="501317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3392710" y="47251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" name="Group 108"/>
          <p:cNvGrpSpPr/>
          <p:nvPr/>
        </p:nvGrpSpPr>
        <p:grpSpPr>
          <a:xfrm rot="2553764">
            <a:off x="3517858" y="3043029"/>
            <a:ext cx="1922676" cy="1440160"/>
            <a:chOff x="4299707" y="3005336"/>
            <a:chExt cx="1922676" cy="1440160"/>
          </a:xfrm>
          <a:solidFill>
            <a:srgbClr val="0000FF"/>
          </a:solidFill>
        </p:grpSpPr>
        <p:sp>
          <p:nvSpPr>
            <p:cNvPr id="118" name="Oval 117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5501045" y="328250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6006359" y="339069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4299707" y="32105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6303098" y="1513036"/>
            <a:ext cx="330980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We consider only the miss-classified samples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6773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611560" y="764704"/>
            <a:ext cx="6200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SVM: Support Vector Machines (two classes)</a:t>
            </a:r>
            <a:endParaRPr lang="en-US" sz="2400" dirty="0">
              <a:latin typeface="Trebuchet MS"/>
              <a:cs typeface="Trebuchet MS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51942" y="1532236"/>
            <a:ext cx="31662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How to define the decision line when there is no perfect separation?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cs typeface="Trebuchet MS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rot="20987970">
            <a:off x="2595776" y="2271775"/>
            <a:ext cx="3331308" cy="362438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3324803" y="3308275"/>
            <a:ext cx="1440160" cy="1800200"/>
            <a:chOff x="2888654" y="3429000"/>
            <a:chExt cx="1440160" cy="1800200"/>
          </a:xfrm>
          <a:solidFill>
            <a:srgbClr val="FFC7FF"/>
          </a:solidFill>
        </p:grpSpPr>
        <p:sp>
          <p:nvSpPr>
            <p:cNvPr id="81" name="Oval 80"/>
            <p:cNvSpPr/>
            <p:nvPr/>
          </p:nvSpPr>
          <p:spPr>
            <a:xfrm>
              <a:off x="3032670" y="342900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2960662" y="400506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2888654" y="371703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3220487" y="4067623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3248694" y="436510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3392710" y="386104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3752750" y="407707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3680742" y="46531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3608734" y="436510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4087108" y="419792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3968774" y="501317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4112790" y="450912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3176686" y="371703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2960662" y="46531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2888654" y="436510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3464718" y="41490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3248694" y="501317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3392710" y="47251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" name="Group 108"/>
          <p:cNvGrpSpPr/>
          <p:nvPr/>
        </p:nvGrpSpPr>
        <p:grpSpPr>
          <a:xfrm rot="2553764">
            <a:off x="3517858" y="3043029"/>
            <a:ext cx="1922676" cy="1440160"/>
            <a:chOff x="4299707" y="3005336"/>
            <a:chExt cx="1922676" cy="1440160"/>
          </a:xfrm>
          <a:solidFill>
            <a:srgbClr val="C5F5FF"/>
          </a:solidFill>
        </p:grpSpPr>
        <p:sp>
          <p:nvSpPr>
            <p:cNvPr id="118" name="Oval 117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5501045" y="328250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6006359" y="339069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4299707" y="32105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6303098" y="1513036"/>
            <a:ext cx="330980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We consider only the miss-classified samples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69488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764704"/>
            <a:ext cx="4325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SVM: Support Vector Machines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131333" y="1385737"/>
            <a:ext cx="6156508" cy="1449296"/>
            <a:chOff x="1131333" y="1385737"/>
            <a:chExt cx="6156508" cy="1449296"/>
          </a:xfrm>
        </p:grpSpPr>
        <p:pic>
          <p:nvPicPr>
            <p:cNvPr id="2" name="Picture 1" descr="Screen Shot 2014-10-28 at 5.58.19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5756" y="1385737"/>
              <a:ext cx="1732085" cy="1449296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1131333" y="1886411"/>
              <a:ext cx="36184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1) Linear with perfect separation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27429" y="3374709"/>
            <a:ext cx="6155606" cy="1449296"/>
            <a:chOff x="1131333" y="1385737"/>
            <a:chExt cx="6155606" cy="144929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6658" y="1385737"/>
              <a:ext cx="1730281" cy="1449296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1131333" y="1886411"/>
              <a:ext cx="39379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Trebuchet MS"/>
                  <a:cs typeface="Trebuchet MS"/>
                </a:rPr>
                <a:t>2) </a:t>
              </a:r>
              <a:r>
                <a:rPr lang="en-US" dirty="0">
                  <a:latin typeface="Trebuchet MS"/>
                  <a:cs typeface="Trebuchet MS"/>
                </a:rPr>
                <a:t>Linear with </a:t>
              </a:r>
              <a:r>
                <a:rPr lang="en-US" dirty="0" smtClean="0">
                  <a:latin typeface="Trebuchet MS"/>
                  <a:cs typeface="Trebuchet MS"/>
                </a:rPr>
                <a:t>no perfect </a:t>
              </a:r>
              <a:r>
                <a:rPr lang="en-US" dirty="0">
                  <a:latin typeface="Trebuchet MS"/>
                  <a:cs typeface="Trebuchet MS"/>
                </a:rPr>
                <a:t>separation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133294" y="5197608"/>
            <a:ext cx="6016655" cy="1449296"/>
            <a:chOff x="1131333" y="1385737"/>
            <a:chExt cx="6016655" cy="144929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5609" y="1385737"/>
              <a:ext cx="1452379" cy="1449296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131333" y="1886411"/>
              <a:ext cx="15237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3</a:t>
              </a:r>
              <a:r>
                <a:rPr lang="en-US" dirty="0" smtClean="0">
                  <a:latin typeface="Trebuchet MS"/>
                  <a:cs typeface="Trebuchet MS"/>
                </a:rPr>
                <a:t>) Non linear</a:t>
              </a:r>
              <a:endParaRPr lang="en-US" dirty="0">
                <a:latin typeface="Trebuchet MS"/>
                <a:cs typeface="Trebuchet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2785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Connector 47"/>
          <p:cNvCxnSpPr/>
          <p:nvPr/>
        </p:nvCxnSpPr>
        <p:spPr>
          <a:xfrm rot="20987970">
            <a:off x="2595776" y="2271775"/>
            <a:ext cx="3331308" cy="362438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3468819" y="3308275"/>
            <a:ext cx="1270462" cy="984949"/>
            <a:chOff x="3032670" y="3429000"/>
            <a:chExt cx="1270462" cy="984949"/>
          </a:xfrm>
          <a:solidFill>
            <a:srgbClr val="FFC7FF"/>
          </a:solidFill>
        </p:grpSpPr>
        <p:sp>
          <p:nvSpPr>
            <p:cNvPr id="81" name="Oval 80"/>
            <p:cNvSpPr/>
            <p:nvPr/>
          </p:nvSpPr>
          <p:spPr>
            <a:xfrm>
              <a:off x="3032670" y="342900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3752750" y="407707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4087108" y="419792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" name="Group 108"/>
          <p:cNvGrpSpPr/>
          <p:nvPr/>
        </p:nvGrpSpPr>
        <p:grpSpPr>
          <a:xfrm rot="2553764">
            <a:off x="3479201" y="4026208"/>
            <a:ext cx="1368152" cy="360040"/>
            <a:chOff x="4644008" y="4085456"/>
            <a:chExt cx="1368152" cy="360040"/>
          </a:xfrm>
          <a:solidFill>
            <a:srgbClr val="C5F5FF"/>
          </a:solidFill>
        </p:grpSpPr>
        <p:sp>
          <p:nvSpPr>
            <p:cNvPr id="117" name="Oval 116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51942" y="764704"/>
            <a:ext cx="9060964" cy="1598529"/>
            <a:chOff x="551942" y="764704"/>
            <a:chExt cx="9060964" cy="1598529"/>
          </a:xfrm>
        </p:grpSpPr>
        <p:sp>
          <p:nvSpPr>
            <p:cNvPr id="44" name="TextBox 43"/>
            <p:cNvSpPr txBox="1"/>
            <p:nvPr/>
          </p:nvSpPr>
          <p:spPr>
            <a:xfrm>
              <a:off x="611560" y="764704"/>
              <a:ext cx="62001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rebuchet MS"/>
                  <a:cs typeface="Trebuchet MS"/>
                </a:rPr>
                <a:t>SVM: Support Vector Machines (two classes)</a:t>
              </a:r>
              <a:endParaRPr lang="en-US" sz="2400" dirty="0">
                <a:latin typeface="Trebuchet MS"/>
                <a:cs typeface="Trebuchet MS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51942" y="1532236"/>
              <a:ext cx="31662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/>
                  <a:cs typeface="Trebuchet MS"/>
                </a:rPr>
                <a:t>How to define the decision line when there is no perfect separation?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303098" y="1513036"/>
              <a:ext cx="3309808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/>
                  <a:cs typeface="Trebuchet MS"/>
                </a:rPr>
                <a:t>We consider only the miss-classified samples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endParaRPr>
            </a:p>
          </p:txBody>
        </p:sp>
      </p:grpSp>
      <p:pic>
        <p:nvPicPr>
          <p:cNvPr id="2" name="Picture 1" descr="Screen Shot 2014-10-28 at 10.45.0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859672"/>
            <a:ext cx="6858000" cy="68580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813538" y="2163897"/>
            <a:ext cx="3461044" cy="3916096"/>
            <a:chOff x="2813538" y="2163897"/>
            <a:chExt cx="3461044" cy="3916096"/>
          </a:xfrm>
        </p:grpSpPr>
        <p:cxnSp>
          <p:nvCxnSpPr>
            <p:cNvPr id="4" name="Straight Connector 3"/>
            <p:cNvCxnSpPr/>
            <p:nvPr/>
          </p:nvCxnSpPr>
          <p:spPr>
            <a:xfrm flipH="1">
              <a:off x="2813538" y="2686538"/>
              <a:ext cx="195385" cy="244231"/>
            </a:xfrm>
            <a:prstGeom prst="line">
              <a:avLst/>
            </a:prstGeom>
            <a:ln>
              <a:solidFill>
                <a:srgbClr val="262626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831165" y="2163897"/>
              <a:ext cx="37301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latin typeface="Trebuchet MS"/>
                  <a:cs typeface="Trebuchet MS"/>
                </a:rPr>
                <a:t>.</a:t>
              </a:r>
              <a:endParaRPr lang="en-US" sz="4000" b="1" dirty="0">
                <a:latin typeface="Trebuchet MS"/>
                <a:cs typeface="Trebuchet MS"/>
              </a:endParaRPr>
            </a:p>
          </p:txBody>
        </p:sp>
        <p:cxnSp>
          <p:nvCxnSpPr>
            <p:cNvPr id="49" name="Straight Connector 48"/>
            <p:cNvCxnSpPr>
              <a:cxnSpLocks noChangeAspect="1"/>
            </p:cNvCxnSpPr>
            <p:nvPr/>
          </p:nvCxnSpPr>
          <p:spPr>
            <a:xfrm flipH="1">
              <a:off x="5750168" y="4841630"/>
              <a:ext cx="288000" cy="360000"/>
            </a:xfrm>
            <a:prstGeom prst="line">
              <a:avLst/>
            </a:prstGeom>
            <a:ln>
              <a:solidFill>
                <a:srgbClr val="262626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cxnSpLocks noChangeAspect="1"/>
            </p:cNvCxnSpPr>
            <p:nvPr/>
          </p:nvCxnSpPr>
          <p:spPr>
            <a:xfrm flipH="1">
              <a:off x="5046782" y="4509473"/>
              <a:ext cx="55824" cy="72000"/>
            </a:xfrm>
            <a:prstGeom prst="line">
              <a:avLst/>
            </a:prstGeom>
            <a:ln>
              <a:solidFill>
                <a:srgbClr val="262626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cxnSpLocks noChangeAspect="1"/>
            </p:cNvCxnSpPr>
            <p:nvPr/>
          </p:nvCxnSpPr>
          <p:spPr>
            <a:xfrm flipH="1">
              <a:off x="3323490" y="3577493"/>
              <a:ext cx="316800" cy="396000"/>
            </a:xfrm>
            <a:prstGeom prst="line">
              <a:avLst/>
            </a:prstGeom>
            <a:ln>
              <a:solidFill>
                <a:srgbClr val="262626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cxnSpLocks noChangeAspect="1"/>
            </p:cNvCxnSpPr>
            <p:nvPr/>
          </p:nvCxnSpPr>
          <p:spPr>
            <a:xfrm flipH="1">
              <a:off x="4824045" y="4804513"/>
              <a:ext cx="460799" cy="575999"/>
            </a:xfrm>
            <a:prstGeom prst="line">
              <a:avLst/>
            </a:prstGeom>
            <a:ln>
              <a:solidFill>
                <a:srgbClr val="262626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cxnSpLocks noChangeAspect="1"/>
            </p:cNvCxnSpPr>
            <p:nvPr/>
          </p:nvCxnSpPr>
          <p:spPr>
            <a:xfrm flipH="1">
              <a:off x="5986582" y="5546969"/>
              <a:ext cx="288000" cy="360000"/>
            </a:xfrm>
            <a:prstGeom prst="line">
              <a:avLst/>
            </a:prstGeom>
            <a:ln>
              <a:solidFill>
                <a:srgbClr val="262626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4917873" y="3996603"/>
              <a:ext cx="37301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latin typeface="Trebuchet MS"/>
                  <a:cs typeface="Trebuchet MS"/>
                </a:rPr>
                <a:t>.</a:t>
              </a:r>
              <a:endParaRPr lang="en-US" sz="4000" b="1" dirty="0">
                <a:latin typeface="Trebuchet MS"/>
                <a:cs typeface="Trebuchet MS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836183" y="4348295"/>
              <a:ext cx="37301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latin typeface="Trebuchet MS"/>
                  <a:cs typeface="Trebuchet MS"/>
                </a:rPr>
                <a:t>.</a:t>
              </a:r>
              <a:endParaRPr lang="en-US" sz="4000" b="1" dirty="0">
                <a:latin typeface="Trebuchet MS"/>
                <a:cs typeface="Trebuchet MS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165276" y="3445617"/>
              <a:ext cx="37301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latin typeface="Trebuchet MS"/>
                  <a:cs typeface="Trebuchet MS"/>
                </a:rPr>
                <a:t>.</a:t>
              </a:r>
              <a:endParaRPr lang="en-US" sz="4000" b="1" dirty="0">
                <a:latin typeface="Trebuchet MS"/>
                <a:cs typeface="Trebuchet MS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665831" y="4848479"/>
              <a:ext cx="37301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latin typeface="Trebuchet MS"/>
                  <a:cs typeface="Trebuchet MS"/>
                </a:rPr>
                <a:t>.</a:t>
              </a:r>
              <a:endParaRPr lang="en-US" sz="4000" b="1" dirty="0">
                <a:latin typeface="Trebuchet MS"/>
                <a:cs typeface="Trebuchet MS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853768" y="5372107"/>
              <a:ext cx="37301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latin typeface="Trebuchet MS"/>
                  <a:cs typeface="Trebuchet MS"/>
                </a:rPr>
                <a:t>.</a:t>
              </a:r>
              <a:endParaRPr lang="en-US" sz="4000" b="1" dirty="0">
                <a:latin typeface="Trebuchet MS"/>
                <a:cs typeface="Trebuchet MS"/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395190" y="3706733"/>
            <a:ext cx="16321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Support Vectors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43608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Connector 47"/>
          <p:cNvCxnSpPr/>
          <p:nvPr/>
        </p:nvCxnSpPr>
        <p:spPr>
          <a:xfrm rot="20987970">
            <a:off x="2595776" y="2271775"/>
            <a:ext cx="3331308" cy="362438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3468819" y="3308275"/>
            <a:ext cx="1270462" cy="984949"/>
            <a:chOff x="3032670" y="3429000"/>
            <a:chExt cx="1270462" cy="984949"/>
          </a:xfrm>
          <a:solidFill>
            <a:srgbClr val="FFC7FF"/>
          </a:solidFill>
        </p:grpSpPr>
        <p:sp>
          <p:nvSpPr>
            <p:cNvPr id="81" name="Oval 80"/>
            <p:cNvSpPr/>
            <p:nvPr/>
          </p:nvSpPr>
          <p:spPr>
            <a:xfrm>
              <a:off x="3032670" y="342900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3752750" y="407707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4087108" y="419792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" name="Group 108"/>
          <p:cNvGrpSpPr/>
          <p:nvPr/>
        </p:nvGrpSpPr>
        <p:grpSpPr>
          <a:xfrm rot="2553764">
            <a:off x="3479201" y="4026208"/>
            <a:ext cx="1368152" cy="360040"/>
            <a:chOff x="4644008" y="4085456"/>
            <a:chExt cx="1368152" cy="360040"/>
          </a:xfrm>
          <a:solidFill>
            <a:srgbClr val="C5F5FF"/>
          </a:solidFill>
        </p:grpSpPr>
        <p:sp>
          <p:nvSpPr>
            <p:cNvPr id="117" name="Oval 116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Picture 1" descr="Screen Shot 2014-10-28 at 10.45.0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859672"/>
            <a:ext cx="6858000" cy="68580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813538" y="2163897"/>
            <a:ext cx="3461044" cy="3916096"/>
            <a:chOff x="2813538" y="2163897"/>
            <a:chExt cx="3461044" cy="3916096"/>
          </a:xfrm>
        </p:grpSpPr>
        <p:cxnSp>
          <p:nvCxnSpPr>
            <p:cNvPr id="4" name="Straight Connector 3"/>
            <p:cNvCxnSpPr/>
            <p:nvPr/>
          </p:nvCxnSpPr>
          <p:spPr>
            <a:xfrm flipH="1">
              <a:off x="2813538" y="2686538"/>
              <a:ext cx="195385" cy="244231"/>
            </a:xfrm>
            <a:prstGeom prst="line">
              <a:avLst/>
            </a:prstGeom>
            <a:ln>
              <a:solidFill>
                <a:srgbClr val="262626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831165" y="2163897"/>
              <a:ext cx="37301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latin typeface="Trebuchet MS"/>
                  <a:cs typeface="Trebuchet MS"/>
                </a:rPr>
                <a:t>.</a:t>
              </a:r>
              <a:endParaRPr lang="en-US" sz="4000" b="1" dirty="0">
                <a:latin typeface="Trebuchet MS"/>
                <a:cs typeface="Trebuchet MS"/>
              </a:endParaRPr>
            </a:p>
          </p:txBody>
        </p:sp>
        <p:cxnSp>
          <p:nvCxnSpPr>
            <p:cNvPr id="49" name="Straight Connector 48"/>
            <p:cNvCxnSpPr>
              <a:cxnSpLocks noChangeAspect="1"/>
            </p:cNvCxnSpPr>
            <p:nvPr/>
          </p:nvCxnSpPr>
          <p:spPr>
            <a:xfrm flipH="1">
              <a:off x="5750168" y="4841630"/>
              <a:ext cx="288000" cy="360000"/>
            </a:xfrm>
            <a:prstGeom prst="line">
              <a:avLst/>
            </a:prstGeom>
            <a:ln>
              <a:solidFill>
                <a:srgbClr val="262626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cxnSpLocks noChangeAspect="1"/>
            </p:cNvCxnSpPr>
            <p:nvPr/>
          </p:nvCxnSpPr>
          <p:spPr>
            <a:xfrm flipH="1">
              <a:off x="5046782" y="4509473"/>
              <a:ext cx="55824" cy="72000"/>
            </a:xfrm>
            <a:prstGeom prst="line">
              <a:avLst/>
            </a:prstGeom>
            <a:ln>
              <a:solidFill>
                <a:srgbClr val="262626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cxnSpLocks noChangeAspect="1"/>
            </p:cNvCxnSpPr>
            <p:nvPr/>
          </p:nvCxnSpPr>
          <p:spPr>
            <a:xfrm flipH="1">
              <a:off x="3323490" y="3577493"/>
              <a:ext cx="316800" cy="396000"/>
            </a:xfrm>
            <a:prstGeom prst="line">
              <a:avLst/>
            </a:prstGeom>
            <a:ln>
              <a:solidFill>
                <a:srgbClr val="262626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cxnSpLocks noChangeAspect="1"/>
            </p:cNvCxnSpPr>
            <p:nvPr/>
          </p:nvCxnSpPr>
          <p:spPr>
            <a:xfrm flipH="1">
              <a:off x="4824045" y="4804513"/>
              <a:ext cx="460799" cy="575999"/>
            </a:xfrm>
            <a:prstGeom prst="line">
              <a:avLst/>
            </a:prstGeom>
            <a:ln>
              <a:solidFill>
                <a:srgbClr val="262626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cxnSpLocks noChangeAspect="1"/>
            </p:cNvCxnSpPr>
            <p:nvPr/>
          </p:nvCxnSpPr>
          <p:spPr>
            <a:xfrm flipH="1">
              <a:off x="5986582" y="5546969"/>
              <a:ext cx="288000" cy="360000"/>
            </a:xfrm>
            <a:prstGeom prst="line">
              <a:avLst/>
            </a:prstGeom>
            <a:ln>
              <a:solidFill>
                <a:srgbClr val="262626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4917873" y="3996603"/>
              <a:ext cx="37301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latin typeface="Trebuchet MS"/>
                  <a:cs typeface="Trebuchet MS"/>
                </a:rPr>
                <a:t>.</a:t>
              </a:r>
              <a:endParaRPr lang="en-US" sz="4000" b="1" dirty="0">
                <a:latin typeface="Trebuchet MS"/>
                <a:cs typeface="Trebuchet MS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836183" y="4348295"/>
              <a:ext cx="37301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latin typeface="Trebuchet MS"/>
                  <a:cs typeface="Trebuchet MS"/>
                </a:rPr>
                <a:t>.</a:t>
              </a:r>
              <a:endParaRPr lang="en-US" sz="4000" b="1" dirty="0">
                <a:latin typeface="Trebuchet MS"/>
                <a:cs typeface="Trebuchet MS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165276" y="3445617"/>
              <a:ext cx="37301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latin typeface="Trebuchet MS"/>
                  <a:cs typeface="Trebuchet MS"/>
                </a:rPr>
                <a:t>.</a:t>
              </a:r>
              <a:endParaRPr lang="en-US" sz="4000" b="1" dirty="0">
                <a:latin typeface="Trebuchet MS"/>
                <a:cs typeface="Trebuchet MS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665831" y="4848479"/>
              <a:ext cx="37301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latin typeface="Trebuchet MS"/>
                  <a:cs typeface="Trebuchet MS"/>
                </a:rPr>
                <a:t>.</a:t>
              </a:r>
              <a:endParaRPr lang="en-US" sz="4000" b="1" dirty="0">
                <a:latin typeface="Trebuchet MS"/>
                <a:cs typeface="Trebuchet MS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853768" y="5372107"/>
              <a:ext cx="37301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latin typeface="Trebuchet MS"/>
                  <a:cs typeface="Trebuchet MS"/>
                </a:rPr>
                <a:t>.</a:t>
              </a:r>
              <a:endParaRPr lang="en-US" sz="4000" b="1" dirty="0">
                <a:latin typeface="Trebuchet MS"/>
                <a:cs typeface="Trebuchet MS"/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2870559" y="2648415"/>
            <a:ext cx="393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lang="en-US" baseline="-25000" dirty="0" smtClean="0">
                <a:solidFill>
                  <a:schemeClr val="bg1"/>
                </a:solidFill>
                <a:latin typeface="Trebuchet MS"/>
                <a:cs typeface="Trebuchet MS"/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015882" y="4412738"/>
            <a:ext cx="393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lang="en-US" baseline="-25000" dirty="0" smtClean="0">
                <a:solidFill>
                  <a:schemeClr val="bg1"/>
                </a:solidFill>
                <a:latin typeface="Trebuchet MS"/>
                <a:cs typeface="Trebuchet MS"/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881435" y="4828906"/>
            <a:ext cx="393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lang="en-US" baseline="-25000" dirty="0" smtClean="0">
                <a:solidFill>
                  <a:schemeClr val="bg1"/>
                </a:solidFill>
                <a:latin typeface="Trebuchet MS"/>
                <a:cs typeface="Trebuchet MS"/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122601" y="3584306"/>
            <a:ext cx="393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lang="en-US" baseline="-25000" dirty="0" smtClean="0">
                <a:solidFill>
                  <a:schemeClr val="bg1"/>
                </a:solidFill>
                <a:latin typeface="Trebuchet MS"/>
                <a:cs typeface="Trebuchet MS"/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023693" y="4938322"/>
            <a:ext cx="393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e</a:t>
            </a:r>
            <a:r>
              <a:rPr lang="en-US" baseline="-25000" dirty="0" smtClean="0">
                <a:latin typeface="Trebuchet MS"/>
                <a:cs typeface="Trebuchet MS"/>
              </a:rPr>
              <a:t>5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5844304" y="5485402"/>
            <a:ext cx="393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lang="en-US" baseline="-25000" dirty="0" smtClean="0">
                <a:solidFill>
                  <a:schemeClr val="bg1"/>
                </a:solidFill>
                <a:latin typeface="Trebuchet MS"/>
                <a:cs typeface="Trebuchet MS"/>
              </a:rPr>
              <a:t>6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830631" y="2150184"/>
            <a:ext cx="319831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Find the decision line so that</a:t>
            </a:r>
          </a:p>
          <a:p>
            <a:pPr>
              <a:lnSpc>
                <a:spcPct val="140000"/>
              </a:lnSpc>
            </a:pPr>
            <a:r>
              <a:rPr lang="en-US" dirty="0" smtClean="0">
                <a:latin typeface="Trebuchet MS"/>
                <a:cs typeface="Trebuchet MS"/>
              </a:rPr>
              <a:t>e = </a:t>
            </a:r>
            <a:r>
              <a:rPr lang="en-US" dirty="0" err="1" smtClean="0">
                <a:latin typeface="Trebuchet MS"/>
                <a:cs typeface="Trebuchet MS"/>
              </a:rPr>
              <a:t>Σ</a:t>
            </a:r>
            <a:r>
              <a:rPr lang="en-US" dirty="0" smtClean="0">
                <a:latin typeface="Trebuchet MS"/>
                <a:cs typeface="Trebuchet MS"/>
              </a:rPr>
              <a:t> </a:t>
            </a:r>
            <a:r>
              <a:rPr lang="en-US" dirty="0" err="1" smtClean="0">
                <a:latin typeface="Trebuchet MS"/>
                <a:cs typeface="Trebuchet MS"/>
              </a:rPr>
              <a:t>e</a:t>
            </a:r>
            <a:r>
              <a:rPr lang="en-US" baseline="-25000" dirty="0" err="1" smtClean="0">
                <a:latin typeface="Trebuchet MS"/>
                <a:cs typeface="Trebuchet MS"/>
              </a:rPr>
              <a:t>i</a:t>
            </a:r>
            <a:r>
              <a:rPr lang="en-US" dirty="0" smtClean="0">
                <a:latin typeface="Trebuchet MS"/>
                <a:cs typeface="Trebuchet MS"/>
              </a:rPr>
              <a:t>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min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855463" y="1710565"/>
            <a:ext cx="2002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KEY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IDEA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OF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SVM: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95190" y="3706733"/>
            <a:ext cx="16321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Support Vectors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91284" y="4015444"/>
            <a:ext cx="1036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e</a:t>
            </a:r>
            <a:r>
              <a:rPr lang="en-US" sz="1600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i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: errors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9374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764704"/>
            <a:ext cx="4325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SVM: Support Vector Machines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131333" y="1385737"/>
            <a:ext cx="6156508" cy="1449296"/>
            <a:chOff x="1131333" y="1385737"/>
            <a:chExt cx="6156508" cy="1449296"/>
          </a:xfrm>
        </p:grpSpPr>
        <p:pic>
          <p:nvPicPr>
            <p:cNvPr id="2" name="Picture 1" descr="Screen Shot 2014-10-28 at 5.58.19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5756" y="1385737"/>
              <a:ext cx="1732085" cy="1449296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1131333" y="1886411"/>
              <a:ext cx="36184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D9D9D9"/>
                  </a:solidFill>
                  <a:latin typeface="Trebuchet MS"/>
                  <a:cs typeface="Trebuchet MS"/>
                </a:rPr>
                <a:t>1) Linear with perfect separation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27429" y="3374709"/>
            <a:ext cx="6155606" cy="1449296"/>
            <a:chOff x="1131333" y="1385737"/>
            <a:chExt cx="6155606" cy="144929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6658" y="1385737"/>
              <a:ext cx="1730281" cy="1449296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1131333" y="1886411"/>
              <a:ext cx="39379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D9D9D9"/>
                  </a:solidFill>
                  <a:latin typeface="Trebuchet MS"/>
                  <a:cs typeface="Trebuchet MS"/>
                </a:rPr>
                <a:t>2) </a:t>
              </a:r>
              <a:r>
                <a:rPr lang="en-US" dirty="0">
                  <a:solidFill>
                    <a:srgbClr val="D9D9D9"/>
                  </a:solidFill>
                  <a:latin typeface="Trebuchet MS"/>
                  <a:cs typeface="Trebuchet MS"/>
                </a:rPr>
                <a:t>Linear with </a:t>
              </a:r>
              <a:r>
                <a:rPr lang="en-US" dirty="0" smtClean="0">
                  <a:solidFill>
                    <a:srgbClr val="D9D9D9"/>
                  </a:solidFill>
                  <a:latin typeface="Trebuchet MS"/>
                  <a:cs typeface="Trebuchet MS"/>
                </a:rPr>
                <a:t>no perfect </a:t>
              </a:r>
              <a:r>
                <a:rPr lang="en-US" dirty="0">
                  <a:solidFill>
                    <a:srgbClr val="D9D9D9"/>
                  </a:solidFill>
                  <a:latin typeface="Trebuchet MS"/>
                  <a:cs typeface="Trebuchet MS"/>
                </a:rPr>
                <a:t>separation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133294" y="5197608"/>
            <a:ext cx="6016655" cy="1449296"/>
            <a:chOff x="1131333" y="1385737"/>
            <a:chExt cx="6016655" cy="144929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5609" y="1385737"/>
              <a:ext cx="1452379" cy="1449296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131333" y="1886411"/>
              <a:ext cx="15237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3</a:t>
              </a:r>
              <a:r>
                <a:rPr lang="en-US" dirty="0" smtClean="0">
                  <a:latin typeface="Trebuchet MS"/>
                  <a:cs typeface="Trebuchet MS"/>
                </a:rPr>
                <a:t>) Non linear</a:t>
              </a:r>
              <a:endParaRPr lang="en-US" dirty="0">
                <a:latin typeface="Trebuchet MS"/>
                <a:cs typeface="Trebuchet MS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5539154" y="1328615"/>
            <a:ext cx="1924539" cy="3585308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06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015654" y="3634153"/>
            <a:ext cx="1440160" cy="1800200"/>
            <a:chOff x="2888654" y="3429000"/>
            <a:chExt cx="1440160" cy="1800200"/>
          </a:xfrm>
        </p:grpSpPr>
        <p:sp>
          <p:nvSpPr>
            <p:cNvPr id="6" name="Oval 5"/>
            <p:cNvSpPr/>
            <p:nvPr/>
          </p:nvSpPr>
          <p:spPr>
            <a:xfrm>
              <a:off x="3032670" y="342900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960662" y="400506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888654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220487" y="406762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24869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949556" y="357774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840673" y="399891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68074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60873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087108" y="419792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96877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112790" y="450912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538148" y="355095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96066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88865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494026" y="3875541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24869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392710" y="472514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 rot="2553764">
            <a:off x="3885494" y="2625234"/>
            <a:ext cx="1922676" cy="1440160"/>
            <a:chOff x="4299707" y="3005336"/>
            <a:chExt cx="1922676" cy="1440160"/>
          </a:xfrm>
          <a:solidFill>
            <a:srgbClr val="0000FF"/>
          </a:solidFill>
        </p:grpSpPr>
        <p:sp>
          <p:nvSpPr>
            <p:cNvPr id="24" name="Oval 23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501045" y="328250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6006359" y="339069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299707" y="32105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 rot="4807221">
            <a:off x="2943362" y="1989014"/>
            <a:ext cx="1440160" cy="1800200"/>
            <a:chOff x="2888654" y="3429000"/>
            <a:chExt cx="1440160" cy="1800200"/>
          </a:xfrm>
        </p:grpSpPr>
        <p:sp>
          <p:nvSpPr>
            <p:cNvPr id="48" name="Oval 47"/>
            <p:cNvSpPr/>
            <p:nvPr/>
          </p:nvSpPr>
          <p:spPr>
            <a:xfrm>
              <a:off x="3032670" y="342900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2960662" y="400506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2888654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220487" y="406762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24869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3392710" y="386104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3752750" y="407707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368074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360873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4087108" y="419792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396877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4112790" y="450912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3176686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296066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288865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3464718" y="414908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324869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3392710" y="472514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 rot="15100624">
            <a:off x="4301284" y="4157784"/>
            <a:ext cx="1440160" cy="1800200"/>
            <a:chOff x="2888654" y="3429000"/>
            <a:chExt cx="1440160" cy="1800200"/>
          </a:xfrm>
        </p:grpSpPr>
        <p:sp>
          <p:nvSpPr>
            <p:cNvPr id="67" name="Oval 66"/>
            <p:cNvSpPr/>
            <p:nvPr/>
          </p:nvSpPr>
          <p:spPr>
            <a:xfrm>
              <a:off x="3032670" y="342900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2960662" y="400506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2888654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3220487" y="406762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324869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3392710" y="386104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3752750" y="407707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368074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360873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4087108" y="419792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396877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4112790" y="450912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3176686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296066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288865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3464718" y="414908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324869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3392710" y="472514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1041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015654" y="3634153"/>
            <a:ext cx="1440160" cy="1800200"/>
            <a:chOff x="2888654" y="3429000"/>
            <a:chExt cx="1440160" cy="1800200"/>
          </a:xfrm>
        </p:grpSpPr>
        <p:sp>
          <p:nvSpPr>
            <p:cNvPr id="6" name="Oval 5"/>
            <p:cNvSpPr/>
            <p:nvPr/>
          </p:nvSpPr>
          <p:spPr>
            <a:xfrm>
              <a:off x="3032670" y="342900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960662" y="400506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888654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220487" y="406762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24869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949556" y="357774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840673" y="399891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68074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60873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087108" y="419792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96877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112790" y="450912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538148" y="355095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96066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88865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494026" y="3875541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24869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392710" y="472514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 rot="2553764">
            <a:off x="3885494" y="2625234"/>
            <a:ext cx="1922676" cy="1440160"/>
            <a:chOff x="4299707" y="3005336"/>
            <a:chExt cx="1922676" cy="1440160"/>
          </a:xfrm>
          <a:solidFill>
            <a:srgbClr val="0000FF"/>
          </a:solidFill>
        </p:grpSpPr>
        <p:sp>
          <p:nvSpPr>
            <p:cNvPr id="24" name="Oval 23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501045" y="328250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6006359" y="339069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299707" y="32105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 rot="4807221">
            <a:off x="2943362" y="1989014"/>
            <a:ext cx="1440160" cy="1800200"/>
            <a:chOff x="2888654" y="3429000"/>
            <a:chExt cx="1440160" cy="1800200"/>
          </a:xfrm>
        </p:grpSpPr>
        <p:sp>
          <p:nvSpPr>
            <p:cNvPr id="48" name="Oval 47"/>
            <p:cNvSpPr/>
            <p:nvPr/>
          </p:nvSpPr>
          <p:spPr>
            <a:xfrm>
              <a:off x="3032670" y="342900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2960662" y="400506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2888654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220487" y="406762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24869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3392710" y="386104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3752750" y="407707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368074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360873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4087108" y="419792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396877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4112790" y="450912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3176686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296066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288865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3464718" y="414908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324869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3392710" y="472514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 rot="15100624">
            <a:off x="4301284" y="4157784"/>
            <a:ext cx="1440160" cy="1800200"/>
            <a:chOff x="2888654" y="3429000"/>
            <a:chExt cx="1440160" cy="1800200"/>
          </a:xfrm>
        </p:grpSpPr>
        <p:sp>
          <p:nvSpPr>
            <p:cNvPr id="67" name="Oval 66"/>
            <p:cNvSpPr/>
            <p:nvPr/>
          </p:nvSpPr>
          <p:spPr>
            <a:xfrm>
              <a:off x="3032670" y="342900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2960662" y="400506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2888654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3220487" y="406762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324869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3392710" y="386104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3752750" y="407707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368074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360873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4087108" y="419792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396877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4112790" y="450912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3176686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296066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288865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3464718" y="414908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324869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3392710" y="472514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Freeform 84"/>
          <p:cNvSpPr/>
          <p:nvPr/>
        </p:nvSpPr>
        <p:spPr>
          <a:xfrm>
            <a:off x="4054226" y="1484923"/>
            <a:ext cx="2530231" cy="2647196"/>
          </a:xfrm>
          <a:custGeom>
            <a:avLst/>
            <a:gdLst>
              <a:gd name="connsiteX0" fmla="*/ 1082797 w 2479797"/>
              <a:gd name="connsiteY0" fmla="*/ 0 h 2285734"/>
              <a:gd name="connsiteX1" fmla="*/ 271951 w 2479797"/>
              <a:gd name="connsiteY1" fmla="*/ 908538 h 2285734"/>
              <a:gd name="connsiteX2" fmla="*/ 8182 w 2479797"/>
              <a:gd name="connsiteY2" fmla="*/ 1836615 h 2285734"/>
              <a:gd name="connsiteX3" fmla="*/ 525951 w 2479797"/>
              <a:gd name="connsiteY3" fmla="*/ 2276230 h 2285734"/>
              <a:gd name="connsiteX4" fmla="*/ 2479797 w 2479797"/>
              <a:gd name="connsiteY4" fmla="*/ 2149230 h 2285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9797" h="2285734">
                <a:moveTo>
                  <a:pt x="1082797" y="0"/>
                </a:moveTo>
                <a:cubicBezTo>
                  <a:pt x="766925" y="301218"/>
                  <a:pt x="451053" y="602436"/>
                  <a:pt x="271951" y="908538"/>
                </a:cubicBezTo>
                <a:cubicBezTo>
                  <a:pt x="92849" y="1214640"/>
                  <a:pt x="-34151" y="1608666"/>
                  <a:pt x="8182" y="1836615"/>
                </a:cubicBezTo>
                <a:cubicBezTo>
                  <a:pt x="50515" y="2064564"/>
                  <a:pt x="114015" y="2224128"/>
                  <a:pt x="525951" y="2276230"/>
                </a:cubicBezTo>
                <a:cubicBezTo>
                  <a:pt x="937887" y="2328332"/>
                  <a:pt x="2479797" y="2149230"/>
                  <a:pt x="2479797" y="2149230"/>
                </a:cubicBezTo>
              </a:path>
            </a:pathLst>
          </a:custGeom>
          <a:ln>
            <a:solidFill>
              <a:srgbClr val="26262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 85"/>
          <p:cNvSpPr/>
          <p:nvPr/>
        </p:nvSpPr>
        <p:spPr>
          <a:xfrm>
            <a:off x="3356707" y="1246554"/>
            <a:ext cx="3364524" cy="3413369"/>
          </a:xfrm>
          <a:custGeom>
            <a:avLst/>
            <a:gdLst>
              <a:gd name="connsiteX0" fmla="*/ 1082797 w 2479797"/>
              <a:gd name="connsiteY0" fmla="*/ 0 h 2285734"/>
              <a:gd name="connsiteX1" fmla="*/ 271951 w 2479797"/>
              <a:gd name="connsiteY1" fmla="*/ 908538 h 2285734"/>
              <a:gd name="connsiteX2" fmla="*/ 8182 w 2479797"/>
              <a:gd name="connsiteY2" fmla="*/ 1836615 h 2285734"/>
              <a:gd name="connsiteX3" fmla="*/ 525951 w 2479797"/>
              <a:gd name="connsiteY3" fmla="*/ 2276230 h 2285734"/>
              <a:gd name="connsiteX4" fmla="*/ 2479797 w 2479797"/>
              <a:gd name="connsiteY4" fmla="*/ 2149230 h 2285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9797" h="2285734">
                <a:moveTo>
                  <a:pt x="1082797" y="0"/>
                </a:moveTo>
                <a:cubicBezTo>
                  <a:pt x="766925" y="301218"/>
                  <a:pt x="451053" y="602436"/>
                  <a:pt x="271951" y="908538"/>
                </a:cubicBezTo>
                <a:cubicBezTo>
                  <a:pt x="92849" y="1214640"/>
                  <a:pt x="-34151" y="1608666"/>
                  <a:pt x="8182" y="1836615"/>
                </a:cubicBezTo>
                <a:cubicBezTo>
                  <a:pt x="50515" y="2064564"/>
                  <a:pt x="114015" y="2224128"/>
                  <a:pt x="525951" y="2276230"/>
                </a:cubicBezTo>
                <a:cubicBezTo>
                  <a:pt x="937887" y="2328332"/>
                  <a:pt x="2479797" y="2149230"/>
                  <a:pt x="2479797" y="2149230"/>
                </a:cubicBezTo>
              </a:path>
            </a:pathLst>
          </a:custGeom>
          <a:ln>
            <a:solidFill>
              <a:srgbClr val="26262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86"/>
          <p:cNvSpPr/>
          <p:nvPr/>
        </p:nvSpPr>
        <p:spPr>
          <a:xfrm>
            <a:off x="2633786" y="840153"/>
            <a:ext cx="4312139" cy="4347308"/>
          </a:xfrm>
          <a:custGeom>
            <a:avLst/>
            <a:gdLst>
              <a:gd name="connsiteX0" fmla="*/ 1082797 w 2479797"/>
              <a:gd name="connsiteY0" fmla="*/ 0 h 2285734"/>
              <a:gd name="connsiteX1" fmla="*/ 271951 w 2479797"/>
              <a:gd name="connsiteY1" fmla="*/ 908538 h 2285734"/>
              <a:gd name="connsiteX2" fmla="*/ 8182 w 2479797"/>
              <a:gd name="connsiteY2" fmla="*/ 1836615 h 2285734"/>
              <a:gd name="connsiteX3" fmla="*/ 525951 w 2479797"/>
              <a:gd name="connsiteY3" fmla="*/ 2276230 h 2285734"/>
              <a:gd name="connsiteX4" fmla="*/ 2479797 w 2479797"/>
              <a:gd name="connsiteY4" fmla="*/ 2149230 h 2285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9797" h="2285734">
                <a:moveTo>
                  <a:pt x="1082797" y="0"/>
                </a:moveTo>
                <a:cubicBezTo>
                  <a:pt x="766925" y="301218"/>
                  <a:pt x="451053" y="602436"/>
                  <a:pt x="271951" y="908538"/>
                </a:cubicBezTo>
                <a:cubicBezTo>
                  <a:pt x="92849" y="1214640"/>
                  <a:pt x="-34151" y="1608666"/>
                  <a:pt x="8182" y="1836615"/>
                </a:cubicBezTo>
                <a:cubicBezTo>
                  <a:pt x="50515" y="2064564"/>
                  <a:pt x="114015" y="2224128"/>
                  <a:pt x="525951" y="2276230"/>
                </a:cubicBezTo>
                <a:cubicBezTo>
                  <a:pt x="937887" y="2328332"/>
                  <a:pt x="2479797" y="2149230"/>
                  <a:pt x="2479797" y="2149230"/>
                </a:cubicBezTo>
              </a:path>
            </a:pathLst>
          </a:custGeom>
          <a:ln>
            <a:solidFill>
              <a:srgbClr val="26262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reeform 87"/>
          <p:cNvSpPr/>
          <p:nvPr/>
        </p:nvSpPr>
        <p:spPr>
          <a:xfrm>
            <a:off x="2037860" y="341923"/>
            <a:ext cx="5220678" cy="5480539"/>
          </a:xfrm>
          <a:custGeom>
            <a:avLst/>
            <a:gdLst>
              <a:gd name="connsiteX0" fmla="*/ 1082797 w 2479797"/>
              <a:gd name="connsiteY0" fmla="*/ 0 h 2285734"/>
              <a:gd name="connsiteX1" fmla="*/ 271951 w 2479797"/>
              <a:gd name="connsiteY1" fmla="*/ 908538 h 2285734"/>
              <a:gd name="connsiteX2" fmla="*/ 8182 w 2479797"/>
              <a:gd name="connsiteY2" fmla="*/ 1836615 h 2285734"/>
              <a:gd name="connsiteX3" fmla="*/ 525951 w 2479797"/>
              <a:gd name="connsiteY3" fmla="*/ 2276230 h 2285734"/>
              <a:gd name="connsiteX4" fmla="*/ 2479797 w 2479797"/>
              <a:gd name="connsiteY4" fmla="*/ 2149230 h 2285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9797" h="2285734">
                <a:moveTo>
                  <a:pt x="1082797" y="0"/>
                </a:moveTo>
                <a:cubicBezTo>
                  <a:pt x="766925" y="301218"/>
                  <a:pt x="451053" y="602436"/>
                  <a:pt x="271951" y="908538"/>
                </a:cubicBezTo>
                <a:cubicBezTo>
                  <a:pt x="92849" y="1214640"/>
                  <a:pt x="-34151" y="1608666"/>
                  <a:pt x="8182" y="1836615"/>
                </a:cubicBezTo>
                <a:cubicBezTo>
                  <a:pt x="50515" y="2064564"/>
                  <a:pt x="114015" y="2224128"/>
                  <a:pt x="525951" y="2276230"/>
                </a:cubicBezTo>
                <a:cubicBezTo>
                  <a:pt x="937887" y="2328332"/>
                  <a:pt x="2479797" y="2149230"/>
                  <a:pt x="2479797" y="2149230"/>
                </a:cubicBezTo>
              </a:path>
            </a:pathLst>
          </a:custGeom>
          <a:ln>
            <a:solidFill>
              <a:srgbClr val="26262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/>
          <p:cNvCxnSpPr/>
          <p:nvPr/>
        </p:nvCxnSpPr>
        <p:spPr>
          <a:xfrm flipH="1">
            <a:off x="1348154" y="2803769"/>
            <a:ext cx="4210538" cy="29014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>
            <a:off x="781539" y="2530230"/>
            <a:ext cx="4650155" cy="12406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833078" y="3067538"/>
            <a:ext cx="2969845" cy="35950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5164017" y="3214077"/>
            <a:ext cx="1039445" cy="32785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1357923" y="1910862"/>
            <a:ext cx="3747479" cy="722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79228" y="1817081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1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84551" y="3552097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2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031628" y="553525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3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487243" y="6385173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4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964720" y="6488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5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508259" y="31671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a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562965" y="366150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b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705596" y="4233972"/>
            <a:ext cx="298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c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920523" y="469313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d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102" name="Freeform 101"/>
          <p:cNvSpPr/>
          <p:nvPr/>
        </p:nvSpPr>
        <p:spPr>
          <a:xfrm>
            <a:off x="4656015" y="1953847"/>
            <a:ext cx="1830754" cy="1514230"/>
          </a:xfrm>
          <a:custGeom>
            <a:avLst/>
            <a:gdLst>
              <a:gd name="connsiteX0" fmla="*/ 1082797 w 2479797"/>
              <a:gd name="connsiteY0" fmla="*/ 0 h 2285734"/>
              <a:gd name="connsiteX1" fmla="*/ 271951 w 2479797"/>
              <a:gd name="connsiteY1" fmla="*/ 908538 h 2285734"/>
              <a:gd name="connsiteX2" fmla="*/ 8182 w 2479797"/>
              <a:gd name="connsiteY2" fmla="*/ 1836615 h 2285734"/>
              <a:gd name="connsiteX3" fmla="*/ 525951 w 2479797"/>
              <a:gd name="connsiteY3" fmla="*/ 2276230 h 2285734"/>
              <a:gd name="connsiteX4" fmla="*/ 2479797 w 2479797"/>
              <a:gd name="connsiteY4" fmla="*/ 2149230 h 2285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9797" h="2285734">
                <a:moveTo>
                  <a:pt x="1082797" y="0"/>
                </a:moveTo>
                <a:cubicBezTo>
                  <a:pt x="766925" y="301218"/>
                  <a:pt x="451053" y="602436"/>
                  <a:pt x="271951" y="908538"/>
                </a:cubicBezTo>
                <a:cubicBezTo>
                  <a:pt x="92849" y="1214640"/>
                  <a:pt x="-34151" y="1608666"/>
                  <a:pt x="8182" y="1836615"/>
                </a:cubicBezTo>
                <a:cubicBezTo>
                  <a:pt x="50515" y="2064564"/>
                  <a:pt x="114015" y="2224128"/>
                  <a:pt x="525951" y="2276230"/>
                </a:cubicBezTo>
                <a:cubicBezTo>
                  <a:pt x="937887" y="2328332"/>
                  <a:pt x="2479797" y="2149230"/>
                  <a:pt x="2479797" y="2149230"/>
                </a:cubicBezTo>
              </a:path>
            </a:pathLst>
          </a:custGeom>
          <a:ln>
            <a:solidFill>
              <a:srgbClr val="26262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7229227" y="5265603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e</a:t>
            </a:r>
            <a:endParaRPr lang="en-US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93015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015654" y="3634153"/>
            <a:ext cx="1440160" cy="1800200"/>
            <a:chOff x="2888654" y="3429000"/>
            <a:chExt cx="1440160" cy="1800200"/>
          </a:xfrm>
        </p:grpSpPr>
        <p:sp>
          <p:nvSpPr>
            <p:cNvPr id="6" name="Oval 5"/>
            <p:cNvSpPr/>
            <p:nvPr/>
          </p:nvSpPr>
          <p:spPr>
            <a:xfrm>
              <a:off x="3032670" y="342900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960662" y="400506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888654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220487" y="406762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24869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949556" y="357774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840673" y="399891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68074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60873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087108" y="419792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96877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112790" y="450912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538148" y="355095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96066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88865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494026" y="3875541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24869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392710" y="472514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 rot="2553764">
            <a:off x="3885494" y="2625234"/>
            <a:ext cx="1922676" cy="1440160"/>
            <a:chOff x="4299707" y="3005336"/>
            <a:chExt cx="1922676" cy="1440160"/>
          </a:xfrm>
          <a:solidFill>
            <a:srgbClr val="0000FF"/>
          </a:solidFill>
        </p:grpSpPr>
        <p:sp>
          <p:nvSpPr>
            <p:cNvPr id="24" name="Oval 23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501045" y="328250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6006359" y="339069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299707" y="32105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 rot="4807221">
            <a:off x="2943362" y="1989014"/>
            <a:ext cx="1440160" cy="1800200"/>
            <a:chOff x="2888654" y="3429000"/>
            <a:chExt cx="1440160" cy="1800200"/>
          </a:xfrm>
        </p:grpSpPr>
        <p:sp>
          <p:nvSpPr>
            <p:cNvPr id="48" name="Oval 47"/>
            <p:cNvSpPr/>
            <p:nvPr/>
          </p:nvSpPr>
          <p:spPr>
            <a:xfrm>
              <a:off x="3032670" y="342900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2960662" y="400506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2888654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220487" y="406762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24869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3392710" y="386104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3752750" y="407707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368074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360873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4087108" y="419792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396877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4112790" y="450912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3176686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296066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288865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3464718" y="414908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324869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3392710" y="472514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 rot="15100624">
            <a:off x="4301284" y="4157784"/>
            <a:ext cx="1440160" cy="1800200"/>
            <a:chOff x="2888654" y="3429000"/>
            <a:chExt cx="1440160" cy="1800200"/>
          </a:xfrm>
        </p:grpSpPr>
        <p:sp>
          <p:nvSpPr>
            <p:cNvPr id="67" name="Oval 66"/>
            <p:cNvSpPr/>
            <p:nvPr/>
          </p:nvSpPr>
          <p:spPr>
            <a:xfrm>
              <a:off x="3032670" y="342900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2960662" y="400506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2888654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3220487" y="406762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324869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3392710" y="386104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3752750" y="407707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368074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360873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4087108" y="419792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396877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4112790" y="450912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3176686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296066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288865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3464718" y="414908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324869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3392710" y="472514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Freeform 84"/>
          <p:cNvSpPr/>
          <p:nvPr/>
        </p:nvSpPr>
        <p:spPr>
          <a:xfrm>
            <a:off x="4054226" y="1484923"/>
            <a:ext cx="2530231" cy="2647196"/>
          </a:xfrm>
          <a:custGeom>
            <a:avLst/>
            <a:gdLst>
              <a:gd name="connsiteX0" fmla="*/ 1082797 w 2479797"/>
              <a:gd name="connsiteY0" fmla="*/ 0 h 2285734"/>
              <a:gd name="connsiteX1" fmla="*/ 271951 w 2479797"/>
              <a:gd name="connsiteY1" fmla="*/ 908538 h 2285734"/>
              <a:gd name="connsiteX2" fmla="*/ 8182 w 2479797"/>
              <a:gd name="connsiteY2" fmla="*/ 1836615 h 2285734"/>
              <a:gd name="connsiteX3" fmla="*/ 525951 w 2479797"/>
              <a:gd name="connsiteY3" fmla="*/ 2276230 h 2285734"/>
              <a:gd name="connsiteX4" fmla="*/ 2479797 w 2479797"/>
              <a:gd name="connsiteY4" fmla="*/ 2149230 h 2285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9797" h="2285734">
                <a:moveTo>
                  <a:pt x="1082797" y="0"/>
                </a:moveTo>
                <a:cubicBezTo>
                  <a:pt x="766925" y="301218"/>
                  <a:pt x="451053" y="602436"/>
                  <a:pt x="271951" y="908538"/>
                </a:cubicBezTo>
                <a:cubicBezTo>
                  <a:pt x="92849" y="1214640"/>
                  <a:pt x="-34151" y="1608666"/>
                  <a:pt x="8182" y="1836615"/>
                </a:cubicBezTo>
                <a:cubicBezTo>
                  <a:pt x="50515" y="2064564"/>
                  <a:pt x="114015" y="2224128"/>
                  <a:pt x="525951" y="2276230"/>
                </a:cubicBezTo>
                <a:cubicBezTo>
                  <a:pt x="937887" y="2328332"/>
                  <a:pt x="2479797" y="2149230"/>
                  <a:pt x="2479797" y="2149230"/>
                </a:cubicBezTo>
              </a:path>
            </a:pathLst>
          </a:custGeom>
          <a:ln>
            <a:solidFill>
              <a:srgbClr val="26262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 85"/>
          <p:cNvSpPr/>
          <p:nvPr/>
        </p:nvSpPr>
        <p:spPr>
          <a:xfrm>
            <a:off x="3356707" y="1246554"/>
            <a:ext cx="3364524" cy="3413369"/>
          </a:xfrm>
          <a:custGeom>
            <a:avLst/>
            <a:gdLst>
              <a:gd name="connsiteX0" fmla="*/ 1082797 w 2479797"/>
              <a:gd name="connsiteY0" fmla="*/ 0 h 2285734"/>
              <a:gd name="connsiteX1" fmla="*/ 271951 w 2479797"/>
              <a:gd name="connsiteY1" fmla="*/ 908538 h 2285734"/>
              <a:gd name="connsiteX2" fmla="*/ 8182 w 2479797"/>
              <a:gd name="connsiteY2" fmla="*/ 1836615 h 2285734"/>
              <a:gd name="connsiteX3" fmla="*/ 525951 w 2479797"/>
              <a:gd name="connsiteY3" fmla="*/ 2276230 h 2285734"/>
              <a:gd name="connsiteX4" fmla="*/ 2479797 w 2479797"/>
              <a:gd name="connsiteY4" fmla="*/ 2149230 h 2285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9797" h="2285734">
                <a:moveTo>
                  <a:pt x="1082797" y="0"/>
                </a:moveTo>
                <a:cubicBezTo>
                  <a:pt x="766925" y="301218"/>
                  <a:pt x="451053" y="602436"/>
                  <a:pt x="271951" y="908538"/>
                </a:cubicBezTo>
                <a:cubicBezTo>
                  <a:pt x="92849" y="1214640"/>
                  <a:pt x="-34151" y="1608666"/>
                  <a:pt x="8182" y="1836615"/>
                </a:cubicBezTo>
                <a:cubicBezTo>
                  <a:pt x="50515" y="2064564"/>
                  <a:pt x="114015" y="2224128"/>
                  <a:pt x="525951" y="2276230"/>
                </a:cubicBezTo>
                <a:cubicBezTo>
                  <a:pt x="937887" y="2328332"/>
                  <a:pt x="2479797" y="2149230"/>
                  <a:pt x="2479797" y="2149230"/>
                </a:cubicBezTo>
              </a:path>
            </a:pathLst>
          </a:custGeom>
          <a:ln>
            <a:solidFill>
              <a:srgbClr val="26262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86"/>
          <p:cNvSpPr/>
          <p:nvPr/>
        </p:nvSpPr>
        <p:spPr>
          <a:xfrm>
            <a:off x="2633786" y="840153"/>
            <a:ext cx="4312139" cy="4347308"/>
          </a:xfrm>
          <a:custGeom>
            <a:avLst/>
            <a:gdLst>
              <a:gd name="connsiteX0" fmla="*/ 1082797 w 2479797"/>
              <a:gd name="connsiteY0" fmla="*/ 0 h 2285734"/>
              <a:gd name="connsiteX1" fmla="*/ 271951 w 2479797"/>
              <a:gd name="connsiteY1" fmla="*/ 908538 h 2285734"/>
              <a:gd name="connsiteX2" fmla="*/ 8182 w 2479797"/>
              <a:gd name="connsiteY2" fmla="*/ 1836615 h 2285734"/>
              <a:gd name="connsiteX3" fmla="*/ 525951 w 2479797"/>
              <a:gd name="connsiteY3" fmla="*/ 2276230 h 2285734"/>
              <a:gd name="connsiteX4" fmla="*/ 2479797 w 2479797"/>
              <a:gd name="connsiteY4" fmla="*/ 2149230 h 2285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9797" h="2285734">
                <a:moveTo>
                  <a:pt x="1082797" y="0"/>
                </a:moveTo>
                <a:cubicBezTo>
                  <a:pt x="766925" y="301218"/>
                  <a:pt x="451053" y="602436"/>
                  <a:pt x="271951" y="908538"/>
                </a:cubicBezTo>
                <a:cubicBezTo>
                  <a:pt x="92849" y="1214640"/>
                  <a:pt x="-34151" y="1608666"/>
                  <a:pt x="8182" y="1836615"/>
                </a:cubicBezTo>
                <a:cubicBezTo>
                  <a:pt x="50515" y="2064564"/>
                  <a:pt x="114015" y="2224128"/>
                  <a:pt x="525951" y="2276230"/>
                </a:cubicBezTo>
                <a:cubicBezTo>
                  <a:pt x="937887" y="2328332"/>
                  <a:pt x="2479797" y="2149230"/>
                  <a:pt x="2479797" y="2149230"/>
                </a:cubicBezTo>
              </a:path>
            </a:pathLst>
          </a:custGeom>
          <a:ln>
            <a:solidFill>
              <a:srgbClr val="26262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reeform 87"/>
          <p:cNvSpPr/>
          <p:nvPr/>
        </p:nvSpPr>
        <p:spPr>
          <a:xfrm>
            <a:off x="2037860" y="341923"/>
            <a:ext cx="5220678" cy="5480539"/>
          </a:xfrm>
          <a:custGeom>
            <a:avLst/>
            <a:gdLst>
              <a:gd name="connsiteX0" fmla="*/ 1082797 w 2479797"/>
              <a:gd name="connsiteY0" fmla="*/ 0 h 2285734"/>
              <a:gd name="connsiteX1" fmla="*/ 271951 w 2479797"/>
              <a:gd name="connsiteY1" fmla="*/ 908538 h 2285734"/>
              <a:gd name="connsiteX2" fmla="*/ 8182 w 2479797"/>
              <a:gd name="connsiteY2" fmla="*/ 1836615 h 2285734"/>
              <a:gd name="connsiteX3" fmla="*/ 525951 w 2479797"/>
              <a:gd name="connsiteY3" fmla="*/ 2276230 h 2285734"/>
              <a:gd name="connsiteX4" fmla="*/ 2479797 w 2479797"/>
              <a:gd name="connsiteY4" fmla="*/ 2149230 h 2285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9797" h="2285734">
                <a:moveTo>
                  <a:pt x="1082797" y="0"/>
                </a:moveTo>
                <a:cubicBezTo>
                  <a:pt x="766925" y="301218"/>
                  <a:pt x="451053" y="602436"/>
                  <a:pt x="271951" y="908538"/>
                </a:cubicBezTo>
                <a:cubicBezTo>
                  <a:pt x="92849" y="1214640"/>
                  <a:pt x="-34151" y="1608666"/>
                  <a:pt x="8182" y="1836615"/>
                </a:cubicBezTo>
                <a:cubicBezTo>
                  <a:pt x="50515" y="2064564"/>
                  <a:pt x="114015" y="2224128"/>
                  <a:pt x="525951" y="2276230"/>
                </a:cubicBezTo>
                <a:cubicBezTo>
                  <a:pt x="937887" y="2328332"/>
                  <a:pt x="2479797" y="2149230"/>
                  <a:pt x="2479797" y="2149230"/>
                </a:cubicBezTo>
              </a:path>
            </a:pathLst>
          </a:custGeom>
          <a:ln w="57150" cmpd="sng">
            <a:solidFill>
              <a:srgbClr val="262626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/>
          <p:cNvCxnSpPr/>
          <p:nvPr/>
        </p:nvCxnSpPr>
        <p:spPr>
          <a:xfrm flipH="1">
            <a:off x="1348154" y="2803769"/>
            <a:ext cx="4210538" cy="29014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>
            <a:off x="781539" y="2530230"/>
            <a:ext cx="4650155" cy="12406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833078" y="3067538"/>
            <a:ext cx="2969845" cy="35950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5164017" y="3214077"/>
            <a:ext cx="1039445" cy="32785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1357923" y="1910862"/>
            <a:ext cx="3747479" cy="72292"/>
          </a:xfrm>
          <a:prstGeom prst="line">
            <a:avLst/>
          </a:prstGeom>
          <a:ln w="57150" cmpd="sng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79228" y="1817081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1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84551" y="3552097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2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031628" y="553525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3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487243" y="6385173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4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964720" y="6488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5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508259" y="31671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a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562965" y="366150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b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705596" y="4233972"/>
            <a:ext cx="298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c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920523" y="469313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d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102" name="Freeform 101"/>
          <p:cNvSpPr/>
          <p:nvPr/>
        </p:nvSpPr>
        <p:spPr>
          <a:xfrm>
            <a:off x="4656015" y="1953847"/>
            <a:ext cx="1830754" cy="1514230"/>
          </a:xfrm>
          <a:custGeom>
            <a:avLst/>
            <a:gdLst>
              <a:gd name="connsiteX0" fmla="*/ 1082797 w 2479797"/>
              <a:gd name="connsiteY0" fmla="*/ 0 h 2285734"/>
              <a:gd name="connsiteX1" fmla="*/ 271951 w 2479797"/>
              <a:gd name="connsiteY1" fmla="*/ 908538 h 2285734"/>
              <a:gd name="connsiteX2" fmla="*/ 8182 w 2479797"/>
              <a:gd name="connsiteY2" fmla="*/ 1836615 h 2285734"/>
              <a:gd name="connsiteX3" fmla="*/ 525951 w 2479797"/>
              <a:gd name="connsiteY3" fmla="*/ 2276230 h 2285734"/>
              <a:gd name="connsiteX4" fmla="*/ 2479797 w 2479797"/>
              <a:gd name="connsiteY4" fmla="*/ 2149230 h 2285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9797" h="2285734">
                <a:moveTo>
                  <a:pt x="1082797" y="0"/>
                </a:moveTo>
                <a:cubicBezTo>
                  <a:pt x="766925" y="301218"/>
                  <a:pt x="451053" y="602436"/>
                  <a:pt x="271951" y="908538"/>
                </a:cubicBezTo>
                <a:cubicBezTo>
                  <a:pt x="92849" y="1214640"/>
                  <a:pt x="-34151" y="1608666"/>
                  <a:pt x="8182" y="1836615"/>
                </a:cubicBezTo>
                <a:cubicBezTo>
                  <a:pt x="50515" y="2064564"/>
                  <a:pt x="114015" y="2224128"/>
                  <a:pt x="525951" y="2276230"/>
                </a:cubicBezTo>
                <a:cubicBezTo>
                  <a:pt x="937887" y="2328332"/>
                  <a:pt x="2479797" y="2149230"/>
                  <a:pt x="2479797" y="2149230"/>
                </a:cubicBezTo>
              </a:path>
            </a:pathLst>
          </a:custGeom>
          <a:ln>
            <a:solidFill>
              <a:srgbClr val="26262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7229227" y="5265603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e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5904308" y="1700794"/>
            <a:ext cx="2589471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New coordinate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95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 118"/>
          <p:cNvGrpSpPr/>
          <p:nvPr/>
        </p:nvGrpSpPr>
        <p:grpSpPr>
          <a:xfrm>
            <a:off x="1135167" y="2370237"/>
            <a:ext cx="6303549" cy="3733637"/>
            <a:chOff x="1135167" y="2370237"/>
            <a:chExt cx="6303549" cy="3733637"/>
          </a:xfrm>
        </p:grpSpPr>
        <p:sp>
          <p:nvSpPr>
            <p:cNvPr id="6" name="Oval 5"/>
            <p:cNvSpPr/>
            <p:nvPr/>
          </p:nvSpPr>
          <p:spPr>
            <a:xfrm>
              <a:off x="3159670" y="363415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087662" y="4210217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015654" y="392218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347487" y="42727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375694" y="4570257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301243" y="346051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967673" y="4204071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993357" y="3842289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735734" y="4570257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214108" y="440307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728082" y="456379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493790" y="4245351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665148" y="375610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986431" y="456521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015654" y="4570257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621026" y="408069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232695" y="4720099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314556" y="398268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 rot="2553764">
              <a:off x="3922403" y="2500663"/>
              <a:ext cx="216024" cy="216024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 rot="2553764">
              <a:off x="3069414" y="2690636"/>
              <a:ext cx="216024" cy="216024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 rot="2553764">
              <a:off x="3621506" y="2615397"/>
              <a:ext cx="216024" cy="216024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 rot="2553764">
              <a:off x="3019610" y="3051090"/>
              <a:ext cx="216024" cy="216024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 rot="2553764">
              <a:off x="3848874" y="3326486"/>
              <a:ext cx="216024" cy="216024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 rot="2553764">
              <a:off x="4256812" y="2818197"/>
              <a:ext cx="216024" cy="216024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 rot="2553764">
              <a:off x="5001107" y="2908220"/>
              <a:ext cx="216024" cy="216024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 rot="2553764">
              <a:off x="4812424" y="3313115"/>
              <a:ext cx="216024" cy="216024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 rot="2553764">
              <a:off x="4778364" y="3062032"/>
              <a:ext cx="216024" cy="216024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 rot="2553764">
              <a:off x="5759081" y="3087421"/>
              <a:ext cx="216024" cy="216024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 rot="2553764">
              <a:off x="5114209" y="2571492"/>
              <a:ext cx="216024" cy="216024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 rot="2553764">
              <a:off x="5472283" y="3382052"/>
              <a:ext cx="216024" cy="216024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 rot="2553764">
              <a:off x="2553884" y="3142376"/>
              <a:ext cx="216024" cy="216024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 rot="2553764">
              <a:off x="3500518" y="3158194"/>
              <a:ext cx="216024" cy="216024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 rot="2553764">
              <a:off x="3261306" y="2926650"/>
              <a:ext cx="216024" cy="216024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 rot="2553764">
              <a:off x="3861024" y="2971574"/>
              <a:ext cx="216024" cy="216024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 rot="2553764">
              <a:off x="6087286" y="2934374"/>
              <a:ext cx="216024" cy="216024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 rot="2553764">
              <a:off x="3476955" y="2370237"/>
              <a:ext cx="216024" cy="216024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 rot="4807221">
              <a:off x="2467691" y="4899919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 rot="4807221">
              <a:off x="5101895" y="4546831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 rot="4807221">
              <a:off x="2256917" y="3977087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 rot="4807221">
              <a:off x="2779305" y="393430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 rot="4807221">
              <a:off x="4777077" y="381775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 rot="4807221">
              <a:off x="2826753" y="430299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 rot="4807221">
              <a:off x="5928860" y="375691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 rot="4807221">
              <a:off x="2633139" y="416581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 rot="4807221">
              <a:off x="3901005" y="3615607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 rot="4807221">
              <a:off x="6199305" y="374558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 rot="4807221">
              <a:off x="3636933" y="43355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 rot="4807221">
              <a:off x="3376688" y="343351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 rot="4807221">
              <a:off x="4504412" y="455392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 rot="4807221">
              <a:off x="2509588" y="345641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 rot="4807221">
              <a:off x="2370687" y="366820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 rot="4807221">
              <a:off x="5544733" y="3954429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 rot="4807221">
              <a:off x="5183923" y="377264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 rot="4807221">
              <a:off x="4408009" y="380648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 rot="15100624">
              <a:off x="2354720" y="431458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 rot="15100624">
              <a:off x="6050367" y="5178771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 rot="15100624">
              <a:off x="5799576" y="5337677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 rot="15100624">
              <a:off x="6028073" y="491245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 rot="15100624">
              <a:off x="6203914" y="460654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 rot="15100624">
              <a:off x="5777829" y="481390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 rot="15100624">
              <a:off x="5772024" y="421859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 rot="15100624">
              <a:off x="5198519" y="4897149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 rot="15100624">
              <a:off x="6090727" y="426475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 rot="15100624">
              <a:off x="4707020" y="440049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 rot="15100624">
              <a:off x="5518138" y="425654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 rot="15100624">
              <a:off x="4994363" y="4278287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 rot="15100624">
              <a:off x="5709027" y="5064249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 rot="15100624">
              <a:off x="6577660" y="509226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 rot="15100624">
              <a:off x="6356176" y="530001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 rot="15100624">
              <a:off x="5930930" y="4469381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 rot="15100624">
              <a:off x="6653052" y="475449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 rot="15100624">
              <a:off x="5523498" y="490371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Connector 98"/>
            <p:cNvCxnSpPr/>
            <p:nvPr/>
          </p:nvCxnSpPr>
          <p:spPr>
            <a:xfrm flipH="1">
              <a:off x="2129679" y="2647457"/>
              <a:ext cx="0" cy="3145693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1973382" y="5734542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rebuchet MS"/>
                  <a:cs typeface="Trebuchet MS"/>
                </a:rPr>
                <a:t>1</a:t>
              </a:r>
              <a:endParaRPr lang="en-US" dirty="0">
                <a:latin typeface="Trebuchet MS"/>
                <a:cs typeface="Trebuchet MS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034319" y="5720866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rebuchet MS"/>
                  <a:cs typeface="Trebuchet MS"/>
                </a:rPr>
                <a:t>2</a:t>
              </a:r>
              <a:endParaRPr lang="en-US" dirty="0">
                <a:latin typeface="Trebuchet MS"/>
                <a:cs typeface="Trebuchet MS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206628" y="5720866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rebuchet MS"/>
                  <a:cs typeface="Trebuchet MS"/>
                </a:rPr>
                <a:t>3</a:t>
              </a:r>
              <a:endParaRPr lang="en-US" dirty="0">
                <a:latin typeface="Trebuchet MS"/>
                <a:cs typeface="Trebuchet MS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349628" y="5730634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rebuchet MS"/>
                  <a:cs typeface="Trebuchet MS"/>
                </a:rPr>
                <a:t>4</a:t>
              </a:r>
              <a:endParaRPr lang="en-US" dirty="0">
                <a:latin typeface="Trebuchet MS"/>
                <a:cs typeface="Trebuchet MS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430104" y="571689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rebuchet MS"/>
                  <a:cs typeface="Trebuchet MS"/>
                </a:rPr>
                <a:t>5</a:t>
              </a:r>
              <a:endParaRPr lang="en-US" dirty="0">
                <a:latin typeface="Trebuchet MS"/>
                <a:cs typeface="Trebuchet MS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113950" y="2708034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rebuchet MS"/>
                  <a:cs typeface="Trebuchet MS"/>
                </a:rPr>
                <a:t>a</a:t>
              </a:r>
              <a:endParaRPr lang="en-US" dirty="0">
                <a:latin typeface="Trebuchet MS"/>
                <a:cs typeface="Trebuchet MS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110040" y="3329352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rebuchet MS"/>
                  <a:cs typeface="Trebuchet MS"/>
                </a:rPr>
                <a:t>b</a:t>
              </a:r>
              <a:endParaRPr lang="en-US" dirty="0">
                <a:latin typeface="Trebuchet MS"/>
                <a:cs typeface="Trebuchet MS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7115899" y="4028821"/>
              <a:ext cx="2989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rebuchet MS"/>
                  <a:cs typeface="Trebuchet MS"/>
                </a:rPr>
                <a:t>c</a:t>
              </a:r>
              <a:endParaRPr lang="en-US" dirty="0">
                <a:latin typeface="Trebuchet MS"/>
                <a:cs typeface="Trebuchet MS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7125672" y="466382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rebuchet MS"/>
                  <a:cs typeface="Trebuchet MS"/>
                </a:rPr>
                <a:t>d</a:t>
              </a:r>
              <a:endParaRPr lang="en-US" dirty="0">
                <a:latin typeface="Trebuchet MS"/>
                <a:cs typeface="Trebuchet MS"/>
              </a:endParaRPr>
            </a:p>
          </p:txBody>
        </p:sp>
        <p:cxnSp>
          <p:nvCxnSpPr>
            <p:cNvPr id="102" name="Straight Connector 101"/>
            <p:cNvCxnSpPr/>
            <p:nvPr/>
          </p:nvCxnSpPr>
          <p:spPr>
            <a:xfrm flipH="1">
              <a:off x="3171072" y="2643557"/>
              <a:ext cx="0" cy="31456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H="1">
              <a:off x="4362876" y="2643553"/>
              <a:ext cx="0" cy="31456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H="1">
              <a:off x="5521514" y="2649421"/>
              <a:ext cx="0" cy="31456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H="1">
              <a:off x="6586367" y="2639646"/>
              <a:ext cx="0" cy="31456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H="1">
              <a:off x="1141030" y="2852615"/>
              <a:ext cx="5892819" cy="175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H="1">
              <a:off x="1146891" y="3503245"/>
              <a:ext cx="5892819" cy="175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H="1">
              <a:off x="1142983" y="4212493"/>
              <a:ext cx="5892819" cy="175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H="1">
              <a:off x="1135167" y="5445373"/>
              <a:ext cx="5892819" cy="17589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H="1">
              <a:off x="1150801" y="4845560"/>
              <a:ext cx="5892819" cy="175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7121759" y="5246067"/>
              <a:ext cx="3105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e</a:t>
              </a:r>
            </a:p>
          </p:txBody>
        </p:sp>
      </p:grpSp>
      <p:pic>
        <p:nvPicPr>
          <p:cNvPr id="45" name="Picture 4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29" y="734661"/>
            <a:ext cx="1688495" cy="1489969"/>
          </a:xfrm>
          <a:prstGeom prst="rect">
            <a:avLst/>
          </a:prstGeom>
        </p:spPr>
      </p:pic>
      <p:grpSp>
        <p:nvGrpSpPr>
          <p:cNvPr id="118" name="Group 117"/>
          <p:cNvGrpSpPr/>
          <p:nvPr/>
        </p:nvGrpSpPr>
        <p:grpSpPr>
          <a:xfrm>
            <a:off x="2089824" y="1479646"/>
            <a:ext cx="4544326" cy="864969"/>
            <a:chOff x="2089824" y="1479646"/>
            <a:chExt cx="4544326" cy="864969"/>
          </a:xfrm>
        </p:grpSpPr>
        <p:sp>
          <p:nvSpPr>
            <p:cNvPr id="114" name="Rectangle 113"/>
            <p:cNvSpPr/>
            <p:nvPr/>
          </p:nvSpPr>
          <p:spPr>
            <a:xfrm>
              <a:off x="2660924" y="1671489"/>
              <a:ext cx="3973226" cy="369332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/>
                  <a:cs typeface="Trebuchet MS"/>
                </a:rPr>
                <a:t>Non linear geometric transformation</a:t>
              </a:r>
              <a:endParaRPr lang="en-US" dirty="0"/>
            </a:p>
          </p:txBody>
        </p:sp>
        <p:cxnSp>
          <p:nvCxnSpPr>
            <p:cNvPr id="115" name="Elbow Connector 114"/>
            <p:cNvCxnSpPr>
              <a:stCxn id="45" idx="3"/>
              <a:endCxn id="114" idx="0"/>
            </p:cNvCxnSpPr>
            <p:nvPr/>
          </p:nvCxnSpPr>
          <p:spPr>
            <a:xfrm>
              <a:off x="2089824" y="1479646"/>
              <a:ext cx="2557713" cy="191843"/>
            </a:xfrm>
            <a:prstGeom prst="bent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stCxn id="114" idx="2"/>
            </p:cNvCxnSpPr>
            <p:nvPr/>
          </p:nvCxnSpPr>
          <p:spPr>
            <a:xfrm>
              <a:off x="4647537" y="2040821"/>
              <a:ext cx="2617" cy="30379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199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159670" y="3634153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087662" y="4210217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015654" y="3922185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347487" y="427277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75694" y="4570257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301243" y="346051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967673" y="4204071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993357" y="3842289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735734" y="4570257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214108" y="440307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728082" y="456379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93790" y="4245351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665148" y="375610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986431" y="456521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015654" y="4570257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621026" y="408069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232695" y="4720099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314556" y="398268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 rot="2553764">
            <a:off x="3922403" y="2500663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 rot="2553764">
            <a:off x="3069414" y="2690636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 rot="2553764">
            <a:off x="3621506" y="2615397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 rot="2553764">
            <a:off x="3019610" y="3051090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 rot="2553764">
            <a:off x="3848874" y="3326486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 rot="2553764">
            <a:off x="4256812" y="2818197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 rot="2553764">
            <a:off x="5001107" y="2908220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 rot="2553764">
            <a:off x="4812424" y="3313115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 rot="2553764">
            <a:off x="4778364" y="3062032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 rot="2553764">
            <a:off x="5759081" y="3087421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 rot="2553764">
            <a:off x="5114209" y="2571492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 rot="2553764">
            <a:off x="5472283" y="3382052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 rot="2553764">
            <a:off x="2553884" y="3142376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 rot="2553764">
            <a:off x="3500518" y="3158194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 rot="2553764">
            <a:off x="3261306" y="2926650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 rot="2553764">
            <a:off x="3861024" y="2971574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 rot="2553764">
            <a:off x="6087286" y="2934374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 rot="2553764">
            <a:off x="3476955" y="2370237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 rot="4807221">
            <a:off x="2467691" y="4899919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 rot="4807221">
            <a:off x="5101895" y="4546831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 rot="4807221">
            <a:off x="2256917" y="3977087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 rot="4807221">
            <a:off x="2779305" y="393430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 rot="4807221">
            <a:off x="4777077" y="381775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 rot="4807221">
            <a:off x="2826753" y="430299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 rot="4807221">
            <a:off x="5928860" y="375691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 rot="4807221">
            <a:off x="2633139" y="416581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 rot="4807221">
            <a:off x="3901005" y="3615607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 rot="4807221">
            <a:off x="6199305" y="3745585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 rot="4807221">
            <a:off x="3636933" y="43355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 rot="4807221">
            <a:off x="3376688" y="343351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 rot="4807221">
            <a:off x="4504412" y="4553925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 rot="4807221">
            <a:off x="2509588" y="345641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 rot="4807221">
            <a:off x="2370687" y="366820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 rot="4807221">
            <a:off x="5544733" y="3954429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 rot="4807221">
            <a:off x="5183923" y="377264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 rot="4807221">
            <a:off x="4408009" y="3806485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 rot="15100624">
            <a:off x="2354720" y="431458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 rot="15100624">
            <a:off x="6050367" y="5178771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 rot="15100624">
            <a:off x="5799576" y="5337677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 rot="15100624">
            <a:off x="6028073" y="491245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 rot="15100624">
            <a:off x="6203914" y="460654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 rot="15100624">
            <a:off x="5777829" y="481390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 rot="15100624">
            <a:off x="5772024" y="421859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 rot="15100624">
            <a:off x="5198519" y="4897149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 rot="15100624">
            <a:off x="6090727" y="4264755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 rot="15100624">
            <a:off x="4707020" y="440049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 rot="15100624">
            <a:off x="5518138" y="425654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 rot="15100624">
            <a:off x="4994363" y="4278287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 rot="15100624">
            <a:off x="5709027" y="5064249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 rot="15100624">
            <a:off x="6577660" y="509226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 rot="15100624">
            <a:off x="6356176" y="530001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 rot="15100624">
            <a:off x="5930930" y="4469381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 rot="15100624">
            <a:off x="6653052" y="4754495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 rot="15100624">
            <a:off x="5523498" y="4903715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16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159670" y="3634153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087662" y="4210217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015654" y="3922185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347487" y="427277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75694" y="4570257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301243" y="346051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967673" y="4204071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993357" y="3842289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735734" y="4570257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214108" y="440307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728082" y="456379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93790" y="4245351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665148" y="375610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986431" y="456521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015654" y="4570257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621026" y="408069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232695" y="4720099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314556" y="398268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 rot="2553764">
            <a:off x="3922403" y="2500663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 rot="2553764">
            <a:off x="3069414" y="2690636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 rot="2553764">
            <a:off x="3621506" y="2615397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 rot="2553764">
            <a:off x="3019610" y="3051090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 rot="2553764">
            <a:off x="3848874" y="3326486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 rot="2553764">
            <a:off x="4256812" y="2818197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 rot="2553764">
            <a:off x="5001107" y="2908220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 rot="2553764">
            <a:off x="4812424" y="3313115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 rot="2553764">
            <a:off x="4778364" y="3062032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 rot="2553764">
            <a:off x="5759081" y="3087421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 rot="2553764">
            <a:off x="5114209" y="2571492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 rot="2553764">
            <a:off x="5472283" y="3382052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 rot="2553764">
            <a:off x="2553884" y="3142376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 rot="2553764">
            <a:off x="3500518" y="3158194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 rot="2553764">
            <a:off x="3261306" y="2926650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 rot="2553764">
            <a:off x="3861024" y="2971574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 rot="2553764">
            <a:off x="6087286" y="2934374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 rot="2553764">
            <a:off x="3476955" y="2370237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 rot="4807221">
            <a:off x="2467691" y="4899919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 rot="4807221">
            <a:off x="5101895" y="4546831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 rot="4807221">
            <a:off x="2256917" y="3977087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 rot="4807221">
            <a:off x="2779305" y="393430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 rot="4807221">
            <a:off x="4777077" y="381775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 rot="4807221">
            <a:off x="2826753" y="430299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 rot="4807221">
            <a:off x="5928860" y="375691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 rot="4807221">
            <a:off x="2633139" y="416581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 rot="4807221">
            <a:off x="3901005" y="3615607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 rot="4807221">
            <a:off x="6199305" y="3745585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 rot="4807221">
            <a:off x="3636933" y="43355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 rot="4807221">
            <a:off x="3376688" y="343351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 rot="4807221">
            <a:off x="4504412" y="4553925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 rot="4807221">
            <a:off x="2509588" y="345641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 rot="4807221">
            <a:off x="2370687" y="366820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 rot="4807221">
            <a:off x="5544733" y="3954429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 rot="4807221">
            <a:off x="5183923" y="377264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 rot="4807221">
            <a:off x="4408009" y="3806485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 rot="15100624">
            <a:off x="2354720" y="431458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 rot="15100624">
            <a:off x="6050367" y="5178771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 rot="15100624">
            <a:off x="5799576" y="5337677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 rot="15100624">
            <a:off x="6028073" y="491245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 rot="15100624">
            <a:off x="6203914" y="460654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 rot="15100624">
            <a:off x="5777829" y="481390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 rot="15100624">
            <a:off x="5772024" y="421859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 rot="15100624">
            <a:off x="5198519" y="4897149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 rot="15100624">
            <a:off x="6090727" y="4264755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 rot="15100624">
            <a:off x="4707020" y="440049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 rot="15100624">
            <a:off x="5518138" y="425654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 rot="15100624">
            <a:off x="4994363" y="4278287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 rot="15100624">
            <a:off x="5709027" y="5064249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 rot="15100624">
            <a:off x="6577660" y="509226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 rot="15100624">
            <a:off x="6356176" y="530001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 rot="15100624">
            <a:off x="5930930" y="4469381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 rot="15100624">
            <a:off x="6653052" y="4754495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 rot="15100624">
            <a:off x="5523498" y="4903715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/>
          <p:nvPr/>
        </p:nvCxnSpPr>
        <p:spPr>
          <a:xfrm>
            <a:off x="1660769" y="3223846"/>
            <a:ext cx="5793154" cy="635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2651155" y="1437027"/>
            <a:ext cx="4024960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Linear SVM in new coordinate system</a:t>
            </a:r>
            <a:endParaRPr lang="en-US" dirty="0"/>
          </a:p>
        </p:txBody>
      </p:sp>
      <p:grpSp>
        <p:nvGrpSpPr>
          <p:cNvPr id="87" name="Group 86"/>
          <p:cNvGrpSpPr/>
          <p:nvPr/>
        </p:nvGrpSpPr>
        <p:grpSpPr>
          <a:xfrm>
            <a:off x="2748847" y="5294923"/>
            <a:ext cx="3973226" cy="1024821"/>
            <a:chOff x="2748847" y="5294923"/>
            <a:chExt cx="3973226" cy="1024821"/>
          </a:xfrm>
        </p:grpSpPr>
        <p:sp>
          <p:nvSpPr>
            <p:cNvPr id="88" name="Rectangle 87"/>
            <p:cNvSpPr/>
            <p:nvPr/>
          </p:nvSpPr>
          <p:spPr>
            <a:xfrm>
              <a:off x="2748847" y="5950412"/>
              <a:ext cx="3973226" cy="369332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/>
                  <a:cs typeface="Trebuchet MS"/>
                </a:rPr>
                <a:t>Non linear geometric transformation</a:t>
              </a:r>
              <a:endParaRPr lang="en-US" dirty="0"/>
            </a:p>
          </p:txBody>
        </p:sp>
        <p:cxnSp>
          <p:nvCxnSpPr>
            <p:cNvPr id="89" name="Straight Arrow Connector 88"/>
            <p:cNvCxnSpPr>
              <a:endCxn id="88" idx="0"/>
            </p:cNvCxnSpPr>
            <p:nvPr/>
          </p:nvCxnSpPr>
          <p:spPr>
            <a:xfrm>
              <a:off x="4728308" y="5294923"/>
              <a:ext cx="0" cy="65548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6680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015654" y="3634153"/>
            <a:ext cx="1440160" cy="1800200"/>
            <a:chOff x="2888654" y="3429000"/>
            <a:chExt cx="1440160" cy="1800200"/>
          </a:xfrm>
        </p:grpSpPr>
        <p:sp>
          <p:nvSpPr>
            <p:cNvPr id="6" name="Oval 5"/>
            <p:cNvSpPr/>
            <p:nvPr/>
          </p:nvSpPr>
          <p:spPr>
            <a:xfrm>
              <a:off x="3032670" y="342900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960662" y="400506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888654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220487" y="406762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24869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949556" y="357774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840673" y="399891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68074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60873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087108" y="419792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96877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112790" y="450912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538148" y="355095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96066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88865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494026" y="3875541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24869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392710" y="472514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 rot="2553764">
            <a:off x="3885494" y="2625234"/>
            <a:ext cx="1922676" cy="1440160"/>
            <a:chOff x="4299707" y="3005336"/>
            <a:chExt cx="1922676" cy="1440160"/>
          </a:xfrm>
          <a:solidFill>
            <a:srgbClr val="0000FF"/>
          </a:solidFill>
        </p:grpSpPr>
        <p:sp>
          <p:nvSpPr>
            <p:cNvPr id="24" name="Oval 23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501045" y="328250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6006359" y="339069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299707" y="32105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 rot="4807221">
            <a:off x="2943362" y="1989014"/>
            <a:ext cx="1440160" cy="1800200"/>
            <a:chOff x="2888654" y="3429000"/>
            <a:chExt cx="1440160" cy="1800200"/>
          </a:xfrm>
        </p:grpSpPr>
        <p:sp>
          <p:nvSpPr>
            <p:cNvPr id="48" name="Oval 47"/>
            <p:cNvSpPr/>
            <p:nvPr/>
          </p:nvSpPr>
          <p:spPr>
            <a:xfrm>
              <a:off x="3032670" y="342900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2960662" y="400506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2888654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220487" y="406762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24869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3392710" y="386104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3752750" y="407707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368074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360873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4087108" y="419792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396877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4112790" y="450912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3176686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296066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288865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3464718" y="414908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324869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3392710" y="472514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 rot="15100624">
            <a:off x="4301284" y="4157784"/>
            <a:ext cx="1440160" cy="1800200"/>
            <a:chOff x="2888654" y="3429000"/>
            <a:chExt cx="1440160" cy="1800200"/>
          </a:xfrm>
        </p:grpSpPr>
        <p:sp>
          <p:nvSpPr>
            <p:cNvPr id="67" name="Oval 66"/>
            <p:cNvSpPr/>
            <p:nvPr/>
          </p:nvSpPr>
          <p:spPr>
            <a:xfrm>
              <a:off x="3032670" y="342900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2960662" y="400506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2888654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3220487" y="406762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324869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3392710" y="386104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3752750" y="407707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368074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360873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4087108" y="419792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396877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4112790" y="450912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3176686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296066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288865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3464718" y="414908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324869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3392710" y="472514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Freeform 84"/>
          <p:cNvSpPr/>
          <p:nvPr/>
        </p:nvSpPr>
        <p:spPr>
          <a:xfrm>
            <a:off x="4073764" y="1484923"/>
            <a:ext cx="2530231" cy="2715846"/>
          </a:xfrm>
          <a:custGeom>
            <a:avLst/>
            <a:gdLst>
              <a:gd name="connsiteX0" fmla="*/ 1082797 w 2479797"/>
              <a:gd name="connsiteY0" fmla="*/ 0 h 2285734"/>
              <a:gd name="connsiteX1" fmla="*/ 271951 w 2479797"/>
              <a:gd name="connsiteY1" fmla="*/ 908538 h 2285734"/>
              <a:gd name="connsiteX2" fmla="*/ 8182 w 2479797"/>
              <a:gd name="connsiteY2" fmla="*/ 1836615 h 2285734"/>
              <a:gd name="connsiteX3" fmla="*/ 525951 w 2479797"/>
              <a:gd name="connsiteY3" fmla="*/ 2276230 h 2285734"/>
              <a:gd name="connsiteX4" fmla="*/ 2479797 w 2479797"/>
              <a:gd name="connsiteY4" fmla="*/ 2149230 h 2285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9797" h="2285734">
                <a:moveTo>
                  <a:pt x="1082797" y="0"/>
                </a:moveTo>
                <a:cubicBezTo>
                  <a:pt x="766925" y="301218"/>
                  <a:pt x="451053" y="602436"/>
                  <a:pt x="271951" y="908538"/>
                </a:cubicBezTo>
                <a:cubicBezTo>
                  <a:pt x="92849" y="1214640"/>
                  <a:pt x="-34151" y="1608666"/>
                  <a:pt x="8182" y="1836615"/>
                </a:cubicBezTo>
                <a:cubicBezTo>
                  <a:pt x="50515" y="2064564"/>
                  <a:pt x="114015" y="2224128"/>
                  <a:pt x="525951" y="2276230"/>
                </a:cubicBezTo>
                <a:cubicBezTo>
                  <a:pt x="937887" y="2328332"/>
                  <a:pt x="2479797" y="2149230"/>
                  <a:pt x="2479797" y="2149230"/>
                </a:cubicBezTo>
              </a:path>
            </a:pathLst>
          </a:custGeom>
          <a:ln>
            <a:solidFill>
              <a:srgbClr val="26262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6691887" y="3752335"/>
            <a:ext cx="1496962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Decision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25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764704"/>
            <a:ext cx="4325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SVM: Support Vector Machines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131333" y="1385737"/>
            <a:ext cx="6156508" cy="1449296"/>
            <a:chOff x="1131333" y="1385737"/>
            <a:chExt cx="6156508" cy="1449296"/>
          </a:xfrm>
        </p:grpSpPr>
        <p:pic>
          <p:nvPicPr>
            <p:cNvPr id="2" name="Picture 1" descr="Screen Shot 2014-10-28 at 5.58.19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5756" y="1385737"/>
              <a:ext cx="1732085" cy="1449296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1131333" y="1886411"/>
              <a:ext cx="36184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1) Linear with perfect separation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27429" y="3374709"/>
            <a:ext cx="6155606" cy="1449296"/>
            <a:chOff x="1131333" y="1385737"/>
            <a:chExt cx="6155606" cy="144929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6658" y="1385737"/>
              <a:ext cx="1730281" cy="1449296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1131333" y="1886411"/>
              <a:ext cx="39379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85000"/>
                    </a:schemeClr>
                  </a:solidFill>
                  <a:latin typeface="Trebuchet MS"/>
                  <a:cs typeface="Trebuchet MS"/>
                </a:rPr>
                <a:t>2)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Trebuchet MS"/>
                  <a:cs typeface="Trebuchet MS"/>
                </a:rPr>
                <a:t>Linear with </a:t>
              </a:r>
              <a:r>
                <a:rPr lang="en-US" dirty="0" smtClean="0">
                  <a:solidFill>
                    <a:schemeClr val="bg1">
                      <a:lumMod val="85000"/>
                    </a:schemeClr>
                  </a:solidFill>
                  <a:latin typeface="Trebuchet MS"/>
                  <a:cs typeface="Trebuchet MS"/>
                </a:rPr>
                <a:t>no perfect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Trebuchet MS"/>
                  <a:cs typeface="Trebuchet MS"/>
                </a:rPr>
                <a:t>separation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133294" y="5197608"/>
            <a:ext cx="6016655" cy="1449296"/>
            <a:chOff x="1131333" y="1385737"/>
            <a:chExt cx="6016655" cy="144929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5609" y="1385737"/>
              <a:ext cx="1452379" cy="1449296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131333" y="1886411"/>
              <a:ext cx="15237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D9D9D9"/>
                  </a:solidFill>
                  <a:latin typeface="Trebuchet MS"/>
                  <a:cs typeface="Trebuchet MS"/>
                </a:rPr>
                <a:t>3</a:t>
              </a:r>
              <a:r>
                <a:rPr lang="en-US" dirty="0" smtClean="0">
                  <a:solidFill>
                    <a:srgbClr val="D9D9D9"/>
                  </a:solidFill>
                  <a:latin typeface="Trebuchet MS"/>
                  <a:cs typeface="Trebuchet MS"/>
                </a:rPr>
                <a:t>) Non linear</a:t>
              </a:r>
              <a:endParaRPr lang="en-US" dirty="0">
                <a:solidFill>
                  <a:srgbClr val="D9D9D9"/>
                </a:solidFill>
                <a:latin typeface="Trebuchet MS"/>
                <a:cs typeface="Trebuchet MS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5470769" y="3370385"/>
            <a:ext cx="1924539" cy="3233615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5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611560" y="764704"/>
            <a:ext cx="6200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SVM: Support Vector Machines (two classes)</a:t>
            </a:r>
            <a:endParaRPr lang="en-US" sz="2400" dirty="0">
              <a:latin typeface="Trebuchet MS"/>
              <a:cs typeface="Trebuchet MS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11757" y="1899890"/>
            <a:ext cx="1394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Decision Line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cs typeface="Trebuchet MS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3159670" y="3634153"/>
            <a:ext cx="1270462" cy="984949"/>
            <a:chOff x="3032670" y="3429000"/>
            <a:chExt cx="1270462" cy="984949"/>
          </a:xfrm>
          <a:solidFill>
            <a:srgbClr val="FFC7FF"/>
          </a:solidFill>
        </p:grpSpPr>
        <p:sp>
          <p:nvSpPr>
            <p:cNvPr id="58" name="Oval 57"/>
            <p:cNvSpPr/>
            <p:nvPr/>
          </p:nvSpPr>
          <p:spPr>
            <a:xfrm>
              <a:off x="3032670" y="342900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4087108" y="419792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 rot="20987970">
            <a:off x="2449419" y="2025194"/>
            <a:ext cx="3874041" cy="4139740"/>
            <a:chOff x="2448318" y="2041843"/>
            <a:chExt cx="3874041" cy="4139740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2598616" y="2266461"/>
              <a:ext cx="3331308" cy="362438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2814098" y="2041843"/>
              <a:ext cx="3331308" cy="3624384"/>
            </a:xfrm>
            <a:prstGeom prst="line">
              <a:avLst/>
            </a:prstGeom>
            <a:ln w="12700" cmpd="sng">
              <a:solidFill>
                <a:srgbClr val="0000FF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2448318" y="2557199"/>
              <a:ext cx="3331308" cy="3624384"/>
            </a:xfrm>
            <a:prstGeom prst="line">
              <a:avLst/>
            </a:prstGeom>
            <a:ln w="12700" cmpd="sng"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Arrow Connector 2"/>
            <p:cNvCxnSpPr>
              <a:cxnSpLocks noChangeAspect="1"/>
            </p:cNvCxnSpPr>
            <p:nvPr/>
          </p:nvCxnSpPr>
          <p:spPr>
            <a:xfrm flipV="1">
              <a:off x="5763022" y="5466426"/>
              <a:ext cx="241989" cy="252000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type="arrow" w="sm" len="sm"/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cxnSpLocks noChangeAspect="1"/>
            </p:cNvCxnSpPr>
            <p:nvPr/>
          </p:nvCxnSpPr>
          <p:spPr>
            <a:xfrm flipV="1">
              <a:off x="5546841" y="5691212"/>
              <a:ext cx="241989" cy="252000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type="arrow" w="sm" len="sm"/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5855565" y="5587510"/>
              <a:ext cx="4667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/>
                  <a:cs typeface="Trebuchet MS"/>
                </a:rPr>
                <a:t>b</a:t>
              </a:r>
              <a:r>
                <a:rPr lang="en-US" sz="1200" baseline="-25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/>
                  <a:cs typeface="Trebuchet MS"/>
                </a:rPr>
                <a:t>max</a:t>
              </a:r>
              <a:endParaRPr lang="en-US" sz="1200" baseline="-25000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644401" y="5798203"/>
              <a:ext cx="4667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/>
                  <a:cs typeface="Trebuchet MS"/>
                </a:rPr>
                <a:t>b</a:t>
              </a:r>
              <a:r>
                <a:rPr lang="en-US" sz="1200" baseline="-25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/>
                  <a:cs typeface="Trebuchet MS"/>
                </a:rPr>
                <a:t>max</a:t>
              </a:r>
              <a:endParaRPr lang="en-US" sz="1200" baseline="-25000" dirty="0"/>
            </a:p>
          </p:txBody>
        </p:sp>
      </p:grpSp>
      <p:sp>
        <p:nvSpPr>
          <p:cNvPr id="94" name="Oval 93"/>
          <p:cNvSpPr/>
          <p:nvPr/>
        </p:nvSpPr>
        <p:spPr>
          <a:xfrm rot="2553764">
            <a:off x="4480269" y="3830870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947" y="4814071"/>
            <a:ext cx="2987046" cy="8125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513" y="2343473"/>
            <a:ext cx="484761" cy="2759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2399" y="3716591"/>
            <a:ext cx="215900" cy="152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3378" y="3588776"/>
            <a:ext cx="215900" cy="152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4125" y="4729318"/>
            <a:ext cx="304800" cy="152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2578" y="2907048"/>
            <a:ext cx="774700" cy="203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57770" y="5590320"/>
            <a:ext cx="774700" cy="2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80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611560" y="764704"/>
            <a:ext cx="6200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SVM: Support Vector Machines (two classes)</a:t>
            </a:r>
            <a:endParaRPr lang="en-US" sz="2400" dirty="0">
              <a:latin typeface="Trebuchet MS"/>
              <a:cs typeface="Trebuchet MS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088215" y="1504280"/>
            <a:ext cx="1394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Decision Line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cs typeface="Trebuchet MS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3267822" y="3535833"/>
            <a:ext cx="1270462" cy="984949"/>
            <a:chOff x="3032670" y="3429000"/>
            <a:chExt cx="1270462" cy="984949"/>
          </a:xfrm>
          <a:solidFill>
            <a:srgbClr val="FFC7FF"/>
          </a:solidFill>
        </p:grpSpPr>
        <p:sp>
          <p:nvSpPr>
            <p:cNvPr id="58" name="Oval 57"/>
            <p:cNvSpPr/>
            <p:nvPr/>
          </p:nvSpPr>
          <p:spPr>
            <a:xfrm>
              <a:off x="3032670" y="342900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4087108" y="419792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Oval 93"/>
          <p:cNvSpPr/>
          <p:nvPr/>
        </p:nvSpPr>
        <p:spPr>
          <a:xfrm rot="2553764">
            <a:off x="4480269" y="3909526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399" y="3716591"/>
            <a:ext cx="215900" cy="152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378" y="3588776"/>
            <a:ext cx="215900" cy="152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4125" y="4729318"/>
            <a:ext cx="304800" cy="152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2578" y="2907048"/>
            <a:ext cx="774700" cy="203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7558" y="4520782"/>
            <a:ext cx="774700" cy="203200"/>
          </a:xfrm>
          <a:prstGeom prst="rect">
            <a:avLst/>
          </a:prstGeom>
        </p:spPr>
      </p:pic>
      <p:sp>
        <p:nvSpPr>
          <p:cNvPr id="23" name="Freeform 22"/>
          <p:cNvSpPr/>
          <p:nvPr/>
        </p:nvSpPr>
        <p:spPr>
          <a:xfrm>
            <a:off x="3711627" y="1504280"/>
            <a:ext cx="2530231" cy="2715846"/>
          </a:xfrm>
          <a:custGeom>
            <a:avLst/>
            <a:gdLst>
              <a:gd name="connsiteX0" fmla="*/ 1082797 w 2479797"/>
              <a:gd name="connsiteY0" fmla="*/ 0 h 2285734"/>
              <a:gd name="connsiteX1" fmla="*/ 271951 w 2479797"/>
              <a:gd name="connsiteY1" fmla="*/ 908538 h 2285734"/>
              <a:gd name="connsiteX2" fmla="*/ 8182 w 2479797"/>
              <a:gd name="connsiteY2" fmla="*/ 1836615 h 2285734"/>
              <a:gd name="connsiteX3" fmla="*/ 525951 w 2479797"/>
              <a:gd name="connsiteY3" fmla="*/ 2276230 h 2285734"/>
              <a:gd name="connsiteX4" fmla="*/ 2479797 w 2479797"/>
              <a:gd name="connsiteY4" fmla="*/ 2149230 h 2285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9797" h="2285734">
                <a:moveTo>
                  <a:pt x="1082797" y="0"/>
                </a:moveTo>
                <a:cubicBezTo>
                  <a:pt x="766925" y="301218"/>
                  <a:pt x="451053" y="602436"/>
                  <a:pt x="271951" y="908538"/>
                </a:cubicBezTo>
                <a:cubicBezTo>
                  <a:pt x="92849" y="1214640"/>
                  <a:pt x="-34151" y="1608666"/>
                  <a:pt x="8182" y="1836615"/>
                </a:cubicBezTo>
                <a:cubicBezTo>
                  <a:pt x="50515" y="2064564"/>
                  <a:pt x="114015" y="2224128"/>
                  <a:pt x="525951" y="2276230"/>
                </a:cubicBezTo>
                <a:cubicBezTo>
                  <a:pt x="937887" y="2328332"/>
                  <a:pt x="2479797" y="2149230"/>
                  <a:pt x="2479797" y="2149230"/>
                </a:cubicBezTo>
              </a:path>
            </a:pathLst>
          </a:custGeom>
          <a:ln>
            <a:solidFill>
              <a:srgbClr val="26262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3952516" y="1705840"/>
            <a:ext cx="2228068" cy="2335217"/>
          </a:xfrm>
          <a:custGeom>
            <a:avLst/>
            <a:gdLst>
              <a:gd name="connsiteX0" fmla="*/ 1082797 w 2479797"/>
              <a:gd name="connsiteY0" fmla="*/ 0 h 2285734"/>
              <a:gd name="connsiteX1" fmla="*/ 271951 w 2479797"/>
              <a:gd name="connsiteY1" fmla="*/ 908538 h 2285734"/>
              <a:gd name="connsiteX2" fmla="*/ 8182 w 2479797"/>
              <a:gd name="connsiteY2" fmla="*/ 1836615 h 2285734"/>
              <a:gd name="connsiteX3" fmla="*/ 525951 w 2479797"/>
              <a:gd name="connsiteY3" fmla="*/ 2276230 h 2285734"/>
              <a:gd name="connsiteX4" fmla="*/ 2479797 w 2479797"/>
              <a:gd name="connsiteY4" fmla="*/ 2149230 h 2285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9797" h="2285734">
                <a:moveTo>
                  <a:pt x="1082797" y="0"/>
                </a:moveTo>
                <a:cubicBezTo>
                  <a:pt x="766925" y="301218"/>
                  <a:pt x="451053" y="602436"/>
                  <a:pt x="271951" y="908538"/>
                </a:cubicBezTo>
                <a:cubicBezTo>
                  <a:pt x="92849" y="1214640"/>
                  <a:pt x="-34151" y="1608666"/>
                  <a:pt x="8182" y="1836615"/>
                </a:cubicBezTo>
                <a:cubicBezTo>
                  <a:pt x="50515" y="2064564"/>
                  <a:pt x="114015" y="2224128"/>
                  <a:pt x="525951" y="2276230"/>
                </a:cubicBezTo>
                <a:cubicBezTo>
                  <a:pt x="937887" y="2328332"/>
                  <a:pt x="2479797" y="2149230"/>
                  <a:pt x="2479797" y="2149230"/>
                </a:cubicBezTo>
              </a:path>
            </a:pathLst>
          </a:custGeom>
          <a:ln w="12700">
            <a:solidFill>
              <a:srgbClr val="262626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3384954" y="1307090"/>
            <a:ext cx="2952942" cy="3112292"/>
          </a:xfrm>
          <a:custGeom>
            <a:avLst/>
            <a:gdLst>
              <a:gd name="connsiteX0" fmla="*/ 1082797 w 2479797"/>
              <a:gd name="connsiteY0" fmla="*/ 0 h 2285734"/>
              <a:gd name="connsiteX1" fmla="*/ 271951 w 2479797"/>
              <a:gd name="connsiteY1" fmla="*/ 908538 h 2285734"/>
              <a:gd name="connsiteX2" fmla="*/ 8182 w 2479797"/>
              <a:gd name="connsiteY2" fmla="*/ 1836615 h 2285734"/>
              <a:gd name="connsiteX3" fmla="*/ 525951 w 2479797"/>
              <a:gd name="connsiteY3" fmla="*/ 2276230 h 2285734"/>
              <a:gd name="connsiteX4" fmla="*/ 2479797 w 2479797"/>
              <a:gd name="connsiteY4" fmla="*/ 2149230 h 2285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9797" h="2285734">
                <a:moveTo>
                  <a:pt x="1082797" y="0"/>
                </a:moveTo>
                <a:cubicBezTo>
                  <a:pt x="766925" y="301218"/>
                  <a:pt x="451053" y="602436"/>
                  <a:pt x="271951" y="908538"/>
                </a:cubicBezTo>
                <a:cubicBezTo>
                  <a:pt x="92849" y="1214640"/>
                  <a:pt x="-34151" y="1608666"/>
                  <a:pt x="8182" y="1836615"/>
                </a:cubicBezTo>
                <a:cubicBezTo>
                  <a:pt x="50515" y="2064564"/>
                  <a:pt x="114015" y="2224128"/>
                  <a:pt x="525951" y="2276230"/>
                </a:cubicBezTo>
                <a:cubicBezTo>
                  <a:pt x="937887" y="2328332"/>
                  <a:pt x="2479797" y="2149230"/>
                  <a:pt x="2479797" y="2149230"/>
                </a:cubicBezTo>
              </a:path>
            </a:pathLst>
          </a:custGeom>
          <a:ln w="12700">
            <a:solidFill>
              <a:srgbClr val="262626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08270" y="1892506"/>
            <a:ext cx="736600" cy="241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3300" y="4712518"/>
            <a:ext cx="3789725" cy="7493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3300" y="5619956"/>
            <a:ext cx="3954984" cy="684140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5299588" y="5388076"/>
            <a:ext cx="3518923" cy="646331"/>
            <a:chOff x="5299588" y="5801032"/>
            <a:chExt cx="3518923" cy="646331"/>
          </a:xfrm>
        </p:grpSpPr>
        <p:sp>
          <p:nvSpPr>
            <p:cNvPr id="15" name="TextBox 14"/>
            <p:cNvSpPr txBox="1"/>
            <p:nvPr/>
          </p:nvSpPr>
          <p:spPr>
            <a:xfrm>
              <a:off x="5299588" y="5801032"/>
              <a:ext cx="31266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We don’t need         , we only need the kernel</a:t>
              </a:r>
              <a:endParaRPr lang="en-US" dirty="0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129411" y="6170746"/>
              <a:ext cx="1689100" cy="2667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922393" y="5883213"/>
              <a:ext cx="469900" cy="266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9085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611560" y="764704"/>
            <a:ext cx="5660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SVM: Support Vector Machines (Kernels)</a:t>
            </a:r>
            <a:endParaRPr lang="en-US" sz="2400" dirty="0">
              <a:latin typeface="Trebuchet MS"/>
              <a:cs typeface="Trebuchet MS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643" y="3795848"/>
            <a:ext cx="2133600" cy="406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7643" y="2920517"/>
            <a:ext cx="965200" cy="4064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7643" y="5605213"/>
            <a:ext cx="3505200" cy="4064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7643" y="4665714"/>
            <a:ext cx="3111500" cy="4445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519" y="1931737"/>
            <a:ext cx="4330700" cy="40640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056710" y="2903352"/>
            <a:ext cx="228460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 smtClean="0">
                <a:latin typeface="Trebuchet MS"/>
                <a:cs typeface="Trebuchet MS"/>
              </a:rPr>
              <a:t>linear</a:t>
            </a:r>
          </a:p>
          <a:p>
            <a:pPr>
              <a:spcAft>
                <a:spcPts val="600"/>
              </a:spcAft>
            </a:pPr>
            <a:endParaRPr lang="en-US" sz="2400" dirty="0">
              <a:latin typeface="Trebuchet MS"/>
              <a:cs typeface="Trebuchet MS"/>
            </a:endParaRPr>
          </a:p>
          <a:p>
            <a:pPr>
              <a:spcAft>
                <a:spcPts val="600"/>
              </a:spcAft>
            </a:pPr>
            <a:r>
              <a:rPr lang="en-US" sz="2400" dirty="0" smtClean="0">
                <a:latin typeface="Trebuchet MS"/>
                <a:cs typeface="Trebuchet MS"/>
              </a:rPr>
              <a:t>polynomial</a:t>
            </a:r>
          </a:p>
          <a:p>
            <a:pPr>
              <a:spcAft>
                <a:spcPts val="600"/>
              </a:spcAft>
            </a:pPr>
            <a:endParaRPr lang="en-US" sz="2400" dirty="0">
              <a:latin typeface="Trebuchet MS"/>
              <a:cs typeface="Trebuchet MS"/>
            </a:endParaRPr>
          </a:p>
          <a:p>
            <a:pPr>
              <a:spcAft>
                <a:spcPts val="600"/>
              </a:spcAft>
            </a:pPr>
            <a:r>
              <a:rPr lang="en-US" sz="2400" dirty="0" smtClean="0">
                <a:latin typeface="Trebuchet MS"/>
                <a:cs typeface="Trebuchet MS"/>
              </a:rPr>
              <a:t>radial basis</a:t>
            </a:r>
          </a:p>
          <a:p>
            <a:pPr>
              <a:spcAft>
                <a:spcPts val="600"/>
              </a:spcAft>
            </a:pPr>
            <a:endParaRPr lang="en-US" sz="2400" dirty="0">
              <a:latin typeface="Trebuchet MS"/>
              <a:cs typeface="Trebuchet MS"/>
            </a:endParaRPr>
          </a:p>
          <a:p>
            <a:pPr>
              <a:spcAft>
                <a:spcPts val="600"/>
              </a:spcAft>
            </a:pPr>
            <a:r>
              <a:rPr lang="en-US" sz="2400" dirty="0" smtClean="0">
                <a:latin typeface="Trebuchet MS"/>
                <a:cs typeface="Trebuchet MS"/>
              </a:rPr>
              <a:t>neural network</a:t>
            </a:r>
            <a:endParaRPr lang="en-US" sz="24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06989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764704"/>
            <a:ext cx="4325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SVM: Support Vector Machines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131333" y="1385737"/>
            <a:ext cx="6156508" cy="1449296"/>
            <a:chOff x="1131333" y="1385737"/>
            <a:chExt cx="6156508" cy="1449296"/>
          </a:xfrm>
        </p:grpSpPr>
        <p:pic>
          <p:nvPicPr>
            <p:cNvPr id="2" name="Picture 1" descr="Screen Shot 2014-10-28 at 5.58.19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5756" y="1385737"/>
              <a:ext cx="1732085" cy="1449296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1131333" y="1886411"/>
              <a:ext cx="36184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1) Linear with perfect separation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27429" y="3374709"/>
            <a:ext cx="6155606" cy="1449296"/>
            <a:chOff x="1131333" y="1385737"/>
            <a:chExt cx="6155606" cy="144929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6658" y="1385737"/>
              <a:ext cx="1730281" cy="1449296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1131333" y="1886411"/>
              <a:ext cx="39379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Trebuchet MS"/>
                  <a:cs typeface="Trebuchet MS"/>
                </a:rPr>
                <a:t>2) </a:t>
              </a:r>
              <a:r>
                <a:rPr lang="en-US" dirty="0">
                  <a:latin typeface="Trebuchet MS"/>
                  <a:cs typeface="Trebuchet MS"/>
                </a:rPr>
                <a:t>Linear with </a:t>
              </a:r>
              <a:r>
                <a:rPr lang="en-US" dirty="0" smtClean="0">
                  <a:latin typeface="Trebuchet MS"/>
                  <a:cs typeface="Trebuchet MS"/>
                </a:rPr>
                <a:t>no perfect </a:t>
              </a:r>
              <a:r>
                <a:rPr lang="en-US" dirty="0">
                  <a:latin typeface="Trebuchet MS"/>
                  <a:cs typeface="Trebuchet MS"/>
                </a:rPr>
                <a:t>separation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133294" y="5197608"/>
            <a:ext cx="6016655" cy="1449296"/>
            <a:chOff x="1131333" y="1385737"/>
            <a:chExt cx="6016655" cy="144929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5609" y="1385737"/>
              <a:ext cx="1452379" cy="1449296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131333" y="1886411"/>
              <a:ext cx="15237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3</a:t>
              </a:r>
              <a:r>
                <a:rPr lang="en-US" dirty="0" smtClean="0">
                  <a:latin typeface="Trebuchet MS"/>
                  <a:cs typeface="Trebuchet MS"/>
                </a:rPr>
                <a:t>) Non linear</a:t>
              </a:r>
              <a:endParaRPr lang="en-US" dirty="0">
                <a:latin typeface="Trebuchet MS"/>
                <a:cs typeface="Trebuchet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921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44616" y="3604851"/>
            <a:ext cx="414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  <a:r>
              <a:rPr lang="en-US" dirty="0"/>
              <a:t>more…  </a:t>
            </a:r>
            <a:r>
              <a:rPr lang="en-US" dirty="0">
                <a:hlinkClick r:id="rId2"/>
              </a:rPr>
              <a:t>http://svms.org/tutorials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84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015654" y="3634153"/>
            <a:ext cx="1440160" cy="1800200"/>
            <a:chOff x="2888654" y="3429000"/>
            <a:chExt cx="1440160" cy="1800200"/>
          </a:xfrm>
        </p:grpSpPr>
        <p:sp>
          <p:nvSpPr>
            <p:cNvPr id="6" name="Oval 5"/>
            <p:cNvSpPr/>
            <p:nvPr/>
          </p:nvSpPr>
          <p:spPr>
            <a:xfrm>
              <a:off x="3032670" y="342900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960662" y="400506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888654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220487" y="406762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24869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92710" y="386104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752750" y="407707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68074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60873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087108" y="419792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96877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112790" y="450912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176686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96066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88865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464718" y="414908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24869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392710" y="472514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 rot="2553764">
            <a:off x="3885494" y="2625234"/>
            <a:ext cx="1922676" cy="1440160"/>
            <a:chOff x="4299707" y="3005336"/>
            <a:chExt cx="1922676" cy="1440160"/>
          </a:xfrm>
          <a:solidFill>
            <a:srgbClr val="0000FF"/>
          </a:solidFill>
        </p:grpSpPr>
        <p:sp>
          <p:nvSpPr>
            <p:cNvPr id="24" name="Oval 23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501045" y="328250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6006359" y="339069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299707" y="32105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ight Brace 1"/>
          <p:cNvSpPr/>
          <p:nvPr/>
        </p:nvSpPr>
        <p:spPr>
          <a:xfrm>
            <a:off x="6516216" y="2420888"/>
            <a:ext cx="360040" cy="3024336"/>
          </a:xfrm>
          <a:prstGeom prst="rightBrac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876256" y="3687415"/>
            <a:ext cx="1986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Training data</a:t>
            </a:r>
            <a:endParaRPr lang="en-US" sz="2400" dirty="0">
              <a:latin typeface="Trebuchet MS"/>
              <a:cs typeface="Trebuchet M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11560" y="764704"/>
            <a:ext cx="6200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SVM: Support Vector Machines (two classes)</a:t>
            </a:r>
            <a:endParaRPr lang="en-US" sz="2400" dirty="0">
              <a:latin typeface="Trebuchet MS"/>
              <a:cs typeface="Trebuchet M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762194" y="1837123"/>
            <a:ext cx="1124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Class 1</a:t>
            </a:r>
            <a:endParaRPr lang="en-US" sz="2400" dirty="0">
              <a:latin typeface="Trebuchet MS"/>
              <a:cs typeface="Trebuchet M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847056" y="4930062"/>
            <a:ext cx="1124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Class 2</a:t>
            </a:r>
            <a:endParaRPr lang="en-US" sz="24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34812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611560" y="764704"/>
            <a:ext cx="6200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SVM: Support Vector Machines (two classes)</a:t>
            </a:r>
            <a:endParaRPr lang="en-US" sz="2400" dirty="0">
              <a:latin typeface="Trebuchet MS"/>
              <a:cs typeface="Trebuchet MS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1023836" y="1513036"/>
            <a:ext cx="8174200" cy="4338733"/>
            <a:chOff x="1023836" y="1513036"/>
            <a:chExt cx="8174200" cy="4338733"/>
          </a:xfrm>
        </p:grpSpPr>
        <p:sp>
          <p:nvSpPr>
            <p:cNvPr id="45" name="TextBox 44"/>
            <p:cNvSpPr txBox="1"/>
            <p:nvPr/>
          </p:nvSpPr>
          <p:spPr>
            <a:xfrm>
              <a:off x="5550884" y="1513036"/>
              <a:ext cx="36471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/>
                  <a:cs typeface="Trebuchet MS"/>
                </a:rPr>
                <a:t>Line 1 separates the classes perfectly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endParaRPr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2637692" y="2227385"/>
              <a:ext cx="3331308" cy="362438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1023836" y="1938966"/>
              <a:ext cx="15639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/>
                  <a:cs typeface="Trebuchet MS"/>
                </a:rPr>
                <a:t>Decision Line 1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883163" y="1782664"/>
            <a:ext cx="8320738" cy="3727182"/>
            <a:chOff x="877298" y="1513036"/>
            <a:chExt cx="8320738" cy="3727182"/>
          </a:xfrm>
        </p:grpSpPr>
        <p:sp>
          <p:nvSpPr>
            <p:cNvPr id="54" name="TextBox 53"/>
            <p:cNvSpPr txBox="1"/>
            <p:nvPr/>
          </p:nvSpPr>
          <p:spPr>
            <a:xfrm>
              <a:off x="5550884" y="1513036"/>
              <a:ext cx="36471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FF00"/>
                  </a:solidFill>
                  <a:latin typeface="Trebuchet MS"/>
                  <a:cs typeface="Trebuchet MS"/>
                </a:rPr>
                <a:t>Line 2 separates the classes perfectly</a:t>
              </a:r>
              <a:endParaRPr lang="en-US" sz="1600" dirty="0">
                <a:solidFill>
                  <a:srgbClr val="00FF00"/>
                </a:solidFill>
                <a:latin typeface="Trebuchet MS"/>
                <a:cs typeface="Trebuchet MS"/>
              </a:endParaRPr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2485289" y="2387603"/>
              <a:ext cx="3946769" cy="2852615"/>
            </a:xfrm>
            <a:prstGeom prst="line">
              <a:avLst/>
            </a:prstGeom>
            <a:ln>
              <a:solidFill>
                <a:srgbClr val="00F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877298" y="2222270"/>
              <a:ext cx="15639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FF00"/>
                  </a:solidFill>
                  <a:latin typeface="Trebuchet MS"/>
                  <a:cs typeface="Trebuchet MS"/>
                </a:rPr>
                <a:t>Decision Line 2</a:t>
              </a:r>
              <a:endParaRPr lang="en-US" sz="1600" dirty="0">
                <a:solidFill>
                  <a:srgbClr val="00FF00"/>
                </a:solidFill>
                <a:latin typeface="Trebuchet MS"/>
                <a:cs typeface="Trebuchet MS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81568" y="2052292"/>
            <a:ext cx="8428198" cy="2812785"/>
            <a:chOff x="769838" y="1513036"/>
            <a:chExt cx="8428198" cy="2812785"/>
          </a:xfrm>
        </p:grpSpPr>
        <p:sp>
          <p:nvSpPr>
            <p:cNvPr id="61" name="TextBox 60"/>
            <p:cNvSpPr txBox="1"/>
            <p:nvPr/>
          </p:nvSpPr>
          <p:spPr>
            <a:xfrm>
              <a:off x="5550884" y="1513036"/>
              <a:ext cx="36471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FF6600"/>
                  </a:solidFill>
                  <a:latin typeface="Trebuchet MS"/>
                  <a:cs typeface="Trebuchet MS"/>
                </a:rPr>
                <a:t>Line 3 separates the classes perfectly</a:t>
              </a:r>
              <a:endParaRPr lang="en-US" sz="1600" dirty="0">
                <a:solidFill>
                  <a:srgbClr val="FF6600"/>
                </a:solidFill>
                <a:latin typeface="Trebuchet MS"/>
                <a:cs typeface="Trebuchet MS"/>
              </a:endParaRPr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2293808" y="2704129"/>
              <a:ext cx="4269154" cy="1621692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769838" y="2534888"/>
              <a:ext cx="15639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FF6600"/>
                  </a:solidFill>
                  <a:latin typeface="Trebuchet MS"/>
                  <a:cs typeface="Trebuchet MS"/>
                </a:rPr>
                <a:t>Decision Line 3</a:t>
              </a:r>
              <a:endParaRPr lang="en-US" sz="1600" dirty="0">
                <a:solidFill>
                  <a:srgbClr val="FF6600"/>
                </a:solidFill>
                <a:latin typeface="Trebuchet MS"/>
                <a:cs typeface="Trebuchet MS"/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6232769" y="2569308"/>
            <a:ext cx="228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Which</a:t>
            </a:r>
            <a:r>
              <a:rPr lang="en-US" dirty="0" smtClean="0"/>
              <a:t> one is better?</a:t>
            </a:r>
            <a:endParaRPr lang="en-US" dirty="0"/>
          </a:p>
        </p:txBody>
      </p:sp>
      <p:grpSp>
        <p:nvGrpSpPr>
          <p:cNvPr id="70" name="Group 69"/>
          <p:cNvGrpSpPr/>
          <p:nvPr/>
        </p:nvGrpSpPr>
        <p:grpSpPr>
          <a:xfrm>
            <a:off x="3015654" y="3634153"/>
            <a:ext cx="1440160" cy="1800200"/>
            <a:chOff x="2888654" y="3429000"/>
            <a:chExt cx="1440160" cy="1800200"/>
          </a:xfrm>
        </p:grpSpPr>
        <p:sp>
          <p:nvSpPr>
            <p:cNvPr id="71" name="Oval 70"/>
            <p:cNvSpPr/>
            <p:nvPr/>
          </p:nvSpPr>
          <p:spPr>
            <a:xfrm>
              <a:off x="3032670" y="342900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2960662" y="400506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2888654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3220487" y="406762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324869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3392710" y="386104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3752750" y="407707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368074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360873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4087108" y="419792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396877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4112790" y="450912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3176686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296066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288865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3464718" y="414908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324869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3392710" y="472514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 rot="2553764">
            <a:off x="3885494" y="2625234"/>
            <a:ext cx="1922676" cy="1440160"/>
            <a:chOff x="4299707" y="3005336"/>
            <a:chExt cx="1922676" cy="1440160"/>
          </a:xfrm>
          <a:solidFill>
            <a:srgbClr val="0000FF"/>
          </a:solidFill>
        </p:grpSpPr>
        <p:sp>
          <p:nvSpPr>
            <p:cNvPr id="90" name="Oval 89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5501045" y="328250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6006359" y="339069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4299707" y="32105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07158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611560" y="764704"/>
            <a:ext cx="6200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SVM: Support Vector Machines (two classes)</a:t>
            </a:r>
            <a:endParaRPr lang="en-US" sz="2400" dirty="0">
              <a:latin typeface="Trebuchet MS"/>
              <a:cs typeface="Trebuchet MS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2637692" y="2227385"/>
            <a:ext cx="3331308" cy="362438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111757" y="1899890"/>
            <a:ext cx="1394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Decision Line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cs typeface="Trebuchet MS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3015654" y="3634153"/>
            <a:ext cx="1440160" cy="1800200"/>
            <a:chOff x="2888654" y="3429000"/>
            <a:chExt cx="1440160" cy="1800200"/>
          </a:xfrm>
        </p:grpSpPr>
        <p:sp>
          <p:nvSpPr>
            <p:cNvPr id="58" name="Oval 57"/>
            <p:cNvSpPr/>
            <p:nvPr/>
          </p:nvSpPr>
          <p:spPr>
            <a:xfrm>
              <a:off x="3032670" y="342900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2960662" y="400506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2888654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3220487" y="406762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324869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3392710" y="386104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3752750" y="407707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368074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360873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4087108" y="419792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396877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4112790" y="450912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3176686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296066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288865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3464718" y="414908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324869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3392710" y="472514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780323" y="1513036"/>
            <a:ext cx="6080370" cy="4534114"/>
            <a:chOff x="2780323" y="1513036"/>
            <a:chExt cx="6080370" cy="4534114"/>
          </a:xfrm>
        </p:grpSpPr>
        <p:grpSp>
          <p:nvGrpSpPr>
            <p:cNvPr id="46" name="Group 45"/>
            <p:cNvGrpSpPr/>
            <p:nvPr/>
          </p:nvGrpSpPr>
          <p:grpSpPr>
            <a:xfrm>
              <a:off x="2780323" y="1513036"/>
              <a:ext cx="6080370" cy="4534114"/>
              <a:chOff x="2780323" y="1513036"/>
              <a:chExt cx="6080370" cy="4534114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5550885" y="1513036"/>
                <a:ext cx="3309808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rebuchet MS"/>
                    <a:cs typeface="Trebuchet MS"/>
                  </a:rPr>
                  <a:t>For a decision line, we define margin ‘</a:t>
                </a:r>
                <a:r>
                  <a:rPr lang="en-US" sz="1600" dirty="0" smtClean="0">
                    <a:solidFill>
                      <a:srgbClr val="0000FF"/>
                    </a:solidFill>
                    <a:latin typeface="Trebuchet MS"/>
                    <a:cs typeface="Trebuchet MS"/>
                  </a:rPr>
                  <a:t>b</a:t>
                </a:r>
                <a:r>
                  <a:rPr lang="en-US" sz="1600" baseline="-25000" dirty="0" smtClean="0">
                    <a:solidFill>
                      <a:srgbClr val="0000FF"/>
                    </a:solidFill>
                    <a:latin typeface="Trebuchet MS"/>
                    <a:cs typeface="Trebuchet MS"/>
                  </a:rPr>
                  <a:t>1</a:t>
                </a:r>
                <a:r>
                  <a:rPr lang="en-US" sz="1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rebuchet MS"/>
                    <a:cs typeface="Trebuchet MS"/>
                  </a:rPr>
                  <a:t>’ as the perpendicular distance of the line to the nearest sample of class 1.</a:t>
                </a:r>
                <a:endPara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/>
                  <a:cs typeface="Trebuchet MS"/>
                </a:endParaRPr>
              </a:p>
            </p:txBody>
          </p:sp>
          <p:cxnSp>
            <p:nvCxnSpPr>
              <p:cNvPr id="81" name="Straight Connector 80"/>
              <p:cNvCxnSpPr/>
              <p:nvPr/>
            </p:nvCxnSpPr>
            <p:spPr>
              <a:xfrm>
                <a:off x="2780323" y="2076946"/>
                <a:ext cx="3331308" cy="3624384"/>
              </a:xfrm>
              <a:prstGeom prst="line">
                <a:avLst/>
              </a:prstGeom>
              <a:ln w="12700" cmpd="sng">
                <a:solidFill>
                  <a:srgbClr val="0000FF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Straight Arrow Connector 3"/>
              <p:cNvCxnSpPr/>
              <p:nvPr/>
            </p:nvCxnSpPr>
            <p:spPr>
              <a:xfrm flipH="1">
                <a:off x="5949462" y="5148385"/>
                <a:ext cx="341923" cy="361461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/>
              <p:nvPr/>
            </p:nvCxnSpPr>
            <p:spPr>
              <a:xfrm flipV="1">
                <a:off x="5490308" y="5681780"/>
                <a:ext cx="328247" cy="365370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Rectangle 46"/>
            <p:cNvSpPr/>
            <p:nvPr/>
          </p:nvSpPr>
          <p:spPr>
            <a:xfrm>
              <a:off x="6260476" y="4807411"/>
              <a:ext cx="3939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Trebuchet MS"/>
                  <a:cs typeface="Trebuchet MS"/>
                </a:rPr>
                <a:t>b</a:t>
              </a:r>
              <a:r>
                <a:rPr lang="en-US" baseline="-25000" dirty="0">
                  <a:solidFill>
                    <a:srgbClr val="0000FF"/>
                  </a:solidFill>
                  <a:latin typeface="Trebuchet MS"/>
                  <a:cs typeface="Trebuchet MS"/>
                </a:rPr>
                <a:t>1</a:t>
              </a:r>
              <a:endParaRPr lang="en-US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2186705" y="2301611"/>
            <a:ext cx="6702168" cy="3815882"/>
            <a:chOff x="2186705" y="2301611"/>
            <a:chExt cx="6702168" cy="3815882"/>
          </a:xfrm>
        </p:grpSpPr>
        <p:grpSp>
          <p:nvGrpSpPr>
            <p:cNvPr id="84" name="Group 83"/>
            <p:cNvGrpSpPr/>
            <p:nvPr/>
          </p:nvGrpSpPr>
          <p:grpSpPr>
            <a:xfrm>
              <a:off x="2473580" y="2301611"/>
              <a:ext cx="6415293" cy="3815882"/>
              <a:chOff x="2477484" y="1289539"/>
              <a:chExt cx="6415293" cy="3815882"/>
            </a:xfrm>
          </p:grpSpPr>
          <p:sp>
            <p:nvSpPr>
              <p:cNvPr id="85" name="TextBox 84"/>
              <p:cNvSpPr txBox="1"/>
              <p:nvPr/>
            </p:nvSpPr>
            <p:spPr>
              <a:xfrm>
                <a:off x="5582969" y="1544302"/>
                <a:ext cx="330980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rebuchet MS"/>
                    <a:cs typeface="Trebuchet MS"/>
                  </a:rPr>
                  <a:t>And </a:t>
                </a:r>
                <a:r>
                  <a:rPr lang="en-US" sz="1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rebuchet MS"/>
                    <a:cs typeface="Trebuchet MS"/>
                  </a:rPr>
                  <a:t>we define margin ‘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Trebuchet MS"/>
                    <a:cs typeface="Trebuchet MS"/>
                  </a:rPr>
                  <a:t>b</a:t>
                </a:r>
                <a:r>
                  <a:rPr lang="en-US" sz="1600" baseline="-25000" dirty="0">
                    <a:solidFill>
                      <a:srgbClr val="FF0000"/>
                    </a:solidFill>
                    <a:latin typeface="Trebuchet MS"/>
                    <a:cs typeface="Trebuchet MS"/>
                  </a:rPr>
                  <a:t>2</a:t>
                </a:r>
                <a:r>
                  <a:rPr lang="en-US" sz="1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rebuchet MS"/>
                    <a:cs typeface="Trebuchet MS"/>
                  </a:rPr>
                  <a:t>’ as the perpendicular distance of the line to the nearest sample of class 2.</a:t>
                </a:r>
                <a:endPara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/>
                  <a:cs typeface="Trebuchet MS"/>
                </a:endParaRPr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2477484" y="1481037"/>
                <a:ext cx="3331308" cy="3624384"/>
              </a:xfrm>
              <a:prstGeom prst="line">
                <a:avLst/>
              </a:prstGeom>
              <a:ln w="12700" cmpd="sng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/>
              <p:nvPr/>
            </p:nvCxnSpPr>
            <p:spPr>
              <a:xfrm flipH="1">
                <a:off x="3038231" y="1289539"/>
                <a:ext cx="341923" cy="36146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/>
              <p:nvPr/>
            </p:nvCxnSpPr>
            <p:spPr>
              <a:xfrm flipV="1">
                <a:off x="2491156" y="1871779"/>
                <a:ext cx="328247" cy="36537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Rectangle 48"/>
            <p:cNvSpPr/>
            <p:nvPr/>
          </p:nvSpPr>
          <p:spPr>
            <a:xfrm>
              <a:off x="2186705" y="3127104"/>
              <a:ext cx="3939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rebuchet MS"/>
                  <a:cs typeface="Trebuchet MS"/>
                </a:rPr>
                <a:t>b</a:t>
              </a:r>
              <a:r>
                <a:rPr lang="en-US" baseline="-25000" dirty="0">
                  <a:solidFill>
                    <a:srgbClr val="FF0000"/>
                  </a:solidFill>
                  <a:latin typeface="Trebuchet MS"/>
                  <a:cs typeface="Trebuchet MS"/>
                </a:rPr>
                <a:t>2</a:t>
              </a:r>
              <a:endParaRPr lang="en-US" dirty="0"/>
            </a:p>
          </p:txBody>
        </p:sp>
      </p:grpSp>
      <p:grpSp>
        <p:nvGrpSpPr>
          <p:cNvPr id="90" name="Group 89"/>
          <p:cNvGrpSpPr/>
          <p:nvPr/>
        </p:nvGrpSpPr>
        <p:grpSpPr>
          <a:xfrm rot="2553764">
            <a:off x="3885494" y="2625234"/>
            <a:ext cx="1922676" cy="1440160"/>
            <a:chOff x="4299707" y="3005336"/>
            <a:chExt cx="1922676" cy="1440160"/>
          </a:xfrm>
          <a:solidFill>
            <a:srgbClr val="0000FF"/>
          </a:solidFill>
        </p:grpSpPr>
        <p:sp>
          <p:nvSpPr>
            <p:cNvPr id="91" name="Oval 90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5501045" y="328250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6006359" y="339069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4299707" y="32105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3885286" y="2932878"/>
            <a:ext cx="3730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Trebuchet MS"/>
                <a:cs typeface="Trebuchet MS"/>
              </a:rPr>
              <a:t>.</a:t>
            </a:r>
            <a:endParaRPr lang="en-US" sz="4000" b="1" dirty="0">
              <a:latin typeface="Trebuchet MS"/>
              <a:cs typeface="Trebuchet MS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146308" y="3987702"/>
            <a:ext cx="3730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Trebuchet MS"/>
                <a:cs typeface="Trebuchet MS"/>
              </a:rPr>
              <a:t>.</a:t>
            </a:r>
            <a:endParaRPr lang="en-US" sz="4000" b="1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59802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611560" y="764704"/>
            <a:ext cx="6200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SVM: Support Vector Machines (two classes)</a:t>
            </a:r>
            <a:endParaRPr lang="en-US" sz="2400" dirty="0">
              <a:latin typeface="Trebuchet MS"/>
              <a:cs typeface="Trebuchet MS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2637692" y="2227385"/>
            <a:ext cx="3331308" cy="362438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111757" y="1899890"/>
            <a:ext cx="1394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Decision Line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cs typeface="Trebuchet MS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3015654" y="3634153"/>
            <a:ext cx="1440160" cy="1800200"/>
            <a:chOff x="2888654" y="3429000"/>
            <a:chExt cx="1440160" cy="1800200"/>
          </a:xfrm>
        </p:grpSpPr>
        <p:sp>
          <p:nvSpPr>
            <p:cNvPr id="58" name="Oval 57"/>
            <p:cNvSpPr/>
            <p:nvPr/>
          </p:nvSpPr>
          <p:spPr>
            <a:xfrm>
              <a:off x="3032670" y="342900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2960662" y="400506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2888654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3220487" y="406762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324869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3392710" y="386104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3752750" y="407707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368074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360873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4087108" y="419792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396877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4112790" y="450912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3176686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296066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288865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3464718" y="414908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324869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3392710" y="472514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6303098" y="1513036"/>
            <a:ext cx="33098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404040"/>
                </a:solidFill>
                <a:latin typeface="Trebuchet MS"/>
                <a:cs typeface="Trebuchet MS"/>
              </a:rPr>
              <a:t>KEY IDEAS OF SVM:</a:t>
            </a:r>
          </a:p>
          <a:p>
            <a:endParaRPr lang="en-US" sz="1600" dirty="0">
              <a:solidFill>
                <a:srgbClr val="404040"/>
              </a:solidFill>
              <a:latin typeface="Trebuchet MS"/>
              <a:cs typeface="Trebuchet MS"/>
            </a:endParaRPr>
          </a:p>
          <a:p>
            <a:pPr marL="342900" indent="-342900">
              <a:buAutoNum type="arabicParenR"/>
            </a:pPr>
            <a:r>
              <a:rPr lang="en-US" sz="1600" dirty="0" smtClean="0">
                <a:solidFill>
                  <a:srgbClr val="0000FF"/>
                </a:solidFill>
                <a:latin typeface="Trebuchet MS"/>
                <a:cs typeface="Trebuchet MS"/>
              </a:rPr>
              <a:t>b</a:t>
            </a:r>
            <a:r>
              <a:rPr lang="en-US" sz="1600" baseline="-25000" dirty="0" smtClean="0">
                <a:solidFill>
                  <a:srgbClr val="0000FF"/>
                </a:solidFill>
                <a:latin typeface="Trebuchet MS"/>
                <a:cs typeface="Trebuchet MS"/>
              </a:rPr>
              <a:t>1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 = </a:t>
            </a:r>
            <a:r>
              <a:rPr lang="en-US" sz="1600" dirty="0" smtClean="0">
                <a:solidFill>
                  <a:srgbClr val="FF0000"/>
                </a:solidFill>
                <a:latin typeface="Trebuchet MS"/>
                <a:cs typeface="Trebuchet MS"/>
              </a:rPr>
              <a:t>b</a:t>
            </a:r>
            <a:r>
              <a:rPr lang="en-US" sz="1600" baseline="-25000" dirty="0" smtClean="0">
                <a:solidFill>
                  <a:srgbClr val="FF0000"/>
                </a:solidFill>
                <a:latin typeface="Trebuchet MS"/>
                <a:cs typeface="Trebuchet MS"/>
              </a:rPr>
              <a:t>2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= b.</a:t>
            </a:r>
          </a:p>
          <a:p>
            <a:pPr marL="342900" indent="-342900">
              <a:buAutoNum type="arabicParenR"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cs typeface="Trebuchet MS"/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>
            <a:off x="2780323" y="2076946"/>
            <a:ext cx="3331308" cy="3624384"/>
          </a:xfrm>
          <a:prstGeom prst="line">
            <a:avLst/>
          </a:prstGeom>
          <a:ln w="12700" cmpd="sng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H="1">
            <a:off x="5949462" y="5148385"/>
            <a:ext cx="341923" cy="361461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5490308" y="5681780"/>
            <a:ext cx="328247" cy="36537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6260476" y="4807411"/>
            <a:ext cx="393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rebuchet MS"/>
                <a:cs typeface="Trebuchet MS"/>
              </a:rPr>
              <a:t>b</a:t>
            </a:r>
            <a:r>
              <a:rPr lang="en-US" baseline="-25000" dirty="0">
                <a:solidFill>
                  <a:srgbClr val="0000FF"/>
                </a:solidFill>
                <a:latin typeface="Trebuchet MS"/>
                <a:cs typeface="Trebuchet MS"/>
              </a:rPr>
              <a:t>1</a:t>
            </a:r>
            <a:endParaRPr lang="en-US" dirty="0"/>
          </a:p>
        </p:txBody>
      </p:sp>
      <p:grpSp>
        <p:nvGrpSpPr>
          <p:cNvPr id="89" name="Group 88"/>
          <p:cNvGrpSpPr/>
          <p:nvPr/>
        </p:nvGrpSpPr>
        <p:grpSpPr>
          <a:xfrm>
            <a:off x="2186705" y="2301611"/>
            <a:ext cx="3618183" cy="3815882"/>
            <a:chOff x="2186705" y="2301611"/>
            <a:chExt cx="3618183" cy="3815882"/>
          </a:xfrm>
        </p:grpSpPr>
        <p:grpSp>
          <p:nvGrpSpPr>
            <p:cNvPr id="84" name="Group 83"/>
            <p:cNvGrpSpPr/>
            <p:nvPr/>
          </p:nvGrpSpPr>
          <p:grpSpPr>
            <a:xfrm>
              <a:off x="2473580" y="2301611"/>
              <a:ext cx="3331308" cy="3815882"/>
              <a:chOff x="2477484" y="1289539"/>
              <a:chExt cx="3331308" cy="3815882"/>
            </a:xfrm>
          </p:grpSpPr>
          <p:cxnSp>
            <p:nvCxnSpPr>
              <p:cNvPr id="86" name="Straight Connector 85"/>
              <p:cNvCxnSpPr/>
              <p:nvPr/>
            </p:nvCxnSpPr>
            <p:spPr>
              <a:xfrm>
                <a:off x="2477484" y="1481037"/>
                <a:ext cx="3331308" cy="3624384"/>
              </a:xfrm>
              <a:prstGeom prst="line">
                <a:avLst/>
              </a:prstGeom>
              <a:ln w="12700" cmpd="sng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/>
              <p:nvPr/>
            </p:nvCxnSpPr>
            <p:spPr>
              <a:xfrm flipH="1">
                <a:off x="3038231" y="1289539"/>
                <a:ext cx="341923" cy="36146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/>
              <p:nvPr/>
            </p:nvCxnSpPr>
            <p:spPr>
              <a:xfrm flipV="1">
                <a:off x="2491156" y="1871779"/>
                <a:ext cx="328247" cy="36537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Rectangle 48"/>
            <p:cNvSpPr/>
            <p:nvPr/>
          </p:nvSpPr>
          <p:spPr>
            <a:xfrm>
              <a:off x="2186705" y="3127104"/>
              <a:ext cx="3939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rebuchet MS"/>
                  <a:cs typeface="Trebuchet MS"/>
                </a:rPr>
                <a:t>b</a:t>
              </a:r>
              <a:r>
                <a:rPr lang="en-US" baseline="-25000" dirty="0">
                  <a:solidFill>
                    <a:srgbClr val="FF0000"/>
                  </a:solidFill>
                  <a:latin typeface="Trebuchet MS"/>
                  <a:cs typeface="Trebuchet MS"/>
                </a:rPr>
                <a:t>2</a:t>
              </a:r>
              <a:endParaRPr lang="en-US" dirty="0"/>
            </a:p>
          </p:txBody>
        </p:sp>
      </p:grpSp>
      <p:grpSp>
        <p:nvGrpSpPr>
          <p:cNvPr id="60" name="Group 59"/>
          <p:cNvGrpSpPr/>
          <p:nvPr/>
        </p:nvGrpSpPr>
        <p:grpSpPr>
          <a:xfrm rot="2553764">
            <a:off x="3885494" y="2625234"/>
            <a:ext cx="1922676" cy="1440160"/>
            <a:chOff x="4299707" y="3005336"/>
            <a:chExt cx="1922676" cy="1440160"/>
          </a:xfrm>
          <a:solidFill>
            <a:srgbClr val="0000FF"/>
          </a:solidFill>
        </p:grpSpPr>
        <p:sp>
          <p:nvSpPr>
            <p:cNvPr id="61" name="Oval 60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5501045" y="328250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6006359" y="339069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4299707" y="32105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3885286" y="2932878"/>
            <a:ext cx="3730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Trebuchet MS"/>
                <a:cs typeface="Trebuchet MS"/>
              </a:rPr>
              <a:t>.</a:t>
            </a:r>
            <a:endParaRPr lang="en-US" sz="4000" b="1" dirty="0">
              <a:latin typeface="Trebuchet MS"/>
              <a:cs typeface="Trebuchet MS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146308" y="3987702"/>
            <a:ext cx="3730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Trebuchet MS"/>
                <a:cs typeface="Trebuchet MS"/>
              </a:rPr>
              <a:t>.</a:t>
            </a:r>
            <a:endParaRPr lang="en-US" sz="4000" b="1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41195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611560" y="764704"/>
            <a:ext cx="6200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SVM: Support Vector Machines (two classes)</a:t>
            </a:r>
            <a:endParaRPr lang="en-US" sz="2400" dirty="0">
              <a:latin typeface="Trebuchet MS"/>
              <a:cs typeface="Trebuchet MS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2598616" y="2266461"/>
            <a:ext cx="3331308" cy="362438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111757" y="1899890"/>
            <a:ext cx="1394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Decision Line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cs typeface="Trebuchet MS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3015654" y="3634153"/>
            <a:ext cx="1440160" cy="1800200"/>
            <a:chOff x="2888654" y="3429000"/>
            <a:chExt cx="1440160" cy="1800200"/>
          </a:xfrm>
        </p:grpSpPr>
        <p:sp>
          <p:nvSpPr>
            <p:cNvPr id="58" name="Oval 57"/>
            <p:cNvSpPr/>
            <p:nvPr/>
          </p:nvSpPr>
          <p:spPr>
            <a:xfrm>
              <a:off x="3032670" y="342900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2960662" y="400506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2888654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3220487" y="406762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324869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3392710" y="386104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3752750" y="407707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368074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360873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4087108" y="419792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396877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4112790" y="450912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3176686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296066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288865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3464718" y="414908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324869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3392710" y="472514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6303098" y="1513036"/>
            <a:ext cx="33098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KEY IDEAS OF SVM:</a:t>
            </a:r>
          </a:p>
          <a:p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cs typeface="Trebuchet MS"/>
            </a:endParaRPr>
          </a:p>
          <a:p>
            <a:pPr marL="342900" indent="-342900">
              <a:buAutoNum type="arabicParenR"/>
            </a:pPr>
            <a:r>
              <a:rPr lang="en-US" sz="1600" dirty="0" smtClean="0">
                <a:solidFill>
                  <a:srgbClr val="0000FF"/>
                </a:solidFill>
                <a:latin typeface="Trebuchet MS"/>
                <a:cs typeface="Trebuchet MS"/>
              </a:rPr>
              <a:t>b</a:t>
            </a:r>
            <a:r>
              <a:rPr lang="en-US" sz="1600" baseline="-25000" dirty="0" smtClean="0">
                <a:solidFill>
                  <a:srgbClr val="0000FF"/>
                </a:solidFill>
                <a:latin typeface="Trebuchet MS"/>
                <a:cs typeface="Trebuchet MS"/>
              </a:rPr>
              <a:t>1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 = </a:t>
            </a:r>
            <a:r>
              <a:rPr lang="en-US" sz="1600" dirty="0" smtClean="0">
                <a:solidFill>
                  <a:srgbClr val="FF0000"/>
                </a:solidFill>
                <a:latin typeface="Trebuchet MS"/>
                <a:cs typeface="Trebuchet MS"/>
              </a:rPr>
              <a:t>b</a:t>
            </a:r>
            <a:r>
              <a:rPr lang="en-US" sz="1600" baseline="-25000" dirty="0" smtClean="0">
                <a:solidFill>
                  <a:srgbClr val="FF0000"/>
                </a:solidFill>
                <a:latin typeface="Trebuchet MS"/>
                <a:cs typeface="Trebuchet MS"/>
              </a:rPr>
              <a:t>2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= b.</a:t>
            </a:r>
          </a:p>
          <a:p>
            <a:pPr marL="342900" indent="-342900">
              <a:buAutoNum type="arabicParenR"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cs typeface="Trebuchet MS"/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>
            <a:off x="2780323" y="2076946"/>
            <a:ext cx="3331308" cy="3624384"/>
          </a:xfrm>
          <a:prstGeom prst="line">
            <a:avLst/>
          </a:prstGeom>
          <a:ln w="12700" cmpd="sng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H="1">
            <a:off x="5949462" y="5148385"/>
            <a:ext cx="341923" cy="361461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5441463" y="5720856"/>
            <a:ext cx="328247" cy="36537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6260476" y="4807411"/>
            <a:ext cx="7595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Trebuchet MS"/>
                <a:cs typeface="Trebuchet MS"/>
              </a:rPr>
              <a:t>b</a:t>
            </a:r>
            <a:r>
              <a:rPr lang="en-US" baseline="-25000" dirty="0" smtClean="0">
                <a:solidFill>
                  <a:srgbClr val="0000FF"/>
                </a:solidFill>
                <a:latin typeface="Trebuchet MS"/>
                <a:cs typeface="Trebuchet MS"/>
              </a:rPr>
              <a:t>1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cs typeface="Trebuchet MS"/>
              </a:rPr>
              <a:t>= b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2186705" y="2340687"/>
            <a:ext cx="3618183" cy="3776806"/>
            <a:chOff x="2186705" y="2340687"/>
            <a:chExt cx="3618183" cy="3776806"/>
          </a:xfrm>
        </p:grpSpPr>
        <p:grpSp>
          <p:nvGrpSpPr>
            <p:cNvPr id="84" name="Group 83"/>
            <p:cNvGrpSpPr/>
            <p:nvPr/>
          </p:nvGrpSpPr>
          <p:grpSpPr>
            <a:xfrm>
              <a:off x="2473580" y="2340687"/>
              <a:ext cx="3331308" cy="3776806"/>
              <a:chOff x="2477484" y="1328615"/>
              <a:chExt cx="3331308" cy="3776806"/>
            </a:xfrm>
          </p:grpSpPr>
          <p:cxnSp>
            <p:nvCxnSpPr>
              <p:cNvPr id="86" name="Straight Connector 85"/>
              <p:cNvCxnSpPr/>
              <p:nvPr/>
            </p:nvCxnSpPr>
            <p:spPr>
              <a:xfrm>
                <a:off x="2477484" y="1481037"/>
                <a:ext cx="3331308" cy="3624384"/>
              </a:xfrm>
              <a:prstGeom prst="line">
                <a:avLst/>
              </a:prstGeom>
              <a:ln w="12700" cmpd="sng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/>
              <p:nvPr/>
            </p:nvCxnSpPr>
            <p:spPr>
              <a:xfrm flipH="1">
                <a:off x="2999155" y="1328615"/>
                <a:ext cx="341923" cy="36146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/>
              <p:nvPr/>
            </p:nvCxnSpPr>
            <p:spPr>
              <a:xfrm flipV="1">
                <a:off x="2491156" y="1871779"/>
                <a:ext cx="328247" cy="36537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Rectangle 48"/>
            <p:cNvSpPr/>
            <p:nvPr/>
          </p:nvSpPr>
          <p:spPr>
            <a:xfrm>
              <a:off x="2186705" y="3127104"/>
              <a:ext cx="7131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Trebuchet MS"/>
                  <a:cs typeface="Trebuchet MS"/>
                </a:rPr>
                <a:t>b</a:t>
              </a:r>
              <a:r>
                <a:rPr lang="en-US" baseline="-25000" dirty="0" smtClean="0">
                  <a:solidFill>
                    <a:srgbClr val="FF0000"/>
                  </a:solidFill>
                  <a:latin typeface="Trebuchet MS"/>
                  <a:cs typeface="Trebuchet MS"/>
                </a:rPr>
                <a:t>2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/>
                  <a:cs typeface="Trebuchet MS"/>
                </a:rPr>
                <a:t>= b</a:t>
              </a:r>
              <a:endParaRPr lang="en-US" dirty="0"/>
            </a:p>
          </p:txBody>
        </p:sp>
      </p:grpSp>
      <p:grpSp>
        <p:nvGrpSpPr>
          <p:cNvPr id="54" name="Group 53"/>
          <p:cNvGrpSpPr/>
          <p:nvPr/>
        </p:nvGrpSpPr>
        <p:grpSpPr>
          <a:xfrm rot="2553764">
            <a:off x="3885494" y="2625234"/>
            <a:ext cx="1922676" cy="1440160"/>
            <a:chOff x="4299707" y="3005336"/>
            <a:chExt cx="1922676" cy="1440160"/>
          </a:xfrm>
          <a:solidFill>
            <a:srgbClr val="0000FF"/>
          </a:solidFill>
        </p:grpSpPr>
        <p:sp>
          <p:nvSpPr>
            <p:cNvPr id="55" name="Oval 54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5501045" y="328250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6006359" y="339069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4299707" y="32105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3885286" y="2932878"/>
            <a:ext cx="3730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Trebuchet MS"/>
                <a:cs typeface="Trebuchet MS"/>
              </a:rPr>
              <a:t>.</a:t>
            </a:r>
            <a:endParaRPr lang="en-US" sz="4000" b="1" dirty="0">
              <a:latin typeface="Trebuchet MS"/>
              <a:cs typeface="Trebuchet MS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146308" y="3987702"/>
            <a:ext cx="3730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Trebuchet MS"/>
                <a:cs typeface="Trebuchet MS"/>
              </a:rPr>
              <a:t>.</a:t>
            </a:r>
            <a:endParaRPr lang="en-US" sz="4000" b="1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14458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611560" y="764704"/>
            <a:ext cx="6200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rebuchet MS"/>
                <a:cs typeface="Trebuchet MS"/>
              </a:rPr>
              <a:t>SVM: Support Vector Machines (two classes)</a:t>
            </a:r>
            <a:endParaRPr lang="en-US" sz="2400" dirty="0">
              <a:latin typeface="Trebuchet MS"/>
              <a:cs typeface="Trebuchet MS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2598616" y="2266461"/>
            <a:ext cx="3331308" cy="362438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111757" y="1899890"/>
            <a:ext cx="1394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Decision Line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cs typeface="Trebuchet MS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3015654" y="3634153"/>
            <a:ext cx="1440160" cy="1800200"/>
            <a:chOff x="2888654" y="3429000"/>
            <a:chExt cx="1440160" cy="1800200"/>
          </a:xfrm>
        </p:grpSpPr>
        <p:sp>
          <p:nvSpPr>
            <p:cNvPr id="58" name="Oval 57"/>
            <p:cNvSpPr/>
            <p:nvPr/>
          </p:nvSpPr>
          <p:spPr>
            <a:xfrm>
              <a:off x="3032670" y="342900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2960662" y="400506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2888654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3220487" y="406762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324869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3392710" y="386104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3752750" y="407707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368074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360873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4087108" y="419792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396877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4112790" y="450912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3176686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296066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288865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3464718" y="414908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324869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3392710" y="472514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6303098" y="1513036"/>
            <a:ext cx="33098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KEY IDEAS OF SVM:</a:t>
            </a:r>
          </a:p>
          <a:p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cs typeface="Trebuchet MS"/>
            </a:endParaRPr>
          </a:p>
          <a:p>
            <a:pPr marL="342900" indent="-342900">
              <a:buAutoNum type="arabicParenR"/>
            </a:pPr>
            <a:r>
              <a:rPr lang="en-US" sz="1600" dirty="0" smtClean="0">
                <a:solidFill>
                  <a:srgbClr val="0000FF"/>
                </a:solidFill>
                <a:latin typeface="Trebuchet MS"/>
                <a:cs typeface="Trebuchet MS"/>
              </a:rPr>
              <a:t>b</a:t>
            </a:r>
            <a:r>
              <a:rPr lang="en-US" sz="1600" baseline="-25000" dirty="0" smtClean="0">
                <a:solidFill>
                  <a:srgbClr val="0000FF"/>
                </a:solidFill>
                <a:latin typeface="Trebuchet MS"/>
                <a:cs typeface="Trebuchet MS"/>
              </a:rPr>
              <a:t>1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 = </a:t>
            </a:r>
            <a:r>
              <a:rPr lang="en-US" sz="1600" dirty="0" smtClean="0">
                <a:solidFill>
                  <a:srgbClr val="FF0000"/>
                </a:solidFill>
                <a:latin typeface="Trebuchet MS"/>
                <a:cs typeface="Trebuchet MS"/>
              </a:rPr>
              <a:t>b</a:t>
            </a:r>
            <a:r>
              <a:rPr lang="en-US" sz="1600" baseline="-25000" dirty="0" smtClean="0">
                <a:solidFill>
                  <a:srgbClr val="FF0000"/>
                </a:solidFill>
                <a:latin typeface="Trebuchet MS"/>
                <a:cs typeface="Trebuchet MS"/>
              </a:rPr>
              <a:t>2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= b.</a:t>
            </a:r>
          </a:p>
          <a:p>
            <a:pPr marL="342900" indent="-342900">
              <a:buAutoNum type="arabicParenR"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cs typeface="Trebuchet MS"/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>
            <a:off x="2780323" y="2076946"/>
            <a:ext cx="3331308" cy="3624384"/>
          </a:xfrm>
          <a:prstGeom prst="line">
            <a:avLst/>
          </a:prstGeom>
          <a:ln w="12700" cmpd="sng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2473580" y="2493109"/>
            <a:ext cx="3331308" cy="3624384"/>
          </a:xfrm>
          <a:prstGeom prst="line">
            <a:avLst/>
          </a:prstGeom>
          <a:ln w="12700" cmpd="sng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V="1">
            <a:off x="5762368" y="5517251"/>
            <a:ext cx="187905" cy="195679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5587956" y="5698610"/>
            <a:ext cx="187905" cy="195679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819234" y="5580285"/>
            <a:ext cx="2704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cs typeface="Trebuchet MS"/>
              </a:rPr>
              <a:t>b</a:t>
            </a:r>
            <a:endParaRPr lang="en-US" sz="1200" dirty="0"/>
          </a:p>
        </p:txBody>
      </p:sp>
      <p:sp>
        <p:nvSpPr>
          <p:cNvPr id="61" name="Rectangle 60"/>
          <p:cNvSpPr/>
          <p:nvPr/>
        </p:nvSpPr>
        <p:spPr>
          <a:xfrm>
            <a:off x="5648360" y="5755776"/>
            <a:ext cx="2704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cs typeface="Trebuchet MS"/>
              </a:rPr>
              <a:t>b</a:t>
            </a:r>
            <a:endParaRPr lang="en-US" sz="1200" dirty="0"/>
          </a:p>
        </p:txBody>
      </p:sp>
      <p:grpSp>
        <p:nvGrpSpPr>
          <p:cNvPr id="63" name="Group 62"/>
          <p:cNvGrpSpPr/>
          <p:nvPr/>
        </p:nvGrpSpPr>
        <p:grpSpPr>
          <a:xfrm rot="2553764">
            <a:off x="3885494" y="2625234"/>
            <a:ext cx="1922676" cy="1440160"/>
            <a:chOff x="4299707" y="3005336"/>
            <a:chExt cx="1922676" cy="1440160"/>
          </a:xfrm>
          <a:solidFill>
            <a:srgbClr val="0000FF"/>
          </a:solidFill>
        </p:grpSpPr>
        <p:sp>
          <p:nvSpPr>
            <p:cNvPr id="69" name="Oval 68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5501045" y="328250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6006359" y="339069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4299707" y="32105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3885286" y="2932878"/>
            <a:ext cx="3730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Trebuchet MS"/>
                <a:cs typeface="Trebuchet MS"/>
              </a:rPr>
              <a:t>.</a:t>
            </a:r>
            <a:endParaRPr lang="en-US" sz="4000" b="1" dirty="0">
              <a:latin typeface="Trebuchet MS"/>
              <a:cs typeface="Trebuchet MS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146308" y="3987702"/>
            <a:ext cx="3730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Trebuchet MS"/>
                <a:cs typeface="Trebuchet MS"/>
              </a:rPr>
              <a:t>.</a:t>
            </a:r>
            <a:endParaRPr lang="en-US" sz="4000" b="1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61415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1881</TotalTime>
  <Words>724</Words>
  <Application>Microsoft Macintosh PowerPoint</Application>
  <PresentationFormat>On-screen Show (4:3)</PresentationFormat>
  <Paragraphs>216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Trebuchet MS</vt:lpstr>
      <vt:lpstr>Wingdings</vt:lpstr>
      <vt:lpstr>Diseño predeterminado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Sony Electronics, Inc.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mingo</dc:creator>
  <cp:lastModifiedBy>Domingo Mery</cp:lastModifiedBy>
  <cp:revision>54</cp:revision>
  <dcterms:created xsi:type="dcterms:W3CDTF">2010-05-25T21:48:43Z</dcterms:created>
  <dcterms:modified xsi:type="dcterms:W3CDTF">2019-03-11T20:34:18Z</dcterms:modified>
</cp:coreProperties>
</file>