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9" r:id="rId2"/>
    <p:sldId id="271" r:id="rId3"/>
    <p:sldId id="293" r:id="rId4"/>
    <p:sldId id="294" r:id="rId5"/>
    <p:sldId id="295" r:id="rId6"/>
    <p:sldId id="296" r:id="rId7"/>
    <p:sldId id="298" r:id="rId8"/>
    <p:sldId id="335" r:id="rId9"/>
    <p:sldId id="300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2"/>
    <p:restoredTop sz="94631"/>
  </p:normalViewPr>
  <p:slideViewPr>
    <p:cSldViewPr snapToGrid="0" snapToObjects="1">
      <p:cViewPr>
        <p:scale>
          <a:sx n="76" d="100"/>
          <a:sy n="76" d="100"/>
        </p:scale>
        <p:origin x="21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6862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l.archives-ouvertes.fr/docs/00/54/85/12/PDF/hog_cvpr2005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HoG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- Human Detection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26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531749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7"/>
          </p:cNvCxnSpPr>
          <p:nvPr/>
        </p:nvCxnSpPr>
        <p:spPr>
          <a:xfrm flipV="1">
            <a:off x="6361359" y="3457483"/>
            <a:ext cx="414225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</p:cNvCxnSpPr>
          <p:nvPr/>
        </p:nvCxnSpPr>
        <p:spPr>
          <a:xfrm flipV="1">
            <a:off x="6310449" y="3597790"/>
            <a:ext cx="0" cy="25560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1"/>
          </p:cNvCxnSpPr>
          <p:nvPr/>
        </p:nvCxnSpPr>
        <p:spPr>
          <a:xfrm flipH="1" flipV="1">
            <a:off x="5839763" y="3457483"/>
            <a:ext cx="419776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</p:cNvCxnSpPr>
          <p:nvPr/>
        </p:nvCxnSpPr>
        <p:spPr>
          <a:xfrm flipH="1" flipV="1">
            <a:off x="5839763" y="3918418"/>
            <a:ext cx="398688" cy="168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694104" y="3961191"/>
            <a:ext cx="576202" cy="57599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307963" y="3992880"/>
            <a:ext cx="0" cy="49151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61358" y="3973343"/>
            <a:ext cx="468000" cy="46062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439" y="3058832"/>
            <a:ext cx="482620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/>
                <a:cs typeface="Trebuchet MS"/>
              </a:rPr>
              <a:t>The descriptor proposed by the authors is a concatenation of </a:t>
            </a:r>
            <a:r>
              <a:rPr lang="en-US" sz="2400" dirty="0" err="1" smtClean="0">
                <a:latin typeface="Trebuchet MS"/>
                <a:cs typeface="Trebuchet MS"/>
              </a:rPr>
              <a:t>HoG</a:t>
            </a:r>
            <a:r>
              <a:rPr lang="en-US" sz="2400" dirty="0" smtClean="0">
                <a:latin typeface="Trebuchet MS"/>
                <a:cs typeface="Trebuchet MS"/>
              </a:rPr>
              <a:t> in different overlapped partitions 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93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202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837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345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>
            <a:off x="3598492" y="3432223"/>
            <a:ext cx="822406" cy="653557"/>
            <a:chOff x="5694104" y="3457483"/>
            <a:chExt cx="1220092" cy="107970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51651" y="3327103"/>
            <a:ext cx="7563329" cy="845094"/>
            <a:chOff x="651651" y="3327103"/>
            <a:chExt cx="7563329" cy="845094"/>
          </a:xfrm>
        </p:grpSpPr>
        <p:grpSp>
          <p:nvGrpSpPr>
            <p:cNvPr id="14" name="Group 13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 rot="10800000">
            <a:off x="636961" y="4248255"/>
            <a:ext cx="7563329" cy="845094"/>
            <a:chOff x="651651" y="3327103"/>
            <a:chExt cx="7563329" cy="845094"/>
          </a:xfrm>
        </p:grpSpPr>
        <p:grpSp>
          <p:nvGrpSpPr>
            <p:cNvPr id="79" name="Group 78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Group 151"/>
          <p:cNvGrpSpPr/>
          <p:nvPr/>
        </p:nvGrpSpPr>
        <p:grpSpPr>
          <a:xfrm>
            <a:off x="636961" y="5050431"/>
            <a:ext cx="7563329" cy="845094"/>
            <a:chOff x="651651" y="3327103"/>
            <a:chExt cx="7563329" cy="845094"/>
          </a:xfrm>
        </p:grpSpPr>
        <p:grpSp>
          <p:nvGrpSpPr>
            <p:cNvPr id="153" name="Group 152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86" name="Straight Arrow Connector 18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6" name="Group 225"/>
          <p:cNvGrpSpPr/>
          <p:nvPr/>
        </p:nvGrpSpPr>
        <p:grpSpPr>
          <a:xfrm rot="10800000">
            <a:off x="655689" y="5854599"/>
            <a:ext cx="7563329" cy="845094"/>
            <a:chOff x="651651" y="3327103"/>
            <a:chExt cx="7563329" cy="845094"/>
          </a:xfrm>
        </p:grpSpPr>
        <p:grpSp>
          <p:nvGrpSpPr>
            <p:cNvPr id="227" name="Group 226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92" name="Straight Arrow Connector 29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76" name="Straight Arrow Connector 27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60" name="Straight Arrow Connector 25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36" name="Straight Arrow Connector 23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466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893E-6 3.9824E-7 C 0.12693 -0.00764 0.25421 -0.01505 0.23876 3.9824E-7 C 0.22417 0.01528 -0.08769 0.07432 -0.0889 0.09192 C -0.08994 0.10952 0.22921 0.08335 0.23095 0.10465 C 0.23303 0.12595 -0.07866 0.19426 -0.07744 0.21973 C -0.07605 0.24496 0.08109 0.25122 0.23876 0.25816 " pathEditMode="relative" rAng="0" ptsTypes="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3" y="121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3" y="622300"/>
            <a:ext cx="8420013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 descr="Screen Shot 2014-10-10 at 9.5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2300"/>
            <a:ext cx="8420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795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rebuchet MS"/>
                <a:cs typeface="Trebuchet MS"/>
              </a:rPr>
              <a:t>HoG</a:t>
            </a:r>
            <a:r>
              <a:rPr lang="en-US" sz="3600" dirty="0" smtClean="0">
                <a:latin typeface="Trebuchet MS"/>
                <a:cs typeface="Trebuchet MS"/>
              </a:rPr>
              <a:t>: Histogram of oriented gradients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321" y="6253571"/>
            <a:ext cx="834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</a:t>
            </a:r>
            <a:r>
              <a:rPr lang="en-US" sz="1400" dirty="0" err="1"/>
              <a:t>Dalal</a:t>
            </a:r>
            <a:r>
              <a:rPr lang="en-US" sz="1400" dirty="0"/>
              <a:t>, B </a:t>
            </a:r>
            <a:r>
              <a:rPr lang="en-US" sz="1400" dirty="0" err="1" smtClean="0"/>
              <a:t>Triggs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Histograms of oriented gradients for human detection</a:t>
            </a:r>
            <a:r>
              <a:rPr lang="en-US" sz="1400" dirty="0" smtClean="0"/>
              <a:t>. </a:t>
            </a:r>
            <a:r>
              <a:rPr lang="en-US" sz="1400" dirty="0"/>
              <a:t>Computer Vision and Pattern Recognition, </a:t>
            </a:r>
            <a:r>
              <a:rPr lang="en-US" sz="1400" dirty="0" smtClean="0"/>
              <a:t>(CVPR 2005). </a:t>
            </a:r>
            <a:endParaRPr lang="en-US" sz="14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67" y="989152"/>
            <a:ext cx="6730605" cy="5264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962140"/>
            <a:ext cx="16256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870" y="2741504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Dalal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42" y="1754745"/>
            <a:ext cx="98812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	           </a:t>
            </a:r>
            <a:r>
              <a:rPr lang="en-US" dirty="0" err="1" smtClean="0">
                <a:latin typeface="Courier"/>
                <a:cs typeface="Courier"/>
              </a:rPr>
              <a:t>options.nj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= 20;             % 10 x 20 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options.ni</a:t>
            </a:r>
            <a:r>
              <a:rPr lang="en-US" dirty="0">
                <a:latin typeface="Courier"/>
                <a:cs typeface="Courier"/>
              </a:rPr>
              <a:t>    = 10;             % histograms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options.B</a:t>
            </a:r>
            <a:r>
              <a:rPr lang="en-US" dirty="0">
                <a:latin typeface="Courier"/>
                <a:cs typeface="Courier"/>
              </a:rPr>
              <a:t>     = 9;              % 9 bins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options.show</a:t>
            </a:r>
            <a:r>
              <a:rPr lang="en-US" dirty="0">
                <a:latin typeface="Courier"/>
                <a:cs typeface="Courier"/>
              </a:rPr>
              <a:t>  = 1;              % show results</a:t>
            </a:r>
          </a:p>
          <a:p>
            <a:r>
              <a:rPr lang="en-US" dirty="0">
                <a:latin typeface="Courier"/>
                <a:cs typeface="Courier"/>
              </a:rPr>
              <a:t>         I = </a:t>
            </a:r>
            <a:r>
              <a:rPr lang="en-US" dirty="0" err="1">
                <a:latin typeface="Courier"/>
                <a:cs typeface="Courier"/>
              </a:rPr>
              <a:t>imread</a:t>
            </a:r>
            <a:r>
              <a:rPr lang="en-US" dirty="0">
                <a:latin typeface="Courier"/>
                <a:cs typeface="Courier"/>
              </a:rPr>
              <a:t>('testimg1.jpg');     % input image</a:t>
            </a:r>
          </a:p>
          <a:p>
            <a:r>
              <a:rPr lang="en-US" dirty="0">
                <a:latin typeface="Courier"/>
                <a:cs typeface="Courier"/>
              </a:rPr>
              <a:t>         J = rgb2gray(I);</a:t>
            </a:r>
          </a:p>
          <a:p>
            <a:r>
              <a:rPr lang="en-US" dirty="0">
                <a:latin typeface="Courier"/>
                <a:cs typeface="Courier"/>
              </a:rPr>
              <a:t>         figure(1);</a:t>
            </a:r>
            <a:r>
              <a:rPr lang="en-US" dirty="0" err="1">
                <a:latin typeface="Courier"/>
                <a:cs typeface="Courier"/>
              </a:rPr>
              <a:t>imshow</a:t>
            </a:r>
            <a:r>
              <a:rPr lang="en-US" dirty="0">
                <a:latin typeface="Courier"/>
                <a:cs typeface="Courier"/>
              </a:rPr>
              <a:t>(J,[]);</a:t>
            </a:r>
          </a:p>
          <a:p>
            <a:r>
              <a:rPr lang="en-US" dirty="0">
                <a:latin typeface="Courier"/>
                <a:cs typeface="Courier"/>
              </a:rPr>
              <a:t>         figure(2);</a:t>
            </a:r>
          </a:p>
          <a:p>
            <a:r>
              <a:rPr lang="en-US" dirty="0">
                <a:latin typeface="Courier"/>
                <a:cs typeface="Courier"/>
              </a:rPr>
              <a:t>         [</a:t>
            </a:r>
            <a:r>
              <a:rPr lang="en-US" dirty="0" err="1">
                <a:latin typeface="Courier"/>
                <a:cs typeface="Courier"/>
              </a:rPr>
              <a:t>X,Xn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Bfx_hog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J,options</a:t>
            </a:r>
            <a:r>
              <a:rPr lang="en-US" dirty="0">
                <a:latin typeface="Courier"/>
                <a:cs typeface="Courier"/>
              </a:rPr>
              <a:t>);    % HOG features (see gradients</a:t>
            </a:r>
          </a:p>
          <a:p>
            <a:r>
              <a:rPr lang="en-US" dirty="0">
                <a:latin typeface="Courier"/>
                <a:cs typeface="Courier"/>
              </a:rPr>
              <a:t>                                         % </a:t>
            </a:r>
            <a:r>
              <a:rPr lang="en-US" dirty="0" err="1">
                <a:latin typeface="Courier"/>
                <a:cs typeface="Courier"/>
              </a:rPr>
              <a:t>arround</a:t>
            </a:r>
            <a:r>
              <a:rPr lang="en-US" dirty="0">
                <a:latin typeface="Courier"/>
                <a:cs typeface="Courier"/>
              </a:rPr>
              <a:t> perimeter).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043" y="130582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2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043" y="38666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  <p:pic>
        <p:nvPicPr>
          <p:cNvPr id="6" name="Picture 5" descr="Screen Shot 2014-10-10 at 10.0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1152335"/>
            <a:ext cx="5041900" cy="3771900"/>
          </a:xfrm>
          <a:prstGeom prst="rect">
            <a:avLst/>
          </a:prstGeom>
        </p:spPr>
      </p:pic>
      <p:pic>
        <p:nvPicPr>
          <p:cNvPr id="2" name="Picture 1" descr="Screen Shot 2014-10-10 at 10.02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09" y="2802766"/>
            <a:ext cx="504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0 at 10.0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59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016" y="619998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Dalal</a:t>
            </a:r>
            <a:r>
              <a:rPr lang="en-US" dirty="0" smtClean="0"/>
              <a:t> &amp; </a:t>
            </a:r>
            <a:r>
              <a:rPr lang="en-US" dirty="0" err="1" smtClean="0"/>
              <a:t>Triggs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1113444"/>
            <a:ext cx="3384025" cy="22560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2295" y="1113444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x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3575" y="2535996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y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3563227" y="1640628"/>
            <a:ext cx="829068" cy="60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>
          <a:xfrm>
            <a:off x="3563227" y="2241453"/>
            <a:ext cx="840348" cy="71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6897138" y="1535806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3843" y="1341755"/>
            <a:ext cx="41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endParaRPr lang="en-US" baseline="-25000" dirty="0">
              <a:latin typeface="Trebuchet MS"/>
              <a:cs typeface="Trebuchet M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778" y="2958358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483" y="276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5456289" y="2530374"/>
            <a:ext cx="396895" cy="24720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3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29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: Gradient in x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 descr="Screen Shot 2014-10-09 at 10.32.13 P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2307"/>
            <a:ext cx="3383999" cy="2268000"/>
          </a:xfrm>
          <a:prstGeom prst="rect">
            <a:avLst/>
          </a:prstGeom>
        </p:spPr>
      </p:pic>
      <p:pic>
        <p:nvPicPr>
          <p:cNvPr id="19" name="Picture 18" descr="Screen Shot 2014-10-09 at 10.31.57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41755"/>
            <a:ext cx="3383999" cy="22680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09404" y="2612929"/>
            <a:ext cx="4643289" cy="2666526"/>
            <a:chOff x="4009404" y="2612929"/>
            <a:chExt cx="4643289" cy="2666526"/>
          </a:xfrm>
        </p:grpSpPr>
        <p:sp>
          <p:nvSpPr>
            <p:cNvPr id="21" name="Rectangle 20"/>
            <p:cNvSpPr/>
            <p:nvPr/>
          </p:nvSpPr>
          <p:spPr>
            <a:xfrm>
              <a:off x="5003335" y="4035481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Angle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3" name="Straight Arrow Connector 22"/>
            <p:cNvCxnSpPr>
              <a:stCxn id="18" idx="3"/>
              <a:endCxn id="21" idx="1"/>
            </p:cNvCxnSpPr>
            <p:nvPr/>
          </p:nvCxnSpPr>
          <p:spPr>
            <a:xfrm flipV="1">
              <a:off x="4009404" y="4457843"/>
              <a:ext cx="993931" cy="748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90538" y="4457843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67366" y="4263792"/>
              <a:ext cx="1885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A</a:t>
              </a:r>
            </a:p>
            <a:p>
              <a:pPr algn="r"/>
              <a:endParaRPr lang="en-US" baseline="-250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arctan</a:t>
              </a:r>
              <a:r>
                <a:rPr lang="en-US" dirty="0" smtClean="0">
                  <a:latin typeface="Trebuchet MS"/>
                  <a:cs typeface="Trebuchet MS"/>
                </a:rPr>
                <a:t>(</a:t>
              </a:r>
              <a:r>
                <a:rPr lang="en-US" dirty="0" err="1" smtClean="0">
                  <a:latin typeface="Trebuchet MS"/>
                  <a:cs typeface="Trebuchet MS"/>
                </a:rPr>
                <a:t>Gy</a:t>
              </a:r>
              <a:r>
                <a:rPr lang="en-US" dirty="0" smtClean="0">
                  <a:latin typeface="Trebuchet MS"/>
                  <a:cs typeface="Trebuchet MS"/>
                </a:rPr>
                <a:t>/</a:t>
              </a:r>
              <a:r>
                <a:rPr lang="en-US" dirty="0" err="1" smtClean="0">
                  <a:latin typeface="Trebuchet MS"/>
                  <a:cs typeface="Trebuchet MS"/>
                </a:rPr>
                <a:t>G</a:t>
              </a:r>
              <a:r>
                <a:rPr lang="en-US" baseline="-25000" dirty="0" err="1" smtClean="0">
                  <a:latin typeface="Trebuchet MS"/>
                  <a:cs typeface="Trebuchet MS"/>
                </a:rPr>
                <a:t>x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8" name="Straight Arrow Connector 27"/>
            <p:cNvCxnSpPr>
              <a:endCxn id="21" idx="1"/>
            </p:cNvCxnSpPr>
            <p:nvPr/>
          </p:nvCxnSpPr>
          <p:spPr>
            <a:xfrm>
              <a:off x="4009404" y="2612929"/>
              <a:ext cx="993931" cy="1844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09404" y="2612929"/>
            <a:ext cx="4642401" cy="2593378"/>
            <a:chOff x="4009404" y="2612929"/>
            <a:chExt cx="4642401" cy="2593378"/>
          </a:xfrm>
        </p:grpSpPr>
        <p:sp>
          <p:nvSpPr>
            <p:cNvPr id="20" name="Rectangle 19"/>
            <p:cNvSpPr/>
            <p:nvPr/>
          </p:nvSpPr>
          <p:spPr>
            <a:xfrm>
              <a:off x="4992055" y="2612929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Magnitude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09404" y="2612929"/>
              <a:ext cx="982651" cy="5271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7496898" y="3035291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84611" y="2856920"/>
              <a:ext cx="20671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R</a:t>
              </a:r>
            </a:p>
            <a:p>
              <a:pPr algn="r"/>
              <a:endParaRPr lang="en-US" sz="8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sqrt</a:t>
              </a:r>
              <a:r>
                <a:rPr lang="en-US" dirty="0" smtClean="0">
                  <a:latin typeface="Trebuchet MS"/>
                  <a:cs typeface="Trebuchet MS"/>
                </a:rPr>
                <a:t>(G</a:t>
              </a:r>
              <a:r>
                <a:rPr lang="en-US" baseline="-25000" dirty="0" smtClean="0">
                  <a:latin typeface="Trebuchet MS"/>
                  <a:cs typeface="Trebuchet MS"/>
                </a:rPr>
                <a:t>x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+G</a:t>
              </a:r>
              <a:r>
                <a:rPr lang="en-US" baseline="-25000" dirty="0" smtClean="0">
                  <a:latin typeface="Trebuchet MS"/>
                  <a:cs typeface="Trebuchet MS"/>
                </a:rPr>
                <a:t>y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baseline="30000" dirty="0">
                <a:latin typeface="Trebuchet MS"/>
                <a:cs typeface="Trebuchet MS"/>
              </a:endParaRPr>
            </a:p>
          </p:txBody>
        </p:sp>
        <p:cxnSp>
          <p:nvCxnSpPr>
            <p:cNvPr id="29" name="Straight Arrow Connector 28"/>
            <p:cNvCxnSpPr>
              <a:stCxn id="18" idx="3"/>
              <a:endCxn id="20" idx="1"/>
            </p:cNvCxnSpPr>
            <p:nvPr/>
          </p:nvCxnSpPr>
          <p:spPr>
            <a:xfrm flipV="1">
              <a:off x="4009404" y="3035291"/>
              <a:ext cx="982651" cy="2171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36685" y="3700304"/>
            <a:ext cx="29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r>
              <a:rPr lang="en-US" dirty="0" smtClean="0">
                <a:latin typeface="Trebuchet MS"/>
                <a:cs typeface="Trebuchet MS"/>
              </a:rPr>
              <a:t>: Gradient in y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15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48" name="Picture 4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6" y="1353719"/>
            <a:ext cx="3348456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67636" y="1353719"/>
            <a:ext cx="1113118" cy="4539251"/>
            <a:chOff x="4067636" y="1353719"/>
            <a:chExt cx="1113118" cy="4539251"/>
          </a:xfrm>
        </p:grpSpPr>
        <p:sp>
          <p:nvSpPr>
            <p:cNvPr id="3" name="Right Brace 2"/>
            <p:cNvSpPr/>
            <p:nvPr/>
          </p:nvSpPr>
          <p:spPr>
            <a:xfrm>
              <a:off x="4067636" y="1353719"/>
              <a:ext cx="436978" cy="22699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3" idx="1"/>
            </p:cNvCxnSpPr>
            <p:nvPr/>
          </p:nvCxnSpPr>
          <p:spPr>
            <a:xfrm>
              <a:off x="4504614" y="2488686"/>
              <a:ext cx="676140" cy="340428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17917" y="4220856"/>
              <a:ext cx="562837" cy="38388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3581" y="4207478"/>
              <a:ext cx="290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Σ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56106" y="5892970"/>
            <a:ext cx="249296" cy="43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3668777">
            <a:off x="6242513" y="3209560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36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22.5º and 67.5º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5" y="4078307"/>
            <a:ext cx="3378917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8" y="1353719"/>
            <a:ext cx="3363573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3109407" cy="3386978"/>
            <a:chOff x="4997543" y="1731495"/>
            <a:chExt cx="3109407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3109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second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70627" y="2829190"/>
            <a:ext cx="48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67.5º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1009" y="3496371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4067636" y="1353719"/>
            <a:ext cx="436978" cy="22699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1"/>
            <a:endCxn id="50" idx="0"/>
          </p:cNvCxnSpPr>
          <p:nvPr/>
        </p:nvCxnSpPr>
        <p:spPr>
          <a:xfrm>
            <a:off x="4504614" y="2488686"/>
            <a:ext cx="983869" cy="318501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17322" y="4220856"/>
            <a:ext cx="562837" cy="38388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42986" y="4207478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63835" y="5673696"/>
            <a:ext cx="249296" cy="657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6711" y="5892970"/>
            <a:ext cx="50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etc.</a:t>
            </a:r>
            <a:endParaRPr lang="en-US" sz="1400" dirty="0">
              <a:latin typeface="Trebuchet MS"/>
              <a:cs typeface="Trebuchet M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387</Words>
  <Application>Microsoft Macintosh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55</cp:revision>
  <dcterms:created xsi:type="dcterms:W3CDTF">2012-11-30T13:57:57Z</dcterms:created>
  <dcterms:modified xsi:type="dcterms:W3CDTF">2019-05-23T14:54:19Z</dcterms:modified>
</cp:coreProperties>
</file>