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3" r:id="rId2"/>
    <p:sldId id="298" r:id="rId3"/>
    <p:sldId id="314" r:id="rId4"/>
    <p:sldId id="315" r:id="rId5"/>
    <p:sldId id="316" r:id="rId6"/>
    <p:sldId id="317" r:id="rId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napToGrid="0">
      <p:cViewPr>
        <p:scale>
          <a:sx n="68" d="100"/>
          <a:sy n="68" d="100"/>
        </p:scale>
        <p:origin x="2592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19-03-19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5.emf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Carácterísticas de Intensidad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 smtClean="0">
                <a:latin typeface="Trebuchet MS"/>
                <a:cs typeface="Trebuchet MS"/>
              </a:rPr>
              <a:t>  					Intensity Features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Geometric Features give information about location, orientation, shape and size.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Intensity Features give information about how are the grayvalues.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08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rebuchet MS"/>
                <a:cs typeface="Trebuchet MS"/>
              </a:rPr>
              <a:t>Intensity Features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20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13825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16371" y="4402008"/>
            <a:ext cx="1926105" cy="1151866"/>
            <a:chOff x="216371" y="4812504"/>
            <a:chExt cx="1926105" cy="1151866"/>
          </a:xfrm>
        </p:grpSpPr>
        <p:sp>
          <p:nvSpPr>
            <p:cNvPr id="14" name="TextBox 13"/>
            <p:cNvSpPr txBox="1"/>
            <p:nvPr/>
          </p:nvSpPr>
          <p:spPr>
            <a:xfrm>
              <a:off x="262751" y="4812504"/>
              <a:ext cx="99979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Average</a:t>
              </a:r>
            </a:p>
          </p:txBody>
        </p:sp>
        <p:pic>
          <p:nvPicPr>
            <p:cNvPr id="2" name="Picture 1" descr="Screen Shot 2014-10-04 at 5.25.03 P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71" y="5193928"/>
              <a:ext cx="1926105" cy="77044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endParaRPr lang="en-US" i="1" dirty="0">
              <a:latin typeface="LM Roman 10 Regular"/>
              <a:cs typeface="LM Roman 10 Regular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03060" y="4413300"/>
            <a:ext cx="2033394" cy="1123048"/>
            <a:chOff x="3103060" y="4823796"/>
            <a:chExt cx="2033394" cy="1123048"/>
          </a:xfrm>
        </p:grpSpPr>
        <p:sp>
          <p:nvSpPr>
            <p:cNvPr id="20" name="TextBox 19"/>
            <p:cNvSpPr txBox="1"/>
            <p:nvPr/>
          </p:nvSpPr>
          <p:spPr>
            <a:xfrm>
              <a:off x="3250360" y="4823796"/>
              <a:ext cx="165942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Mean gradient</a:t>
              </a:r>
            </a:p>
          </p:txBody>
        </p:sp>
        <p:pic>
          <p:nvPicPr>
            <p:cNvPr id="12" name="Picture 11" descr="Screen Shot 2014-10-04 at 5.27.57 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60" y="5155321"/>
              <a:ext cx="2033394" cy="79152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938173" y="4424596"/>
            <a:ext cx="2086070" cy="1099142"/>
            <a:chOff x="5938173" y="4835092"/>
            <a:chExt cx="2086070" cy="1099142"/>
          </a:xfrm>
        </p:grpSpPr>
        <p:sp>
          <p:nvSpPr>
            <p:cNvPr id="21" name="TextBox 20"/>
            <p:cNvSpPr txBox="1"/>
            <p:nvPr/>
          </p:nvSpPr>
          <p:spPr>
            <a:xfrm>
              <a:off x="5942927" y="4835092"/>
              <a:ext cx="201850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Mean 2</a:t>
              </a:r>
              <a:r>
                <a:rPr lang="en-US" baseline="30000" dirty="0" smtClean="0">
                  <a:latin typeface="Trebuchet MS"/>
                  <a:cs typeface="Trebuchet MS"/>
                </a:rPr>
                <a:t>nd</a:t>
              </a:r>
              <a:r>
                <a:rPr lang="en-US" dirty="0" smtClean="0">
                  <a:latin typeface="Trebuchet MS"/>
                  <a:cs typeface="Trebuchet MS"/>
                </a:rPr>
                <a:t> gradient</a:t>
              </a:r>
            </a:p>
          </p:txBody>
        </p:sp>
        <p:pic>
          <p:nvPicPr>
            <p:cNvPr id="22" name="Picture 21" descr="Screen Shot 2014-10-04 at 5.29.10 PM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173" y="5142235"/>
              <a:ext cx="2086070" cy="791999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25348" y="5683244"/>
            <a:ext cx="270511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Standard deviation, etc.</a:t>
            </a:r>
          </a:p>
        </p:txBody>
      </p:sp>
    </p:spTree>
    <p:extLst>
      <p:ext uri="{BB962C8B-B14F-4D97-AF65-F5344CB8AC3E}">
        <p14:creationId xmlns:p14="http://schemas.microsoft.com/office/powerpoint/2010/main" val="8154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M Roman 10 Regular"/>
                <a:cs typeface="LM Roman 10 Regular"/>
              </a:rPr>
              <a:t>j</a:t>
            </a:r>
            <a:endParaRPr lang="en-US" i="1" dirty="0">
              <a:latin typeface="LM Roman 10 Regular"/>
              <a:cs typeface="LM Roman 10 Regular"/>
            </a:endParaRPr>
          </a:p>
        </p:txBody>
      </p:sp>
      <p:pic>
        <p:nvPicPr>
          <p:cNvPr id="4" name="Picture 3" descr="Screen Shot 2014-10-04 at 5.34.5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2" y="5039700"/>
            <a:ext cx="5094957" cy="794957"/>
          </a:xfrm>
          <a:prstGeom prst="rect">
            <a:avLst/>
          </a:prstGeom>
        </p:spPr>
      </p:pic>
      <p:pic>
        <p:nvPicPr>
          <p:cNvPr id="24" name="Picture 23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3" y="4321651"/>
            <a:ext cx="1926105" cy="770442"/>
          </a:xfrm>
          <a:prstGeom prst="rect">
            <a:avLst/>
          </a:prstGeom>
        </p:spPr>
      </p:pic>
      <p:pic>
        <p:nvPicPr>
          <p:cNvPr id="29" name="Picture 28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14" y="4320121"/>
            <a:ext cx="1926105" cy="770442"/>
          </a:xfrm>
          <a:prstGeom prst="rect">
            <a:avLst/>
          </a:prstGeom>
        </p:spPr>
      </p:pic>
      <p:pic>
        <p:nvPicPr>
          <p:cNvPr id="30" name="Picture 29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51" y="786715"/>
            <a:ext cx="292100" cy="4699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4464555" y="1231458"/>
            <a:ext cx="846727" cy="1013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8666" y="463080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981" y="3874542"/>
            <a:ext cx="106020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Contrast</a:t>
            </a:r>
          </a:p>
        </p:txBody>
      </p:sp>
      <p:sp>
        <p:nvSpPr>
          <p:cNvPr id="23" name="Freeform 22"/>
          <p:cNvSpPr/>
          <p:nvPr/>
        </p:nvSpPr>
        <p:spPr>
          <a:xfrm>
            <a:off x="3500959" y="1429231"/>
            <a:ext cx="1131741" cy="1931960"/>
          </a:xfrm>
          <a:custGeom>
            <a:avLst/>
            <a:gdLst>
              <a:gd name="connsiteX0" fmla="*/ 437600 w 1131741"/>
              <a:gd name="connsiteY0" fmla="*/ 7469 h 1931960"/>
              <a:gd name="connsiteX1" fmla="*/ 719842 w 1131741"/>
              <a:gd name="connsiteY1" fmla="*/ 58780 h 1931960"/>
              <a:gd name="connsiteX2" fmla="*/ 963597 w 1131741"/>
              <a:gd name="connsiteY2" fmla="*/ 533404 h 1931960"/>
              <a:gd name="connsiteX3" fmla="*/ 1130376 w 1131741"/>
              <a:gd name="connsiteY3" fmla="*/ 1149133 h 1931960"/>
              <a:gd name="connsiteX4" fmla="*/ 1040572 w 1131741"/>
              <a:gd name="connsiteY4" fmla="*/ 1482653 h 1931960"/>
              <a:gd name="connsiteX5" fmla="*/ 1002084 w 1131741"/>
              <a:gd name="connsiteY5" fmla="*/ 1752034 h 1931960"/>
              <a:gd name="connsiteX6" fmla="*/ 796817 w 1131741"/>
              <a:gd name="connsiteY6" fmla="*/ 1918794 h 1931960"/>
              <a:gd name="connsiteX7" fmla="*/ 540234 w 1131741"/>
              <a:gd name="connsiteY7" fmla="*/ 1854656 h 1931960"/>
              <a:gd name="connsiteX8" fmla="*/ 181016 w 1131741"/>
              <a:gd name="connsiteY8" fmla="*/ 1328721 h 1931960"/>
              <a:gd name="connsiteX9" fmla="*/ 1408 w 1131741"/>
              <a:gd name="connsiteY9" fmla="*/ 469266 h 1931960"/>
              <a:gd name="connsiteX10" fmla="*/ 116871 w 1131741"/>
              <a:gd name="connsiteY10" fmla="*/ 58780 h 1931960"/>
              <a:gd name="connsiteX11" fmla="*/ 437600 w 1131741"/>
              <a:gd name="connsiteY11" fmla="*/ 7469 h 19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1741" h="1931960">
                <a:moveTo>
                  <a:pt x="437600" y="7469"/>
                </a:moveTo>
                <a:cubicBezTo>
                  <a:pt x="538095" y="7469"/>
                  <a:pt x="632176" y="-28876"/>
                  <a:pt x="719842" y="58780"/>
                </a:cubicBezTo>
                <a:cubicBezTo>
                  <a:pt x="807508" y="146436"/>
                  <a:pt x="895175" y="351679"/>
                  <a:pt x="963597" y="533404"/>
                </a:cubicBezTo>
                <a:cubicBezTo>
                  <a:pt x="1032019" y="715129"/>
                  <a:pt x="1117547" y="990925"/>
                  <a:pt x="1130376" y="1149133"/>
                </a:cubicBezTo>
                <a:cubicBezTo>
                  <a:pt x="1143205" y="1307341"/>
                  <a:pt x="1061954" y="1382170"/>
                  <a:pt x="1040572" y="1482653"/>
                </a:cubicBezTo>
                <a:cubicBezTo>
                  <a:pt x="1019190" y="1583136"/>
                  <a:pt x="1042710" y="1679344"/>
                  <a:pt x="1002084" y="1752034"/>
                </a:cubicBezTo>
                <a:cubicBezTo>
                  <a:pt x="961458" y="1824724"/>
                  <a:pt x="873792" y="1901690"/>
                  <a:pt x="796817" y="1918794"/>
                </a:cubicBezTo>
                <a:cubicBezTo>
                  <a:pt x="719842" y="1935898"/>
                  <a:pt x="642868" y="1953002"/>
                  <a:pt x="540234" y="1854656"/>
                </a:cubicBezTo>
                <a:cubicBezTo>
                  <a:pt x="437601" y="1756311"/>
                  <a:pt x="270820" y="1559619"/>
                  <a:pt x="181016" y="1328721"/>
                </a:cubicBezTo>
                <a:cubicBezTo>
                  <a:pt x="91212" y="1097823"/>
                  <a:pt x="12099" y="680923"/>
                  <a:pt x="1408" y="469266"/>
                </a:cubicBezTo>
                <a:cubicBezTo>
                  <a:pt x="-9283" y="257609"/>
                  <a:pt x="42034" y="142160"/>
                  <a:pt x="116871" y="58780"/>
                </a:cubicBezTo>
                <a:cubicBezTo>
                  <a:pt x="191708" y="-24600"/>
                  <a:pt x="337105" y="7469"/>
                  <a:pt x="437600" y="7469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57325" y="5246522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4730" y="5270645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3997" y="5128008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9339" y="94773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9293" y="482169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3072" y="475601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LM Roman 10 Regular"/>
                <a:cs typeface="LM Roman 10 Regular"/>
              </a:rPr>
              <a:t>e</a:t>
            </a:r>
            <a:endParaRPr lang="en-US" sz="1000" i="1" dirty="0"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299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851" y="1103181"/>
            <a:ext cx="56704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"/>
                <a:cs typeface="Courier"/>
              </a:rPr>
              <a:t>I = </a:t>
            </a:r>
            <a:r>
              <a:rPr lang="fr-FR" dirty="0" err="1">
                <a:latin typeface="Courier"/>
                <a:cs typeface="Courier"/>
              </a:rPr>
              <a:t>imread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onerice.bmp</a:t>
            </a:r>
            <a:r>
              <a:rPr lang="fr-FR" dirty="0">
                <a:latin typeface="Courier"/>
                <a:cs typeface="Courier"/>
              </a:rPr>
              <a:t>');</a:t>
            </a:r>
          </a:p>
          <a:p>
            <a:r>
              <a:rPr lang="fr-FR" dirty="0" smtClean="0">
                <a:latin typeface="Courier"/>
                <a:cs typeface="Courier"/>
              </a:rPr>
              <a:t>R </a:t>
            </a:r>
            <a:r>
              <a:rPr lang="fr-FR" dirty="0">
                <a:latin typeface="Courier"/>
                <a:cs typeface="Courier"/>
              </a:rPr>
              <a:t>= I&gt;120;</a:t>
            </a:r>
          </a:p>
          <a:p>
            <a:r>
              <a:rPr lang="fr-FR" dirty="0" smtClean="0">
                <a:latin typeface="Courier"/>
                <a:cs typeface="Courier"/>
              </a:rPr>
              <a:t>J </a:t>
            </a:r>
            <a:r>
              <a:rPr lang="fr-FR" dirty="0">
                <a:latin typeface="Courier"/>
                <a:cs typeface="Courier"/>
              </a:rPr>
              <a:t>= </a:t>
            </a:r>
            <a:r>
              <a:rPr lang="fr-FR" dirty="0" err="1">
                <a:latin typeface="Courier"/>
                <a:cs typeface="Courier"/>
              </a:rPr>
              <a:t>imdilate</a:t>
            </a:r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R,</a:t>
            </a:r>
            <a:r>
              <a:rPr lang="fr-FR" dirty="0" err="1">
                <a:latin typeface="Courier"/>
                <a:cs typeface="Courier"/>
              </a:rPr>
              <a:t>ones</a:t>
            </a:r>
            <a:r>
              <a:rPr lang="fr-FR" dirty="0">
                <a:latin typeface="Courier"/>
                <a:cs typeface="Courier"/>
              </a:rPr>
              <a:t>(11,11))</a:t>
            </a:r>
            <a:r>
              <a:rPr lang="fr-FR" dirty="0" smtClean="0">
                <a:latin typeface="Courier"/>
                <a:cs typeface="Courier"/>
              </a:rPr>
              <a:t>;</a:t>
            </a:r>
          </a:p>
          <a:p>
            <a:r>
              <a:rPr lang="fr-FR" dirty="0" err="1" smtClean="0">
                <a:latin typeface="Courier"/>
                <a:cs typeface="Courier"/>
              </a:rPr>
              <a:t>Re</a:t>
            </a:r>
            <a:r>
              <a:rPr lang="fr-FR" dirty="0" smtClean="0">
                <a:latin typeface="Courier"/>
                <a:cs typeface="Courier"/>
              </a:rPr>
              <a:t> = and(not(R),J); </a:t>
            </a:r>
          </a:p>
          <a:p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= find</a:t>
            </a:r>
            <a:r>
              <a:rPr lang="en-US" dirty="0" smtClean="0">
                <a:latin typeface="Courier"/>
                <a:cs typeface="Courier"/>
              </a:rPr>
              <a:t>(R=</a:t>
            </a:r>
            <a:r>
              <a:rPr lang="en-US" dirty="0">
                <a:latin typeface="Courier"/>
                <a:cs typeface="Courier"/>
              </a:rPr>
              <a:t>=1);</a:t>
            </a:r>
          </a:p>
          <a:p>
            <a:r>
              <a:rPr lang="en-US" dirty="0" err="1" smtClean="0">
                <a:latin typeface="Courier"/>
                <a:cs typeface="Courier"/>
              </a:rPr>
              <a:t>ie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find</a:t>
            </a:r>
            <a:r>
              <a:rPr lang="en-US" dirty="0" smtClean="0">
                <a:latin typeface="Courier"/>
                <a:cs typeface="Courier"/>
              </a:rPr>
              <a:t>(Re=</a:t>
            </a:r>
            <a:r>
              <a:rPr lang="en-US" dirty="0">
                <a:latin typeface="Courier"/>
                <a:cs typeface="Courier"/>
              </a:rPr>
              <a:t>=1);</a:t>
            </a:r>
          </a:p>
          <a:p>
            <a:r>
              <a:rPr lang="en-US" dirty="0">
                <a:latin typeface="Courier"/>
                <a:cs typeface="Courier"/>
              </a:rPr>
              <a:t>G = mean(I(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 = mean(I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ie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K1 = </a:t>
            </a:r>
            <a:r>
              <a:rPr lang="en-US" dirty="0" smtClean="0">
                <a:latin typeface="Courier"/>
                <a:cs typeface="Courier"/>
              </a:rPr>
              <a:t>abs(</a:t>
            </a:r>
            <a:r>
              <a:rPr lang="en-US" dirty="0">
                <a:latin typeface="Courier"/>
                <a:cs typeface="Courier"/>
              </a:rPr>
              <a:t>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Ge</a:t>
            </a:r>
            <a:r>
              <a:rPr lang="en-US" dirty="0" smtClean="0">
                <a:latin typeface="Courier"/>
                <a:cs typeface="Courier"/>
              </a:rPr>
              <a:t>	   %  0.85   0.0051</a:t>
            </a:r>
          </a:p>
          <a:p>
            <a:r>
              <a:rPr lang="en-US" dirty="0">
                <a:latin typeface="Courier"/>
                <a:cs typeface="Courier"/>
              </a:rPr>
              <a:t>K2 = </a:t>
            </a:r>
            <a:r>
              <a:rPr lang="en-US" dirty="0" smtClean="0">
                <a:latin typeface="Courier"/>
                <a:cs typeface="Courier"/>
              </a:rPr>
              <a:t>abs(</a:t>
            </a:r>
            <a:r>
              <a:rPr lang="en-US" dirty="0">
                <a:latin typeface="Courier"/>
                <a:cs typeface="Courier"/>
              </a:rPr>
              <a:t>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)/(</a:t>
            </a:r>
            <a:r>
              <a:rPr lang="en-US" dirty="0" err="1">
                <a:latin typeface="Courier"/>
                <a:cs typeface="Courier"/>
              </a:rPr>
              <a:t>G+Ge</a:t>
            </a:r>
            <a:r>
              <a:rPr lang="en-US" dirty="0" smtClean="0">
                <a:latin typeface="Courier"/>
                <a:cs typeface="Courier"/>
              </a:rPr>
              <a:t>)  %  0.30   0.0025</a:t>
            </a:r>
          </a:p>
          <a:p>
            <a:r>
              <a:rPr lang="en-US" dirty="0">
                <a:latin typeface="Courier"/>
                <a:cs typeface="Courier"/>
              </a:rPr>
              <a:t>K3 = log(G/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 smtClean="0">
                <a:latin typeface="Courier"/>
                <a:cs typeface="Courier"/>
              </a:rPr>
              <a:t>)	   %  0.62   0.0051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7" name="Picture 6" descr="Screen Shot 2014-10-04 at 6.0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7" y="615269"/>
            <a:ext cx="1295992" cy="1295992"/>
          </a:xfrm>
          <a:prstGeom prst="rect">
            <a:avLst/>
          </a:prstGeom>
        </p:spPr>
      </p:pic>
      <p:pic>
        <p:nvPicPr>
          <p:cNvPr id="12" name="Picture 11" descr="Screen Shot 2014-10-04 at 6.0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57" y="615269"/>
            <a:ext cx="1299916" cy="1295992"/>
          </a:xfrm>
          <a:prstGeom prst="rect">
            <a:avLst/>
          </a:prstGeom>
        </p:spPr>
      </p:pic>
      <p:pic>
        <p:nvPicPr>
          <p:cNvPr id="35" name="Picture 34" descr="Screen Shot 2014-10-04 at 3.2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18" y="621668"/>
            <a:ext cx="1307786" cy="129599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5343725" y="756672"/>
            <a:ext cx="469630" cy="977562"/>
          </a:xfrm>
          <a:custGeom>
            <a:avLst/>
            <a:gdLst>
              <a:gd name="connsiteX0" fmla="*/ 159994 w 469630"/>
              <a:gd name="connsiteY0" fmla="*/ 161 h 977562"/>
              <a:gd name="connsiteX1" fmla="*/ 326774 w 469630"/>
              <a:gd name="connsiteY1" fmla="*/ 166921 h 977562"/>
              <a:gd name="connsiteX2" fmla="*/ 467895 w 469630"/>
              <a:gd name="connsiteY2" fmla="*/ 667201 h 977562"/>
              <a:gd name="connsiteX3" fmla="*/ 403749 w 469630"/>
              <a:gd name="connsiteY3" fmla="*/ 782650 h 977562"/>
              <a:gd name="connsiteX4" fmla="*/ 378091 w 469630"/>
              <a:gd name="connsiteY4" fmla="*/ 833961 h 977562"/>
              <a:gd name="connsiteX5" fmla="*/ 403749 w 469630"/>
              <a:gd name="connsiteY5" fmla="*/ 936582 h 977562"/>
              <a:gd name="connsiteX6" fmla="*/ 378091 w 469630"/>
              <a:gd name="connsiteY6" fmla="*/ 975065 h 977562"/>
              <a:gd name="connsiteX7" fmla="*/ 249799 w 469630"/>
              <a:gd name="connsiteY7" fmla="*/ 872444 h 977562"/>
              <a:gd name="connsiteX8" fmla="*/ 44532 w 469630"/>
              <a:gd name="connsiteY8" fmla="*/ 384992 h 977562"/>
              <a:gd name="connsiteX9" fmla="*/ 6044 w 469630"/>
              <a:gd name="connsiteY9" fmla="*/ 141266 h 977562"/>
              <a:gd name="connsiteX10" fmla="*/ 159994 w 469630"/>
              <a:gd name="connsiteY10" fmla="*/ 161 h 9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630" h="977562">
                <a:moveTo>
                  <a:pt x="159994" y="161"/>
                </a:moveTo>
                <a:cubicBezTo>
                  <a:pt x="213449" y="4437"/>
                  <a:pt x="275457" y="55748"/>
                  <a:pt x="326774" y="166921"/>
                </a:cubicBezTo>
                <a:cubicBezTo>
                  <a:pt x="378091" y="278094"/>
                  <a:pt x="455066" y="564580"/>
                  <a:pt x="467895" y="667201"/>
                </a:cubicBezTo>
                <a:cubicBezTo>
                  <a:pt x="480724" y="769822"/>
                  <a:pt x="418716" y="754857"/>
                  <a:pt x="403749" y="782650"/>
                </a:cubicBezTo>
                <a:cubicBezTo>
                  <a:pt x="388782" y="810443"/>
                  <a:pt x="378091" y="808306"/>
                  <a:pt x="378091" y="833961"/>
                </a:cubicBezTo>
                <a:cubicBezTo>
                  <a:pt x="378091" y="859616"/>
                  <a:pt x="403749" y="913065"/>
                  <a:pt x="403749" y="936582"/>
                </a:cubicBezTo>
                <a:cubicBezTo>
                  <a:pt x="403749" y="960099"/>
                  <a:pt x="403749" y="985755"/>
                  <a:pt x="378091" y="975065"/>
                </a:cubicBezTo>
                <a:cubicBezTo>
                  <a:pt x="352433" y="964375"/>
                  <a:pt x="305392" y="970790"/>
                  <a:pt x="249799" y="872444"/>
                </a:cubicBezTo>
                <a:cubicBezTo>
                  <a:pt x="194206" y="774098"/>
                  <a:pt x="85158" y="506855"/>
                  <a:pt x="44532" y="384992"/>
                </a:cubicBezTo>
                <a:cubicBezTo>
                  <a:pt x="3906" y="263129"/>
                  <a:pt x="-8923" y="205405"/>
                  <a:pt x="6044" y="141266"/>
                </a:cubicBezTo>
                <a:cubicBezTo>
                  <a:pt x="21011" y="77128"/>
                  <a:pt x="106539" y="-4115"/>
                  <a:pt x="159994" y="16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20293" y="1973501"/>
            <a:ext cx="4172946" cy="1302397"/>
            <a:chOff x="4920293" y="1973501"/>
            <a:chExt cx="4172946" cy="1302397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128" y="1973501"/>
              <a:ext cx="1292111" cy="129599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004" y="1973501"/>
              <a:ext cx="1288184" cy="129599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293" y="1979900"/>
              <a:ext cx="1295998" cy="1295998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5227105" y="2370499"/>
              <a:ext cx="857233" cy="433643"/>
            </a:xfrm>
            <a:custGeom>
              <a:avLst/>
              <a:gdLst>
                <a:gd name="connsiteX0" fmla="*/ 58518 w 857233"/>
                <a:gd name="connsiteY0" fmla="*/ 2622 h 433643"/>
                <a:gd name="connsiteX1" fmla="*/ 494710 w 857233"/>
                <a:gd name="connsiteY1" fmla="*/ 220693 h 433643"/>
                <a:gd name="connsiteX2" fmla="*/ 828269 w 857233"/>
                <a:gd name="connsiteY2" fmla="*/ 336142 h 433643"/>
                <a:gd name="connsiteX3" fmla="*/ 828269 w 857233"/>
                <a:gd name="connsiteY3" fmla="*/ 387453 h 433643"/>
                <a:gd name="connsiteX4" fmla="*/ 725635 w 857233"/>
                <a:gd name="connsiteY4" fmla="*/ 400280 h 433643"/>
                <a:gd name="connsiteX5" fmla="*/ 661489 w 857233"/>
                <a:gd name="connsiteY5" fmla="*/ 425936 h 433643"/>
                <a:gd name="connsiteX6" fmla="*/ 635831 w 857233"/>
                <a:gd name="connsiteY6" fmla="*/ 425936 h 433643"/>
                <a:gd name="connsiteX7" fmla="*/ 289443 w 857233"/>
                <a:gd name="connsiteY7" fmla="*/ 336142 h 433643"/>
                <a:gd name="connsiteX8" fmla="*/ 71347 w 857233"/>
                <a:gd name="connsiteY8" fmla="*/ 207865 h 433643"/>
                <a:gd name="connsiteX9" fmla="*/ 7201 w 857233"/>
                <a:gd name="connsiteY9" fmla="*/ 105244 h 433643"/>
                <a:gd name="connsiteX10" fmla="*/ 58518 w 857233"/>
                <a:gd name="connsiteY10" fmla="*/ 2622 h 43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33" h="433643">
                  <a:moveTo>
                    <a:pt x="58518" y="2622"/>
                  </a:moveTo>
                  <a:cubicBezTo>
                    <a:pt x="139769" y="21863"/>
                    <a:pt x="366418" y="165106"/>
                    <a:pt x="494710" y="220693"/>
                  </a:cubicBezTo>
                  <a:cubicBezTo>
                    <a:pt x="623002" y="276280"/>
                    <a:pt x="772676" y="308349"/>
                    <a:pt x="828269" y="336142"/>
                  </a:cubicBezTo>
                  <a:cubicBezTo>
                    <a:pt x="883862" y="363935"/>
                    <a:pt x="845375" y="376763"/>
                    <a:pt x="828269" y="387453"/>
                  </a:cubicBezTo>
                  <a:cubicBezTo>
                    <a:pt x="811163" y="398143"/>
                    <a:pt x="753432" y="393866"/>
                    <a:pt x="725635" y="400280"/>
                  </a:cubicBezTo>
                  <a:cubicBezTo>
                    <a:pt x="697838" y="406694"/>
                    <a:pt x="676456" y="421660"/>
                    <a:pt x="661489" y="425936"/>
                  </a:cubicBezTo>
                  <a:cubicBezTo>
                    <a:pt x="646522" y="430212"/>
                    <a:pt x="697839" y="440902"/>
                    <a:pt x="635831" y="425936"/>
                  </a:cubicBezTo>
                  <a:cubicBezTo>
                    <a:pt x="573823" y="410970"/>
                    <a:pt x="383524" y="372487"/>
                    <a:pt x="289443" y="336142"/>
                  </a:cubicBezTo>
                  <a:cubicBezTo>
                    <a:pt x="195362" y="299797"/>
                    <a:pt x="118387" y="246348"/>
                    <a:pt x="71347" y="207865"/>
                  </a:cubicBezTo>
                  <a:cubicBezTo>
                    <a:pt x="24307" y="169382"/>
                    <a:pt x="11477" y="135175"/>
                    <a:pt x="7201" y="105244"/>
                  </a:cubicBezTo>
                  <a:cubicBezTo>
                    <a:pt x="2925" y="75313"/>
                    <a:pt x="-22733" y="-16619"/>
                    <a:pt x="58518" y="262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930336" y="3716112"/>
            <a:ext cx="1400664" cy="1325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36950" y="224087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LM Roman 10 Regular"/>
                <a:cs typeface="LM Roman 10 Regular"/>
              </a:rPr>
              <a:t>I           </a:t>
            </a:r>
            <a:r>
              <a:rPr lang="en-US" sz="2400" b="1" smtClean="0">
                <a:latin typeface="LM Roman 10 Regular"/>
                <a:cs typeface="LM Roman 10 Regular"/>
              </a:rPr>
              <a:t>       R                Re</a:t>
            </a:r>
            <a:endParaRPr lang="en-US" sz="2400" b="1" dirty="0"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01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145</Words>
  <Application>Microsoft Macintosh PowerPoint</Application>
  <PresentationFormat>On-screen Show (4:3)</PresentationFormat>
  <Paragraphs>55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</vt:lpstr>
      <vt:lpstr>LM Roman 10 Regular</vt:lpstr>
      <vt:lpstr>Trebuchet MS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53</cp:revision>
  <dcterms:created xsi:type="dcterms:W3CDTF">2012-03-29T14:01:40Z</dcterms:created>
  <dcterms:modified xsi:type="dcterms:W3CDTF">2019-03-19T20:42:01Z</dcterms:modified>
</cp:coreProperties>
</file>