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1"/>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504" r:id="rId15"/>
    <p:sldId id="500" r:id="rId16"/>
    <p:sldId id="499" r:id="rId17"/>
    <p:sldId id="497" r:id="rId18"/>
    <p:sldId id="505" r:id="rId19"/>
    <p:sldId id="50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6" autoAdjust="0"/>
    <p:restoredTop sz="94628"/>
  </p:normalViewPr>
  <p:slideViewPr>
    <p:cSldViewPr snapToGrid="0">
      <p:cViewPr>
        <p:scale>
          <a:sx n="148" d="100"/>
          <a:sy n="148" d="100"/>
        </p:scale>
        <p:origin x="312" y="-15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3A5B98-7B45-DE4E-9521-5CD6B51EF3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smtClean="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g.puc.cl/codigodehono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old.ing.puc.cl/esp/alumpregrado/procedimientos/integridad_academica.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dsrd.uc.cl/alumnos-uc/reglamento-estudianti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dmery.ing.puc.cl/" TargetMode="External"/><Relationship Id="rId4" Type="http://schemas.openxmlformats.org/officeDocument/2006/relationships/hyperlink" Target="mailto:dmery@ing.puc.cl" TargetMode="External"/><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e</a:t>
            </a:r>
            <a:r>
              <a:rPr lang="es-CL" sz="2400" dirty="0" smtClean="0">
                <a:solidFill>
                  <a:srgbClr val="FFFF00"/>
                </a:solidFill>
                <a:latin typeface="Trebuchet MS" pitchFamily="34" charset="0"/>
              </a:rPr>
              <a:t>c</a:t>
            </a:r>
            <a:r>
              <a:rPr lang="es-CL" sz="2400" dirty="0" smtClean="0">
                <a:solidFill>
                  <a:srgbClr val="00FF00"/>
                </a:solidFill>
                <a:latin typeface="Trebuchet MS" pitchFamily="34" charset="0"/>
              </a:rPr>
              <a:t>o</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o</a:t>
            </a:r>
            <a:r>
              <a:rPr lang="es-CL" sz="2400" dirty="0" smtClean="0">
                <a:solidFill>
                  <a:srgbClr val="FF0000"/>
                </a:solidFill>
                <a:latin typeface="Trebuchet MS" pitchFamily="34" charset="0"/>
              </a:rPr>
              <a:t>c</a:t>
            </a:r>
            <a:r>
              <a:rPr lang="es-CL" sz="2400" dirty="0" smtClean="0">
                <a:solidFill>
                  <a:srgbClr val="3366FF"/>
                </a:solidFill>
                <a:latin typeface="Trebuchet MS" pitchFamily="34" charset="0"/>
              </a:rPr>
              <a:t>i</a:t>
            </a:r>
            <a:r>
              <a:rPr lang="es-CL" sz="2400" dirty="0" smtClean="0">
                <a:solidFill>
                  <a:schemeClr val="bg1"/>
                </a:solidFill>
                <a:latin typeface="Trebuchet MS" pitchFamily="34" charset="0"/>
              </a:rPr>
              <a:t>m</a:t>
            </a:r>
            <a:r>
              <a:rPr lang="es-CL" sz="2400" dirty="0" smtClean="0">
                <a:solidFill>
                  <a:srgbClr val="FFFF00"/>
                </a:solidFill>
                <a:latin typeface="Trebuchet MS" pitchFamily="34" charset="0"/>
              </a:rPr>
              <a:t>i</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o</a:t>
            </a:r>
            <a:r>
              <a:rPr lang="es-CL" sz="2400" dirty="0" smtClean="0">
                <a:solidFill>
                  <a:srgbClr val="3333CC"/>
                </a:solidFill>
                <a:latin typeface="Trebuchet MS" pitchFamily="34" charset="0"/>
              </a:rPr>
              <a:t> </a:t>
            </a:r>
            <a:r>
              <a:rPr lang="es-CL" sz="2400" dirty="0" smtClean="0">
                <a:solidFill>
                  <a:srgbClr val="3366FF"/>
                </a:solidFill>
                <a:latin typeface="Trebuchet MS" pitchFamily="34" charset="0"/>
              </a:rPr>
              <a:t>d</a:t>
            </a:r>
            <a:r>
              <a:rPr lang="es-CL" sz="2400" dirty="0" smtClean="0">
                <a:solidFill>
                  <a:srgbClr val="FFFF00"/>
                </a:solidFill>
                <a:latin typeface="Trebuchet MS" pitchFamily="34" charset="0"/>
              </a:rPr>
              <a:t>e </a:t>
            </a:r>
            <a:r>
              <a:rPr lang="es-CL" sz="2400" dirty="0" smtClean="0">
                <a:solidFill>
                  <a:srgbClr val="00FF00"/>
                </a:solidFill>
                <a:latin typeface="Trebuchet MS" pitchFamily="34" charset="0"/>
              </a:rPr>
              <a:t>P</a:t>
            </a:r>
            <a:r>
              <a:rPr lang="es-CL" sz="2400" dirty="0" smtClean="0">
                <a:solidFill>
                  <a:schemeClr val="bg1"/>
                </a:solidFill>
                <a:latin typeface="Trebuchet MS" pitchFamily="34" charset="0"/>
              </a:rPr>
              <a:t>a</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o</a:t>
            </a:r>
            <a:r>
              <a:rPr lang="es-CL" sz="2400" dirty="0" smtClean="0">
                <a:solidFill>
                  <a:srgbClr val="FFFF00"/>
                </a:solidFill>
                <a:latin typeface="Trebuchet MS" pitchFamily="34" charset="0"/>
              </a:rPr>
              <a:t>n</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s</a:t>
            </a:r>
            <a:endParaRPr lang="es-CL" sz="2400" dirty="0" smtClean="0">
              <a:solidFill>
                <a:srgbClr val="FF0000"/>
              </a:solidFill>
              <a:latin typeface="Trebuchet MS" pitchFamily="34" charset="0"/>
            </a:endParaRPr>
          </a:p>
          <a:p>
            <a:pPr algn="ctr"/>
            <a:r>
              <a:rPr lang="es-CL" sz="2400" dirty="0" smtClean="0">
                <a:solidFill>
                  <a:schemeClr val="bg2">
                    <a:lumMod val="60000"/>
                    <a:lumOff val="40000"/>
                  </a:schemeClr>
                </a:solidFill>
                <a:latin typeface="Trebuchet MS" pitchFamily="34" charset="0"/>
              </a:rPr>
              <a:t> </a:t>
            </a:r>
            <a:endParaRPr lang="es-CL" sz="2400" dirty="0">
              <a:solidFill>
                <a:schemeClr val="bg2">
                  <a:lumMod val="60000"/>
                  <a:lumOff val="40000"/>
                </a:schemeClr>
              </a:solidFill>
              <a:latin typeface="Trebuchet MS" pitchFamily="34" charset="0"/>
            </a:endParaRPr>
          </a:p>
          <a:p>
            <a:pPr algn="ctr"/>
            <a:endParaRPr lang="es-CL" sz="2400" dirty="0" smtClean="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Departmento de Ciencia de la Computación</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Escuela de Ingeniería</a:t>
            </a:r>
          </a:p>
          <a:p>
            <a:pPr algn="ctr"/>
            <a:r>
              <a:rPr lang="es-CL" sz="1200" dirty="0" smtClean="0">
                <a:solidFill>
                  <a:schemeClr val="bg1">
                    <a:lumMod val="75000"/>
                  </a:schemeClr>
                </a:solidFill>
                <a:latin typeface="Trebuchet MS" pitchFamily="34" charset="0"/>
              </a:rPr>
              <a:t>Universidad Católica de Chile</a:t>
            </a:r>
            <a:endParaRPr lang="es-CL" sz="1200" dirty="0">
              <a:solidFill>
                <a:schemeClr val="bg1">
                  <a:lumMod val="75000"/>
                </a:schemeClr>
              </a:solidFill>
              <a:latin typeface="Trebuchet MS" pitchFamily="34" charset="0"/>
            </a:endParaRPr>
          </a:p>
          <a:p>
            <a:pPr algn="ct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smtClean="0">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63176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Asistencia:	 	</a:t>
            </a:r>
            <a:r>
              <a:rPr lang="es-ES" b="1" dirty="0" smtClean="0">
                <a:solidFill>
                  <a:schemeClr val="accent2"/>
                </a:solidFill>
                <a:latin typeface="Trebuchet MS" charset="0"/>
              </a:rPr>
              <a:t>&gt; </a:t>
            </a:r>
            <a:r>
              <a:rPr lang="es-ES" b="1" dirty="0">
                <a:solidFill>
                  <a:schemeClr val="accent2"/>
                </a:solidFill>
                <a:latin typeface="Trebuchet MS" charset="0"/>
              </a:rPr>
              <a:t>75%</a:t>
            </a:r>
          </a:p>
          <a:p>
            <a:r>
              <a:rPr lang="es-ES" b="1" dirty="0">
                <a:solidFill>
                  <a:schemeClr val="accent2"/>
                </a:solidFill>
                <a:latin typeface="Trebuchet MS" charset="0"/>
              </a:rPr>
              <a:t>-	Trabajo en Clases:</a:t>
            </a:r>
            <a:r>
              <a:rPr lang="es-ES" b="1">
                <a:solidFill>
                  <a:schemeClr val="accent2"/>
                </a:solidFill>
                <a:latin typeface="Trebuchet MS" charset="0"/>
              </a:rPr>
              <a:t>	</a:t>
            </a:r>
            <a:r>
              <a:rPr lang="es-ES" b="1" smtClean="0">
                <a:solidFill>
                  <a:schemeClr val="accent2"/>
                </a:solidFill>
                <a:latin typeface="Trebuchet MS" charset="0"/>
              </a:rPr>
              <a:t>20</a:t>
            </a:r>
            <a:r>
              <a:rPr lang="es-ES" b="1" dirty="0">
                <a:solidFill>
                  <a:schemeClr val="accent2"/>
                </a:solidFill>
                <a:latin typeface="Trebuchet MS" charset="0"/>
              </a:rPr>
              <a:t>%</a:t>
            </a:r>
          </a:p>
          <a:p>
            <a:r>
              <a:rPr lang="es-ES" b="1" dirty="0">
                <a:solidFill>
                  <a:schemeClr val="accent2"/>
                </a:solidFill>
                <a:latin typeface="Trebuchet MS" charset="0"/>
              </a:rPr>
              <a:t>-	3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del 75% de asistencia </a:t>
            </a:r>
            <a:r>
              <a:rPr lang="es-ES" b="1" dirty="0" smtClean="0">
                <a:solidFill>
                  <a:schemeClr val="accent2"/>
                </a:solidFill>
                <a:latin typeface="Trebuchet MS" charset="0"/>
              </a:rPr>
              <a:t>y tener </a:t>
            </a:r>
            <a:r>
              <a:rPr lang="es-ES" b="1" dirty="0">
                <a:solidFill>
                  <a:schemeClr val="accent2"/>
                </a:solidFill>
                <a:latin typeface="Trebuchet MS" charset="0"/>
              </a:rPr>
              <a:t>promedio sobre 4.0 en las tareas y en el proyecto, de lo contrario la nota será el mínimo de ellas. </a:t>
            </a:r>
          </a:p>
          <a:p>
            <a:endParaRPr lang="es-ES" b="1" dirty="0">
              <a:solidFill>
                <a:schemeClr val="accent2"/>
              </a:solidFill>
              <a:latin typeface="Trebuchet MS" charset="0"/>
            </a:endParaRPr>
          </a:p>
          <a:p>
            <a:endParaRPr lang="es-ES" b="1" dirty="0" smtClean="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494087"/>
          </a:xfrm>
          <a:prstGeom prst="rect">
            <a:avLst/>
          </a:prstGeom>
          <a:noFill/>
          <a:ln w="9525">
            <a:noFill/>
            <a:miter lim="800000"/>
            <a:headEnd/>
            <a:tailEnd/>
          </a:ln>
        </p:spPr>
        <p:txBody>
          <a:bodyPr wrap="square">
            <a:prstTxWarp prst="textNoShape">
              <a:avLst/>
            </a:prstTxWarp>
            <a:spAutoFit/>
          </a:bodyPr>
          <a:lstStyle/>
          <a:p>
            <a:r>
              <a:rPr lang="es-ES" sz="3200" b="1" dirty="0" smtClean="0">
                <a:solidFill>
                  <a:schemeClr val="accent2"/>
                </a:solidFill>
                <a:latin typeface="Trebuchet MS" charset="0"/>
              </a:rPr>
              <a:t>Bibliografía</a:t>
            </a:r>
          </a:p>
          <a:p>
            <a:endParaRPr lang="es-ES" sz="3200" b="1" dirty="0" smtClean="0">
              <a:solidFill>
                <a:schemeClr val="accent2"/>
              </a:solidFill>
              <a:latin typeface="Trebuchet MS" charset="0"/>
            </a:endParaRPr>
          </a:p>
          <a:p>
            <a:r>
              <a:rPr lang="es-ES" sz="1600" b="1" dirty="0" err="1" smtClean="0">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University</a:t>
            </a:r>
            <a:r>
              <a:rPr lang="es-ES" sz="1600" b="1" dirty="0" smtClean="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a:t>
            </a:r>
            <a:r>
              <a:rPr lang="es-ES" sz="1600" b="1" dirty="0" smtClean="0">
                <a:solidFill>
                  <a:schemeClr val="accent2"/>
                </a:solidFill>
                <a:latin typeface="Trebuchet MS" charset="0"/>
              </a:rPr>
              <a:t>R. </a:t>
            </a:r>
            <a:r>
              <a:rPr lang="es-ES" sz="1600" b="1" dirty="0" err="1" smtClean="0">
                <a:solidFill>
                  <a:schemeClr val="accent2"/>
                </a:solidFill>
                <a:latin typeface="Trebuchet MS" charset="0"/>
              </a:rPr>
              <a:t>Shape</a:t>
            </a:r>
            <a:r>
              <a:rPr lang="es-ES" sz="1600" b="1" dirty="0" smtClean="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a:t>
            </a:r>
            <a:r>
              <a:rPr lang="es-ES" sz="1600" b="1" dirty="0" smtClean="0">
                <a:solidFill>
                  <a:schemeClr val="accent2"/>
                </a:solidFill>
                <a:latin typeface="Trebuchet MS" charset="0"/>
              </a:rPr>
              <a:t>		Inc</a:t>
            </a:r>
            <a:r>
              <a:rPr lang="es-ES" sz="1600" b="1" dirty="0">
                <a:solidFill>
                  <a:schemeClr val="accent2"/>
                </a:solidFill>
                <a:latin typeface="Trebuchet MS" charset="0"/>
              </a:rPr>
              <a:t>.,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Computer</a:t>
            </a:r>
            <a:r>
              <a:rPr lang="es-ES" sz="1600" b="1" dirty="0" smtClean="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2015</a:t>
            </a:r>
          </a:p>
          <a:p>
            <a:r>
              <a:rPr lang="es-ES" sz="1600" b="1" dirty="0">
                <a:solidFill>
                  <a:schemeClr val="accent2"/>
                </a:solidFill>
                <a:latin typeface="Trebuchet MS" charset="0"/>
              </a:rPr>
              <a:t>Nixon, M.; Aguado, </a:t>
            </a:r>
            <a:r>
              <a:rPr lang="es-ES" sz="1600" b="1" dirty="0" smtClean="0">
                <a:solidFill>
                  <a:schemeClr val="accent2"/>
                </a:solidFill>
                <a:latin typeface="Trebuchet MS" charset="0"/>
              </a:rPr>
              <a:t>A. </a:t>
            </a:r>
            <a:r>
              <a:rPr lang="es-ES" sz="1600" b="1" dirty="0" err="1" smtClean="0">
                <a:solidFill>
                  <a:schemeClr val="accent2"/>
                </a:solidFill>
                <a:latin typeface="Trebuchet MS" charset="0"/>
              </a:rPr>
              <a:t>Feature</a:t>
            </a:r>
            <a:r>
              <a:rPr lang="es-ES" sz="1600" b="1" dirty="0" smtClean="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smtClean="0">
                <a:solidFill>
                  <a:schemeClr val="accent2"/>
                </a:solidFill>
                <a:latin typeface="Trebuchet MS" charset="0"/>
              </a:rPr>
              <a:t>		2004</a:t>
            </a:r>
            <a:r>
              <a:rPr lang="es-ES" sz="1600" b="1" dirty="0">
                <a:solidFill>
                  <a:schemeClr val="accent2"/>
                </a:solidFill>
                <a:latin typeface="Trebuchet MS" charset="0"/>
              </a:rPr>
              <a:t>.</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Statistical</a:t>
            </a:r>
            <a:r>
              <a:rPr lang="es-ES" sz="1600" b="1" dirty="0" smtClean="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a:t>
            </a:r>
            <a:r>
              <a:rPr lang="es-ES" sz="1600" b="1" dirty="0" smtClean="0">
                <a:solidFill>
                  <a:schemeClr val="accent2"/>
                </a:solidFill>
                <a:latin typeface="Trebuchet MS" charset="0"/>
              </a:rPr>
              <a:t>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smtClean="0">
              <a:solidFill>
                <a:schemeClr val="accent2"/>
              </a:solidFill>
              <a:latin typeface="Trebuchet MS" charset="0"/>
            </a:endParaRPr>
          </a:p>
          <a:p>
            <a:r>
              <a:rPr lang="es-ES" sz="1600" b="1" dirty="0" smtClean="0">
                <a:solidFill>
                  <a:schemeClr val="accent2"/>
                </a:solidFill>
                <a:latin typeface="Trebuchet MS" charset="0"/>
              </a:rPr>
              <a:t>Artículos </a:t>
            </a:r>
            <a:r>
              <a:rPr lang="es-ES" sz="1600" b="1" dirty="0">
                <a:solidFill>
                  <a:schemeClr val="accent2"/>
                </a:solidFill>
                <a:latin typeface="Trebuchet MS" charset="0"/>
              </a:rPr>
              <a:t>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2625"/>
            <a:ext cx="8882620" cy="3231654"/>
          </a:xfrm>
          <a:prstGeom prst="rect">
            <a:avLst/>
          </a:prstGeom>
          <a:noFill/>
        </p:spPr>
        <p:txBody>
          <a:bodyPr wrap="square" rtlCol="0">
            <a:spAutoFit/>
          </a:bodyPr>
          <a:lstStyle/>
          <a:p>
            <a:pPr algn="just"/>
            <a:r>
              <a:rPr lang="es-ES" sz="2400" b="1" dirty="0" smtClean="0">
                <a:solidFill>
                  <a:schemeClr val="accent2"/>
                </a:solidFill>
                <a:latin typeface="Trebuchet MS" charset="0"/>
              </a:rPr>
              <a:t>Compromiso del Código de Honor de la Escuela de Ingeniería</a:t>
            </a:r>
            <a:endParaRPr lang="es-ES" sz="2400" b="1" dirty="0">
              <a:solidFill>
                <a:schemeClr val="accent2"/>
              </a:solidFill>
              <a:latin typeface="Trebuchet MS" charset="0"/>
            </a:endParaRPr>
          </a:p>
          <a:p>
            <a:pPr algn="just"/>
            <a:endParaRPr lang="es-ES" dirty="0" smtClean="0"/>
          </a:p>
          <a:p>
            <a:pPr algn="just"/>
            <a:r>
              <a:rPr lang="es-ES" dirty="0" smtClean="0"/>
              <a:t>Este </a:t>
            </a:r>
            <a:r>
              <a:rPr lang="es-ES" dirty="0"/>
              <a:t>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Como estudiante es su deber conocer la versión en línea del Código de </a:t>
            </a:r>
            <a:r>
              <a:rPr lang="es-ES" dirty="0" smtClean="0"/>
              <a:t>Honor.</a:t>
            </a:r>
          </a:p>
          <a:p>
            <a:pPr algn="just"/>
            <a:endParaRPr lang="es-ES" dirty="0"/>
          </a:p>
          <a:p>
            <a:pPr algn="just"/>
            <a:endParaRPr lang="es-ES" dirty="0" smtClean="0"/>
          </a:p>
          <a:p>
            <a:pPr algn="just"/>
            <a:r>
              <a:rPr lang="es-ES" u="sng" dirty="0" smtClean="0">
                <a:hlinkClick r:id="rId2"/>
              </a:rPr>
              <a:t>http</a:t>
            </a:r>
            <a:r>
              <a:rPr lang="es-ES" u="sng" dirty="0">
                <a:hlinkClick r:id="rId2"/>
              </a:rPr>
              <a:t>://ing.puc.cl/</a:t>
            </a:r>
            <a:r>
              <a:rPr lang="es-ES" u="sng" dirty="0" smtClean="0">
                <a:hlinkClick r:id="rId2"/>
              </a:rPr>
              <a:t>codigodehonor</a:t>
            </a:r>
            <a:r>
              <a:rPr lang="es-ES" dirty="0" smtClean="0"/>
              <a:t>.  </a:t>
            </a:r>
            <a:endParaRPr lang="en-US" dirty="0"/>
          </a:p>
          <a:p>
            <a:pPr algn="just"/>
            <a:endParaRPr lang="en-US" dirty="0"/>
          </a:p>
        </p:txBody>
      </p:sp>
    </p:spTree>
    <p:extLst>
      <p:ext uri="{BB962C8B-B14F-4D97-AF65-F5344CB8AC3E}">
        <p14:creationId xmlns:p14="http://schemas.microsoft.com/office/powerpoint/2010/main" val="3388195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47675" y="1570038"/>
            <a:ext cx="7966075" cy="4739759"/>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sz="1500" b="1" dirty="0">
              <a:solidFill>
                <a:schemeClr val="accent2"/>
              </a:solidFill>
              <a:latin typeface="Trebuchet MS" charset="0"/>
            </a:endParaRPr>
          </a:p>
          <a:p>
            <a:r>
              <a:rPr lang="es-CL" sz="1500" dirty="0">
                <a:latin typeface="Trebuchet MS" charset="0"/>
              </a:rPr>
              <a:t>Política de Integridad Académica del Departamento de Ciencia de la Computación </a:t>
            </a:r>
          </a:p>
          <a:p>
            <a:r>
              <a:rPr lang="es-CL" sz="1500" dirty="0">
                <a:latin typeface="Trebuchet MS" charset="0"/>
              </a:rPr>
              <a:t>Los alumnos de la Escuela de Ingeniería de la Pontificia Universidad Católica de Chile deben mantener un comportamiento acorde a la Declaración de Principios de la Universidad. En particular, se espera que mantengan altos estándares de honestidad académica. Cualquier acto deshonesto o fraude académico está prohibido; los alumnos que incurran en este tipo de acciones se exponen a un Procedimiento Sumario.</a:t>
            </a:r>
          </a:p>
          <a:p>
            <a:r>
              <a:rPr lang="es-CL" sz="1500" dirty="0">
                <a:latin typeface="Trebuchet MS" charset="0"/>
              </a:rPr>
              <a:t>Es responsabilidad de cada alumno conocer y respetar el documento sobre Integridad Académica publicado por la Dirección de Docencia de la Escuela de Ingeniería:</a:t>
            </a:r>
          </a:p>
          <a:p>
            <a:endParaRPr lang="es-CL" sz="1500" dirty="0" smtClean="0">
              <a:latin typeface="Trebuchet MS" charset="0"/>
            </a:endParaRPr>
          </a:p>
          <a:p>
            <a:r>
              <a:rPr lang="es-ES_tradnl" sz="1500" dirty="0" smtClean="0">
                <a:latin typeface="Trebuchet MS" charset="0"/>
                <a:hlinkClick r:id="rId3"/>
              </a:rPr>
              <a:t>http://wwwold.ing.puc.cl/esp/alumpregrado/procedimientos/integridad_academica.html</a:t>
            </a:r>
            <a:endParaRPr lang="es-ES_tradnl" sz="1500" dirty="0" smtClean="0">
              <a:latin typeface="Trebuchet MS" charset="0"/>
            </a:endParaRPr>
          </a:p>
          <a:p>
            <a:endParaRPr lang="es-CL" sz="1500" dirty="0" smtClean="0">
              <a:latin typeface="Trebuchet MS" charset="0"/>
            </a:endParaRPr>
          </a:p>
          <a:p>
            <a:r>
              <a:rPr lang="es-CL" sz="1500" dirty="0" smtClean="0">
                <a:latin typeface="Trebuchet MS" charset="0"/>
              </a:rPr>
              <a:t>Específicamente</a:t>
            </a:r>
            <a:r>
              <a:rPr lang="es-CL" sz="1500" dirty="0">
                <a:latin typeface="Trebuchet MS" charset="0"/>
              </a:rPr>
              <a:t>, para los cursos del Departamento de Ciencia de la Computación, rige obligatoriamente la siguiente política de integridad académica. Todo trabajo presentado por un alumno para los efectos de la evaluación de un curso debe ser hecho individualmente por el alumno, sin apoyo en material de terceros. Por “trabajo” se entiende en general las interrogaciones escritas, las tareas de programación u otras, los trabajos de laboratorio, los proyectos, el examen, entre otros.</a:t>
            </a:r>
            <a:endParaRPr lang="es-ES" sz="15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509201"/>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b="1" dirty="0">
              <a:solidFill>
                <a:schemeClr val="accent2"/>
              </a:solidFill>
              <a:latin typeface="Trebuchet MS" charset="0"/>
            </a:endParaRPr>
          </a:p>
          <a:p>
            <a:r>
              <a:rPr lang="es-CL" sz="1500" dirty="0">
                <a:latin typeface="Trebuchet MS" charset="0"/>
              </a:rPr>
              <a:t>En particular, </a:t>
            </a:r>
            <a:r>
              <a:rPr lang="es-CL" sz="1500" b="1" dirty="0">
                <a:solidFill>
                  <a:srgbClr val="FF0000"/>
                </a:solidFill>
                <a:latin typeface="Trebuchet MS" charset="0"/>
              </a:rPr>
              <a:t>si un alumno copia un trabajo, o si a un alumno se le prueba que compró o intentó comprar un trabajo, obtendrá nota final 1.1 (uno punto uno) en el curso</a:t>
            </a:r>
            <a:r>
              <a:rPr lang="es-CL" sz="1500" dirty="0">
                <a:solidFill>
                  <a:srgbClr val="FF0000"/>
                </a:solidFill>
                <a:latin typeface="Trebuchet MS" charset="0"/>
              </a:rPr>
              <a:t> </a:t>
            </a:r>
            <a:r>
              <a:rPr lang="es-CL" sz="1500" dirty="0">
                <a:latin typeface="Trebuchet MS" charset="0"/>
              </a:rPr>
              <a:t>y se solicitará a la Dirección de Docencia de la Escuela de Ingeniería que no le permita retirar el curso de la carga académica semestral.</a:t>
            </a:r>
          </a:p>
          <a:p>
            <a:r>
              <a:rPr lang="es-CL" sz="1500" dirty="0">
                <a:latin typeface="Trebuchet MS" charset="0"/>
              </a:rPr>
              <a:t>Por “copia” se entiende incluir en el trabajo presentado como propio partes hechas por otro alumno. En este caso, la sanción anterior se aplicará a todos los alumnos involucrados. Por "compra" se entiende presentar como propio un trabajo hecho por otra persona. En este caso, se informará a la Dirección de Docencia la persona que vende el trabajo.</a:t>
            </a:r>
          </a:p>
          <a:p>
            <a:r>
              <a:rPr lang="es-CL" sz="1500" dirty="0">
                <a:latin typeface="Trebuchet MS" charset="0"/>
              </a:rPr>
              <a:t>Obviamente, está permitido usar material disponible públicamente, por ejemplo, libros o contenidos tomados de Internet, siempre y cuando se incluya la referencia correspondiente. Lo anterior se entiende como complemento al Reglamento del Alumno de la Pontificia Universidad Católica de Chile:</a:t>
            </a:r>
          </a:p>
          <a:p>
            <a:endParaRPr lang="es-CL" sz="1500" dirty="0" smtClean="0">
              <a:latin typeface="Trebuchet MS" charset="0"/>
            </a:endParaRPr>
          </a:p>
          <a:p>
            <a:r>
              <a:rPr lang="es-ES_tradnl" sz="1500" dirty="0" smtClean="0">
                <a:latin typeface="Trebuchet MS" charset="0"/>
                <a:hlinkClick r:id="rId3"/>
              </a:rPr>
              <a:t>http://dsrd.uc.cl/alumnos-uc/reglamento-estudiantiles</a:t>
            </a:r>
            <a:endParaRPr lang="es-ES_tradnl" sz="1500" dirty="0" smtClean="0">
              <a:latin typeface="Trebuchet MS" charset="0"/>
            </a:endParaRPr>
          </a:p>
          <a:p>
            <a:endParaRPr lang="es-CL" sz="1500" dirty="0" smtClean="0">
              <a:latin typeface="Trebuchet MS" charset="0"/>
            </a:endParaRPr>
          </a:p>
          <a:p>
            <a:r>
              <a:rPr lang="es-CL" sz="1500" dirty="0" smtClean="0">
                <a:latin typeface="Trebuchet MS" charset="0"/>
              </a:rPr>
              <a:t>Por </a:t>
            </a:r>
            <a:r>
              <a:rPr lang="es-CL" sz="1500" dirty="0">
                <a:latin typeface="Trebuchet MS" charset="0"/>
              </a:rPr>
              <a:t>ello, es posible pedir a la Universidad la aplicación de sanciones adicionales especificadas en dicho reglamento.</a:t>
            </a:r>
          </a:p>
          <a:p>
            <a:r>
              <a:rPr lang="es-ES" sz="1600" b="1" dirty="0">
                <a:solidFill>
                  <a:schemeClr val="accent2"/>
                </a:solidFill>
                <a:latin typeface="Trebuchet MS" charset="0"/>
              </a:rPr>
              <a:t/>
            </a:r>
            <a:br>
              <a:rPr lang="es-ES" sz="1600" b="1" dirty="0">
                <a:solidFill>
                  <a:schemeClr val="accent2"/>
                </a:solidFill>
                <a:latin typeface="Trebuchet MS" charset="0"/>
              </a:rPr>
            </a:br>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4524316"/>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a:t>
            </a:r>
            <a:r>
              <a:rPr lang="es-CL" b="1" dirty="0" smtClean="0">
                <a:solidFill>
                  <a:schemeClr val="accent2"/>
                </a:solidFill>
                <a:latin typeface="Trebuchet MS" charset="0"/>
              </a:rPr>
              <a:t> Teaching </a:t>
            </a:r>
            <a:r>
              <a:rPr lang="es-CL" b="1" dirty="0">
                <a:solidFill>
                  <a:schemeClr val="accent2"/>
                </a:solidFill>
                <a:latin typeface="Trebuchet MS" charset="0"/>
              </a:rPr>
              <a:t>&gt;</a:t>
            </a:r>
            <a:r>
              <a:rPr lang="es-CL" b="1" dirty="0" smtClean="0">
                <a:solidFill>
                  <a:schemeClr val="accent2"/>
                </a:solidFill>
                <a:latin typeface="Trebuchet MS" charset="0"/>
              </a:rPr>
              <a:t> Reconocimiento de 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hlinkClick r:id="rId4"/>
              </a:rPr>
              <a:t>domingo.mery@uc.cl</a:t>
            </a:r>
            <a:endParaRPr lang="es-CL" b="1" dirty="0" smtClean="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rPr>
              <a:t>      @CVCND</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pic>
        <p:nvPicPr>
          <p:cNvPr id="2" name="Picture 1" descr="Screen Shot 2016-03-08 at 9.51.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67" y="4927600"/>
            <a:ext cx="395492" cy="3429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8816" y="2252008"/>
            <a:ext cx="5229316" cy="2246769"/>
          </a:xfrm>
          <a:prstGeom prst="rect">
            <a:avLst/>
          </a:prstGeom>
          <a:noFill/>
        </p:spPr>
        <p:txBody>
          <a:bodyPr wrap="none" rtlCol="0">
            <a:spAutoFit/>
          </a:bodyPr>
          <a:lstStyle/>
          <a:p>
            <a:pPr algn="ctr"/>
            <a:r>
              <a:rPr lang="es-CL" sz="6000" dirty="0" smtClean="0">
                <a:latin typeface="Trebuchet MS"/>
                <a:cs typeface="Trebuchet MS"/>
              </a:rPr>
              <a:t>El Proyecto</a:t>
            </a:r>
          </a:p>
          <a:p>
            <a:pPr algn="ctr"/>
            <a:r>
              <a:rPr lang="es-CL" sz="4000" dirty="0" smtClean="0">
                <a:latin typeface="Trebuchet MS"/>
                <a:cs typeface="Trebuchet MS"/>
              </a:rPr>
              <a:t>Estimación de la Edad</a:t>
            </a:r>
          </a:p>
          <a:p>
            <a:pPr algn="ctr"/>
            <a:r>
              <a:rPr lang="es-CL" sz="4000" dirty="0" smtClean="0">
                <a:latin typeface="Trebuchet MS"/>
                <a:cs typeface="Trebuchet MS"/>
              </a:rPr>
              <a:t>de una Persona</a:t>
            </a:r>
            <a:endParaRPr lang="es-CL" sz="4000" dirty="0">
              <a:latin typeface="Trebuchet MS"/>
              <a:cs typeface="Trebuchet MS"/>
            </a:endParaRPr>
          </a:p>
        </p:txBody>
      </p:sp>
    </p:spTree>
    <p:extLst>
      <p:ext uri="{BB962C8B-B14F-4D97-AF65-F5344CB8AC3E}">
        <p14:creationId xmlns:p14="http://schemas.microsoft.com/office/powerpoint/2010/main" val="25209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454" y="2487666"/>
            <a:ext cx="1073943" cy="1562100"/>
          </a:xfrm>
          <a:prstGeom prst="rect">
            <a:avLst/>
          </a:prstGeom>
        </p:spPr>
      </p:pic>
      <p:grpSp>
        <p:nvGrpSpPr>
          <p:cNvPr id="13" name="Group 12"/>
          <p:cNvGrpSpPr/>
          <p:nvPr/>
        </p:nvGrpSpPr>
        <p:grpSpPr>
          <a:xfrm>
            <a:off x="2891676" y="2616847"/>
            <a:ext cx="2645517" cy="1321252"/>
            <a:chOff x="2891676" y="2616847"/>
            <a:chExt cx="2645517" cy="1321252"/>
          </a:xfrm>
        </p:grpSpPr>
        <p:sp>
          <p:nvSpPr>
            <p:cNvPr id="5" name="Rectangle 4"/>
            <p:cNvSpPr/>
            <p:nvPr/>
          </p:nvSpPr>
          <p:spPr>
            <a:xfrm>
              <a:off x="3207296" y="2616847"/>
              <a:ext cx="2322082" cy="1321252"/>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72180" y="3075780"/>
              <a:ext cx="2365013" cy="369332"/>
            </a:xfrm>
            <a:prstGeom prst="rect">
              <a:avLst/>
            </a:prstGeom>
            <a:noFill/>
          </p:spPr>
          <p:txBody>
            <a:bodyPr wrap="square" rtlCol="0">
              <a:spAutoFit/>
            </a:bodyPr>
            <a:lstStyle/>
            <a:p>
              <a:pPr algn="ctr"/>
              <a:r>
                <a:rPr lang="es-CL" dirty="0" smtClean="0">
                  <a:latin typeface="Trebuchet MS"/>
                  <a:cs typeface="Trebuchet MS"/>
                </a:rPr>
                <a:t>Age Estimator</a:t>
              </a:r>
              <a:endParaRPr lang="es-CL" dirty="0">
                <a:latin typeface="Trebuchet MS"/>
                <a:cs typeface="Trebuchet MS"/>
              </a:endParaRPr>
            </a:p>
          </p:txBody>
        </p:sp>
        <p:cxnSp>
          <p:nvCxnSpPr>
            <p:cNvPr id="8" name="Straight Arrow Connector 7"/>
            <p:cNvCxnSpPr>
              <a:stCxn id="4" idx="3"/>
              <a:endCxn id="5" idx="1"/>
            </p:cNvCxnSpPr>
            <p:nvPr/>
          </p:nvCxnSpPr>
          <p:spPr>
            <a:xfrm>
              <a:off x="2891676" y="3268716"/>
              <a:ext cx="31562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300821" y="4041702"/>
            <a:ext cx="5864651" cy="270201"/>
            <a:chOff x="1300821" y="4041702"/>
            <a:chExt cx="5864651" cy="270201"/>
          </a:xfrm>
        </p:grpSpPr>
        <p:sp>
          <p:nvSpPr>
            <p:cNvPr id="15" name="TextBox 14"/>
            <p:cNvSpPr txBox="1"/>
            <p:nvPr/>
          </p:nvSpPr>
          <p:spPr>
            <a:xfrm>
              <a:off x="1300821" y="4041702"/>
              <a:ext cx="700445" cy="246221"/>
            </a:xfrm>
            <a:prstGeom prst="rect">
              <a:avLst/>
            </a:prstGeom>
            <a:noFill/>
          </p:spPr>
          <p:txBody>
            <a:bodyPr wrap="none" rtlCol="0">
              <a:spAutoFit/>
            </a:bodyPr>
            <a:lstStyle/>
            <a:p>
              <a:pPr algn="ctr"/>
              <a:r>
                <a:rPr lang="es-CL" sz="1000" dirty="0" smtClean="0">
                  <a:latin typeface="Trebuchet MS"/>
                  <a:cs typeface="Trebuchet MS"/>
                </a:rPr>
                <a:t>[ INPUT ]</a:t>
              </a:r>
              <a:endParaRPr lang="es-CL" sz="1000" dirty="0">
                <a:latin typeface="Trebuchet MS"/>
                <a:cs typeface="Trebuchet MS"/>
              </a:endParaRPr>
            </a:p>
          </p:txBody>
        </p:sp>
        <p:sp>
          <p:nvSpPr>
            <p:cNvPr id="16" name="TextBox 15"/>
            <p:cNvSpPr txBox="1"/>
            <p:nvPr/>
          </p:nvSpPr>
          <p:spPr>
            <a:xfrm>
              <a:off x="6338540" y="4065682"/>
              <a:ext cx="826932" cy="246221"/>
            </a:xfrm>
            <a:prstGeom prst="rect">
              <a:avLst/>
            </a:prstGeom>
            <a:noFill/>
          </p:spPr>
          <p:txBody>
            <a:bodyPr wrap="none" rtlCol="0">
              <a:spAutoFit/>
            </a:bodyPr>
            <a:lstStyle/>
            <a:p>
              <a:pPr algn="ctr"/>
              <a:r>
                <a:rPr lang="es-CL" sz="1000" dirty="0" smtClean="0">
                  <a:latin typeface="Trebuchet MS"/>
                  <a:cs typeface="Trebuchet MS"/>
                </a:rPr>
                <a:t>[ OUTPUT ]</a:t>
              </a:r>
              <a:endParaRPr lang="es-CL" sz="1000" dirty="0">
                <a:latin typeface="Trebuchet MS"/>
                <a:cs typeface="Trebuchet MS"/>
              </a:endParaRPr>
            </a:p>
          </p:txBody>
        </p:sp>
      </p:grpSp>
      <p:cxnSp>
        <p:nvCxnSpPr>
          <p:cNvPr id="18" name="Straight Arrow Connector 17"/>
          <p:cNvCxnSpPr/>
          <p:nvPr/>
        </p:nvCxnSpPr>
        <p:spPr>
          <a:xfrm>
            <a:off x="5550208" y="3285652"/>
            <a:ext cx="31562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78843" y="3029613"/>
            <a:ext cx="2735044" cy="461665"/>
          </a:xfrm>
          <a:prstGeom prst="rect">
            <a:avLst/>
          </a:prstGeom>
          <a:noFill/>
        </p:spPr>
        <p:txBody>
          <a:bodyPr wrap="none" rtlCol="0">
            <a:spAutoFit/>
          </a:bodyPr>
          <a:lstStyle/>
          <a:p>
            <a:pPr algn="ctr"/>
            <a:r>
              <a:rPr lang="es-ES_tradnl" sz="2400" smtClean="0"/>
              <a:t>entre 50 y 60 años</a:t>
            </a:r>
            <a:endParaRPr lang="es-ES_tradnl" sz="2400" dirty="0"/>
          </a:p>
        </p:txBody>
      </p:sp>
    </p:spTree>
    <p:extLst>
      <p:ext uri="{BB962C8B-B14F-4D97-AF65-F5344CB8AC3E}">
        <p14:creationId xmlns:p14="http://schemas.microsoft.com/office/powerpoint/2010/main" val="100522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smtClean="0">
                <a:solidFill>
                  <a:srgbClr val="3333CC"/>
                </a:solidFill>
                <a:latin typeface="Trebuchet MS" charset="0"/>
              </a:rPr>
              <a:t>Reconocimiento de Patrones</a:t>
            </a:r>
            <a:endParaRPr lang="es-CL" sz="3200" b="1" dirty="0">
              <a:solidFill>
                <a:srgbClr val="3333CC"/>
              </a:solidFill>
              <a:latin typeface="Trebuchet MS" charset="0"/>
            </a:endParaRPr>
          </a:p>
          <a:p>
            <a:pPr algn="ctr"/>
            <a:r>
              <a:rPr lang="es-CL" sz="3200" b="1" dirty="0">
                <a:solidFill>
                  <a:srgbClr val="3333CC"/>
                </a:solidFill>
                <a:latin typeface="Trebuchet MS" charset="0"/>
              </a:rPr>
              <a:t>ICC / IEE</a:t>
            </a:r>
            <a:r>
              <a:rPr lang="es-CL" sz="3200" b="1" dirty="0" smtClean="0">
                <a:solidFill>
                  <a:srgbClr val="3333CC"/>
                </a:solidFill>
                <a:latin typeface="Trebuchet MS" charset="0"/>
              </a:rPr>
              <a:t>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smtClean="0">
              <a:solidFill>
                <a:schemeClr val="accent2"/>
              </a:solidFill>
              <a:latin typeface="Trebuchet MS" charset="0"/>
            </a:endParaRPr>
          </a:p>
          <a:p>
            <a:endParaRPr lang="es-ES" b="1" dirty="0" smtClean="0">
              <a:solidFill>
                <a:schemeClr val="accent2"/>
              </a:solidFill>
              <a:latin typeface="Trebuchet MS" charset="0"/>
            </a:endParaRPr>
          </a:p>
          <a:p>
            <a:pPr algn="just"/>
            <a:r>
              <a:rPr lang="es-ES" sz="2400" dirty="0" smtClean="0">
                <a:solidFill>
                  <a:schemeClr val="accent2"/>
                </a:solidFill>
                <a:latin typeface="Trebuchet MS" charset="0"/>
              </a:rPr>
              <a:t>El </a:t>
            </a:r>
            <a:r>
              <a:rPr lang="es-ES" sz="2400" dirty="0">
                <a:solidFill>
                  <a:schemeClr val="accent2"/>
                </a:solidFill>
                <a:latin typeface="Trebuchet MS" charset="0"/>
              </a:rPr>
              <a:t>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r>
              <a:rPr lang="es-CL" sz="2000" dirty="0" smtClean="0">
                <a:latin typeface="Trebuchet MS"/>
                <a:cs typeface="Trebuchet MS"/>
              </a:rPr>
              <a:t>.</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smtClean="0">
                <a:latin typeface="Trebuchet MS"/>
                <a:cs typeface="Trebuchet MS"/>
              </a:rPr>
              <a:t>Diseñar </a:t>
            </a:r>
            <a:r>
              <a:rPr lang="es-CL" sz="2000" dirty="0">
                <a:latin typeface="Trebuchet MS"/>
                <a:cs typeface="Trebuchet MS"/>
              </a:rPr>
              <a:t>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smtClean="0">
                <a:solidFill>
                  <a:schemeClr val="accent2"/>
                </a:solidFill>
                <a:latin typeface="Trebuchet MS" charset="0"/>
              </a:rPr>
              <a:t>Extracción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Selección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Clasificación</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Evaluación de Desempeño</a:t>
            </a:r>
            <a:endParaRPr lang="es-ES" dirty="0">
              <a:solidFill>
                <a:schemeClr val="accent2"/>
              </a:solidFill>
              <a:latin typeface="Trebuchet MS" charset="0"/>
            </a:endParaRPr>
          </a:p>
          <a:p>
            <a:pPr marL="342900" indent="-342900">
              <a:buFontTx/>
              <a:buAutoNum type="arabicPeriod"/>
            </a:pPr>
            <a:r>
              <a:rPr lang="es-ES" dirty="0" err="1" smtClean="0">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Aplicaciones</a:t>
            </a:r>
            <a:endParaRPr lang="es-ES" dirty="0">
              <a:solidFill>
                <a:schemeClr val="accent2"/>
              </a:solidFill>
              <a:latin typeface="Trebuchet MS" charset="0"/>
            </a:endParaRP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5143</TotalTime>
  <Words>899</Words>
  <Application>Microsoft Macintosh PowerPoint</Application>
  <PresentationFormat>On-screen Show (4:3)</PresentationFormat>
  <Paragraphs>130</Paragraphs>
  <Slides>18</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ＭＳ Ｐゴシック</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77</cp:revision>
  <dcterms:created xsi:type="dcterms:W3CDTF">2012-08-01T13:57:31Z</dcterms:created>
  <dcterms:modified xsi:type="dcterms:W3CDTF">2019-03-06T20:45:17Z</dcterms:modified>
</cp:coreProperties>
</file>