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1"/>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504" r:id="rId15"/>
    <p:sldId id="500" r:id="rId16"/>
    <p:sldId id="499" r:id="rId17"/>
    <p:sldId id="497" r:id="rId18"/>
    <p:sldId id="505" r:id="rId19"/>
    <p:sldId id="50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94607"/>
  </p:normalViewPr>
  <p:slideViewPr>
    <p:cSldViewPr snapToGrid="0">
      <p:cViewPr varScale="1">
        <p:scale>
          <a:sx n="124" d="100"/>
          <a:sy n="124" d="100"/>
        </p:scale>
        <p:origin x="1976"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ing.puc.cl/codigodehon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old.ing.puc.cl/esp/alumpregrado/procedimientos/integridad_academica.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dsrd.uc.cl/alumnos-uc/reglamento-estudiantil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dmery.ing.puc.c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mailto:dmery@ing.puc.c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r>
              <a:rPr lang="es-CL" sz="1200" dirty="0">
                <a:solidFill>
                  <a:schemeClr val="bg1">
                    <a:lumMod val="75000"/>
                  </a:schemeClr>
                </a:solidFill>
                <a:latin typeface="Trebuchet MS" pitchFamily="34" charset="0"/>
              </a:rPr>
              <a:t>Semestre 2018-1</a:t>
            </a: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&gt; 75%</a:t>
            </a:r>
          </a:p>
          <a:p>
            <a:r>
              <a:rPr lang="es-ES" b="1" dirty="0">
                <a:solidFill>
                  <a:schemeClr val="accent2"/>
                </a:solidFill>
                <a:latin typeface="Trebuchet MS" charset="0"/>
              </a:rPr>
              <a:t>-	Trabajo en Clases:</a:t>
            </a:r>
            <a:r>
              <a:rPr lang="es-ES" b="1">
                <a:solidFill>
                  <a:schemeClr val="accent2"/>
                </a:solidFill>
                <a:latin typeface="Trebuchet MS" charset="0"/>
              </a:rPr>
              <a:t>	20</a:t>
            </a:r>
            <a:r>
              <a:rPr lang="es-ES" b="1" dirty="0">
                <a:solidFill>
                  <a:schemeClr val="accent2"/>
                </a:solidFill>
                <a:latin typeface="Trebuchet MS" charset="0"/>
              </a:rPr>
              <a:t>%</a:t>
            </a:r>
          </a:p>
          <a:p>
            <a:r>
              <a:rPr lang="es-ES" b="1" dirty="0">
                <a:solidFill>
                  <a:schemeClr val="accent2"/>
                </a:solidFill>
                <a:latin typeface="Trebuchet MS" charset="0"/>
              </a:rPr>
              <a:t>-	3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y tener promedio sobre 4.0 en las tareas y en el proyecto, de lo contrario la nota será el mínimo de ellas. </a:t>
            </a:r>
          </a:p>
          <a:p>
            <a:endParaRPr lang="es-ES" b="1" dirty="0">
              <a:solidFill>
                <a:schemeClr val="accent2"/>
              </a:solidFill>
              <a:latin typeface="Trebuchet MS" charset="0"/>
            </a:endParaRPr>
          </a:p>
          <a:p>
            <a:endParaRPr lang="es-ES" b="1" dirty="0">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 sz="1600" b="1" dirty="0" err="1">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err="1">
                <a:solidFill>
                  <a:schemeClr val="accent2"/>
                </a:solidFill>
                <a:latin typeface="Trebuchet MS" charset="0"/>
              </a:rPr>
              <a:t>University</a:t>
            </a:r>
            <a:r>
              <a:rPr lang="es-ES" sz="1600" b="1" dirty="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R. </a:t>
            </a:r>
            <a:r>
              <a:rPr lang="es-ES" sz="1600" b="1" dirty="0" err="1">
                <a:solidFill>
                  <a:schemeClr val="accent2"/>
                </a:solidFill>
                <a:latin typeface="Trebuchet MS" charset="0"/>
              </a:rPr>
              <a:t>Shape</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Inc.,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 </a:t>
            </a:r>
            <a:r>
              <a:rPr lang="es-ES" sz="1600" b="1" dirty="0" err="1">
                <a:solidFill>
                  <a:schemeClr val="accent2"/>
                </a:solidFill>
                <a:latin typeface="Trebuchet MS" charset="0"/>
              </a:rPr>
              <a:t>Feature</a:t>
            </a:r>
            <a:r>
              <a:rPr lang="es-ES" sz="1600" b="1" dirty="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2004.</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a:solidFill>
                <a:schemeClr val="accent2"/>
              </a:solidFill>
              <a:latin typeface="Trebuchet MS" charset="0"/>
            </a:endParaRPr>
          </a:p>
          <a:p>
            <a:r>
              <a:rPr lang="es-ES" sz="1600" b="1" dirty="0">
                <a:solidFill>
                  <a:schemeClr val="accent2"/>
                </a:solidFill>
                <a:latin typeface="Trebuchet MS" charset="0"/>
              </a:rPr>
              <a:t>Artículos 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3231654"/>
          </a:xfrm>
          <a:prstGeom prst="rect">
            <a:avLst/>
          </a:prstGeom>
          <a:noFill/>
        </p:spPr>
        <p:txBody>
          <a:bodyPr wrap="square" rtlCol="0">
            <a:spAutoFit/>
          </a:bodyPr>
          <a:lstStyle/>
          <a:p>
            <a:pPr algn="just"/>
            <a:r>
              <a:rPr lang="es-ES" sz="2400" b="1" dirty="0">
                <a:solidFill>
                  <a:schemeClr val="accent2"/>
                </a:solidFill>
                <a:latin typeface="Trebuchet MS" charset="0"/>
              </a:rPr>
              <a:t>Compromiso del Código de Honor de la Escuela de Ingeniería</a:t>
            </a:r>
          </a:p>
          <a:p>
            <a:pPr algn="just"/>
            <a:endParaRPr lang="es-ES" dirty="0"/>
          </a:p>
          <a:p>
            <a:pPr algn="just"/>
            <a:r>
              <a:rPr lang="es-ES"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Honor.</a:t>
            </a:r>
          </a:p>
          <a:p>
            <a:pPr algn="just"/>
            <a:endParaRPr lang="es-ES" dirty="0"/>
          </a:p>
          <a:p>
            <a:pPr algn="just"/>
            <a:endParaRPr lang="es-ES" dirty="0"/>
          </a:p>
          <a:p>
            <a:pPr algn="just"/>
            <a:r>
              <a:rPr lang="es-ES" u="sng" dirty="0">
                <a:hlinkClick r:id="rId2"/>
              </a:rPr>
              <a:t>http://ing.puc.cl/codigodehonor</a:t>
            </a:r>
            <a:r>
              <a:rPr lang="es-ES" dirty="0"/>
              <a:t>.  </a:t>
            </a:r>
            <a:endParaRPr lang="en-US" dirty="0"/>
          </a:p>
          <a:p>
            <a:pPr algn="just"/>
            <a:endParaRPr lang="en-US" dirty="0"/>
          </a:p>
        </p:txBody>
      </p:sp>
    </p:spTree>
    <p:extLst>
      <p:ext uri="{BB962C8B-B14F-4D97-AF65-F5344CB8AC3E}">
        <p14:creationId xmlns:p14="http://schemas.microsoft.com/office/powerpoint/2010/main" val="338819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739759"/>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Ingeniería:</a:t>
            </a:r>
          </a:p>
          <a:p>
            <a:endParaRPr lang="es-CL" sz="1500" dirty="0">
              <a:latin typeface="Trebuchet MS" charset="0"/>
            </a:endParaRPr>
          </a:p>
          <a:p>
            <a:r>
              <a:rPr lang="es-ES_tradnl" sz="1500" dirty="0">
                <a:latin typeface="Trebuchet MS" charset="0"/>
                <a:hlinkClick r:id="rId3"/>
              </a:rPr>
              <a:t>http://wwwold.ing.puc.cl/esp/alumpregrado/procedimientos/integridad_academica.html</a:t>
            </a:r>
            <a:endParaRPr lang="es-ES_tradnl" sz="1500" dirty="0">
              <a:latin typeface="Trebuchet MS" charset="0"/>
            </a:endParaRPr>
          </a:p>
          <a:p>
            <a:endParaRPr lang="es-CL" sz="1500" dirty="0">
              <a:latin typeface="Trebuchet MS" charset="0"/>
            </a:endParaRPr>
          </a:p>
          <a:p>
            <a:r>
              <a:rPr lang="es-CL" sz="1500" dirty="0">
                <a:latin typeface="Trebuchet MS" charset="0"/>
              </a:rPr>
              <a:t>Específicamente,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509201"/>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Chile:</a:t>
            </a:r>
          </a:p>
          <a:p>
            <a:endParaRPr lang="es-CL" sz="1500" dirty="0">
              <a:latin typeface="Trebuchet MS" charset="0"/>
            </a:endParaRPr>
          </a:p>
          <a:p>
            <a:r>
              <a:rPr lang="es-ES_tradnl" sz="1500" dirty="0">
                <a:latin typeface="Trebuchet MS" charset="0"/>
                <a:hlinkClick r:id="rId3"/>
              </a:rPr>
              <a:t>http://dsrd.uc.cl/alumnos-uc/reglamento-estudiantiles</a:t>
            </a:r>
            <a:endParaRPr lang="es-ES_tradnl" sz="1500" dirty="0">
              <a:latin typeface="Trebuchet MS" charset="0"/>
            </a:endParaRPr>
          </a:p>
          <a:p>
            <a:endParaRPr lang="es-CL" sz="1500" dirty="0">
              <a:latin typeface="Trebuchet MS" charset="0"/>
            </a:endParaRPr>
          </a:p>
          <a:p>
            <a:r>
              <a:rPr lang="es-CL" sz="1500" dirty="0">
                <a:latin typeface="Trebuchet MS" charset="0"/>
              </a:rPr>
              <a:t>Por ello, es posible pedir a la Universidad la aplicación de sanciones adicionales especificadas en dicho reglamento.</a:t>
            </a:r>
          </a:p>
          <a:p>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6"/>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 Teaching &gt; Reconocimiento de Patrones</a:t>
            </a:r>
          </a:p>
          <a:p>
            <a:endParaRPr lang="es-CL" b="1" dirty="0">
              <a:solidFill>
                <a:schemeClr val="accent2"/>
              </a:solidFill>
              <a:latin typeface="Trebuchet MS" charset="0"/>
            </a:endParaRPr>
          </a:p>
          <a:p>
            <a:r>
              <a:rPr lang="es-CL" b="1" dirty="0">
                <a:solidFill>
                  <a:schemeClr val="accent2"/>
                </a:solidFill>
                <a:latin typeface="Trebuchet MS" charset="0"/>
                <a:hlinkClick r:id="rId4"/>
              </a:rPr>
              <a:t>dmery@ing.puc.cl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a:solidFill>
                  <a:schemeClr val="accent2"/>
                </a:solidFill>
                <a:latin typeface="Trebuchet MS" charset="0"/>
              </a:rPr>
              <a:t>      @CVCND</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5753" y="2252008"/>
            <a:ext cx="4655442" cy="2246769"/>
          </a:xfrm>
          <a:prstGeom prst="rect">
            <a:avLst/>
          </a:prstGeom>
          <a:noFill/>
        </p:spPr>
        <p:txBody>
          <a:bodyPr wrap="none" rtlCol="0">
            <a:spAutoFit/>
          </a:bodyPr>
          <a:lstStyle/>
          <a:p>
            <a:pPr algn="ctr"/>
            <a:r>
              <a:rPr lang="es-CL" sz="6000" dirty="0">
                <a:latin typeface="Trebuchet MS"/>
                <a:cs typeface="Trebuchet MS"/>
              </a:rPr>
              <a:t>El Proyecto</a:t>
            </a:r>
          </a:p>
          <a:p>
            <a:pPr algn="ctr"/>
            <a:r>
              <a:rPr lang="es-CL" sz="4000" dirty="0">
                <a:latin typeface="Trebuchet MS"/>
                <a:cs typeface="Trebuchet MS"/>
              </a:rPr>
              <a:t>Estimación de Edad</a:t>
            </a:r>
          </a:p>
          <a:p>
            <a:pPr algn="ctr"/>
            <a:r>
              <a:rPr lang="es-CL" sz="4000" dirty="0">
                <a:latin typeface="Trebuchet MS"/>
                <a:cs typeface="Trebuchet MS"/>
              </a:rPr>
              <a:t>de una persona</a:t>
            </a:r>
          </a:p>
        </p:txBody>
      </p:sp>
    </p:spTree>
    <p:extLst>
      <p:ext uri="{BB962C8B-B14F-4D97-AF65-F5344CB8AC3E}">
        <p14:creationId xmlns:p14="http://schemas.microsoft.com/office/powerpoint/2010/main" val="25209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454" y="2487666"/>
            <a:ext cx="1073943" cy="1562100"/>
          </a:xfrm>
          <a:prstGeom prst="rect">
            <a:avLst/>
          </a:prstGeom>
        </p:spPr>
      </p:pic>
      <p:grpSp>
        <p:nvGrpSpPr>
          <p:cNvPr id="13" name="Group 12"/>
          <p:cNvGrpSpPr/>
          <p:nvPr/>
        </p:nvGrpSpPr>
        <p:grpSpPr>
          <a:xfrm>
            <a:off x="2891676" y="2616847"/>
            <a:ext cx="2645517" cy="1321252"/>
            <a:chOff x="2891676" y="2616847"/>
            <a:chExt cx="2645517" cy="1321252"/>
          </a:xfrm>
        </p:grpSpPr>
        <p:sp>
          <p:nvSpPr>
            <p:cNvPr id="5" name="Rectangle 4"/>
            <p:cNvSpPr/>
            <p:nvPr/>
          </p:nvSpPr>
          <p:spPr>
            <a:xfrm>
              <a:off x="3207296" y="2616847"/>
              <a:ext cx="2322082" cy="1321252"/>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72180" y="3076268"/>
              <a:ext cx="2365013" cy="369332"/>
            </a:xfrm>
            <a:prstGeom prst="rect">
              <a:avLst/>
            </a:prstGeom>
            <a:noFill/>
          </p:spPr>
          <p:txBody>
            <a:bodyPr wrap="square" rtlCol="0">
              <a:spAutoFit/>
            </a:bodyPr>
            <a:lstStyle/>
            <a:p>
              <a:pPr algn="ctr"/>
              <a:r>
                <a:rPr lang="es-CL" dirty="0">
                  <a:latin typeface="Trebuchet MS"/>
                  <a:cs typeface="Trebuchet MS"/>
                </a:rPr>
                <a:t>Age Estimation</a:t>
              </a:r>
            </a:p>
          </p:txBody>
        </p:sp>
        <p:cxnSp>
          <p:nvCxnSpPr>
            <p:cNvPr id="8" name="Straight Arrow Connector 7"/>
            <p:cNvCxnSpPr>
              <a:stCxn id="4" idx="3"/>
              <a:endCxn id="5" idx="1"/>
            </p:cNvCxnSpPr>
            <p:nvPr/>
          </p:nvCxnSpPr>
          <p:spPr>
            <a:xfrm>
              <a:off x="2891676" y="3268716"/>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300821" y="4041702"/>
            <a:ext cx="6283754" cy="270201"/>
            <a:chOff x="1300821" y="4041702"/>
            <a:chExt cx="6283754" cy="270201"/>
          </a:xfrm>
        </p:grpSpPr>
        <p:sp>
          <p:nvSpPr>
            <p:cNvPr id="15" name="TextBox 14"/>
            <p:cNvSpPr txBox="1"/>
            <p:nvPr/>
          </p:nvSpPr>
          <p:spPr>
            <a:xfrm>
              <a:off x="1300821" y="4041702"/>
              <a:ext cx="700445" cy="246221"/>
            </a:xfrm>
            <a:prstGeom prst="rect">
              <a:avLst/>
            </a:prstGeom>
            <a:noFill/>
          </p:spPr>
          <p:txBody>
            <a:bodyPr wrap="none" rtlCol="0">
              <a:spAutoFit/>
            </a:bodyPr>
            <a:lstStyle/>
            <a:p>
              <a:pPr algn="ctr"/>
              <a:r>
                <a:rPr lang="es-CL" sz="1000" dirty="0">
                  <a:latin typeface="Trebuchet MS"/>
                  <a:cs typeface="Trebuchet MS"/>
                </a:rPr>
                <a:t>[ INPUT ]</a:t>
              </a:r>
            </a:p>
          </p:txBody>
        </p:sp>
        <p:sp>
          <p:nvSpPr>
            <p:cNvPr id="16" name="TextBox 15"/>
            <p:cNvSpPr txBox="1"/>
            <p:nvPr/>
          </p:nvSpPr>
          <p:spPr>
            <a:xfrm>
              <a:off x="6757643" y="4065682"/>
              <a:ext cx="826932" cy="246221"/>
            </a:xfrm>
            <a:prstGeom prst="rect">
              <a:avLst/>
            </a:prstGeom>
            <a:noFill/>
          </p:spPr>
          <p:txBody>
            <a:bodyPr wrap="none" rtlCol="0">
              <a:spAutoFit/>
            </a:bodyPr>
            <a:lstStyle/>
            <a:p>
              <a:pPr algn="ctr"/>
              <a:r>
                <a:rPr lang="es-CL" sz="1000" dirty="0">
                  <a:latin typeface="Trebuchet MS"/>
                  <a:cs typeface="Trebuchet MS"/>
                </a:rPr>
                <a:t>[ OUTPUT ]</a:t>
              </a:r>
            </a:p>
          </p:txBody>
        </p:sp>
      </p:grpSp>
      <p:cxnSp>
        <p:nvCxnSpPr>
          <p:cNvPr id="18" name="Straight Arrow Connector 17"/>
          <p:cNvCxnSpPr/>
          <p:nvPr/>
        </p:nvCxnSpPr>
        <p:spPr>
          <a:xfrm>
            <a:off x="5550208" y="3285652"/>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765158" y="3043061"/>
            <a:ext cx="2768707" cy="461665"/>
          </a:xfrm>
          <a:prstGeom prst="rect">
            <a:avLst/>
          </a:prstGeom>
          <a:noFill/>
        </p:spPr>
        <p:txBody>
          <a:bodyPr wrap="none" rtlCol="0">
            <a:spAutoFit/>
          </a:bodyPr>
          <a:lstStyle/>
          <a:p>
            <a:pPr algn="ctr"/>
            <a:r>
              <a:rPr lang="es-ES_tradnl" sz="2400" dirty="0"/>
              <a:t>Entre 50 y 60 años</a:t>
            </a:r>
          </a:p>
        </p:txBody>
      </p:sp>
    </p:spTree>
    <p:extLst>
      <p:ext uri="{BB962C8B-B14F-4D97-AF65-F5344CB8AC3E}">
        <p14:creationId xmlns:p14="http://schemas.microsoft.com/office/powerpoint/2010/main" val="100522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Reconocimiento de Patrones</a:t>
            </a:r>
          </a:p>
          <a:p>
            <a:pPr algn="ctr"/>
            <a:r>
              <a:rPr lang="es-CL" sz="3200" b="1" dirty="0">
                <a:solidFill>
                  <a:srgbClr val="3333CC"/>
                </a:solidFill>
                <a:latin typeface="Trebuchet MS" charset="0"/>
              </a:rPr>
              <a:t>ICC / IEE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a:solidFill>
                <a:schemeClr val="accent2"/>
              </a:solidFill>
              <a:latin typeface="Trebuchet MS" charset="0"/>
            </a:endParaRPr>
          </a:p>
          <a:p>
            <a:endParaRPr lang="es-ES" b="1" dirty="0">
              <a:solidFill>
                <a:schemeClr val="accent2"/>
              </a:solidFill>
              <a:latin typeface="Trebuchet MS" charset="0"/>
            </a:endParaRPr>
          </a:p>
          <a:p>
            <a:pPr algn="just"/>
            <a:r>
              <a:rPr lang="es-ES" sz="2400" dirty="0">
                <a:solidFill>
                  <a:schemeClr val="accent2"/>
                </a:solidFill>
                <a:latin typeface="Trebuchet MS" charset="0"/>
              </a:rPr>
              <a:t>El 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a:latin typeface="Trebuchet MS"/>
                <a:cs typeface="Trebuchet MS"/>
              </a:rPr>
              <a:t>Diseñar 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a:solidFill>
                  <a:schemeClr val="accent2"/>
                </a:solidFill>
                <a:latin typeface="Trebuchet MS" charset="0"/>
              </a:rPr>
              <a:t>Extracción de Características</a:t>
            </a:r>
          </a:p>
          <a:p>
            <a:pPr marL="342900" indent="-342900">
              <a:buFontTx/>
              <a:buAutoNum type="arabicPeriod"/>
            </a:pPr>
            <a:r>
              <a:rPr lang="es-ES" dirty="0">
                <a:solidFill>
                  <a:schemeClr val="accent2"/>
                </a:solidFill>
                <a:latin typeface="Trebuchet MS" charset="0"/>
              </a:rPr>
              <a:t>Selección de Características</a:t>
            </a:r>
          </a:p>
          <a:p>
            <a:pPr marL="342900" indent="-342900">
              <a:buFontTx/>
              <a:buAutoNum type="arabicPeriod"/>
            </a:pPr>
            <a:r>
              <a:rPr lang="es-ES" dirty="0">
                <a:solidFill>
                  <a:schemeClr val="accent2"/>
                </a:solidFill>
                <a:latin typeface="Trebuchet MS" charset="0"/>
              </a:rPr>
              <a:t>Clasificación</a:t>
            </a:r>
          </a:p>
          <a:p>
            <a:pPr marL="342900" indent="-342900">
              <a:buFontTx/>
              <a:buAutoNum type="arabicPeriod"/>
            </a:pPr>
            <a:r>
              <a:rPr lang="es-ES" dirty="0">
                <a:solidFill>
                  <a:schemeClr val="accent2"/>
                </a:solidFill>
                <a:latin typeface="Trebuchet MS" charset="0"/>
              </a:rPr>
              <a:t>Evaluación de Desempeño</a:t>
            </a:r>
          </a:p>
          <a:p>
            <a:pPr marL="342900" indent="-342900">
              <a:buFontTx/>
              <a:buAutoNum type="arabicPeriod"/>
            </a:pPr>
            <a:r>
              <a:rPr lang="es-ES" dirty="0" err="1">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a:solidFill>
                  <a:schemeClr val="accent2"/>
                </a:solidFill>
                <a:latin typeface="Trebuchet MS" charset="0"/>
              </a:rPr>
              <a:t>Aplicaciones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5136</TotalTime>
  <Words>946</Words>
  <Application>Microsoft Macintosh PowerPoint</Application>
  <PresentationFormat>On-screen Show (4:3)</PresentationFormat>
  <Paragraphs>131</Paragraphs>
  <Slides>18</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ＭＳ Ｐゴシック</vt:lpstr>
      <vt:lpstr>Arial</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76</cp:revision>
  <dcterms:created xsi:type="dcterms:W3CDTF">2012-08-01T13:57:31Z</dcterms:created>
  <dcterms:modified xsi:type="dcterms:W3CDTF">2018-03-13T11:08:52Z</dcterms:modified>
</cp:coreProperties>
</file>