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298" r:id="rId3"/>
    <p:sldId id="292" r:id="rId4"/>
    <p:sldId id="311" r:id="rId5"/>
    <p:sldId id="299" r:id="rId6"/>
    <p:sldId id="300" r:id="rId7"/>
    <p:sldId id="289" r:id="rId8"/>
    <p:sldId id="290" r:id="rId9"/>
    <p:sldId id="301" r:id="rId10"/>
    <p:sldId id="302" r:id="rId11"/>
    <p:sldId id="303" r:id="rId12"/>
    <p:sldId id="312" r:id="rId13"/>
    <p:sldId id="305" r:id="rId14"/>
    <p:sldId id="306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624"/>
  </p:normalViewPr>
  <p:slideViewPr>
    <p:cSldViewPr snapToGrid="0">
      <p:cViewPr>
        <p:scale>
          <a:sx n="68" d="100"/>
          <a:sy n="68" d="100"/>
        </p:scale>
        <p:origin x="2592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5" Type="http://schemas.openxmlformats.org/officeDocument/2006/relationships/hyperlink" Target="http://ieeexplore.ieee.org/xpls/abs_all.jsp?arnumber=105769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Carácterísticas Geométricas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 smtClean="0">
              <a:latin typeface="Trebuchet MS"/>
              <a:cs typeface="Trebuchet MS"/>
            </a:endParaRPr>
          </a:p>
          <a:p>
            <a:r>
              <a:rPr lang="en-US" sz="2400" dirty="0" smtClean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560725" y="251653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3852357" y="330289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671895" y="256085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18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283049" y="336398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709357" y="415124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93760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41955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57033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119939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24617" y="335426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553" y="336777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913" y="3839452"/>
            <a:ext cx="487991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They have different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187" y="94031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2385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710" y="2243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5034" y="2166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2774" y="50140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0514" y="525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6742" y="55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647861">
            <a:off x="709357" y="37777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56412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382208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19685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82591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1187" y="56683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1751033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710" y="16083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5034" y="1531430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2774" y="437917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4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4486" y="4622902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5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6742" y="493076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1375455"/>
            <a:ext cx="4781932" cy="4448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7660" y="802522"/>
            <a:ext cx="5760302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Difference between Φ</a:t>
            </a:r>
            <a:r>
              <a:rPr lang="en-US" baseline="-25000" dirty="0" smtClean="0">
                <a:latin typeface="Trebuchet MS"/>
                <a:cs typeface="Trebuchet MS"/>
              </a:rPr>
              <a:t>1 </a:t>
            </a:r>
            <a:r>
              <a:rPr lang="en-US" dirty="0" smtClean="0">
                <a:latin typeface="Trebuchet MS"/>
                <a:cs typeface="Trebuchet MS"/>
              </a:rPr>
              <a:t>of region </a:t>
            </a:r>
            <a:r>
              <a:rPr lang="en-US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and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j</a:t>
            </a:r>
            <a:endParaRPr lang="en-US" baseline="-25000" dirty="0" smtClean="0">
              <a:latin typeface="Trebuchet MS"/>
              <a:cs typeface="Trebuchet MS"/>
            </a:endParaRPr>
          </a:p>
          <a:p>
            <a:endParaRPr lang="en-US" baseline="-25000" dirty="0">
              <a:latin typeface="Trebuchet MS"/>
              <a:cs typeface="Trebuchet MS"/>
            </a:endParaRPr>
          </a:p>
          <a:p>
            <a:r>
              <a:rPr lang="en-US" dirty="0" smtClean="0"/>
              <a:t>                  1          2         3          4           5           6</a:t>
            </a:r>
          </a:p>
          <a:p>
            <a:endParaRPr lang="en-US" sz="1500" dirty="0"/>
          </a:p>
          <a:p>
            <a:r>
              <a:rPr lang="en-US" sz="1500" dirty="0" smtClean="0"/>
              <a:t>      1</a:t>
            </a:r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2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 smtClean="0"/>
              <a:t>       3</a:t>
            </a:r>
          </a:p>
          <a:p>
            <a:endParaRPr lang="en-US" sz="1500" dirty="0"/>
          </a:p>
          <a:p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dirty="0" smtClean="0"/>
              <a:t>       4</a:t>
            </a:r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        5</a:t>
            </a:r>
          </a:p>
          <a:p>
            <a:endParaRPr lang="en-US" sz="1500" dirty="0" smtClean="0"/>
          </a:p>
          <a:p>
            <a:endParaRPr lang="en-US" sz="1500" dirty="0"/>
          </a:p>
          <a:p>
            <a:r>
              <a:rPr lang="en-US" sz="1500" dirty="0" smtClean="0"/>
              <a:t>        6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2799154" y="1470643"/>
            <a:ext cx="218096" cy="2052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870" y="145656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6608" y="5737805"/>
            <a:ext cx="395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0230" y="5975657"/>
            <a:ext cx="2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167" y="1254161"/>
            <a:ext cx="2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8" name="Picture 7" descr="Screen Shot 2014-10-06 at 8.3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3" y="2597934"/>
            <a:ext cx="2781016" cy="2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" y="1341516"/>
            <a:ext cx="2037724" cy="18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9" y="1341517"/>
            <a:ext cx="2037724" cy="1895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61" y="1334891"/>
            <a:ext cx="2037724" cy="189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38" y="1332714"/>
            <a:ext cx="2037724" cy="1895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9" y="3685767"/>
            <a:ext cx="2037724" cy="1895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435" y="3668735"/>
            <a:ext cx="2037724" cy="189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57" y="3651647"/>
            <a:ext cx="2037724" cy="18958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5953" y="1089283"/>
            <a:ext cx="739176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dirty="0" smtClean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3                                             </a:t>
            </a:r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0254" y="3460872"/>
            <a:ext cx="484899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Φ</a:t>
            </a:r>
            <a:r>
              <a:rPr lang="en-US" baseline="-25000" dirty="0" smtClean="0">
                <a:latin typeface="Trebuchet MS"/>
                <a:cs typeface="Trebuchet MS"/>
              </a:rPr>
              <a:t>5</a:t>
            </a:r>
            <a:r>
              <a:rPr lang="en-US" dirty="0" smtClean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6</a:t>
            </a:r>
            <a:r>
              <a:rPr lang="en-US" dirty="0" smtClean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 smtClean="0">
                <a:latin typeface="Trebuchet MS"/>
                <a:cs typeface="Trebuchet MS"/>
              </a:rPr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3187" y="6329887"/>
            <a:ext cx="248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PAT02_HuMoments.m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45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Geometric Features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4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32100" y="3581400"/>
            <a:ext cx="2654300" cy="1892299"/>
            <a:chOff x="279400" y="3581400"/>
            <a:chExt cx="2654300" cy="1892299"/>
          </a:xfrm>
        </p:grpSpPr>
        <p:pic>
          <p:nvPicPr>
            <p:cNvPr id="9" name="Picture 8" descr="Screen Shot 2014-10-04 at 1.48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4839676"/>
              <a:ext cx="2654300" cy="6340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36" y="4279900"/>
              <a:ext cx="2569028" cy="749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3700" y="3581400"/>
              <a:ext cx="2249334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 smtClean="0">
                <a:latin typeface="Trebuchet MS"/>
                <a:cs typeface="Trebuchet MS"/>
              </a:endParaRPr>
            </a:p>
            <a:p>
              <a:r>
                <a:rPr lang="en-US" dirty="0" smtClean="0">
                  <a:latin typeface="Trebuchet MS"/>
                  <a:cs typeface="Trebuchet MS"/>
                </a:rPr>
                <a:t>Height and width of</a:t>
              </a:r>
              <a:endParaRPr lang="en-US" dirty="0" smtClean="0">
                <a:latin typeface="LM Roman 10 Regular"/>
                <a:cs typeface="LM Roman 10 Regular"/>
              </a:endParaRP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2554" y="3619500"/>
            <a:ext cx="2416046" cy="175432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Area and Perimeter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A</a:t>
            </a:r>
            <a:r>
              <a:rPr lang="en-US" dirty="0" smtClean="0">
                <a:latin typeface="LM Roman 10 Regular"/>
                <a:cs typeface="LM Roman 10 Regular"/>
              </a:rPr>
              <a:t> = # of gray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 smtClean="0">
                <a:latin typeface="LM Roman 10 Regular"/>
                <a:cs typeface="LM Roman 10 Regular"/>
              </a:rPr>
              <a:t>L </a:t>
            </a:r>
            <a:r>
              <a:rPr lang="en-US" dirty="0" smtClean="0">
                <a:latin typeface="LM Roman 10 Regular"/>
                <a:cs typeface="LM Roman 10 Regular"/>
              </a:rPr>
              <a:t>= # of white pixels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3900" y="3568700"/>
            <a:ext cx="1909417" cy="1587500"/>
            <a:chOff x="5803900" y="3568700"/>
            <a:chExt cx="1909417" cy="1587500"/>
          </a:xfrm>
        </p:grpSpPr>
        <p:sp>
          <p:nvSpPr>
            <p:cNvPr id="13" name="TextBox 12"/>
            <p:cNvSpPr txBox="1"/>
            <p:nvPr/>
          </p:nvSpPr>
          <p:spPr>
            <a:xfrm>
              <a:off x="5943600" y="3568700"/>
              <a:ext cx="125328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 smtClean="0">
                <a:latin typeface="Trebuchet MS"/>
                <a:cs typeface="Trebuchet MS"/>
              </a:endParaRPr>
            </a:p>
            <a:p>
              <a:r>
                <a:rPr lang="en-US" dirty="0" smtClean="0">
                  <a:latin typeface="Trebuchet MS"/>
                  <a:cs typeface="Trebuchet MS"/>
                </a:rPr>
                <a:t>Roundness</a:t>
              </a: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  <p:pic>
          <p:nvPicPr>
            <p:cNvPr id="14" name="Picture 13" descr="Screen Shot 2014-10-04 at 1.52.1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191000"/>
              <a:ext cx="1909417" cy="965200"/>
            </a:xfrm>
            <a:prstGeom prst="rect">
              <a:avLst/>
            </a:prstGeom>
          </p:spPr>
        </p:pic>
      </p:grpSp>
      <p:pic>
        <p:nvPicPr>
          <p:cNvPr id="19" name="Picture 18" descr="Screen Shot 2014-10-04 at 3.23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20" name="Picture 19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4" y="454723"/>
            <a:ext cx="292100" cy="4699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4079832" y="757868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0620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7" y="3826459"/>
            <a:ext cx="292100" cy="4699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47253" y="2259997"/>
            <a:ext cx="3643202" cy="4281957"/>
            <a:chOff x="4047253" y="2259997"/>
            <a:chExt cx="3643202" cy="4281957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047253" y="2259997"/>
              <a:ext cx="72000" cy="62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8359" y="5249292"/>
              <a:ext cx="1702096" cy="12926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Center of Mass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sz="24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dirty="0" smtClean="0">
                  <a:latin typeface="LM Roman 10 Regular"/>
                  <a:cs typeface="LM Roman 10 Regular"/>
                </a:rPr>
                <a:t>,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i="1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dirty="0" smtClean="0">
                  <a:latin typeface="LM Roman 10 Regular"/>
                  <a:cs typeface="LM Roman 10 Regular"/>
                </a:rPr>
                <a:t>)</a:t>
              </a:r>
            </a:p>
            <a:p>
              <a:endParaRPr lang="en-US" dirty="0" smtClean="0">
                <a:latin typeface="Trebuchet MS"/>
                <a:cs typeface="Trebuchet M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2237" y="6348937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&gt; </a:t>
            </a:r>
            <a:r>
              <a:rPr lang="en-US" smtClean="0"/>
              <a:t>PAT02_BasicGeoFeatures.m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4 at 3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8" y="1522783"/>
            <a:ext cx="3792903" cy="3804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Ellipses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5"/>
            <a:endCxn id="3" idx="6"/>
          </p:cNvCxnSpPr>
          <p:nvPr/>
        </p:nvCxnSpPr>
        <p:spPr>
          <a:xfrm>
            <a:off x="4647159" y="3211551"/>
            <a:ext cx="427923" cy="14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Ellipses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" idx="7"/>
          </p:cNvCxnSpPr>
          <p:nvPr/>
        </p:nvCxnSpPr>
        <p:spPr>
          <a:xfrm flipV="1">
            <a:off x="4647159" y="3073678"/>
            <a:ext cx="387542" cy="11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  <a:endCxn id="3" idx="6"/>
          </p:cNvCxnSpPr>
          <p:nvPr/>
        </p:nvCxnSpPr>
        <p:spPr>
          <a:xfrm>
            <a:off x="4195819" y="1770631"/>
            <a:ext cx="879263" cy="2852727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3" idx="0"/>
          </p:cNvCxnSpPr>
          <p:nvPr/>
        </p:nvCxnSpPr>
        <p:spPr>
          <a:xfrm flipV="1">
            <a:off x="4204451" y="3064152"/>
            <a:ext cx="862000" cy="26568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16431" y="3181383"/>
            <a:ext cx="36000" cy="3534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6622" y="1269433"/>
            <a:ext cx="2339102" cy="443198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Major axis (</a:t>
            </a:r>
            <a:r>
              <a:rPr lang="en-US" i="1" dirty="0" smtClean="0">
                <a:latin typeface="LM Roman 10 Regular"/>
                <a:cs typeface="LM Roman 10 Regular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Minor axis (</a:t>
            </a:r>
            <a:r>
              <a:rPr lang="en-US" i="1" dirty="0" smtClean="0">
                <a:latin typeface="LM Roman 10 Regular"/>
                <a:cs typeface="LM Roman 10 Regular"/>
              </a:rPr>
              <a:t>b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Orientation (</a:t>
            </a:r>
            <a:r>
              <a:rPr lang="en-US" dirty="0" err="1" smtClean="0">
                <a:latin typeface="LM Roman 10 Regular"/>
                <a:cs typeface="LM Roman 10 Regular"/>
              </a:rPr>
              <a:t>Θ</a:t>
            </a:r>
            <a:r>
              <a:rPr lang="en-US" dirty="0" smtClean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Center </a:t>
            </a:r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  <a:r>
              <a:rPr lang="en-US" dirty="0" smtClean="0">
                <a:latin typeface="Trebuchet MS"/>
                <a:cs typeface="Trebuchet MS"/>
              </a:rPr>
              <a:t>, </a:t>
            </a:r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Area </a:t>
            </a:r>
            <a:r>
              <a:rPr lang="en-US" i="1" dirty="0" smtClean="0">
                <a:latin typeface="LM Roman 10 Regular"/>
                <a:cs typeface="LM Roman 10 Regular"/>
              </a:rPr>
              <a:t>A</a:t>
            </a:r>
          </a:p>
          <a:p>
            <a:endParaRPr lang="en-US" i="1" baseline="-25000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Perimeter </a:t>
            </a:r>
            <a:r>
              <a:rPr lang="en-US" i="1" dirty="0" smtClean="0">
                <a:latin typeface="LM Roman 10 Regular"/>
                <a:cs typeface="LM Roman 10 Regular"/>
              </a:rPr>
              <a:t>L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Eccentricity </a:t>
            </a:r>
            <a:r>
              <a:rPr lang="en-US" i="1" dirty="0" smtClean="0">
                <a:latin typeface="LM Roman 10 Regular"/>
                <a:cs typeface="LM Roman 10 Regular"/>
              </a:rPr>
              <a:t>E = b/a</a:t>
            </a:r>
            <a:endParaRPr lang="en-US" i="1" dirty="0">
              <a:latin typeface="LM Roman 10 Regular"/>
              <a:cs typeface="LM Roman 10 Regular"/>
            </a:endParaRPr>
          </a:p>
          <a:p>
            <a:endParaRPr lang="en-US" i="1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 smtClean="0">
              <a:latin typeface="LM Roman 10 Regular"/>
              <a:cs typeface="LM Roman 10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5342" y="3417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5562" y="2796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79727" y="5125513"/>
            <a:ext cx="3691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32127" y="1096366"/>
            <a:ext cx="2932" cy="418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5059" y="3216007"/>
            <a:ext cx="1297475" cy="19095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7446" y="50532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91708" y="30037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y</a:t>
            </a:r>
            <a:r>
              <a:rPr lang="en-US" baseline="-25000" dirty="0" smtClean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2296" y="1946967"/>
            <a:ext cx="35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42179" y="2302369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51907" y="32779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1790" y="3633356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3231" y="4632154"/>
            <a:ext cx="1508663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79236" y="4412874"/>
            <a:ext cx="456858" cy="467998"/>
          </a:xfrm>
          <a:prstGeom prst="arc">
            <a:avLst>
              <a:gd name="adj1" fmla="val 14693616"/>
              <a:gd name="adj2" fmla="val 0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13574" y="4206410"/>
            <a:ext cx="3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M Roman 10 Regular"/>
                <a:cs typeface="LM Roman 10 Regular"/>
              </a:rPr>
              <a:t>Θ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4"/>
            <a:endCxn id="3" idx="6"/>
          </p:cNvCxnSpPr>
          <p:nvPr/>
        </p:nvCxnSpPr>
        <p:spPr>
          <a:xfrm>
            <a:off x="4634431" y="3216727"/>
            <a:ext cx="440651" cy="140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6192" y="6324048"/>
            <a:ext cx="25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rebuchet MS"/>
                <a:cs typeface="Trebuchet MS"/>
              </a:rPr>
              <a:t>&gt; PAT02_GeoEllipses.m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98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0-04 at 1.3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902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5200" y="11176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for </a:t>
            </a:r>
            <a:r>
              <a:rPr lang="en-US" sz="3200" i="1" dirty="0" smtClean="0">
                <a:latin typeface="LM Roman 10 Regular"/>
                <a:cs typeface="LM Roman 10 Regular"/>
              </a:rPr>
              <a:t>r</a:t>
            </a:r>
            <a:r>
              <a:rPr lang="en-US" sz="3200" dirty="0" smtClean="0">
                <a:latin typeface="LM Roman 10 Regular"/>
                <a:cs typeface="LM Roman 10 Regular"/>
              </a:rPr>
              <a:t>, </a:t>
            </a:r>
            <a:r>
              <a:rPr lang="en-US" sz="3200" i="1" dirty="0" smtClean="0">
                <a:latin typeface="LM Roman 10 Regular"/>
                <a:cs typeface="LM Roman 10 Regular"/>
              </a:rPr>
              <a:t>s</a:t>
            </a:r>
            <a:r>
              <a:rPr lang="en-US" sz="3200" dirty="0" smtClean="0">
                <a:latin typeface="LM Roman 10 Regular"/>
                <a:cs typeface="LM Roman 10 Regular"/>
              </a:rPr>
              <a:t>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56515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for </a:t>
            </a:r>
            <a:r>
              <a:rPr lang="en-US" sz="3200" i="1" dirty="0" smtClean="0">
                <a:latin typeface="LM Roman 10 Regular"/>
                <a:cs typeface="LM Roman 10 Regular"/>
              </a:rPr>
              <a:t>r</a:t>
            </a:r>
            <a:r>
              <a:rPr lang="en-US" sz="3200" dirty="0" smtClean="0">
                <a:latin typeface="LM Roman 10 Regular"/>
                <a:cs typeface="LM Roman 10 Regular"/>
              </a:rPr>
              <a:t>, </a:t>
            </a:r>
            <a:r>
              <a:rPr lang="en-US" sz="3200" i="1" dirty="0" smtClean="0">
                <a:latin typeface="LM Roman 10 Regular"/>
                <a:cs typeface="LM Roman 10 Regular"/>
              </a:rPr>
              <a:t>s</a:t>
            </a:r>
            <a:r>
              <a:rPr lang="en-US" sz="3200" dirty="0" smtClean="0">
                <a:latin typeface="LM Roman 10 Regular"/>
                <a:cs typeface="LM Roman 10 Regular"/>
              </a:rPr>
              <a:t>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210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Moments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8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52334"/>
              </p:ext>
            </p:extLst>
          </p:nvPr>
        </p:nvGraphicFramePr>
        <p:xfrm>
          <a:off x="200025" y="1085850"/>
          <a:ext cx="87455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Fotografía de Photo Editor" r:id="rId3" imgW="8745171" imgH="5315692" progId="MSPhotoEd.3">
                  <p:embed/>
                </p:oleObj>
              </mc:Choice>
              <mc:Fallback>
                <p:oleObj name="Fotografía de Photo Editor" r:id="rId3" imgW="8745171" imgH="53156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085850"/>
                        <a:ext cx="87455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41900"/>
            <a:ext cx="1531188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M Roman 10 Regular"/>
                <a:cs typeface="LM Roman 10 Regular"/>
              </a:rPr>
              <a:t>    with </a:t>
            </a:r>
            <a:endParaRPr lang="en-US" sz="3200" dirty="0">
              <a:latin typeface="LM Roman 10 Regular"/>
              <a:cs typeface="LM Roman 10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09" y="6519541"/>
            <a:ext cx="94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rebuchet MS"/>
                <a:cs typeface="Trebuchet MS"/>
              </a:rPr>
              <a:t>Hu, M.K. (1962): </a:t>
            </a:r>
            <a:r>
              <a:rPr lang="en-US" sz="1200" dirty="0" smtClean="0">
                <a:latin typeface="Trebuchet MS"/>
                <a:cs typeface="Trebuchet MS"/>
                <a:hlinkClick r:id="rId5"/>
              </a:rPr>
              <a:t>Visual Pattern Recognition by moment invariants</a:t>
            </a:r>
            <a:r>
              <a:rPr lang="en-US" sz="1200" dirty="0" smtClean="0">
                <a:latin typeface="Trebuchet MS"/>
                <a:cs typeface="Trebuchet MS"/>
              </a:rPr>
              <a:t>. IRE Trans. On Information Theory, 8(2): 179-187.</a:t>
            </a:r>
            <a:endParaRPr lang="en-US"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15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Hu - Moments</a:t>
            </a:r>
            <a:endParaRPr lang="en-US" sz="3600" b="1" dirty="0">
              <a:latin typeface="Trebuchet MS"/>
              <a:cs typeface="Trebuchet M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38751" y="2296087"/>
            <a:ext cx="3781113" cy="311946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79818" y="315100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647861">
            <a:off x="6833994" y="278006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 smtClean="0">
              <a:latin typeface="Trebuchet MS"/>
              <a:cs typeface="Trebuchet MS"/>
            </a:endParaRPr>
          </a:p>
          <a:p>
            <a:r>
              <a:rPr lang="en-US" sz="2400" dirty="0" smtClean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 smtClean="0">
                <a:latin typeface="Trebuchet MS"/>
                <a:cs typeface="Trebuchet MS"/>
              </a:rPr>
              <a:t>1</a:t>
            </a:r>
            <a:r>
              <a:rPr lang="en-US" sz="2400" dirty="0" smtClean="0">
                <a:latin typeface="Trebuchet MS"/>
                <a:cs typeface="Trebuchet MS"/>
              </a:rPr>
              <a:t>, Φ</a:t>
            </a:r>
            <a:r>
              <a:rPr lang="en-US" sz="2400" baseline="-25000" dirty="0" smtClean="0">
                <a:latin typeface="Trebuchet MS"/>
                <a:cs typeface="Trebuchet MS"/>
              </a:rPr>
              <a:t>2</a:t>
            </a:r>
            <a:r>
              <a:rPr lang="en-US" sz="2400" dirty="0" smtClean="0">
                <a:latin typeface="Trebuchet MS"/>
                <a:cs typeface="Trebuchet MS"/>
              </a:rPr>
              <a:t>, … Φ</a:t>
            </a:r>
            <a:r>
              <a:rPr lang="en-US" sz="2400" baseline="-25000" dirty="0" smtClean="0">
                <a:latin typeface="Trebuchet MS"/>
                <a:cs typeface="Trebuchet MS"/>
              </a:rPr>
              <a:t>7</a:t>
            </a:r>
            <a:r>
              <a:rPr lang="en-US" sz="2400" dirty="0" smtClean="0">
                <a:latin typeface="Trebuchet MS"/>
                <a:cs typeface="Trebuchet MS"/>
              </a:rPr>
              <a:t>. </a:t>
            </a:r>
            <a:endParaRPr lang="en-US" sz="2400" dirty="0" smtClean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</a:t>
            </a:r>
            <a:r>
              <a:rPr lang="en-US" sz="2400" dirty="0" smtClean="0">
                <a:solidFill>
                  <a:srgbClr val="3366FF"/>
                </a:solidFill>
                <a:latin typeface="Trebuchet MS"/>
                <a:cs typeface="Trebuchet MS"/>
              </a:rPr>
              <a:t>ocation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21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303</Words>
  <Application>Microsoft Macintosh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LM Roman 10 Regular</vt:lpstr>
      <vt:lpstr>Trebuchet MS</vt:lpstr>
      <vt:lpstr>Tema de Office</vt:lpstr>
      <vt:lpstr>Equation</vt:lpstr>
      <vt:lpstr>Fotografía de Photo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53</cp:revision>
  <dcterms:created xsi:type="dcterms:W3CDTF">2012-03-29T14:01:40Z</dcterms:created>
  <dcterms:modified xsi:type="dcterms:W3CDTF">2019-03-19T13:36:30Z</dcterms:modified>
</cp:coreProperties>
</file>