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7"/>
  </p:notesMasterIdLst>
  <p:sldIdLst>
    <p:sldId id="503" r:id="rId3"/>
    <p:sldId id="256" r:id="rId4"/>
    <p:sldId id="478" r:id="rId5"/>
    <p:sldId id="479" r:id="rId6"/>
    <p:sldId id="480" r:id="rId7"/>
    <p:sldId id="481" r:id="rId8"/>
    <p:sldId id="483" r:id="rId9"/>
    <p:sldId id="509" r:id="rId10"/>
    <p:sldId id="485" r:id="rId11"/>
    <p:sldId id="494" r:id="rId12"/>
    <p:sldId id="495" r:id="rId13"/>
    <p:sldId id="496" r:id="rId14"/>
    <p:sldId id="499" r:id="rId15"/>
    <p:sldId id="49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6" autoAdjust="0"/>
    <p:restoredTop sz="94628"/>
  </p:normalViewPr>
  <p:slideViewPr>
    <p:cSldViewPr snapToGrid="0">
      <p:cViewPr>
        <p:scale>
          <a:sx n="148" d="100"/>
          <a:sy n="148" d="100"/>
        </p:scale>
        <p:origin x="216" y="-8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10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11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12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8</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uc.cl/codigodehonor" TargetMode="External"/><Relationship Id="rId4" Type="http://schemas.openxmlformats.org/officeDocument/2006/relationships/hyperlink" Target="https://www.ing.uc.cl/ciencia-de-la-computacion/programas/licenciatura/politica-de-integridad-academica/" TargetMode="External"/><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dmery.ing.puc.cl/" TargetMode="External"/><Relationship Id="rId4" Type="http://schemas.openxmlformats.org/officeDocument/2006/relationships/hyperlink" Target="mailto:dmery@ing.puc.cl" TargetMode="External"/><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10099" y="1690179"/>
            <a:ext cx="4090483" cy="3724096"/>
          </a:xfrm>
          <a:prstGeom prst="rect">
            <a:avLst/>
          </a:prstGeom>
          <a:noFill/>
          <a:ln w="9525">
            <a:noFill/>
            <a:miter lim="800000"/>
            <a:headEnd/>
            <a:tailEnd/>
          </a:ln>
        </p:spPr>
        <p:txBody>
          <a:bodyPr wrap="none">
            <a:spAutoFit/>
          </a:bodyPr>
          <a:lstStyle/>
          <a:p>
            <a:pPr algn="ct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e</a:t>
            </a:r>
            <a:r>
              <a:rPr lang="es-CL" sz="2400" dirty="0" smtClean="0">
                <a:solidFill>
                  <a:srgbClr val="FFFF00"/>
                </a:solidFill>
                <a:latin typeface="Trebuchet MS" pitchFamily="34" charset="0"/>
              </a:rPr>
              <a:t>c</a:t>
            </a:r>
            <a:r>
              <a:rPr lang="es-CL" sz="2400" dirty="0" smtClean="0">
                <a:solidFill>
                  <a:srgbClr val="00FF00"/>
                </a:solidFill>
                <a:latin typeface="Trebuchet MS" pitchFamily="34" charset="0"/>
              </a:rPr>
              <a:t>o</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o</a:t>
            </a:r>
            <a:r>
              <a:rPr lang="es-CL" sz="2400" dirty="0" smtClean="0">
                <a:solidFill>
                  <a:srgbClr val="FF0000"/>
                </a:solidFill>
                <a:latin typeface="Trebuchet MS" pitchFamily="34" charset="0"/>
              </a:rPr>
              <a:t>c</a:t>
            </a:r>
            <a:r>
              <a:rPr lang="es-CL" sz="2400" dirty="0" smtClean="0">
                <a:solidFill>
                  <a:srgbClr val="3366FF"/>
                </a:solidFill>
                <a:latin typeface="Trebuchet MS" pitchFamily="34" charset="0"/>
              </a:rPr>
              <a:t>i</a:t>
            </a:r>
            <a:r>
              <a:rPr lang="es-CL" sz="2400" dirty="0" smtClean="0">
                <a:solidFill>
                  <a:schemeClr val="bg1"/>
                </a:solidFill>
                <a:latin typeface="Trebuchet MS" pitchFamily="34" charset="0"/>
              </a:rPr>
              <a:t>m</a:t>
            </a:r>
            <a:r>
              <a:rPr lang="es-CL" sz="2400" dirty="0" smtClean="0">
                <a:solidFill>
                  <a:srgbClr val="FFFF00"/>
                </a:solidFill>
                <a:latin typeface="Trebuchet MS" pitchFamily="34" charset="0"/>
              </a:rPr>
              <a:t>i</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o</a:t>
            </a:r>
            <a:r>
              <a:rPr lang="es-CL" sz="2400" dirty="0" smtClean="0">
                <a:solidFill>
                  <a:srgbClr val="3333CC"/>
                </a:solidFill>
                <a:latin typeface="Trebuchet MS" pitchFamily="34" charset="0"/>
              </a:rPr>
              <a:t> </a:t>
            </a:r>
            <a:r>
              <a:rPr lang="es-CL" sz="2400" dirty="0" smtClean="0">
                <a:solidFill>
                  <a:srgbClr val="3366FF"/>
                </a:solidFill>
                <a:latin typeface="Trebuchet MS" pitchFamily="34" charset="0"/>
              </a:rPr>
              <a:t>d</a:t>
            </a:r>
            <a:r>
              <a:rPr lang="es-CL" sz="2400" dirty="0" smtClean="0">
                <a:solidFill>
                  <a:srgbClr val="FFFF00"/>
                </a:solidFill>
                <a:latin typeface="Trebuchet MS" pitchFamily="34" charset="0"/>
              </a:rPr>
              <a:t>e </a:t>
            </a:r>
            <a:r>
              <a:rPr lang="es-CL" sz="2400" dirty="0" smtClean="0">
                <a:solidFill>
                  <a:srgbClr val="00FF00"/>
                </a:solidFill>
                <a:latin typeface="Trebuchet MS" pitchFamily="34" charset="0"/>
              </a:rPr>
              <a:t>P</a:t>
            </a:r>
            <a:r>
              <a:rPr lang="es-CL" sz="2400" dirty="0" smtClean="0">
                <a:solidFill>
                  <a:schemeClr val="bg1"/>
                </a:solidFill>
                <a:latin typeface="Trebuchet MS" pitchFamily="34" charset="0"/>
              </a:rPr>
              <a:t>a</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r</a:t>
            </a:r>
            <a:r>
              <a:rPr lang="es-CL" sz="2400" dirty="0" smtClean="0">
                <a:solidFill>
                  <a:srgbClr val="3366FF"/>
                </a:solidFill>
                <a:latin typeface="Trebuchet MS" pitchFamily="34" charset="0"/>
              </a:rPr>
              <a:t>o</a:t>
            </a:r>
            <a:r>
              <a:rPr lang="es-CL" sz="2400" dirty="0" smtClean="0">
                <a:solidFill>
                  <a:srgbClr val="FFFF00"/>
                </a:solidFill>
                <a:latin typeface="Trebuchet MS" pitchFamily="34" charset="0"/>
              </a:rPr>
              <a:t>n</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s</a:t>
            </a:r>
            <a:endParaRPr lang="es-CL" sz="2400" dirty="0" smtClean="0">
              <a:solidFill>
                <a:srgbClr val="FF0000"/>
              </a:solidFill>
              <a:latin typeface="Trebuchet MS" pitchFamily="34" charset="0"/>
            </a:endParaRPr>
          </a:p>
          <a:p>
            <a:pPr algn="ctr"/>
            <a:r>
              <a:rPr lang="es-CL" sz="2400" dirty="0" smtClean="0">
                <a:solidFill>
                  <a:schemeClr val="bg2">
                    <a:lumMod val="60000"/>
                    <a:lumOff val="40000"/>
                  </a:schemeClr>
                </a:solidFill>
                <a:latin typeface="Trebuchet MS" pitchFamily="34" charset="0"/>
              </a:rPr>
              <a:t> </a:t>
            </a:r>
            <a:endParaRPr lang="es-CL" sz="2400" dirty="0">
              <a:solidFill>
                <a:schemeClr val="bg2">
                  <a:lumMod val="60000"/>
                  <a:lumOff val="40000"/>
                </a:schemeClr>
              </a:solidFill>
              <a:latin typeface="Trebuchet MS" pitchFamily="34" charset="0"/>
            </a:endParaRPr>
          </a:p>
          <a:p>
            <a:pPr algn="ctr"/>
            <a:endParaRPr lang="es-CL" sz="2400" dirty="0" smtClean="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Departmento de Ciencia de la Computación</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Escuela de Ingeniería</a:t>
            </a:r>
          </a:p>
          <a:p>
            <a:pPr algn="ctr"/>
            <a:r>
              <a:rPr lang="es-CL" sz="1200" dirty="0" smtClean="0">
                <a:solidFill>
                  <a:schemeClr val="bg1">
                    <a:lumMod val="75000"/>
                  </a:schemeClr>
                </a:solidFill>
                <a:latin typeface="Trebuchet MS" pitchFamily="34" charset="0"/>
              </a:rPr>
              <a:t>Universidad Católica de Chile</a:t>
            </a:r>
            <a:endParaRPr lang="es-CL" sz="1200" dirty="0">
              <a:solidFill>
                <a:schemeClr val="bg1">
                  <a:lumMod val="75000"/>
                </a:schemeClr>
              </a:solidFill>
              <a:latin typeface="Trebuchet MS" pitchFamily="34" charset="0"/>
            </a:endParaRPr>
          </a:p>
          <a:p>
            <a:pPr algn="ct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smtClean="0">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363176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ES" b="1" dirty="0">
                <a:solidFill>
                  <a:schemeClr val="accent2"/>
                </a:solidFill>
                <a:latin typeface="Trebuchet MS" charset="0"/>
              </a:rPr>
              <a:t>-	Asistencia:	 	</a:t>
            </a:r>
            <a:r>
              <a:rPr lang="es-ES" b="1" dirty="0" smtClean="0">
                <a:solidFill>
                  <a:schemeClr val="accent2"/>
                </a:solidFill>
                <a:latin typeface="Trebuchet MS" charset="0"/>
              </a:rPr>
              <a:t>&gt; </a:t>
            </a:r>
            <a:r>
              <a:rPr lang="es-ES" b="1" dirty="0">
                <a:solidFill>
                  <a:schemeClr val="accent2"/>
                </a:solidFill>
                <a:latin typeface="Trebuchet MS" charset="0"/>
              </a:rPr>
              <a:t>75%</a:t>
            </a:r>
          </a:p>
          <a:p>
            <a:r>
              <a:rPr lang="es-ES" b="1" dirty="0">
                <a:solidFill>
                  <a:schemeClr val="accent2"/>
                </a:solidFill>
                <a:latin typeface="Trebuchet MS" charset="0"/>
              </a:rPr>
              <a:t>-	Trabajo en Clases:	</a:t>
            </a:r>
            <a:r>
              <a:rPr lang="es-ES" b="1" dirty="0" smtClean="0">
                <a:solidFill>
                  <a:schemeClr val="accent2"/>
                </a:solidFill>
                <a:latin typeface="Trebuchet MS" charset="0"/>
              </a:rPr>
              <a:t>20</a:t>
            </a:r>
            <a:r>
              <a:rPr lang="es-ES" b="1" dirty="0">
                <a:solidFill>
                  <a:schemeClr val="accent2"/>
                </a:solidFill>
                <a:latin typeface="Trebuchet MS" charset="0"/>
              </a:rPr>
              <a:t>%</a:t>
            </a:r>
          </a:p>
          <a:p>
            <a:r>
              <a:rPr lang="es-ES" b="1" dirty="0">
                <a:solidFill>
                  <a:schemeClr val="accent2"/>
                </a:solidFill>
                <a:latin typeface="Trebuchet MS" charset="0"/>
              </a:rPr>
              <a:t>-</a:t>
            </a:r>
            <a:r>
              <a:rPr lang="es-ES" b="1">
                <a:solidFill>
                  <a:schemeClr val="accent2"/>
                </a:solidFill>
                <a:latin typeface="Trebuchet MS" charset="0"/>
              </a:rPr>
              <a:t>	</a:t>
            </a:r>
            <a:r>
              <a:rPr lang="es-ES" b="1" smtClean="0">
                <a:solidFill>
                  <a:schemeClr val="accent2"/>
                </a:solidFill>
                <a:latin typeface="Trebuchet MS" charset="0"/>
              </a:rPr>
              <a:t>5 </a:t>
            </a:r>
            <a:r>
              <a:rPr lang="es-ES" b="1" dirty="0">
                <a:solidFill>
                  <a:schemeClr val="accent2"/>
                </a:solidFill>
                <a:latin typeface="Trebuchet MS" charset="0"/>
              </a:rPr>
              <a:t>tareas:		50% &gt; 4.0</a:t>
            </a:r>
          </a:p>
          <a:p>
            <a:r>
              <a:rPr lang="es-ES" b="1" dirty="0">
                <a:solidFill>
                  <a:schemeClr val="accent2"/>
                </a:solidFill>
                <a:latin typeface="Trebuchet MS" charset="0"/>
              </a:rPr>
              <a:t>-	1 proyecto:		30% &gt; 4.0</a:t>
            </a:r>
          </a:p>
          <a:p>
            <a:endParaRPr lang="es-ES" b="1" dirty="0">
              <a:solidFill>
                <a:schemeClr val="accent2"/>
              </a:solidFill>
              <a:latin typeface="Trebuchet MS" charset="0"/>
            </a:endParaRPr>
          </a:p>
          <a:p>
            <a:r>
              <a:rPr lang="es-ES" b="1" dirty="0">
                <a:solidFill>
                  <a:schemeClr val="accent2"/>
                </a:solidFill>
                <a:latin typeface="Trebuchet MS" charset="0"/>
              </a:rPr>
              <a:t>Para aprobar el curso se debe obtener más del 75% de asistencia </a:t>
            </a:r>
            <a:r>
              <a:rPr lang="es-ES" b="1" dirty="0" smtClean="0">
                <a:solidFill>
                  <a:schemeClr val="accent2"/>
                </a:solidFill>
                <a:latin typeface="Trebuchet MS" charset="0"/>
              </a:rPr>
              <a:t>y tener </a:t>
            </a:r>
            <a:r>
              <a:rPr lang="es-ES" b="1" dirty="0">
                <a:solidFill>
                  <a:schemeClr val="accent2"/>
                </a:solidFill>
                <a:latin typeface="Trebuchet MS" charset="0"/>
              </a:rPr>
              <a:t>promedio sobre 4.0 en las tareas y en el proyecto, de lo contrario la nota será el mínimo de ellas. </a:t>
            </a:r>
          </a:p>
          <a:p>
            <a:endParaRPr lang="es-ES" b="1" dirty="0">
              <a:solidFill>
                <a:schemeClr val="accent2"/>
              </a:solidFill>
              <a:latin typeface="Trebuchet MS" charset="0"/>
            </a:endParaRPr>
          </a:p>
          <a:p>
            <a:endParaRPr lang="es-ES" b="1" dirty="0" smtClean="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735036"/>
            <a:ext cx="8362950" cy="6494087"/>
          </a:xfrm>
          <a:prstGeom prst="rect">
            <a:avLst/>
          </a:prstGeom>
          <a:noFill/>
          <a:ln w="9525">
            <a:noFill/>
            <a:miter lim="800000"/>
            <a:headEnd/>
            <a:tailEnd/>
          </a:ln>
        </p:spPr>
        <p:txBody>
          <a:bodyPr wrap="square">
            <a:prstTxWarp prst="textNoShape">
              <a:avLst/>
            </a:prstTxWarp>
            <a:spAutoFit/>
          </a:bodyPr>
          <a:lstStyle/>
          <a:p>
            <a:r>
              <a:rPr lang="es-ES" sz="3200" b="1" dirty="0" smtClean="0">
                <a:solidFill>
                  <a:schemeClr val="accent2"/>
                </a:solidFill>
                <a:latin typeface="Trebuchet MS" charset="0"/>
              </a:rPr>
              <a:t>Bibliografía</a:t>
            </a:r>
          </a:p>
          <a:p>
            <a:endParaRPr lang="es-ES" sz="3200" b="1" dirty="0" smtClean="0">
              <a:solidFill>
                <a:schemeClr val="accent2"/>
              </a:solidFill>
              <a:latin typeface="Trebuchet MS" charset="0"/>
            </a:endParaRPr>
          </a:p>
          <a:p>
            <a:r>
              <a:rPr lang="es-ES" sz="1600" b="1" dirty="0" err="1" smtClean="0">
                <a:solidFill>
                  <a:schemeClr val="accent2"/>
                </a:solidFill>
                <a:latin typeface="Trebuchet MS" charset="0"/>
              </a:rPr>
              <a:t>Bishop</a:t>
            </a:r>
            <a:r>
              <a:rPr lang="es-ES" sz="1600" b="1" dirty="0">
                <a:solidFill>
                  <a:schemeClr val="accent2"/>
                </a:solidFill>
                <a:latin typeface="Trebuchet MS" charset="0"/>
              </a:rPr>
              <a:t>, C.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2006.</a:t>
            </a:r>
          </a:p>
          <a:p>
            <a:r>
              <a:rPr lang="es-ES" sz="1600" b="1" dirty="0" err="1">
                <a:solidFill>
                  <a:schemeClr val="accent2"/>
                </a:solidFill>
                <a:latin typeface="Trebuchet MS" charset="0"/>
              </a:rPr>
              <a:t>Bishop</a:t>
            </a:r>
            <a:r>
              <a:rPr lang="es-ES" sz="1600" b="1" dirty="0">
                <a:solidFill>
                  <a:schemeClr val="accent2"/>
                </a:solidFill>
                <a:latin typeface="Trebuchet MS" charset="0"/>
              </a:rPr>
              <a:t>, C.	Neural Network </a:t>
            </a:r>
            <a:r>
              <a:rPr lang="es-ES" sz="1600" b="1" dirty="0" err="1">
                <a:solidFill>
                  <a:schemeClr val="accent2"/>
                </a:solidFill>
                <a:latin typeface="Trebuchet MS" charset="0"/>
              </a:rPr>
              <a:t>for</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New York, Oxford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University</a:t>
            </a:r>
            <a:r>
              <a:rPr lang="es-ES" sz="1600" b="1" dirty="0" smtClean="0">
                <a:solidFill>
                  <a:schemeClr val="accent2"/>
                </a:solidFill>
                <a:latin typeface="Trebuchet MS" charset="0"/>
              </a:rPr>
              <a:t> </a:t>
            </a:r>
            <a:r>
              <a:rPr lang="es-ES" sz="1600" b="1" dirty="0" err="1">
                <a:solidFill>
                  <a:schemeClr val="accent2"/>
                </a:solidFill>
                <a:latin typeface="Trebuchet MS" charset="0"/>
              </a:rPr>
              <a:t>Press</a:t>
            </a:r>
            <a:r>
              <a:rPr lang="es-ES" sz="1600" b="1" dirty="0">
                <a:solidFill>
                  <a:schemeClr val="accent2"/>
                </a:solidFill>
                <a:latin typeface="Trebuchet MS" charset="0"/>
              </a:rPr>
              <a:t> Inc., </a:t>
            </a:r>
            <a:r>
              <a:rPr lang="es-ES" sz="1600" b="1" dirty="0" err="1">
                <a:solidFill>
                  <a:schemeClr val="accent2"/>
                </a:solidFill>
                <a:latin typeface="Trebuchet MS" charset="0"/>
              </a:rPr>
              <a:t>Reprinted</a:t>
            </a:r>
            <a:r>
              <a:rPr lang="es-ES" sz="1600" b="1" dirty="0">
                <a:solidFill>
                  <a:schemeClr val="accent2"/>
                </a:solidFill>
                <a:latin typeface="Trebuchet MS" charset="0"/>
              </a:rPr>
              <a:t>, 2005.</a:t>
            </a:r>
          </a:p>
          <a:p>
            <a:r>
              <a:rPr lang="es-ES" sz="1600" b="1" dirty="0">
                <a:solidFill>
                  <a:schemeClr val="accent2"/>
                </a:solidFill>
                <a:latin typeface="Trebuchet MS" charset="0"/>
              </a:rPr>
              <a:t>da </a:t>
            </a:r>
            <a:r>
              <a:rPr lang="es-ES" sz="1600" b="1" dirty="0" err="1">
                <a:solidFill>
                  <a:schemeClr val="accent2"/>
                </a:solidFill>
                <a:latin typeface="Trebuchet MS" charset="0"/>
              </a:rPr>
              <a:t>Fontoura</a:t>
            </a:r>
            <a:r>
              <a:rPr lang="es-ES" sz="1600" b="1" dirty="0">
                <a:solidFill>
                  <a:schemeClr val="accent2"/>
                </a:solidFill>
                <a:latin typeface="Trebuchet MS" charset="0"/>
              </a:rPr>
              <a:t>, L.; </a:t>
            </a:r>
            <a:r>
              <a:rPr lang="es-ES" sz="1600" b="1" dirty="0" err="1">
                <a:solidFill>
                  <a:schemeClr val="accent2"/>
                </a:solidFill>
                <a:latin typeface="Trebuchet MS" charset="0"/>
              </a:rPr>
              <a:t>Marcondes</a:t>
            </a:r>
            <a:r>
              <a:rPr lang="es-ES" sz="1600" b="1" dirty="0">
                <a:solidFill>
                  <a:schemeClr val="accent2"/>
                </a:solidFill>
                <a:latin typeface="Trebuchet MS" charset="0"/>
              </a:rPr>
              <a:t>, </a:t>
            </a:r>
            <a:r>
              <a:rPr lang="es-ES" sz="1600" b="1" dirty="0" smtClean="0">
                <a:solidFill>
                  <a:schemeClr val="accent2"/>
                </a:solidFill>
                <a:latin typeface="Trebuchet MS" charset="0"/>
              </a:rPr>
              <a:t>R. </a:t>
            </a:r>
            <a:r>
              <a:rPr lang="es-ES" sz="1600" b="1" dirty="0" err="1" smtClean="0">
                <a:solidFill>
                  <a:schemeClr val="accent2"/>
                </a:solidFill>
                <a:latin typeface="Trebuchet MS" charset="0"/>
              </a:rPr>
              <a:t>Shape</a:t>
            </a:r>
            <a:r>
              <a:rPr lang="es-ES" sz="1600" b="1" dirty="0" smtClean="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a:t>
            </a:r>
            <a:r>
              <a:rPr lang="es-ES" sz="1600" b="1" dirty="0" err="1">
                <a:solidFill>
                  <a:schemeClr val="accent2"/>
                </a:solidFill>
                <a:latin typeface="Trebuchet MS" charset="0"/>
              </a:rPr>
              <a:t>Classification</a:t>
            </a:r>
            <a:r>
              <a:rPr lang="es-ES" sz="1600" b="1" dirty="0">
                <a:solidFill>
                  <a:schemeClr val="accent2"/>
                </a:solidFill>
                <a:latin typeface="Trebuchet MS" charset="0"/>
              </a:rPr>
              <a:t>, Boca </a:t>
            </a:r>
            <a:r>
              <a:rPr lang="es-ES" sz="1600" b="1" dirty="0" err="1">
                <a:solidFill>
                  <a:schemeClr val="accent2"/>
                </a:solidFill>
                <a:latin typeface="Trebuchet MS" charset="0"/>
              </a:rPr>
              <a:t>Raton</a:t>
            </a:r>
            <a:r>
              <a:rPr lang="es-ES" sz="1600" b="1" dirty="0">
                <a:solidFill>
                  <a:schemeClr val="accent2"/>
                </a:solidFill>
                <a:latin typeface="Trebuchet MS" charset="0"/>
              </a:rPr>
              <a:t>, CRC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Press</a:t>
            </a:r>
            <a:r>
              <a:rPr lang="es-ES" sz="1600" b="1" dirty="0">
                <a:solidFill>
                  <a:schemeClr val="accent2"/>
                </a:solidFill>
                <a:latin typeface="Trebuchet MS" charset="0"/>
              </a:rPr>
              <a:t>, 2001.</a:t>
            </a:r>
          </a:p>
          <a:p>
            <a:r>
              <a:rPr lang="es-ES" sz="1600" b="1" dirty="0">
                <a:solidFill>
                  <a:schemeClr val="accent2"/>
                </a:solidFill>
                <a:latin typeface="Trebuchet MS" charset="0"/>
              </a:rPr>
              <a:t>Duda, R.; </a:t>
            </a:r>
            <a:r>
              <a:rPr lang="es-ES" sz="1600" b="1" dirty="0" err="1">
                <a:solidFill>
                  <a:schemeClr val="accent2"/>
                </a:solidFill>
                <a:latin typeface="Trebuchet MS" charset="0"/>
              </a:rPr>
              <a:t>Hart</a:t>
            </a:r>
            <a:r>
              <a:rPr lang="es-ES" sz="1600" b="1" dirty="0">
                <a:solidFill>
                  <a:schemeClr val="accent2"/>
                </a:solidFill>
                <a:latin typeface="Trebuchet MS" charset="0"/>
              </a:rPr>
              <a:t>, P.; </a:t>
            </a:r>
            <a:r>
              <a:rPr lang="es-ES" sz="1600" b="1" dirty="0" err="1">
                <a:solidFill>
                  <a:schemeClr val="accent2"/>
                </a:solidFill>
                <a:latin typeface="Trebuchet MS" charset="0"/>
              </a:rPr>
              <a:t>Stork</a:t>
            </a:r>
            <a:r>
              <a:rPr lang="es-ES" sz="1600" b="1" dirty="0">
                <a:solidFill>
                  <a:schemeClr val="accent2"/>
                </a:solidFill>
                <a:latin typeface="Trebuchet MS" charset="0"/>
              </a:rPr>
              <a:t>, D.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Classification</a:t>
            </a:r>
            <a:r>
              <a:rPr lang="es-ES" sz="1600" b="1" dirty="0">
                <a:solidFill>
                  <a:schemeClr val="accent2"/>
                </a:solidFill>
                <a:latin typeface="Trebuchet MS" charset="0"/>
              </a:rPr>
              <a:t>, New York, John </a:t>
            </a:r>
            <a:r>
              <a:rPr lang="es-ES" sz="1600" b="1" dirty="0" err="1">
                <a:solidFill>
                  <a:schemeClr val="accent2"/>
                </a:solidFill>
                <a:latin typeface="Trebuchet MS" charset="0"/>
              </a:rPr>
              <a:t>Wiley</a:t>
            </a:r>
            <a:r>
              <a:rPr lang="es-ES" sz="1600" b="1" dirty="0">
                <a:solidFill>
                  <a:schemeClr val="accent2"/>
                </a:solidFill>
                <a:latin typeface="Trebuchet MS" charset="0"/>
              </a:rPr>
              <a:t> &amp; </a:t>
            </a:r>
            <a:r>
              <a:rPr lang="es-ES" sz="1600" b="1" dirty="0" err="1">
                <a:solidFill>
                  <a:schemeClr val="accent2"/>
                </a:solidFill>
                <a:latin typeface="Trebuchet MS" charset="0"/>
              </a:rPr>
              <a:t>Sons</a:t>
            </a:r>
            <a:r>
              <a:rPr lang="es-ES" sz="1600" b="1" dirty="0">
                <a:solidFill>
                  <a:schemeClr val="accent2"/>
                </a:solidFill>
                <a:latin typeface="Trebuchet MS" charset="0"/>
              </a:rPr>
              <a:t>, </a:t>
            </a:r>
            <a:r>
              <a:rPr lang="es-ES" sz="1600" b="1" dirty="0" smtClean="0">
                <a:solidFill>
                  <a:schemeClr val="accent2"/>
                </a:solidFill>
                <a:latin typeface="Trebuchet MS" charset="0"/>
              </a:rPr>
              <a:t>		Inc</a:t>
            </a:r>
            <a:r>
              <a:rPr lang="es-ES" sz="1600" b="1" dirty="0">
                <a:solidFill>
                  <a:schemeClr val="accent2"/>
                </a:solidFill>
                <a:latin typeface="Trebuchet MS" charset="0"/>
              </a:rPr>
              <a:t>., 2001.</a:t>
            </a:r>
          </a:p>
          <a:p>
            <a:r>
              <a:rPr lang="es-ES" sz="1600" b="1" dirty="0" err="1">
                <a:solidFill>
                  <a:schemeClr val="accent2"/>
                </a:solidFill>
                <a:latin typeface="Trebuchet MS" charset="0"/>
              </a:rPr>
              <a:t>Hastie</a:t>
            </a:r>
            <a:r>
              <a:rPr lang="es-ES" sz="1600" b="1" dirty="0">
                <a:solidFill>
                  <a:schemeClr val="accent2"/>
                </a:solidFill>
                <a:latin typeface="Trebuchet MS" charset="0"/>
              </a:rPr>
              <a:t>, T.; </a:t>
            </a:r>
            <a:r>
              <a:rPr lang="es-ES" sz="1600" b="1" dirty="0" err="1">
                <a:solidFill>
                  <a:schemeClr val="accent2"/>
                </a:solidFill>
                <a:latin typeface="Trebuchet MS" charset="0"/>
              </a:rPr>
              <a:t>Tibshirani</a:t>
            </a:r>
            <a:r>
              <a:rPr lang="es-ES" sz="1600" b="1" dirty="0">
                <a:solidFill>
                  <a:schemeClr val="accent2"/>
                </a:solidFill>
                <a:latin typeface="Trebuchet MS" charset="0"/>
              </a:rPr>
              <a:t>, R,; Friedman, J.: </a:t>
            </a:r>
            <a:r>
              <a:rPr lang="es-ES" sz="1600" b="1" dirty="0" err="1">
                <a:solidFill>
                  <a:schemeClr val="accent2"/>
                </a:solidFill>
                <a:latin typeface="Trebuchet MS" charset="0"/>
              </a:rPr>
              <a:t>The</a:t>
            </a:r>
            <a:r>
              <a:rPr lang="es-ES" sz="1600" b="1" dirty="0">
                <a:solidFill>
                  <a:schemeClr val="accent2"/>
                </a:solidFill>
                <a:latin typeface="Trebuchet MS" charset="0"/>
              </a:rPr>
              <a:t> </a:t>
            </a:r>
            <a:r>
              <a:rPr lang="es-ES" sz="1600" b="1" dirty="0" err="1">
                <a:solidFill>
                  <a:schemeClr val="accent2"/>
                </a:solidFill>
                <a:latin typeface="Trebuchet MS" charset="0"/>
              </a:rPr>
              <a:t>Elements</a:t>
            </a:r>
            <a:r>
              <a:rPr lang="es-ES" sz="1600" b="1" dirty="0">
                <a:solidFill>
                  <a:schemeClr val="accent2"/>
                </a:solidFill>
                <a:latin typeface="Trebuchet MS" charset="0"/>
              </a:rPr>
              <a:t> of </a:t>
            </a:r>
            <a:r>
              <a:rPr lang="es-ES" sz="1600" b="1" dirty="0" err="1">
                <a:solidFill>
                  <a:schemeClr val="accent2"/>
                </a:solidFill>
                <a:latin typeface="Trebuchet MS" charset="0"/>
              </a:rPr>
              <a:t>Statistical</a:t>
            </a:r>
            <a:r>
              <a:rPr lang="es-ES" sz="1600" b="1" dirty="0">
                <a:solidFill>
                  <a:schemeClr val="accent2"/>
                </a:solidFill>
                <a:latin typeface="Trebuchet MS" charset="0"/>
              </a:rPr>
              <a:t>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Springer</a:t>
            </a:r>
            <a:r>
              <a:rPr lang="es-ES" sz="1600" b="1" dirty="0">
                <a:solidFill>
                  <a:schemeClr val="accent2"/>
                </a:solidFill>
                <a:latin typeface="Trebuchet MS" charset="0"/>
              </a:rPr>
              <a:t>, 2001.</a:t>
            </a:r>
          </a:p>
          <a:p>
            <a:r>
              <a:rPr lang="es-ES" sz="1600" b="1" dirty="0" err="1">
                <a:solidFill>
                  <a:schemeClr val="accent2"/>
                </a:solidFill>
                <a:latin typeface="Trebuchet MS" charset="0"/>
              </a:rPr>
              <a:t>Marsland</a:t>
            </a:r>
            <a:r>
              <a:rPr lang="es-ES" sz="1600" b="1" dirty="0">
                <a:solidFill>
                  <a:schemeClr val="accent2"/>
                </a:solidFill>
                <a:latin typeface="Trebuchet MS" charset="0"/>
              </a:rPr>
              <a:t>, S.	Machine </a:t>
            </a:r>
            <a:r>
              <a:rPr lang="es-ES" sz="1600" b="1" dirty="0" err="1">
                <a:solidFill>
                  <a:schemeClr val="accent2"/>
                </a:solidFill>
                <a:latin typeface="Trebuchet MS" charset="0"/>
              </a:rPr>
              <a:t>Learning</a:t>
            </a:r>
            <a:r>
              <a:rPr lang="es-ES" sz="1600" b="1" dirty="0">
                <a:solidFill>
                  <a:schemeClr val="accent2"/>
                </a:solidFill>
                <a:latin typeface="Trebuchet MS" charset="0"/>
              </a:rPr>
              <a:t>: </a:t>
            </a:r>
            <a:r>
              <a:rPr lang="es-ES" sz="1600" b="1" dirty="0" err="1">
                <a:solidFill>
                  <a:schemeClr val="accent2"/>
                </a:solidFill>
                <a:latin typeface="Trebuchet MS" charset="0"/>
              </a:rPr>
              <a:t>An</a:t>
            </a:r>
            <a:r>
              <a:rPr lang="es-ES" sz="1600" b="1" dirty="0">
                <a:solidFill>
                  <a:schemeClr val="accent2"/>
                </a:solidFill>
                <a:latin typeface="Trebuchet MS" charset="0"/>
              </a:rPr>
              <a:t> </a:t>
            </a:r>
            <a:r>
              <a:rPr lang="es-ES" sz="1600" b="1" dirty="0" err="1">
                <a:solidFill>
                  <a:schemeClr val="accent2"/>
                </a:solidFill>
                <a:latin typeface="Trebuchet MS" charset="0"/>
              </a:rPr>
              <a:t>algorithmic</a:t>
            </a:r>
            <a:r>
              <a:rPr lang="es-ES" sz="1600" b="1" dirty="0">
                <a:solidFill>
                  <a:schemeClr val="accent2"/>
                </a:solidFill>
                <a:latin typeface="Trebuchet MS" charset="0"/>
              </a:rPr>
              <a:t> </a:t>
            </a:r>
            <a:r>
              <a:rPr lang="es-ES" sz="1600" b="1" dirty="0" err="1">
                <a:solidFill>
                  <a:schemeClr val="accent2"/>
                </a:solidFill>
                <a:latin typeface="Trebuchet MS" charset="0"/>
              </a:rPr>
              <a:t>Perspective</a:t>
            </a:r>
            <a:r>
              <a:rPr lang="es-ES" sz="1600" b="1" dirty="0">
                <a:solidFill>
                  <a:schemeClr val="accent2"/>
                </a:solidFill>
                <a:latin typeface="Trebuchet MS" charset="0"/>
              </a:rPr>
              <a:t>, CRC </a:t>
            </a:r>
            <a:r>
              <a:rPr lang="es-ES" sz="1600" b="1" dirty="0" err="1">
                <a:solidFill>
                  <a:schemeClr val="accent2"/>
                </a:solidFill>
                <a:latin typeface="Trebuchet MS" charset="0"/>
              </a:rPr>
              <a:t>Press</a:t>
            </a:r>
            <a:r>
              <a:rPr lang="es-ES" sz="1600" b="1" dirty="0">
                <a:solidFill>
                  <a:schemeClr val="accent2"/>
                </a:solidFill>
                <a:latin typeface="Trebuchet MS" charset="0"/>
              </a:rPr>
              <a:t>, 2009.</a:t>
            </a:r>
          </a:p>
          <a:p>
            <a:r>
              <a:rPr lang="es-ES" sz="1600" b="1" dirty="0">
                <a:solidFill>
                  <a:schemeClr val="accent2"/>
                </a:solidFill>
                <a:latin typeface="Trebuchet MS" charset="0"/>
              </a:rPr>
              <a:t>Mery, D.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Computer</a:t>
            </a:r>
            <a:r>
              <a:rPr lang="es-ES" sz="1600" b="1" dirty="0" smtClean="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 </a:t>
            </a:r>
            <a:r>
              <a:rPr lang="es-ES" sz="1600" b="1" dirty="0" err="1">
                <a:solidFill>
                  <a:schemeClr val="accent2"/>
                </a:solidFill>
                <a:latin typeface="Trebuchet MS" charset="0"/>
              </a:rPr>
              <a:t>for</a:t>
            </a:r>
            <a:r>
              <a:rPr lang="es-ES" sz="1600" b="1" dirty="0">
                <a:solidFill>
                  <a:schemeClr val="accent2"/>
                </a:solidFill>
                <a:latin typeface="Trebuchet MS" charset="0"/>
              </a:rPr>
              <a:t> X-</a:t>
            </a:r>
            <a:r>
              <a:rPr lang="es-ES" sz="1600" b="1" dirty="0" err="1">
                <a:solidFill>
                  <a:schemeClr val="accent2"/>
                </a:solidFill>
                <a:latin typeface="Trebuchet MS" charset="0"/>
              </a:rPr>
              <a:t>ray</a:t>
            </a:r>
            <a:r>
              <a:rPr lang="es-ES" sz="1600" b="1" dirty="0">
                <a:solidFill>
                  <a:schemeClr val="accent2"/>
                </a:solidFill>
                <a:latin typeface="Trebuchet MS" charset="0"/>
              </a:rPr>
              <a:t> </a:t>
            </a:r>
            <a:r>
              <a:rPr lang="es-ES" sz="1600" b="1" dirty="0" err="1">
                <a:solidFill>
                  <a:schemeClr val="accent2"/>
                </a:solidFill>
                <a:latin typeface="Trebuchet MS" charset="0"/>
              </a:rPr>
              <a:t>Testing</a:t>
            </a:r>
            <a:r>
              <a:rPr lang="es-ES" sz="1600" b="1" dirty="0">
                <a:solidFill>
                  <a:schemeClr val="accent2"/>
                </a:solidFill>
                <a:latin typeface="Trebuchet MS" charset="0"/>
              </a:rPr>
              <a:t>, </a:t>
            </a:r>
            <a:r>
              <a:rPr lang="es-ES" sz="1600" b="1" dirty="0" err="1">
                <a:solidFill>
                  <a:schemeClr val="accent2"/>
                </a:solidFill>
                <a:latin typeface="Trebuchet MS" charset="0"/>
              </a:rPr>
              <a:t>Springer</a:t>
            </a:r>
            <a:r>
              <a:rPr lang="es-ES" sz="1600" b="1" dirty="0">
                <a:solidFill>
                  <a:schemeClr val="accent2"/>
                </a:solidFill>
                <a:latin typeface="Trebuchet MS" charset="0"/>
              </a:rPr>
              <a:t>, 2015</a:t>
            </a:r>
          </a:p>
          <a:p>
            <a:r>
              <a:rPr lang="es-ES" sz="1600" b="1" dirty="0">
                <a:solidFill>
                  <a:schemeClr val="accent2"/>
                </a:solidFill>
                <a:latin typeface="Trebuchet MS" charset="0"/>
              </a:rPr>
              <a:t>Nixon, M.; Aguado, </a:t>
            </a:r>
            <a:r>
              <a:rPr lang="es-ES" sz="1600" b="1" dirty="0" smtClean="0">
                <a:solidFill>
                  <a:schemeClr val="accent2"/>
                </a:solidFill>
                <a:latin typeface="Trebuchet MS" charset="0"/>
              </a:rPr>
              <a:t>A. </a:t>
            </a:r>
            <a:r>
              <a:rPr lang="es-ES" sz="1600" b="1" dirty="0" err="1" smtClean="0">
                <a:solidFill>
                  <a:schemeClr val="accent2"/>
                </a:solidFill>
                <a:latin typeface="Trebuchet MS" charset="0"/>
              </a:rPr>
              <a:t>Feature</a:t>
            </a:r>
            <a:r>
              <a:rPr lang="es-ES" sz="1600" b="1" dirty="0" smtClean="0">
                <a:solidFill>
                  <a:schemeClr val="accent2"/>
                </a:solidFill>
                <a:latin typeface="Trebuchet MS" charset="0"/>
              </a:rPr>
              <a:t> </a:t>
            </a:r>
            <a:r>
              <a:rPr lang="es-ES" sz="1600" b="1" dirty="0" err="1">
                <a:solidFill>
                  <a:schemeClr val="accent2"/>
                </a:solidFill>
                <a:latin typeface="Trebuchet MS" charset="0"/>
              </a:rPr>
              <a:t>Extraction</a:t>
            </a:r>
            <a:r>
              <a:rPr lang="es-ES" sz="1600" b="1" dirty="0">
                <a:solidFill>
                  <a:schemeClr val="accent2"/>
                </a:solidFill>
                <a:latin typeface="Trebuchet MS" charset="0"/>
              </a:rPr>
              <a:t> &amp; </a:t>
            </a:r>
            <a:r>
              <a:rPr lang="es-ES" sz="1600" b="1" dirty="0" err="1">
                <a:solidFill>
                  <a:schemeClr val="accent2"/>
                </a:solidFill>
                <a:latin typeface="Trebuchet MS" charset="0"/>
              </a:rPr>
              <a:t>Image</a:t>
            </a:r>
            <a:r>
              <a:rPr lang="es-ES" sz="1600" b="1" dirty="0">
                <a:solidFill>
                  <a:schemeClr val="accent2"/>
                </a:solidFill>
                <a:latin typeface="Trebuchet MS" charset="0"/>
              </a:rPr>
              <a:t> </a:t>
            </a:r>
            <a:r>
              <a:rPr lang="es-ES" sz="1600" b="1" dirty="0" err="1">
                <a:solidFill>
                  <a:schemeClr val="accent2"/>
                </a:solidFill>
                <a:latin typeface="Trebuchet MS" charset="0"/>
              </a:rPr>
              <a:t>Processing</a:t>
            </a:r>
            <a:r>
              <a:rPr lang="es-ES" sz="1600" b="1" dirty="0">
                <a:solidFill>
                  <a:schemeClr val="accent2"/>
                </a:solidFill>
                <a:latin typeface="Trebuchet MS" charset="0"/>
              </a:rPr>
              <a:t>, </a:t>
            </a:r>
            <a:r>
              <a:rPr lang="es-ES" sz="1600" b="1" dirty="0" err="1">
                <a:solidFill>
                  <a:schemeClr val="accent2"/>
                </a:solidFill>
                <a:latin typeface="Trebuchet MS" charset="0"/>
              </a:rPr>
              <a:t>Amsterdam</a:t>
            </a:r>
            <a:r>
              <a:rPr lang="es-ES" sz="1600" b="1" dirty="0">
                <a:solidFill>
                  <a:schemeClr val="accent2"/>
                </a:solidFill>
                <a:latin typeface="Trebuchet MS" charset="0"/>
              </a:rPr>
              <a:t>, </a:t>
            </a:r>
            <a:r>
              <a:rPr lang="es-ES" sz="1600" b="1" dirty="0" err="1">
                <a:solidFill>
                  <a:schemeClr val="accent2"/>
                </a:solidFill>
                <a:latin typeface="Trebuchet MS" charset="0"/>
              </a:rPr>
              <a:t>Elsevier</a:t>
            </a:r>
            <a:r>
              <a:rPr lang="es-ES" sz="1600" b="1" dirty="0">
                <a:solidFill>
                  <a:schemeClr val="accent2"/>
                </a:solidFill>
                <a:latin typeface="Trebuchet MS" charset="0"/>
              </a:rPr>
              <a:t>, </a:t>
            </a:r>
            <a:r>
              <a:rPr lang="es-ES" sz="1600" b="1" dirty="0" smtClean="0">
                <a:solidFill>
                  <a:schemeClr val="accent2"/>
                </a:solidFill>
                <a:latin typeface="Trebuchet MS" charset="0"/>
              </a:rPr>
              <a:t>		2004</a:t>
            </a:r>
            <a:r>
              <a:rPr lang="es-ES" sz="1600" b="1" dirty="0">
                <a:solidFill>
                  <a:schemeClr val="accent2"/>
                </a:solidFill>
                <a:latin typeface="Trebuchet MS" charset="0"/>
              </a:rPr>
              <a:t>.</a:t>
            </a:r>
          </a:p>
          <a:p>
            <a:r>
              <a:rPr lang="es-ES" sz="1600" b="1" dirty="0" err="1">
                <a:solidFill>
                  <a:schemeClr val="accent2"/>
                </a:solidFill>
                <a:latin typeface="Trebuchet MS" charset="0"/>
              </a:rPr>
              <a:t>Webb</a:t>
            </a:r>
            <a:r>
              <a:rPr lang="es-ES" sz="1600" b="1" dirty="0">
                <a:solidFill>
                  <a:schemeClr val="accent2"/>
                </a:solidFill>
                <a:latin typeface="Trebuchet MS" charset="0"/>
              </a:rPr>
              <a:t>, A.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Statistical</a:t>
            </a:r>
            <a:r>
              <a:rPr lang="es-ES" sz="1600" b="1" dirty="0" smtClean="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t>
            </a:r>
            <a:r>
              <a:rPr lang="es-ES" sz="1600" b="1" dirty="0" err="1">
                <a:solidFill>
                  <a:schemeClr val="accent2"/>
                </a:solidFill>
                <a:latin typeface="Trebuchet MS" charset="0"/>
              </a:rPr>
              <a:t>Wiley</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2002.</a:t>
            </a:r>
          </a:p>
          <a:p>
            <a:r>
              <a:rPr lang="es-ES" sz="1600" b="1" dirty="0" err="1">
                <a:solidFill>
                  <a:schemeClr val="accent2"/>
                </a:solidFill>
                <a:latin typeface="Trebuchet MS" charset="0"/>
              </a:rPr>
              <a:t>Witten</a:t>
            </a:r>
            <a:r>
              <a:rPr lang="es-ES" sz="1600" b="1" dirty="0">
                <a:solidFill>
                  <a:schemeClr val="accent2"/>
                </a:solidFill>
                <a:latin typeface="Trebuchet MS" charset="0"/>
              </a:rPr>
              <a:t>, I.H; Frank, </a:t>
            </a:r>
            <a:r>
              <a:rPr lang="es-ES" sz="1600" b="1" dirty="0" smtClean="0">
                <a:solidFill>
                  <a:schemeClr val="accent2"/>
                </a:solidFill>
                <a:latin typeface="Trebuchet MS" charset="0"/>
              </a:rPr>
              <a:t>E. Data </a:t>
            </a:r>
            <a:r>
              <a:rPr lang="es-ES" sz="1600" b="1" dirty="0" err="1">
                <a:solidFill>
                  <a:schemeClr val="accent2"/>
                </a:solidFill>
                <a:latin typeface="Trebuchet MS" charset="0"/>
              </a:rPr>
              <a:t>Mining</a:t>
            </a:r>
            <a:r>
              <a:rPr lang="es-ES" sz="1600" b="1" dirty="0">
                <a:solidFill>
                  <a:schemeClr val="accent2"/>
                </a:solidFill>
                <a:latin typeface="Trebuchet MS" charset="0"/>
              </a:rPr>
              <a:t>: </a:t>
            </a:r>
            <a:r>
              <a:rPr lang="es-ES" sz="1600" b="1" dirty="0" err="1">
                <a:solidFill>
                  <a:schemeClr val="accent2"/>
                </a:solidFill>
                <a:latin typeface="Trebuchet MS" charset="0"/>
              </a:rPr>
              <a:t>Practical</a:t>
            </a:r>
            <a:r>
              <a:rPr lang="es-ES" sz="1600" b="1" dirty="0">
                <a:solidFill>
                  <a:schemeClr val="accent2"/>
                </a:solidFill>
                <a:latin typeface="Trebuchet MS" charset="0"/>
              </a:rPr>
              <a:t> Machine </a:t>
            </a:r>
            <a:r>
              <a:rPr lang="es-ES" sz="1600" b="1" dirty="0" err="1">
                <a:solidFill>
                  <a:schemeClr val="accent2"/>
                </a:solidFill>
                <a:latin typeface="Trebuchet MS" charset="0"/>
              </a:rPr>
              <a:t>Learning</a:t>
            </a:r>
            <a:r>
              <a:rPr lang="es-ES" sz="1600" b="1" dirty="0">
                <a:solidFill>
                  <a:schemeClr val="accent2"/>
                </a:solidFill>
                <a:latin typeface="Trebuchet MS" charset="0"/>
              </a:rPr>
              <a:t> Tools and </a:t>
            </a:r>
            <a:r>
              <a:rPr lang="es-ES" sz="1600" b="1" dirty="0" err="1">
                <a:solidFill>
                  <a:schemeClr val="accent2"/>
                </a:solidFill>
                <a:latin typeface="Trebuchet MS" charset="0"/>
              </a:rPr>
              <a:t>Techniques</a:t>
            </a:r>
            <a:r>
              <a:rPr lang="es-ES" sz="1600" b="1" dirty="0">
                <a:solidFill>
                  <a:schemeClr val="accent2"/>
                </a:solidFill>
                <a:latin typeface="Trebuchet MS" charset="0"/>
              </a:rPr>
              <a:t>, </a:t>
            </a:r>
            <a:r>
              <a:rPr lang="es-ES" sz="1600" b="1" dirty="0" smtClean="0">
                <a:solidFill>
                  <a:schemeClr val="accent2"/>
                </a:solidFill>
                <a:latin typeface="Trebuchet MS" charset="0"/>
              </a:rPr>
              <a:t>		</a:t>
            </a:r>
            <a:r>
              <a:rPr lang="es-ES" sz="1600" b="1" dirty="0" err="1" smtClean="0">
                <a:solidFill>
                  <a:schemeClr val="accent2"/>
                </a:solidFill>
                <a:latin typeface="Trebuchet MS" charset="0"/>
              </a:rPr>
              <a:t>Elsevier</a:t>
            </a:r>
            <a:r>
              <a:rPr lang="es-ES" sz="1600" b="1" dirty="0">
                <a:solidFill>
                  <a:schemeClr val="accent2"/>
                </a:solidFill>
                <a:latin typeface="Trebuchet MS" charset="0"/>
              </a:rPr>
              <a:t>, </a:t>
            </a:r>
            <a:r>
              <a:rPr lang="es-ES" sz="1600" b="1" dirty="0" err="1">
                <a:solidFill>
                  <a:schemeClr val="accent2"/>
                </a:solidFill>
                <a:latin typeface="Trebuchet MS" charset="0"/>
              </a:rPr>
              <a:t>Second</a:t>
            </a:r>
            <a:r>
              <a:rPr lang="es-ES" sz="1600" b="1" dirty="0">
                <a:solidFill>
                  <a:schemeClr val="accent2"/>
                </a:solidFill>
                <a:latin typeface="Trebuchet MS" charset="0"/>
              </a:rPr>
              <a:t> </a:t>
            </a:r>
            <a:r>
              <a:rPr lang="es-ES" sz="1600" b="1" dirty="0" err="1">
                <a:solidFill>
                  <a:schemeClr val="accent2"/>
                </a:solidFill>
                <a:latin typeface="Trebuchet MS" charset="0"/>
              </a:rPr>
              <a:t>Edition</a:t>
            </a:r>
            <a:r>
              <a:rPr lang="es-ES" sz="1600" b="1" dirty="0">
                <a:solidFill>
                  <a:schemeClr val="accent2"/>
                </a:solidFill>
                <a:latin typeface="Trebuchet MS" charset="0"/>
              </a:rPr>
              <a:t>, 2005.</a:t>
            </a:r>
          </a:p>
          <a:p>
            <a:endParaRPr lang="es-ES" sz="1600" b="1" dirty="0" smtClean="0">
              <a:solidFill>
                <a:schemeClr val="accent2"/>
              </a:solidFill>
              <a:latin typeface="Trebuchet MS" charset="0"/>
            </a:endParaRPr>
          </a:p>
          <a:p>
            <a:r>
              <a:rPr lang="es-ES" sz="1600" b="1" dirty="0" smtClean="0">
                <a:solidFill>
                  <a:schemeClr val="accent2"/>
                </a:solidFill>
                <a:latin typeface="Trebuchet MS" charset="0"/>
              </a:rPr>
              <a:t>Artículos </a:t>
            </a:r>
            <a:r>
              <a:rPr lang="es-ES" sz="1600" b="1" dirty="0">
                <a:solidFill>
                  <a:schemeClr val="accent2"/>
                </a:solidFill>
                <a:latin typeface="Trebuchet MS" charset="0"/>
              </a:rPr>
              <a:t>seleccionados de IEEE </a:t>
            </a:r>
            <a:r>
              <a:rPr lang="es-ES" sz="1600" b="1" dirty="0" err="1">
                <a:solidFill>
                  <a:schemeClr val="accent2"/>
                </a:solidFill>
                <a:latin typeface="Trebuchet MS" charset="0"/>
              </a:rPr>
              <a:t>Transaction</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Analysis</a:t>
            </a:r>
            <a:r>
              <a:rPr lang="es-ES" sz="1600" b="1" dirty="0">
                <a:solidFill>
                  <a:schemeClr val="accent2"/>
                </a:solidFill>
                <a:latin typeface="Trebuchet MS" charset="0"/>
              </a:rPr>
              <a:t> and Machine </a:t>
            </a:r>
            <a:r>
              <a:rPr lang="es-ES" sz="1600" b="1" dirty="0" err="1">
                <a:solidFill>
                  <a:schemeClr val="accent2"/>
                </a:solidFill>
                <a:latin typeface="Trebuchet MS" charset="0"/>
              </a:rPr>
              <a:t>Intelligence</a:t>
            </a:r>
            <a:r>
              <a:rPr lang="es-ES" sz="1600" b="1" dirty="0">
                <a:solidFill>
                  <a:schemeClr val="accent2"/>
                </a:solidFill>
                <a:latin typeface="Trebuchet MS" charset="0"/>
              </a:rPr>
              <a:t>, y de </a:t>
            </a:r>
            <a:r>
              <a:rPr lang="es-ES" sz="1600" b="1" dirty="0" err="1">
                <a:solidFill>
                  <a:schemeClr val="accent2"/>
                </a:solidFill>
                <a:latin typeface="Trebuchet MS" charset="0"/>
              </a:rPr>
              <a:t>Proceedings</a:t>
            </a:r>
            <a:r>
              <a:rPr lang="es-ES" sz="1600" b="1" dirty="0">
                <a:solidFill>
                  <a:schemeClr val="accent2"/>
                </a:solidFill>
                <a:latin typeface="Trebuchet MS" charset="0"/>
              </a:rPr>
              <a:t> of International </a:t>
            </a:r>
            <a:r>
              <a:rPr lang="es-ES" sz="1600" b="1" dirty="0" err="1">
                <a:solidFill>
                  <a:schemeClr val="accent2"/>
                </a:solidFill>
                <a:latin typeface="Trebuchet MS" charset="0"/>
              </a:rPr>
              <a:t>Conferences</a:t>
            </a:r>
            <a:r>
              <a:rPr lang="es-ES" sz="1600" b="1" dirty="0">
                <a:solidFill>
                  <a:schemeClr val="accent2"/>
                </a:solidFill>
                <a:latin typeface="Trebuchet MS" charset="0"/>
              </a:rPr>
              <a:t> </a:t>
            </a:r>
            <a:r>
              <a:rPr lang="es-ES" sz="1600" b="1" dirty="0" err="1">
                <a:solidFill>
                  <a:schemeClr val="accent2"/>
                </a:solidFill>
                <a:latin typeface="Trebuchet MS" charset="0"/>
              </a:rPr>
              <a:t>on</a:t>
            </a:r>
            <a:r>
              <a:rPr lang="es-ES" sz="1600" b="1" dirty="0">
                <a:solidFill>
                  <a:schemeClr val="accent2"/>
                </a:solidFill>
                <a:latin typeface="Trebuchet MS" charset="0"/>
              </a:rPr>
              <a:t> </a:t>
            </a:r>
            <a:r>
              <a:rPr lang="es-ES" sz="1600" b="1" dirty="0" err="1">
                <a:solidFill>
                  <a:schemeClr val="accent2"/>
                </a:solidFill>
                <a:latin typeface="Trebuchet MS" charset="0"/>
              </a:rPr>
              <a:t>Pattern</a:t>
            </a:r>
            <a:r>
              <a:rPr lang="es-ES" sz="1600" b="1" dirty="0">
                <a:solidFill>
                  <a:schemeClr val="accent2"/>
                </a:solidFill>
                <a:latin typeface="Trebuchet MS" charset="0"/>
              </a:rPr>
              <a:t> </a:t>
            </a:r>
            <a:r>
              <a:rPr lang="es-ES" sz="1600" b="1" dirty="0" err="1">
                <a:solidFill>
                  <a:schemeClr val="accent2"/>
                </a:solidFill>
                <a:latin typeface="Trebuchet MS" charset="0"/>
              </a:rPr>
              <a:t>Recognition</a:t>
            </a:r>
            <a:r>
              <a:rPr lang="es-ES" sz="1600" b="1" dirty="0">
                <a:solidFill>
                  <a:schemeClr val="accent2"/>
                </a:solidFill>
                <a:latin typeface="Trebuchet MS" charset="0"/>
              </a:rPr>
              <a:t> and </a:t>
            </a:r>
            <a:r>
              <a:rPr lang="es-ES" sz="1600" b="1" dirty="0" err="1">
                <a:solidFill>
                  <a:schemeClr val="accent2"/>
                </a:solidFill>
                <a:latin typeface="Trebuchet MS" charset="0"/>
              </a:rPr>
              <a:t>Computer</a:t>
            </a:r>
            <a:r>
              <a:rPr lang="es-ES" sz="1600" b="1" dirty="0">
                <a:solidFill>
                  <a:schemeClr val="accent2"/>
                </a:solidFill>
                <a:latin typeface="Trebuchet MS" charset="0"/>
              </a:rPr>
              <a:t> </a:t>
            </a:r>
            <a:r>
              <a:rPr lang="es-ES" sz="1600" b="1" dirty="0" err="1">
                <a:solidFill>
                  <a:schemeClr val="accent2"/>
                </a:solidFill>
                <a:latin typeface="Trebuchet MS" charset="0"/>
              </a:rPr>
              <a:t>Vision</a:t>
            </a:r>
            <a:r>
              <a:rPr lang="es-ES" sz="1600" b="1" dirty="0">
                <a:solidFill>
                  <a:schemeClr val="accent2"/>
                </a:solidFill>
                <a:latin typeface="Trebuchet MS" charset="0"/>
              </a:rPr>
              <a:t>.</a:t>
            </a:r>
          </a:p>
          <a:p>
            <a:r>
              <a:rPr lang="es-ES"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324535"/>
          </a:xfrm>
          <a:prstGeom prst="rect">
            <a:avLst/>
          </a:prstGeom>
          <a:noFill/>
          <a:ln w="9525">
            <a:noFill/>
            <a:miter lim="800000"/>
            <a:headEnd/>
            <a:tailEnd/>
          </a:ln>
        </p:spPr>
        <p:txBody>
          <a:bodyPr>
            <a:prstTxWarp prst="textNoShape">
              <a:avLst/>
            </a:prstTxWarp>
            <a:spAutoFit/>
          </a:bodyPr>
          <a:lstStyle/>
          <a:p>
            <a:r>
              <a:rPr lang="es-ES_tradnl" sz="2000" b="1" dirty="0" smtClean="0">
                <a:solidFill>
                  <a:schemeClr val="accent6"/>
                </a:solidFill>
              </a:rPr>
              <a:t>Código de Honor e Integridad Académica</a:t>
            </a:r>
          </a:p>
          <a:p>
            <a:endParaRPr lang="es-ES_tradnl" sz="2000" b="1" dirty="0" smtClean="0"/>
          </a:p>
          <a:p>
            <a:r>
              <a:rPr lang="es-ES_tradnl" sz="2000" dirty="0" smtClean="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a:t>
            </a:r>
          </a:p>
          <a:p>
            <a:r>
              <a:rPr lang="es-ES_tradnl" sz="2000" dirty="0" smtClean="0"/>
              <a:t>Como estudiante es su deber conocer la versión en línea del </a:t>
            </a:r>
            <a:r>
              <a:rPr lang="es-ES_tradnl" sz="2000" dirty="0" smtClean="0">
                <a:hlinkClick r:id="rId3"/>
              </a:rPr>
              <a:t>Código de Honor</a:t>
            </a:r>
            <a:r>
              <a:rPr lang="es-ES_tradnl" sz="2000" dirty="0" smtClean="0"/>
              <a:t>. </a:t>
            </a:r>
          </a:p>
          <a:p>
            <a:endParaRPr lang="es-ES_tradnl" sz="2000" dirty="0"/>
          </a:p>
          <a:p>
            <a:r>
              <a:rPr lang="es-ES_tradnl" sz="2000" dirty="0" smtClean="0"/>
              <a:t>Además, los estudiantes de este curso declaran conocer </a:t>
            </a:r>
            <a:r>
              <a:rPr lang="es-ES_tradnl" sz="2000" dirty="0" smtClean="0">
                <a:hlinkClick r:id="rId4"/>
              </a:rPr>
              <a:t>Política de Integridad Académica del Departamento de Ciencia de la Computación</a:t>
            </a:r>
            <a:r>
              <a:rPr lang="es-ES_tradnl" sz="2000" dirty="0" smtClean="0"/>
              <a:t>.</a:t>
            </a:r>
          </a:p>
          <a:p>
            <a:endParaRPr lang="es-ES_tradnl" sz="2000" b="1" dirty="0" smtClean="0">
              <a:solidFill>
                <a:schemeClr val="accent2"/>
              </a:solidFill>
              <a:latin typeface="Trebuchet MS" charset="0"/>
            </a:endParaRPr>
          </a:p>
          <a:p>
            <a:endParaRPr lang="es-ES_tradnl" sz="2000" dirty="0" smtClean="0">
              <a:latin typeface="Trebuchet MS" charset="0"/>
            </a:endParaRPr>
          </a:p>
          <a:p>
            <a:r>
              <a:rPr lang="es-ES_tradnl" sz="2000" b="1" dirty="0" smtClean="0">
                <a:solidFill>
                  <a:schemeClr val="accent2"/>
                </a:solidFill>
                <a:latin typeface="Trebuchet MS" charset="0"/>
              </a:rPr>
              <a:t/>
            </a:r>
            <a:br>
              <a:rPr lang="es-ES_tradnl" sz="2000" b="1" dirty="0" smtClean="0">
                <a:solidFill>
                  <a:schemeClr val="accent2"/>
                </a:solidFill>
                <a:latin typeface="Trebuchet MS" charset="0"/>
              </a:rPr>
            </a:br>
            <a:endParaRPr lang="es-ES_tradnl" sz="20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4524316"/>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a:t>
            </a:r>
            <a:r>
              <a:rPr lang="es-CL" b="1" dirty="0" smtClean="0">
                <a:solidFill>
                  <a:schemeClr val="accent2"/>
                </a:solidFill>
                <a:latin typeface="Trebuchet MS" charset="0"/>
              </a:rPr>
              <a:t> Teaching </a:t>
            </a:r>
            <a:r>
              <a:rPr lang="es-CL" b="1" dirty="0">
                <a:solidFill>
                  <a:schemeClr val="accent2"/>
                </a:solidFill>
                <a:latin typeface="Trebuchet MS" charset="0"/>
              </a:rPr>
              <a:t>&gt;</a:t>
            </a:r>
            <a:r>
              <a:rPr lang="es-CL" b="1" dirty="0" smtClean="0">
                <a:solidFill>
                  <a:schemeClr val="accent2"/>
                </a:solidFill>
                <a:latin typeface="Trebuchet MS" charset="0"/>
              </a:rPr>
              <a:t> Reconocimiento de Patrones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hlinkClick r:id="rId4"/>
              </a:rPr>
              <a:t>domingo.mery@uc.cl</a:t>
            </a:r>
            <a:endParaRPr lang="es-CL" b="1" dirty="0" smtClean="0">
              <a:solidFill>
                <a:schemeClr val="accent2"/>
              </a:solidFill>
              <a:latin typeface="Trebuchet MS" charset="0"/>
            </a:endParaRPr>
          </a:p>
          <a:p>
            <a:endParaRPr lang="es-CL" b="1" dirty="0">
              <a:solidFill>
                <a:schemeClr val="accent2"/>
              </a:solidFill>
              <a:latin typeface="Trebuchet MS" charset="0"/>
            </a:endParaRPr>
          </a:p>
          <a:p>
            <a:r>
              <a:rPr lang="es-CL" b="1" dirty="0" smtClean="0">
                <a:solidFill>
                  <a:schemeClr val="accent2"/>
                </a:solidFill>
                <a:latin typeface="Trebuchet MS" charset="0"/>
              </a:rPr>
              <a:t>      @CVCND</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a:t>
            </a:r>
            <a:r>
              <a:rPr lang="es-CL" b="1" dirty="0" smtClean="0">
                <a:solidFill>
                  <a:schemeClr val="accent2"/>
                </a:solidFill>
                <a:latin typeface="Trebuchet MS" charset="0"/>
              </a:rPr>
              <a:t>+562 2354-5808</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pic>
        <p:nvPicPr>
          <p:cNvPr id="2" name="Picture 1" descr="Screen Shot 2016-03-08 at 9.51.22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467" y="4927600"/>
            <a:ext cx="395492" cy="342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696820" y="2740025"/>
            <a:ext cx="5655114" cy="2308324"/>
          </a:xfrm>
          <a:prstGeom prst="rect">
            <a:avLst/>
          </a:prstGeom>
          <a:noFill/>
          <a:ln w="9525">
            <a:noFill/>
            <a:miter lim="800000"/>
            <a:headEnd/>
            <a:tailEnd/>
          </a:ln>
        </p:spPr>
        <p:txBody>
          <a:bodyPr wrap="none">
            <a:prstTxWarp prst="textNoShape">
              <a:avLst/>
            </a:prstTxWarp>
            <a:spAutoFit/>
          </a:bodyPr>
          <a:lstStyle/>
          <a:p>
            <a:pPr algn="ctr"/>
            <a:r>
              <a:rPr lang="es-CL" sz="3200" b="1" dirty="0" smtClean="0">
                <a:solidFill>
                  <a:srgbClr val="3333CC"/>
                </a:solidFill>
                <a:latin typeface="Trebuchet MS" charset="0"/>
              </a:rPr>
              <a:t>Reconocimiento de Patrones</a:t>
            </a:r>
            <a:endParaRPr lang="es-CL" sz="3200" b="1" dirty="0">
              <a:solidFill>
                <a:srgbClr val="3333CC"/>
              </a:solidFill>
              <a:latin typeface="Trebuchet MS" charset="0"/>
            </a:endParaRPr>
          </a:p>
          <a:p>
            <a:pPr algn="ctr"/>
            <a:r>
              <a:rPr lang="es-CL" sz="3200" b="1" dirty="0">
                <a:solidFill>
                  <a:srgbClr val="3333CC"/>
                </a:solidFill>
                <a:latin typeface="Trebuchet MS" charset="0"/>
              </a:rPr>
              <a:t>ICC / IEE</a:t>
            </a:r>
            <a:r>
              <a:rPr lang="es-CL" sz="3200" b="1" dirty="0" smtClean="0">
                <a:solidFill>
                  <a:srgbClr val="3333CC"/>
                </a:solidFill>
                <a:latin typeface="Trebuchet MS" charset="0"/>
              </a:rPr>
              <a:t> 3724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816977"/>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Descripción</a:t>
            </a:r>
          </a:p>
          <a:p>
            <a:endParaRPr lang="es-ES" b="1" dirty="0" smtClean="0">
              <a:solidFill>
                <a:schemeClr val="accent2"/>
              </a:solidFill>
              <a:latin typeface="Trebuchet MS" charset="0"/>
            </a:endParaRPr>
          </a:p>
          <a:p>
            <a:endParaRPr lang="es-ES" b="1" dirty="0" smtClean="0">
              <a:solidFill>
                <a:schemeClr val="accent2"/>
              </a:solidFill>
              <a:latin typeface="Trebuchet MS" charset="0"/>
            </a:endParaRPr>
          </a:p>
          <a:p>
            <a:pPr algn="just"/>
            <a:r>
              <a:rPr lang="es-ES" sz="2400" dirty="0" smtClean="0">
                <a:solidFill>
                  <a:schemeClr val="accent2"/>
                </a:solidFill>
                <a:latin typeface="Trebuchet MS" charset="0"/>
              </a:rPr>
              <a:t>El </a:t>
            </a:r>
            <a:r>
              <a:rPr lang="es-ES" sz="2400" dirty="0">
                <a:solidFill>
                  <a:schemeClr val="accent2"/>
                </a:solidFill>
                <a:latin typeface="Trebuchet MS" charset="0"/>
              </a:rPr>
              <a:t>reconocimiento, la descripción, la clasificación y la agrupación de patrones de forma automática, son problemas importantes en una gran variedad de aplicaciones de ingeniería, psicología, medicina, economía, biologías, etc. El problema consiste en asignar automáticamente a una clase una muestra según las mediciones realizadas sobre la muestra. En el curso se estudiará la teoría necesaria para resolver este problema, y se aplicará la teoría en ejemplos prácticos tales como detección automática de tumores, reconocimiento de caracteres, detección de defectos, etc.</a:t>
            </a:r>
          </a:p>
          <a:p>
            <a:endParaRPr lang="es-ES" sz="1600"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4401205"/>
          </a:xfrm>
          <a:prstGeom prst="rect">
            <a:avLst/>
          </a:prstGeom>
          <a:noFill/>
          <a:ln w="9525">
            <a:noFill/>
            <a:miter lim="800000"/>
            <a:headEnd/>
            <a:tailEnd/>
          </a:ln>
        </p:spPr>
        <p:txBody>
          <a:bodyPr wrap="square">
            <a:prstTxWarp prst="textNoShape">
              <a:avLst/>
            </a:prstTxWarp>
            <a:spAutoFit/>
          </a:bodyPr>
          <a:lstStyle/>
          <a:p>
            <a:pPr marL="342900" lvl="0" indent="-342900">
              <a:buFont typeface="+mj-lt"/>
              <a:buAutoNum type="arabicPeriod"/>
            </a:pPr>
            <a:r>
              <a:rPr lang="es-CL" sz="2000" dirty="0">
                <a:latin typeface="Trebuchet MS"/>
                <a:cs typeface="Trebuchet MS"/>
              </a:rPr>
              <a:t>Analizar las nociones básicas de extracción de características, selección de características, clasificación y evaluación de desempeño.</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Aplicar técnicas basadas en procesamiento de imágenes para la extracción de características geométricas y cromáticas en problemas donde el reconocimiento de patrones se realice a  partir de información visual.</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Diseñar y evaluar características a ser extraídas donde la reconocimiento de patrones se realiza a partir de información visual u otro tipo de información.</a:t>
            </a:r>
            <a:endParaRPr lang="en-US" sz="2000" dirty="0">
              <a:latin typeface="Trebuchet MS"/>
              <a:cs typeface="Trebuchet MS"/>
            </a:endParaRPr>
          </a:p>
          <a:p>
            <a:pPr marL="342900" lvl="0" indent="-342900">
              <a:buFont typeface="+mj-lt"/>
              <a:buAutoNum type="arabicPeriod"/>
            </a:pPr>
            <a:r>
              <a:rPr lang="es-CL" sz="2000" dirty="0">
                <a:latin typeface="Trebuchet MS"/>
                <a:cs typeface="Trebuchet MS"/>
              </a:rPr>
              <a:t>Evaluar algoritmos eficientes para seleccionar características: Análisis de componentes principales, discriminante de Fisher, búsqueda exhaustiva, búsqueda secuencial, Branch&amp;Bound, entre otros</a:t>
            </a:r>
            <a:r>
              <a:rPr lang="es-CL" sz="2000" dirty="0" smtClean="0">
                <a:latin typeface="Trebuchet MS"/>
                <a:cs typeface="Trebuchet MS"/>
              </a:rPr>
              <a:t>.</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4" y="2370138"/>
            <a:ext cx="8124825" cy="2862322"/>
          </a:xfrm>
          <a:prstGeom prst="rect">
            <a:avLst/>
          </a:prstGeom>
          <a:noFill/>
          <a:ln w="9525">
            <a:noFill/>
            <a:miter lim="800000"/>
            <a:headEnd/>
            <a:tailEnd/>
          </a:ln>
        </p:spPr>
        <p:txBody>
          <a:bodyPr wrap="square">
            <a:prstTxWarp prst="textNoShape">
              <a:avLst/>
            </a:prstTxWarp>
            <a:spAutoFit/>
          </a:bodyPr>
          <a:lstStyle/>
          <a:p>
            <a:pPr marL="457200" lvl="0" indent="-457200">
              <a:buFont typeface="+mj-lt"/>
              <a:buAutoNum type="arabicPeriod" startAt="5"/>
            </a:pPr>
            <a:r>
              <a:rPr lang="es-CL" sz="2000" dirty="0" smtClean="0">
                <a:latin typeface="Trebuchet MS"/>
                <a:cs typeface="Trebuchet MS"/>
              </a:rPr>
              <a:t>Diseñar </a:t>
            </a:r>
            <a:r>
              <a:rPr lang="es-CL" sz="2000" dirty="0">
                <a:latin typeface="Trebuchet MS"/>
                <a:cs typeface="Trebuchet MS"/>
              </a:rPr>
              <a:t>clasificadores capaces de resolver problemas reales basados en las técnicas de clasificador lineal, árbol binario de decisión, vecino más cercano, Mahalanobis, Bayes, SVM, redes neuronales entre otros.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Aplicar técnicas para establecer y comparar el desempeño de los clasificadores: Validación cruzada, bootstrap, e intervalos de confianza basados en distribuciones estadísticas.</a:t>
            </a:r>
            <a:endParaRPr lang="en-US" sz="2000" dirty="0">
              <a:latin typeface="Trebuchet MS"/>
              <a:cs typeface="Trebuchet MS"/>
            </a:endParaRPr>
          </a:p>
          <a:p>
            <a:pPr marL="342900" lvl="0" indent="-342900">
              <a:buFont typeface="+mj-lt"/>
              <a:buAutoNum type="arabicPeriod" startAt="5"/>
            </a:pPr>
            <a:r>
              <a:rPr lang="es-CL" sz="2000" dirty="0">
                <a:latin typeface="Trebuchet MS"/>
                <a:cs typeface="Trebuchet MS"/>
              </a:rPr>
              <a:t>Diseñar un sistema automatico de reconocimiento de patrones capaz de resolver un problema real.</a:t>
            </a:r>
            <a:endParaRPr lang="en-US" sz="2000" dirty="0">
              <a:latin typeface="Trebuchet MS"/>
              <a:cs typeface="Trebuchet MS"/>
            </a:endParaRP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extLst>
      <p:ext uri="{BB962C8B-B14F-4D97-AF65-F5344CB8AC3E}">
        <p14:creationId xmlns:p14="http://schemas.microsoft.com/office/powerpoint/2010/main" val="334145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0313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dirty="0">
                <a:solidFill>
                  <a:schemeClr val="accent2"/>
                </a:solidFill>
                <a:latin typeface="Trebuchet MS" charset="0"/>
              </a:rPr>
              <a:t>Introducción</a:t>
            </a:r>
          </a:p>
          <a:p>
            <a:pPr marL="342900" indent="-342900">
              <a:buFontTx/>
              <a:buAutoNum type="arabicPeriod"/>
            </a:pPr>
            <a:r>
              <a:rPr lang="es-ES" dirty="0" smtClean="0">
                <a:solidFill>
                  <a:schemeClr val="accent2"/>
                </a:solidFill>
                <a:latin typeface="Trebuchet MS" charset="0"/>
              </a:rPr>
              <a:t>Extracción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Selección de Características</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Clasificación</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Evaluación de Desempeño</a:t>
            </a:r>
            <a:endParaRPr lang="es-ES" dirty="0">
              <a:solidFill>
                <a:schemeClr val="accent2"/>
              </a:solidFill>
              <a:latin typeface="Trebuchet MS" charset="0"/>
            </a:endParaRPr>
          </a:p>
          <a:p>
            <a:pPr marL="342900" indent="-342900">
              <a:buFontTx/>
              <a:buAutoNum type="arabicPeriod"/>
            </a:pPr>
            <a:r>
              <a:rPr lang="es-ES" dirty="0" err="1" smtClean="0">
                <a:solidFill>
                  <a:schemeClr val="accent2"/>
                </a:solidFill>
                <a:latin typeface="Trebuchet MS" charset="0"/>
              </a:rPr>
              <a:t>Clustering</a:t>
            </a:r>
            <a:endParaRPr lang="es-ES" dirty="0">
              <a:solidFill>
                <a:schemeClr val="accent2"/>
              </a:solidFill>
              <a:latin typeface="Trebuchet MS" charset="0"/>
            </a:endParaRPr>
          </a:p>
          <a:p>
            <a:pPr marL="342900" indent="-342900">
              <a:buFontTx/>
              <a:buAutoNum type="arabicPeriod"/>
            </a:pPr>
            <a:r>
              <a:rPr lang="es-ES" dirty="0" smtClean="0">
                <a:solidFill>
                  <a:schemeClr val="accent2"/>
                </a:solidFill>
                <a:latin typeface="Trebuchet MS" charset="0"/>
              </a:rPr>
              <a:t>Aplicaciones</a:t>
            </a:r>
            <a:endParaRPr lang="es-ES" dirty="0">
              <a:solidFill>
                <a:schemeClr val="accent2"/>
              </a:solidFill>
              <a:latin typeface="Trebuchet MS" charset="0"/>
            </a:endParaRP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5145</TotalTime>
  <Words>472</Words>
  <Application>Microsoft Macintosh PowerPoint</Application>
  <PresentationFormat>On-screen Show (4:3)</PresentationFormat>
  <Paragraphs>106</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ＭＳ Ｐゴシック</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79</cp:revision>
  <dcterms:created xsi:type="dcterms:W3CDTF">2012-08-01T13:57:31Z</dcterms:created>
  <dcterms:modified xsi:type="dcterms:W3CDTF">2019-03-07T17:46:49Z</dcterms:modified>
</cp:coreProperties>
</file>