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6" r:id="rId2"/>
    <p:sldId id="271" r:id="rId3"/>
    <p:sldId id="272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3636"/>
  </p:normalViewPr>
  <p:slideViewPr>
    <p:cSldViewPr snapToGrid="0" snapToObjects="1">
      <p:cViewPr>
        <p:scale>
          <a:sx n="130" d="100"/>
          <a:sy n="130" d="100"/>
        </p:scale>
        <p:origin x="608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E24-03B9-DF4D-B92C-1C16EC88C12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Extraction using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Balu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6823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615" y="986692"/>
            <a:ext cx="3878586" cy="4893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% [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] = </a:t>
            </a:r>
            <a:r>
              <a:rPr lang="en-US" sz="800" b="1" dirty="0" err="1">
                <a:latin typeface="Courier"/>
                <a:cs typeface="Courier"/>
              </a:rPr>
              <a:t>Bfx_centroid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R,options</a:t>
            </a:r>
            <a:r>
              <a:rPr lang="en-US" sz="800" b="1" dirty="0">
                <a:latin typeface="Courier"/>
                <a:cs typeface="Courier"/>
              </a:rPr>
              <a:t>)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Toolbox: </a:t>
            </a:r>
            <a:r>
              <a:rPr lang="en-US" sz="800" b="1" dirty="0" err="1">
                <a:latin typeface="Courier"/>
                <a:cs typeface="Courier"/>
              </a:rPr>
              <a:t>Balu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Centroid of a region.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   = 1 display </a:t>
            </a:r>
            <a:r>
              <a:rPr lang="en-US" sz="800" b="1" dirty="0" err="1">
                <a:latin typeface="Courier"/>
                <a:cs typeface="Courier"/>
              </a:rPr>
              <a:t>mesagges</a:t>
            </a:r>
            <a:r>
              <a:rPr lang="en-US" sz="800" b="1" dirty="0">
                <a:latin typeface="Courier"/>
                <a:cs typeface="Courier"/>
              </a:rPr>
              <a:t>.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  X(1) is centroid-</a:t>
            </a:r>
            <a:r>
              <a:rPr lang="en-US" sz="800" b="1" dirty="0" err="1">
                <a:latin typeface="Courier"/>
                <a:cs typeface="Courier"/>
              </a:rPr>
              <a:t>i</a:t>
            </a:r>
            <a:r>
              <a:rPr lang="en-US" sz="800" b="1" dirty="0">
                <a:latin typeface="Courier"/>
                <a:cs typeface="Courier"/>
              </a:rPr>
              <a:t>, X(2) is centroid-j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Xn</a:t>
            </a:r>
            <a:r>
              <a:rPr lang="en-US" sz="800" b="1" dirty="0">
                <a:latin typeface="Courier"/>
                <a:cs typeface="Courier"/>
              </a:rPr>
              <a:t> is the list of the n feature names.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Example (Centroid of a region)</a:t>
            </a:r>
          </a:p>
          <a:p>
            <a:r>
              <a:rPr lang="en-US" sz="800" b="1" dirty="0">
                <a:latin typeface="Courier"/>
                <a:cs typeface="Courier"/>
              </a:rPr>
              <a:t>%      I = </a:t>
            </a:r>
            <a:r>
              <a:rPr lang="en-US" sz="800" b="1" dirty="0" err="1">
                <a:latin typeface="Courier"/>
                <a:cs typeface="Courier"/>
              </a:rPr>
              <a:t>imread</a:t>
            </a:r>
            <a:r>
              <a:rPr lang="en-US" sz="800" b="1" dirty="0">
                <a:latin typeface="Courier"/>
                <a:cs typeface="Courier"/>
              </a:rPr>
              <a:t>('testimg1.jpg');     % input image</a:t>
            </a:r>
          </a:p>
          <a:p>
            <a:r>
              <a:rPr lang="en-US" sz="800" b="1" dirty="0">
                <a:latin typeface="Courier"/>
                <a:cs typeface="Courier"/>
              </a:rPr>
              <a:t>%      R = </a:t>
            </a:r>
            <a:r>
              <a:rPr lang="en-US" sz="800" b="1" dirty="0" err="1">
                <a:latin typeface="Courier"/>
                <a:cs typeface="Courier"/>
              </a:rPr>
              <a:t>Bim_segbalu</a:t>
            </a:r>
            <a:r>
              <a:rPr lang="en-US" sz="800" b="1" dirty="0">
                <a:latin typeface="Courier"/>
                <a:cs typeface="Courier"/>
              </a:rPr>
              <a:t>(I);             % segmentation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imshow</a:t>
            </a:r>
            <a:r>
              <a:rPr lang="en-US" sz="800" b="1" dirty="0">
                <a:latin typeface="Courier"/>
                <a:cs typeface="Courier"/>
              </a:rPr>
              <a:t>(R);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= 1;</a:t>
            </a:r>
          </a:p>
          <a:p>
            <a:r>
              <a:rPr lang="en-US" sz="800" b="1" dirty="0">
                <a:latin typeface="Courier"/>
                <a:cs typeface="Courier"/>
              </a:rPr>
              <a:t>%      [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] = </a:t>
            </a:r>
            <a:r>
              <a:rPr lang="en-US" sz="800" b="1" dirty="0" err="1">
                <a:latin typeface="Courier"/>
                <a:cs typeface="Courier"/>
              </a:rPr>
              <a:t>Bfx_centroid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R,options</a:t>
            </a:r>
            <a:r>
              <a:rPr lang="en-US" sz="800" b="1" dirty="0">
                <a:latin typeface="Courier"/>
                <a:cs typeface="Courier"/>
              </a:rPr>
              <a:t>);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Bio_printfeatures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)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function [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] = </a:t>
            </a:r>
            <a:r>
              <a:rPr lang="en-US" sz="800" b="1" dirty="0" err="1">
                <a:latin typeface="Courier"/>
                <a:cs typeface="Courier"/>
              </a:rPr>
              <a:t>Bfx_centroid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R,options</a:t>
            </a:r>
            <a:r>
              <a:rPr lang="en-US" sz="800" b="1" dirty="0">
                <a:latin typeface="Courier"/>
                <a:cs typeface="Courier"/>
              </a:rPr>
              <a:t>)</a:t>
            </a:r>
          </a:p>
          <a:p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if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== 1</a:t>
            </a: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disp</a:t>
            </a:r>
            <a:r>
              <a:rPr lang="en-US" sz="800" b="1" dirty="0">
                <a:latin typeface="Courier"/>
                <a:cs typeface="Courier"/>
              </a:rPr>
              <a:t>('--- extracting centroid...');</a:t>
            </a:r>
          </a:p>
          <a:p>
            <a:r>
              <a:rPr lang="en-US" sz="800" b="1" dirty="0">
                <a:latin typeface="Courier"/>
                <a:cs typeface="Courier"/>
              </a:rPr>
              <a:t>end</a:t>
            </a:r>
          </a:p>
          <a:p>
            <a:r>
              <a:rPr lang="en-US" sz="800" b="1" dirty="0">
                <a:latin typeface="Courier"/>
                <a:cs typeface="Courier"/>
              </a:rPr>
              <a:t>[</a:t>
            </a:r>
            <a:r>
              <a:rPr lang="en-US" sz="800" b="1" dirty="0" err="1">
                <a:latin typeface="Courier"/>
                <a:cs typeface="Courier"/>
              </a:rPr>
              <a:t>Ireg,Jreg</a:t>
            </a:r>
            <a:r>
              <a:rPr lang="en-US" sz="800" b="1" dirty="0">
                <a:latin typeface="Courier"/>
                <a:cs typeface="Courier"/>
              </a:rPr>
              <a:t>] = find(R==1);           % pixels in the region</a:t>
            </a:r>
          </a:p>
          <a:p>
            <a:r>
              <a:rPr lang="en-US" sz="800" b="1" dirty="0" err="1">
                <a:latin typeface="Courier"/>
                <a:cs typeface="Courier"/>
              </a:rPr>
              <a:t>ic</a:t>
            </a:r>
            <a:r>
              <a:rPr lang="en-US" sz="800" b="1" dirty="0">
                <a:latin typeface="Courier"/>
                <a:cs typeface="Courier"/>
              </a:rPr>
              <a:t> = mean(</a:t>
            </a:r>
            <a:r>
              <a:rPr lang="en-US" sz="800" b="1" dirty="0" err="1">
                <a:latin typeface="Courier"/>
                <a:cs typeface="Courier"/>
              </a:rPr>
              <a:t>Ireg</a:t>
            </a:r>
            <a:r>
              <a:rPr lang="en-US" sz="800" b="1" dirty="0">
                <a:latin typeface="Courier"/>
                <a:cs typeface="Courier"/>
              </a:rPr>
              <a:t>);</a:t>
            </a:r>
          </a:p>
          <a:p>
            <a:r>
              <a:rPr lang="en-US" sz="800" b="1" dirty="0" err="1">
                <a:latin typeface="Courier"/>
                <a:cs typeface="Courier"/>
              </a:rPr>
              <a:t>jc</a:t>
            </a:r>
            <a:r>
              <a:rPr lang="en-US" sz="800" b="1" dirty="0">
                <a:latin typeface="Courier"/>
                <a:cs typeface="Courier"/>
              </a:rPr>
              <a:t> = mean(</a:t>
            </a:r>
            <a:r>
              <a:rPr lang="en-US" sz="800" b="1" dirty="0" err="1">
                <a:latin typeface="Courier"/>
                <a:cs typeface="Courier"/>
              </a:rPr>
              <a:t>Jreg</a:t>
            </a:r>
            <a:r>
              <a:rPr lang="en-US" sz="800" b="1" dirty="0">
                <a:latin typeface="Courier"/>
                <a:cs typeface="Courier"/>
              </a:rPr>
              <a:t>);</a:t>
            </a:r>
          </a:p>
          <a:p>
            <a:r>
              <a:rPr lang="en-US" sz="800" b="1" dirty="0">
                <a:latin typeface="Courier"/>
                <a:cs typeface="Courier"/>
              </a:rPr>
              <a:t>X  = [</a:t>
            </a:r>
            <a:r>
              <a:rPr lang="en-US" sz="800" b="1" dirty="0" err="1">
                <a:latin typeface="Courier"/>
                <a:cs typeface="Courier"/>
              </a:rPr>
              <a:t>ic</a:t>
            </a:r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err="1">
                <a:latin typeface="Courier"/>
                <a:cs typeface="Courier"/>
              </a:rPr>
              <a:t>jc</a:t>
            </a:r>
            <a:r>
              <a:rPr lang="en-US" sz="800" b="1" dirty="0">
                <a:latin typeface="Courier"/>
                <a:cs typeface="Courier"/>
              </a:rPr>
              <a:t>];</a:t>
            </a:r>
          </a:p>
          <a:p>
            <a:r>
              <a:rPr lang="en-US" sz="800" b="1" dirty="0" err="1">
                <a:latin typeface="Courier"/>
                <a:cs typeface="Courier"/>
              </a:rPr>
              <a:t>Xn</a:t>
            </a:r>
            <a:r>
              <a:rPr lang="en-US" sz="800" b="1" dirty="0">
                <a:latin typeface="Courier"/>
                <a:cs typeface="Courier"/>
              </a:rPr>
              <a:t> = [ 'Centroid </a:t>
            </a:r>
            <a:r>
              <a:rPr lang="en-US" sz="800" b="1" dirty="0" err="1">
                <a:latin typeface="Courier"/>
                <a:cs typeface="Courier"/>
              </a:rPr>
              <a:t>i</a:t>
            </a:r>
            <a:r>
              <a:rPr lang="en-US" sz="800" b="1" dirty="0">
                <a:latin typeface="Courier"/>
                <a:cs typeface="Courier"/>
              </a:rPr>
              <a:t>              '</a:t>
            </a:r>
          </a:p>
          <a:p>
            <a:r>
              <a:rPr lang="en-US" sz="800" b="1" dirty="0">
                <a:latin typeface="Courier"/>
                <a:cs typeface="Courier"/>
              </a:rPr>
              <a:t>       'Centroid j              ']; % 24 characters per name</a:t>
            </a:r>
          </a:p>
          <a:p>
            <a:r>
              <a:rPr lang="en-US" sz="800" b="1" dirty="0">
                <a:latin typeface="Courier"/>
                <a:cs typeface="Courier"/>
              </a:rPr>
              <a:t>if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== 1</a:t>
            </a: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clf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imshow</a:t>
            </a:r>
            <a:r>
              <a:rPr lang="en-US" sz="800" b="1" dirty="0">
                <a:latin typeface="Courier"/>
                <a:cs typeface="Courier"/>
              </a:rPr>
              <a:t>(R)</a:t>
            </a:r>
          </a:p>
          <a:p>
            <a:r>
              <a:rPr lang="en-US" sz="800" b="1" dirty="0">
                <a:latin typeface="Courier"/>
                <a:cs typeface="Courier"/>
              </a:rPr>
              <a:t>    hold on</a:t>
            </a:r>
          </a:p>
          <a:p>
            <a:r>
              <a:rPr lang="en-US" sz="800" b="1" dirty="0">
                <a:latin typeface="Courier"/>
                <a:cs typeface="Courier"/>
              </a:rPr>
              <a:t>    plot(X(2),X(1),'</a:t>
            </a:r>
            <a:r>
              <a:rPr lang="en-US" sz="800" b="1" dirty="0" err="1">
                <a:latin typeface="Courier"/>
                <a:cs typeface="Courier"/>
              </a:rPr>
              <a:t>rx</a:t>
            </a:r>
            <a:r>
              <a:rPr lang="en-US" sz="800" b="1" dirty="0">
                <a:latin typeface="Courier"/>
                <a:cs typeface="Courier"/>
              </a:rPr>
              <a:t>')</a:t>
            </a: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enterpause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end</a:t>
            </a:r>
          </a:p>
          <a:p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615" y="489418"/>
            <a:ext cx="77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Example: </a:t>
            </a:r>
            <a:r>
              <a:rPr lang="en-US" dirty="0" smtClean="0">
                <a:latin typeface="Trebuchet MS"/>
                <a:cs typeface="Trebuchet MS"/>
              </a:rPr>
              <a:t>HOW TO WRITE A NEW BALU FUNCTION (for feature extraction)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7538" y="1950894"/>
            <a:ext cx="3307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This example shows how to </a:t>
            </a:r>
          </a:p>
          <a:p>
            <a:r>
              <a:rPr lang="en-US" dirty="0" smtClean="0">
                <a:latin typeface="Trebuchet MS"/>
                <a:cs typeface="Trebuchet MS"/>
              </a:rPr>
              <a:t>compute the centers of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2781" y="2733554"/>
            <a:ext cx="408785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How to extract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Intensity Features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with </a:t>
            </a:r>
            <a:r>
              <a:rPr lang="en-US" sz="3600" b="1" dirty="0" err="1" smtClean="0">
                <a:latin typeface="Trebuchet MS"/>
                <a:cs typeface="Trebuchet MS"/>
              </a:rPr>
              <a:t>Balu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93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69829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Command: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</a:t>
            </a:r>
            <a:r>
              <a:rPr lang="en-US" i="1" dirty="0" err="1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I,R,options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X: 			row vector of extracted features</a:t>
            </a:r>
          </a:p>
          <a:p>
            <a:r>
              <a:rPr lang="en-US" dirty="0" err="1" smtClean="0">
                <a:latin typeface="Courier"/>
                <a:cs typeface="Courier"/>
              </a:rPr>
              <a:t>Xn</a:t>
            </a:r>
            <a:r>
              <a:rPr lang="en-US" dirty="0" smtClean="0">
                <a:latin typeface="Courier"/>
                <a:cs typeface="Courier"/>
              </a:rPr>
              <a:t>: 		name of each extracted feature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i="1" dirty="0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: 		name of the group of features</a:t>
            </a:r>
          </a:p>
          <a:p>
            <a:r>
              <a:rPr lang="en-US" dirty="0" smtClean="0">
                <a:latin typeface="Courier"/>
                <a:cs typeface="Courier"/>
              </a:rPr>
              <a:t>I:			grayscale image</a:t>
            </a:r>
          </a:p>
          <a:p>
            <a:r>
              <a:rPr lang="en-US" dirty="0" smtClean="0">
                <a:latin typeface="Courier"/>
                <a:cs typeface="Courier"/>
              </a:rPr>
              <a:t>R:			binary image -&gt; [ ] for the whole image</a:t>
            </a:r>
          </a:p>
          <a:p>
            <a:r>
              <a:rPr lang="en-US" dirty="0" smtClean="0">
                <a:latin typeface="Courier"/>
                <a:cs typeface="Courier"/>
              </a:rPr>
              <a:t>options:	options of features (if any)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21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176" y="1412623"/>
            <a:ext cx="51714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BASIC INTENSITY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options.mask</a:t>
            </a:r>
            <a:r>
              <a:rPr lang="en-US" dirty="0" smtClean="0">
                <a:latin typeface="Courier"/>
                <a:cs typeface="Courier"/>
              </a:rPr>
              <a:t> = 5; % Gauss mask</a:t>
            </a:r>
          </a:p>
          <a:p>
            <a:r>
              <a:rPr lang="en-US" dirty="0" err="1" smtClean="0">
                <a:latin typeface="Courier"/>
                <a:cs typeface="Courier"/>
              </a:rPr>
              <a:t>options.show</a:t>
            </a:r>
            <a:r>
              <a:rPr lang="en-US" dirty="0" smtClean="0">
                <a:latin typeface="Courier"/>
                <a:cs typeface="Courier"/>
              </a:rPr>
              <a:t> = 1; % Display results</a:t>
            </a: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Bfx_basicint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I,R,options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33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5707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urier"/>
                <a:cs typeface="Courier"/>
              </a:rPr>
              <a:t> </a:t>
            </a:r>
            <a:r>
              <a:rPr lang="fr-FR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1 </a:t>
            </a:r>
            <a:r>
              <a:rPr lang="en-US" sz="1100" dirty="0">
                <a:latin typeface="Courier"/>
                <a:cs typeface="Courier"/>
              </a:rPr>
              <a:t>Intensity Mean           161.132328</a:t>
            </a:r>
          </a:p>
          <a:p>
            <a:r>
              <a:rPr lang="en-US" sz="1100" dirty="0">
                <a:latin typeface="Courier"/>
                <a:cs typeface="Courier"/>
              </a:rPr>
              <a:t>  2 Intensity </a:t>
            </a:r>
            <a:r>
              <a:rPr lang="en-US" sz="1100" dirty="0" err="1">
                <a:latin typeface="Courier"/>
                <a:cs typeface="Courier"/>
              </a:rPr>
              <a:t>StdDev</a:t>
            </a:r>
            <a:r>
              <a:rPr lang="en-US" sz="1100" dirty="0">
                <a:latin typeface="Courier"/>
                <a:cs typeface="Courier"/>
              </a:rPr>
              <a:t>         13.082633</a:t>
            </a:r>
          </a:p>
          <a:p>
            <a:r>
              <a:rPr lang="en-US" sz="1100" dirty="0">
                <a:latin typeface="Courier"/>
                <a:cs typeface="Courier"/>
              </a:rPr>
              <a:t>  3 Intensity Kurtosis       4.044382</a:t>
            </a:r>
          </a:p>
          <a:p>
            <a:r>
              <a:rPr lang="en-US" sz="1100" dirty="0">
                <a:latin typeface="Courier"/>
                <a:cs typeface="Courier"/>
              </a:rPr>
              <a:t>  4 Intensity </a:t>
            </a:r>
            <a:r>
              <a:rPr lang="en-US" sz="1100" dirty="0" err="1">
                <a:latin typeface="Courier"/>
                <a:cs typeface="Courier"/>
              </a:rPr>
              <a:t>Skewness</a:t>
            </a:r>
            <a:r>
              <a:rPr lang="en-US" sz="1100" dirty="0">
                <a:latin typeface="Courier"/>
                <a:cs typeface="Courier"/>
              </a:rPr>
              <a:t>       -1.096439</a:t>
            </a:r>
          </a:p>
          <a:p>
            <a:r>
              <a:rPr lang="en-US" sz="1100" dirty="0">
                <a:latin typeface="Courier"/>
                <a:cs typeface="Courier"/>
              </a:rPr>
              <a:t>  5 Mean </a:t>
            </a:r>
            <a:r>
              <a:rPr lang="en-US" sz="1100" dirty="0" err="1">
                <a:latin typeface="Courier"/>
                <a:cs typeface="Courier"/>
              </a:rPr>
              <a:t>Laplacian</a:t>
            </a:r>
            <a:r>
              <a:rPr lang="en-US" sz="1100" dirty="0">
                <a:latin typeface="Courier"/>
                <a:cs typeface="Courier"/>
              </a:rPr>
              <a:t>           -6.871022</a:t>
            </a:r>
          </a:p>
          <a:p>
            <a:r>
              <a:rPr lang="en-US" sz="1100" dirty="0">
                <a:latin typeface="Courier"/>
                <a:cs typeface="Courier"/>
              </a:rPr>
              <a:t>  6 Mean Boundary Gradient   41.875637</a:t>
            </a:r>
            <a:endParaRPr lang="en-US" sz="1100" dirty="0" smtClean="0">
              <a:latin typeface="Courier"/>
              <a:cs typeface="Courier"/>
            </a:endParaRPr>
          </a:p>
        </p:txBody>
      </p:sp>
      <p:pic>
        <p:nvPicPr>
          <p:cNvPr id="6" name="Picture 5" descr="Screen Shot 2014-10-04 at 3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87" y="1625616"/>
            <a:ext cx="808851" cy="8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176" y="1412623"/>
            <a:ext cx="54232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LBP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(’</a:t>
            </a:r>
            <a:r>
              <a:rPr lang="en-US" dirty="0" err="1" smtClean="0">
                <a:latin typeface="Courier"/>
                <a:cs typeface="Courier"/>
              </a:rPr>
              <a:t>faces_orl</a:t>
            </a:r>
            <a:r>
              <a:rPr lang="en-US" dirty="0" smtClean="0">
                <a:latin typeface="Courier"/>
                <a:cs typeface="Courier"/>
              </a:rPr>
              <a:t>/face0304.bmp');</a:t>
            </a:r>
          </a:p>
          <a:p>
            <a:r>
              <a:rPr lang="it-IT" dirty="0">
                <a:latin typeface="Courier"/>
                <a:cs typeface="Courier"/>
              </a:rPr>
              <a:t>I = </a:t>
            </a:r>
            <a:r>
              <a:rPr lang="it-IT" dirty="0" err="1">
                <a:latin typeface="Courier"/>
                <a:cs typeface="Courier"/>
              </a:rPr>
              <a:t>imresize</a:t>
            </a:r>
            <a:r>
              <a:rPr lang="it-IT" dirty="0">
                <a:latin typeface="Courier"/>
                <a:cs typeface="Courier"/>
              </a:rPr>
              <a:t>(I,[110 90])</a:t>
            </a:r>
            <a:r>
              <a:rPr lang="it-IT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options.vdiv</a:t>
            </a:r>
            <a:r>
              <a:rPr lang="en-US" dirty="0" smtClean="0">
                <a:latin typeface="Courier"/>
                <a:cs typeface="Courier"/>
              </a:rPr>
              <a:t> = 4;</a:t>
            </a:r>
          </a:p>
          <a:p>
            <a:r>
              <a:rPr lang="en-US" dirty="0" err="1" smtClean="0">
                <a:latin typeface="Courier"/>
                <a:cs typeface="Courier"/>
              </a:rPr>
              <a:t>options.hdiv</a:t>
            </a:r>
            <a:r>
              <a:rPr lang="en-US" dirty="0" smtClean="0">
                <a:latin typeface="Courier"/>
                <a:cs typeface="Courier"/>
              </a:rPr>
              <a:t> = 4;</a:t>
            </a:r>
          </a:p>
          <a:p>
            <a:r>
              <a:rPr lang="en-US" dirty="0" err="1">
                <a:latin typeface="Courier"/>
                <a:cs typeface="Courier"/>
              </a:rPr>
              <a:t>options.samples</a:t>
            </a:r>
            <a:r>
              <a:rPr lang="en-US" dirty="0">
                <a:latin typeface="Courier"/>
                <a:cs typeface="Courier"/>
              </a:rPr>
              <a:t>  = 8;          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options.mappingtype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'u2'</a:t>
            </a:r>
            <a:r>
              <a:rPr lang="en-US" dirty="0">
                <a:latin typeface="Courier"/>
                <a:cs typeface="Courier"/>
              </a:rPr>
              <a:t>;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X,Xn</a:t>
            </a:r>
            <a:r>
              <a:rPr lang="en-US" dirty="0">
                <a:latin typeface="Courier"/>
                <a:cs typeface="Courier"/>
              </a:rPr>
              <a:t>] = </a:t>
            </a:r>
            <a:r>
              <a:rPr lang="en-US" dirty="0" err="1">
                <a:latin typeface="Courier"/>
                <a:cs typeface="Courier"/>
              </a:rPr>
              <a:t>Bfx_lbp</a:t>
            </a:r>
            <a:r>
              <a:rPr lang="en-US" dirty="0" smtClean="0">
                <a:latin typeface="Courier"/>
                <a:cs typeface="Courier"/>
              </a:rPr>
              <a:t>(I,</a:t>
            </a:r>
            <a:r>
              <a:rPr lang="en-US" dirty="0">
                <a:latin typeface="Courier"/>
                <a:cs typeface="Courier"/>
              </a:rPr>
              <a:t>[],options);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bar(X)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3" name="Picture 2" descr="Screen Shot 2014-10-14 at 12.5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106853"/>
            <a:ext cx="1244600" cy="1498600"/>
          </a:xfrm>
          <a:prstGeom prst="rect">
            <a:avLst/>
          </a:prstGeom>
        </p:spPr>
      </p:pic>
      <p:pic>
        <p:nvPicPr>
          <p:cNvPr id="7" name="Picture 6" descr="Screen Shot 2014-10-14 at 12.5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77" y="3084217"/>
            <a:ext cx="3192585" cy="24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076" y="631085"/>
            <a:ext cx="4290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SEVERAL INTENSITY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See help </a:t>
            </a:r>
            <a:r>
              <a:rPr lang="en-US" dirty="0" err="1" smtClean="0">
                <a:latin typeface="Trebuchet MS"/>
                <a:cs typeface="Trebuchet MS"/>
              </a:rPr>
              <a:t>Bfx_int</a:t>
            </a:r>
            <a:endParaRPr lang="en-US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580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550" y="2733554"/>
            <a:ext cx="541233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Graphic User Interface</a:t>
            </a:r>
          </a:p>
          <a:p>
            <a:pPr algn="ctr"/>
            <a:r>
              <a:rPr lang="en-US" sz="3600" b="1" dirty="0" err="1" smtClean="0">
                <a:latin typeface="Trebuchet MS"/>
                <a:cs typeface="Trebuchet MS"/>
              </a:rPr>
              <a:t>Bfx_gui</a:t>
            </a:r>
            <a:endParaRPr lang="en-US" sz="3600" b="1" dirty="0" smtClean="0">
              <a:latin typeface="Trebuchet MS"/>
              <a:cs typeface="Trebuchet MS"/>
            </a:endParaRPr>
          </a:p>
          <a:p>
            <a:pPr algn="ctr"/>
            <a:endParaRPr lang="en-US" sz="3600" b="1" dirty="0" smtClean="0">
              <a:latin typeface="Trebuchet MS"/>
              <a:cs typeface="Trebuchet MS"/>
            </a:endParaRPr>
          </a:p>
          <a:p>
            <a:pPr algn="ctr"/>
            <a:r>
              <a:rPr lang="en-US" sz="2000" b="1" dirty="0" smtClean="0">
                <a:latin typeface="Trebuchet MS"/>
                <a:cs typeface="Trebuchet MS"/>
              </a:rPr>
              <a:t>It is used to extract features in many image</a:t>
            </a:r>
            <a:endParaRPr lang="en-US" sz="2000" b="1" dirty="0">
              <a:latin typeface="Trebuchet MS"/>
              <a:cs typeface="Trebuchet MS"/>
            </a:endParaRPr>
          </a:p>
          <a:p>
            <a:pPr algn="ctr"/>
            <a:endParaRPr lang="en-US" sz="2000" b="1" dirty="0">
              <a:latin typeface="Trebuchet MS"/>
              <a:cs typeface="Trebuchet MS"/>
            </a:endParaRPr>
          </a:p>
          <a:p>
            <a:r>
              <a:rPr lang="en-US" sz="2000" b="1" dirty="0" smtClean="0">
                <a:latin typeface="Trebuchet MS"/>
                <a:cs typeface="Trebuchet MS"/>
              </a:rPr>
              <a:t>1. go to the folder of the images</a:t>
            </a:r>
          </a:p>
          <a:p>
            <a:r>
              <a:rPr lang="en-US" sz="2000" b="1" dirty="0" smtClean="0">
                <a:latin typeface="Trebuchet MS"/>
                <a:cs typeface="Trebuchet MS"/>
              </a:rPr>
              <a:t>2. </a:t>
            </a:r>
            <a:r>
              <a:rPr lang="en-US" sz="2000" b="1" dirty="0" err="1" smtClean="0">
                <a:latin typeface="Trebuchet MS"/>
                <a:cs typeface="Trebuchet MS"/>
              </a:rPr>
              <a:t>Bfx_gui</a:t>
            </a:r>
            <a:r>
              <a:rPr lang="en-US" sz="2000" b="1" dirty="0" smtClean="0">
                <a:latin typeface="Trebuchet MS"/>
                <a:cs typeface="Trebuchet MS"/>
              </a:rPr>
              <a:t> &lt;Enter&gt; </a:t>
            </a:r>
            <a:endParaRPr lang="en-US" sz="2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775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14 at 1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564"/>
            <a:ext cx="9144000" cy="4003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1800" y="5793164"/>
            <a:ext cx="519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Press go, drink a coffee and wait!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The results will be stored in file </a:t>
            </a:r>
            <a:r>
              <a:rPr lang="en-US" dirty="0" err="1" smtClean="0">
                <a:latin typeface="Trebuchet MS"/>
                <a:cs typeface="Trebuchet MS"/>
              </a:rPr>
              <a:t>Bfx_results.mat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05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6834511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2733554"/>
            <a:ext cx="44528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How to extract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Geometric Features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with </a:t>
            </a:r>
            <a:r>
              <a:rPr lang="en-US" sz="3600" b="1" dirty="0" err="1" smtClean="0">
                <a:latin typeface="Trebuchet MS"/>
                <a:cs typeface="Trebuchet MS"/>
              </a:rPr>
              <a:t>Balu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86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60132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Command: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</a:t>
            </a:r>
            <a:r>
              <a:rPr lang="en-US" i="1" dirty="0" err="1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R,options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X: 			row vector of extracted features</a:t>
            </a:r>
          </a:p>
          <a:p>
            <a:r>
              <a:rPr lang="en-US" dirty="0" err="1" smtClean="0">
                <a:latin typeface="Courier"/>
                <a:cs typeface="Courier"/>
              </a:rPr>
              <a:t>Xn</a:t>
            </a:r>
            <a:r>
              <a:rPr lang="en-US" dirty="0" smtClean="0">
                <a:latin typeface="Courier"/>
                <a:cs typeface="Courier"/>
              </a:rPr>
              <a:t>: 		name of each extracted feature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i="1" dirty="0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: 		name of the group of features</a:t>
            </a:r>
          </a:p>
          <a:p>
            <a:r>
              <a:rPr lang="en-US" dirty="0" smtClean="0">
                <a:latin typeface="Courier"/>
                <a:cs typeface="Courier"/>
              </a:rPr>
              <a:t>R:			binary image</a:t>
            </a:r>
          </a:p>
          <a:p>
            <a:r>
              <a:rPr lang="en-US" dirty="0" smtClean="0">
                <a:latin typeface="Courier"/>
                <a:cs typeface="Courier"/>
              </a:rPr>
              <a:t>options:	options of features (if any)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4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41345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BASIC GEOMETRIC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Bfx_basicgeo</a:t>
            </a:r>
            <a:r>
              <a:rPr lang="en-US" dirty="0" smtClean="0">
                <a:latin typeface="Courier"/>
                <a:cs typeface="Courier"/>
              </a:rPr>
              <a:t>(R);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8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48610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1 </a:t>
            </a:r>
            <a:r>
              <a:rPr lang="en-US" sz="1100" dirty="0">
                <a:latin typeface="Courier"/>
                <a:cs typeface="Courier"/>
              </a:rPr>
              <a:t>center of </a:t>
            </a:r>
            <a:r>
              <a:rPr lang="en-US" sz="1100" dirty="0" err="1">
                <a:latin typeface="Courier"/>
                <a:cs typeface="Courier"/>
              </a:rPr>
              <a:t>grav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i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29.299832</a:t>
            </a:r>
          </a:p>
          <a:p>
            <a:r>
              <a:rPr lang="en-US" sz="1100" dirty="0">
                <a:latin typeface="Courier"/>
                <a:cs typeface="Courier"/>
              </a:rPr>
              <a:t>  2 center of </a:t>
            </a:r>
            <a:r>
              <a:rPr lang="en-US" sz="1100" dirty="0" err="1">
                <a:latin typeface="Courier"/>
                <a:cs typeface="Courier"/>
              </a:rPr>
              <a:t>grav</a:t>
            </a:r>
            <a:r>
              <a:rPr lang="en-US" sz="1100" dirty="0">
                <a:latin typeface="Courier"/>
                <a:cs typeface="Courier"/>
              </a:rPr>
              <a:t> j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33.705193</a:t>
            </a:r>
          </a:p>
          <a:p>
            <a:r>
              <a:rPr lang="en-US" sz="1100" dirty="0">
                <a:latin typeface="Courier"/>
                <a:cs typeface="Courier"/>
              </a:rPr>
              <a:t>  3 Height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   47.000000</a:t>
            </a:r>
          </a:p>
          <a:p>
            <a:r>
              <a:rPr lang="en-US" sz="1100" dirty="0">
                <a:latin typeface="Courier"/>
                <a:cs typeface="Courier"/>
              </a:rPr>
              <a:t>  4 Width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    22.000000</a:t>
            </a:r>
          </a:p>
          <a:p>
            <a:r>
              <a:rPr lang="en-US" sz="1100" dirty="0">
                <a:latin typeface="Courier"/>
                <a:cs typeface="Courier"/>
              </a:rPr>
              <a:t>  5 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     601.375000</a:t>
            </a:r>
          </a:p>
          <a:p>
            <a:r>
              <a:rPr lang="en-US" sz="1100" dirty="0">
                <a:latin typeface="Courier"/>
                <a:cs typeface="Courier"/>
              </a:rPr>
              <a:t>  6 Perimeter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107.500000</a:t>
            </a:r>
          </a:p>
          <a:p>
            <a:r>
              <a:rPr lang="en-US" sz="1100" dirty="0">
                <a:latin typeface="Courier"/>
                <a:cs typeface="Courier"/>
              </a:rPr>
              <a:t>  7 Roundness                0.653941</a:t>
            </a:r>
          </a:p>
          <a:p>
            <a:r>
              <a:rPr lang="en-US" sz="1100" dirty="0">
                <a:latin typeface="Courier"/>
                <a:cs typeface="Courier"/>
              </a:rPr>
              <a:t>  8 </a:t>
            </a:r>
            <a:r>
              <a:rPr lang="en-US" sz="1100" dirty="0" err="1">
                <a:latin typeface="Courier"/>
                <a:cs typeface="Courier"/>
              </a:rPr>
              <a:t>Danielsson</a:t>
            </a:r>
            <a:r>
              <a:rPr lang="en-US" sz="1100" dirty="0">
                <a:latin typeface="Courier"/>
                <a:cs typeface="Courier"/>
              </a:rPr>
              <a:t> factor        2.253736</a:t>
            </a:r>
          </a:p>
          <a:p>
            <a:r>
              <a:rPr lang="en-US" sz="1100" dirty="0">
                <a:latin typeface="Courier"/>
                <a:cs typeface="Courier"/>
              </a:rPr>
              <a:t>  9 Euler Number             1.000000</a:t>
            </a:r>
          </a:p>
          <a:p>
            <a:r>
              <a:rPr lang="en-US" sz="1100" dirty="0">
                <a:latin typeface="Courier"/>
                <a:cs typeface="Courier"/>
              </a:rPr>
              <a:t> 10 Equivalent Diameter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27.570347</a:t>
            </a:r>
          </a:p>
          <a:p>
            <a:r>
              <a:rPr lang="en-US" sz="1100" dirty="0">
                <a:latin typeface="Courier"/>
                <a:cs typeface="Courier"/>
              </a:rPr>
              <a:t> 11 </a:t>
            </a:r>
            <a:r>
              <a:rPr lang="en-US" sz="1100" dirty="0" err="1">
                <a:latin typeface="Courier"/>
                <a:cs typeface="Courier"/>
              </a:rPr>
              <a:t>MajorAxisLength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48.089929</a:t>
            </a:r>
          </a:p>
          <a:p>
            <a:r>
              <a:rPr lang="en-US" sz="1100" dirty="0">
                <a:latin typeface="Courier"/>
                <a:cs typeface="Courier"/>
              </a:rPr>
              <a:t> 12 </a:t>
            </a:r>
            <a:r>
              <a:rPr lang="en-US" sz="1100" dirty="0" err="1">
                <a:latin typeface="Courier"/>
                <a:cs typeface="Courier"/>
              </a:rPr>
              <a:t>MinorAxisLength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16.112265</a:t>
            </a:r>
          </a:p>
          <a:p>
            <a:r>
              <a:rPr lang="en-US" sz="1100" dirty="0">
                <a:latin typeface="Courier"/>
                <a:cs typeface="Courier"/>
              </a:rPr>
              <a:t> 13 Orientation [grad]       -73.896848</a:t>
            </a:r>
          </a:p>
          <a:p>
            <a:r>
              <a:rPr lang="en-US" sz="1100" dirty="0">
                <a:latin typeface="Courier"/>
                <a:cs typeface="Courier"/>
              </a:rPr>
              <a:t> 14 Solidity                 0.937206</a:t>
            </a:r>
          </a:p>
          <a:p>
            <a:r>
              <a:rPr lang="en-US" sz="1100" dirty="0">
                <a:latin typeface="Courier"/>
                <a:cs typeface="Courier"/>
              </a:rPr>
              <a:t> 15 Extent                   0.577369</a:t>
            </a:r>
          </a:p>
          <a:p>
            <a:r>
              <a:rPr lang="en-US" sz="1100" dirty="0">
                <a:latin typeface="Courier"/>
                <a:cs typeface="Courier"/>
              </a:rPr>
              <a:t> 16 Eccentricity             0.942202</a:t>
            </a:r>
          </a:p>
          <a:p>
            <a:r>
              <a:rPr lang="en-US" sz="1100" dirty="0">
                <a:latin typeface="Courier"/>
                <a:cs typeface="Courier"/>
              </a:rPr>
              <a:t> 17 Convex 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637.000000</a:t>
            </a:r>
          </a:p>
          <a:p>
            <a:r>
              <a:rPr lang="en-US" sz="1100" dirty="0">
                <a:latin typeface="Courier"/>
                <a:cs typeface="Courier"/>
              </a:rPr>
              <a:t> 18 Filled 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597.000000</a:t>
            </a:r>
            <a:endParaRPr lang="en-US" sz="11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35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37689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HU MOMENTS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Bfx_hugeo</a:t>
            </a:r>
            <a:r>
              <a:rPr lang="en-US" dirty="0" smtClean="0">
                <a:latin typeface="Courier"/>
                <a:cs typeface="Courier"/>
              </a:rPr>
              <a:t>(R);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8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3168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urier"/>
                <a:cs typeface="Courier"/>
              </a:rPr>
              <a:t> </a:t>
            </a:r>
            <a:r>
              <a:rPr lang="fr-FR" sz="1100" dirty="0" smtClean="0">
                <a:latin typeface="Courier"/>
                <a:cs typeface="Courier"/>
              </a:rPr>
              <a:t> 1 </a:t>
            </a:r>
            <a:r>
              <a:rPr lang="fr-FR" sz="1100" dirty="0">
                <a:latin typeface="Courier"/>
                <a:cs typeface="Courier"/>
              </a:rPr>
              <a:t>Hu-moment 1              0.269010</a:t>
            </a:r>
          </a:p>
          <a:p>
            <a:r>
              <a:rPr lang="fr-FR" sz="1100" dirty="0">
                <a:latin typeface="Courier"/>
                <a:cs typeface="Courier"/>
              </a:rPr>
              <a:t>  2 Hu-moment 2              0.046196</a:t>
            </a:r>
          </a:p>
          <a:p>
            <a:r>
              <a:rPr lang="fr-FR" sz="1100" dirty="0">
                <a:latin typeface="Courier"/>
                <a:cs typeface="Courier"/>
              </a:rPr>
              <a:t>  3 Hu-moment 3              0.000291</a:t>
            </a:r>
          </a:p>
          <a:p>
            <a:r>
              <a:rPr lang="fr-FR" sz="1100" dirty="0">
                <a:latin typeface="Courier"/>
                <a:cs typeface="Courier"/>
              </a:rPr>
              <a:t>  4 Hu-moment 4              0.000081</a:t>
            </a:r>
          </a:p>
          <a:p>
            <a:r>
              <a:rPr lang="fr-FR" sz="1100" dirty="0">
                <a:latin typeface="Courier"/>
                <a:cs typeface="Courier"/>
              </a:rPr>
              <a:t>  5 Hu-moment 5              0.000000</a:t>
            </a:r>
          </a:p>
          <a:p>
            <a:r>
              <a:rPr lang="fr-FR" sz="1100" dirty="0">
                <a:latin typeface="Courier"/>
                <a:cs typeface="Courier"/>
              </a:rPr>
              <a:t>  6 Hu-moment 6              0.000013</a:t>
            </a:r>
          </a:p>
          <a:p>
            <a:r>
              <a:rPr lang="fr-FR" sz="1100" dirty="0">
                <a:latin typeface="Courier"/>
                <a:cs typeface="Courier"/>
              </a:rPr>
              <a:t>  7 Hu-moment 7              0.000000</a:t>
            </a:r>
            <a:endParaRPr lang="en-US" sz="11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11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4044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ELLIPSE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Bfx_fitellipse</a:t>
            </a:r>
            <a:r>
              <a:rPr lang="en-US" dirty="0" smtClean="0">
                <a:latin typeface="Courier"/>
                <a:cs typeface="Courier"/>
              </a:rPr>
              <a:t>(R);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8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48610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urier"/>
                <a:cs typeface="Courier"/>
              </a:rPr>
              <a:t> </a:t>
            </a:r>
            <a:r>
              <a:rPr lang="fr-FR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1 </a:t>
            </a:r>
            <a:r>
              <a:rPr lang="en-US" sz="1100" dirty="0">
                <a:latin typeface="Courier"/>
                <a:cs typeface="Courier"/>
              </a:rPr>
              <a:t>Ellipse-</a:t>
            </a:r>
            <a:r>
              <a:rPr lang="en-US" sz="1100" dirty="0" err="1">
                <a:latin typeface="Courier"/>
                <a:cs typeface="Courier"/>
              </a:rPr>
              <a:t>centre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i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33.691981</a:t>
            </a:r>
          </a:p>
          <a:p>
            <a:r>
              <a:rPr lang="en-US" sz="1100" dirty="0">
                <a:latin typeface="Courier"/>
                <a:cs typeface="Courier"/>
              </a:rPr>
              <a:t>  2 Ellipse-</a:t>
            </a:r>
            <a:r>
              <a:rPr lang="en-US" sz="1100" dirty="0" err="1">
                <a:latin typeface="Courier"/>
                <a:cs typeface="Courier"/>
              </a:rPr>
              <a:t>centre</a:t>
            </a:r>
            <a:r>
              <a:rPr lang="en-US" sz="1100" dirty="0">
                <a:latin typeface="Courier"/>
                <a:cs typeface="Courier"/>
              </a:rPr>
              <a:t> j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28.915583</a:t>
            </a:r>
          </a:p>
          <a:p>
            <a:r>
              <a:rPr lang="en-US" sz="1100" dirty="0">
                <a:latin typeface="Courier"/>
                <a:cs typeface="Courier"/>
              </a:rPr>
              <a:t>  3 Ellipse-minor ax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7.380073</a:t>
            </a:r>
          </a:p>
          <a:p>
            <a:r>
              <a:rPr lang="en-US" sz="1100" dirty="0">
                <a:latin typeface="Courier"/>
                <a:cs typeface="Courier"/>
              </a:rPr>
              <a:t>  4 Ellipse-major ax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24.353387</a:t>
            </a:r>
          </a:p>
          <a:p>
            <a:r>
              <a:rPr lang="en-US" sz="1100" dirty="0">
                <a:latin typeface="Courier"/>
                <a:cs typeface="Courier"/>
              </a:rPr>
              <a:t>  5 Ellipse-orient [rad]     -0.295048</a:t>
            </a:r>
          </a:p>
          <a:p>
            <a:r>
              <a:rPr lang="en-US" sz="1100" dirty="0">
                <a:latin typeface="Courier"/>
                <a:cs typeface="Courier"/>
              </a:rPr>
              <a:t>  6 Ellipse-eccentricity     0.303041</a:t>
            </a:r>
          </a:p>
          <a:p>
            <a:r>
              <a:rPr lang="en-US" sz="1100" dirty="0">
                <a:latin typeface="Courier"/>
                <a:cs typeface="Courier"/>
              </a:rPr>
              <a:t>  7 Ellipse-area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564.637741</a:t>
            </a:r>
            <a:endParaRPr lang="en-US" sz="11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521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306" y="4083532"/>
            <a:ext cx="3253154" cy="234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7076" y="631085"/>
            <a:ext cx="8372855" cy="523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SEVERAL GEOMETRIC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pl-PL" sz="1400" b="1" dirty="0" smtClean="0">
                <a:latin typeface="Courier"/>
                <a:cs typeface="Courier"/>
              </a:rPr>
              <a:t>% Input Image</a:t>
            </a:r>
          </a:p>
          <a:p>
            <a:r>
              <a:rPr lang="pl-PL" sz="1400" dirty="0" smtClean="0">
                <a:latin typeface="Courier"/>
                <a:cs typeface="Courier"/>
              </a:rPr>
              <a:t>I </a:t>
            </a:r>
            <a:r>
              <a:rPr lang="pl-PL" sz="1400" dirty="0">
                <a:latin typeface="Courier"/>
                <a:cs typeface="Courier"/>
              </a:rPr>
              <a:t>= </a:t>
            </a:r>
            <a:r>
              <a:rPr lang="pl-PL" sz="1400" dirty="0" err="1">
                <a:latin typeface="Courier"/>
                <a:cs typeface="Courier"/>
              </a:rPr>
              <a:t>imread</a:t>
            </a:r>
            <a:r>
              <a:rPr lang="pl-PL" sz="1400" dirty="0">
                <a:latin typeface="Courier"/>
                <a:cs typeface="Courier"/>
              </a:rPr>
              <a:t>('</a:t>
            </a:r>
            <a:r>
              <a:rPr lang="pl-PL" sz="1400" dirty="0" err="1">
                <a:latin typeface="Courier"/>
                <a:cs typeface="Courier"/>
              </a:rPr>
              <a:t>rice.png</a:t>
            </a:r>
            <a:r>
              <a:rPr lang="pl-PL" sz="1400" dirty="0">
                <a:latin typeface="Courier"/>
                <a:cs typeface="Courier"/>
              </a:rPr>
              <a:t>')</a:t>
            </a:r>
            <a:r>
              <a:rPr lang="pl-PL" sz="1400" dirty="0" smtClean="0">
                <a:latin typeface="Courier"/>
                <a:cs typeface="Courier"/>
              </a:rPr>
              <a:t>;</a:t>
            </a:r>
          </a:p>
          <a:p>
            <a:r>
              <a:rPr lang="pl-PL" sz="1400" b="1" dirty="0" smtClean="0">
                <a:latin typeface="Courier"/>
                <a:cs typeface="Courier"/>
              </a:rPr>
              <a:t>% </a:t>
            </a:r>
            <a:r>
              <a:rPr lang="pl-PL" sz="1400" b="1" dirty="0" err="1" smtClean="0">
                <a:latin typeface="Courier"/>
                <a:cs typeface="Courier"/>
              </a:rPr>
              <a:t>Segmentation</a:t>
            </a:r>
            <a:endParaRPr lang="pl-PL" sz="1400" b="1" dirty="0" smtClean="0">
              <a:latin typeface="Courier"/>
              <a:cs typeface="Courier"/>
            </a:endParaRPr>
          </a:p>
          <a:p>
            <a:r>
              <a:rPr lang="pl-PL" sz="1400" dirty="0" smtClean="0">
                <a:latin typeface="Courier"/>
                <a:cs typeface="Courier"/>
              </a:rPr>
              <a:t>[</a:t>
            </a:r>
            <a:r>
              <a:rPr lang="pl-PL" sz="1400" dirty="0" err="1">
                <a:latin typeface="Courier"/>
                <a:cs typeface="Courier"/>
              </a:rPr>
              <a:t>R,m</a:t>
            </a:r>
            <a:r>
              <a:rPr lang="pl-PL" sz="1400" dirty="0">
                <a:latin typeface="Courier"/>
                <a:cs typeface="Courier"/>
              </a:rPr>
              <a:t>] = </a:t>
            </a:r>
            <a:r>
              <a:rPr lang="pl-PL" sz="1400" dirty="0" err="1">
                <a:latin typeface="Courier"/>
                <a:cs typeface="Courier"/>
              </a:rPr>
              <a:t>Bim_segmowgli</a:t>
            </a:r>
            <a:r>
              <a:rPr lang="pl-PL" sz="1400" dirty="0">
                <a:latin typeface="Courier"/>
                <a:cs typeface="Courier"/>
              </a:rPr>
              <a:t>(</a:t>
            </a:r>
            <a:r>
              <a:rPr lang="pl-PL" sz="1400" dirty="0" err="1">
                <a:latin typeface="Courier"/>
                <a:cs typeface="Courier"/>
              </a:rPr>
              <a:t>I,ones</a:t>
            </a:r>
            <a:r>
              <a:rPr lang="pl-PL" sz="1400" dirty="0">
                <a:latin typeface="Courier"/>
                <a:cs typeface="Courier"/>
              </a:rPr>
              <a:t>(</a:t>
            </a:r>
            <a:r>
              <a:rPr lang="pl-PL" sz="1400" dirty="0" err="1">
                <a:latin typeface="Courier"/>
                <a:cs typeface="Courier"/>
              </a:rPr>
              <a:t>size</a:t>
            </a:r>
            <a:r>
              <a:rPr lang="pl-PL" sz="1400" dirty="0">
                <a:latin typeface="Courier"/>
                <a:cs typeface="Courier"/>
              </a:rPr>
              <a:t>(I)),40,1.5)</a:t>
            </a:r>
            <a:r>
              <a:rPr lang="pl-PL" sz="1400" dirty="0" smtClean="0">
                <a:latin typeface="Courier"/>
                <a:cs typeface="Courier"/>
              </a:rPr>
              <a:t>;</a:t>
            </a:r>
            <a:endParaRPr lang="pl-PL" sz="1400" dirty="0">
              <a:latin typeface="Courier"/>
              <a:cs typeface="Courier"/>
            </a:endParaRPr>
          </a:p>
          <a:p>
            <a:endParaRPr lang="fr-FR" sz="1400" dirty="0" smtClean="0">
              <a:latin typeface="Courier"/>
              <a:cs typeface="Courier"/>
            </a:endParaRPr>
          </a:p>
          <a:p>
            <a:endParaRPr lang="fr-FR" sz="1400" dirty="0" smtClean="0">
              <a:latin typeface="Courier"/>
              <a:cs typeface="Courier"/>
            </a:endParaRPr>
          </a:p>
          <a:p>
            <a:r>
              <a:rPr lang="pl-PL" sz="1400" b="1" dirty="0">
                <a:latin typeface="Courier"/>
                <a:cs typeface="Courier"/>
              </a:rPr>
              <a:t>% </a:t>
            </a:r>
            <a:r>
              <a:rPr lang="pl-PL" sz="1400" b="1" dirty="0" smtClean="0">
                <a:latin typeface="Courier"/>
                <a:cs typeface="Courier"/>
              </a:rPr>
              <a:t>Definition of </a:t>
            </a:r>
            <a:r>
              <a:rPr lang="pl-PL" sz="1400" b="1" dirty="0" err="1" smtClean="0">
                <a:latin typeface="Courier"/>
                <a:cs typeface="Courier"/>
              </a:rPr>
              <a:t>features</a:t>
            </a:r>
            <a:r>
              <a:rPr lang="pl-PL" sz="1400" b="1" dirty="0" smtClean="0">
                <a:latin typeface="Courier"/>
                <a:cs typeface="Courier"/>
              </a:rPr>
              <a:t> to be </a:t>
            </a:r>
            <a:r>
              <a:rPr lang="pl-PL" sz="1400" b="1" dirty="0" err="1" smtClean="0">
                <a:latin typeface="Courier"/>
                <a:cs typeface="Courier"/>
              </a:rPr>
              <a:t>extracted</a:t>
            </a:r>
            <a:endParaRPr lang="pl-PL" sz="1400" b="1" dirty="0">
              <a:latin typeface="Courier"/>
              <a:cs typeface="Courier"/>
            </a:endParaRPr>
          </a:p>
          <a:p>
            <a:r>
              <a:rPr lang="fr-FR" sz="1400" dirty="0" smtClean="0">
                <a:latin typeface="Courier"/>
                <a:cs typeface="Courier"/>
              </a:rPr>
              <a:t>b</a:t>
            </a:r>
            <a:r>
              <a:rPr lang="fr-FR" sz="1400" dirty="0">
                <a:latin typeface="Courier"/>
                <a:cs typeface="Courier"/>
              </a:rPr>
              <a:t>(1).</a:t>
            </a:r>
            <a:r>
              <a:rPr lang="fr-FR" sz="1400" dirty="0" err="1">
                <a:latin typeface="Courier"/>
                <a:cs typeface="Courier"/>
              </a:rPr>
              <a:t>name</a:t>
            </a:r>
            <a:r>
              <a:rPr lang="fr-FR" sz="1400" dirty="0">
                <a:latin typeface="Courier"/>
                <a:cs typeface="Courier"/>
              </a:rPr>
              <a:t> = '</a:t>
            </a:r>
            <a:r>
              <a:rPr lang="fr-FR" sz="1400" dirty="0" err="1">
                <a:latin typeface="Courier"/>
                <a:cs typeface="Courier"/>
              </a:rPr>
              <a:t>hugeo</a:t>
            </a:r>
            <a:r>
              <a:rPr lang="fr-FR" sz="1400" dirty="0">
                <a:latin typeface="Courier"/>
                <a:cs typeface="Courier"/>
              </a:rPr>
              <a:t>';       b(1).</a:t>
            </a:r>
            <a:r>
              <a:rPr lang="fr-FR" sz="1400" dirty="0" err="1">
                <a:latin typeface="Courier"/>
                <a:cs typeface="Courier"/>
              </a:rPr>
              <a:t>options.show</a:t>
            </a:r>
            <a:r>
              <a:rPr lang="fr-FR" sz="1400" dirty="0">
                <a:latin typeface="Courier"/>
                <a:cs typeface="Courier"/>
              </a:rPr>
              <a:t>=1;   </a:t>
            </a:r>
            <a:r>
              <a:rPr lang="fr-FR" sz="1400" dirty="0" smtClean="0">
                <a:latin typeface="Courier"/>
                <a:cs typeface="Courier"/>
              </a:rPr>
              <a:t>% </a:t>
            </a:r>
            <a:r>
              <a:rPr lang="fr-FR" sz="1400" dirty="0">
                <a:latin typeface="Courier"/>
                <a:cs typeface="Courier"/>
              </a:rPr>
              <a:t>Hu moments</a:t>
            </a:r>
          </a:p>
          <a:p>
            <a:r>
              <a:rPr lang="fr-FR" sz="1400" dirty="0" smtClean="0">
                <a:latin typeface="Courier"/>
                <a:cs typeface="Courier"/>
              </a:rPr>
              <a:t>b</a:t>
            </a:r>
            <a:r>
              <a:rPr lang="fr-FR" sz="1400" dirty="0">
                <a:latin typeface="Courier"/>
                <a:cs typeface="Courier"/>
              </a:rPr>
              <a:t>(2).</a:t>
            </a:r>
            <a:r>
              <a:rPr lang="fr-FR" sz="1400" dirty="0" err="1">
                <a:latin typeface="Courier"/>
                <a:cs typeface="Courier"/>
              </a:rPr>
              <a:t>name</a:t>
            </a:r>
            <a:r>
              <a:rPr lang="fr-FR" sz="1400" dirty="0">
                <a:latin typeface="Courier"/>
                <a:cs typeface="Courier"/>
              </a:rPr>
              <a:t> = '</a:t>
            </a:r>
            <a:r>
              <a:rPr lang="fr-FR" sz="1400" dirty="0" err="1">
                <a:latin typeface="Courier"/>
                <a:cs typeface="Courier"/>
              </a:rPr>
              <a:t>basicgeo</a:t>
            </a:r>
            <a:r>
              <a:rPr lang="fr-FR" sz="1400" dirty="0">
                <a:latin typeface="Courier"/>
                <a:cs typeface="Courier"/>
              </a:rPr>
              <a:t>';    b(2).</a:t>
            </a:r>
            <a:r>
              <a:rPr lang="fr-FR" sz="1400" dirty="0" err="1">
                <a:latin typeface="Courier"/>
                <a:cs typeface="Courier"/>
              </a:rPr>
              <a:t>options.show</a:t>
            </a:r>
            <a:r>
              <a:rPr lang="fr-FR" sz="1400" dirty="0">
                <a:latin typeface="Courier"/>
                <a:cs typeface="Courier"/>
              </a:rPr>
              <a:t>=1;   </a:t>
            </a:r>
            <a:r>
              <a:rPr lang="fr-FR" sz="1400" dirty="0" smtClean="0">
                <a:latin typeface="Courier"/>
                <a:cs typeface="Courier"/>
              </a:rPr>
              <a:t>% </a:t>
            </a:r>
            <a:r>
              <a:rPr lang="fr-FR" sz="1400" dirty="0">
                <a:latin typeface="Courier"/>
                <a:cs typeface="Courier"/>
              </a:rPr>
              <a:t>basic </a:t>
            </a:r>
            <a:r>
              <a:rPr lang="fr-FR" sz="1400" dirty="0" err="1">
                <a:latin typeface="Courier"/>
                <a:cs typeface="Courier"/>
              </a:rPr>
              <a:t>geometric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fr-FR" sz="1400" dirty="0" err="1" smtClean="0">
                <a:latin typeface="Courier"/>
                <a:cs typeface="Courier"/>
              </a:rPr>
              <a:t>fetaures</a:t>
            </a:r>
            <a:endParaRPr lang="fr-FR" sz="1400" dirty="0" smtClean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options.b</a:t>
            </a:r>
            <a:r>
              <a:rPr lang="en-US" sz="1400" dirty="0">
                <a:latin typeface="Courier"/>
                <a:cs typeface="Courier"/>
              </a:rPr>
              <a:t> = b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% Feature extraction</a:t>
            </a:r>
          </a:p>
          <a:p>
            <a:r>
              <a:rPr lang="en-US" sz="1400" dirty="0" smtClean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X,Xn</a:t>
            </a:r>
            <a:r>
              <a:rPr lang="en-US" sz="1400" dirty="0">
                <a:latin typeface="Courier"/>
                <a:cs typeface="Courier"/>
              </a:rPr>
              <a:t>] = </a:t>
            </a:r>
            <a:r>
              <a:rPr lang="en-US" sz="1400" dirty="0" err="1">
                <a:latin typeface="Courier"/>
                <a:cs typeface="Courier"/>
              </a:rPr>
              <a:t>Bfx_geo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R,options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% Processing after feature extraction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hist</a:t>
            </a:r>
            <a:r>
              <a:rPr lang="en-US" sz="1400" dirty="0">
                <a:latin typeface="Courier"/>
                <a:cs typeface="Courier"/>
              </a:rPr>
              <a:t>(X(:,12));</a:t>
            </a:r>
            <a:r>
              <a:rPr lang="en-US" sz="1400" dirty="0" err="1">
                <a:latin typeface="Courier"/>
                <a:cs typeface="Courier"/>
              </a:rPr>
              <a:t>xlabel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Xn</a:t>
            </a:r>
            <a:r>
              <a:rPr lang="en-US" sz="1400" dirty="0">
                <a:latin typeface="Courier"/>
                <a:cs typeface="Courier"/>
              </a:rPr>
              <a:t>(12,:)])          </a:t>
            </a:r>
            <a:r>
              <a:rPr lang="en-US" sz="1400" dirty="0" smtClean="0">
                <a:latin typeface="Courier"/>
                <a:cs typeface="Courier"/>
              </a:rPr>
              <a:t>% </a:t>
            </a:r>
            <a:r>
              <a:rPr lang="en-US" sz="1400" dirty="0">
                <a:latin typeface="Courier"/>
                <a:cs typeface="Courier"/>
              </a:rPr>
              <a:t>area </a:t>
            </a:r>
            <a:r>
              <a:rPr lang="en-US" sz="1400" dirty="0" smtClean="0">
                <a:latin typeface="Courier"/>
                <a:cs typeface="Courier"/>
              </a:rPr>
              <a:t>histogram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ii </a:t>
            </a:r>
            <a:r>
              <a:rPr lang="en-US" sz="1400" dirty="0">
                <a:latin typeface="Courier"/>
                <a:cs typeface="Courier"/>
              </a:rPr>
              <a:t>= find(abs(X(:,20))&lt;15);                       </a:t>
            </a:r>
            <a:r>
              <a:rPr lang="en-US" sz="1400" dirty="0" smtClean="0">
                <a:latin typeface="Courier"/>
                <a:cs typeface="Courier"/>
              </a:rPr>
              <a:t>% </a:t>
            </a:r>
            <a:r>
              <a:rPr lang="en-US" sz="1400" dirty="0">
                <a:latin typeface="Courier"/>
                <a:cs typeface="Courier"/>
              </a:rPr>
              <a:t>rice orientation</a:t>
            </a:r>
          </a:p>
          <a:p>
            <a:r>
              <a:rPr lang="en-US" sz="1400" dirty="0" smtClean="0">
                <a:latin typeface="Courier"/>
                <a:cs typeface="Courier"/>
              </a:rPr>
              <a:t>K </a:t>
            </a:r>
            <a:r>
              <a:rPr lang="en-US" sz="1400" dirty="0">
                <a:latin typeface="Courier"/>
                <a:cs typeface="Courier"/>
              </a:rPr>
              <a:t>= zeros(size(R));                               </a:t>
            </a:r>
            <a:r>
              <a:rPr lang="en-US" sz="1400" dirty="0" smtClean="0">
                <a:latin typeface="Courier"/>
                <a:cs typeface="Courier"/>
              </a:rPr>
              <a:t>% </a:t>
            </a:r>
            <a:r>
              <a:rPr lang="en-US" sz="1400" dirty="0">
                <a:latin typeface="Courier"/>
                <a:cs typeface="Courier"/>
              </a:rPr>
              <a:t>between -15 and 15 grad</a:t>
            </a:r>
          </a:p>
          <a:p>
            <a:r>
              <a:rPr lang="en-US" sz="1400" dirty="0" smtClean="0">
                <a:latin typeface="Courier"/>
                <a:cs typeface="Courier"/>
              </a:rPr>
              <a:t>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=1:length(ii);K=or(K,R==ii(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));end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imshow</a:t>
            </a:r>
            <a:r>
              <a:rPr lang="en-US" sz="1400" dirty="0">
                <a:latin typeface="Courier"/>
                <a:cs typeface="Courier"/>
              </a:rPr>
              <a:t>(K);title('abs(orientation)&lt;15 grad')</a:t>
            </a:r>
          </a:p>
        </p:txBody>
      </p:sp>
    </p:spTree>
    <p:extLst>
      <p:ext uri="{BB962C8B-B14F-4D97-AF65-F5344CB8AC3E}">
        <p14:creationId xmlns:p14="http://schemas.microsoft.com/office/powerpoint/2010/main" val="33026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14 at 12.3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7" y="1828800"/>
            <a:ext cx="3225800" cy="3200400"/>
          </a:xfrm>
          <a:prstGeom prst="rect">
            <a:avLst/>
          </a:prstGeom>
        </p:spPr>
      </p:pic>
      <p:pic>
        <p:nvPicPr>
          <p:cNvPr id="5" name="Picture 4" descr="Screen Shot 2014-10-14 at 12.35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1803400"/>
            <a:ext cx="3251200" cy="32258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36283" y="3292236"/>
            <a:ext cx="748323" cy="4493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873</Words>
  <Application>Microsoft Macintosh PowerPoint</Application>
  <PresentationFormat>On-screen Show (4:3)</PresentationFormat>
  <Paragraphs>213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67</cp:revision>
  <dcterms:created xsi:type="dcterms:W3CDTF">2012-11-30T13:57:57Z</dcterms:created>
  <dcterms:modified xsi:type="dcterms:W3CDTF">2019-03-07T18:25:07Z</dcterms:modified>
</cp:coreProperties>
</file>