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1" r:id="rId2"/>
    <p:sldId id="310" r:id="rId3"/>
    <p:sldId id="311" r:id="rId4"/>
    <p:sldId id="257" r:id="rId5"/>
    <p:sldId id="261" r:id="rId6"/>
    <p:sldId id="27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4" r:id="rId26"/>
    <p:sldId id="309" r:id="rId27"/>
    <p:sldId id="312" r:id="rId28"/>
    <p:sldId id="315" r:id="rId29"/>
    <p:sldId id="313" r:id="rId30"/>
    <p:sldId id="314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8"/>
    <p:restoredTop sz="93636"/>
  </p:normalViewPr>
  <p:slideViewPr>
    <p:cSldViewPr snapToGrid="0">
      <p:cViewPr>
        <p:scale>
          <a:sx n="121" d="100"/>
          <a:sy n="121" d="100"/>
        </p:scale>
        <p:origin x="105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eeexplore.ieee.org/xpls/abs_all.jsp?arnumber=14555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Texturas de Haralick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072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68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  <p:grpSp>
        <p:nvGrpSpPr>
          <p:cNvPr id="41" name="Agrupar 14"/>
          <p:cNvGrpSpPr/>
          <p:nvPr/>
        </p:nvGrpSpPr>
        <p:grpSpPr>
          <a:xfrm>
            <a:off x="1097596" y="3677039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3857742" y="3424140"/>
            <a:ext cx="381000" cy="609600"/>
            <a:chOff x="6172200" y="3392269"/>
            <a:chExt cx="381000" cy="762000"/>
          </a:xfrm>
        </p:grpSpPr>
        <p:sp>
          <p:nvSpPr>
            <p:cNvPr id="45" name="Rectángulo 33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4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1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339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6494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57621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2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6978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55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227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39460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/>
              <a:t>0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405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1" name="Agrupar 14"/>
          <p:cNvGrpSpPr/>
          <p:nvPr/>
        </p:nvGrpSpPr>
        <p:grpSpPr>
          <a:xfrm>
            <a:off x="2930787" y="31390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2930787" y="3697870"/>
            <a:ext cx="381000" cy="609600"/>
            <a:chOff x="6172200" y="3392269"/>
            <a:chExt cx="381000" cy="762000"/>
          </a:xfrm>
        </p:grpSpPr>
        <p:sp>
          <p:nvSpPr>
            <p:cNvPr id="45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34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48477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 smtClean="0"/>
              <a:t>1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11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57621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/>
              <a:t>2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431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812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227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39460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12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3562" y="-23527"/>
            <a:ext cx="4550019" cy="6858000"/>
          </a:xfrm>
          <a:prstGeom prst="rect">
            <a:avLst/>
          </a:prstGeom>
        </p:spPr>
      </p:pic>
      <p:sp>
        <p:nvSpPr>
          <p:cNvPr id="5" name="CuadroTexto 11"/>
          <p:cNvSpPr txBox="1"/>
          <p:nvPr/>
        </p:nvSpPr>
        <p:spPr>
          <a:xfrm>
            <a:off x="1395159" y="1480243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Different Textures 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CuadroTexto 11"/>
          <p:cNvSpPr txBox="1"/>
          <p:nvPr/>
        </p:nvSpPr>
        <p:spPr>
          <a:xfrm rot="5400000">
            <a:off x="6675256" y="3043631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Same Textures 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6087" y="30336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48477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2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1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57621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 smtClean="0"/>
              <a:t>2</a:t>
            </a:r>
            <a:endParaRPr lang="es-ES_tradnl" dirty="0"/>
          </a:p>
        </p:txBody>
      </p:sp>
      <p:grpSp>
        <p:nvGrpSpPr>
          <p:cNvPr id="41" name="Agrupar 14"/>
          <p:cNvGrpSpPr/>
          <p:nvPr/>
        </p:nvGrpSpPr>
        <p:grpSpPr>
          <a:xfrm>
            <a:off x="2029087" y="36978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636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10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1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6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11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1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 	 	 </a:t>
            </a:r>
          </a:p>
          <a:p>
            <a:r>
              <a:rPr lang="es-ES_tradnl" dirty="0" smtClean="0"/>
              <a:t>          	?	?	?</a:t>
            </a:r>
          </a:p>
          <a:p>
            <a:r>
              <a:rPr lang="es-ES_tradnl" dirty="0" smtClean="0"/>
              <a:t>          	?	?	?</a:t>
            </a:r>
          </a:p>
          <a:p>
            <a:r>
              <a:rPr lang="es-ES_tradnl" dirty="0" smtClean="0"/>
              <a:t>          	?	?	?	</a:t>
            </a:r>
            <a:endParaRPr lang="es-ES_tradnl" dirty="0"/>
          </a:p>
        </p:txBody>
      </p:sp>
      <p:sp>
        <p:nvSpPr>
          <p:cNvPr id="22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3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4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P</a:t>
              </a:r>
              <a:r>
                <a:rPr lang="es-ES_tradnl" baseline="-25000" dirty="0" smtClean="0"/>
                <a:t>11</a:t>
              </a:r>
              <a:r>
                <a:rPr lang="es-ES_tradnl" dirty="0" smtClean="0"/>
                <a:t> =</a:t>
              </a:r>
              <a:endParaRPr lang="es-ES_tradnl" baseline="-25000" dirty="0"/>
            </a:p>
          </p:txBody>
        </p:sp>
        <p:grpSp>
          <p:nvGrpSpPr>
            <p:cNvPr id="25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1" name="CuadroTexto 35"/>
              <p:cNvSpPr txBox="1"/>
              <p:nvPr/>
            </p:nvSpPr>
            <p:spPr>
              <a:xfrm>
                <a:off x="878256" y="5647169"/>
                <a:ext cx="343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 smtClean="0"/>
                  <a:t>1</a:t>
                </a:r>
              </a:p>
              <a:p>
                <a:pPr algn="ctr"/>
                <a:r>
                  <a:rPr lang="es-ES_tradnl" dirty="0" smtClean="0"/>
                  <a:t> ?</a:t>
                </a:r>
                <a:endParaRPr lang="es-ES_tradnl" dirty="0"/>
              </a:p>
            </p:txBody>
          </p:sp>
          <p:cxnSp>
            <p:nvCxnSpPr>
              <p:cNvPr id="32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496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11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18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 	 	 </a:t>
            </a:r>
          </a:p>
          <a:p>
            <a:r>
              <a:rPr lang="es-ES_tradnl" dirty="0" smtClean="0"/>
              <a:t>          	2	0	1</a:t>
            </a:r>
          </a:p>
          <a:p>
            <a:r>
              <a:rPr lang="es-ES_tradnl" dirty="0" smtClean="0"/>
              <a:t>          	1	2	2</a:t>
            </a:r>
          </a:p>
          <a:p>
            <a:r>
              <a:rPr lang="es-ES_tradnl" dirty="0" smtClean="0"/>
              <a:t>          	1	0	0	</a:t>
            </a:r>
            <a:endParaRPr lang="es-ES_tradnl" dirty="0"/>
          </a:p>
        </p:txBody>
      </p:sp>
      <p:sp>
        <p:nvSpPr>
          <p:cNvPr id="19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8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P</a:t>
              </a:r>
              <a:r>
                <a:rPr lang="es-ES_tradnl" baseline="-25000" dirty="0" smtClean="0"/>
                <a:t>11</a:t>
              </a:r>
              <a:r>
                <a:rPr lang="es-ES_tradnl" dirty="0" smtClean="0"/>
                <a:t> =</a:t>
              </a:r>
              <a:endParaRPr lang="es-ES_tradnl" baseline="-25000" dirty="0"/>
            </a:p>
          </p:txBody>
        </p:sp>
        <p:grpSp>
          <p:nvGrpSpPr>
            <p:cNvPr id="29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4" name="CuadroTexto 35"/>
              <p:cNvSpPr txBox="1"/>
              <p:nvPr/>
            </p:nvSpPr>
            <p:spPr>
              <a:xfrm>
                <a:off x="878256" y="5647169"/>
                <a:ext cx="3538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 smtClean="0"/>
                  <a:t>1</a:t>
                </a:r>
              </a:p>
              <a:p>
                <a:pPr algn="ctr"/>
                <a:r>
                  <a:rPr lang="es-ES_tradnl" dirty="0" smtClean="0"/>
                  <a:t> 9</a:t>
                </a:r>
                <a:endParaRPr lang="es-ES_tradnl" dirty="0"/>
              </a:p>
            </p:txBody>
          </p:sp>
          <p:cxnSp>
            <p:nvCxnSpPr>
              <p:cNvPr id="35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371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900" y="2616200"/>
            <a:ext cx="40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Definition of the Co-</a:t>
            </a:r>
            <a:r>
              <a:rPr lang="en-US" dirty="0" err="1" smtClean="0">
                <a:latin typeface="Trebuchet MS"/>
                <a:cs typeface="Trebuchet MS"/>
              </a:rPr>
              <a:t>ocurrence</a:t>
            </a:r>
            <a:r>
              <a:rPr lang="en-US" dirty="0" smtClean="0">
                <a:latin typeface="Trebuchet MS"/>
                <a:cs typeface="Trebuchet MS"/>
              </a:rPr>
              <a:t> Matrix</a:t>
            </a:r>
            <a:endParaRPr lang="en-US" dirty="0">
              <a:latin typeface="Trebuchet MS"/>
              <a:cs typeface="Trebuchet M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99396"/>
              </p:ext>
            </p:extLst>
          </p:nvPr>
        </p:nvGraphicFramePr>
        <p:xfrm>
          <a:off x="752475" y="3205163"/>
          <a:ext cx="795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3644900" imgH="546100" progId="Equation.3">
                  <p:embed/>
                </p:oleObj>
              </mc:Choice>
              <mc:Fallback>
                <p:oleObj name="Equation" r:id="rId3" imgW="3644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3205163"/>
                        <a:ext cx="795178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4278" y="3778658"/>
            <a:ext cx="992579" cy="978121"/>
            <a:chOff x="514278" y="3778658"/>
            <a:chExt cx="992579" cy="978121"/>
          </a:xfrm>
        </p:grpSpPr>
        <p:sp>
          <p:nvSpPr>
            <p:cNvPr id="2" name="Oval 1"/>
            <p:cNvSpPr/>
            <p:nvPr/>
          </p:nvSpPr>
          <p:spPr>
            <a:xfrm>
              <a:off x="871107" y="3778658"/>
              <a:ext cx="283372" cy="24141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2" idx="4"/>
            </p:cNvCxnSpPr>
            <p:nvPr/>
          </p:nvCxnSpPr>
          <p:spPr>
            <a:xfrm flipH="1">
              <a:off x="1007545" y="4020072"/>
              <a:ext cx="5248" cy="430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4278" y="438744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</a:t>
              </a:r>
              <a:r>
                <a:rPr lang="en-US" b="1" dirty="0" smtClean="0"/>
                <a:t> </a:t>
              </a:r>
              <a:r>
                <a:rPr lang="en-US" b="1" dirty="0" smtClean="0">
                  <a:latin typeface="LM Roman 10 Regular"/>
                  <a:cs typeface="LM Roman 10 Regular"/>
                </a:rPr>
                <a:t>v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196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 smtClean="0">
                <a:latin typeface="Trebuchet MS"/>
                <a:cs typeface="Trebuchet MS"/>
              </a:rPr>
              <a:t>the diagonal of the co-occurrence matrix is high 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That means, that in the selected direction the pixel values do not change significantly</a:t>
            </a:r>
            <a:r>
              <a:rPr lang="en-US" sz="2800" dirty="0"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not change significantly.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62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0868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 smtClean="0">
                <a:latin typeface="Trebuchet MS"/>
                <a:cs typeface="Trebuchet MS"/>
              </a:rPr>
              <a:t>the diagonal of the co-occurrence matrix is low?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That means, that in the selected direction the pixel values do change significantly</a:t>
            </a:r>
            <a:r>
              <a:rPr lang="en-US" sz="2800" dirty="0"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83552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4515" y="440434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856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11"/>
          <p:cNvSpPr txBox="1"/>
          <p:nvPr/>
        </p:nvSpPr>
        <p:spPr>
          <a:xfrm>
            <a:off x="-30141" y="159015"/>
            <a:ext cx="553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/>
                <a:cs typeface="Trebuchet MS"/>
              </a:rPr>
              <a:t>What are texture images?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01" y="6083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 invalidUrl="http://fmi.uni-sofia.bg/courses/graphics/image processing/papers/texture-review.pdf"/>
              </a:rPr>
              <a:t>The Handbook of Pattern Recognition and Computer Vision (2nd Edition)</a:t>
            </a:r>
            <a:r>
              <a:rPr lang="en-US" dirty="0"/>
              <a:t>, by C. H. Chen, L. F. Pau, P. S. P. Wang (eds.), pp. 207-248, World Scientific Publishing Co., 1998. </a:t>
            </a:r>
          </a:p>
          <a:p>
            <a:endParaRPr lang="en-US" dirty="0"/>
          </a:p>
        </p:txBody>
      </p:sp>
      <p:pic>
        <p:nvPicPr>
          <p:cNvPr id="6" name="Picture 5" descr="Screen Shot 2014-10-06 at 5.4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95" y="52654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45219" y="1570743"/>
            <a:ext cx="5391132" cy="4384571"/>
            <a:chOff x="3845219" y="1570743"/>
            <a:chExt cx="5391132" cy="43845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219" y="1570743"/>
              <a:ext cx="5391132" cy="4202213"/>
            </a:xfrm>
            <a:prstGeom prst="rect">
              <a:avLst/>
            </a:prstGeom>
          </p:spPr>
        </p:pic>
        <p:sp>
          <p:nvSpPr>
            <p:cNvPr id="5" name="CuadroTexto 17"/>
            <p:cNvSpPr txBox="1"/>
            <p:nvPr/>
          </p:nvSpPr>
          <p:spPr>
            <a:xfrm>
              <a:off x="4191212" y="4983911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i</a:t>
              </a:r>
              <a:endParaRPr lang="es-ES_tradnl" dirty="0"/>
            </a:p>
          </p:txBody>
        </p:sp>
        <p:sp>
          <p:nvSpPr>
            <p:cNvPr id="6" name="CuadroTexto 18"/>
            <p:cNvSpPr txBox="1"/>
            <p:nvPr/>
          </p:nvSpPr>
          <p:spPr>
            <a:xfrm>
              <a:off x="7129850" y="558598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j</a:t>
              </a:r>
              <a:endParaRPr lang="es-ES_tradnl" dirty="0"/>
            </a:p>
          </p:txBody>
        </p:sp>
        <p:sp>
          <p:nvSpPr>
            <p:cNvPr id="7" name="Rectángulo 19"/>
            <p:cNvSpPr/>
            <p:nvPr/>
          </p:nvSpPr>
          <p:spPr>
            <a:xfrm>
              <a:off x="4469492" y="2049319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 smtClean="0"/>
                <a:t>(</a:t>
              </a:r>
              <a:r>
                <a:rPr lang="es-ES_tradnl" dirty="0" err="1" smtClean="0"/>
                <a:t>i</a:t>
              </a:r>
              <a:r>
                <a:rPr lang="es-ES_tradnl" dirty="0" smtClean="0"/>
                <a:t>-</a:t>
              </a:r>
              <a:r>
                <a:rPr lang="es-ES_tradnl" dirty="0" err="1" smtClean="0"/>
                <a:t>j</a:t>
              </a:r>
              <a:r>
                <a:rPr lang="es-ES_tradnl" dirty="0" smtClean="0"/>
                <a:t>)</a:t>
              </a:r>
              <a:r>
                <a:rPr lang="es-ES_tradnl" baseline="30000" dirty="0" smtClean="0"/>
                <a:t>2</a:t>
              </a:r>
              <a:endParaRPr lang="es-ES_tradnl" dirty="0"/>
            </a:p>
          </p:txBody>
        </p:sp>
      </p:grpSp>
      <p:pic>
        <p:nvPicPr>
          <p:cNvPr id="8" name="Picture 7" descr="Screen Shot 2014-10-04 at 5.4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0" y="2979276"/>
            <a:ext cx="2931213" cy="851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796" y="2464730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54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not change significantly.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r>
              <a:rPr lang="en-US" b="1" baseline="-25000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                 </a:t>
            </a:r>
            <a:r>
              <a:rPr lang="en-US" dirty="0" smtClean="0">
                <a:latin typeface="LM Roman 10 Regular"/>
                <a:cs typeface="LM Roman 10 Regular"/>
              </a:rPr>
              <a:t>(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dirty="0" smtClean="0">
                <a:latin typeface="LM Roman 10 Regular"/>
                <a:cs typeface="LM Roman 10 Regular"/>
              </a:rPr>
              <a:t>- </a:t>
            </a:r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r>
              <a:rPr lang="en-US" dirty="0" smtClean="0">
                <a:latin typeface="LM Roman 10 Regular"/>
                <a:cs typeface="LM Roman 10 Regular"/>
              </a:rPr>
              <a:t>)</a:t>
            </a:r>
            <a:r>
              <a:rPr lang="en-US" baseline="30000" dirty="0" smtClean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  <p:pic>
        <p:nvPicPr>
          <p:cNvPr id="12" name="Picture 11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3" name="Picture 12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60775" y="5364580"/>
            <a:ext cx="73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 </a:t>
            </a:r>
            <a:r>
              <a:rPr lang="en-US" sz="4000" dirty="0" err="1" smtClean="0"/>
              <a:t>Σ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88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78304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pic>
        <p:nvPicPr>
          <p:cNvPr id="15" name="Picture 14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60775" y="5364580"/>
            <a:ext cx="80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high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94020" y="434137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r>
              <a:rPr lang="en-US" b="1" baseline="-25000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                 </a:t>
            </a:r>
            <a:r>
              <a:rPr lang="en-US" dirty="0" smtClean="0">
                <a:latin typeface="LM Roman 10 Regular"/>
                <a:cs typeface="LM Roman 10 Regular"/>
              </a:rPr>
              <a:t>(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dirty="0" smtClean="0">
                <a:latin typeface="LM Roman 10 Regular"/>
                <a:cs typeface="LM Roman 10 Regular"/>
              </a:rPr>
              <a:t>- </a:t>
            </a:r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r>
              <a:rPr lang="en-US" dirty="0" smtClean="0">
                <a:latin typeface="LM Roman 10 Regular"/>
                <a:cs typeface="LM Roman 10 Regular"/>
              </a:rPr>
              <a:t>)</a:t>
            </a:r>
            <a:r>
              <a:rPr lang="en-US" baseline="30000" dirty="0" smtClean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  <p:pic>
        <p:nvPicPr>
          <p:cNvPr id="21" name="Picture 20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 </a:t>
            </a:r>
            <a:r>
              <a:rPr lang="en-US" sz="4000" dirty="0" err="1" smtClean="0"/>
              <a:t>Σ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36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5900" y="1121468"/>
            <a:ext cx="6567557" cy="1347641"/>
            <a:chOff x="215900" y="2349500"/>
            <a:chExt cx="6567557" cy="1347641"/>
          </a:xfrm>
        </p:grpSpPr>
        <p:pic>
          <p:nvPicPr>
            <p:cNvPr id="7" name="Picture 6" descr="Screen Shot 2014-10-04 at 5.45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300" y="2349500"/>
              <a:ext cx="4637157" cy="134764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5900" y="2832100"/>
              <a:ext cx="106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Contrast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" y="3999976"/>
            <a:ext cx="5769785" cy="1315806"/>
            <a:chOff x="215900" y="3937000"/>
            <a:chExt cx="5769785" cy="1315806"/>
          </a:xfrm>
        </p:grpSpPr>
        <p:pic>
          <p:nvPicPr>
            <p:cNvPr id="4" name="Picture 3" descr="Screen Shot 2014-10-04 at 5.45.1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3937000"/>
              <a:ext cx="3915585" cy="13158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5900" y="4470400"/>
              <a:ext cx="87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Energy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4000" y="2643248"/>
            <a:ext cx="6122048" cy="1358252"/>
            <a:chOff x="254000" y="5130800"/>
            <a:chExt cx="6122048" cy="1358252"/>
          </a:xfrm>
        </p:grpSpPr>
        <p:pic>
          <p:nvPicPr>
            <p:cNvPr id="2" name="Picture 1" descr="Screen Shot 2014-10-04 at 5.45.2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00" y="5130800"/>
              <a:ext cx="4255148" cy="13582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4000" y="5486400"/>
              <a:ext cx="206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Moment of </a:t>
              </a:r>
            </a:p>
            <a:p>
              <a:r>
                <a:rPr lang="en-US" dirty="0" smtClean="0">
                  <a:latin typeface="Trebuchet MS"/>
                  <a:cs typeface="Trebuchet MS"/>
                </a:rPr>
                <a:t>inverse difference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200" y="5460956"/>
            <a:ext cx="7480300" cy="1559867"/>
            <a:chOff x="203200" y="622300"/>
            <a:chExt cx="7480300" cy="1559867"/>
          </a:xfrm>
        </p:grpSpPr>
        <p:pic>
          <p:nvPicPr>
            <p:cNvPr id="17" name="Picture 16" descr="Screen Shot 2014-10-04 at 5.45.0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622300"/>
              <a:ext cx="5613400" cy="15598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3200" y="1181100"/>
              <a:ext cx="98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Entropy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376" y="344484"/>
            <a:ext cx="7944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rebuchet MS"/>
                <a:cs typeface="Trebuchet MS"/>
              </a:rPr>
              <a:t>Features based on Co-occurrence Matrix</a:t>
            </a:r>
            <a:endParaRPr lang="en-US" sz="3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029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1"/>
          <p:cNvSpPr txBox="1"/>
          <p:nvPr/>
        </p:nvSpPr>
        <p:spPr>
          <a:xfrm>
            <a:off x="673101" y="5752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Co-occurrence matrices</a:t>
            </a:r>
          </a:p>
          <a:p>
            <a:r>
              <a:rPr lang="en-US" dirty="0" smtClean="0">
                <a:latin typeface="Trebuchet MS"/>
                <a:cs typeface="Trebuchet MS"/>
              </a:rPr>
              <a:t>They measure how is the distribution of co-occurring of pairs of pixels in an image.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6032500"/>
            <a:ext cx="83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rebuchet MS"/>
                <a:cs typeface="Trebuchet MS"/>
              </a:rPr>
              <a:t>Haralick</a:t>
            </a:r>
            <a:r>
              <a:rPr lang="en-US" sz="1200" dirty="0">
                <a:latin typeface="Trebuchet MS"/>
                <a:cs typeface="Trebuchet MS"/>
              </a:rPr>
              <a:t>, R.M., K. </a:t>
            </a:r>
            <a:r>
              <a:rPr lang="en-US" sz="1200" dirty="0" err="1">
                <a:latin typeface="Trebuchet MS"/>
                <a:cs typeface="Trebuchet MS"/>
              </a:rPr>
              <a:t>Shanmugan</a:t>
            </a:r>
            <a:r>
              <a:rPr lang="en-US" sz="1200" dirty="0">
                <a:latin typeface="Trebuchet MS"/>
                <a:cs typeface="Trebuchet MS"/>
              </a:rPr>
              <a:t>, and I. </a:t>
            </a:r>
            <a:r>
              <a:rPr lang="en-US" sz="1200" dirty="0" err="1" smtClean="0">
                <a:latin typeface="Trebuchet MS"/>
                <a:cs typeface="Trebuchet MS"/>
              </a:rPr>
              <a:t>Dinstein</a:t>
            </a:r>
            <a:r>
              <a:rPr lang="en-US" sz="1200" dirty="0">
                <a:latin typeface="Trebuchet MS"/>
                <a:cs typeface="Trebuchet MS"/>
              </a:rPr>
              <a:t> </a:t>
            </a:r>
            <a:r>
              <a:rPr lang="en-US" sz="1200" dirty="0" smtClean="0">
                <a:latin typeface="Trebuchet MS"/>
                <a:cs typeface="Trebuchet MS"/>
              </a:rPr>
              <a:t>(1973): </a:t>
            </a:r>
            <a:r>
              <a:rPr lang="en-US" sz="1200" dirty="0" smtClean="0">
                <a:latin typeface="Trebuchet MS"/>
                <a:cs typeface="Trebuchet MS"/>
                <a:hlinkClick r:id="rId2"/>
              </a:rPr>
              <a:t>Textural </a:t>
            </a:r>
            <a:r>
              <a:rPr lang="en-US" sz="1200" dirty="0">
                <a:latin typeface="Trebuchet MS"/>
                <a:cs typeface="Trebuchet MS"/>
                <a:hlinkClick r:id="rId2"/>
              </a:rPr>
              <a:t>Features for Image </a:t>
            </a:r>
            <a:r>
              <a:rPr lang="en-US" sz="1200" dirty="0" smtClean="0">
                <a:latin typeface="Trebuchet MS"/>
                <a:cs typeface="Trebuchet MS"/>
                <a:hlinkClick r:id="rId2"/>
              </a:rPr>
              <a:t>Classification</a:t>
            </a:r>
            <a:r>
              <a:rPr lang="en-US" sz="1200" dirty="0" smtClean="0">
                <a:latin typeface="Trebuchet MS"/>
                <a:cs typeface="Trebuchet MS"/>
              </a:rPr>
              <a:t>, </a:t>
            </a:r>
            <a:r>
              <a:rPr lang="en-US" sz="1200" dirty="0">
                <a:latin typeface="Trebuchet MS"/>
                <a:cs typeface="Trebuchet MS"/>
              </a:rPr>
              <a:t>IEEE Transactions on Systems, Man, and Cybernetics, </a:t>
            </a:r>
            <a:r>
              <a:rPr lang="en-US" sz="1200" dirty="0" smtClean="0">
                <a:latin typeface="Trebuchet MS"/>
                <a:cs typeface="Trebuchet MS"/>
              </a:rPr>
              <a:t>SMC</a:t>
            </a:r>
            <a:r>
              <a:rPr lang="en-US" sz="1200" dirty="0">
                <a:latin typeface="Trebuchet MS"/>
                <a:cs typeface="Trebuchet MS"/>
              </a:rPr>
              <a:t>-</a:t>
            </a:r>
            <a:r>
              <a:rPr lang="en-US" sz="1200" dirty="0" smtClean="0">
                <a:latin typeface="Trebuchet MS"/>
                <a:cs typeface="Trebuchet MS"/>
              </a:rPr>
              <a:t>3:610</a:t>
            </a:r>
            <a:r>
              <a:rPr lang="en-US" sz="1200" dirty="0">
                <a:latin typeface="Trebuchet MS"/>
                <a:cs typeface="Trebuchet MS"/>
              </a:rPr>
              <a:t>-621.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  indicates 1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mtClean="0">
                <a:sym typeface="Wingdings"/>
              </a:rPr>
              <a:t> and</a:t>
            </a:r>
            <a:r>
              <a:rPr lang="en-US" smtClean="0"/>
              <a:t> 0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first pixel</a:t>
            </a:r>
          </a:p>
          <a:p>
            <a:pPr>
              <a:spcAft>
                <a:spcPts val="600"/>
              </a:spcAft>
            </a:pPr>
            <a:r>
              <a:rPr lang="en-US" smtClean="0"/>
              <a:t>second pixel</a:t>
            </a:r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pixel is located 1 pixel down, </a:t>
            </a:r>
          </a:p>
          <a:p>
            <a:r>
              <a:rPr lang="en-US" smtClean="0"/>
              <a:t>and 0 pixels to the right of the first pixel.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  indicates 1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mtClean="0">
                <a:sym typeface="Wingdings"/>
              </a:rPr>
              <a:t> and</a:t>
            </a:r>
            <a:r>
              <a:rPr lang="en-US" smtClean="0"/>
              <a:t> 0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first pixel</a:t>
            </a:r>
          </a:p>
          <a:p>
            <a:pPr>
              <a:spcAft>
                <a:spcPts val="600"/>
              </a:spcAft>
            </a:pPr>
            <a:r>
              <a:rPr lang="en-US" smtClean="0"/>
              <a:t>second pixel</a:t>
            </a:r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pixel is located 1 pixel down, </a:t>
            </a:r>
          </a:p>
          <a:p>
            <a:r>
              <a:rPr lang="en-US" smtClean="0"/>
              <a:t>and 0 pixels to the right of the first pixel.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grpSp>
        <p:nvGrpSpPr>
          <p:cNvPr id="23" name="Agrupar 14"/>
          <p:cNvGrpSpPr/>
          <p:nvPr/>
        </p:nvGrpSpPr>
        <p:grpSpPr>
          <a:xfrm>
            <a:off x="1097596" y="3136640"/>
            <a:ext cx="381000" cy="609600"/>
            <a:chOff x="6172200" y="3392269"/>
            <a:chExt cx="381000" cy="762000"/>
          </a:xfrm>
        </p:grpSpPr>
        <p:sp>
          <p:nvSpPr>
            <p:cNvPr id="24" name="Rectángulo 25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6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26" name="Conector recto de flecha 28"/>
          <p:cNvCxnSpPr/>
          <p:nvPr/>
        </p:nvCxnSpPr>
        <p:spPr>
          <a:xfrm>
            <a:off x="1364675" y="3255903"/>
            <a:ext cx="553977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9"/>
          <p:cNvCxnSpPr/>
          <p:nvPr/>
        </p:nvCxnSpPr>
        <p:spPr>
          <a:xfrm rot="16200000" flipH="1">
            <a:off x="895586" y="3935181"/>
            <a:ext cx="577139" cy="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31"/>
          <p:cNvSpPr txBox="1"/>
          <p:nvPr/>
        </p:nvSpPr>
        <p:spPr>
          <a:xfrm>
            <a:off x="788348" y="5377747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direction 10, there are 12 possible pairs</a:t>
            </a:r>
          </a:p>
          <a:p>
            <a:r>
              <a:rPr lang="en-US" dirty="0" smtClean="0"/>
              <a:t>pixels that can be </a:t>
            </a:r>
            <a:r>
              <a:rPr lang="en-US" dirty="0" err="1" smtClean="0"/>
              <a:t>analized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</p:spTree>
    <p:extLst>
      <p:ext uri="{BB962C8B-B14F-4D97-AF65-F5344CB8AC3E}">
        <p14:creationId xmlns:p14="http://schemas.microsoft.com/office/powerpoint/2010/main" val="27252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53"/>
          <p:cNvSpPr txBox="1"/>
          <p:nvPr/>
        </p:nvSpPr>
        <p:spPr>
          <a:xfrm>
            <a:off x="3093499" y="5259169"/>
            <a:ext cx="148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normalization</a:t>
            </a:r>
            <a:endParaRPr lang="en-US"/>
          </a:p>
        </p:txBody>
      </p:sp>
      <p:cxnSp>
        <p:nvCxnSpPr>
          <p:cNvPr id="22" name="Conector recto de flecha 54"/>
          <p:cNvCxnSpPr>
            <a:endCxn id="23" idx="3"/>
          </p:cNvCxnSpPr>
          <p:nvPr/>
        </p:nvCxnSpPr>
        <p:spPr>
          <a:xfrm flipV="1">
            <a:off x="4435589" y="4040380"/>
            <a:ext cx="1237510" cy="123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56"/>
          <p:cNvSpPr/>
          <p:nvPr/>
        </p:nvSpPr>
        <p:spPr>
          <a:xfrm>
            <a:off x="5610200" y="3408304"/>
            <a:ext cx="429502" cy="74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0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1470</Words>
  <Application>Microsoft Macintosh PowerPoint</Application>
  <PresentationFormat>On-screen Show (4:3)</PresentationFormat>
  <Paragraphs>465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LM Roman 10 Regular</vt:lpstr>
      <vt:lpstr>Trebuchet MS</vt:lpstr>
      <vt:lpstr>Wingdings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36</cp:revision>
  <dcterms:created xsi:type="dcterms:W3CDTF">2012-03-29T14:01:40Z</dcterms:created>
  <dcterms:modified xsi:type="dcterms:W3CDTF">2019-03-07T18:25:56Z</dcterms:modified>
</cp:coreProperties>
</file>