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49" r:id="rId2"/>
    <p:sldId id="271" r:id="rId3"/>
    <p:sldId id="293" r:id="rId4"/>
    <p:sldId id="294" r:id="rId5"/>
    <p:sldId id="295" r:id="rId6"/>
    <p:sldId id="296" r:id="rId7"/>
    <p:sldId id="298" r:id="rId8"/>
    <p:sldId id="335" r:id="rId9"/>
    <p:sldId id="300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7"/>
    <p:restoredTop sz="94628"/>
  </p:normalViewPr>
  <p:slideViewPr>
    <p:cSldViewPr snapToGrid="0" snapToObjects="1">
      <p:cViewPr>
        <p:scale>
          <a:sx n="76" d="100"/>
          <a:sy n="76" d="100"/>
        </p:scale>
        <p:origin x="1920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A01D-6B85-5A4E-BAEE-62A41445B4EE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73EFF-9EBA-0443-AB84-29D9A8E93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80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66862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8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5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1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3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3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2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3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6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CCE24-03B9-DF4D-B92C-1C16EC88C120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hal.archives-ouvertes.fr/docs/00/54/85/12/PDF/hog_cvpr2005.pdf" TargetMode="Externa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HoG</a:t>
            </a:r>
            <a:r>
              <a:rPr lang="en-US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 - Human Detection</a:t>
            </a: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2 ]</a:t>
            </a:r>
          </a:p>
        </p:txBody>
      </p:sp>
    </p:spTree>
    <p:extLst>
      <p:ext uri="{BB962C8B-B14F-4D97-AF65-F5344CB8AC3E}">
        <p14:creationId xmlns:p14="http://schemas.microsoft.com/office/powerpoint/2010/main" val="4264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94" y="15479"/>
            <a:ext cx="496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Trebuchet MS"/>
                <a:cs typeface="Trebuchet MS"/>
              </a:rPr>
              <a:t>Histogram of Gradients</a:t>
            </a:r>
            <a:endParaRPr lang="en-US" sz="36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5405" y="972318"/>
            <a:ext cx="153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R: Magnitude</a:t>
            </a:r>
            <a:endParaRPr lang="en-US" baseline="-25000" dirty="0">
              <a:latin typeface="Trebuchet MS"/>
              <a:cs typeface="Trebuchet M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405" y="3702975"/>
            <a:ext cx="103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A: Angle</a:t>
            </a:r>
            <a:endParaRPr lang="en-US" baseline="-25000" dirty="0">
              <a:latin typeface="Trebuchet MS"/>
              <a:cs typeface="Trebuchet MS"/>
            </a:endParaRPr>
          </a:p>
        </p:txBody>
      </p:sp>
      <p:pic>
        <p:nvPicPr>
          <p:cNvPr id="18" name="Picture 1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5" y="4078307"/>
            <a:ext cx="3383999" cy="2255999"/>
          </a:xfrm>
          <a:prstGeom prst="rect">
            <a:avLst/>
          </a:prstGeom>
        </p:spPr>
      </p:pic>
      <p:pic>
        <p:nvPicPr>
          <p:cNvPr id="19" name="Picture 1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5" y="1353719"/>
            <a:ext cx="3383999" cy="2244071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4997543" y="1731495"/>
            <a:ext cx="2792802" cy="3386978"/>
            <a:chOff x="4997543" y="1731495"/>
            <a:chExt cx="2792802" cy="3386978"/>
          </a:xfrm>
        </p:grpSpPr>
        <p:sp>
          <p:nvSpPr>
            <p:cNvPr id="30" name="TextBox 29"/>
            <p:cNvSpPr txBox="1"/>
            <p:nvPr/>
          </p:nvSpPr>
          <p:spPr>
            <a:xfrm>
              <a:off x="4997543" y="1731495"/>
              <a:ext cx="2792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Histogram of 8 directions</a:t>
              </a:r>
              <a:endParaRPr lang="en-US" baseline="-25000" dirty="0">
                <a:latin typeface="Trebuchet MS"/>
                <a:cs typeface="Trebuchet MS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6309285" y="3054419"/>
              <a:ext cx="0" cy="1727998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458134" y="3918418"/>
              <a:ext cx="1702301" cy="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707430" y="3307478"/>
              <a:ext cx="1203709" cy="122188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707430" y="3307478"/>
              <a:ext cx="1203709" cy="122188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6238451" y="3853394"/>
              <a:ext cx="143996" cy="1334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77690" y="3766968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1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81618" y="306532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2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69876" y="2787880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3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512519" y="3009216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4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39528" y="3757755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5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71737" y="442789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6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81315" y="4810696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7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58314" y="442789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8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769596" y="5408743"/>
            <a:ext cx="3079219" cy="1245788"/>
            <a:chOff x="5107665" y="5408743"/>
            <a:chExt cx="3079219" cy="1245788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5260065" y="5417879"/>
              <a:ext cx="0" cy="10231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5394175" y="5892970"/>
              <a:ext cx="249296" cy="432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701904" y="5673696"/>
              <a:ext cx="249296" cy="65769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012562" y="6039152"/>
              <a:ext cx="249296" cy="2831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320291" y="5554923"/>
              <a:ext cx="249296" cy="7735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3878" y="5899194"/>
              <a:ext cx="249296" cy="432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941607" y="5408743"/>
              <a:ext cx="249296" cy="92887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252265" y="5892970"/>
              <a:ext cx="249296" cy="4355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559994" y="5561147"/>
              <a:ext cx="249296" cy="7735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394175" y="6346754"/>
              <a:ext cx="2452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1    2    3    4    5    6    7    8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5107665" y="6334306"/>
              <a:ext cx="30792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>
            <a:stCxn id="6" idx="6"/>
          </p:cNvCxnSpPr>
          <p:nvPr/>
        </p:nvCxnSpPr>
        <p:spPr>
          <a:xfrm flipV="1">
            <a:off x="6382447" y="3918418"/>
            <a:ext cx="790684" cy="168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05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94" y="15479"/>
            <a:ext cx="496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Trebuchet MS"/>
                <a:cs typeface="Trebuchet MS"/>
              </a:rPr>
              <a:t>Histogram of Gradients</a:t>
            </a:r>
            <a:endParaRPr lang="en-US" sz="36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5405" y="972318"/>
            <a:ext cx="153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R: Magnitude</a:t>
            </a:r>
            <a:endParaRPr lang="en-US" baseline="-25000" dirty="0">
              <a:latin typeface="Trebuchet MS"/>
              <a:cs typeface="Trebuchet M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405" y="3702975"/>
            <a:ext cx="103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A: Angle</a:t>
            </a:r>
            <a:endParaRPr lang="en-US" baseline="-25000" dirty="0">
              <a:latin typeface="Trebuchet MS"/>
              <a:cs typeface="Trebuchet MS"/>
            </a:endParaRPr>
          </a:p>
        </p:txBody>
      </p:sp>
      <p:pic>
        <p:nvPicPr>
          <p:cNvPr id="18" name="Picture 1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5" y="4078307"/>
            <a:ext cx="3383999" cy="2255999"/>
          </a:xfrm>
          <a:prstGeom prst="rect">
            <a:avLst/>
          </a:prstGeom>
        </p:spPr>
      </p:pic>
      <p:pic>
        <p:nvPicPr>
          <p:cNvPr id="19" name="Picture 1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5" y="1353719"/>
            <a:ext cx="3383999" cy="2244071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4997543" y="1731495"/>
            <a:ext cx="2792802" cy="3386978"/>
            <a:chOff x="4997543" y="1731495"/>
            <a:chExt cx="2792802" cy="3386978"/>
          </a:xfrm>
        </p:grpSpPr>
        <p:sp>
          <p:nvSpPr>
            <p:cNvPr id="30" name="TextBox 29"/>
            <p:cNvSpPr txBox="1"/>
            <p:nvPr/>
          </p:nvSpPr>
          <p:spPr>
            <a:xfrm>
              <a:off x="4997543" y="1731495"/>
              <a:ext cx="2792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Histogram of 8 directions</a:t>
              </a:r>
              <a:endParaRPr lang="en-US" baseline="-25000" dirty="0">
                <a:latin typeface="Trebuchet MS"/>
                <a:cs typeface="Trebuchet MS"/>
              </a:endParaRPr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6238451" y="3853394"/>
              <a:ext cx="143996" cy="1334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77690" y="3766968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1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81618" y="306532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2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69876" y="2787880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3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512519" y="3009216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4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39528" y="3757755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5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71737" y="442789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6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81315" y="4810696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7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58314" y="442789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8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769596" y="5408743"/>
            <a:ext cx="3079219" cy="1245788"/>
            <a:chOff x="5107665" y="5408743"/>
            <a:chExt cx="3079219" cy="1245788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5260065" y="5417879"/>
              <a:ext cx="0" cy="10231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5394175" y="5892970"/>
              <a:ext cx="249296" cy="432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701904" y="5673696"/>
              <a:ext cx="249296" cy="65769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012562" y="6039152"/>
              <a:ext cx="249296" cy="2831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320291" y="5554923"/>
              <a:ext cx="249296" cy="7735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3878" y="5899194"/>
              <a:ext cx="249296" cy="432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941607" y="5408743"/>
              <a:ext cx="249296" cy="92887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252265" y="5892970"/>
              <a:ext cx="249296" cy="4355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559994" y="5561147"/>
              <a:ext cx="249296" cy="7735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394175" y="6346754"/>
              <a:ext cx="2452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1    2    3    4    5    6    7    8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5107665" y="6334306"/>
              <a:ext cx="30792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>
            <a:stCxn id="6" idx="6"/>
          </p:cNvCxnSpPr>
          <p:nvPr/>
        </p:nvCxnSpPr>
        <p:spPr>
          <a:xfrm flipV="1">
            <a:off x="6382447" y="3918418"/>
            <a:ext cx="531749" cy="168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7"/>
          </p:cNvCxnSpPr>
          <p:nvPr/>
        </p:nvCxnSpPr>
        <p:spPr>
          <a:xfrm flipV="1">
            <a:off x="6361359" y="3457483"/>
            <a:ext cx="414225" cy="41544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" idx="0"/>
          </p:cNvCxnSpPr>
          <p:nvPr/>
        </p:nvCxnSpPr>
        <p:spPr>
          <a:xfrm flipV="1">
            <a:off x="6310449" y="3597790"/>
            <a:ext cx="0" cy="255604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" idx="1"/>
          </p:cNvCxnSpPr>
          <p:nvPr/>
        </p:nvCxnSpPr>
        <p:spPr>
          <a:xfrm flipH="1" flipV="1">
            <a:off x="5839763" y="3457483"/>
            <a:ext cx="419776" cy="41544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2"/>
          </p:cNvCxnSpPr>
          <p:nvPr/>
        </p:nvCxnSpPr>
        <p:spPr>
          <a:xfrm flipH="1" flipV="1">
            <a:off x="5839763" y="3918418"/>
            <a:ext cx="398688" cy="168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5694104" y="3961191"/>
            <a:ext cx="576202" cy="575999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307963" y="3992880"/>
            <a:ext cx="0" cy="49151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361358" y="3973343"/>
            <a:ext cx="468000" cy="460627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07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3439" y="3058832"/>
            <a:ext cx="482620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rebuchet MS"/>
                <a:cs typeface="Trebuchet MS"/>
              </a:rPr>
              <a:t>The descriptor proposed by the authors is a concatenation of </a:t>
            </a:r>
            <a:r>
              <a:rPr lang="en-US" sz="2400" dirty="0" err="1" smtClean="0">
                <a:latin typeface="Trebuchet MS"/>
                <a:cs typeface="Trebuchet MS"/>
              </a:rPr>
              <a:t>HoG</a:t>
            </a:r>
            <a:r>
              <a:rPr lang="en-US" sz="2400" dirty="0" smtClean="0">
                <a:latin typeface="Trebuchet MS"/>
                <a:cs typeface="Trebuchet MS"/>
              </a:rPr>
              <a:t> in different overlapped partitions </a:t>
            </a:r>
            <a:endParaRPr lang="en-US"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9368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0-09 at 10.2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02" y="311268"/>
            <a:ext cx="3384025" cy="22560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9202" y="311268"/>
            <a:ext cx="472449" cy="4741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51651" y="3442959"/>
            <a:ext cx="822406" cy="653557"/>
            <a:chOff x="5694104" y="3457483"/>
            <a:chExt cx="1220092" cy="1079707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6382447" y="3918418"/>
              <a:ext cx="531749" cy="168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6361359" y="3457483"/>
              <a:ext cx="414225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6310449" y="3597790"/>
              <a:ext cx="0" cy="25560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5839763" y="3457483"/>
              <a:ext cx="419776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5839763" y="3918418"/>
              <a:ext cx="398688" cy="168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5694104" y="3961191"/>
              <a:ext cx="576202" cy="57599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6307963" y="3992880"/>
              <a:ext cx="0" cy="49151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361358" y="3973343"/>
              <a:ext cx="468000" cy="46062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382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0-09 at 10.2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02" y="311268"/>
            <a:ext cx="3384025" cy="22560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9837" y="311268"/>
            <a:ext cx="472449" cy="4741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51651" y="3442959"/>
            <a:ext cx="822406" cy="653557"/>
            <a:chOff x="5694104" y="3457483"/>
            <a:chExt cx="1220092" cy="1079707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6382447" y="3918418"/>
              <a:ext cx="531749" cy="168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6361359" y="3457483"/>
              <a:ext cx="414225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6310449" y="3597790"/>
              <a:ext cx="0" cy="25560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5839763" y="3457483"/>
              <a:ext cx="419776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5839763" y="3918418"/>
              <a:ext cx="398688" cy="168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5694104" y="3961191"/>
              <a:ext cx="576202" cy="57599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6307963" y="3992880"/>
              <a:ext cx="0" cy="49151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361358" y="3973343"/>
              <a:ext cx="468000" cy="46062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rot="5400000">
            <a:off x="1639501" y="3411527"/>
            <a:ext cx="822406" cy="653557"/>
            <a:chOff x="5694104" y="3457483"/>
            <a:chExt cx="1220092" cy="1079707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6382447" y="3918418"/>
              <a:ext cx="531749" cy="168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6361359" y="3457483"/>
              <a:ext cx="414225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310449" y="3597790"/>
              <a:ext cx="0" cy="25560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5839763" y="3457483"/>
              <a:ext cx="419776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5839763" y="3918418"/>
              <a:ext cx="398688" cy="168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5694104" y="3961191"/>
              <a:ext cx="576202" cy="57599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6307963" y="3992880"/>
              <a:ext cx="0" cy="49151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361358" y="3973343"/>
              <a:ext cx="468000" cy="46062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576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0-09 at 10.2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02" y="311268"/>
            <a:ext cx="3384025" cy="22560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0345" y="311268"/>
            <a:ext cx="472449" cy="4741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51651" y="3442959"/>
            <a:ext cx="822406" cy="653557"/>
            <a:chOff x="5694104" y="3457483"/>
            <a:chExt cx="1220092" cy="1079707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6382447" y="3918418"/>
              <a:ext cx="531749" cy="168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6361359" y="3457483"/>
              <a:ext cx="414225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6310449" y="3597790"/>
              <a:ext cx="0" cy="25560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5839763" y="3457483"/>
              <a:ext cx="419776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5839763" y="3918418"/>
              <a:ext cx="398688" cy="168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5694104" y="3961191"/>
              <a:ext cx="576202" cy="57599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6307963" y="3992880"/>
              <a:ext cx="0" cy="49151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361358" y="3973343"/>
              <a:ext cx="468000" cy="46062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rot="5400000">
            <a:off x="1639501" y="3411527"/>
            <a:ext cx="822406" cy="653557"/>
            <a:chOff x="5694104" y="3457483"/>
            <a:chExt cx="1220092" cy="1079707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6382447" y="3918418"/>
              <a:ext cx="531749" cy="168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6361359" y="3457483"/>
              <a:ext cx="414225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310449" y="3597790"/>
              <a:ext cx="0" cy="25560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5839763" y="3457483"/>
              <a:ext cx="419776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5839763" y="3918418"/>
              <a:ext cx="398688" cy="168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5694104" y="3961191"/>
              <a:ext cx="576202" cy="57599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6307963" y="3992880"/>
              <a:ext cx="0" cy="49151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361358" y="3973343"/>
              <a:ext cx="468000" cy="46062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10800000">
            <a:off x="2627351" y="3380095"/>
            <a:ext cx="822406" cy="653557"/>
            <a:chOff x="5694104" y="3457483"/>
            <a:chExt cx="1220092" cy="1079707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6382447" y="3918418"/>
              <a:ext cx="531749" cy="168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6361359" y="3457483"/>
              <a:ext cx="414225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6310449" y="3597790"/>
              <a:ext cx="0" cy="25560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5839763" y="3457483"/>
              <a:ext cx="419776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5839763" y="3918418"/>
              <a:ext cx="398688" cy="168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5694104" y="3961191"/>
              <a:ext cx="576202" cy="57599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6307963" y="3992880"/>
              <a:ext cx="0" cy="49151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6361358" y="3973343"/>
              <a:ext cx="468000" cy="46062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37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0-09 at 10.2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02" y="311268"/>
            <a:ext cx="3384025" cy="22560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7689" y="311268"/>
            <a:ext cx="472449" cy="4741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51651" y="3442959"/>
            <a:ext cx="822406" cy="653557"/>
            <a:chOff x="5694104" y="3457483"/>
            <a:chExt cx="1220092" cy="1079707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6382447" y="3918418"/>
              <a:ext cx="531749" cy="168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6361359" y="3457483"/>
              <a:ext cx="414225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6310449" y="3597790"/>
              <a:ext cx="0" cy="25560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5839763" y="3457483"/>
              <a:ext cx="419776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5839763" y="3918418"/>
              <a:ext cx="398688" cy="168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5694104" y="3961191"/>
              <a:ext cx="576202" cy="57599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6307963" y="3992880"/>
              <a:ext cx="0" cy="49151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361358" y="3973343"/>
              <a:ext cx="468000" cy="46062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rot="5400000">
            <a:off x="1639501" y="3411527"/>
            <a:ext cx="822406" cy="653557"/>
            <a:chOff x="5694104" y="3457483"/>
            <a:chExt cx="1220092" cy="1079707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6382447" y="3918418"/>
              <a:ext cx="531749" cy="168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6361359" y="3457483"/>
              <a:ext cx="414225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310449" y="3597790"/>
              <a:ext cx="0" cy="25560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5839763" y="3457483"/>
              <a:ext cx="419776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5839763" y="3918418"/>
              <a:ext cx="398688" cy="168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5694104" y="3961191"/>
              <a:ext cx="576202" cy="57599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6307963" y="3992880"/>
              <a:ext cx="0" cy="49151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361358" y="3973343"/>
              <a:ext cx="468000" cy="46062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10800000">
            <a:off x="2627351" y="3380095"/>
            <a:ext cx="822406" cy="653557"/>
            <a:chOff x="5694104" y="3457483"/>
            <a:chExt cx="1220092" cy="1079707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6382447" y="3918418"/>
              <a:ext cx="531749" cy="168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6361359" y="3457483"/>
              <a:ext cx="414225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6310449" y="3597790"/>
              <a:ext cx="0" cy="25560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5839763" y="3457483"/>
              <a:ext cx="419776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5839763" y="3918418"/>
              <a:ext cx="398688" cy="168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5694104" y="3961191"/>
              <a:ext cx="576202" cy="57599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6307963" y="3992880"/>
              <a:ext cx="0" cy="49151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6361358" y="3973343"/>
              <a:ext cx="468000" cy="46062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 rot="16200000">
            <a:off x="3598492" y="3432223"/>
            <a:ext cx="822406" cy="653557"/>
            <a:chOff x="5694104" y="3457483"/>
            <a:chExt cx="1220092" cy="1079707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6382447" y="3918418"/>
              <a:ext cx="531749" cy="168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6361359" y="3457483"/>
              <a:ext cx="414225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6310449" y="3597790"/>
              <a:ext cx="0" cy="25560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5839763" y="3457483"/>
              <a:ext cx="419776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5839763" y="3918418"/>
              <a:ext cx="398688" cy="168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5694104" y="3961191"/>
              <a:ext cx="576202" cy="57599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6307963" y="3992880"/>
              <a:ext cx="0" cy="49151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361358" y="3973343"/>
              <a:ext cx="468000" cy="46062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549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0-09 at 10.2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02" y="311268"/>
            <a:ext cx="3384025" cy="22560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7689" y="311268"/>
            <a:ext cx="472449" cy="4741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51651" y="3327103"/>
            <a:ext cx="7563329" cy="845094"/>
            <a:chOff x="651651" y="3327103"/>
            <a:chExt cx="7563329" cy="845094"/>
          </a:xfrm>
        </p:grpSpPr>
        <p:grpSp>
          <p:nvGrpSpPr>
            <p:cNvPr id="14" name="Group 13"/>
            <p:cNvGrpSpPr/>
            <p:nvPr/>
          </p:nvGrpSpPr>
          <p:grpSpPr>
            <a:xfrm>
              <a:off x="651651" y="3442959"/>
              <a:ext cx="822406" cy="653557"/>
              <a:chOff x="5694104" y="3457483"/>
              <a:chExt cx="1220092" cy="1079707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 rot="5400000">
              <a:off x="1639501" y="3411527"/>
              <a:ext cx="822406" cy="653557"/>
              <a:chOff x="5694104" y="3457483"/>
              <a:chExt cx="1220092" cy="1079707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 rot="10800000">
              <a:off x="2627351" y="3380095"/>
              <a:ext cx="822406" cy="653557"/>
              <a:chOff x="5694104" y="3457483"/>
              <a:chExt cx="1220092" cy="1079707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 rot="16200000">
              <a:off x="3598492" y="3432223"/>
              <a:ext cx="822406" cy="653557"/>
              <a:chOff x="5694104" y="3457483"/>
              <a:chExt cx="1220092" cy="1079707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/>
            <p:cNvGrpSpPr/>
            <p:nvPr/>
          </p:nvGrpSpPr>
          <p:grpSpPr>
            <a:xfrm rot="10800000">
              <a:off x="4530158" y="3329095"/>
              <a:ext cx="3684822" cy="843102"/>
              <a:chOff x="804051" y="3479503"/>
              <a:chExt cx="3684822" cy="843102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804051" y="3595359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/>
              <p:cNvGrpSpPr/>
              <p:nvPr/>
            </p:nvGrpSpPr>
            <p:grpSpPr>
              <a:xfrm rot="5400000">
                <a:off x="1791901" y="3563927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52" name="Straight Arrow Connector 51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/>
              <p:cNvGrpSpPr/>
              <p:nvPr/>
            </p:nvGrpSpPr>
            <p:grpSpPr>
              <a:xfrm rot="10800000">
                <a:off x="2779751" y="3532495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61" name="Straight Arrow Connector 60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/>
              <p:cNvGrpSpPr/>
              <p:nvPr/>
            </p:nvGrpSpPr>
            <p:grpSpPr>
              <a:xfrm rot="16200000">
                <a:off x="3750892" y="3584623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70" name="Straight Arrow Connector 69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8" name="Group 77"/>
          <p:cNvGrpSpPr/>
          <p:nvPr/>
        </p:nvGrpSpPr>
        <p:grpSpPr>
          <a:xfrm rot="10800000">
            <a:off x="636961" y="4248255"/>
            <a:ext cx="7563329" cy="845094"/>
            <a:chOff x="651651" y="3327103"/>
            <a:chExt cx="7563329" cy="845094"/>
          </a:xfrm>
        </p:grpSpPr>
        <p:grpSp>
          <p:nvGrpSpPr>
            <p:cNvPr id="79" name="Group 78"/>
            <p:cNvGrpSpPr/>
            <p:nvPr/>
          </p:nvGrpSpPr>
          <p:grpSpPr>
            <a:xfrm>
              <a:off x="651651" y="3442959"/>
              <a:ext cx="822406" cy="653557"/>
              <a:chOff x="5694104" y="3457483"/>
              <a:chExt cx="1220092" cy="1079707"/>
            </a:xfrm>
          </p:grpSpPr>
          <p:cxnSp>
            <p:nvCxnSpPr>
              <p:cNvPr id="144" name="Straight Arrow Connector 143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 rot="5400000">
              <a:off x="1639501" y="3411527"/>
              <a:ext cx="822406" cy="653557"/>
              <a:chOff x="5694104" y="3457483"/>
              <a:chExt cx="1220092" cy="1079707"/>
            </a:xfrm>
          </p:grpSpPr>
          <p:cxnSp>
            <p:nvCxnSpPr>
              <p:cNvPr id="136" name="Straight Arrow Connector 135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 rot="10800000">
              <a:off x="2627351" y="3380095"/>
              <a:ext cx="822406" cy="653557"/>
              <a:chOff x="5694104" y="3457483"/>
              <a:chExt cx="1220092" cy="1079707"/>
            </a:xfrm>
          </p:grpSpPr>
          <p:cxnSp>
            <p:nvCxnSpPr>
              <p:cNvPr id="128" name="Straight Arrow Connector 127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 rot="16200000">
              <a:off x="3598492" y="3432223"/>
              <a:ext cx="822406" cy="653557"/>
              <a:chOff x="5694104" y="3457483"/>
              <a:chExt cx="1220092" cy="1079707"/>
            </a:xfrm>
          </p:grpSpPr>
          <p:cxnSp>
            <p:nvCxnSpPr>
              <p:cNvPr id="120" name="Straight Arrow Connector 119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 rot="10800000">
              <a:off x="4530158" y="3329095"/>
              <a:ext cx="3684822" cy="843102"/>
              <a:chOff x="804051" y="3479503"/>
              <a:chExt cx="3684822" cy="843102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804051" y="3595359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112" name="Straight Arrow Connector 111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/>
              <p:cNvGrpSpPr/>
              <p:nvPr/>
            </p:nvGrpSpPr>
            <p:grpSpPr>
              <a:xfrm rot="5400000">
                <a:off x="1791901" y="3563927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104" name="Straight Arrow Connector 103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/>
              <p:cNvGrpSpPr/>
              <p:nvPr/>
            </p:nvGrpSpPr>
            <p:grpSpPr>
              <a:xfrm rot="10800000">
                <a:off x="2779751" y="3532495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96" name="Straight Arrow Connector 95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/>
              <p:cNvGrpSpPr/>
              <p:nvPr/>
            </p:nvGrpSpPr>
            <p:grpSpPr>
              <a:xfrm rot="16200000">
                <a:off x="3750892" y="3584623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88" name="Straight Arrow Connector 87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52" name="Group 151"/>
          <p:cNvGrpSpPr/>
          <p:nvPr/>
        </p:nvGrpSpPr>
        <p:grpSpPr>
          <a:xfrm>
            <a:off x="636961" y="5050431"/>
            <a:ext cx="7563329" cy="845094"/>
            <a:chOff x="651651" y="3327103"/>
            <a:chExt cx="7563329" cy="845094"/>
          </a:xfrm>
        </p:grpSpPr>
        <p:grpSp>
          <p:nvGrpSpPr>
            <p:cNvPr id="153" name="Group 152"/>
            <p:cNvGrpSpPr/>
            <p:nvPr/>
          </p:nvGrpSpPr>
          <p:grpSpPr>
            <a:xfrm>
              <a:off x="651651" y="3442959"/>
              <a:ext cx="822406" cy="653557"/>
              <a:chOff x="5694104" y="3457483"/>
              <a:chExt cx="1220092" cy="1079707"/>
            </a:xfrm>
          </p:grpSpPr>
          <p:cxnSp>
            <p:nvCxnSpPr>
              <p:cNvPr id="218" name="Straight Arrow Connector 217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Arrow Connector 221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Arrow Connector 224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/>
            <p:cNvGrpSpPr/>
            <p:nvPr/>
          </p:nvGrpSpPr>
          <p:grpSpPr>
            <a:xfrm rot="5400000">
              <a:off x="1639501" y="3411527"/>
              <a:ext cx="822406" cy="653557"/>
              <a:chOff x="5694104" y="3457483"/>
              <a:chExt cx="1220092" cy="1079707"/>
            </a:xfrm>
          </p:grpSpPr>
          <p:cxnSp>
            <p:nvCxnSpPr>
              <p:cNvPr id="210" name="Straight Arrow Connector 209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Arrow Connector 210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 rot="10800000">
              <a:off x="2627351" y="3380095"/>
              <a:ext cx="822406" cy="653557"/>
              <a:chOff x="5694104" y="3457483"/>
              <a:chExt cx="1220092" cy="1079707"/>
            </a:xfrm>
          </p:grpSpPr>
          <p:cxnSp>
            <p:nvCxnSpPr>
              <p:cNvPr id="202" name="Straight Arrow Connector 201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 rot="16200000">
              <a:off x="3598492" y="3432223"/>
              <a:ext cx="822406" cy="653557"/>
              <a:chOff x="5694104" y="3457483"/>
              <a:chExt cx="1220092" cy="1079707"/>
            </a:xfrm>
          </p:grpSpPr>
          <p:cxnSp>
            <p:nvCxnSpPr>
              <p:cNvPr id="194" name="Straight Arrow Connector 193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/>
          </p:nvGrpSpPr>
          <p:grpSpPr>
            <a:xfrm rot="10800000">
              <a:off x="4530158" y="3329095"/>
              <a:ext cx="3684822" cy="843102"/>
              <a:chOff x="804051" y="3479503"/>
              <a:chExt cx="3684822" cy="843102"/>
            </a:xfrm>
          </p:grpSpPr>
          <p:grpSp>
            <p:nvGrpSpPr>
              <p:cNvPr id="158" name="Group 157"/>
              <p:cNvGrpSpPr/>
              <p:nvPr/>
            </p:nvGrpSpPr>
            <p:grpSpPr>
              <a:xfrm>
                <a:off x="804051" y="3595359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186" name="Straight Arrow Connector 185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Arrow Connector 186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Arrow Connector 187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Arrow Connector 188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Arrow Connector 189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Arrow Connector 190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Arrow Connector 191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Arrow Connector 192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 rot="5400000">
                <a:off x="1791901" y="3563927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178" name="Straight Arrow Connector 177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Arrow Connector 184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Group 159"/>
              <p:cNvGrpSpPr/>
              <p:nvPr/>
            </p:nvGrpSpPr>
            <p:grpSpPr>
              <a:xfrm rot="10800000">
                <a:off x="2779751" y="3532495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170" name="Straight Arrow Connector 169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Arrow Connector 170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Group 160"/>
              <p:cNvGrpSpPr/>
              <p:nvPr/>
            </p:nvGrpSpPr>
            <p:grpSpPr>
              <a:xfrm rot="16200000">
                <a:off x="3750892" y="3584623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162" name="Straight Arrow Connector 161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Arrow Connector 163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Arrow Connector 165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Arrow Connector 168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26" name="Group 225"/>
          <p:cNvGrpSpPr/>
          <p:nvPr/>
        </p:nvGrpSpPr>
        <p:grpSpPr>
          <a:xfrm rot="10800000">
            <a:off x="655689" y="5854599"/>
            <a:ext cx="7563329" cy="845094"/>
            <a:chOff x="651651" y="3327103"/>
            <a:chExt cx="7563329" cy="845094"/>
          </a:xfrm>
        </p:grpSpPr>
        <p:grpSp>
          <p:nvGrpSpPr>
            <p:cNvPr id="227" name="Group 226"/>
            <p:cNvGrpSpPr/>
            <p:nvPr/>
          </p:nvGrpSpPr>
          <p:grpSpPr>
            <a:xfrm>
              <a:off x="651651" y="3442959"/>
              <a:ext cx="822406" cy="653557"/>
              <a:chOff x="5694104" y="3457483"/>
              <a:chExt cx="1220092" cy="1079707"/>
            </a:xfrm>
          </p:grpSpPr>
          <p:cxnSp>
            <p:nvCxnSpPr>
              <p:cNvPr id="292" name="Straight Arrow Connector 291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Arrow Connector 292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Arrow Connector 294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Arrow Connector 295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Arrow Connector 297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Arrow Connector 298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" name="Group 227"/>
            <p:cNvGrpSpPr/>
            <p:nvPr/>
          </p:nvGrpSpPr>
          <p:grpSpPr>
            <a:xfrm rot="5400000">
              <a:off x="1639501" y="3411527"/>
              <a:ext cx="822406" cy="653557"/>
              <a:chOff x="5694104" y="3457483"/>
              <a:chExt cx="1220092" cy="1079707"/>
            </a:xfrm>
          </p:grpSpPr>
          <p:cxnSp>
            <p:nvCxnSpPr>
              <p:cNvPr id="284" name="Straight Arrow Connector 283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9" name="Group 228"/>
            <p:cNvGrpSpPr/>
            <p:nvPr/>
          </p:nvGrpSpPr>
          <p:grpSpPr>
            <a:xfrm rot="10800000">
              <a:off x="2627351" y="3380095"/>
              <a:ext cx="822406" cy="653557"/>
              <a:chOff x="5694104" y="3457483"/>
              <a:chExt cx="1220092" cy="1079707"/>
            </a:xfrm>
          </p:grpSpPr>
          <p:cxnSp>
            <p:nvCxnSpPr>
              <p:cNvPr id="276" name="Straight Arrow Connector 275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Arrow Connector 276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Arrow Connector 277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Arrow Connector 278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Arrow Connector 279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Arrow Connector 280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0" name="Group 229"/>
            <p:cNvGrpSpPr/>
            <p:nvPr/>
          </p:nvGrpSpPr>
          <p:grpSpPr>
            <a:xfrm rot="16200000">
              <a:off x="3598492" y="3432223"/>
              <a:ext cx="822406" cy="653557"/>
              <a:chOff x="5694104" y="3457483"/>
              <a:chExt cx="1220092" cy="1079707"/>
            </a:xfrm>
          </p:grpSpPr>
          <p:cxnSp>
            <p:nvCxnSpPr>
              <p:cNvPr id="268" name="Straight Arrow Connector 267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Arrow Connector 268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Group 230"/>
            <p:cNvGrpSpPr/>
            <p:nvPr/>
          </p:nvGrpSpPr>
          <p:grpSpPr>
            <a:xfrm rot="10800000">
              <a:off x="4530158" y="3329095"/>
              <a:ext cx="3684822" cy="843102"/>
              <a:chOff x="804051" y="3479503"/>
              <a:chExt cx="3684822" cy="843102"/>
            </a:xfrm>
          </p:grpSpPr>
          <p:grpSp>
            <p:nvGrpSpPr>
              <p:cNvPr id="232" name="Group 231"/>
              <p:cNvGrpSpPr/>
              <p:nvPr/>
            </p:nvGrpSpPr>
            <p:grpSpPr>
              <a:xfrm>
                <a:off x="804051" y="3595359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260" name="Straight Arrow Connector 259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Arrow Connector 260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Arrow Connector 261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Arrow Connector 262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Arrow Connector 263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Arrow Connector 264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Arrow Connector 265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Arrow Connector 266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 rot="5400000">
                <a:off x="1791901" y="3563927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252" name="Straight Arrow Connector 251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Arrow Connector 252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Arrow Connector 253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Arrow Connector 254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Arrow Connector 255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Arrow Connector 256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Arrow Connector 257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Arrow Connector 258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/>
            </p:nvGrpSpPr>
            <p:grpSpPr>
              <a:xfrm rot="10800000">
                <a:off x="2779751" y="3532495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244" name="Straight Arrow Connector 243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Arrow Connector 244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Arrow Connector 245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Arrow Connector 246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Arrow Connector 247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Arrow Connector 248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Arrow Connector 249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Arrow Connector 250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/>
            </p:nvGrpSpPr>
            <p:grpSpPr>
              <a:xfrm rot="16200000">
                <a:off x="3750892" y="3584623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236" name="Straight Arrow Connector 235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Arrow Connector 236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Arrow Connector 237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Arrow Connector 238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Arrow Connector 239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Arrow Connector 240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Arrow Connector 241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Arrow Connector 242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54662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2893E-6 3.9824E-7 C 0.12693 -0.00764 0.25421 -0.01505 0.23876 3.9824E-7 C 0.22417 0.01528 -0.08769 0.07432 -0.0889 0.09192 C -0.08994 0.10952 0.22921 0.08335 0.23095 0.10465 C 0.23303 0.12595 -0.07866 0.19426 -0.07744 0.21973 C -0.07605 0.24496 0.08109 0.25122 0.23876 0.25816 " pathEditMode="relative" rAng="0" ptsTypes="aaaaaA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13" y="1215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Picture 2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43" y="622300"/>
            <a:ext cx="8420013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6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Picture 299" descr="Screen Shot 2014-10-10 at 9.58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622300"/>
            <a:ext cx="84201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1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94" y="15479"/>
            <a:ext cx="795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Trebuchet MS"/>
                <a:cs typeface="Trebuchet MS"/>
              </a:rPr>
              <a:t>HoG</a:t>
            </a:r>
            <a:r>
              <a:rPr lang="en-US" sz="3600" dirty="0" smtClean="0">
                <a:latin typeface="Trebuchet MS"/>
                <a:cs typeface="Trebuchet MS"/>
              </a:rPr>
              <a:t>: Histogram of oriented gradients</a:t>
            </a:r>
            <a:endParaRPr lang="en-US" sz="3600" dirty="0">
              <a:latin typeface="Trebuchet MS"/>
              <a:cs typeface="Trebuchet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2321" y="6253571"/>
            <a:ext cx="8344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 </a:t>
            </a:r>
            <a:r>
              <a:rPr lang="en-US" sz="1400" dirty="0" err="1"/>
              <a:t>Dalal</a:t>
            </a:r>
            <a:r>
              <a:rPr lang="en-US" sz="1400" dirty="0"/>
              <a:t>, B </a:t>
            </a:r>
            <a:r>
              <a:rPr lang="en-US" sz="1400" dirty="0" err="1" smtClean="0"/>
              <a:t>Triggs</a:t>
            </a:r>
            <a:r>
              <a:rPr lang="en-US" sz="1400" dirty="0" smtClean="0"/>
              <a:t>: </a:t>
            </a:r>
            <a:r>
              <a:rPr lang="en-US" sz="1400" dirty="0" smtClean="0">
                <a:hlinkClick r:id="rId2"/>
              </a:rPr>
              <a:t>Histograms of oriented gradients for human detection</a:t>
            </a:r>
            <a:r>
              <a:rPr lang="en-US" sz="1400" dirty="0" smtClean="0"/>
              <a:t>. </a:t>
            </a:r>
            <a:r>
              <a:rPr lang="en-US" sz="1400" dirty="0"/>
              <a:t>Computer Vision and Pattern Recognition, </a:t>
            </a:r>
            <a:r>
              <a:rPr lang="en-US" sz="1400" dirty="0" smtClean="0"/>
              <a:t>(CVPR 2005). </a:t>
            </a:r>
            <a:endParaRPr lang="en-US" sz="1400" dirty="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33" y="889857"/>
            <a:ext cx="7526394" cy="526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0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34942" y="1754745"/>
            <a:ext cx="988120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rebuchet MS"/>
              <a:cs typeface="Trebuchet MS"/>
            </a:endParaRPr>
          </a:p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	           </a:t>
            </a:r>
            <a:r>
              <a:rPr lang="en-US" dirty="0" err="1" smtClean="0">
                <a:latin typeface="Courier"/>
                <a:cs typeface="Courier"/>
              </a:rPr>
              <a:t>options.nj</a:t>
            </a:r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>
                <a:latin typeface="Courier"/>
                <a:cs typeface="Courier"/>
              </a:rPr>
              <a:t>= 20;             % 10 x 20 </a:t>
            </a:r>
          </a:p>
          <a:p>
            <a:r>
              <a:rPr lang="en-US" dirty="0">
                <a:latin typeface="Courier"/>
                <a:cs typeface="Courier"/>
              </a:rPr>
              <a:t>         </a:t>
            </a:r>
            <a:r>
              <a:rPr lang="en-US" dirty="0" err="1">
                <a:latin typeface="Courier"/>
                <a:cs typeface="Courier"/>
              </a:rPr>
              <a:t>options.ni</a:t>
            </a:r>
            <a:r>
              <a:rPr lang="en-US" dirty="0">
                <a:latin typeface="Courier"/>
                <a:cs typeface="Courier"/>
              </a:rPr>
              <a:t>    = 10;             % histograms</a:t>
            </a:r>
          </a:p>
          <a:p>
            <a:r>
              <a:rPr lang="en-US" dirty="0">
                <a:latin typeface="Courier"/>
                <a:cs typeface="Courier"/>
              </a:rPr>
              <a:t>         </a:t>
            </a:r>
            <a:r>
              <a:rPr lang="en-US" dirty="0" err="1">
                <a:latin typeface="Courier"/>
                <a:cs typeface="Courier"/>
              </a:rPr>
              <a:t>options.B</a:t>
            </a:r>
            <a:r>
              <a:rPr lang="en-US" dirty="0">
                <a:latin typeface="Courier"/>
                <a:cs typeface="Courier"/>
              </a:rPr>
              <a:t>     = 9;              % 9 bins</a:t>
            </a:r>
          </a:p>
          <a:p>
            <a:r>
              <a:rPr lang="en-US" dirty="0">
                <a:latin typeface="Courier"/>
                <a:cs typeface="Courier"/>
              </a:rPr>
              <a:t>         </a:t>
            </a:r>
            <a:r>
              <a:rPr lang="en-US" dirty="0" err="1">
                <a:latin typeface="Courier"/>
                <a:cs typeface="Courier"/>
              </a:rPr>
              <a:t>options.show</a:t>
            </a:r>
            <a:r>
              <a:rPr lang="en-US" dirty="0">
                <a:latin typeface="Courier"/>
                <a:cs typeface="Courier"/>
              </a:rPr>
              <a:t>  = 1;              % show results</a:t>
            </a:r>
          </a:p>
          <a:p>
            <a:r>
              <a:rPr lang="en-US" dirty="0">
                <a:latin typeface="Courier"/>
                <a:cs typeface="Courier"/>
              </a:rPr>
              <a:t>         I = </a:t>
            </a:r>
            <a:r>
              <a:rPr lang="en-US" dirty="0" err="1">
                <a:latin typeface="Courier"/>
                <a:cs typeface="Courier"/>
              </a:rPr>
              <a:t>imread</a:t>
            </a:r>
            <a:r>
              <a:rPr lang="en-US" dirty="0">
                <a:latin typeface="Courier"/>
                <a:cs typeface="Courier"/>
              </a:rPr>
              <a:t>('testimg1.jpg');     % input image</a:t>
            </a:r>
          </a:p>
          <a:p>
            <a:r>
              <a:rPr lang="en-US" dirty="0">
                <a:latin typeface="Courier"/>
                <a:cs typeface="Courier"/>
              </a:rPr>
              <a:t>         J = rgb2gray(I);</a:t>
            </a:r>
          </a:p>
          <a:p>
            <a:r>
              <a:rPr lang="en-US" dirty="0">
                <a:latin typeface="Courier"/>
                <a:cs typeface="Courier"/>
              </a:rPr>
              <a:t>         figure(1);</a:t>
            </a:r>
            <a:r>
              <a:rPr lang="en-US" dirty="0" err="1">
                <a:latin typeface="Courier"/>
                <a:cs typeface="Courier"/>
              </a:rPr>
              <a:t>imshow</a:t>
            </a:r>
            <a:r>
              <a:rPr lang="en-US" dirty="0">
                <a:latin typeface="Courier"/>
                <a:cs typeface="Courier"/>
              </a:rPr>
              <a:t>(J,[]);</a:t>
            </a:r>
          </a:p>
          <a:p>
            <a:r>
              <a:rPr lang="en-US" dirty="0">
                <a:latin typeface="Courier"/>
                <a:cs typeface="Courier"/>
              </a:rPr>
              <a:t>         figure(2);</a:t>
            </a:r>
          </a:p>
          <a:p>
            <a:r>
              <a:rPr lang="en-US" dirty="0">
                <a:latin typeface="Courier"/>
                <a:cs typeface="Courier"/>
              </a:rPr>
              <a:t>         [</a:t>
            </a:r>
            <a:r>
              <a:rPr lang="en-US" dirty="0" err="1">
                <a:latin typeface="Courier"/>
                <a:cs typeface="Courier"/>
              </a:rPr>
              <a:t>X,Xn</a:t>
            </a:r>
            <a:r>
              <a:rPr lang="en-US" dirty="0">
                <a:latin typeface="Courier"/>
                <a:cs typeface="Courier"/>
              </a:rPr>
              <a:t>] = </a:t>
            </a:r>
            <a:r>
              <a:rPr lang="en-US" dirty="0" err="1">
                <a:latin typeface="Courier"/>
                <a:cs typeface="Courier"/>
              </a:rPr>
              <a:t>Bfx_hog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J,options</a:t>
            </a:r>
            <a:r>
              <a:rPr lang="en-US" dirty="0">
                <a:latin typeface="Courier"/>
                <a:cs typeface="Courier"/>
              </a:rPr>
              <a:t>);    % HOG features (see gradients</a:t>
            </a:r>
          </a:p>
          <a:p>
            <a:r>
              <a:rPr lang="en-US" dirty="0">
                <a:latin typeface="Courier"/>
                <a:cs typeface="Courier"/>
              </a:rPr>
              <a:t>                                         % </a:t>
            </a:r>
            <a:r>
              <a:rPr lang="en-US" dirty="0" err="1">
                <a:latin typeface="Courier"/>
                <a:cs typeface="Courier"/>
              </a:rPr>
              <a:t>arround</a:t>
            </a:r>
            <a:r>
              <a:rPr lang="en-US" dirty="0">
                <a:latin typeface="Courier"/>
                <a:cs typeface="Courier"/>
              </a:rPr>
              <a:t> perimeter).</a:t>
            </a:r>
          </a:p>
        </p:txBody>
      </p:sp>
      <p:sp>
        <p:nvSpPr>
          <p:cNvPr id="5" name="Rectangle 4"/>
          <p:cNvSpPr/>
          <p:nvPr/>
        </p:nvSpPr>
        <p:spPr>
          <a:xfrm>
            <a:off x="319043" y="1305820"/>
            <a:ext cx="2256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Example using </a:t>
            </a:r>
            <a:r>
              <a:rPr lang="en-US" dirty="0" err="1">
                <a:latin typeface="Trebuchet MS"/>
                <a:cs typeface="Trebuchet MS"/>
              </a:rPr>
              <a:t>Balu</a:t>
            </a:r>
            <a:r>
              <a:rPr lang="en-US" dirty="0">
                <a:latin typeface="Trebuchet MS"/>
                <a:cs typeface="Trebuchet M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723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9043" y="386660"/>
            <a:ext cx="2256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Example using </a:t>
            </a:r>
            <a:r>
              <a:rPr lang="en-US" dirty="0" err="1">
                <a:latin typeface="Trebuchet MS"/>
                <a:cs typeface="Trebuchet MS"/>
              </a:rPr>
              <a:t>Balu</a:t>
            </a:r>
            <a:r>
              <a:rPr lang="en-US" dirty="0">
                <a:latin typeface="Trebuchet MS"/>
                <a:cs typeface="Trebuchet MS"/>
              </a:rPr>
              <a:t>:</a:t>
            </a:r>
          </a:p>
        </p:txBody>
      </p:sp>
      <p:pic>
        <p:nvPicPr>
          <p:cNvPr id="6" name="Picture 5" descr="Screen Shot 2014-10-10 at 10.01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43" y="1152335"/>
            <a:ext cx="5041900" cy="3771900"/>
          </a:xfrm>
          <a:prstGeom prst="rect">
            <a:avLst/>
          </a:prstGeom>
        </p:spPr>
      </p:pic>
      <p:pic>
        <p:nvPicPr>
          <p:cNvPr id="2" name="Picture 1" descr="Screen Shot 2014-10-10 at 10.02.1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309" y="2802766"/>
            <a:ext cx="50419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6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0-10 at 10.03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00"/>
            <a:ext cx="9144000" cy="36594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1016" y="6199983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Dalal</a:t>
            </a:r>
            <a:r>
              <a:rPr lang="en-US" dirty="0" smtClean="0"/>
              <a:t> &amp; </a:t>
            </a:r>
            <a:r>
              <a:rPr lang="en-US" dirty="0" err="1" smtClean="0"/>
              <a:t>Triggs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1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94" y="15479"/>
            <a:ext cx="496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Trebuchet MS"/>
                <a:cs typeface="Trebuchet MS"/>
              </a:rPr>
              <a:t>Histogram of Gradients</a:t>
            </a:r>
            <a:endParaRPr lang="en-US" sz="36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pic>
        <p:nvPicPr>
          <p:cNvPr id="3" name="Picture 2" descr="Screen Shot 2014-10-09 at 10.2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02" y="1113444"/>
            <a:ext cx="3384025" cy="22560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2295" y="1113444"/>
            <a:ext cx="2504843" cy="8447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Gradient in x</a:t>
            </a:r>
          </a:p>
          <a:p>
            <a:pPr algn="ctr"/>
            <a:r>
              <a:rPr lang="en-US" dirty="0" smtClean="0">
                <a:latin typeface="Trebuchet MS"/>
                <a:cs typeface="Trebuchet MS"/>
              </a:rPr>
              <a:t>direction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3575" y="2535996"/>
            <a:ext cx="2504843" cy="8447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Gradient in y</a:t>
            </a:r>
          </a:p>
          <a:p>
            <a:pPr algn="ctr"/>
            <a:r>
              <a:rPr lang="en-US" dirty="0" smtClean="0">
                <a:latin typeface="Trebuchet MS"/>
                <a:cs typeface="Trebuchet MS"/>
              </a:rPr>
              <a:t>direction</a:t>
            </a:r>
            <a:endParaRPr lang="en-US" dirty="0">
              <a:latin typeface="Trebuchet MS"/>
              <a:cs typeface="Trebuchet MS"/>
            </a:endParaRPr>
          </a:p>
        </p:txBody>
      </p:sp>
      <p:cxnSp>
        <p:nvCxnSpPr>
          <p:cNvPr id="8" name="Straight Arrow Connector 7"/>
          <p:cNvCxnSpPr>
            <a:stCxn id="3" idx="3"/>
          </p:cNvCxnSpPr>
          <p:nvPr/>
        </p:nvCxnSpPr>
        <p:spPr>
          <a:xfrm flipV="1">
            <a:off x="3563227" y="1640628"/>
            <a:ext cx="829068" cy="600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  <a:endCxn id="6" idx="1"/>
          </p:cNvCxnSpPr>
          <p:nvPr/>
        </p:nvCxnSpPr>
        <p:spPr>
          <a:xfrm>
            <a:off x="3563227" y="2241453"/>
            <a:ext cx="840348" cy="716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</p:cNvCxnSpPr>
          <p:nvPr/>
        </p:nvCxnSpPr>
        <p:spPr>
          <a:xfrm>
            <a:off x="6897138" y="1535806"/>
            <a:ext cx="7761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43843" y="1341755"/>
            <a:ext cx="41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rebuchet MS"/>
                <a:cs typeface="Trebuchet MS"/>
              </a:rPr>
              <a:t>G</a:t>
            </a:r>
            <a:r>
              <a:rPr lang="en-US" baseline="-25000" dirty="0" err="1" smtClean="0">
                <a:latin typeface="Trebuchet MS"/>
                <a:cs typeface="Trebuchet MS"/>
              </a:rPr>
              <a:t>x</a:t>
            </a:r>
            <a:endParaRPr lang="en-US" baseline="-25000" dirty="0">
              <a:latin typeface="Trebuchet MS"/>
              <a:cs typeface="Trebuchet MS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890778" y="2958358"/>
            <a:ext cx="7761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737483" y="27643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rebuchet MS"/>
                <a:cs typeface="Trebuchet MS"/>
              </a:rPr>
              <a:t>G</a:t>
            </a:r>
            <a:r>
              <a:rPr lang="en-US" baseline="-25000" dirty="0" err="1" smtClean="0">
                <a:latin typeface="Trebuchet MS"/>
                <a:cs typeface="Trebuchet MS"/>
              </a:rPr>
              <a:t>y</a:t>
            </a:r>
            <a:endParaRPr lang="en-US" baseline="-25000" dirty="0">
              <a:latin typeface="Trebuchet MS"/>
              <a:cs typeface="Trebuchet MS"/>
            </a:endParaRPr>
          </a:p>
        </p:txBody>
      </p:sp>
      <p:sp>
        <p:nvSpPr>
          <p:cNvPr id="20" name="Left Brace 19"/>
          <p:cNvSpPr/>
          <p:nvPr/>
        </p:nvSpPr>
        <p:spPr>
          <a:xfrm rot="16200000">
            <a:off x="5456289" y="2530374"/>
            <a:ext cx="396895" cy="247208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6039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94" y="15479"/>
            <a:ext cx="496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Trebuchet MS"/>
                <a:cs typeface="Trebuchet MS"/>
              </a:rPr>
              <a:t>Histogram of Gradients</a:t>
            </a:r>
            <a:endParaRPr lang="en-US" sz="36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5405" y="972318"/>
            <a:ext cx="292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rebuchet MS"/>
                <a:cs typeface="Trebuchet MS"/>
              </a:rPr>
              <a:t>G</a:t>
            </a:r>
            <a:r>
              <a:rPr lang="en-US" baseline="-25000" dirty="0" err="1" smtClean="0">
                <a:latin typeface="Trebuchet MS"/>
                <a:cs typeface="Trebuchet MS"/>
              </a:rPr>
              <a:t>x</a:t>
            </a:r>
            <a:r>
              <a:rPr lang="en-US" dirty="0" smtClean="0">
                <a:latin typeface="Trebuchet MS"/>
                <a:cs typeface="Trebuchet MS"/>
              </a:rPr>
              <a:t>: Gradient in x direction</a:t>
            </a:r>
            <a:endParaRPr lang="en-US" baseline="-25000" dirty="0">
              <a:latin typeface="Trebuchet MS"/>
              <a:cs typeface="Trebuchet MS"/>
            </a:endParaRPr>
          </a:p>
        </p:txBody>
      </p:sp>
      <p:pic>
        <p:nvPicPr>
          <p:cNvPr id="18" name="Picture 17" descr="Screen Shot 2014-10-09 at 10.32.13 PM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5" y="4072307"/>
            <a:ext cx="3383999" cy="2268000"/>
          </a:xfrm>
          <a:prstGeom prst="rect">
            <a:avLst/>
          </a:prstGeom>
        </p:spPr>
      </p:pic>
      <p:pic>
        <p:nvPicPr>
          <p:cNvPr id="19" name="Picture 18" descr="Screen Shot 2014-10-09 at 10.31.57 PM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5" y="1341755"/>
            <a:ext cx="3383999" cy="226800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4009404" y="2612929"/>
            <a:ext cx="4643289" cy="2666526"/>
            <a:chOff x="4009404" y="2612929"/>
            <a:chExt cx="4643289" cy="2666526"/>
          </a:xfrm>
        </p:grpSpPr>
        <p:sp>
          <p:nvSpPr>
            <p:cNvPr id="21" name="Rectangle 20"/>
            <p:cNvSpPr/>
            <p:nvPr/>
          </p:nvSpPr>
          <p:spPr>
            <a:xfrm>
              <a:off x="5003335" y="4035481"/>
              <a:ext cx="2504843" cy="8447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rebuchet MS"/>
                  <a:cs typeface="Trebuchet MS"/>
                </a:rPr>
                <a:t>Angle</a:t>
              </a:r>
              <a:endParaRPr lang="en-US" dirty="0">
                <a:latin typeface="Trebuchet MS"/>
                <a:cs typeface="Trebuchet MS"/>
              </a:endParaRPr>
            </a:p>
          </p:txBody>
        </p:sp>
        <p:cxnSp>
          <p:nvCxnSpPr>
            <p:cNvPr id="23" name="Straight Arrow Connector 22"/>
            <p:cNvCxnSpPr>
              <a:stCxn id="18" idx="3"/>
              <a:endCxn id="21" idx="1"/>
            </p:cNvCxnSpPr>
            <p:nvPr/>
          </p:nvCxnSpPr>
          <p:spPr>
            <a:xfrm flipV="1">
              <a:off x="4009404" y="4457843"/>
              <a:ext cx="993931" cy="7484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7490538" y="4457843"/>
              <a:ext cx="7761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767366" y="4263792"/>
              <a:ext cx="188532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latin typeface="Trebuchet MS"/>
                  <a:cs typeface="Trebuchet MS"/>
                </a:rPr>
                <a:t>A</a:t>
              </a:r>
            </a:p>
            <a:p>
              <a:pPr algn="r"/>
              <a:endParaRPr lang="en-US" baseline="-25000" dirty="0" smtClean="0">
                <a:latin typeface="Trebuchet MS"/>
                <a:cs typeface="Trebuchet MS"/>
              </a:endParaRPr>
            </a:p>
            <a:p>
              <a:pPr algn="r"/>
              <a:endParaRPr lang="en-US" baseline="-25000" dirty="0">
                <a:latin typeface="Trebuchet MS"/>
                <a:cs typeface="Trebuchet MS"/>
              </a:endParaRPr>
            </a:p>
            <a:p>
              <a:pPr algn="r"/>
              <a:r>
                <a:rPr lang="en-US" dirty="0" smtClean="0">
                  <a:latin typeface="Trebuchet MS"/>
                  <a:cs typeface="Trebuchet MS"/>
                </a:rPr>
                <a:t>= </a:t>
              </a:r>
              <a:r>
                <a:rPr lang="en-US" dirty="0" err="1" smtClean="0">
                  <a:latin typeface="Trebuchet MS"/>
                  <a:cs typeface="Trebuchet MS"/>
                </a:rPr>
                <a:t>arctan</a:t>
              </a:r>
              <a:r>
                <a:rPr lang="en-US" dirty="0" smtClean="0">
                  <a:latin typeface="Trebuchet MS"/>
                  <a:cs typeface="Trebuchet MS"/>
                </a:rPr>
                <a:t>(</a:t>
              </a:r>
              <a:r>
                <a:rPr lang="en-US" dirty="0" err="1" smtClean="0">
                  <a:latin typeface="Trebuchet MS"/>
                  <a:cs typeface="Trebuchet MS"/>
                </a:rPr>
                <a:t>Gy</a:t>
              </a:r>
              <a:r>
                <a:rPr lang="en-US" dirty="0" smtClean="0">
                  <a:latin typeface="Trebuchet MS"/>
                  <a:cs typeface="Trebuchet MS"/>
                </a:rPr>
                <a:t>/</a:t>
              </a:r>
              <a:r>
                <a:rPr lang="en-US" dirty="0" err="1" smtClean="0">
                  <a:latin typeface="Trebuchet MS"/>
                  <a:cs typeface="Trebuchet MS"/>
                </a:rPr>
                <a:t>G</a:t>
              </a:r>
              <a:r>
                <a:rPr lang="en-US" baseline="-25000" dirty="0" err="1" smtClean="0">
                  <a:latin typeface="Trebuchet MS"/>
                  <a:cs typeface="Trebuchet MS"/>
                </a:rPr>
                <a:t>x</a:t>
              </a:r>
              <a:r>
                <a:rPr lang="en-US" dirty="0" smtClean="0">
                  <a:latin typeface="Trebuchet MS"/>
                  <a:cs typeface="Trebuchet MS"/>
                </a:rPr>
                <a:t>)</a:t>
              </a:r>
              <a:endParaRPr lang="en-US" dirty="0">
                <a:latin typeface="Trebuchet MS"/>
                <a:cs typeface="Trebuchet MS"/>
              </a:endParaRPr>
            </a:p>
          </p:txBody>
        </p:sp>
        <p:cxnSp>
          <p:nvCxnSpPr>
            <p:cNvPr id="28" name="Straight Arrow Connector 27"/>
            <p:cNvCxnSpPr>
              <a:endCxn id="21" idx="1"/>
            </p:cNvCxnSpPr>
            <p:nvPr/>
          </p:nvCxnSpPr>
          <p:spPr>
            <a:xfrm>
              <a:off x="4009404" y="2612929"/>
              <a:ext cx="993931" cy="18449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009404" y="2612929"/>
            <a:ext cx="4642401" cy="2593378"/>
            <a:chOff x="4009404" y="2612929"/>
            <a:chExt cx="4642401" cy="2593378"/>
          </a:xfrm>
        </p:grpSpPr>
        <p:sp>
          <p:nvSpPr>
            <p:cNvPr id="20" name="Rectangle 19"/>
            <p:cNvSpPr/>
            <p:nvPr/>
          </p:nvSpPr>
          <p:spPr>
            <a:xfrm>
              <a:off x="4992055" y="2612929"/>
              <a:ext cx="2504843" cy="8447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rebuchet MS"/>
                  <a:cs typeface="Trebuchet MS"/>
                </a:rPr>
                <a:t>Magnitude</a:t>
              </a:r>
              <a:endParaRPr lang="en-US" dirty="0">
                <a:latin typeface="Trebuchet MS"/>
                <a:cs typeface="Trebuchet MS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009404" y="2612929"/>
              <a:ext cx="982651" cy="5271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3"/>
            </p:cNvCxnSpPr>
            <p:nvPr/>
          </p:nvCxnSpPr>
          <p:spPr>
            <a:xfrm>
              <a:off x="7496898" y="3035291"/>
              <a:ext cx="7761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584611" y="2856920"/>
              <a:ext cx="206719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Trebuchet MS"/>
                  <a:cs typeface="Trebuchet MS"/>
                </a:rPr>
                <a:t>R</a:t>
              </a:r>
            </a:p>
            <a:p>
              <a:pPr algn="r"/>
              <a:endParaRPr lang="en-US" sz="800" dirty="0" smtClean="0">
                <a:latin typeface="Trebuchet MS"/>
                <a:cs typeface="Trebuchet MS"/>
              </a:endParaRPr>
            </a:p>
            <a:p>
              <a:pPr algn="r"/>
              <a:endParaRPr lang="en-US" baseline="-25000" dirty="0">
                <a:latin typeface="Trebuchet MS"/>
                <a:cs typeface="Trebuchet MS"/>
              </a:endParaRPr>
            </a:p>
            <a:p>
              <a:pPr algn="r"/>
              <a:r>
                <a:rPr lang="en-US" dirty="0" smtClean="0">
                  <a:latin typeface="Trebuchet MS"/>
                  <a:cs typeface="Trebuchet MS"/>
                </a:rPr>
                <a:t>= </a:t>
              </a:r>
              <a:r>
                <a:rPr lang="en-US" dirty="0" err="1" smtClean="0">
                  <a:latin typeface="Trebuchet MS"/>
                  <a:cs typeface="Trebuchet MS"/>
                </a:rPr>
                <a:t>sqrt</a:t>
              </a:r>
              <a:r>
                <a:rPr lang="en-US" dirty="0" smtClean="0">
                  <a:latin typeface="Trebuchet MS"/>
                  <a:cs typeface="Trebuchet MS"/>
                </a:rPr>
                <a:t>(G</a:t>
              </a:r>
              <a:r>
                <a:rPr lang="en-US" baseline="-25000" dirty="0" smtClean="0">
                  <a:latin typeface="Trebuchet MS"/>
                  <a:cs typeface="Trebuchet MS"/>
                </a:rPr>
                <a:t>x</a:t>
              </a:r>
              <a:r>
                <a:rPr lang="en-US" baseline="30000" dirty="0" smtClean="0">
                  <a:latin typeface="Trebuchet MS"/>
                  <a:cs typeface="Trebuchet MS"/>
                </a:rPr>
                <a:t>2</a:t>
              </a:r>
              <a:r>
                <a:rPr lang="en-US" dirty="0" smtClean="0">
                  <a:latin typeface="Trebuchet MS"/>
                  <a:cs typeface="Trebuchet MS"/>
                </a:rPr>
                <a:t>+G</a:t>
              </a:r>
              <a:r>
                <a:rPr lang="en-US" baseline="-25000" dirty="0" smtClean="0">
                  <a:latin typeface="Trebuchet MS"/>
                  <a:cs typeface="Trebuchet MS"/>
                </a:rPr>
                <a:t>y</a:t>
              </a:r>
              <a:r>
                <a:rPr lang="en-US" baseline="30000" dirty="0" smtClean="0">
                  <a:latin typeface="Trebuchet MS"/>
                  <a:cs typeface="Trebuchet MS"/>
                </a:rPr>
                <a:t>2</a:t>
              </a:r>
              <a:r>
                <a:rPr lang="en-US" dirty="0" smtClean="0">
                  <a:latin typeface="Trebuchet MS"/>
                  <a:cs typeface="Trebuchet MS"/>
                </a:rPr>
                <a:t>)</a:t>
              </a:r>
              <a:endParaRPr lang="en-US" baseline="30000" dirty="0">
                <a:latin typeface="Trebuchet MS"/>
                <a:cs typeface="Trebuchet MS"/>
              </a:endParaRPr>
            </a:p>
          </p:txBody>
        </p:sp>
        <p:cxnSp>
          <p:nvCxnSpPr>
            <p:cNvPr id="29" name="Straight Arrow Connector 28"/>
            <p:cNvCxnSpPr>
              <a:stCxn id="18" idx="3"/>
              <a:endCxn id="20" idx="1"/>
            </p:cNvCxnSpPr>
            <p:nvPr/>
          </p:nvCxnSpPr>
          <p:spPr>
            <a:xfrm flipV="1">
              <a:off x="4009404" y="3035291"/>
              <a:ext cx="982651" cy="21710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36685" y="3700304"/>
            <a:ext cx="292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rebuchet MS"/>
                <a:cs typeface="Trebuchet MS"/>
              </a:rPr>
              <a:t>G</a:t>
            </a:r>
            <a:r>
              <a:rPr lang="en-US" baseline="-25000" dirty="0" err="1" smtClean="0">
                <a:latin typeface="Trebuchet MS"/>
                <a:cs typeface="Trebuchet MS"/>
              </a:rPr>
              <a:t>y</a:t>
            </a:r>
            <a:r>
              <a:rPr lang="en-US" dirty="0" smtClean="0">
                <a:latin typeface="Trebuchet MS"/>
                <a:cs typeface="Trebuchet MS"/>
              </a:rPr>
              <a:t>: Gradient in y direction</a:t>
            </a:r>
            <a:endParaRPr lang="en-US" baseline="-25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2155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94" y="15479"/>
            <a:ext cx="496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Trebuchet MS"/>
                <a:cs typeface="Trebuchet MS"/>
              </a:rPr>
              <a:t>Histogram of Gradients</a:t>
            </a:r>
            <a:endParaRPr lang="en-US" sz="36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5405" y="972318"/>
            <a:ext cx="153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R: Magnitude</a:t>
            </a:r>
            <a:endParaRPr lang="en-US" baseline="-25000" dirty="0">
              <a:latin typeface="Trebuchet MS"/>
              <a:cs typeface="Trebuchet M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405" y="3702975"/>
            <a:ext cx="103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A: Angle</a:t>
            </a:r>
            <a:endParaRPr lang="en-US" baseline="-25000" dirty="0">
              <a:latin typeface="Trebuchet MS"/>
              <a:cs typeface="Trebuchet MS"/>
            </a:endParaRPr>
          </a:p>
        </p:txBody>
      </p:sp>
      <p:pic>
        <p:nvPicPr>
          <p:cNvPr id="18" name="Picture 1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5" y="4078307"/>
            <a:ext cx="3383999" cy="2255999"/>
          </a:xfrm>
          <a:prstGeom prst="rect">
            <a:avLst/>
          </a:prstGeom>
        </p:spPr>
      </p:pic>
      <p:pic>
        <p:nvPicPr>
          <p:cNvPr id="19" name="Picture 1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5" y="1353719"/>
            <a:ext cx="3383999" cy="2244071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4997543" y="1731495"/>
            <a:ext cx="2792802" cy="3386978"/>
            <a:chOff x="4997543" y="1731495"/>
            <a:chExt cx="2792802" cy="3386978"/>
          </a:xfrm>
        </p:grpSpPr>
        <p:sp>
          <p:nvSpPr>
            <p:cNvPr id="30" name="TextBox 29"/>
            <p:cNvSpPr txBox="1"/>
            <p:nvPr/>
          </p:nvSpPr>
          <p:spPr>
            <a:xfrm>
              <a:off x="4997543" y="1731495"/>
              <a:ext cx="2792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Histogram of 8 directions</a:t>
              </a:r>
              <a:endParaRPr lang="en-US" baseline="-25000" dirty="0">
                <a:latin typeface="Trebuchet MS"/>
                <a:cs typeface="Trebuchet MS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6309285" y="3054419"/>
              <a:ext cx="0" cy="1727998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458134" y="3918418"/>
              <a:ext cx="1702301" cy="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707430" y="3307478"/>
              <a:ext cx="1203709" cy="122188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707430" y="3307478"/>
              <a:ext cx="1203709" cy="122188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6238451" y="3853394"/>
              <a:ext cx="143996" cy="1334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77690" y="3766968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1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81618" y="306532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2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69876" y="2787880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3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512519" y="3009216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4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39528" y="3757755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5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71737" y="442789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6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81315" y="4810696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7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58314" y="442789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8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769596" y="5408743"/>
            <a:ext cx="3079219" cy="1245788"/>
            <a:chOff x="5107665" y="5408743"/>
            <a:chExt cx="3079219" cy="1245788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5260065" y="5417879"/>
              <a:ext cx="0" cy="10231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5394175" y="5892970"/>
              <a:ext cx="249296" cy="432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701904" y="5673696"/>
              <a:ext cx="249296" cy="65769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012562" y="6039152"/>
              <a:ext cx="249296" cy="2831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320291" y="5554923"/>
              <a:ext cx="249296" cy="7735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3878" y="5899194"/>
              <a:ext cx="249296" cy="432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941607" y="5408743"/>
              <a:ext cx="249296" cy="92887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252265" y="5892970"/>
              <a:ext cx="249296" cy="4355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559994" y="5561147"/>
              <a:ext cx="249296" cy="7735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394175" y="6346754"/>
              <a:ext cx="2452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1    2    3    4    5    6    7    8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5107665" y="6334306"/>
              <a:ext cx="30792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>
            <a:stCxn id="6" idx="6"/>
          </p:cNvCxnSpPr>
          <p:nvPr/>
        </p:nvCxnSpPr>
        <p:spPr>
          <a:xfrm flipV="1">
            <a:off x="6382447" y="3918418"/>
            <a:ext cx="790684" cy="168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81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rot="16200000">
            <a:off x="6343430" y="3501257"/>
            <a:ext cx="791999" cy="842012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/>
              <a:cs typeface="Trebuchet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994" y="15479"/>
            <a:ext cx="496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Trebuchet MS"/>
                <a:cs typeface="Trebuchet MS"/>
              </a:rPr>
              <a:t>Histogram of Gradients</a:t>
            </a:r>
            <a:endParaRPr lang="en-US" sz="36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5405" y="972318"/>
            <a:ext cx="153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R: Magnitude</a:t>
            </a:r>
            <a:endParaRPr lang="en-US" baseline="-25000" dirty="0">
              <a:latin typeface="Trebuchet MS"/>
              <a:cs typeface="Trebuchet M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405" y="3702975"/>
            <a:ext cx="103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A: Angle</a:t>
            </a:r>
            <a:endParaRPr lang="en-US" baseline="-25000" dirty="0">
              <a:latin typeface="Trebuchet MS"/>
              <a:cs typeface="Trebuchet MS"/>
            </a:endParaRPr>
          </a:p>
        </p:txBody>
      </p:sp>
      <p:pic>
        <p:nvPicPr>
          <p:cNvPr id="18" name="Picture 1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5" y="4078307"/>
            <a:ext cx="3383999" cy="2255999"/>
          </a:xfrm>
          <a:prstGeom prst="rect">
            <a:avLst/>
          </a:prstGeom>
        </p:spPr>
      </p:pic>
      <p:pic>
        <p:nvPicPr>
          <p:cNvPr id="19" name="Picture 1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5" y="1353719"/>
            <a:ext cx="3383999" cy="2244071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4997543" y="1731495"/>
            <a:ext cx="2823008" cy="3386978"/>
            <a:chOff x="4997543" y="1731495"/>
            <a:chExt cx="2823008" cy="3386978"/>
          </a:xfrm>
        </p:grpSpPr>
        <p:sp>
          <p:nvSpPr>
            <p:cNvPr id="30" name="TextBox 29"/>
            <p:cNvSpPr txBox="1"/>
            <p:nvPr/>
          </p:nvSpPr>
          <p:spPr>
            <a:xfrm>
              <a:off x="4997543" y="1731495"/>
              <a:ext cx="28230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Histogram of 8 directions</a:t>
              </a:r>
            </a:p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/>
                  <a:cs typeface="Trebuchet MS"/>
                </a:rPr>
                <a:t>(computation of first bin)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6309285" y="3054419"/>
              <a:ext cx="0" cy="1727998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458134" y="3918418"/>
              <a:ext cx="1702301" cy="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707430" y="3307478"/>
              <a:ext cx="1203709" cy="122188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707430" y="3307478"/>
              <a:ext cx="1203709" cy="122188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6238451" y="3853394"/>
              <a:ext cx="143996" cy="1334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77690" y="3766968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1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81618" y="306532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2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69876" y="2787880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3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512519" y="3009216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4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39528" y="3757755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5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71737" y="442789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6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81315" y="4810696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7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58314" y="442789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8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769596" y="5417879"/>
            <a:ext cx="3079219" cy="1236652"/>
            <a:chOff x="5107665" y="5417879"/>
            <a:chExt cx="3079219" cy="1236652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5260065" y="5417879"/>
              <a:ext cx="0" cy="10231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394175" y="6346754"/>
              <a:ext cx="2452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1    2    3    4    5    6    7    8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5107665" y="6334306"/>
              <a:ext cx="30792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Arrow Connector 35"/>
          <p:cNvCxnSpPr/>
          <p:nvPr/>
        </p:nvCxnSpPr>
        <p:spPr>
          <a:xfrm flipV="1">
            <a:off x="6382447" y="3918418"/>
            <a:ext cx="790684" cy="168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4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rot="16200000">
            <a:off x="6343430" y="3501257"/>
            <a:ext cx="791999" cy="842012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994" y="15479"/>
            <a:ext cx="496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Trebuchet MS"/>
                <a:cs typeface="Trebuchet MS"/>
              </a:rPr>
              <a:t>Histogram of Gradients</a:t>
            </a:r>
            <a:endParaRPr lang="en-US" sz="36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405" y="3702975"/>
            <a:ext cx="344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A: Angle </a:t>
            </a:r>
            <a:r>
              <a:rPr lang="en-US" sz="1600" dirty="0" smtClean="0">
                <a:latin typeface="Trebuchet MS"/>
                <a:cs typeface="Trebuchet MS"/>
              </a:rPr>
              <a:t>between -22.5º and 22.5º</a:t>
            </a:r>
            <a:endParaRPr lang="en-US" sz="1600" baseline="-25000" dirty="0">
              <a:latin typeface="Trebuchet MS"/>
              <a:cs typeface="Trebuchet MS"/>
            </a:endParaRPr>
          </a:p>
        </p:txBody>
      </p:sp>
      <p:pic>
        <p:nvPicPr>
          <p:cNvPr id="18" name="Picture 1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78" y="4078307"/>
            <a:ext cx="3381452" cy="2255999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4997543" y="1731495"/>
            <a:ext cx="2823008" cy="3386978"/>
            <a:chOff x="4997543" y="1731495"/>
            <a:chExt cx="2823008" cy="3386978"/>
          </a:xfrm>
        </p:grpSpPr>
        <p:sp>
          <p:nvSpPr>
            <p:cNvPr id="30" name="TextBox 29"/>
            <p:cNvSpPr txBox="1"/>
            <p:nvPr/>
          </p:nvSpPr>
          <p:spPr>
            <a:xfrm>
              <a:off x="4997543" y="1731495"/>
              <a:ext cx="28230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Histogram of 8 directions</a:t>
              </a:r>
            </a:p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/>
                  <a:cs typeface="Trebuchet MS"/>
                </a:rPr>
                <a:t>(computation of first bin)</a:t>
              </a:r>
            </a:p>
            <a:p>
              <a:endParaRPr lang="en-US" baseline="-25000" dirty="0">
                <a:latin typeface="Trebuchet MS"/>
                <a:cs typeface="Trebuchet MS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6309285" y="3054419"/>
              <a:ext cx="0" cy="1727998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458134" y="3918418"/>
              <a:ext cx="1702301" cy="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707430" y="3307478"/>
              <a:ext cx="1203709" cy="122188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707430" y="3307478"/>
              <a:ext cx="1203709" cy="122188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6238451" y="3853394"/>
              <a:ext cx="143996" cy="1334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77690" y="3766968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1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81618" y="306532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2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69876" y="2787880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3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512519" y="3009216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4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39528" y="3757755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5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71737" y="442789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6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81315" y="4810696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7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58314" y="442789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8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769596" y="5417879"/>
            <a:ext cx="3079219" cy="1236652"/>
            <a:chOff x="5107665" y="5417879"/>
            <a:chExt cx="3079219" cy="1236652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5260065" y="5417879"/>
              <a:ext cx="0" cy="10231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394175" y="6346754"/>
              <a:ext cx="2452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1    2    3    4    5    6    7    8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5107665" y="6334306"/>
              <a:ext cx="30792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7074254" y="4220856"/>
            <a:ext cx="5276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rebuchet MS"/>
                <a:cs typeface="Trebuchet MS"/>
              </a:rPr>
              <a:t>-22.5º</a:t>
            </a:r>
            <a:endParaRPr lang="en-US" sz="1000" dirty="0">
              <a:latin typeface="Trebuchet MS"/>
              <a:cs typeface="Trebuchet M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71325" y="3377432"/>
            <a:ext cx="51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smtClean="0">
                <a:latin typeface="Trebuchet MS"/>
                <a:cs typeface="Trebuchet MS"/>
              </a:rPr>
              <a:t>22.5º</a:t>
            </a:r>
            <a:endParaRPr lang="en-US" sz="1000" dirty="0">
              <a:latin typeface="Trebuchet MS"/>
              <a:cs typeface="Trebuchet MS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382447" y="3918418"/>
            <a:ext cx="790684" cy="168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25405" y="972318"/>
            <a:ext cx="153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R: Magnitude</a:t>
            </a:r>
            <a:endParaRPr lang="en-US" baseline="-25000" dirty="0">
              <a:latin typeface="Trebuchet MS"/>
              <a:cs typeface="Trebuchet MS"/>
            </a:endParaRPr>
          </a:p>
        </p:txBody>
      </p:sp>
      <p:pic>
        <p:nvPicPr>
          <p:cNvPr id="48" name="Picture 47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5" y="1353719"/>
            <a:ext cx="3383999" cy="224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rot="16200000">
            <a:off x="6343430" y="3501257"/>
            <a:ext cx="791999" cy="842012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994" y="15479"/>
            <a:ext cx="496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Trebuchet MS"/>
                <a:cs typeface="Trebuchet MS"/>
              </a:rPr>
              <a:t>Histogram of Gradients</a:t>
            </a:r>
            <a:endParaRPr lang="en-US" sz="36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5405" y="972318"/>
            <a:ext cx="324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R: Magnitude in this direction</a:t>
            </a:r>
            <a:endParaRPr lang="en-US" baseline="-25000" dirty="0">
              <a:latin typeface="Trebuchet MS"/>
              <a:cs typeface="Trebuchet M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405" y="3702975"/>
            <a:ext cx="344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A: Angle </a:t>
            </a:r>
            <a:r>
              <a:rPr lang="en-US" sz="1600" dirty="0" smtClean="0">
                <a:latin typeface="Trebuchet MS"/>
                <a:cs typeface="Trebuchet MS"/>
              </a:rPr>
              <a:t>between -22.5º and 22.5º</a:t>
            </a:r>
            <a:endParaRPr lang="en-US" sz="1600" baseline="-25000" dirty="0">
              <a:latin typeface="Trebuchet MS"/>
              <a:cs typeface="Trebuchet MS"/>
            </a:endParaRPr>
          </a:p>
        </p:txBody>
      </p:sp>
      <p:pic>
        <p:nvPicPr>
          <p:cNvPr id="18" name="Picture 1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78" y="4078307"/>
            <a:ext cx="3381452" cy="2255999"/>
          </a:xfrm>
          <a:prstGeom prst="rect">
            <a:avLst/>
          </a:prstGeom>
        </p:spPr>
      </p:pic>
      <p:pic>
        <p:nvPicPr>
          <p:cNvPr id="19" name="Picture 1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76" y="1353719"/>
            <a:ext cx="3348456" cy="2244071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4997543" y="1731495"/>
            <a:ext cx="2823008" cy="3386978"/>
            <a:chOff x="4997543" y="1731495"/>
            <a:chExt cx="2823008" cy="3386978"/>
          </a:xfrm>
        </p:grpSpPr>
        <p:sp>
          <p:nvSpPr>
            <p:cNvPr id="30" name="TextBox 29"/>
            <p:cNvSpPr txBox="1"/>
            <p:nvPr/>
          </p:nvSpPr>
          <p:spPr>
            <a:xfrm>
              <a:off x="4997543" y="1731495"/>
              <a:ext cx="28230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Histogram of 8 directions</a:t>
              </a:r>
            </a:p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/>
                  <a:cs typeface="Trebuchet MS"/>
                </a:rPr>
                <a:t>(computation of first bin)</a:t>
              </a:r>
            </a:p>
            <a:p>
              <a:endParaRPr lang="en-US" baseline="-25000" dirty="0">
                <a:latin typeface="Trebuchet MS"/>
                <a:cs typeface="Trebuchet MS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6309285" y="3054419"/>
              <a:ext cx="0" cy="1727998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458134" y="3918418"/>
              <a:ext cx="1702301" cy="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707430" y="3307478"/>
              <a:ext cx="1203709" cy="122188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707430" y="3307478"/>
              <a:ext cx="1203709" cy="122188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6238451" y="3853394"/>
              <a:ext cx="143996" cy="1334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77690" y="3766968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1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81618" y="306532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2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69876" y="2787880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3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512519" y="3009216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4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39528" y="3757755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5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71737" y="442789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6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81315" y="4810696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7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58314" y="442789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8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769596" y="5417879"/>
            <a:ext cx="3079219" cy="1236652"/>
            <a:chOff x="5107665" y="5417879"/>
            <a:chExt cx="3079219" cy="1236652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5260065" y="5417879"/>
              <a:ext cx="0" cy="10231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394175" y="6346754"/>
              <a:ext cx="2452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1    2    3    4    5    6    7    8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5107665" y="6334306"/>
              <a:ext cx="30792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7074254" y="4220856"/>
            <a:ext cx="5276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rebuchet MS"/>
                <a:cs typeface="Trebuchet MS"/>
              </a:rPr>
              <a:t>-22.5º</a:t>
            </a:r>
            <a:endParaRPr lang="en-US" sz="1000" dirty="0">
              <a:latin typeface="Trebuchet MS"/>
              <a:cs typeface="Trebuchet M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71325" y="3377432"/>
            <a:ext cx="51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smtClean="0">
                <a:latin typeface="Trebuchet MS"/>
                <a:cs typeface="Trebuchet MS"/>
              </a:rPr>
              <a:t>22.5º</a:t>
            </a:r>
            <a:endParaRPr lang="en-US" sz="1000" dirty="0">
              <a:latin typeface="Trebuchet MS"/>
              <a:cs typeface="Trebuchet M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067636" y="1353719"/>
            <a:ext cx="1113118" cy="4539251"/>
            <a:chOff x="4067636" y="1353719"/>
            <a:chExt cx="1113118" cy="4539251"/>
          </a:xfrm>
        </p:grpSpPr>
        <p:sp>
          <p:nvSpPr>
            <p:cNvPr id="3" name="Right Brace 2"/>
            <p:cNvSpPr/>
            <p:nvPr/>
          </p:nvSpPr>
          <p:spPr>
            <a:xfrm>
              <a:off x="4067636" y="1353719"/>
              <a:ext cx="436978" cy="226993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3" idx="1"/>
            </p:cNvCxnSpPr>
            <p:nvPr/>
          </p:nvCxnSpPr>
          <p:spPr>
            <a:xfrm>
              <a:off x="4504614" y="2488686"/>
              <a:ext cx="676140" cy="3404284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4617917" y="4220856"/>
              <a:ext cx="562837" cy="383883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3581" y="4207478"/>
              <a:ext cx="290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Σ</a:t>
              </a:r>
              <a:endParaRPr lang="en-US" dirty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6382447" y="3918418"/>
            <a:ext cx="790684" cy="168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056106" y="5892970"/>
            <a:ext cx="249296" cy="432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7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rot="13668777">
            <a:off x="6242513" y="3209560"/>
            <a:ext cx="791999" cy="842012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994" y="15479"/>
            <a:ext cx="496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Trebuchet MS"/>
                <a:cs typeface="Trebuchet MS"/>
              </a:rPr>
              <a:t>Histogram of Gradients</a:t>
            </a:r>
            <a:endParaRPr lang="en-US" sz="36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405" y="3702975"/>
            <a:ext cx="3366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A: Angle </a:t>
            </a:r>
            <a:r>
              <a:rPr lang="en-US" sz="1600" dirty="0" smtClean="0">
                <a:latin typeface="Trebuchet MS"/>
                <a:cs typeface="Trebuchet MS"/>
              </a:rPr>
              <a:t>between 22.5º and 67.5º</a:t>
            </a:r>
            <a:endParaRPr lang="en-US" sz="1600" baseline="-25000" dirty="0">
              <a:latin typeface="Trebuchet MS"/>
              <a:cs typeface="Trebuchet MS"/>
            </a:endParaRPr>
          </a:p>
        </p:txBody>
      </p:sp>
      <p:pic>
        <p:nvPicPr>
          <p:cNvPr id="18" name="Picture 1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45" y="4078307"/>
            <a:ext cx="3378917" cy="2255999"/>
          </a:xfrm>
          <a:prstGeom prst="rect">
            <a:avLst/>
          </a:prstGeom>
        </p:spPr>
      </p:pic>
      <p:pic>
        <p:nvPicPr>
          <p:cNvPr id="19" name="Picture 1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18" y="1353719"/>
            <a:ext cx="3363573" cy="2244071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4997543" y="1731495"/>
            <a:ext cx="3109407" cy="3386978"/>
            <a:chOff x="4997543" y="1731495"/>
            <a:chExt cx="3109407" cy="3386978"/>
          </a:xfrm>
        </p:grpSpPr>
        <p:sp>
          <p:nvSpPr>
            <p:cNvPr id="30" name="TextBox 29"/>
            <p:cNvSpPr txBox="1"/>
            <p:nvPr/>
          </p:nvSpPr>
          <p:spPr>
            <a:xfrm>
              <a:off x="4997543" y="1731495"/>
              <a:ext cx="310940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Histogram of 8 directions</a:t>
              </a:r>
            </a:p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/>
                  <a:cs typeface="Trebuchet MS"/>
                </a:rPr>
                <a:t>(computation of 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/>
                  <a:cs typeface="Trebuchet MS"/>
                </a:rPr>
                <a:t>second 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/>
                  <a:cs typeface="Trebuchet MS"/>
                </a:rPr>
                <a:t>bin)</a:t>
              </a:r>
            </a:p>
            <a:p>
              <a:endParaRPr lang="en-US" baseline="-25000" dirty="0">
                <a:latin typeface="Trebuchet MS"/>
                <a:cs typeface="Trebuchet MS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6309285" y="3054419"/>
              <a:ext cx="0" cy="1727998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458134" y="3918418"/>
              <a:ext cx="1702301" cy="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707430" y="3307478"/>
              <a:ext cx="1203709" cy="122188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707430" y="3307478"/>
              <a:ext cx="1203709" cy="122188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6238451" y="3853394"/>
              <a:ext cx="143996" cy="1334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77690" y="3766968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1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81618" y="306532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2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69876" y="2787880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3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512519" y="3009216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4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39528" y="3757755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5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71737" y="442789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6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81315" y="4810696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7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58314" y="442789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8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769596" y="5417879"/>
            <a:ext cx="3079219" cy="1236652"/>
            <a:chOff x="5107665" y="5417879"/>
            <a:chExt cx="3079219" cy="1236652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5260065" y="5417879"/>
              <a:ext cx="0" cy="10231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5394175" y="5892970"/>
              <a:ext cx="249296" cy="4322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394175" y="6346754"/>
              <a:ext cx="2452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1    2    3    4    5    6    7    8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5107665" y="6334306"/>
              <a:ext cx="30792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70627" y="2829190"/>
            <a:ext cx="4805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rebuchet MS"/>
                <a:cs typeface="Trebuchet MS"/>
              </a:rPr>
              <a:t>67.5º</a:t>
            </a:r>
            <a:endParaRPr lang="en-US" sz="1000" dirty="0">
              <a:latin typeface="Trebuchet MS"/>
              <a:cs typeface="Trebuchet M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21009" y="3496371"/>
            <a:ext cx="51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smtClean="0">
                <a:latin typeface="Trebuchet MS"/>
                <a:cs typeface="Trebuchet MS"/>
              </a:rPr>
              <a:t>22.5º</a:t>
            </a:r>
            <a:endParaRPr lang="en-US" sz="1000" dirty="0">
              <a:latin typeface="Trebuchet MS"/>
              <a:cs typeface="Trebuchet M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5405" y="972318"/>
            <a:ext cx="324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R: Magnitude in this direction</a:t>
            </a:r>
            <a:endParaRPr lang="en-US" baseline="-25000" dirty="0">
              <a:latin typeface="Trebuchet MS"/>
              <a:cs typeface="Trebuchet MS"/>
            </a:endParaRPr>
          </a:p>
        </p:txBody>
      </p:sp>
      <p:sp>
        <p:nvSpPr>
          <p:cNvPr id="32" name="Right Brace 31"/>
          <p:cNvSpPr/>
          <p:nvPr/>
        </p:nvSpPr>
        <p:spPr>
          <a:xfrm>
            <a:off x="4067636" y="1353719"/>
            <a:ext cx="436978" cy="226993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2" idx="1"/>
            <a:endCxn id="50" idx="0"/>
          </p:cNvCxnSpPr>
          <p:nvPr/>
        </p:nvCxnSpPr>
        <p:spPr>
          <a:xfrm>
            <a:off x="4504614" y="2488686"/>
            <a:ext cx="983869" cy="318501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817322" y="4220856"/>
            <a:ext cx="562837" cy="383883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942986" y="4207478"/>
            <a:ext cx="29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Σ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363835" y="5673696"/>
            <a:ext cx="249296" cy="6576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/>
              <a:cs typeface="Trebuchet M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86711" y="5892970"/>
            <a:ext cx="508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rebuchet MS"/>
                <a:cs typeface="Trebuchet MS"/>
              </a:rPr>
              <a:t>etc.</a:t>
            </a:r>
            <a:endParaRPr lang="en-US" sz="1400" dirty="0">
              <a:latin typeface="Trebuchet MS"/>
              <a:cs typeface="Trebuchet MS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6382447" y="3918418"/>
            <a:ext cx="790684" cy="168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12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385</Words>
  <Application>Microsoft Macintosh PowerPoint</Application>
  <PresentationFormat>On-screen Show (4:3)</PresentationFormat>
  <Paragraphs>158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Pontif Universidad Catolica de Chile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 Quiroz</dc:creator>
  <cp:lastModifiedBy>Domingo Mery</cp:lastModifiedBy>
  <cp:revision>54</cp:revision>
  <dcterms:created xsi:type="dcterms:W3CDTF">2012-11-30T13:57:57Z</dcterms:created>
  <dcterms:modified xsi:type="dcterms:W3CDTF">2019-03-07T18:26:11Z</dcterms:modified>
</cp:coreProperties>
</file>