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Merriweather" pitchFamily="2" charset="0"/>
      <p:regular r:id="rId13"/>
      <p:bold r:id="rId14"/>
      <p:italic r:id="rId15"/>
      <p:boldItalic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1.fntdata" /><Relationship Id="rId18" Type="http://schemas.openxmlformats.org/officeDocument/2006/relationships/font" Target="fonts/font6.fntdata"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notesMaster" Target="notesMasters/notesMaster1.xml" /><Relationship Id="rId17" Type="http://schemas.openxmlformats.org/officeDocument/2006/relationships/font" Target="fonts/font5.fntdata" /><Relationship Id="rId2" Type="http://schemas.openxmlformats.org/officeDocument/2006/relationships/slide" Target="slides/slide1.xml" /><Relationship Id="rId16" Type="http://schemas.openxmlformats.org/officeDocument/2006/relationships/font" Target="fonts/font4.fntdata" /><Relationship Id="rId20" Type="http://schemas.openxmlformats.org/officeDocument/2006/relationships/font" Target="fonts/font8.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font" Target="fonts/font3.fntdata"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font" Target="fonts/font7.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2.fntdata"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3075df47d3_1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3075df47d3_1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3075df47d3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3075df47d3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30145a4955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30145a4955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3075df47d3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3075df47d3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30145a4955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30145a4955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30145a4955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30145a4955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3075df47d3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3075df47d3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30145a495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30145a495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0145a4955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30145a4955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0.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hyperlink" Target="https://enterprise.arcgis.com/es/portal/10.9.1/administer/linux/roles.htm#USER_TYPES" TargetMode="External" /><Relationship Id="rId2" Type="http://schemas.openxmlformats.org/officeDocument/2006/relationships/notesSlide" Target="../notesSlides/notesSlide3.xml" /><Relationship Id="rId1" Type="http://schemas.openxmlformats.org/officeDocument/2006/relationships/slideLayout" Target="../slideLayouts/slideLayout3.xml" /><Relationship Id="rId6" Type="http://schemas.openxmlformats.org/officeDocument/2006/relationships/image" Target="../media/image1.png" /><Relationship Id="rId5" Type="http://schemas.openxmlformats.org/officeDocument/2006/relationships/hyperlink" Target="https://enterprise.arcgis.com/es/portal/10.9.1/administer/linux/roles.htm#ESRI_SECTION1_911D5C251A304BA08B70ABE88D5E4E94" TargetMode="External" /><Relationship Id="rId4" Type="http://schemas.openxmlformats.org/officeDocument/2006/relationships/hyperlink" Target="https://enterprise.arcgis.com/es/portal/10.9.1/administer/linux/roles.htm#ESRI_SECTION1_4FF9051EFB814C249AB26B0ACFF7C79F" TargetMode="Externa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7.xml"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8.xml"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3" Type="http://schemas.openxmlformats.org/officeDocument/2006/relationships/hyperlink" Target="https://docs.plesk.com/es-ES/obsidian/administrator-guide/servidores-de-bases-de-datos/permisos-y-roles-de-los-usuarios-de-bases-de-datos.74697/" TargetMode="External" /><Relationship Id="rId7" Type="http://schemas.openxmlformats.org/officeDocument/2006/relationships/hyperlink" Target="https://blogjosearcosc.wordpress.com/que-es-un-rol-en-oracle-y-para-que-sirven/#:~:text=Los%20Roles%2C%20que%20son%20simplemente%20un%20conjunto%20de,simplifica%20el%20trabajo%20del%20DBA%20en%20esta%20tarea." TargetMode="External" /><Relationship Id="rId2" Type="http://schemas.openxmlformats.org/officeDocument/2006/relationships/notesSlide" Target="../notesSlides/notesSlide9.xml" /><Relationship Id="rId1" Type="http://schemas.openxmlformats.org/officeDocument/2006/relationships/slideLayout" Target="../slideLayouts/slideLayout3.xml" /><Relationship Id="rId6" Type="http://schemas.openxmlformats.org/officeDocument/2006/relationships/hyperlink" Target="https://www.bing.com/images/search?view=detailV2&amp;ccid=54fxpB5o&amp;id=17313EB6E2ECBF724BB8A901F68E0550CCAECE2D&amp;thid=OIP.54fxpB5oH8nghrJuuQifLQHaE5&amp;mediaurl=https%3a%2f%2f3.bp.blogspot.com%2f-kxK57KXGkQU%2fWNv0Wp5twfI%2fAAAAAAAAAIc%2fXW7oTcofyZUysZpmGgJdvubnK1JWkN0zQCEw%2fs1600%2fusuarios.jpeg&amp;cdnurl=https%3a%2f%2fth.bing.com%2fth%2fid%2fR.e787f1a41e681fc9e086b26eb9089f2d%3frik%3dLc6uzFAFjvYBqQ%26pid%3dImgRaw%26r%3d0&amp;exph=212&amp;expw=321&amp;q=PERMISOS+Y+ROLES+EN+BASES+DE+DATOS+&amp;simid=608048373103792374&amp;FORM=IRPRST&amp;ck=608C6379DCBDFF4F8301F999D60D1DA4&amp;selectedIndex=10&amp;ajaxhist=0&amp;ajaxserp=0" TargetMode="External" /><Relationship Id="rId5" Type="http://schemas.openxmlformats.org/officeDocument/2006/relationships/hyperlink" Target="https://www.bing.com/images/search?view=detailV2&amp;ccid=qoFw38d7&amp;id=34C24E6ED91C5489F1E73963D23524738D6A2813&amp;thid=OIP.qoFw38d7O-iFw149QeMNWQHaGV&amp;mediaurl=https%3a%2f%2fth.bing.com%2fth%2fid%2fR.aa8170dfc77b3be885c35e3d41e30d59%3frik%3dEyhqjXMkNdJjOQ%26riu%3dhttp%253a%252f%252f1.bp.blogspot.com%252f-vGjyGMc_nSg%252fT7q3Z1x2yGI%252fAAAAAAAAAA8%252fbn4wAkvEYmc%252fs1600%252f15659.gif%26ehk%3d%252bQSig1ISaS9jHOam9vqIGWPmpec4YOP2O89KTdbFgBI%253d%26risl%3d%26pid%3dImgRaw%26r%3d0&amp;exph=400&amp;expw=468&amp;q=Tipos+de+usuarios%2c+roles+y+privilegios&amp;simid=608037257724299739&amp;FORM=IRPRST&amp;ck=AFEA6E11B3CCF1AAFA9583B1ED8F98DE&amp;selectedIndex=2&amp;ajaxhist=0&amp;ajaxserp=0" TargetMode="External" /><Relationship Id="rId4" Type="http://schemas.openxmlformats.org/officeDocument/2006/relationships/hyperlink" Target="https://enterprise.arcgis.com/es/portal/latest/administer/linux/roles.htm"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PERMISOS Y ROLES EN </a:t>
            </a:r>
            <a:endParaRPr/>
          </a:p>
          <a:p>
            <a:pPr marL="0" lvl="0" indent="0" algn="l" rtl="0">
              <a:spcBef>
                <a:spcPts val="0"/>
              </a:spcBef>
              <a:spcAft>
                <a:spcPts val="0"/>
              </a:spcAft>
              <a:buNone/>
            </a:pPr>
            <a:r>
              <a:rPr lang="es-419"/>
              <a:t>BASES DE DATOS</a:t>
            </a:r>
            <a:endParaRPr/>
          </a:p>
        </p:txBody>
      </p:sp>
      <p:sp>
        <p:nvSpPr>
          <p:cNvPr id="65" name="Google Shape;65;p13"/>
          <p:cNvSpPr txBox="1">
            <a:spLocks noGrp="1"/>
          </p:cNvSpPr>
          <p:nvPr>
            <p:ph type="subTitle" idx="1"/>
          </p:nvPr>
        </p:nvSpPr>
        <p:spPr>
          <a:xfrm>
            <a:off x="4124750" y="3444000"/>
            <a:ext cx="4476600" cy="12825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s-419">
                <a:solidFill>
                  <a:schemeClr val="lt1"/>
                </a:solidFill>
              </a:rPr>
              <a:t>GAES 1</a:t>
            </a:r>
            <a:endParaRPr>
              <a:solidFill>
                <a:schemeClr val="lt1"/>
              </a:solidFill>
            </a:endParaRPr>
          </a:p>
          <a:p>
            <a:pPr marL="0" lvl="0" indent="0" algn="ctr" rtl="0">
              <a:spcBef>
                <a:spcPts val="0"/>
              </a:spcBef>
              <a:spcAft>
                <a:spcPts val="0"/>
              </a:spcAft>
              <a:buNone/>
            </a:pPr>
            <a:r>
              <a:rPr lang="es-419">
                <a:solidFill>
                  <a:schemeClr val="lt1"/>
                </a:solidFill>
              </a:rPr>
              <a:t>LAURA VANESSA PULIDO CUELLO</a:t>
            </a:r>
            <a:endParaRPr>
              <a:solidFill>
                <a:schemeClr val="lt1"/>
              </a:solidFill>
            </a:endParaRPr>
          </a:p>
          <a:p>
            <a:pPr marL="0" lvl="0" indent="0" algn="ctr" rtl="0">
              <a:spcBef>
                <a:spcPts val="0"/>
              </a:spcBef>
              <a:spcAft>
                <a:spcPts val="0"/>
              </a:spcAft>
              <a:buNone/>
            </a:pPr>
            <a:r>
              <a:rPr lang="es-419">
                <a:solidFill>
                  <a:schemeClr val="lt1"/>
                </a:solidFill>
              </a:rPr>
              <a:t>CRISTIAN ANTONIO CASTRO VALENCIA </a:t>
            </a:r>
            <a:endParaRPr>
              <a:solidFill>
                <a:schemeClr val="lt1"/>
              </a:solidFill>
            </a:endParaRPr>
          </a:p>
          <a:p>
            <a:pPr marL="0" lvl="0" indent="0" algn="ctr" rtl="0">
              <a:spcBef>
                <a:spcPts val="0"/>
              </a:spcBef>
              <a:spcAft>
                <a:spcPts val="0"/>
              </a:spcAft>
              <a:buNone/>
            </a:pPr>
            <a:r>
              <a:rPr lang="es-419">
                <a:solidFill>
                  <a:schemeClr val="lt1"/>
                </a:solidFill>
              </a:rPr>
              <a:t>PATRICIA LILIANA GONZALEZ AULAR</a:t>
            </a:r>
            <a:endParaRPr>
              <a:solidFill>
                <a:schemeClr val="lt1"/>
              </a:solidFill>
            </a:endParaRPr>
          </a:p>
          <a:p>
            <a:pPr marL="0" lvl="0" indent="0" algn="ctr" rtl="0">
              <a:spcBef>
                <a:spcPts val="0"/>
              </a:spcBef>
              <a:spcAft>
                <a:spcPts val="0"/>
              </a:spcAft>
              <a:buNone/>
            </a:pPr>
            <a:r>
              <a:rPr lang="es-419">
                <a:solidFill>
                  <a:schemeClr val="lt1"/>
                </a:solidFill>
              </a:rPr>
              <a:t>CRISTIAN DAVID BOYACÁ GONZALEZ </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1108575" y="1054275"/>
            <a:ext cx="6170400" cy="12447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s-419"/>
              <a:t>¡GRACIAS!</a:t>
            </a:r>
            <a:endParaRPr/>
          </a:p>
        </p:txBody>
      </p:sp>
      <p:sp>
        <p:nvSpPr>
          <p:cNvPr id="135" name="Google Shape;135;p22"/>
          <p:cNvSpPr txBox="1">
            <a:spLocks noGrp="1"/>
          </p:cNvSpPr>
          <p:nvPr>
            <p:ph type="body" idx="1"/>
          </p:nvPr>
        </p:nvSpPr>
        <p:spPr>
          <a:xfrm>
            <a:off x="1526325" y="2778325"/>
            <a:ext cx="5334900" cy="9426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s-419"/>
              <a:t>REALIZADO POR EL GAES 1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a:t>¿QUÉ SON?</a:t>
            </a:r>
            <a:endParaRPr/>
          </a:p>
        </p:txBody>
      </p:sp>
      <p:sp>
        <p:nvSpPr>
          <p:cNvPr id="71" name="Google Shape;71;p14"/>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sz="1900" b="1">
                <a:solidFill>
                  <a:srgbClr val="000000"/>
                </a:solidFill>
                <a:latin typeface="Merriweather"/>
                <a:ea typeface="Merriweather"/>
                <a:cs typeface="Merriweather"/>
                <a:sym typeface="Merriweather"/>
              </a:rPr>
              <a:t>PERMISOS MYSQL</a:t>
            </a:r>
            <a:endParaRPr sz="1900" b="1">
              <a:solidFill>
                <a:srgbClr val="000000"/>
              </a:solidFill>
              <a:latin typeface="Merriweather"/>
              <a:ea typeface="Merriweather"/>
              <a:cs typeface="Merriweather"/>
              <a:sym typeface="Merriweather"/>
            </a:endParaRPr>
          </a:p>
          <a:p>
            <a:pPr marL="0" lvl="0" indent="0" algn="l" rtl="0">
              <a:spcBef>
                <a:spcPts val="1200"/>
              </a:spcBef>
              <a:spcAft>
                <a:spcPts val="1200"/>
              </a:spcAft>
              <a:buNone/>
            </a:pPr>
            <a:r>
              <a:rPr lang="es-419">
                <a:solidFill>
                  <a:srgbClr val="000000"/>
                </a:solidFill>
                <a:latin typeface="Merriweather"/>
                <a:ea typeface="Merriweather"/>
                <a:cs typeface="Merriweather"/>
                <a:sym typeface="Merriweather"/>
              </a:rPr>
              <a:t>Son aquellos que permiten acceder a los objetos de una base de datos se necesitan tener privilegios (permisos). Los privilegios sobre objetos permiten acceder y realizar cambios en las tablas de los esquemas de la base de datos. Por ejemplo, INSERT, SELECT, UPDATE y DELETE, son privilegios sobre objetos.</a:t>
            </a:r>
            <a:endParaRPr>
              <a:solidFill>
                <a:srgbClr val="000000"/>
              </a:solidFill>
              <a:latin typeface="Merriweather"/>
              <a:ea typeface="Merriweather"/>
              <a:cs typeface="Merriweather"/>
              <a:sym typeface="Merriweather"/>
            </a:endParaRPr>
          </a:p>
        </p:txBody>
      </p:sp>
      <p:sp>
        <p:nvSpPr>
          <p:cNvPr id="72" name="Google Shape;72;p14"/>
          <p:cNvSpPr txBox="1">
            <a:spLocks noGrp="1"/>
          </p:cNvSpPr>
          <p:nvPr>
            <p:ph type="body" idx="2"/>
          </p:nvPr>
        </p:nvSpPr>
        <p:spPr>
          <a:xfrm>
            <a:off x="4832425" y="1505700"/>
            <a:ext cx="3999900" cy="3076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sz="1900" b="1">
                <a:solidFill>
                  <a:srgbClr val="000000"/>
                </a:solidFill>
                <a:latin typeface="Merriweather"/>
                <a:ea typeface="Merriweather"/>
                <a:cs typeface="Merriweather"/>
                <a:sym typeface="Merriweather"/>
              </a:rPr>
              <a:t>ROLES MYSQL</a:t>
            </a:r>
            <a:endParaRPr sz="1900" b="1">
              <a:solidFill>
                <a:srgbClr val="000000"/>
              </a:solidFill>
              <a:latin typeface="Merriweather"/>
              <a:ea typeface="Merriweather"/>
              <a:cs typeface="Merriweather"/>
              <a:sym typeface="Merriweather"/>
            </a:endParaRPr>
          </a:p>
          <a:p>
            <a:pPr marL="0" lvl="0" indent="0" algn="l" rtl="0">
              <a:spcBef>
                <a:spcPts val="1200"/>
              </a:spcBef>
              <a:spcAft>
                <a:spcPts val="0"/>
              </a:spcAft>
              <a:buNone/>
            </a:pPr>
            <a:r>
              <a:rPr lang="es-419">
                <a:solidFill>
                  <a:srgbClr val="000000"/>
                </a:solidFill>
                <a:highlight>
                  <a:srgbClr val="FFFFFF"/>
                </a:highlight>
                <a:latin typeface="Merriweather"/>
                <a:ea typeface="Merriweather"/>
                <a:cs typeface="Merriweather"/>
                <a:sym typeface="Merriweather"/>
              </a:rPr>
              <a:t>Los Roles son simplemente un conjunto de privilegios que se pueden otorgar a un usuario o a otro Rol. De esa forma se simplifica el trabajo del DBA en esta tarea.</a:t>
            </a:r>
            <a:endParaRPr>
              <a:solidFill>
                <a:srgbClr val="000000"/>
              </a:solidFill>
              <a:highlight>
                <a:srgbClr val="FFFFFF"/>
              </a:highlight>
              <a:latin typeface="Merriweather"/>
              <a:ea typeface="Merriweather"/>
              <a:cs typeface="Merriweather"/>
              <a:sym typeface="Merriweather"/>
            </a:endParaRPr>
          </a:p>
          <a:p>
            <a:pPr marL="0" lvl="0" indent="0" algn="l" rtl="0">
              <a:spcBef>
                <a:spcPts val="2000"/>
              </a:spcBef>
              <a:spcAft>
                <a:spcPts val="0"/>
              </a:spcAft>
              <a:buNone/>
            </a:pPr>
            <a:r>
              <a:rPr lang="es-419" sz="1350">
                <a:solidFill>
                  <a:srgbClr val="000000"/>
                </a:solidFill>
                <a:highlight>
                  <a:srgbClr val="FFFFFF"/>
                </a:highlight>
                <a:latin typeface="Arial"/>
                <a:ea typeface="Arial"/>
                <a:cs typeface="Arial"/>
                <a:sym typeface="Arial"/>
              </a:rPr>
              <a:t>.</a:t>
            </a:r>
            <a:endParaRPr sz="1350">
              <a:solidFill>
                <a:srgbClr val="000000"/>
              </a:solidFill>
              <a:highlight>
                <a:srgbClr val="FFFFFF"/>
              </a:highlight>
              <a:latin typeface="Arial"/>
              <a:ea typeface="Arial"/>
              <a:cs typeface="Arial"/>
              <a:sym typeface="Arial"/>
            </a:endParaRPr>
          </a:p>
          <a:p>
            <a:pPr marL="0" lvl="0" indent="0" algn="l" rtl="0">
              <a:spcBef>
                <a:spcPts val="2000"/>
              </a:spcBef>
              <a:spcAft>
                <a:spcPts val="1200"/>
              </a:spcAft>
              <a:buNone/>
            </a:pPr>
            <a:endParaRPr/>
          </a:p>
        </p:txBody>
      </p:sp>
      <p:cxnSp>
        <p:nvCxnSpPr>
          <p:cNvPr id="73" name="Google Shape;73;p14"/>
          <p:cNvCxnSpPr/>
          <p:nvPr/>
        </p:nvCxnSpPr>
        <p:spPr>
          <a:xfrm>
            <a:off x="279200" y="4005275"/>
            <a:ext cx="4091100" cy="0"/>
          </a:xfrm>
          <a:prstGeom prst="straightConnector1">
            <a:avLst/>
          </a:prstGeom>
          <a:noFill/>
          <a:ln w="9525" cap="flat" cmpd="sng">
            <a:solidFill>
              <a:schemeClr val="dk2"/>
            </a:solidFill>
            <a:prstDash val="solid"/>
            <a:round/>
            <a:headEnd type="none" w="med" len="med"/>
            <a:tailEnd type="none" w="med" len="med"/>
          </a:ln>
        </p:spPr>
      </p:cxnSp>
      <p:cxnSp>
        <p:nvCxnSpPr>
          <p:cNvPr id="74" name="Google Shape;74;p14"/>
          <p:cNvCxnSpPr/>
          <p:nvPr/>
        </p:nvCxnSpPr>
        <p:spPr>
          <a:xfrm>
            <a:off x="4741225" y="4005275"/>
            <a:ext cx="40911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874625" y="232475"/>
            <a:ext cx="3706500" cy="2508900"/>
          </a:xfrm>
          <a:prstGeom prst="rect">
            <a:avLst/>
          </a:prstGeom>
        </p:spPr>
        <p:txBody>
          <a:bodyPr spcFirstLastPara="1" wrap="square" lIns="91425" tIns="91425" rIns="91425" bIns="91425" anchor="t" anchorCtr="0">
            <a:normAutofit/>
          </a:bodyPr>
          <a:lstStyle/>
          <a:p>
            <a:pPr marL="0" lvl="0" indent="0" algn="ctr" rtl="0">
              <a:lnSpc>
                <a:spcPct val="115000"/>
              </a:lnSpc>
              <a:spcBef>
                <a:spcPts val="2400"/>
              </a:spcBef>
              <a:spcAft>
                <a:spcPts val="0"/>
              </a:spcAft>
              <a:buNone/>
            </a:pPr>
            <a:r>
              <a:rPr lang="es-419" sz="2300" b="1">
                <a:solidFill>
                  <a:schemeClr val="accent1"/>
                </a:solidFill>
              </a:rPr>
              <a:t>TIPOS DE USUARIOS,ROLES Y PRIVILEGIOS</a:t>
            </a:r>
            <a:endParaRPr sz="2300" b="1">
              <a:solidFill>
                <a:schemeClr val="accent1"/>
              </a:solidFill>
            </a:endParaRPr>
          </a:p>
          <a:p>
            <a:pPr marL="0" lvl="0" indent="0" algn="l" rtl="0">
              <a:spcBef>
                <a:spcPts val="600"/>
              </a:spcBef>
              <a:spcAft>
                <a:spcPts val="0"/>
              </a:spcAft>
              <a:buNone/>
            </a:pPr>
            <a:endParaRPr/>
          </a:p>
        </p:txBody>
      </p:sp>
      <p:sp>
        <p:nvSpPr>
          <p:cNvPr id="80" name="Google Shape;80;p15"/>
          <p:cNvSpPr txBox="1">
            <a:spLocks noGrp="1"/>
          </p:cNvSpPr>
          <p:nvPr>
            <p:ph type="body" idx="1"/>
          </p:nvPr>
        </p:nvSpPr>
        <p:spPr>
          <a:xfrm>
            <a:off x="4874625" y="1814700"/>
            <a:ext cx="4048800" cy="3214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a:solidFill>
                  <a:srgbClr val="000000"/>
                </a:solidFill>
                <a:highlight>
                  <a:srgbClr val="FFFFFF"/>
                </a:highlight>
                <a:latin typeface="Comic Sans MS"/>
                <a:ea typeface="Comic Sans MS"/>
                <a:cs typeface="Comic Sans MS"/>
                <a:sym typeface="Comic Sans MS"/>
              </a:rPr>
              <a:t> Se pueden utilizar, crear y compartir una amplia gama de contenido geográfico, incluidos mapas, escenas, aplicaciones y capas. La capacidad de algunos miembros es acceder y trabajar con contenido de varias formas depende de los privilegios que tengan en la base de datos. Los </a:t>
            </a:r>
            <a:r>
              <a:rPr lang="es-419">
                <a:solidFill>
                  <a:srgbClr val="000000"/>
                </a:solidFill>
                <a:highlight>
                  <a:srgbClr val="FFFFFF"/>
                </a:highlight>
                <a:uFill>
                  <a:noFill/>
                </a:uFill>
                <a:latin typeface="Comic Sans MS"/>
                <a:ea typeface="Comic Sans MS"/>
                <a:cs typeface="Comic Sans MS"/>
                <a:sym typeface="Comic Sans MS"/>
                <a:hlinkClick r:id="rId3">
                  <a:extLst>
                    <a:ext uri="{A12FA001-AC4F-418D-AE19-62706E023703}">
                      <ahyp:hlinkClr xmlns:ahyp="http://schemas.microsoft.com/office/drawing/2018/hyperlinkcolor" val="tx"/>
                    </a:ext>
                  </a:extLst>
                </a:hlinkClick>
              </a:rPr>
              <a:t>tipos de usuarios</a:t>
            </a:r>
            <a:r>
              <a:rPr lang="es-419">
                <a:solidFill>
                  <a:srgbClr val="000000"/>
                </a:solidFill>
                <a:highlight>
                  <a:srgbClr val="FFFFFF"/>
                </a:highlight>
                <a:latin typeface="Comic Sans MS"/>
                <a:ea typeface="Comic Sans MS"/>
                <a:cs typeface="Comic Sans MS"/>
                <a:sym typeface="Comic Sans MS"/>
              </a:rPr>
              <a:t> permiten controlar el alcance de los </a:t>
            </a:r>
            <a:r>
              <a:rPr lang="es-419">
                <a:solidFill>
                  <a:srgbClr val="000000"/>
                </a:solidFill>
                <a:highlight>
                  <a:srgbClr val="FFFFFF"/>
                </a:highlight>
                <a:uFill>
                  <a:noFill/>
                </a:uFill>
                <a:latin typeface="Comic Sans MS"/>
                <a:ea typeface="Comic Sans MS"/>
                <a:cs typeface="Comic Sans MS"/>
                <a:sym typeface="Comic Sans MS"/>
                <a:hlinkClick r:id="rId4">
                  <a:extLst>
                    <a:ext uri="{A12FA001-AC4F-418D-AE19-62706E023703}">
                      <ahyp:hlinkClr xmlns:ahyp="http://schemas.microsoft.com/office/drawing/2018/hyperlinkcolor" val="tx"/>
                    </a:ext>
                  </a:extLst>
                </a:hlinkClick>
              </a:rPr>
              <a:t>privilegios</a:t>
            </a:r>
            <a:r>
              <a:rPr lang="es-419">
                <a:solidFill>
                  <a:srgbClr val="000000"/>
                </a:solidFill>
                <a:highlight>
                  <a:srgbClr val="FFFFFF"/>
                </a:highlight>
                <a:latin typeface="Comic Sans MS"/>
                <a:ea typeface="Comic Sans MS"/>
                <a:cs typeface="Comic Sans MS"/>
                <a:sym typeface="Comic Sans MS"/>
              </a:rPr>
              <a:t> que puedan asignarse a miembros a través de </a:t>
            </a:r>
            <a:r>
              <a:rPr lang="es-419">
                <a:solidFill>
                  <a:srgbClr val="000000"/>
                </a:solidFill>
                <a:highlight>
                  <a:srgbClr val="FFFFFF"/>
                </a:highlight>
                <a:uFill>
                  <a:noFill/>
                </a:uFill>
                <a:latin typeface="Comic Sans MS"/>
                <a:ea typeface="Comic Sans MS"/>
                <a:cs typeface="Comic Sans MS"/>
                <a:sym typeface="Comic Sans MS"/>
                <a:hlinkClick r:id="rId5">
                  <a:extLst>
                    <a:ext uri="{A12FA001-AC4F-418D-AE19-62706E023703}">
                      <ahyp:hlinkClr xmlns:ahyp="http://schemas.microsoft.com/office/drawing/2018/hyperlinkcolor" val="tx"/>
                    </a:ext>
                  </a:extLst>
                </a:hlinkClick>
              </a:rPr>
              <a:t>roles</a:t>
            </a:r>
            <a:r>
              <a:rPr lang="es-419">
                <a:solidFill>
                  <a:srgbClr val="000000"/>
                </a:solidFill>
                <a:highlight>
                  <a:srgbClr val="FFFFFF"/>
                </a:highlight>
                <a:latin typeface="Comic Sans MS"/>
                <a:ea typeface="Comic Sans MS"/>
                <a:cs typeface="Comic Sans MS"/>
                <a:sym typeface="Comic Sans MS"/>
              </a:rPr>
              <a:t>.</a:t>
            </a:r>
            <a:endParaRPr>
              <a:solidFill>
                <a:srgbClr val="000000"/>
              </a:solidFill>
              <a:latin typeface="Comic Sans MS"/>
              <a:ea typeface="Comic Sans MS"/>
              <a:cs typeface="Comic Sans MS"/>
              <a:sym typeface="Comic Sans MS"/>
            </a:endParaRPr>
          </a:p>
        </p:txBody>
      </p:sp>
      <p:pic>
        <p:nvPicPr>
          <p:cNvPr id="81" name="Google Shape;81;p15"/>
          <p:cNvPicPr preferRelativeResize="0"/>
          <p:nvPr/>
        </p:nvPicPr>
        <p:blipFill>
          <a:blip r:embed="rId6">
            <a:alphaModFix/>
          </a:blip>
          <a:stretch>
            <a:fillRect/>
          </a:stretch>
        </p:blipFill>
        <p:spPr>
          <a:xfrm>
            <a:off x="281275" y="698950"/>
            <a:ext cx="3706500" cy="316794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cxnSp>
        <p:nvCxnSpPr>
          <p:cNvPr id="82" name="Google Shape;82;p15"/>
          <p:cNvCxnSpPr/>
          <p:nvPr/>
        </p:nvCxnSpPr>
        <p:spPr>
          <a:xfrm>
            <a:off x="4918000" y="4123400"/>
            <a:ext cx="40911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268775" y="382800"/>
            <a:ext cx="3706500" cy="2508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a:t>ROLES PREDEFINIDOS</a:t>
            </a:r>
            <a:endParaRPr/>
          </a:p>
        </p:txBody>
      </p:sp>
      <p:sp>
        <p:nvSpPr>
          <p:cNvPr id="88" name="Google Shape;88;p16"/>
          <p:cNvSpPr txBox="1">
            <a:spLocks noGrp="1"/>
          </p:cNvSpPr>
          <p:nvPr>
            <p:ph type="body" idx="1"/>
          </p:nvPr>
        </p:nvSpPr>
        <p:spPr>
          <a:xfrm>
            <a:off x="505025" y="1563975"/>
            <a:ext cx="3414600" cy="3461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chemeClr val="lt1"/>
              </a:buClr>
              <a:buSzPts val="1800"/>
              <a:buFont typeface="Comic Sans MS"/>
              <a:buChar char="●"/>
            </a:pPr>
            <a:r>
              <a:rPr lang="es-419" sz="1800">
                <a:solidFill>
                  <a:schemeClr val="lt1"/>
                </a:solidFill>
                <a:latin typeface="Comic Sans MS"/>
                <a:ea typeface="Comic Sans MS"/>
                <a:cs typeface="Comic Sans MS"/>
                <a:sym typeface="Comic Sans MS"/>
              </a:rPr>
              <a:t>Visualizador:</a:t>
            </a:r>
            <a:endParaRPr sz="1800">
              <a:solidFill>
                <a:schemeClr val="lt1"/>
              </a:solidFill>
              <a:latin typeface="Comic Sans MS"/>
              <a:ea typeface="Comic Sans MS"/>
              <a:cs typeface="Comic Sans MS"/>
              <a:sym typeface="Comic Sans MS"/>
            </a:endParaRPr>
          </a:p>
          <a:p>
            <a:pPr marL="457200" lvl="0" indent="-342900" algn="l" rtl="0">
              <a:lnSpc>
                <a:spcPct val="150000"/>
              </a:lnSpc>
              <a:spcBef>
                <a:spcPts val="0"/>
              </a:spcBef>
              <a:spcAft>
                <a:spcPts val="0"/>
              </a:spcAft>
              <a:buClr>
                <a:schemeClr val="lt1"/>
              </a:buClr>
              <a:buSzPts val="1800"/>
              <a:buFont typeface="Comic Sans MS"/>
              <a:buChar char="●"/>
            </a:pPr>
            <a:r>
              <a:rPr lang="es-419" sz="1800">
                <a:solidFill>
                  <a:schemeClr val="lt1"/>
                </a:solidFill>
                <a:latin typeface="Comic Sans MS"/>
                <a:ea typeface="Comic Sans MS"/>
                <a:cs typeface="Comic Sans MS"/>
                <a:sym typeface="Comic Sans MS"/>
              </a:rPr>
              <a:t>Editor de datos:</a:t>
            </a:r>
            <a:endParaRPr sz="1800">
              <a:solidFill>
                <a:schemeClr val="lt1"/>
              </a:solidFill>
              <a:latin typeface="Comic Sans MS"/>
              <a:ea typeface="Comic Sans MS"/>
              <a:cs typeface="Comic Sans MS"/>
              <a:sym typeface="Comic Sans MS"/>
            </a:endParaRPr>
          </a:p>
          <a:p>
            <a:pPr marL="457200" lvl="0" indent="-342900" algn="l" rtl="0">
              <a:lnSpc>
                <a:spcPct val="150000"/>
              </a:lnSpc>
              <a:spcBef>
                <a:spcPts val="0"/>
              </a:spcBef>
              <a:spcAft>
                <a:spcPts val="0"/>
              </a:spcAft>
              <a:buClr>
                <a:schemeClr val="lt1"/>
              </a:buClr>
              <a:buSzPts val="1800"/>
              <a:buFont typeface="Comic Sans MS"/>
              <a:buChar char="●"/>
            </a:pPr>
            <a:r>
              <a:rPr lang="es-419" sz="1800">
                <a:solidFill>
                  <a:schemeClr val="lt1"/>
                </a:solidFill>
                <a:latin typeface="Comic Sans MS"/>
                <a:ea typeface="Comic Sans MS"/>
                <a:cs typeface="Comic Sans MS"/>
                <a:sym typeface="Comic Sans MS"/>
              </a:rPr>
              <a:t>Usuario: </a:t>
            </a:r>
            <a:endParaRPr sz="1800">
              <a:solidFill>
                <a:schemeClr val="lt1"/>
              </a:solidFill>
              <a:latin typeface="Comic Sans MS"/>
              <a:ea typeface="Comic Sans MS"/>
              <a:cs typeface="Comic Sans MS"/>
              <a:sym typeface="Comic Sans MS"/>
            </a:endParaRPr>
          </a:p>
          <a:p>
            <a:pPr marL="457200" lvl="0" indent="-342900" algn="l" rtl="0">
              <a:lnSpc>
                <a:spcPct val="150000"/>
              </a:lnSpc>
              <a:spcBef>
                <a:spcPts val="0"/>
              </a:spcBef>
              <a:spcAft>
                <a:spcPts val="0"/>
              </a:spcAft>
              <a:buClr>
                <a:schemeClr val="lt1"/>
              </a:buClr>
              <a:buSzPts val="1800"/>
              <a:buFont typeface="Comic Sans MS"/>
              <a:buChar char="●"/>
            </a:pPr>
            <a:r>
              <a:rPr lang="es-419" sz="1800">
                <a:solidFill>
                  <a:schemeClr val="lt1"/>
                </a:solidFill>
                <a:latin typeface="Comic Sans MS"/>
                <a:ea typeface="Comic Sans MS"/>
                <a:cs typeface="Comic Sans MS"/>
                <a:sym typeface="Comic Sans MS"/>
              </a:rPr>
              <a:t>Publicador:</a:t>
            </a:r>
            <a:endParaRPr sz="1800">
              <a:solidFill>
                <a:schemeClr val="lt1"/>
              </a:solidFill>
              <a:latin typeface="Comic Sans MS"/>
              <a:ea typeface="Comic Sans MS"/>
              <a:cs typeface="Comic Sans MS"/>
              <a:sym typeface="Comic Sans MS"/>
            </a:endParaRPr>
          </a:p>
          <a:p>
            <a:pPr marL="457200" lvl="0" indent="-342900" algn="l" rtl="0">
              <a:lnSpc>
                <a:spcPct val="150000"/>
              </a:lnSpc>
              <a:spcBef>
                <a:spcPts val="0"/>
              </a:spcBef>
              <a:spcAft>
                <a:spcPts val="0"/>
              </a:spcAft>
              <a:buClr>
                <a:schemeClr val="lt1"/>
              </a:buClr>
              <a:buSzPts val="1800"/>
              <a:buFont typeface="Comic Sans MS"/>
              <a:buChar char="●"/>
            </a:pPr>
            <a:r>
              <a:rPr lang="es-419" sz="1800">
                <a:solidFill>
                  <a:schemeClr val="lt1"/>
                </a:solidFill>
                <a:latin typeface="Comic Sans MS"/>
                <a:ea typeface="Comic Sans MS"/>
                <a:cs typeface="Comic Sans MS"/>
                <a:sym typeface="Comic Sans MS"/>
              </a:rPr>
              <a:t>Administrador:</a:t>
            </a:r>
            <a:endParaRPr sz="1800">
              <a:solidFill>
                <a:schemeClr val="lt1"/>
              </a:solidFill>
              <a:latin typeface="Comic Sans MS"/>
              <a:ea typeface="Comic Sans MS"/>
              <a:cs typeface="Comic Sans MS"/>
              <a:sym typeface="Comic Sans MS"/>
            </a:endParaRPr>
          </a:p>
          <a:p>
            <a:pPr marL="0" lvl="0" indent="0" algn="l" rtl="0">
              <a:spcBef>
                <a:spcPts val="1200"/>
              </a:spcBef>
              <a:spcAft>
                <a:spcPts val="1200"/>
              </a:spcAft>
              <a:buNone/>
            </a:pPr>
            <a:endParaRPr/>
          </a:p>
        </p:txBody>
      </p:sp>
      <p:pic>
        <p:nvPicPr>
          <p:cNvPr id="89" name="Google Shape;89;p16"/>
          <p:cNvPicPr preferRelativeResize="0"/>
          <p:nvPr/>
        </p:nvPicPr>
        <p:blipFill>
          <a:blip r:embed="rId3">
            <a:alphaModFix/>
          </a:blip>
          <a:stretch>
            <a:fillRect/>
          </a:stretch>
        </p:blipFill>
        <p:spPr>
          <a:xfrm>
            <a:off x="4342425" y="828900"/>
            <a:ext cx="4863925" cy="288773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4874625" y="290225"/>
            <a:ext cx="3706500" cy="2508900"/>
          </a:xfrm>
          <a:prstGeom prst="rect">
            <a:avLst/>
          </a:prstGeom>
        </p:spPr>
        <p:txBody>
          <a:bodyPr spcFirstLastPara="1" wrap="square" lIns="91425" tIns="91425" rIns="91425" bIns="91425" anchor="t" anchorCtr="0">
            <a:normAutofit/>
          </a:bodyPr>
          <a:lstStyle/>
          <a:p>
            <a:pPr marL="0" lvl="0" indent="0" algn="ctr" rtl="0">
              <a:lnSpc>
                <a:spcPct val="115000"/>
              </a:lnSpc>
              <a:spcBef>
                <a:spcPts val="1400"/>
              </a:spcBef>
              <a:spcAft>
                <a:spcPts val="0"/>
              </a:spcAft>
              <a:buNone/>
            </a:pPr>
            <a:r>
              <a:rPr lang="es-419" sz="2350" b="1">
                <a:solidFill>
                  <a:srgbClr val="222222"/>
                </a:solidFill>
              </a:rPr>
              <a:t>ROLES DE USUARIOS DE BASES DE DATOS MySQL</a:t>
            </a:r>
            <a:endParaRPr sz="2350" b="1">
              <a:solidFill>
                <a:srgbClr val="222222"/>
              </a:solidFill>
            </a:endParaRPr>
          </a:p>
          <a:p>
            <a:pPr marL="0" lvl="0" indent="0" algn="l" rtl="0">
              <a:spcBef>
                <a:spcPts val="1400"/>
              </a:spcBef>
              <a:spcAft>
                <a:spcPts val="0"/>
              </a:spcAft>
              <a:buNone/>
            </a:pPr>
            <a:endParaRPr/>
          </a:p>
        </p:txBody>
      </p:sp>
      <p:sp>
        <p:nvSpPr>
          <p:cNvPr id="95" name="Google Shape;95;p17"/>
          <p:cNvSpPr txBox="1">
            <a:spLocks noGrp="1"/>
          </p:cNvSpPr>
          <p:nvPr>
            <p:ph type="body" idx="1"/>
          </p:nvPr>
        </p:nvSpPr>
        <p:spPr>
          <a:xfrm>
            <a:off x="4759275" y="1735150"/>
            <a:ext cx="4051800" cy="2864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sz="1750">
                <a:solidFill>
                  <a:srgbClr val="222222"/>
                </a:solidFill>
                <a:highlight>
                  <a:srgbClr val="FFFFFF"/>
                </a:highlight>
                <a:latin typeface="Comic Sans MS"/>
                <a:ea typeface="Comic Sans MS"/>
                <a:cs typeface="Comic Sans MS"/>
                <a:sym typeface="Comic Sans MS"/>
              </a:rPr>
              <a:t>Con MySQL, un usuario puede seleccionar roles para los usuarios de bases de datos, así como añadir o eliminar privilegios de forma independiente. A continuación se enumeran los privilegios de MySQL asignados por omisión a cada rol.</a:t>
            </a:r>
            <a:endParaRPr sz="1750">
              <a:solidFill>
                <a:srgbClr val="222222"/>
              </a:solidFill>
              <a:highlight>
                <a:srgbClr val="FFFFFF"/>
              </a:highlight>
              <a:latin typeface="Comic Sans MS"/>
              <a:ea typeface="Comic Sans MS"/>
              <a:cs typeface="Comic Sans MS"/>
              <a:sym typeface="Comic Sans MS"/>
            </a:endParaRPr>
          </a:p>
          <a:p>
            <a:pPr marL="0" lvl="0" indent="0" algn="l" rtl="0">
              <a:spcBef>
                <a:spcPts val="900"/>
              </a:spcBef>
              <a:spcAft>
                <a:spcPts val="1200"/>
              </a:spcAft>
              <a:buNone/>
            </a:pPr>
            <a:endParaRPr>
              <a:latin typeface="Comic Sans MS"/>
              <a:ea typeface="Comic Sans MS"/>
              <a:cs typeface="Comic Sans MS"/>
              <a:sym typeface="Comic Sans MS"/>
            </a:endParaRPr>
          </a:p>
        </p:txBody>
      </p:sp>
      <p:pic>
        <p:nvPicPr>
          <p:cNvPr id="96" name="Google Shape;96;p17"/>
          <p:cNvPicPr preferRelativeResize="0"/>
          <p:nvPr/>
        </p:nvPicPr>
        <p:blipFill>
          <a:blip r:embed="rId3">
            <a:alphaModFix/>
          </a:blip>
          <a:stretch>
            <a:fillRect/>
          </a:stretch>
        </p:blipFill>
        <p:spPr>
          <a:xfrm>
            <a:off x="276213" y="908400"/>
            <a:ext cx="3792575" cy="342947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97" name="Google Shape;97;p17"/>
          <p:cNvSpPr txBox="1"/>
          <p:nvPr/>
        </p:nvSpPr>
        <p:spPr>
          <a:xfrm>
            <a:off x="185900" y="119300"/>
            <a:ext cx="39732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b="1">
                <a:solidFill>
                  <a:schemeClr val="lt1"/>
                </a:solidFill>
                <a:latin typeface="Merriweather"/>
                <a:ea typeface="Merriweather"/>
                <a:cs typeface="Merriweather"/>
                <a:sym typeface="Merriweather"/>
              </a:rPr>
              <a:t>El mas + es asignar ese privilegio y el menos - es denegarlo</a:t>
            </a:r>
            <a:endParaRPr b="1">
              <a:solidFill>
                <a:schemeClr val="lt1"/>
              </a:solidFill>
              <a:latin typeface="Merriweather"/>
              <a:ea typeface="Merriweather"/>
              <a:cs typeface="Merriweather"/>
              <a:sym typeface="Merriweather"/>
            </a:endParaRPr>
          </a:p>
        </p:txBody>
      </p:sp>
      <p:cxnSp>
        <p:nvCxnSpPr>
          <p:cNvPr id="98" name="Google Shape;98;p17"/>
          <p:cNvCxnSpPr/>
          <p:nvPr/>
        </p:nvCxnSpPr>
        <p:spPr>
          <a:xfrm>
            <a:off x="4682325" y="4164375"/>
            <a:ext cx="40911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972025" y="168050"/>
            <a:ext cx="3706500" cy="2508900"/>
          </a:xfrm>
          <a:prstGeom prst="rect">
            <a:avLst/>
          </a:prstGeom>
        </p:spPr>
        <p:txBody>
          <a:bodyPr spcFirstLastPara="1" wrap="square" lIns="91425" tIns="91425" rIns="91425" bIns="91425" anchor="t" anchorCtr="0">
            <a:normAutofit/>
          </a:bodyPr>
          <a:lstStyle/>
          <a:p>
            <a:pPr marL="0" lvl="0" indent="0" algn="ctr" rtl="0">
              <a:lnSpc>
                <a:spcPct val="115000"/>
              </a:lnSpc>
              <a:spcBef>
                <a:spcPts val="1400"/>
              </a:spcBef>
              <a:spcAft>
                <a:spcPts val="0"/>
              </a:spcAft>
              <a:buNone/>
            </a:pPr>
            <a:r>
              <a:rPr lang="es-419" sz="2350" b="1">
                <a:solidFill>
                  <a:srgbClr val="222222"/>
                </a:solidFill>
              </a:rPr>
              <a:t>PERMISOS DE USUARIOS DE BASES DE DATOS MySQL</a:t>
            </a:r>
            <a:endParaRPr sz="2350" b="1">
              <a:solidFill>
                <a:srgbClr val="222222"/>
              </a:solidFill>
            </a:endParaRPr>
          </a:p>
          <a:p>
            <a:pPr marL="0" lvl="0" indent="0" algn="l" rtl="0">
              <a:spcBef>
                <a:spcPts val="1400"/>
              </a:spcBef>
              <a:spcAft>
                <a:spcPts val="0"/>
              </a:spcAft>
              <a:buNone/>
            </a:pPr>
            <a:endParaRPr/>
          </a:p>
        </p:txBody>
      </p:sp>
      <p:sp>
        <p:nvSpPr>
          <p:cNvPr id="104" name="Google Shape;104;p18"/>
          <p:cNvSpPr txBox="1">
            <a:spLocks noGrp="1"/>
          </p:cNvSpPr>
          <p:nvPr>
            <p:ph type="body" idx="1"/>
          </p:nvPr>
        </p:nvSpPr>
        <p:spPr>
          <a:xfrm>
            <a:off x="4637600" y="1725050"/>
            <a:ext cx="4041000" cy="3096300"/>
          </a:xfrm>
          <a:prstGeom prst="rect">
            <a:avLst/>
          </a:prstGeom>
        </p:spPr>
        <p:txBody>
          <a:bodyPr spcFirstLastPara="1" wrap="square" lIns="91425" tIns="91425" rIns="91425" bIns="91425" anchor="t" anchorCtr="0">
            <a:normAutofit lnSpcReduction="20000"/>
          </a:bodyPr>
          <a:lstStyle/>
          <a:p>
            <a:pPr marL="457200" lvl="0" indent="-307975" algn="l" rtl="0">
              <a:spcBef>
                <a:spcPts val="1300"/>
              </a:spcBef>
              <a:spcAft>
                <a:spcPts val="0"/>
              </a:spcAft>
              <a:buClr>
                <a:schemeClr val="dk1"/>
              </a:buClr>
              <a:buSzPts val="1250"/>
              <a:buFont typeface="Comic Sans MS"/>
              <a:buChar char="●"/>
            </a:pPr>
            <a:r>
              <a:rPr lang="es-419" sz="1250" i="1">
                <a:solidFill>
                  <a:schemeClr val="dk1"/>
                </a:solidFill>
                <a:latin typeface="Comic Sans MS"/>
                <a:ea typeface="Comic Sans MS"/>
                <a:cs typeface="Comic Sans MS"/>
                <a:sym typeface="Comic Sans MS"/>
              </a:rPr>
              <a:t>CREATE</a:t>
            </a:r>
            <a:r>
              <a:rPr lang="es-419" sz="1250">
                <a:solidFill>
                  <a:schemeClr val="dk1"/>
                </a:solidFill>
                <a:latin typeface="Comic Sans MS"/>
                <a:ea typeface="Comic Sans MS"/>
                <a:cs typeface="Comic Sans MS"/>
                <a:sym typeface="Comic Sans MS"/>
              </a:rPr>
              <a:t> permite crear nuevas tablas o bases de datos.</a:t>
            </a:r>
            <a:endParaRPr sz="1250">
              <a:solidFill>
                <a:schemeClr val="dk1"/>
              </a:solidFill>
              <a:latin typeface="Comic Sans MS"/>
              <a:ea typeface="Comic Sans MS"/>
              <a:cs typeface="Comic Sans MS"/>
              <a:sym typeface="Comic Sans MS"/>
            </a:endParaRPr>
          </a:p>
          <a:p>
            <a:pPr marL="457200" lvl="0" indent="-307975" algn="l" rtl="0">
              <a:spcBef>
                <a:spcPts val="0"/>
              </a:spcBef>
              <a:spcAft>
                <a:spcPts val="0"/>
              </a:spcAft>
              <a:buClr>
                <a:schemeClr val="dk1"/>
              </a:buClr>
              <a:buSzPts val="1250"/>
              <a:buFont typeface="Comic Sans MS"/>
              <a:buChar char="●"/>
            </a:pPr>
            <a:r>
              <a:rPr lang="es-419" sz="1250" i="1">
                <a:solidFill>
                  <a:schemeClr val="dk1"/>
                </a:solidFill>
                <a:latin typeface="Comic Sans MS"/>
                <a:ea typeface="Comic Sans MS"/>
                <a:cs typeface="Comic Sans MS"/>
                <a:sym typeface="Comic Sans MS"/>
              </a:rPr>
              <a:t>DROP</a:t>
            </a:r>
            <a:r>
              <a:rPr lang="es-419" sz="1250">
                <a:solidFill>
                  <a:schemeClr val="dk1"/>
                </a:solidFill>
                <a:latin typeface="Comic Sans MS"/>
                <a:ea typeface="Comic Sans MS"/>
                <a:cs typeface="Comic Sans MS"/>
                <a:sym typeface="Comic Sans MS"/>
              </a:rPr>
              <a:t> permite eliminar tablas o bases de datos.</a:t>
            </a:r>
            <a:endParaRPr sz="1250">
              <a:solidFill>
                <a:schemeClr val="dk1"/>
              </a:solidFill>
              <a:latin typeface="Comic Sans MS"/>
              <a:ea typeface="Comic Sans MS"/>
              <a:cs typeface="Comic Sans MS"/>
              <a:sym typeface="Comic Sans MS"/>
            </a:endParaRPr>
          </a:p>
          <a:p>
            <a:pPr marL="457200" lvl="0" indent="-307975" algn="l" rtl="0">
              <a:spcBef>
                <a:spcPts val="0"/>
              </a:spcBef>
              <a:spcAft>
                <a:spcPts val="0"/>
              </a:spcAft>
              <a:buClr>
                <a:schemeClr val="dk1"/>
              </a:buClr>
              <a:buSzPts val="1250"/>
              <a:buFont typeface="Comic Sans MS"/>
              <a:buChar char="●"/>
            </a:pPr>
            <a:r>
              <a:rPr lang="es-419" sz="1250" i="1">
                <a:solidFill>
                  <a:schemeClr val="dk1"/>
                </a:solidFill>
                <a:latin typeface="Comic Sans MS"/>
                <a:ea typeface="Comic Sans MS"/>
                <a:cs typeface="Comic Sans MS"/>
                <a:sym typeface="Comic Sans MS"/>
              </a:rPr>
              <a:t>DELETE</a:t>
            </a:r>
            <a:r>
              <a:rPr lang="es-419" sz="1250">
                <a:solidFill>
                  <a:schemeClr val="dk1"/>
                </a:solidFill>
                <a:latin typeface="Comic Sans MS"/>
                <a:ea typeface="Comic Sans MS"/>
                <a:cs typeface="Comic Sans MS"/>
                <a:sym typeface="Comic Sans MS"/>
              </a:rPr>
              <a:t> permite eliminar registros de tablas.</a:t>
            </a:r>
            <a:endParaRPr sz="1250">
              <a:solidFill>
                <a:schemeClr val="dk1"/>
              </a:solidFill>
              <a:latin typeface="Comic Sans MS"/>
              <a:ea typeface="Comic Sans MS"/>
              <a:cs typeface="Comic Sans MS"/>
              <a:sym typeface="Comic Sans MS"/>
            </a:endParaRPr>
          </a:p>
          <a:p>
            <a:pPr marL="457200" lvl="0" indent="-307975" algn="l" rtl="0">
              <a:spcBef>
                <a:spcPts val="0"/>
              </a:spcBef>
              <a:spcAft>
                <a:spcPts val="0"/>
              </a:spcAft>
              <a:buClr>
                <a:schemeClr val="dk1"/>
              </a:buClr>
              <a:buSzPts val="1250"/>
              <a:buFont typeface="Comic Sans MS"/>
              <a:buChar char="●"/>
            </a:pPr>
            <a:r>
              <a:rPr lang="es-419" sz="1250" i="1">
                <a:solidFill>
                  <a:schemeClr val="dk1"/>
                </a:solidFill>
                <a:latin typeface="Comic Sans MS"/>
                <a:ea typeface="Comic Sans MS"/>
                <a:cs typeface="Comic Sans MS"/>
                <a:sym typeface="Comic Sans MS"/>
              </a:rPr>
              <a:t>INSERT</a:t>
            </a:r>
            <a:r>
              <a:rPr lang="es-419" sz="1250">
                <a:solidFill>
                  <a:schemeClr val="dk1"/>
                </a:solidFill>
                <a:latin typeface="Comic Sans MS"/>
                <a:ea typeface="Comic Sans MS"/>
                <a:cs typeface="Comic Sans MS"/>
                <a:sym typeface="Comic Sans MS"/>
              </a:rPr>
              <a:t> permite insertar registros en tablas.</a:t>
            </a:r>
            <a:endParaRPr sz="1250">
              <a:solidFill>
                <a:schemeClr val="dk1"/>
              </a:solidFill>
              <a:latin typeface="Comic Sans MS"/>
              <a:ea typeface="Comic Sans MS"/>
              <a:cs typeface="Comic Sans MS"/>
              <a:sym typeface="Comic Sans MS"/>
            </a:endParaRPr>
          </a:p>
          <a:p>
            <a:pPr marL="457200" lvl="0" indent="-307975" algn="l" rtl="0">
              <a:spcBef>
                <a:spcPts val="0"/>
              </a:spcBef>
              <a:spcAft>
                <a:spcPts val="0"/>
              </a:spcAft>
              <a:buClr>
                <a:schemeClr val="dk1"/>
              </a:buClr>
              <a:buSzPts val="1250"/>
              <a:buFont typeface="Comic Sans MS"/>
              <a:buChar char="●"/>
            </a:pPr>
            <a:r>
              <a:rPr lang="es-419" sz="1250" i="1">
                <a:solidFill>
                  <a:schemeClr val="dk1"/>
                </a:solidFill>
                <a:latin typeface="Comic Sans MS"/>
                <a:ea typeface="Comic Sans MS"/>
                <a:cs typeface="Comic Sans MS"/>
                <a:sym typeface="Comic Sans MS"/>
              </a:rPr>
              <a:t>SELECT</a:t>
            </a:r>
            <a:r>
              <a:rPr lang="es-419" sz="1250">
                <a:solidFill>
                  <a:schemeClr val="dk1"/>
                </a:solidFill>
                <a:latin typeface="Comic Sans MS"/>
                <a:ea typeface="Comic Sans MS"/>
                <a:cs typeface="Comic Sans MS"/>
                <a:sym typeface="Comic Sans MS"/>
              </a:rPr>
              <a:t> permite leer registros en las tablas.</a:t>
            </a:r>
            <a:endParaRPr sz="1250">
              <a:solidFill>
                <a:schemeClr val="dk1"/>
              </a:solidFill>
              <a:latin typeface="Comic Sans MS"/>
              <a:ea typeface="Comic Sans MS"/>
              <a:cs typeface="Comic Sans MS"/>
              <a:sym typeface="Comic Sans MS"/>
            </a:endParaRPr>
          </a:p>
          <a:p>
            <a:pPr marL="457200" lvl="0" indent="-307975" algn="l" rtl="0">
              <a:spcBef>
                <a:spcPts val="0"/>
              </a:spcBef>
              <a:spcAft>
                <a:spcPts val="0"/>
              </a:spcAft>
              <a:buClr>
                <a:schemeClr val="dk1"/>
              </a:buClr>
              <a:buSzPts val="1250"/>
              <a:buFont typeface="Comic Sans MS"/>
              <a:buChar char="●"/>
            </a:pPr>
            <a:r>
              <a:rPr lang="es-419" sz="1250" i="1">
                <a:solidFill>
                  <a:schemeClr val="dk1"/>
                </a:solidFill>
                <a:latin typeface="Comic Sans MS"/>
                <a:ea typeface="Comic Sans MS"/>
                <a:cs typeface="Comic Sans MS"/>
                <a:sym typeface="Comic Sans MS"/>
              </a:rPr>
              <a:t>UPDATE</a:t>
            </a:r>
            <a:r>
              <a:rPr lang="es-419" sz="1250">
                <a:solidFill>
                  <a:schemeClr val="dk1"/>
                </a:solidFill>
                <a:latin typeface="Comic Sans MS"/>
                <a:ea typeface="Comic Sans MS"/>
                <a:cs typeface="Comic Sans MS"/>
                <a:sym typeface="Comic Sans MS"/>
              </a:rPr>
              <a:t> permite actualizar registros en las tablas.</a:t>
            </a:r>
            <a:endParaRPr sz="1250">
              <a:solidFill>
                <a:schemeClr val="dk1"/>
              </a:solidFill>
              <a:latin typeface="Comic Sans MS"/>
              <a:ea typeface="Comic Sans MS"/>
              <a:cs typeface="Comic Sans MS"/>
              <a:sym typeface="Comic Sans MS"/>
            </a:endParaRPr>
          </a:p>
          <a:p>
            <a:pPr marL="457200" lvl="0" indent="-307975" algn="l" rtl="0">
              <a:spcBef>
                <a:spcPts val="0"/>
              </a:spcBef>
              <a:spcAft>
                <a:spcPts val="0"/>
              </a:spcAft>
              <a:buClr>
                <a:schemeClr val="dk1"/>
              </a:buClr>
              <a:buSzPts val="1250"/>
              <a:buFont typeface="Comic Sans MS"/>
              <a:buChar char="●"/>
            </a:pPr>
            <a:r>
              <a:rPr lang="es-419" sz="1250" i="1">
                <a:solidFill>
                  <a:schemeClr val="dk1"/>
                </a:solidFill>
                <a:latin typeface="Comic Sans MS"/>
                <a:ea typeface="Comic Sans MS"/>
                <a:cs typeface="Comic Sans MS"/>
                <a:sym typeface="Comic Sans MS"/>
              </a:rPr>
              <a:t>GRANT OPTION</a:t>
            </a:r>
            <a:r>
              <a:rPr lang="es-419" sz="1250">
                <a:solidFill>
                  <a:schemeClr val="dk1"/>
                </a:solidFill>
                <a:latin typeface="Comic Sans MS"/>
                <a:ea typeface="Comic Sans MS"/>
                <a:cs typeface="Comic Sans MS"/>
                <a:sym typeface="Comic Sans MS"/>
              </a:rPr>
              <a:t> permite remover permisos de usuarios.</a:t>
            </a:r>
            <a:endParaRPr sz="1250">
              <a:solidFill>
                <a:schemeClr val="dk1"/>
              </a:solidFill>
              <a:latin typeface="Comic Sans MS"/>
              <a:ea typeface="Comic Sans MS"/>
              <a:cs typeface="Comic Sans MS"/>
              <a:sym typeface="Comic Sans MS"/>
            </a:endParaRPr>
          </a:p>
          <a:p>
            <a:pPr marL="457200" lvl="0" indent="-307975" algn="l" rtl="0">
              <a:spcBef>
                <a:spcPts val="0"/>
              </a:spcBef>
              <a:spcAft>
                <a:spcPts val="0"/>
              </a:spcAft>
              <a:buClr>
                <a:schemeClr val="dk1"/>
              </a:buClr>
              <a:buSzPts val="1250"/>
              <a:buFont typeface="Comic Sans MS"/>
              <a:buChar char="●"/>
            </a:pPr>
            <a:r>
              <a:rPr lang="es-419" sz="1250">
                <a:solidFill>
                  <a:schemeClr val="dk1"/>
                </a:solidFill>
                <a:latin typeface="Comic Sans MS"/>
                <a:ea typeface="Comic Sans MS"/>
                <a:cs typeface="Comic Sans MS"/>
                <a:sym typeface="Comic Sans MS"/>
              </a:rPr>
              <a:t>SHOW DATABASE Permite listar las bases de datos existentes.</a:t>
            </a:r>
            <a:endParaRPr sz="1250">
              <a:solidFill>
                <a:schemeClr val="dk1"/>
              </a:solidFill>
              <a:latin typeface="Comic Sans MS"/>
              <a:ea typeface="Comic Sans MS"/>
              <a:cs typeface="Comic Sans MS"/>
              <a:sym typeface="Comic Sans MS"/>
            </a:endParaRPr>
          </a:p>
          <a:p>
            <a:pPr marL="0" lvl="0" indent="0" algn="l" rtl="0">
              <a:spcBef>
                <a:spcPts val="1300"/>
              </a:spcBef>
              <a:spcAft>
                <a:spcPts val="1200"/>
              </a:spcAft>
              <a:buNone/>
            </a:pPr>
            <a:endParaRPr/>
          </a:p>
        </p:txBody>
      </p:sp>
      <p:pic>
        <p:nvPicPr>
          <p:cNvPr id="105" name="Google Shape;105;p18"/>
          <p:cNvPicPr preferRelativeResize="0"/>
          <p:nvPr/>
        </p:nvPicPr>
        <p:blipFill>
          <a:blip r:embed="rId3">
            <a:alphaModFix/>
          </a:blip>
          <a:stretch>
            <a:fillRect/>
          </a:stretch>
        </p:blipFill>
        <p:spPr>
          <a:xfrm>
            <a:off x="538975" y="743000"/>
            <a:ext cx="3315975" cy="351957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cxnSp>
        <p:nvCxnSpPr>
          <p:cNvPr id="106" name="Google Shape;106;p18"/>
          <p:cNvCxnSpPr/>
          <p:nvPr/>
        </p:nvCxnSpPr>
        <p:spPr>
          <a:xfrm>
            <a:off x="4779725" y="4370350"/>
            <a:ext cx="40911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324125" y="575275"/>
            <a:ext cx="3706500" cy="2508900"/>
          </a:xfrm>
          <a:prstGeom prst="rect">
            <a:avLst/>
          </a:prstGeom>
        </p:spPr>
        <p:txBody>
          <a:bodyPr spcFirstLastPara="1" wrap="square" lIns="91425" tIns="91425" rIns="99225" bIns="91425" anchor="t" anchorCtr="0">
            <a:normAutofit/>
          </a:bodyPr>
          <a:lstStyle/>
          <a:p>
            <a:pPr marL="0" lvl="0" indent="0" algn="l" rtl="0">
              <a:lnSpc>
                <a:spcPct val="115000"/>
              </a:lnSpc>
              <a:spcBef>
                <a:spcPts val="1100"/>
              </a:spcBef>
              <a:spcAft>
                <a:spcPts val="0"/>
              </a:spcAft>
              <a:buNone/>
            </a:pPr>
            <a:r>
              <a:rPr lang="es-419" sz="2600" b="1">
                <a:solidFill>
                  <a:srgbClr val="FFFFFF"/>
                </a:solidFill>
              </a:rPr>
              <a:t>ASIGNACIÓN DE PERMISOS AL USUARIO</a:t>
            </a:r>
            <a:endParaRPr sz="2600" b="1">
              <a:solidFill>
                <a:srgbClr val="FFFFFF"/>
              </a:solidFill>
            </a:endParaRPr>
          </a:p>
          <a:p>
            <a:pPr marL="0" lvl="0" indent="0" algn="l" rtl="0">
              <a:spcBef>
                <a:spcPts val="1100"/>
              </a:spcBef>
              <a:spcAft>
                <a:spcPts val="0"/>
              </a:spcAft>
              <a:buNone/>
            </a:pPr>
            <a:endParaRPr/>
          </a:p>
        </p:txBody>
      </p:sp>
      <p:sp>
        <p:nvSpPr>
          <p:cNvPr id="112" name="Google Shape;112;p19"/>
          <p:cNvSpPr txBox="1">
            <a:spLocks noGrp="1"/>
          </p:cNvSpPr>
          <p:nvPr>
            <p:ph type="body" idx="1"/>
          </p:nvPr>
        </p:nvSpPr>
        <p:spPr>
          <a:xfrm>
            <a:off x="4719050" y="522450"/>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sz="1350">
                <a:solidFill>
                  <a:srgbClr val="222222"/>
                </a:solidFill>
                <a:latin typeface="Merriweather"/>
                <a:ea typeface="Merriweather"/>
                <a:cs typeface="Merriweather"/>
                <a:sym typeface="Merriweather"/>
              </a:rPr>
              <a:t>Cuando creamos un usuario utilizando CREATE USER, </a:t>
            </a:r>
            <a:r>
              <a:rPr lang="es-419">
                <a:solidFill>
                  <a:srgbClr val="222222"/>
                </a:solidFill>
                <a:latin typeface="Merriweather"/>
                <a:ea typeface="Merriweather"/>
                <a:cs typeface="Merriweather"/>
                <a:sym typeface="Merriweather"/>
              </a:rPr>
              <a:t>tenemos la posibilidad de generar de manera directa los usuarios con el comando GRANT y a la vez destinar los privilegios que queramos en relación a las bases de datos del sistema. Prácticamente GRANT asigna privilegios a los usuarios indicados, y si no existe lo crea. </a:t>
            </a:r>
            <a:endParaRPr>
              <a:solidFill>
                <a:srgbClr val="222222"/>
              </a:solidFill>
              <a:latin typeface="Merriweather"/>
              <a:ea typeface="Merriweather"/>
              <a:cs typeface="Merriweather"/>
              <a:sym typeface="Merriweather"/>
            </a:endParaRPr>
          </a:p>
        </p:txBody>
      </p:sp>
      <p:pic>
        <p:nvPicPr>
          <p:cNvPr id="113" name="Google Shape;113;p19"/>
          <p:cNvPicPr preferRelativeResize="0"/>
          <p:nvPr/>
        </p:nvPicPr>
        <p:blipFill rotWithShape="1">
          <a:blip r:embed="rId3">
            <a:alphaModFix/>
          </a:blip>
          <a:srcRect r="48604"/>
          <a:stretch/>
        </p:blipFill>
        <p:spPr>
          <a:xfrm>
            <a:off x="38637" y="2571750"/>
            <a:ext cx="4277475" cy="180706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cxnSp>
        <p:nvCxnSpPr>
          <p:cNvPr id="114" name="Google Shape;114;p19"/>
          <p:cNvCxnSpPr/>
          <p:nvPr/>
        </p:nvCxnSpPr>
        <p:spPr>
          <a:xfrm>
            <a:off x="4572000" y="2688000"/>
            <a:ext cx="40911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a:spLocks noGrp="1"/>
          </p:cNvSpPr>
          <p:nvPr>
            <p:ph type="title"/>
          </p:nvPr>
        </p:nvSpPr>
        <p:spPr>
          <a:xfrm>
            <a:off x="4910600" y="323125"/>
            <a:ext cx="3542700" cy="1560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b="1">
                <a:solidFill>
                  <a:schemeClr val="dk1"/>
                </a:solidFill>
              </a:rPr>
              <a:t>PERMISOS Y ROLES EN BASES DE DATOS </a:t>
            </a:r>
            <a:endParaRPr b="1">
              <a:solidFill>
                <a:schemeClr val="dk1"/>
              </a:solidFill>
            </a:endParaRPr>
          </a:p>
        </p:txBody>
      </p:sp>
      <p:sp>
        <p:nvSpPr>
          <p:cNvPr id="120" name="Google Shape;120;p20"/>
          <p:cNvSpPr txBox="1">
            <a:spLocks noGrp="1"/>
          </p:cNvSpPr>
          <p:nvPr>
            <p:ph type="body" idx="1"/>
          </p:nvPr>
        </p:nvSpPr>
        <p:spPr>
          <a:xfrm>
            <a:off x="4910600" y="2007275"/>
            <a:ext cx="3853800" cy="25977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s-419" sz="5985">
                <a:solidFill>
                  <a:schemeClr val="dk1"/>
                </a:solidFill>
                <a:latin typeface="Comic Sans MS"/>
                <a:ea typeface="Comic Sans MS"/>
                <a:cs typeface="Comic Sans MS"/>
                <a:sym typeface="Comic Sans MS"/>
              </a:rPr>
              <a:t>Este ofrece roles para los usuarios de bases de datos de MySQL y Microsoft SQL Server. Este rol actúa como plantillas que facilitan la asignación de permisos a un usuario de una base de datos. Cada rol presenta un conjunto de privilegios predeterminados que se conceden al usuario de la base de datos al que se le asigne. Para más información sobre cómo seleccionar roles para usuarios de bases de datos.</a:t>
            </a:r>
            <a:endParaRPr sz="6235">
              <a:solidFill>
                <a:schemeClr val="dk1"/>
              </a:solidFill>
              <a:latin typeface="Comic Sans MS"/>
              <a:ea typeface="Comic Sans MS"/>
              <a:cs typeface="Comic Sans MS"/>
              <a:sym typeface="Comic Sans MS"/>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21" name="Google Shape;121;p20"/>
          <p:cNvPicPr preferRelativeResize="0"/>
          <p:nvPr/>
        </p:nvPicPr>
        <p:blipFill>
          <a:blip r:embed="rId3">
            <a:alphaModFix/>
          </a:blip>
          <a:stretch>
            <a:fillRect/>
          </a:stretch>
        </p:blipFill>
        <p:spPr>
          <a:xfrm>
            <a:off x="66525" y="1035925"/>
            <a:ext cx="4170850" cy="275457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cxnSp>
        <p:nvCxnSpPr>
          <p:cNvPr id="122" name="Google Shape;122;p20"/>
          <p:cNvCxnSpPr/>
          <p:nvPr/>
        </p:nvCxnSpPr>
        <p:spPr>
          <a:xfrm>
            <a:off x="4791950" y="4671025"/>
            <a:ext cx="40911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xfrm>
            <a:off x="107675" y="1821650"/>
            <a:ext cx="41664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sz="4000"/>
              <a:t>BIBLIOGRAFÍA</a:t>
            </a:r>
            <a:endParaRPr sz="4000"/>
          </a:p>
        </p:txBody>
      </p:sp>
      <p:sp>
        <p:nvSpPr>
          <p:cNvPr id="128" name="Google Shape;128;p21"/>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u="sng">
                <a:solidFill>
                  <a:schemeClr val="hlink"/>
                </a:solidFill>
                <a:hlinkClick r:id="rId3"/>
              </a:rPr>
              <a:t>https://docs.plesk.com/es-ES/obsidian/administrator-guide/servidores-de-bases-de-datos/permisos-y-roles-de-los-usuarios-de-bases-de-datos.74697/</a:t>
            </a:r>
            <a:endParaRPr/>
          </a:p>
          <a:p>
            <a:pPr marL="0" lvl="0" indent="0" algn="l" rtl="0">
              <a:spcBef>
                <a:spcPts val="1200"/>
              </a:spcBef>
              <a:spcAft>
                <a:spcPts val="0"/>
              </a:spcAft>
              <a:buNone/>
            </a:pPr>
            <a:r>
              <a:rPr lang="es-419" sz="1100" u="sng">
                <a:solidFill>
                  <a:schemeClr val="hlink"/>
                </a:solidFill>
                <a:latin typeface="Arial"/>
                <a:ea typeface="Arial"/>
                <a:cs typeface="Arial"/>
                <a:sym typeface="Arial"/>
                <a:hlinkClick r:id="rId4"/>
              </a:rPr>
              <a:t>Tipos de usuarios, roles y privilegios—Portal for ArcGIS | Documentación de ArcGIS Enterprise</a:t>
            </a:r>
            <a:endParaRPr/>
          </a:p>
          <a:p>
            <a:pPr marL="0" lvl="0" indent="0" algn="l" rtl="0">
              <a:spcBef>
                <a:spcPts val="1200"/>
              </a:spcBef>
              <a:spcAft>
                <a:spcPts val="0"/>
              </a:spcAft>
              <a:buNone/>
            </a:pPr>
            <a:r>
              <a:rPr lang="es-419" sz="1100" u="sng">
                <a:solidFill>
                  <a:schemeClr val="hlink"/>
                </a:solidFill>
                <a:latin typeface="Arial"/>
                <a:ea typeface="Arial"/>
                <a:cs typeface="Arial"/>
                <a:sym typeface="Arial"/>
                <a:hlinkClick r:id="rId5"/>
              </a:rPr>
              <a:t>Tipos de usuarios, roles y privilegios - Bing images</a:t>
            </a:r>
            <a:endParaRPr/>
          </a:p>
          <a:p>
            <a:pPr marL="0" lvl="0" indent="0" algn="l" rtl="0">
              <a:spcBef>
                <a:spcPts val="1200"/>
              </a:spcBef>
              <a:spcAft>
                <a:spcPts val="0"/>
              </a:spcAft>
              <a:buNone/>
            </a:pPr>
            <a:r>
              <a:rPr lang="es-419" sz="1100" u="sng">
                <a:solidFill>
                  <a:schemeClr val="hlink"/>
                </a:solidFill>
                <a:latin typeface="Arial"/>
                <a:ea typeface="Arial"/>
                <a:cs typeface="Arial"/>
                <a:sym typeface="Arial"/>
                <a:hlinkClick r:id="rId6"/>
              </a:rPr>
              <a:t>PERMISOS Y ROLES EN BASES DE DATOS - Bing images</a:t>
            </a:r>
            <a:endParaRPr/>
          </a:p>
          <a:p>
            <a:pPr marL="0" lvl="0" indent="0" algn="l" rtl="0">
              <a:spcBef>
                <a:spcPts val="1200"/>
              </a:spcBef>
              <a:spcAft>
                <a:spcPts val="1200"/>
              </a:spcAft>
              <a:buNone/>
            </a:pPr>
            <a:r>
              <a:rPr lang="es-419" sz="1100" u="sng">
                <a:solidFill>
                  <a:schemeClr val="hlink"/>
                </a:solidFill>
                <a:latin typeface="Arial"/>
                <a:ea typeface="Arial"/>
                <a:cs typeface="Arial"/>
                <a:sym typeface="Arial"/>
                <a:hlinkClick r:id="rId7"/>
              </a:rPr>
              <a:t>¿QUE ES UN ROL EN ORACLE Y PARA QUE SIRVEN? | BLOG: Administración de Base de Datos (wordpress.com)</a:t>
            </a:r>
            <a:endParaRPr/>
          </a:p>
        </p:txBody>
      </p:sp>
      <p:cxnSp>
        <p:nvCxnSpPr>
          <p:cNvPr id="129" name="Google Shape;129;p21"/>
          <p:cNvCxnSpPr/>
          <p:nvPr/>
        </p:nvCxnSpPr>
        <p:spPr>
          <a:xfrm>
            <a:off x="4572000" y="3275100"/>
            <a:ext cx="40911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Presentación en pantalla (16:9)</PresentationFormat>
  <Slides>10</Slides>
  <Notes>10</Notes>
  <HiddenSlides>0</HiddenSlide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Paradigm</vt:lpstr>
      <vt:lpstr>PERMISOS Y ROLES EN  BASES DE DATOS</vt:lpstr>
      <vt:lpstr>¿QUÉ SON?</vt:lpstr>
      <vt:lpstr>TIPOS DE USUARIOS,ROLES Y PRIVILEGIOS </vt:lpstr>
      <vt:lpstr>ROLES PREDEFINIDOS</vt:lpstr>
      <vt:lpstr>ROLES DE USUARIOS DE BASES DE DATOS MySQL </vt:lpstr>
      <vt:lpstr>PERMISOS DE USUARIOS DE BASES DE DATOS MySQL </vt:lpstr>
      <vt:lpstr>ASIGNACIÓN DE PERMISOS AL USUARIO </vt:lpstr>
      <vt:lpstr>PERMISOS Y ROLES EN BASES DE DATOS </vt:lpstr>
      <vt:lpstr>BIBLIOGRAFÍA</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PERMISOS Y ROLES EN  BASES DE DATOS</dc:title>
  <cp:lastModifiedBy>Cristian Boyaca Gonzalez</cp:lastModifiedBy>
  <cp:revision>2</cp:revision>
  <dcterms:modified xsi:type="dcterms:W3CDTF">2022-06-17T00:47:56Z</dcterms:modified>
</cp:coreProperties>
</file>