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sldIdLst>
    <p:sldId id="256" r:id="rId2"/>
    <p:sldId id="544" r:id="rId3"/>
    <p:sldId id="582" r:id="rId4"/>
    <p:sldId id="583" r:id="rId5"/>
    <p:sldId id="584" r:id="rId6"/>
    <p:sldId id="586" r:id="rId7"/>
    <p:sldId id="587" r:id="rId8"/>
    <p:sldId id="588" r:id="rId9"/>
    <p:sldId id="589" r:id="rId10"/>
    <p:sldId id="545" r:id="rId11"/>
    <p:sldId id="590" r:id="rId12"/>
    <p:sldId id="644" r:id="rId13"/>
    <p:sldId id="591" r:id="rId14"/>
    <p:sldId id="592" r:id="rId15"/>
    <p:sldId id="549" r:id="rId16"/>
    <p:sldId id="593" r:id="rId17"/>
    <p:sldId id="594" r:id="rId18"/>
    <p:sldId id="595" r:id="rId19"/>
    <p:sldId id="596" r:id="rId20"/>
    <p:sldId id="597" r:id="rId21"/>
    <p:sldId id="548" r:id="rId22"/>
    <p:sldId id="598" r:id="rId23"/>
    <p:sldId id="602" r:id="rId24"/>
    <p:sldId id="599" r:id="rId25"/>
    <p:sldId id="603" r:id="rId26"/>
    <p:sldId id="576" r:id="rId27"/>
    <p:sldId id="601" r:id="rId28"/>
    <p:sldId id="600" r:id="rId29"/>
    <p:sldId id="551" r:id="rId30"/>
    <p:sldId id="608" r:id="rId31"/>
    <p:sldId id="609" r:id="rId32"/>
    <p:sldId id="610" r:id="rId33"/>
    <p:sldId id="611" r:id="rId34"/>
    <p:sldId id="613" r:id="rId35"/>
    <p:sldId id="614" r:id="rId36"/>
    <p:sldId id="615" r:id="rId37"/>
    <p:sldId id="628" r:id="rId38"/>
    <p:sldId id="554" r:id="rId39"/>
    <p:sldId id="646" r:id="rId40"/>
    <p:sldId id="647" r:id="rId41"/>
    <p:sldId id="648" r:id="rId42"/>
    <p:sldId id="649" r:id="rId43"/>
    <p:sldId id="650" r:id="rId44"/>
    <p:sldId id="651" r:id="rId45"/>
    <p:sldId id="652" r:id="rId46"/>
    <p:sldId id="653" r:id="rId47"/>
    <p:sldId id="569" r:id="rId48"/>
    <p:sldId id="654" r:id="rId49"/>
    <p:sldId id="658" r:id="rId50"/>
    <p:sldId id="655" r:id="rId51"/>
    <p:sldId id="656" r:id="rId52"/>
    <p:sldId id="657" r:id="rId53"/>
    <p:sldId id="574" r:id="rId54"/>
    <p:sldId id="282" r:id="rId55"/>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0021"/>
    <a:srgbClr val="006600"/>
    <a:srgbClr val="000066"/>
    <a:srgbClr val="FFFF00"/>
    <a:srgbClr val="00FF00"/>
    <a:srgbClr val="00CC99"/>
    <a:srgbClr val="00FF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72632" autoAdjust="0"/>
  </p:normalViewPr>
  <p:slideViewPr>
    <p:cSldViewPr showGuides="1">
      <p:cViewPr varScale="1">
        <p:scale>
          <a:sx n="72" d="100"/>
          <a:sy n="72" d="100"/>
        </p:scale>
        <p:origin x="2430" y="72"/>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showGuides="1">
      <p:cViewPr varScale="1">
        <p:scale>
          <a:sx n="59" d="100"/>
          <a:sy n="59" d="100"/>
        </p:scale>
        <p:origin x="-1752" y="-72"/>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anose="02020603050405020304" pitchFamily="18" charset="0"/>
              </a:defRPr>
            </a:lvl1pPr>
          </a:lstStyle>
          <a:p>
            <a:fld id="{9A1F2808-2104-401B-9D18-7AEE0CADA4A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A6FEDA7-2005-41DB-A110-C15B178E1030}" type="slidenum">
              <a:rPr lang="en-US" altLang="en-US">
                <a:solidFill>
                  <a:srgbClr val="000000"/>
                </a:solidFill>
                <a:latin typeface="Times New Roman" panose="02020603050405020304" pitchFamily="18" charset="0"/>
              </a:rPr>
              <a:pPr eaLnBrk="1"/>
              <a:t>1</a:t>
            </a:fld>
            <a:endParaRPr lang="en-US" altLang="en-US">
              <a:solidFill>
                <a:srgbClr val="000000"/>
              </a:solidFill>
              <a:latin typeface="Times New Roman" panose="02020603050405020304" pitchFamily="18" charset="0"/>
            </a:endParaRPr>
          </a:p>
        </p:txBody>
      </p:sp>
      <p:sp>
        <p:nvSpPr>
          <p:cNvPr id="59395"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9396" name="Text Box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r>
              <a:rPr lang="en-GB" altLang="en-US">
                <a:latin typeface="Times New Roman" panose="02020603050405020304" pitchFamily="18" charset="0"/>
                <a:ea typeface="ＭＳ Ｐゴシック" panose="020B0600070205080204" pitchFamily="34" charset="-128"/>
              </a:rPr>
              <a:t>Hello and welcome to the first episode of the Software Carpentry lectures on handling directories and files in Python. In this episode, we’ll have a look at how directories can be browsed in Python.</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2CA5DC56-1B9C-43FF-9421-CD2D829DA7BD}" type="slidenum">
              <a:rPr lang="en-US" altLang="en-US" sz="1400">
                <a:solidFill>
                  <a:srgbClr val="000000"/>
                </a:solidFill>
                <a:latin typeface="Times New Roman" panose="02020603050405020304" pitchFamily="18" charset="0"/>
              </a:rPr>
              <a:pPr algn="r" eaLnBrk="1"/>
              <a:t>10</a:t>
            </a:fld>
            <a:endParaRPr lang="en-US" altLang="en-US" sz="1400">
              <a:solidFill>
                <a:srgbClr val="000000"/>
              </a:solidFill>
              <a:latin typeface="Times New Roman" panose="02020603050405020304" pitchFamily="18" charset="0"/>
            </a:endParaRPr>
          </a:p>
        </p:txBody>
      </p:sp>
      <p:sp>
        <p:nvSpPr>
          <p:cNvPr id="68611"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8612"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Now, we could use the shell to do these directory and file manipulations…</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F73B99D7-C711-4AC6-82DA-78D99F7E25EE}" type="slidenum">
              <a:rPr lang="en-US" altLang="en-US" sz="1400">
                <a:solidFill>
                  <a:srgbClr val="000000"/>
                </a:solidFill>
                <a:latin typeface="Times New Roman" panose="02020603050405020304" pitchFamily="18" charset="0"/>
              </a:rPr>
              <a:pPr algn="r" eaLnBrk="1"/>
              <a:t>11</a:t>
            </a:fld>
            <a:endParaRPr lang="en-US" altLang="en-US" sz="1400">
              <a:solidFill>
                <a:srgbClr val="000000"/>
              </a:solidFill>
              <a:latin typeface="Times New Roman" panose="02020603050405020304" pitchFamily="18" charset="0"/>
            </a:endParaRPr>
          </a:p>
        </p:txBody>
      </p:sp>
      <p:sp>
        <p:nvSpPr>
          <p:cNvPr id="69635"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9636"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…but then we would need both our Python program…</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BC26DD96-01F6-4541-8D07-68775CE25ED6}" type="slidenum">
              <a:rPr lang="en-US" altLang="en-US" sz="1400">
                <a:solidFill>
                  <a:srgbClr val="000000"/>
                </a:solidFill>
                <a:latin typeface="Times New Roman" panose="02020603050405020304" pitchFamily="18" charset="0"/>
              </a:rPr>
              <a:pPr algn="r" eaLnBrk="1"/>
              <a:t>12</a:t>
            </a:fld>
            <a:endParaRPr lang="en-US" altLang="en-US" sz="1400">
              <a:solidFill>
                <a:srgbClr val="000000"/>
              </a:solidFill>
              <a:latin typeface="Times New Roman" panose="02020603050405020304" pitchFamily="18" charset="0"/>
            </a:endParaRPr>
          </a:p>
        </p:txBody>
      </p:sp>
      <p:sp>
        <p:nvSpPr>
          <p:cNvPr id="70659"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0660"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 and our shell commands.</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7C705E88-4D79-442A-8CE5-7AE5E1583EE2}" type="slidenum">
              <a:rPr lang="en-US" altLang="en-US" sz="1400">
                <a:solidFill>
                  <a:srgbClr val="000000"/>
                </a:solidFill>
                <a:latin typeface="Times New Roman" panose="02020603050405020304" pitchFamily="18" charset="0"/>
              </a:rPr>
              <a:pPr algn="r" eaLnBrk="1"/>
              <a:t>13</a:t>
            </a:fld>
            <a:endParaRPr lang="en-US" altLang="en-US" sz="1400">
              <a:solidFill>
                <a:srgbClr val="000000"/>
              </a:solidFill>
              <a:latin typeface="Times New Roman" panose="02020603050405020304" pitchFamily="18" charset="0"/>
            </a:endParaRPr>
          </a:p>
        </p:txBody>
      </p:sp>
      <p:sp>
        <p:nvSpPr>
          <p:cNvPr id="71683"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1684"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Our program would not be very portable. If we wanted to run it on both Linux and Windows we’d need two sets of shell commands.</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73A4C950-4BC9-42DA-AE99-56D59C78EF80}" type="slidenum">
              <a:rPr lang="en-US" altLang="en-US" sz="1400">
                <a:solidFill>
                  <a:srgbClr val="000000"/>
                </a:solidFill>
                <a:latin typeface="Times New Roman" panose="02020603050405020304" pitchFamily="18" charset="0"/>
              </a:rPr>
              <a:pPr algn="r" eaLnBrk="1"/>
              <a:t>14</a:t>
            </a:fld>
            <a:endParaRPr lang="en-US" altLang="en-US" sz="1400">
              <a:solidFill>
                <a:srgbClr val="000000"/>
              </a:solidFill>
              <a:latin typeface="Times New Roman" panose="02020603050405020304" pitchFamily="18" charset="0"/>
            </a:endParaRPr>
          </a:p>
        </p:txBody>
      </p:sp>
      <p:sp>
        <p:nvSpPr>
          <p:cNvPr id="7270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2708"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Fortunately, we can do it all in Python.</a:t>
            </a:r>
            <a:endParaRPr lang="en-GB" altLang="en-US" sz="2000">
              <a:latin typeface="Times New Roman" panose="02020603050405020304" pitchFamily="18" charset="0"/>
              <a:ea typeface="ＭＳ Ｐゴシック" panose="020B0600070205080204" pitchFamily="34" charset="-128"/>
            </a:endParaRP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As a simple example we’ll start by accessing the current directory. First, we import the getcwd function from the os module.</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E1770316-3ECB-42F8-B94E-9A387F5F03B9}" type="slidenum">
              <a:rPr lang="en-US" altLang="en-US">
                <a:solidFill>
                  <a:srgbClr val="000000"/>
                </a:solidFill>
                <a:latin typeface="Times New Roman" panose="02020603050405020304" pitchFamily="18" charset="0"/>
              </a:rPr>
              <a:pPr eaLnBrk="1"/>
              <a:t>15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If we then run getcwd…</a:t>
            </a:r>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512B156-BEE1-4D18-9BE9-33373592A373}" type="slidenum">
              <a:rPr lang="en-US" altLang="en-US">
                <a:solidFill>
                  <a:srgbClr val="000000"/>
                </a:solidFill>
                <a:latin typeface="Times New Roman" panose="02020603050405020304" pitchFamily="18" charset="0"/>
              </a:rPr>
              <a:pPr eaLnBrk="1"/>
              <a:t>16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…Python will show us the current working directory. That is, the directory in which Python was started.</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31D7749B-35B6-45DA-82B2-F620B42E4F5F}" type="slidenum">
              <a:rPr lang="en-US" altLang="en-US">
                <a:solidFill>
                  <a:srgbClr val="000000"/>
                </a:solidFill>
                <a:latin typeface="Times New Roman" panose="02020603050405020304" pitchFamily="18" charset="0"/>
              </a:rPr>
              <a:pPr eaLnBrk="1"/>
              <a:t>17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getcwd is a function and it returns the current directory, so we can assign that to a variable.</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0B0CFE3-A585-48FA-A418-2B0878824835}" type="slidenum">
              <a:rPr lang="en-US" altLang="en-US">
                <a:solidFill>
                  <a:srgbClr val="000000"/>
                </a:solidFill>
                <a:latin typeface="Times New Roman" panose="02020603050405020304" pitchFamily="18" charset="0"/>
              </a:rPr>
              <a:pPr eaLnBrk="1"/>
              <a:t>18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Then we can use that variable.</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AC4E7B3-144D-4AFC-A03C-446DDBED79E6}" type="slidenum">
              <a:rPr lang="en-US" altLang="en-US">
                <a:solidFill>
                  <a:srgbClr val="000000"/>
                </a:solidFill>
                <a:latin typeface="Times New Roman" panose="02020603050405020304" pitchFamily="18" charset="0"/>
              </a:rPr>
              <a:pPr eaLnBrk="1"/>
              <a:t>19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35F4649F-6548-44E3-A506-1882CED1A275}" type="slidenum">
              <a:rPr lang="en-US" altLang="en-US" sz="1400">
                <a:solidFill>
                  <a:srgbClr val="000000"/>
                </a:solidFill>
                <a:latin typeface="Times New Roman" panose="02020603050405020304" pitchFamily="18" charset="0"/>
              </a:rPr>
              <a:pPr algn="r" eaLnBrk="1"/>
              <a:t>2</a:t>
            </a:fld>
            <a:endParaRPr lang="en-US" altLang="en-US" sz="1400">
              <a:solidFill>
                <a:srgbClr val="000000"/>
              </a:solidFill>
              <a:latin typeface="Times New Roman" panose="02020603050405020304" pitchFamily="18" charset="0"/>
            </a:endParaRPr>
          </a:p>
        </p:txBody>
      </p:sp>
      <p:sp>
        <p:nvSpPr>
          <p:cNvPr id="60419"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0420"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We have seen how Python allows us to…</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dirty="0">
                <a:latin typeface="Times New Roman" panose="02020603050405020304" pitchFamily="18" charset="0"/>
                <a:ea typeface="ＭＳ Ｐゴシック" panose="020B0600070205080204" pitchFamily="34" charset="-128"/>
              </a:rPr>
              <a:t>For example, print( it.</a:t>
            </a:r>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9DA8B0C6-DD50-4FEA-BC0C-ED8E9EA500BB}" type="slidenum">
              <a:rPr lang="en-US" altLang="en-US">
                <a:solidFill>
                  <a:srgbClr val="000000"/>
                </a:solidFill>
                <a:latin typeface="Times New Roman" panose="02020603050405020304" pitchFamily="18" charset="0"/>
              </a:rPr>
              <a:pPr eaLnBrk="1"/>
              <a:t>20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To list the contents of a directory we can use the listdir function. So let us import that.</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E907B445-A860-4E47-BBB4-64792AEBC621}" type="slidenum">
              <a:rPr lang="en-US" altLang="en-US">
                <a:solidFill>
                  <a:srgbClr val="000000"/>
                </a:solidFill>
                <a:latin typeface="Times New Roman" panose="02020603050405020304" pitchFamily="18" charset="0"/>
              </a:rPr>
              <a:pPr eaLnBrk="1"/>
              <a:t>21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Listdir takes one argument, the path of the directory to list. This can be relative or absolute.</a:t>
            </a:r>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980B90A3-C722-40BD-984B-42D77DCCD811}" type="slidenum">
              <a:rPr lang="en-US" altLang="en-US">
                <a:solidFill>
                  <a:srgbClr val="000000"/>
                </a:solidFill>
                <a:latin typeface="Times New Roman" panose="02020603050405020304" pitchFamily="18" charset="0"/>
              </a:rPr>
              <a:pPr eaLnBrk="1"/>
              <a:t>22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So let us use a dot to state that we want to list the current working directory.</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B5525B4-AB60-4BC3-B0CA-281BC3344ACA}" type="slidenum">
              <a:rPr lang="en-US" altLang="en-US">
                <a:solidFill>
                  <a:srgbClr val="000000"/>
                </a:solidFill>
                <a:latin typeface="Times New Roman" panose="02020603050405020304" pitchFamily="18" charset="0"/>
              </a:rPr>
              <a:pPr eaLnBrk="1"/>
              <a:t>23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Listdir returns a list of the contents of the current directory.</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3B1F1620-2143-465D-AE9F-DFC2D660DFE5}" type="slidenum">
              <a:rPr lang="en-US" altLang="en-US">
                <a:solidFill>
                  <a:srgbClr val="000000"/>
                </a:solidFill>
                <a:latin typeface="Times New Roman" panose="02020603050405020304" pitchFamily="18" charset="0"/>
              </a:rPr>
              <a:pPr eaLnBrk="1"/>
              <a:t>24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Note that the file and directories in the list are not in alphabetical order.</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98AB30A9-F04D-4A42-89A0-98CCFC634D13}" type="slidenum">
              <a:rPr lang="en-US" altLang="en-US">
                <a:solidFill>
                  <a:srgbClr val="000000"/>
                </a:solidFill>
                <a:latin typeface="Times New Roman" panose="02020603050405020304" pitchFamily="18" charset="0"/>
              </a:rPr>
              <a:pPr eaLnBrk="1"/>
              <a:t>25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Instead of using the dot convention for the current directory, it’s cleaner, and more portable, if…</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1E91A9D-ACD6-4690-A890-67C509AA93C6}" type="slidenum">
              <a:rPr lang="en-US" altLang="en-US">
                <a:solidFill>
                  <a:srgbClr val="000000"/>
                </a:solidFill>
                <a:latin typeface="Times New Roman" panose="02020603050405020304" pitchFamily="18" charset="0"/>
              </a:rPr>
              <a:pPr eaLnBrk="1"/>
              <a:t>26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use getcwd.</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5B29A37-134C-49FA-8BA1-FCDC2E154A0D}" type="slidenum">
              <a:rPr lang="en-US" altLang="en-US">
                <a:solidFill>
                  <a:srgbClr val="000000"/>
                </a:solidFill>
                <a:latin typeface="Times New Roman" panose="02020603050405020304" pitchFamily="18" charset="0"/>
              </a:rPr>
              <a:pPr eaLnBrk="1"/>
              <a:t>27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As we can see, the result is the same.</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F2FE89A-6EFC-4CAF-AD14-E44B89E2DE25}" type="slidenum">
              <a:rPr lang="en-US" altLang="en-US">
                <a:solidFill>
                  <a:srgbClr val="000000"/>
                </a:solidFill>
                <a:latin typeface="Times New Roman" panose="02020603050405020304" pitchFamily="18" charset="0"/>
              </a:rPr>
              <a:pPr eaLnBrk="1"/>
              <a:t>28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here we use listdir but with the originaldir variable in which we stored the value of getcwd.</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53195142-0198-4BA9-97D4-BFEFBDE5412F}" type="slidenum">
              <a:rPr lang="en-US" altLang="en-US">
                <a:solidFill>
                  <a:srgbClr val="000000"/>
                </a:solidFill>
                <a:latin typeface="Times New Roman" panose="02020603050405020304" pitchFamily="18" charset="0"/>
              </a:rPr>
              <a:pPr eaLnBrk="1"/>
              <a:t>29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1AEE97C8-639D-4FDB-B652-6A10551E13EE}" type="slidenum">
              <a:rPr lang="en-US" altLang="en-US" sz="1400">
                <a:solidFill>
                  <a:srgbClr val="000000"/>
                </a:solidFill>
                <a:latin typeface="Times New Roman" panose="02020603050405020304" pitchFamily="18" charset="0"/>
              </a:rPr>
              <a:pPr algn="r" eaLnBrk="1"/>
              <a:t>3</a:t>
            </a:fld>
            <a:endParaRPr lang="en-US" altLang="en-US" sz="1400">
              <a:solidFill>
                <a:srgbClr val="000000"/>
              </a:solidFill>
              <a:latin typeface="Times New Roman" panose="02020603050405020304" pitchFamily="18" charset="0"/>
            </a:endParaRPr>
          </a:p>
        </p:txBody>
      </p:sp>
      <p:sp>
        <p:nvSpPr>
          <p:cNvPr id="61443"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1444"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…save data into files.</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GB"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1001C91-7E76-427E-9123-2FB504B63E65}" type="slidenum">
              <a:rPr lang="en-US" altLang="en-US">
                <a:solidFill>
                  <a:srgbClr val="000000"/>
                </a:solidFill>
                <a:latin typeface="Times New Roman" panose="02020603050405020304" pitchFamily="18" charset="0"/>
              </a:rPr>
              <a:pPr eaLnBrk="1"/>
              <a:t>30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As for getcwd, we can save the output of listdir in a variable. So, we can list the directory whose name is in originaldir and save this list in a variable called files. Files will now contain a list of the files and directories in originaldir.</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DF499901-4732-4436-AB05-9215CD86BBEA}" type="slidenum">
              <a:rPr lang="en-US" altLang="en-US">
                <a:solidFill>
                  <a:srgbClr val="000000"/>
                </a:solidFill>
                <a:latin typeface="Times New Roman" panose="02020603050405020304" pitchFamily="18" charset="0"/>
              </a:rPr>
              <a:pPr eaLnBrk="1"/>
              <a:t>31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dirty="0">
                <a:latin typeface="Times New Roman" panose="02020603050405020304" pitchFamily="18" charset="0"/>
                <a:ea typeface="ＭＳ Ｐゴシック" panose="020B0600070205080204" pitchFamily="34" charset="-128"/>
              </a:rPr>
              <a:t>We can then print( files.</a:t>
            </a:r>
          </a:p>
          <a:p>
            <a:endParaRPr lang="en-GB" altLang="en-US" dirty="0">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4F535B0-DE9C-4184-8C5D-C1AE7D5034C1}" type="slidenum">
              <a:rPr lang="en-US" altLang="en-US">
                <a:solidFill>
                  <a:srgbClr val="000000"/>
                </a:solidFill>
                <a:latin typeface="Times New Roman" panose="02020603050405020304" pitchFamily="18" charset="0"/>
              </a:rPr>
              <a:pPr eaLnBrk="1"/>
              <a:t>32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209078F-A4C0-4544-8AF8-E278842624F1}" type="slidenum">
              <a:rPr lang="en-US" altLang="en-US">
                <a:solidFill>
                  <a:srgbClr val="000000"/>
                </a:solidFill>
                <a:latin typeface="Times New Roman" panose="02020603050405020304" pitchFamily="18" charset="0"/>
              </a:rPr>
              <a:pPr eaLnBrk="1"/>
              <a:t>33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dirty="0">
                <a:latin typeface="Times New Roman" panose="02020603050405020304" pitchFamily="18" charset="0"/>
                <a:ea typeface="ＭＳ Ｐゴシック" panose="020B0600070205080204" pitchFamily="34" charset="-128"/>
              </a:rPr>
              <a:t>We can use a for-in loop to print( each file in the list in turn. So, here we say we want to consider each element of files in turn.  Remember the colon.</a:t>
            </a:r>
          </a:p>
          <a:p>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207724DA-228B-4648-B8D5-FF3289F32DDB}" type="slidenum">
              <a:rPr lang="en-US" altLang="en-US">
                <a:solidFill>
                  <a:srgbClr val="000000"/>
                </a:solidFill>
                <a:latin typeface="Times New Roman" panose="02020603050405020304" pitchFamily="18" charset="0"/>
              </a:rPr>
              <a:pPr eaLnBrk="1"/>
              <a:t>34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dirty="0">
                <a:latin typeface="Times New Roman" panose="02020603050405020304" pitchFamily="18" charset="0"/>
                <a:ea typeface="ＭＳ Ｐゴシック" panose="020B0600070205080204" pitchFamily="34" charset="-128"/>
              </a:rPr>
              <a:t>We then provide our loop body. Here, we will just print( the variable, file. Remember that we need to type in four spaces before print(.</a:t>
            </a:r>
          </a:p>
          <a:p>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B219D4D-07EE-4931-817F-41F774AAFF92}" type="slidenum">
              <a:rPr lang="en-US" altLang="en-US">
                <a:solidFill>
                  <a:srgbClr val="000000"/>
                </a:solidFill>
                <a:latin typeface="Times New Roman" panose="02020603050405020304" pitchFamily="18" charset="0"/>
              </a:rPr>
              <a:pPr eaLnBrk="1"/>
              <a:t>35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Then we just press return on a blank line. The loop is now finished and will execute.</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5AB4E4E6-B88F-43CE-9294-E0E88DA1081B}" type="slidenum">
              <a:rPr lang="en-US" altLang="en-US">
                <a:solidFill>
                  <a:srgbClr val="000000"/>
                </a:solidFill>
                <a:latin typeface="Times New Roman" panose="02020603050405020304" pitchFamily="18" charset="0"/>
              </a:rPr>
              <a:pPr eaLnBrk="1"/>
              <a:t>36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dirty="0">
                <a:latin typeface="Times New Roman" panose="02020603050405020304" pitchFamily="18" charset="0"/>
                <a:ea typeface="ＭＳ Ｐゴシック" panose="020B0600070205080204" pitchFamily="34" charset="-128"/>
              </a:rPr>
              <a:t>And, as we can see, each member of files is print(ed.</a:t>
            </a:r>
          </a:p>
          <a:p>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72C818F-9B69-4BF1-A133-7C5B93674D6C}" type="slidenum">
              <a:rPr lang="en-US" altLang="en-US">
                <a:solidFill>
                  <a:srgbClr val="000000"/>
                </a:solidFill>
                <a:latin typeface="Times New Roman" panose="02020603050405020304" pitchFamily="18" charset="0"/>
              </a:rPr>
              <a:pPr eaLnBrk="1"/>
              <a:t>37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To change the current working directory we use the chdir function. So let us import that.</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39871DA-4D75-4A91-A29D-6E67058E274F}" type="slidenum">
              <a:rPr lang="en-US" altLang="en-US">
                <a:solidFill>
                  <a:srgbClr val="000000"/>
                </a:solidFill>
                <a:latin typeface="Times New Roman" panose="02020603050405020304" pitchFamily="18" charset="0"/>
              </a:rPr>
              <a:pPr eaLnBrk="1"/>
              <a:t>38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This function takes one argument, the path of the directory to be the new current working directory. This can be an absolute or a relative path. Let’s run it to change into the data directory.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575FA68-029B-45B8-9096-7BA65D33ED3E}" type="slidenum">
              <a:rPr lang="en-US" altLang="en-US">
                <a:solidFill>
                  <a:srgbClr val="000000"/>
                </a:solidFill>
                <a:latin typeface="Times New Roman" panose="02020603050405020304" pitchFamily="18" charset="0"/>
              </a:rPr>
              <a:pPr eaLnBrk="1"/>
              <a:t>39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98983DCA-7A6F-4B35-9590-294C30FA4693}" type="slidenum">
              <a:rPr lang="en-US" altLang="en-US" sz="1400">
                <a:solidFill>
                  <a:srgbClr val="000000"/>
                </a:solidFill>
                <a:latin typeface="Times New Roman" panose="02020603050405020304" pitchFamily="18" charset="0"/>
              </a:rPr>
              <a:pPr algn="r" eaLnBrk="1"/>
              <a:t>4</a:t>
            </a:fld>
            <a:endParaRPr lang="en-US" altLang="en-US" sz="1400">
              <a:solidFill>
                <a:srgbClr val="000000"/>
              </a:solidFill>
              <a:latin typeface="Times New Roman" panose="02020603050405020304" pitchFamily="18" charset="0"/>
            </a:endParaRPr>
          </a:p>
        </p:txBody>
      </p:sp>
      <p:sp>
        <p:nvSpPr>
          <p:cNvPr id="6246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2468"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And, read data from files.</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GB"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can use getcwd to check that we have indeed changed the working directory.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37D2A1A9-DBC9-4A69-B753-1AB902C17052}" type="slidenum">
              <a:rPr lang="en-US" altLang="en-US">
                <a:solidFill>
                  <a:srgbClr val="000000"/>
                </a:solidFill>
                <a:latin typeface="Times New Roman" panose="02020603050405020304" pitchFamily="18" charset="0"/>
              </a:rPr>
              <a:pPr eaLnBrk="1"/>
              <a:t>40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D8AD4FC-0470-42FA-B7DE-5DD4916C9B20}" type="slidenum">
              <a:rPr lang="en-US" altLang="en-US">
                <a:solidFill>
                  <a:srgbClr val="000000"/>
                </a:solidFill>
                <a:latin typeface="Times New Roman" panose="02020603050405020304" pitchFamily="18" charset="0"/>
              </a:rPr>
              <a:pPr eaLnBrk="1"/>
              <a:t>41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then we can use listdir to see the what’s in data.</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C3A97D9B-F05A-4987-ACEF-3CE3C962ACDE}" type="slidenum">
              <a:rPr lang="en-US" altLang="en-US">
                <a:solidFill>
                  <a:srgbClr val="000000"/>
                </a:solidFill>
                <a:latin typeface="Times New Roman" panose="02020603050405020304" pitchFamily="18" charset="0"/>
              </a:rPr>
              <a:pPr eaLnBrk="1"/>
              <a:t>42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2B8A858-7765-4F02-936F-E24D21066A4D}" type="slidenum">
              <a:rPr lang="en-US" altLang="en-US">
                <a:solidFill>
                  <a:srgbClr val="000000"/>
                </a:solidFill>
                <a:latin typeface="Times New Roman" panose="02020603050405020304" pitchFamily="18" charset="0"/>
              </a:rPr>
              <a:pPr eaLnBrk="1"/>
              <a:t>43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As we saved our original directory in the variable originaldir we can use this with chdir to get back to where we came from.</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B1C6800-27F5-4273-8954-EE6ACD85735B}" type="slidenum">
              <a:rPr lang="en-US" altLang="en-US">
                <a:solidFill>
                  <a:srgbClr val="000000"/>
                </a:solidFill>
                <a:latin typeface="Times New Roman" panose="02020603050405020304" pitchFamily="18" charset="0"/>
              </a:rPr>
              <a:pPr eaLnBrk="1"/>
              <a:t>44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use getcwd to show that this has indeed happened.</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FB7AF36-841D-4470-8346-C908695446DB}" type="slidenum">
              <a:rPr lang="en-US" altLang="en-US">
                <a:solidFill>
                  <a:srgbClr val="000000"/>
                </a:solidFill>
                <a:latin typeface="Times New Roman" panose="02020603050405020304" pitchFamily="18" charset="0"/>
              </a:rPr>
              <a:pPr eaLnBrk="1"/>
              <a:t>45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44D51C7-27CF-40C2-8C04-56BE9575264C}" type="slidenum">
              <a:rPr lang="en-US" altLang="en-US">
                <a:solidFill>
                  <a:srgbClr val="000000"/>
                </a:solidFill>
                <a:latin typeface="Times New Roman" panose="02020603050405020304" pitchFamily="18" charset="0"/>
              </a:rPr>
              <a:pPr eaLnBrk="1"/>
              <a:t>46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When we call chdir in Python it only changes the current working directory as known to Python. What the shell, within which we started Python, considers to be the current working directory remains unchanged. For example, let us again change into the data directory.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520A0DF0-6C4C-403E-A06B-D13627A17F4D}" type="slidenum">
              <a:rPr lang="en-US" altLang="en-US">
                <a:solidFill>
                  <a:srgbClr val="000000"/>
                </a:solidFill>
                <a:latin typeface="Times New Roman" panose="02020603050405020304" pitchFamily="18" charset="0"/>
              </a:rPr>
              <a:pPr eaLnBrk="1"/>
              <a:t>47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Using getcwd we can see that…</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08AA00BA-A7A7-4F12-A1DA-9EAC6A7741E1}" type="slidenum">
              <a:rPr lang="en-US" altLang="en-US">
                <a:solidFill>
                  <a:srgbClr val="000000"/>
                </a:solidFill>
                <a:latin typeface="Times New Roman" panose="02020603050405020304" pitchFamily="18" charset="0"/>
              </a:rPr>
              <a:pPr eaLnBrk="1"/>
              <a:t>48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…as far as Python is concerned we are now in users vlad data.</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DC60681A-2DF6-4B9A-A955-357CA93D8A78}" type="slidenum">
              <a:rPr lang="en-US" altLang="en-US">
                <a:solidFill>
                  <a:srgbClr val="000000"/>
                </a:solidFill>
                <a:latin typeface="Times New Roman" panose="02020603050405020304" pitchFamily="18" charset="0"/>
              </a:rPr>
              <a:pPr eaLnBrk="1"/>
              <a:t>49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27C12083-DF94-4117-949A-B4361CB40B12}" type="slidenum">
              <a:rPr lang="en-US" altLang="en-US" sz="1400">
                <a:solidFill>
                  <a:srgbClr val="000000"/>
                </a:solidFill>
                <a:latin typeface="Times New Roman" panose="02020603050405020304" pitchFamily="18" charset="0"/>
              </a:rPr>
              <a:pPr algn="r" eaLnBrk="1"/>
              <a:t>5</a:t>
            </a:fld>
            <a:endParaRPr lang="en-US" altLang="en-US" sz="1400">
              <a:solidFill>
                <a:srgbClr val="000000"/>
              </a:solidFill>
              <a:latin typeface="Times New Roman" panose="02020603050405020304" pitchFamily="18" charset="0"/>
            </a:endParaRPr>
          </a:p>
        </p:txBody>
      </p:sp>
      <p:sp>
        <p:nvSpPr>
          <p:cNvPr id="63491"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3492"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But we might also want to do a number of other things. For example…</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GB"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If we exit Python using control-D.</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CD3150F1-7BAC-4767-82F1-37B025FF780E}" type="slidenum">
              <a:rPr lang="en-US" altLang="en-US">
                <a:solidFill>
                  <a:srgbClr val="000000"/>
                </a:solidFill>
                <a:latin typeface="Times New Roman" panose="02020603050405020304" pitchFamily="18" charset="0"/>
              </a:rPr>
              <a:pPr eaLnBrk="1"/>
              <a:t>50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run the Linux pwd command.</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8FC91F1-B1EB-4738-9A61-A1926D871E12}" type="slidenum">
              <a:rPr lang="en-US" altLang="en-US">
                <a:solidFill>
                  <a:srgbClr val="000000"/>
                </a:solidFill>
                <a:latin typeface="Times New Roman" panose="02020603050405020304" pitchFamily="18" charset="0"/>
              </a:rPr>
              <a:pPr eaLnBrk="1"/>
              <a:t>51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see that as far as the shell is concerned we are still in users vlad, which is the directory in which we started Python.</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72EC2B3-21A9-44A5-87E0-DB332D796E05}" type="slidenum">
              <a:rPr lang="en-US" altLang="en-US">
                <a:solidFill>
                  <a:srgbClr val="000000"/>
                </a:solidFill>
                <a:latin typeface="Times New Roman" panose="02020603050405020304" pitchFamily="18" charset="0"/>
              </a:rPr>
              <a:pPr eaLnBrk="1"/>
              <a:t>52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To summarize, we used the following functions in the Python os module to browse directories. Getcwd allows us to get the current working directory. Listdir allows us to list the contents of a specific directory. And, chdir allows us to change the current working directory to be a specific directory.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417AFD6-E3A8-4ABD-BE41-329CC1065EFE}" type="slidenum">
              <a:rPr lang="en-US" altLang="en-US">
                <a:solidFill>
                  <a:srgbClr val="000000"/>
                </a:solidFill>
                <a:latin typeface="Times New Roman" panose="02020603050405020304" pitchFamily="18" charset="0"/>
              </a:rPr>
              <a:pPr eaLnBrk="1"/>
              <a:t>53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DCC1FEE-4714-465D-982F-A4070C459F12}" type="slidenum">
              <a:rPr lang="en-US" altLang="en-US">
                <a:solidFill>
                  <a:srgbClr val="000000"/>
                </a:solidFill>
                <a:latin typeface="Times New Roman" panose="02020603050405020304" pitchFamily="18" charset="0"/>
              </a:rPr>
              <a:pPr eaLnBrk="1"/>
              <a:t>54</a:t>
            </a:fld>
            <a:endParaRPr lang="en-US" altLang="en-US">
              <a:solidFill>
                <a:srgbClr val="000000"/>
              </a:solidFill>
              <a:latin typeface="Times New Roman" panose="02020603050405020304" pitchFamily="18" charset="0"/>
            </a:endParaRPr>
          </a:p>
        </p:txBody>
      </p:sp>
      <p:sp>
        <p:nvSpPr>
          <p:cNvPr id="11366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13668"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r>
              <a:rPr lang="en-US" altLang="en-US">
                <a:latin typeface="Times New Roman" panose="02020603050405020304" pitchFamily="18" charset="0"/>
                <a:ea typeface="ＭＳ Ｐゴシック" panose="020B0600070205080204" pitchFamily="34" charset="-128"/>
              </a:rPr>
              <a:t>Thank you for listening.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CD532F5E-06F5-4048-88DA-D64378C9B04E}" type="slidenum">
              <a:rPr lang="en-US" altLang="en-US" sz="1400">
                <a:solidFill>
                  <a:srgbClr val="000000"/>
                </a:solidFill>
                <a:latin typeface="Times New Roman" panose="02020603050405020304" pitchFamily="18" charset="0"/>
              </a:rPr>
              <a:pPr algn="r" eaLnBrk="1"/>
              <a:t>6</a:t>
            </a:fld>
            <a:endParaRPr lang="en-US" altLang="en-US" sz="1400">
              <a:solidFill>
                <a:srgbClr val="000000"/>
              </a:solidFill>
              <a:latin typeface="Times New Roman" panose="02020603050405020304" pitchFamily="18" charset="0"/>
            </a:endParaRPr>
          </a:p>
        </p:txBody>
      </p:sp>
      <p:sp>
        <p:nvSpPr>
          <p:cNvPr id="64515"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4516"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…see what files we have. For example if offering a choice of files for users to select.</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GB"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69EAC6A2-A40D-4813-9EA5-619CB6B7414A}" type="slidenum">
              <a:rPr lang="en-US" altLang="en-US" sz="1400">
                <a:solidFill>
                  <a:srgbClr val="000000"/>
                </a:solidFill>
                <a:latin typeface="Times New Roman" panose="02020603050405020304" pitchFamily="18" charset="0"/>
              </a:rPr>
              <a:pPr algn="r" eaLnBrk="1"/>
              <a:t>7</a:t>
            </a:fld>
            <a:endParaRPr lang="en-US" altLang="en-US" sz="1400">
              <a:solidFill>
                <a:srgbClr val="000000"/>
              </a:solidFill>
              <a:latin typeface="Times New Roman" panose="02020603050405020304" pitchFamily="18" charset="0"/>
            </a:endParaRPr>
          </a:p>
        </p:txBody>
      </p:sp>
      <p:sp>
        <p:nvSpPr>
          <p:cNvPr id="65539"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5540"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We might wish to delete files.</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GB"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33C2FAEC-1EDD-47E1-ACB4-FE7761F82C39}" type="slidenum">
              <a:rPr lang="en-US" altLang="en-US" sz="1400">
                <a:solidFill>
                  <a:srgbClr val="000000"/>
                </a:solidFill>
                <a:latin typeface="Times New Roman" panose="02020603050405020304" pitchFamily="18" charset="0"/>
              </a:rPr>
              <a:pPr algn="r" eaLnBrk="1"/>
              <a:t>8</a:t>
            </a:fld>
            <a:endParaRPr lang="en-US" altLang="en-US" sz="1400">
              <a:solidFill>
                <a:srgbClr val="000000"/>
              </a:solidFill>
              <a:latin typeface="Times New Roman" panose="02020603050405020304" pitchFamily="18" charset="0"/>
            </a:endParaRPr>
          </a:p>
        </p:txBody>
      </p:sp>
      <p:sp>
        <p:nvSpPr>
          <p:cNvPr id="66563"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6564"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Group files into directories.</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GB"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eaLnBrk="1"/>
            <a:fld id="{39F7E22C-67AB-4CB7-AD1B-43DF752D00F3}" type="slidenum">
              <a:rPr lang="en-US" altLang="en-US" sz="1400">
                <a:solidFill>
                  <a:srgbClr val="000000"/>
                </a:solidFill>
                <a:latin typeface="Times New Roman" panose="02020603050405020304" pitchFamily="18" charset="0"/>
              </a:rPr>
              <a:pPr algn="r" eaLnBrk="1"/>
              <a:t>9</a:t>
            </a:fld>
            <a:endParaRPr lang="en-US" altLang="en-US" sz="1400">
              <a:solidFill>
                <a:srgbClr val="000000"/>
              </a:solidFill>
              <a:latin typeface="Times New Roman" panose="02020603050405020304" pitchFamily="18" charset="0"/>
            </a:endParaRPr>
          </a:p>
        </p:txBody>
      </p:sp>
      <p:sp>
        <p:nvSpPr>
          <p:cNvPr id="6758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7588"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GB" altLang="en-US" sz="2000">
                <a:latin typeface="Arial" panose="020B0604020202020204" pitchFamily="34" charset="0"/>
                <a:ea typeface="ＭＳ Ｐゴシック" panose="020B0600070205080204" pitchFamily="34" charset="-128"/>
              </a:rPr>
              <a:t>And, structure these directories into a tree. For example we might want to create a directory containing a set of input files holding data for processing.</a:t>
            </a:r>
          </a:p>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endParaRPr lang="en-GB" altLang="en-US" sz="200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446088" y="6948488"/>
            <a:ext cx="19653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charset="0"/>
                <a:ea typeface="Arial Unicode MS" pitchFamily="34" charset="-128"/>
                <a:cs typeface="Arial Unicode MS" pitchFamily="34" charset="-128"/>
              </a:defRPr>
            </a:lvl1pPr>
            <a:lvl2pPr eaLnBrk="0">
              <a:tabLst>
                <a:tab pos="723900" algn="l"/>
                <a:tab pos="1447800" algn="l"/>
              </a:tabLst>
              <a:defRPr>
                <a:solidFill>
                  <a:schemeClr val="tx1"/>
                </a:solidFill>
                <a:latin typeface="Arial" charset="0"/>
                <a:ea typeface="Arial Unicode MS" pitchFamily="34" charset="-128"/>
                <a:cs typeface="Arial Unicode MS" pitchFamily="34" charset="-128"/>
              </a:defRPr>
            </a:lvl2pPr>
            <a:lvl3pPr eaLnBrk="0">
              <a:tabLst>
                <a:tab pos="723900" algn="l"/>
                <a:tab pos="1447800" algn="l"/>
              </a:tabLst>
              <a:defRPr>
                <a:solidFill>
                  <a:schemeClr val="tx1"/>
                </a:solidFill>
                <a:latin typeface="Arial" charset="0"/>
                <a:ea typeface="Arial Unicode MS" pitchFamily="34" charset="-128"/>
                <a:cs typeface="Arial Unicode MS" pitchFamily="34" charset="-128"/>
              </a:defRPr>
            </a:lvl3pPr>
            <a:lvl4pPr eaLnBrk="0">
              <a:tabLst>
                <a:tab pos="723900" algn="l"/>
                <a:tab pos="1447800" algn="l"/>
              </a:tabLst>
              <a:defRPr>
                <a:solidFill>
                  <a:schemeClr val="tx1"/>
                </a:solidFill>
                <a:latin typeface="Arial" charset="0"/>
                <a:ea typeface="Arial Unicode MS" pitchFamily="34" charset="-128"/>
                <a:cs typeface="Arial Unicode MS" pitchFamily="34" charset="-128"/>
              </a:defRPr>
            </a:lvl4pPr>
            <a:lvl5pPr eaLnBrk="0">
              <a:tabLst>
                <a:tab pos="723900" algn="l"/>
                <a:tab pos="14478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9pPr>
          </a:lstStyle>
          <a:p>
            <a:pPr eaLnBrk="1">
              <a:lnSpc>
                <a:spcPct val="102000"/>
              </a:lnSpc>
              <a:defRPr/>
            </a:pPr>
            <a:r>
              <a:rPr lang="en-US" sz="1600">
                <a:solidFill>
                  <a:srgbClr val="000080"/>
                </a:solidFill>
                <a:latin typeface="Droid Sans" pitchFamily="34" charset="0"/>
              </a:rPr>
              <a:t>Python</a:t>
            </a:r>
          </a:p>
        </p:txBody>
      </p:sp>
      <p:sp>
        <p:nvSpPr>
          <p:cNvPr id="3" name="Text Box 9"/>
          <p:cNvSpPr txBox="1">
            <a:spLocks noChangeArrowheads="1"/>
          </p:cNvSpPr>
          <p:nvPr/>
        </p:nvSpPr>
        <p:spPr bwMode="auto">
          <a:xfrm>
            <a:off x="8361363" y="6948488"/>
            <a:ext cx="12795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Lst>
              <a:defRPr>
                <a:solidFill>
                  <a:schemeClr val="tx1"/>
                </a:solidFill>
                <a:latin typeface="Arial" charset="0"/>
                <a:ea typeface="Arial Unicode MS" pitchFamily="34" charset="-128"/>
                <a:cs typeface="Arial Unicode MS" pitchFamily="34" charset="-128"/>
              </a:defRPr>
            </a:lvl1pPr>
            <a:lvl2pPr eaLnBrk="0">
              <a:tabLst>
                <a:tab pos="723900" algn="l"/>
              </a:tabLst>
              <a:defRPr>
                <a:solidFill>
                  <a:schemeClr val="tx1"/>
                </a:solidFill>
                <a:latin typeface="Arial" charset="0"/>
                <a:ea typeface="Arial Unicode MS" pitchFamily="34" charset="-128"/>
                <a:cs typeface="Arial Unicode MS" pitchFamily="34" charset="-128"/>
              </a:defRPr>
            </a:lvl2pPr>
            <a:lvl3pPr eaLnBrk="0">
              <a:tabLst>
                <a:tab pos="723900" algn="l"/>
              </a:tabLst>
              <a:defRPr>
                <a:solidFill>
                  <a:schemeClr val="tx1"/>
                </a:solidFill>
                <a:latin typeface="Arial" charset="0"/>
                <a:ea typeface="Arial Unicode MS" pitchFamily="34" charset="-128"/>
                <a:cs typeface="Arial Unicode MS" pitchFamily="34" charset="-128"/>
              </a:defRPr>
            </a:lvl3pPr>
            <a:lvl4pPr eaLnBrk="0">
              <a:tabLst>
                <a:tab pos="723900" algn="l"/>
              </a:tabLst>
              <a:defRPr>
                <a:solidFill>
                  <a:schemeClr val="tx1"/>
                </a:solidFill>
                <a:latin typeface="Arial" charset="0"/>
                <a:ea typeface="Arial Unicode MS" pitchFamily="34" charset="-128"/>
                <a:cs typeface="Arial Unicode MS" pitchFamily="34" charset="-128"/>
              </a:defRPr>
            </a:lvl4pPr>
            <a:lvl5pPr eaLnBrk="0">
              <a:tabLst>
                <a:tab pos="7239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9pPr>
          </a:lstStyle>
          <a:p>
            <a:pPr algn="r" eaLnBrk="1">
              <a:lnSpc>
                <a:spcPct val="102000"/>
              </a:lnSpc>
              <a:defRPr/>
            </a:pPr>
            <a:r>
              <a:rPr lang="en-US" sz="1600">
                <a:solidFill>
                  <a:srgbClr val="280099"/>
                </a:solidFill>
                <a:latin typeface="Droid Sans" pitchFamily="34" charset="0"/>
              </a:rPr>
              <a:t>Browsing Directories</a:t>
            </a: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850" y="228600"/>
            <a:ext cx="2139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5" name="Group 18"/>
          <p:cNvGrpSpPr>
            <a:grpSpLocks/>
          </p:cNvGrpSpPr>
          <p:nvPr userDrawn="1"/>
        </p:nvGrpSpPr>
        <p:grpSpPr bwMode="auto">
          <a:xfrm>
            <a:off x="228600" y="227013"/>
            <a:ext cx="9602788" cy="6721475"/>
            <a:chOff x="144" y="143"/>
            <a:chExt cx="6049" cy="4322"/>
          </a:xfrm>
        </p:grpSpPr>
        <p:sp>
          <p:nvSpPr>
            <p:cNvPr id="6" name="Line 12"/>
            <p:cNvSpPr>
              <a:spLocks noChangeShapeType="1"/>
            </p:cNvSpPr>
            <p:nvPr/>
          </p:nvSpPr>
          <p:spPr bwMode="auto">
            <a:xfrm>
              <a:off x="288" y="4464"/>
              <a:ext cx="5760"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13"/>
            <p:cNvSpPr>
              <a:spLocks noChangeShapeType="1"/>
            </p:cNvSpPr>
            <p:nvPr/>
          </p:nvSpPr>
          <p:spPr bwMode="auto">
            <a:xfrm flipV="1">
              <a:off x="144" y="287"/>
              <a:ext cx="1" cy="403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Line 14"/>
            <p:cNvSpPr>
              <a:spLocks noChangeShapeType="1"/>
            </p:cNvSpPr>
            <p:nvPr/>
          </p:nvSpPr>
          <p:spPr bwMode="auto">
            <a:xfrm>
              <a:off x="288" y="144"/>
              <a:ext cx="5904"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 name="Line 15"/>
            <p:cNvSpPr>
              <a:spLocks noChangeShapeType="1"/>
            </p:cNvSpPr>
            <p:nvPr/>
          </p:nvSpPr>
          <p:spPr bwMode="auto">
            <a:xfrm flipV="1">
              <a:off x="6192" y="185"/>
              <a:ext cx="1" cy="413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Line 16"/>
            <p:cNvSpPr>
              <a:spLocks noChangeShapeType="1"/>
            </p:cNvSpPr>
            <p:nvPr/>
          </p:nvSpPr>
          <p:spPr bwMode="auto">
            <a:xfrm flipV="1">
              <a:off x="144" y="143"/>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 name="Line 17"/>
            <p:cNvSpPr>
              <a:spLocks noChangeShapeType="1"/>
            </p:cNvSpPr>
            <p:nvPr/>
          </p:nvSpPr>
          <p:spPr bwMode="auto">
            <a:xfrm flipV="1">
              <a:off x="6048" y="4319"/>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 name="Line 18"/>
            <p:cNvSpPr>
              <a:spLocks noChangeShapeType="1"/>
            </p:cNvSpPr>
            <p:nvPr/>
          </p:nvSpPr>
          <p:spPr bwMode="auto">
            <a:xfrm>
              <a:off x="144" y="4320"/>
              <a:ext cx="144" cy="14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1475194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446088" y="6948488"/>
            <a:ext cx="19653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charset="0"/>
                <a:ea typeface="Arial Unicode MS" pitchFamily="34" charset="-128"/>
                <a:cs typeface="Arial Unicode MS" pitchFamily="34" charset="-128"/>
              </a:defRPr>
            </a:lvl1pPr>
            <a:lvl2pPr eaLnBrk="0">
              <a:tabLst>
                <a:tab pos="723900" algn="l"/>
                <a:tab pos="1447800" algn="l"/>
              </a:tabLst>
              <a:defRPr>
                <a:solidFill>
                  <a:schemeClr val="tx1"/>
                </a:solidFill>
                <a:latin typeface="Arial" charset="0"/>
                <a:ea typeface="Arial Unicode MS" pitchFamily="34" charset="-128"/>
                <a:cs typeface="Arial Unicode MS" pitchFamily="34" charset="-128"/>
              </a:defRPr>
            </a:lvl2pPr>
            <a:lvl3pPr eaLnBrk="0">
              <a:tabLst>
                <a:tab pos="723900" algn="l"/>
                <a:tab pos="1447800" algn="l"/>
              </a:tabLst>
              <a:defRPr>
                <a:solidFill>
                  <a:schemeClr val="tx1"/>
                </a:solidFill>
                <a:latin typeface="Arial" charset="0"/>
                <a:ea typeface="Arial Unicode MS" pitchFamily="34" charset="-128"/>
                <a:cs typeface="Arial Unicode MS" pitchFamily="34" charset="-128"/>
              </a:defRPr>
            </a:lvl3pPr>
            <a:lvl4pPr eaLnBrk="0">
              <a:tabLst>
                <a:tab pos="723900" algn="l"/>
                <a:tab pos="1447800" algn="l"/>
              </a:tabLst>
              <a:defRPr>
                <a:solidFill>
                  <a:schemeClr val="tx1"/>
                </a:solidFill>
                <a:latin typeface="Arial" charset="0"/>
                <a:ea typeface="Arial Unicode MS" pitchFamily="34" charset="-128"/>
                <a:cs typeface="Arial Unicode MS" pitchFamily="34" charset="-128"/>
              </a:defRPr>
            </a:lvl4pPr>
            <a:lvl5pPr eaLnBrk="0">
              <a:tabLst>
                <a:tab pos="723900" algn="l"/>
                <a:tab pos="14478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9pPr>
          </a:lstStyle>
          <a:p>
            <a:pPr eaLnBrk="1">
              <a:lnSpc>
                <a:spcPct val="102000"/>
              </a:lnSpc>
              <a:defRPr/>
            </a:pPr>
            <a:r>
              <a:rPr lang="en-US" sz="1600">
                <a:solidFill>
                  <a:srgbClr val="000080"/>
                </a:solidFill>
                <a:latin typeface="Droid Sans" pitchFamily="34" charset="0"/>
              </a:rPr>
              <a:t>Python</a:t>
            </a:r>
          </a:p>
        </p:txBody>
      </p:sp>
      <p:sp>
        <p:nvSpPr>
          <p:cNvPr id="1027" name="Text Box 9"/>
          <p:cNvSpPr txBox="1">
            <a:spLocks noChangeArrowheads="1"/>
          </p:cNvSpPr>
          <p:nvPr userDrawn="1"/>
        </p:nvSpPr>
        <p:spPr bwMode="auto">
          <a:xfrm>
            <a:off x="8361363" y="6948488"/>
            <a:ext cx="12795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Lst>
              <a:defRPr>
                <a:solidFill>
                  <a:schemeClr val="tx1"/>
                </a:solidFill>
                <a:latin typeface="Arial" charset="0"/>
                <a:ea typeface="Arial Unicode MS" pitchFamily="34" charset="-128"/>
                <a:cs typeface="Arial Unicode MS" pitchFamily="34" charset="-128"/>
              </a:defRPr>
            </a:lvl1pPr>
            <a:lvl2pPr eaLnBrk="0">
              <a:tabLst>
                <a:tab pos="723900" algn="l"/>
              </a:tabLst>
              <a:defRPr>
                <a:solidFill>
                  <a:schemeClr val="tx1"/>
                </a:solidFill>
                <a:latin typeface="Arial" charset="0"/>
                <a:ea typeface="Arial Unicode MS" pitchFamily="34" charset="-128"/>
                <a:cs typeface="Arial Unicode MS" pitchFamily="34" charset="-128"/>
              </a:defRPr>
            </a:lvl2pPr>
            <a:lvl3pPr eaLnBrk="0">
              <a:tabLst>
                <a:tab pos="723900" algn="l"/>
              </a:tabLst>
              <a:defRPr>
                <a:solidFill>
                  <a:schemeClr val="tx1"/>
                </a:solidFill>
                <a:latin typeface="Arial" charset="0"/>
                <a:ea typeface="Arial Unicode MS" pitchFamily="34" charset="-128"/>
                <a:cs typeface="Arial Unicode MS" pitchFamily="34" charset="-128"/>
              </a:defRPr>
            </a:lvl3pPr>
            <a:lvl4pPr eaLnBrk="0">
              <a:tabLst>
                <a:tab pos="723900" algn="l"/>
              </a:tabLst>
              <a:defRPr>
                <a:solidFill>
                  <a:schemeClr val="tx1"/>
                </a:solidFill>
                <a:latin typeface="Arial" charset="0"/>
                <a:ea typeface="Arial Unicode MS" pitchFamily="34" charset="-128"/>
                <a:cs typeface="Arial Unicode MS" pitchFamily="34" charset="-128"/>
              </a:defRPr>
            </a:lvl4pPr>
            <a:lvl5pPr eaLnBrk="0">
              <a:tabLst>
                <a:tab pos="7239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9pPr>
          </a:lstStyle>
          <a:p>
            <a:pPr algn="r" eaLnBrk="1">
              <a:lnSpc>
                <a:spcPct val="102000"/>
              </a:lnSpc>
              <a:defRPr/>
            </a:pPr>
            <a:r>
              <a:rPr lang="en-US" sz="1600">
                <a:solidFill>
                  <a:srgbClr val="280099"/>
                </a:solidFill>
                <a:latin typeface="Droid Sans" pitchFamily="34" charset="0"/>
              </a:rPr>
              <a:t>Files and Directories</a:t>
            </a:r>
          </a:p>
        </p:txBody>
      </p:sp>
      <p:pic>
        <p:nvPicPr>
          <p:cNvPr id="1028"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96200" y="225425"/>
            <a:ext cx="2139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029" name="Group 18"/>
          <p:cNvGrpSpPr>
            <a:grpSpLocks/>
          </p:cNvGrpSpPr>
          <p:nvPr userDrawn="1"/>
        </p:nvGrpSpPr>
        <p:grpSpPr bwMode="auto">
          <a:xfrm>
            <a:off x="228600" y="227013"/>
            <a:ext cx="9602788" cy="6721475"/>
            <a:chOff x="144" y="143"/>
            <a:chExt cx="6049" cy="4322"/>
          </a:xfrm>
        </p:grpSpPr>
        <p:sp>
          <p:nvSpPr>
            <p:cNvPr id="1030" name="Line 12"/>
            <p:cNvSpPr>
              <a:spLocks noChangeShapeType="1"/>
            </p:cNvSpPr>
            <p:nvPr/>
          </p:nvSpPr>
          <p:spPr bwMode="auto">
            <a:xfrm>
              <a:off x="288" y="4464"/>
              <a:ext cx="5760"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1" name="Line 13"/>
            <p:cNvSpPr>
              <a:spLocks noChangeShapeType="1"/>
            </p:cNvSpPr>
            <p:nvPr/>
          </p:nvSpPr>
          <p:spPr bwMode="auto">
            <a:xfrm flipV="1">
              <a:off x="144" y="287"/>
              <a:ext cx="1" cy="403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2" name="Line 14"/>
            <p:cNvSpPr>
              <a:spLocks noChangeShapeType="1"/>
            </p:cNvSpPr>
            <p:nvPr/>
          </p:nvSpPr>
          <p:spPr bwMode="auto">
            <a:xfrm>
              <a:off x="288" y="144"/>
              <a:ext cx="5904"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3" name="Line 15"/>
            <p:cNvSpPr>
              <a:spLocks noChangeShapeType="1"/>
            </p:cNvSpPr>
            <p:nvPr/>
          </p:nvSpPr>
          <p:spPr bwMode="auto">
            <a:xfrm flipV="1">
              <a:off x="6192" y="185"/>
              <a:ext cx="1" cy="413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4" name="Line 16"/>
            <p:cNvSpPr>
              <a:spLocks noChangeShapeType="1"/>
            </p:cNvSpPr>
            <p:nvPr/>
          </p:nvSpPr>
          <p:spPr bwMode="auto">
            <a:xfrm flipV="1">
              <a:off x="144" y="143"/>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5" name="Line 17"/>
            <p:cNvSpPr>
              <a:spLocks noChangeShapeType="1"/>
            </p:cNvSpPr>
            <p:nvPr/>
          </p:nvSpPr>
          <p:spPr bwMode="auto">
            <a:xfrm flipV="1">
              <a:off x="6048" y="4319"/>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6" name="Line 18"/>
            <p:cNvSpPr>
              <a:spLocks noChangeShapeType="1"/>
            </p:cNvSpPr>
            <p:nvPr/>
          </p:nvSpPr>
          <p:spPr bwMode="auto">
            <a:xfrm>
              <a:off x="144" y="4320"/>
              <a:ext cx="144" cy="14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 bg1="lt1" tx1="dk1" bg2="lt2" tx2="dk2" accent1="accent1" accent2="accent2" accent3="accent3" accent4="accent4" accent5="accent5" accent6="accent6" hlink="hlink" folHlink="folHlink"/>
  <p:sldLayoutIdLst>
    <p:sldLayoutId id="2147483831" r:id="rId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ＭＳ Ｐゴシック" charset="-128"/>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ＭＳ Ｐゴシック" charset="-128"/>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ＭＳ Ｐゴシック" charset="-128"/>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ＭＳ Ｐゴシック" charset="-128"/>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75" name="Text Box 3"/>
          <p:cNvSpPr txBox="1">
            <a:spLocks noChangeArrowheads="1"/>
          </p:cNvSpPr>
          <p:nvPr/>
        </p:nvSpPr>
        <p:spPr bwMode="auto">
          <a:xfrm>
            <a:off x="1152525" y="4716463"/>
            <a:ext cx="792956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4000">
                <a:solidFill>
                  <a:srgbClr val="000000"/>
                </a:solidFill>
                <a:latin typeface="Droid Sans" pitchFamily="34" charset="0"/>
              </a:rPr>
              <a:t>Browsing Directories</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6194425"/>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77" name="Text Box 5"/>
          <p:cNvSpPr txBox="1">
            <a:spLocks noChangeArrowheads="1"/>
          </p:cNvSpPr>
          <p:nvPr/>
        </p:nvSpPr>
        <p:spPr bwMode="auto">
          <a:xfrm>
            <a:off x="3116263" y="6186488"/>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02000"/>
              </a:lnSpc>
            </a:pPr>
            <a:r>
              <a:rPr lang="en-US" altLang="en-US" sz="1400">
                <a:solidFill>
                  <a:srgbClr val="000000"/>
                </a:solidFill>
                <a:latin typeface="Droid Sans" pitchFamily="34" charset="0"/>
              </a:rPr>
              <a:t>Copyright </a:t>
            </a:r>
            <a:r>
              <a:rPr lang="en-US" altLang="en-US" sz="1400">
                <a:solidFill>
                  <a:srgbClr val="000000"/>
                </a:solidFill>
                <a:latin typeface="Droid Sans" pitchFamily="34" charset="0"/>
                <a:cs typeface="Arial" panose="020B0604020202020204" pitchFamily="34" charset="0"/>
              </a:rPr>
              <a:t>© Software Carpentry and The University of Edinburgh 2010-2011</a:t>
            </a:r>
          </a:p>
          <a:p>
            <a:pPr eaLnBrk="1">
              <a:lnSpc>
                <a:spcPct val="140000"/>
              </a:lnSpc>
            </a:pPr>
            <a:r>
              <a:rPr lang="en-US" altLang="en-US" sz="1400">
                <a:solidFill>
                  <a:srgbClr val="000000"/>
                </a:solidFill>
                <a:latin typeface="Droid Sans" pitchFamily="34" charset="0"/>
                <a:cs typeface="Arial" panose="020B0604020202020204" pitchFamily="34" charset="0"/>
              </a:rPr>
              <a:t>This work is licensed under the Creative Commons Attribution License</a:t>
            </a:r>
          </a:p>
          <a:p>
            <a:pPr eaLnBrk="1">
              <a:lnSpc>
                <a:spcPct val="140000"/>
              </a:lnSpc>
            </a:pPr>
            <a:r>
              <a:rPr lang="en-US" altLang="en-US" sz="1400">
                <a:solidFill>
                  <a:srgbClr val="000000"/>
                </a:solidFill>
                <a:latin typeface="Droid Sans" pitchFamily="34" charset="0"/>
                <a:cs typeface="Arial" panose="020B0604020202020204" pitchFamily="34" charset="0"/>
              </a:rPr>
              <a:t>See http://software-carpentry.org/license.html for more information.</a:t>
            </a:r>
          </a:p>
        </p:txBody>
      </p:sp>
      <p:sp>
        <p:nvSpPr>
          <p:cNvPr id="3078" name="Text Box 1"/>
          <p:cNvSpPr txBox="1">
            <a:spLocks noChangeArrowheads="1"/>
          </p:cNvSpPr>
          <p:nvPr/>
        </p:nvSpPr>
        <p:spPr bwMode="auto">
          <a:xfrm>
            <a:off x="1497013" y="3348038"/>
            <a:ext cx="7143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5400">
                <a:solidFill>
                  <a:srgbClr val="000000"/>
                </a:solidFill>
                <a:latin typeface="Droid Sans" pitchFamily="34" charset="0"/>
              </a:rPr>
              <a:t>Python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925513" y="841375"/>
            <a:ext cx="379571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could use the shell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925513" y="841375"/>
            <a:ext cx="53038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could use the shell</a:t>
            </a:r>
          </a:p>
          <a:p>
            <a:pPr eaLnBrk="1">
              <a:lnSpc>
                <a:spcPct val="150000"/>
              </a:lnSpc>
            </a:pPr>
            <a:r>
              <a:rPr lang="en-GB" altLang="en-US" sz="2800">
                <a:latin typeface="Droid Sans" pitchFamily="34" charset="0"/>
              </a:rPr>
              <a:t>Our program will be a mixture of</a:t>
            </a:r>
          </a:p>
          <a:p>
            <a:pPr eaLnBrk="1">
              <a:lnSpc>
                <a:spcPct val="150000"/>
              </a:lnSpc>
            </a:pPr>
            <a:r>
              <a:rPr lang="en-US" altLang="en-US" sz="2800">
                <a:latin typeface="Droid Sans" pitchFamily="34" charset="0"/>
              </a:rPr>
              <a:t>–	Python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925513" y="841375"/>
            <a:ext cx="5303837"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could use the shell</a:t>
            </a:r>
          </a:p>
          <a:p>
            <a:pPr eaLnBrk="1">
              <a:lnSpc>
                <a:spcPct val="150000"/>
              </a:lnSpc>
            </a:pPr>
            <a:r>
              <a:rPr lang="en-GB" altLang="en-US" sz="2800">
                <a:latin typeface="Droid Sans" pitchFamily="34" charset="0"/>
              </a:rPr>
              <a:t>Our program will be a mixture of</a:t>
            </a:r>
          </a:p>
          <a:p>
            <a:pPr eaLnBrk="1">
              <a:lnSpc>
                <a:spcPct val="150000"/>
              </a:lnSpc>
            </a:pPr>
            <a:r>
              <a:rPr lang="en-US" altLang="en-US" sz="2800">
                <a:latin typeface="Droid Sans" pitchFamily="34" charset="0"/>
              </a:rPr>
              <a:t>–	Python</a:t>
            </a:r>
          </a:p>
          <a:p>
            <a:pPr eaLnBrk="1">
              <a:lnSpc>
                <a:spcPct val="150000"/>
              </a:lnSpc>
            </a:pPr>
            <a:r>
              <a:rPr lang="en-US" altLang="en-US" sz="2800">
                <a:latin typeface="Droid Sans" pitchFamily="34" charset="0"/>
              </a:rPr>
              <a:t>–	Shell commands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925513" y="841375"/>
            <a:ext cx="5303837"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could use the shell</a:t>
            </a:r>
          </a:p>
          <a:p>
            <a:pPr eaLnBrk="1">
              <a:lnSpc>
                <a:spcPct val="150000"/>
              </a:lnSpc>
            </a:pPr>
            <a:r>
              <a:rPr lang="en-GB" altLang="en-US" sz="2800">
                <a:latin typeface="Droid Sans" pitchFamily="34" charset="0"/>
              </a:rPr>
              <a:t>Our program will be a mixture of</a:t>
            </a:r>
          </a:p>
          <a:p>
            <a:pPr eaLnBrk="1">
              <a:lnSpc>
                <a:spcPct val="150000"/>
              </a:lnSpc>
            </a:pPr>
            <a:r>
              <a:rPr lang="en-US" altLang="en-US" sz="2800">
                <a:latin typeface="Droid Sans" pitchFamily="34" charset="0"/>
              </a:rPr>
              <a:t>–	Python</a:t>
            </a:r>
          </a:p>
          <a:p>
            <a:pPr eaLnBrk="1">
              <a:lnSpc>
                <a:spcPct val="150000"/>
              </a:lnSpc>
            </a:pPr>
            <a:r>
              <a:rPr lang="en-US" altLang="en-US" sz="2800">
                <a:latin typeface="Droid Sans" pitchFamily="34" charset="0"/>
              </a:rPr>
              <a:t>–	Shell commands</a:t>
            </a:r>
          </a:p>
          <a:p>
            <a:pPr eaLnBrk="1">
              <a:lnSpc>
                <a:spcPct val="150000"/>
              </a:lnSpc>
            </a:pPr>
            <a:r>
              <a:rPr lang="en-GB" altLang="en-US" sz="2800">
                <a:latin typeface="Droid Sans" pitchFamily="34" charset="0"/>
              </a:rPr>
              <a:t>This is not portable</a:t>
            </a: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925513" y="841375"/>
            <a:ext cx="53038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could use the shell</a:t>
            </a:r>
          </a:p>
          <a:p>
            <a:pPr eaLnBrk="1">
              <a:lnSpc>
                <a:spcPct val="150000"/>
              </a:lnSpc>
            </a:pPr>
            <a:r>
              <a:rPr lang="en-GB" altLang="en-US" sz="2800">
                <a:latin typeface="Droid Sans" pitchFamily="34" charset="0"/>
              </a:rPr>
              <a:t>Our program will be a mixture of</a:t>
            </a:r>
          </a:p>
          <a:p>
            <a:pPr eaLnBrk="1">
              <a:lnSpc>
                <a:spcPct val="150000"/>
              </a:lnSpc>
            </a:pPr>
            <a:r>
              <a:rPr lang="en-US" altLang="en-US" sz="2800">
                <a:latin typeface="Droid Sans" pitchFamily="34" charset="0"/>
              </a:rPr>
              <a:t>–	Python</a:t>
            </a:r>
          </a:p>
          <a:p>
            <a:pPr eaLnBrk="1">
              <a:lnSpc>
                <a:spcPct val="150000"/>
              </a:lnSpc>
            </a:pPr>
            <a:r>
              <a:rPr lang="en-US" altLang="en-US" sz="2800">
                <a:latin typeface="Droid Sans" pitchFamily="34" charset="0"/>
              </a:rPr>
              <a:t>–	Shell commands</a:t>
            </a:r>
          </a:p>
          <a:p>
            <a:pPr eaLnBrk="1">
              <a:lnSpc>
                <a:spcPct val="150000"/>
              </a:lnSpc>
            </a:pPr>
            <a:r>
              <a:rPr lang="en-GB" altLang="en-US" sz="2800">
                <a:latin typeface="Droid Sans" pitchFamily="34" charset="0"/>
              </a:rPr>
              <a:t>This is not portable</a:t>
            </a:r>
            <a:endParaRPr lang="en-US" altLang="en-US" sz="2800">
              <a:latin typeface="Droid Sans" pitchFamily="34" charset="0"/>
            </a:endParaRPr>
          </a:p>
          <a:p>
            <a:pPr eaLnBrk="1">
              <a:lnSpc>
                <a:spcPct val="150000"/>
              </a:lnSpc>
            </a:pPr>
            <a:endParaRPr lang="en-US" altLang="en-US" sz="2800">
              <a:latin typeface="Droid Sans" pitchFamily="34" charset="0"/>
            </a:endParaRPr>
          </a:p>
          <a:p>
            <a:pPr eaLnBrk="1">
              <a:lnSpc>
                <a:spcPct val="150000"/>
              </a:lnSpc>
            </a:pPr>
            <a:r>
              <a:rPr lang="en-US" altLang="en-US" sz="2800">
                <a:latin typeface="Droid Sans" pitchFamily="34" charset="0"/>
              </a:rPr>
              <a:t>D</a:t>
            </a:r>
            <a:r>
              <a:rPr lang="en-GB" altLang="en-US" sz="2800">
                <a:latin typeface="Droid Sans" pitchFamily="34" charset="0"/>
              </a:rPr>
              <a:t>o it all in Python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b="1">
              <a:latin typeface="Inconsolata" pitchFamily="49" charset="0"/>
            </a:endParaRPr>
          </a:p>
          <a:p>
            <a:pPr eaLnBrk="1">
              <a:lnSpc>
                <a:spcPct val="125000"/>
              </a:lnSpc>
            </a:pPr>
            <a:endParaRPr lang="en-US" altLang="en-US" sz="2400" b="1">
              <a:latin typeface="Inconsolata" pitchFamily="49" charset="0"/>
            </a:endParaRPr>
          </a:p>
          <a:p>
            <a:pPr eaLnBrk="1">
              <a:lnSpc>
                <a:spcPct val="125000"/>
              </a:lnSpc>
            </a:pPr>
            <a:r>
              <a:rPr lang="en-US" altLang="en-US" sz="2400">
                <a:latin typeface="Inconsolata" pitchFamily="49" charset="0"/>
              </a:rPr>
              <a:t>&gt;&gt;&gt; </a:t>
            </a:r>
            <a:r>
              <a:rPr lang="en-US" altLang="en-US" sz="2400" b="1">
                <a:latin typeface="Inconsolata" pitchFamily="49" charset="0"/>
              </a:rPr>
              <a:t>from </a:t>
            </a:r>
            <a:r>
              <a:rPr lang="en-US" altLang="en-US" sz="2400">
                <a:latin typeface="Inconsolata" pitchFamily="49" charset="0"/>
              </a:rPr>
              <a:t>os</a:t>
            </a:r>
            <a:r>
              <a:rPr lang="en-US" altLang="en-US" sz="2400" b="1">
                <a:latin typeface="Inconsolata" pitchFamily="49" charset="0"/>
              </a:rPr>
              <a:t> import</a:t>
            </a:r>
            <a:r>
              <a:rPr lang="en-US" altLang="en-US" sz="2400">
                <a:latin typeface="Inconsolata" pitchFamily="49" charset="0"/>
              </a:rPr>
              <a:t> getcwd</a:t>
            </a: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17411" name="Text Box 2"/>
          <p:cNvSpPr txBox="1">
            <a:spLocks noChangeArrowheads="1"/>
          </p:cNvSpPr>
          <p:nvPr/>
        </p:nvSpPr>
        <p:spPr bwMode="auto">
          <a:xfrm>
            <a:off x="6134100" y="1533525"/>
            <a:ext cx="38020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Import getcwd</a:t>
            </a:r>
          </a:p>
          <a:p>
            <a:pPr eaLnBrk="1">
              <a:lnSpc>
                <a:spcPct val="125000"/>
              </a:lnSpc>
            </a:pPr>
            <a:r>
              <a:rPr lang="en-US" altLang="en-US" sz="2400">
                <a:solidFill>
                  <a:schemeClr val="accent2"/>
                </a:solidFill>
                <a:latin typeface="Droid Sans" pitchFamily="34" charset="0"/>
              </a:rPr>
              <a:t>from the os module</a:t>
            </a:r>
          </a:p>
        </p:txBody>
      </p:sp>
      <p:sp>
        <p:nvSpPr>
          <p:cNvPr id="17412" name="Line 4"/>
          <p:cNvSpPr>
            <a:spLocks noChangeShapeType="1"/>
          </p:cNvSpPr>
          <p:nvPr/>
        </p:nvSpPr>
        <p:spPr bwMode="auto">
          <a:xfrm flipH="1" flipV="1">
            <a:off x="5386388" y="2051050"/>
            <a:ext cx="747712"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7413" name="Text Box 2"/>
          <p:cNvSpPr txBox="1">
            <a:spLocks noChangeArrowheads="1"/>
          </p:cNvSpPr>
          <p:nvPr/>
        </p:nvSpPr>
        <p:spPr bwMode="auto">
          <a:xfrm>
            <a:off x="5673725" y="2800350"/>
            <a:ext cx="40909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solidFill>
                <a:schemeClr val="accent2"/>
              </a:solidFill>
              <a:latin typeface="Droid Sans"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b="1">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a:t>
            </a:r>
            <a:r>
              <a:rPr lang="en-US" altLang="en-US" sz="2400" b="1">
                <a:latin typeface="Inconsolata" pitchFamily="49" charset="0"/>
              </a:rPr>
              <a:t>from </a:t>
            </a:r>
            <a:r>
              <a:rPr lang="en-US" altLang="en-US" sz="2400">
                <a:latin typeface="Inconsolata" pitchFamily="49" charset="0"/>
              </a:rPr>
              <a:t>os</a:t>
            </a:r>
            <a:r>
              <a:rPr lang="en-US" altLang="en-US" sz="2400" b="1">
                <a:latin typeface="Inconsolata" pitchFamily="49" charset="0"/>
              </a:rPr>
              <a:t> import</a:t>
            </a:r>
            <a:r>
              <a:rPr lang="en-US" altLang="en-US" sz="2400">
                <a:latin typeface="Inconsolata" pitchFamily="49" charset="0"/>
              </a:rPr>
              <a:t> getcwd</a:t>
            </a: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getcwd()</a:t>
            </a: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18435" name="Text Box 2"/>
          <p:cNvSpPr txBox="1">
            <a:spLocks noChangeArrowheads="1"/>
          </p:cNvSpPr>
          <p:nvPr/>
        </p:nvSpPr>
        <p:spPr bwMode="auto">
          <a:xfrm>
            <a:off x="5673725" y="2800350"/>
            <a:ext cx="40909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solidFill>
                <a:schemeClr val="accent2"/>
              </a:solidFill>
              <a:latin typeface="Droid Sans"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b="1">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a:t>
            </a:r>
            <a:r>
              <a:rPr lang="en-US" altLang="en-US" sz="2400" b="1">
                <a:latin typeface="Inconsolata" pitchFamily="49" charset="0"/>
              </a:rPr>
              <a:t>from </a:t>
            </a:r>
            <a:r>
              <a:rPr lang="en-US" altLang="en-US" sz="2400">
                <a:latin typeface="Inconsolata" pitchFamily="49" charset="0"/>
              </a:rPr>
              <a:t>os</a:t>
            </a:r>
            <a:r>
              <a:rPr lang="en-US" altLang="en-US" sz="2400" b="1">
                <a:latin typeface="Inconsolata" pitchFamily="49" charset="0"/>
              </a:rPr>
              <a:t> import</a:t>
            </a:r>
            <a:r>
              <a:rPr lang="en-US" altLang="en-US" sz="2400">
                <a:latin typeface="Inconsolata" pitchFamily="49" charset="0"/>
              </a:rPr>
              <a:t> getcwd</a:t>
            </a: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getcwd()</a:t>
            </a:r>
          </a:p>
          <a:p>
            <a:pPr eaLnBrk="1">
              <a:lnSpc>
                <a:spcPct val="125000"/>
              </a:lnSpc>
            </a:pPr>
            <a:r>
              <a:rPr lang="en-US" altLang="en-US" sz="2400">
                <a:solidFill>
                  <a:srgbClr val="006600"/>
                </a:solidFill>
                <a:latin typeface="Inconsolata" pitchFamily="49" charset="0"/>
              </a:rPr>
              <a:t>'/users/vlad'</a:t>
            </a: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19459" name="Text Box 2"/>
          <p:cNvSpPr txBox="1">
            <a:spLocks noChangeArrowheads="1"/>
          </p:cNvSpPr>
          <p:nvPr/>
        </p:nvSpPr>
        <p:spPr bwMode="auto">
          <a:xfrm>
            <a:off x="5673725" y="2800350"/>
            <a:ext cx="40909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solidFill>
                <a:schemeClr val="accent2"/>
              </a:solidFill>
              <a:latin typeface="Droid Sans" pitchFamily="34" charset="0"/>
            </a:endParaRPr>
          </a:p>
        </p:txBody>
      </p:sp>
      <p:sp>
        <p:nvSpPr>
          <p:cNvPr id="19460" name="Text Box 2"/>
          <p:cNvSpPr txBox="1">
            <a:spLocks noChangeArrowheads="1"/>
          </p:cNvSpPr>
          <p:nvPr/>
        </p:nvSpPr>
        <p:spPr bwMode="auto">
          <a:xfrm>
            <a:off x="6019800" y="3087688"/>
            <a:ext cx="3802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Current working directory</a:t>
            </a:r>
            <a:endParaRPr lang="en-GB" altLang="en-US" sz="2400">
              <a:solidFill>
                <a:schemeClr val="accent2"/>
              </a:solidFill>
              <a:latin typeface="Droid Sans" pitchFamily="34" charset="0"/>
            </a:endParaRPr>
          </a:p>
          <a:p>
            <a:pPr eaLnBrk="1">
              <a:lnSpc>
                <a:spcPct val="125000"/>
              </a:lnSpc>
            </a:pPr>
            <a:endParaRPr lang="en-US" altLang="en-US" sz="2400">
              <a:solidFill>
                <a:schemeClr val="accent2"/>
              </a:solidFill>
              <a:latin typeface="Droid Sans" pitchFamily="34" charset="0"/>
            </a:endParaRPr>
          </a:p>
        </p:txBody>
      </p:sp>
      <p:sp>
        <p:nvSpPr>
          <p:cNvPr id="19461" name="Line 4"/>
          <p:cNvSpPr>
            <a:spLocks noChangeShapeType="1"/>
          </p:cNvSpPr>
          <p:nvPr/>
        </p:nvSpPr>
        <p:spPr bwMode="auto">
          <a:xfrm flipH="1">
            <a:off x="3138488" y="3376613"/>
            <a:ext cx="2765425"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b="1">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a:t>
            </a:r>
            <a:r>
              <a:rPr lang="en-US" altLang="en-US" sz="2400" b="1">
                <a:latin typeface="Inconsolata" pitchFamily="49" charset="0"/>
              </a:rPr>
              <a:t>from </a:t>
            </a:r>
            <a:r>
              <a:rPr lang="en-US" altLang="en-US" sz="2400">
                <a:latin typeface="Inconsolata" pitchFamily="49" charset="0"/>
              </a:rPr>
              <a:t>os</a:t>
            </a:r>
            <a:r>
              <a:rPr lang="en-US" altLang="en-US" sz="2400" b="1">
                <a:latin typeface="Inconsolata" pitchFamily="49" charset="0"/>
              </a:rPr>
              <a:t> import</a:t>
            </a:r>
            <a:r>
              <a:rPr lang="en-US" altLang="en-US" sz="2400">
                <a:latin typeface="Inconsolata" pitchFamily="49" charset="0"/>
              </a:rPr>
              <a:t> getcwd</a:t>
            </a: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getcwd()</a:t>
            </a:r>
          </a:p>
          <a:p>
            <a:pPr eaLnBrk="1">
              <a:lnSpc>
                <a:spcPct val="125000"/>
              </a:lnSpc>
            </a:pPr>
            <a:r>
              <a:rPr lang="en-US" altLang="en-US" sz="2400">
                <a:solidFill>
                  <a:srgbClr val="006600"/>
                </a:solidFill>
                <a:latin typeface="Inconsolata" pitchFamily="49" charset="0"/>
              </a:rPr>
              <a:t>'/users/vlad'</a:t>
            </a:r>
            <a:endParaRPr lang="en-GB"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a:solidFill>
                  <a:srgbClr val="C00000"/>
                </a:solidFill>
                <a:latin typeface="Inconsolata" pitchFamily="49" charset="0"/>
              </a:rPr>
              <a:t>originaldir</a:t>
            </a:r>
            <a:r>
              <a:rPr lang="en-GB" altLang="en-US" sz="2400">
                <a:latin typeface="Inconsolata" pitchFamily="49" charset="0"/>
              </a:rPr>
              <a:t> = getcwd()</a:t>
            </a: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20483" name="Text Box 2"/>
          <p:cNvSpPr txBox="1">
            <a:spLocks noChangeArrowheads="1"/>
          </p:cNvSpPr>
          <p:nvPr/>
        </p:nvSpPr>
        <p:spPr bwMode="auto">
          <a:xfrm>
            <a:off x="5673725" y="2800350"/>
            <a:ext cx="40909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solidFill>
                <a:schemeClr val="accent2"/>
              </a:solidFill>
              <a:latin typeface="Droid Sans" pitchFamily="34" charset="0"/>
            </a:endParaRPr>
          </a:p>
        </p:txBody>
      </p:sp>
      <p:sp>
        <p:nvSpPr>
          <p:cNvPr id="20484" name="Text Box 2"/>
          <p:cNvSpPr txBox="1">
            <a:spLocks noChangeArrowheads="1"/>
          </p:cNvSpPr>
          <p:nvPr/>
        </p:nvSpPr>
        <p:spPr bwMode="auto">
          <a:xfrm>
            <a:off x="6134100" y="3779838"/>
            <a:ext cx="28225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Save the current working</a:t>
            </a:r>
          </a:p>
          <a:p>
            <a:pPr eaLnBrk="1">
              <a:lnSpc>
                <a:spcPct val="125000"/>
              </a:lnSpc>
            </a:pPr>
            <a:r>
              <a:rPr lang="en-US" altLang="en-US" sz="2400">
                <a:solidFill>
                  <a:schemeClr val="accent2"/>
                </a:solidFill>
                <a:latin typeface="Droid Sans" pitchFamily="34" charset="0"/>
              </a:rPr>
              <a:t>directory in a variable</a:t>
            </a:r>
          </a:p>
        </p:txBody>
      </p:sp>
      <p:sp>
        <p:nvSpPr>
          <p:cNvPr id="20485" name="Line 4"/>
          <p:cNvSpPr>
            <a:spLocks noChangeShapeType="1"/>
          </p:cNvSpPr>
          <p:nvPr/>
        </p:nvSpPr>
        <p:spPr bwMode="auto">
          <a:xfrm flipH="1">
            <a:off x="5443538" y="4298950"/>
            <a:ext cx="690562"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b="1"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r>
              <a:rPr lang="en-US" altLang="en-US" sz="2400" dirty="0">
                <a:latin typeface="Inconsolata" pitchFamily="49" charset="0"/>
              </a:rPr>
              <a:t>&gt;&gt;&gt; </a:t>
            </a:r>
            <a:r>
              <a:rPr lang="en-US" altLang="en-US" sz="2400" b="1" dirty="0">
                <a:latin typeface="Inconsolata" pitchFamily="49" charset="0"/>
              </a:rPr>
              <a:t>from </a:t>
            </a:r>
            <a:r>
              <a:rPr lang="en-US" altLang="en-US" sz="2400" dirty="0" err="1">
                <a:latin typeface="Inconsolata" pitchFamily="49" charset="0"/>
              </a:rPr>
              <a:t>os</a:t>
            </a:r>
            <a:r>
              <a:rPr lang="en-US" altLang="en-US" sz="2400" b="1" dirty="0">
                <a:latin typeface="Inconsolata" pitchFamily="49" charset="0"/>
              </a:rPr>
              <a:t> import</a:t>
            </a:r>
            <a:r>
              <a:rPr lang="en-US" altLang="en-US" sz="2400" dirty="0">
                <a:latin typeface="Inconsolata" pitchFamily="49" charset="0"/>
              </a:rPr>
              <a:t> </a:t>
            </a:r>
            <a:r>
              <a:rPr lang="en-US" altLang="en-US" sz="2400" dirty="0" err="1">
                <a:latin typeface="Inconsolata" pitchFamily="49" charset="0"/>
              </a:rPr>
              <a:t>getcwd</a:t>
            </a: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getcwd</a:t>
            </a:r>
            <a:r>
              <a:rPr lang="en-GB" altLang="en-US" sz="2400" dirty="0">
                <a:latin typeface="Inconsolata" pitchFamily="49" charset="0"/>
              </a:rPr>
              <a:t>()</a:t>
            </a:r>
          </a:p>
          <a:p>
            <a:pPr eaLnBrk="1">
              <a:lnSpc>
                <a:spcPct val="125000"/>
              </a:lnSpc>
            </a:pPr>
            <a:r>
              <a:rPr lang="en-US" altLang="en-US" sz="2400" dirty="0">
                <a:solidFill>
                  <a:srgbClr val="006600"/>
                </a:solidFill>
                <a:latin typeface="Inconsolata" pitchFamily="49" charset="0"/>
              </a:rPr>
              <a:t>'/users/</a:t>
            </a:r>
            <a:r>
              <a:rPr lang="en-US" altLang="en-US" sz="2400" dirty="0" err="1">
                <a:solidFill>
                  <a:srgbClr val="006600"/>
                </a:solidFill>
                <a:latin typeface="Inconsolata" pitchFamily="49" charset="0"/>
              </a:rPr>
              <a:t>vlad</a:t>
            </a:r>
            <a:r>
              <a:rPr lang="en-US" altLang="en-US" sz="2400" dirty="0">
                <a:solidFill>
                  <a:srgbClr val="006600"/>
                </a:solidFill>
                <a:latin typeface="Inconsolata" pitchFamily="49" charset="0"/>
              </a:rPr>
              <a:t>'</a:t>
            </a:r>
            <a:endParaRPr lang="en-GB"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originaldir</a:t>
            </a:r>
            <a:r>
              <a:rPr lang="en-GB" altLang="en-US" sz="2400" dirty="0">
                <a:latin typeface="Inconsolata" pitchFamily="49" charset="0"/>
              </a:rPr>
              <a:t> = </a:t>
            </a:r>
            <a:r>
              <a:rPr lang="en-GB" altLang="en-US" sz="2400" dirty="0" err="1">
                <a:latin typeface="Inconsolata" pitchFamily="49" charset="0"/>
              </a:rPr>
              <a:t>getcwd</a:t>
            </a:r>
            <a:r>
              <a:rPr lang="en-GB" altLang="en-US" sz="2400" dirty="0">
                <a:latin typeface="Inconsolata" pitchFamily="49" charset="0"/>
              </a:rPr>
              <a:t>()</a:t>
            </a: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err="1">
                <a:solidFill>
                  <a:srgbClr val="C00000"/>
                </a:solidFill>
                <a:latin typeface="Inconsolata" pitchFamily="49" charset="0"/>
              </a:rPr>
              <a:t>originaldir</a:t>
            </a:r>
            <a:r>
              <a:rPr lang="en-GB" altLang="en-US" sz="2400" b="1" dirty="0">
                <a:latin typeface="Inconsolata" pitchFamily="49" charset="0"/>
              </a:rPr>
              <a:t>)</a:t>
            </a:r>
            <a:r>
              <a:rPr lang="en-GB" altLang="en-US" sz="2400" dirty="0">
                <a:solidFill>
                  <a:srgbClr val="C00000"/>
                </a:solidFill>
                <a:latin typeface="Inconsolata" pitchFamily="49" charset="0"/>
              </a:rPr>
              <a:t> </a:t>
            </a:r>
          </a:p>
          <a:p>
            <a:pPr eaLnBrk="1">
              <a:lnSpc>
                <a:spcPct val="125000"/>
              </a:lnSpc>
            </a:pPr>
            <a:endParaRPr lang="en-US" altLang="en-US" sz="2400" dirty="0">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21507" name="Text Box 2"/>
          <p:cNvSpPr txBox="1">
            <a:spLocks noChangeArrowheads="1"/>
          </p:cNvSpPr>
          <p:nvPr/>
        </p:nvSpPr>
        <p:spPr bwMode="auto">
          <a:xfrm>
            <a:off x="6134100" y="4932363"/>
            <a:ext cx="23050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Use the variable</a:t>
            </a:r>
          </a:p>
        </p:txBody>
      </p:sp>
      <p:sp>
        <p:nvSpPr>
          <p:cNvPr id="21508" name="Line 4"/>
          <p:cNvSpPr>
            <a:spLocks noChangeShapeType="1"/>
          </p:cNvSpPr>
          <p:nvPr/>
        </p:nvSpPr>
        <p:spPr bwMode="auto">
          <a:xfrm flipH="1">
            <a:off x="4694238" y="5219700"/>
            <a:ext cx="1439862"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925513" y="841375"/>
            <a:ext cx="3694112"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can use Python to</a:t>
            </a:r>
          </a:p>
          <a:p>
            <a:pPr eaLnBrk="1">
              <a:lnSpc>
                <a:spcPct val="150000"/>
              </a:lnSpc>
            </a:pP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b="1"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r>
              <a:rPr lang="en-US" altLang="en-US" sz="2400" dirty="0">
                <a:latin typeface="Inconsolata" pitchFamily="49" charset="0"/>
              </a:rPr>
              <a:t>&gt;&gt;&gt; </a:t>
            </a:r>
            <a:r>
              <a:rPr lang="en-US" altLang="en-US" sz="2400" b="1" dirty="0">
                <a:latin typeface="Inconsolata" pitchFamily="49" charset="0"/>
              </a:rPr>
              <a:t>from </a:t>
            </a:r>
            <a:r>
              <a:rPr lang="en-US" altLang="en-US" sz="2400" dirty="0" err="1">
                <a:latin typeface="Inconsolata" pitchFamily="49" charset="0"/>
              </a:rPr>
              <a:t>os</a:t>
            </a:r>
            <a:r>
              <a:rPr lang="en-US" altLang="en-US" sz="2400" b="1" dirty="0">
                <a:latin typeface="Inconsolata" pitchFamily="49" charset="0"/>
              </a:rPr>
              <a:t> import</a:t>
            </a:r>
            <a:r>
              <a:rPr lang="en-US" altLang="en-US" sz="2400" dirty="0">
                <a:latin typeface="Inconsolata" pitchFamily="49" charset="0"/>
              </a:rPr>
              <a:t> </a:t>
            </a:r>
            <a:r>
              <a:rPr lang="en-US" altLang="en-US" sz="2400" dirty="0" err="1">
                <a:latin typeface="Inconsolata" pitchFamily="49" charset="0"/>
              </a:rPr>
              <a:t>getcwd</a:t>
            </a: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getcwd</a:t>
            </a:r>
            <a:r>
              <a:rPr lang="en-GB" altLang="en-US" sz="2400" dirty="0">
                <a:latin typeface="Inconsolata" pitchFamily="49" charset="0"/>
              </a:rPr>
              <a:t>()</a:t>
            </a:r>
          </a:p>
          <a:p>
            <a:pPr eaLnBrk="1">
              <a:lnSpc>
                <a:spcPct val="125000"/>
              </a:lnSpc>
            </a:pPr>
            <a:r>
              <a:rPr lang="en-US" altLang="en-US" sz="2400" dirty="0">
                <a:solidFill>
                  <a:srgbClr val="006600"/>
                </a:solidFill>
                <a:latin typeface="Inconsolata" pitchFamily="49" charset="0"/>
              </a:rPr>
              <a:t>'/users/</a:t>
            </a:r>
            <a:r>
              <a:rPr lang="en-US" altLang="en-US" sz="2400" dirty="0" err="1">
                <a:solidFill>
                  <a:srgbClr val="006600"/>
                </a:solidFill>
                <a:latin typeface="Inconsolata" pitchFamily="49" charset="0"/>
              </a:rPr>
              <a:t>vlad</a:t>
            </a:r>
            <a:r>
              <a:rPr lang="en-US" altLang="en-US" sz="2400" dirty="0">
                <a:solidFill>
                  <a:srgbClr val="006600"/>
                </a:solidFill>
                <a:latin typeface="Inconsolata" pitchFamily="49" charset="0"/>
              </a:rPr>
              <a:t>'</a:t>
            </a:r>
            <a:endParaRPr lang="en-GB"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originaldir</a:t>
            </a:r>
            <a:r>
              <a:rPr lang="en-GB" altLang="en-US" sz="2400" dirty="0">
                <a:latin typeface="Inconsolata" pitchFamily="49" charset="0"/>
              </a:rPr>
              <a:t> = </a:t>
            </a:r>
            <a:r>
              <a:rPr lang="en-GB" altLang="en-US" sz="2400" dirty="0" err="1">
                <a:latin typeface="Inconsolata" pitchFamily="49" charset="0"/>
              </a:rPr>
              <a:t>getcwd</a:t>
            </a:r>
            <a:r>
              <a:rPr lang="en-GB" altLang="en-US" sz="2400" dirty="0">
                <a:latin typeface="Inconsolata" pitchFamily="49" charset="0"/>
              </a:rPr>
              <a:t>()</a:t>
            </a: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err="1">
                <a:latin typeface="Inconsolata" pitchFamily="49" charset="0"/>
              </a:rPr>
              <a:t>originaldir</a:t>
            </a:r>
            <a:r>
              <a:rPr lang="en-GB" altLang="en-US" sz="2400" b="1" dirty="0">
                <a:latin typeface="Inconsolata" pitchFamily="49" charset="0"/>
              </a:rPr>
              <a:t>)</a:t>
            </a:r>
            <a:r>
              <a:rPr lang="en-GB" altLang="en-US" sz="2400" dirty="0">
                <a:latin typeface="Inconsolata" pitchFamily="49" charset="0"/>
              </a:rPr>
              <a:t> </a:t>
            </a:r>
          </a:p>
          <a:p>
            <a:pPr eaLnBrk="1">
              <a:lnSpc>
                <a:spcPct val="125000"/>
              </a:lnSpc>
            </a:pPr>
            <a:r>
              <a:rPr lang="en-US" altLang="en-US" sz="2400" dirty="0">
                <a:solidFill>
                  <a:srgbClr val="006600"/>
                </a:solidFill>
                <a:latin typeface="Inconsolata" pitchFamily="49" charset="0"/>
              </a:rPr>
              <a:t>/users/</a:t>
            </a:r>
            <a:r>
              <a:rPr lang="en-US" altLang="en-US" sz="2400" dirty="0" err="1">
                <a:solidFill>
                  <a:srgbClr val="006600"/>
                </a:solidFill>
                <a:latin typeface="Inconsolata" pitchFamily="49" charset="0"/>
              </a:rPr>
              <a:t>vlad</a:t>
            </a: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US" altLang="en-US" sz="2400" b="1">
                <a:latin typeface="Inconsolata" pitchFamily="49" charset="0"/>
              </a:rPr>
              <a:t>from</a:t>
            </a:r>
            <a:r>
              <a:rPr lang="en-US" altLang="en-US" sz="2400">
                <a:latin typeface="Inconsolata" pitchFamily="49" charset="0"/>
              </a:rPr>
              <a:t> os </a:t>
            </a:r>
            <a:r>
              <a:rPr lang="en-US" altLang="en-US" sz="2400" b="1">
                <a:latin typeface="Inconsolata" pitchFamily="49" charset="0"/>
              </a:rPr>
              <a:t>import</a:t>
            </a:r>
            <a:r>
              <a:rPr lang="en-US" altLang="en-US" sz="2400">
                <a:latin typeface="Inconsolata" pitchFamily="49" charset="0"/>
              </a:rPr>
              <a:t> listdir</a:t>
            </a:r>
          </a:p>
          <a:p>
            <a:pPr eaLnBrk="1">
              <a:lnSpc>
                <a:spcPct val="125000"/>
              </a:lnSpc>
            </a:pPr>
            <a:endParaRPr lang="en-GB"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US" altLang="en-US" sz="2400" b="1">
                <a:latin typeface="Inconsolata" pitchFamily="49" charset="0"/>
              </a:rPr>
              <a:t>from</a:t>
            </a:r>
            <a:r>
              <a:rPr lang="en-US" altLang="en-US" sz="2400">
                <a:latin typeface="Inconsolata" pitchFamily="49" charset="0"/>
              </a:rPr>
              <a:t> os </a:t>
            </a:r>
            <a:r>
              <a:rPr lang="en-US" altLang="en-US" sz="2400" b="1">
                <a:latin typeface="Inconsolata" pitchFamily="49" charset="0"/>
              </a:rPr>
              <a:t>import</a:t>
            </a:r>
            <a:r>
              <a:rPr lang="en-US" altLang="en-US" sz="2400">
                <a:latin typeface="Inconsolata" pitchFamily="49" charset="0"/>
              </a:rPr>
              <a:t> listdir</a:t>
            </a:r>
          </a:p>
          <a:p>
            <a:pPr eaLnBrk="1">
              <a:lnSpc>
                <a:spcPct val="125000"/>
              </a:lnSpc>
            </a:pPr>
            <a:r>
              <a:rPr lang="en-US" altLang="en-US" sz="2400">
                <a:latin typeface="Inconsolata" pitchFamily="49" charset="0"/>
              </a:rPr>
              <a:t>&gt;&gt;&gt; listdir(</a:t>
            </a:r>
            <a:r>
              <a:rPr lang="en-US" altLang="en-US" sz="2400">
                <a:solidFill>
                  <a:srgbClr val="A50021"/>
                </a:solidFill>
                <a:latin typeface="Inconsolata" pitchFamily="49" charset="0"/>
              </a:rPr>
              <a:t>'.'</a:t>
            </a:r>
            <a:r>
              <a:rPr lang="en-US" altLang="en-US" sz="2400">
                <a:latin typeface="Inconsolata" pitchFamily="49" charset="0"/>
              </a:rPr>
              <a:t>)</a:t>
            </a:r>
          </a:p>
          <a:p>
            <a:pPr eaLnBrk="1">
              <a:lnSpc>
                <a:spcPct val="125000"/>
              </a:lnSpc>
            </a:pPr>
            <a:endParaRPr lang="en-GB"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24579" name="Text Box 11"/>
          <p:cNvSpPr txBox="1">
            <a:spLocks noChangeArrowheads="1"/>
          </p:cNvSpPr>
          <p:nvPr/>
        </p:nvSpPr>
        <p:spPr bwMode="auto">
          <a:xfrm>
            <a:off x="5962650" y="3030538"/>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grpSp>
        <p:nvGrpSpPr>
          <p:cNvPr id="24580" name="Group 39"/>
          <p:cNvGrpSpPr>
            <a:grpSpLocks/>
          </p:cNvGrpSpPr>
          <p:nvPr/>
        </p:nvGrpSpPr>
        <p:grpSpPr bwMode="auto">
          <a:xfrm>
            <a:off x="3209925" y="3952875"/>
            <a:ext cx="700088" cy="1098550"/>
            <a:chOff x="453" y="2525"/>
            <a:chExt cx="441" cy="692"/>
          </a:xfrm>
        </p:grpSpPr>
        <p:sp>
          <p:nvSpPr>
            <p:cNvPr id="24621" name="Text Box 3"/>
            <p:cNvSpPr txBox="1">
              <a:spLocks noChangeArrowheads="1"/>
            </p:cNvSpPr>
            <p:nvPr/>
          </p:nvSpPr>
          <p:spPr bwMode="auto">
            <a:xfrm>
              <a:off x="519" y="2998"/>
              <a:ext cx="30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pic>
          <p:nvPicPr>
            <p:cNvPr id="2462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1" name="Group 42"/>
          <p:cNvGrpSpPr>
            <a:grpSpLocks/>
          </p:cNvGrpSpPr>
          <p:nvPr/>
        </p:nvGrpSpPr>
        <p:grpSpPr bwMode="auto">
          <a:xfrm>
            <a:off x="6389688" y="3952875"/>
            <a:ext cx="781050" cy="1098550"/>
            <a:chOff x="2456" y="2525"/>
            <a:chExt cx="492" cy="692"/>
          </a:xfrm>
        </p:grpSpPr>
        <p:sp>
          <p:nvSpPr>
            <p:cNvPr id="24619" name="Text Box 4"/>
            <p:cNvSpPr txBox="1">
              <a:spLocks noChangeArrowheads="1"/>
            </p:cNvSpPr>
            <p:nvPr/>
          </p:nvSpPr>
          <p:spPr bwMode="auto">
            <a:xfrm>
              <a:off x="2456" y="2998"/>
              <a:ext cx="4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music</a:t>
              </a:r>
            </a:p>
          </p:txBody>
        </p:sp>
        <p:pic>
          <p:nvPicPr>
            <p:cNvPr id="24620" name="Picture 2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2" name="Group 41"/>
          <p:cNvGrpSpPr>
            <a:grpSpLocks/>
          </p:cNvGrpSpPr>
          <p:nvPr/>
        </p:nvGrpSpPr>
        <p:grpSpPr bwMode="auto">
          <a:xfrm>
            <a:off x="5359400" y="3952875"/>
            <a:ext cx="700088" cy="1098550"/>
            <a:chOff x="1807" y="2525"/>
            <a:chExt cx="441" cy="692"/>
          </a:xfrm>
        </p:grpSpPr>
        <p:sp>
          <p:nvSpPr>
            <p:cNvPr id="24617" name="Text Box 6"/>
            <p:cNvSpPr txBox="1">
              <a:spLocks noChangeArrowheads="1"/>
            </p:cNvSpPr>
            <p:nvPr/>
          </p:nvSpPr>
          <p:spPr bwMode="auto">
            <a:xfrm>
              <a:off x="1837" y="2998"/>
              <a:ext cx="3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mail</a:t>
              </a:r>
            </a:p>
          </p:txBody>
        </p:sp>
        <p:pic>
          <p:nvPicPr>
            <p:cNvPr id="24618" name="Picture 2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3" name="Group 44"/>
          <p:cNvGrpSpPr>
            <a:grpSpLocks/>
          </p:cNvGrpSpPr>
          <p:nvPr/>
        </p:nvGrpSpPr>
        <p:grpSpPr bwMode="auto">
          <a:xfrm>
            <a:off x="8535988" y="3954463"/>
            <a:ext cx="882650" cy="1096962"/>
            <a:chOff x="3808" y="2526"/>
            <a:chExt cx="556" cy="691"/>
          </a:xfrm>
        </p:grpSpPr>
        <p:sp>
          <p:nvSpPr>
            <p:cNvPr id="24615" name="Text Box 9"/>
            <p:cNvSpPr txBox="1">
              <a:spLocks noChangeArrowheads="1"/>
            </p:cNvSpPr>
            <p:nvPr/>
          </p:nvSpPr>
          <p:spPr bwMode="auto">
            <a:xfrm>
              <a:off x="3808" y="2998"/>
              <a:ext cx="5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papers</a:t>
              </a:r>
            </a:p>
          </p:txBody>
        </p:sp>
        <p:pic>
          <p:nvPicPr>
            <p:cNvPr id="24616" name="Picture 2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 y="2526"/>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4" name="Group 40"/>
          <p:cNvGrpSpPr>
            <a:grpSpLocks/>
          </p:cNvGrpSpPr>
          <p:nvPr/>
        </p:nvGrpSpPr>
        <p:grpSpPr bwMode="auto">
          <a:xfrm>
            <a:off x="4305300" y="3952875"/>
            <a:ext cx="700088" cy="1098550"/>
            <a:chOff x="1143" y="2525"/>
            <a:chExt cx="441" cy="692"/>
          </a:xfrm>
        </p:grpSpPr>
        <p:sp>
          <p:nvSpPr>
            <p:cNvPr id="24613" name="Text Box 10"/>
            <p:cNvSpPr txBox="1">
              <a:spLocks noChangeArrowheads="1"/>
            </p:cNvSpPr>
            <p:nvPr/>
          </p:nvSpPr>
          <p:spPr bwMode="auto">
            <a:xfrm>
              <a:off x="1177" y="2998"/>
              <a:ext cx="3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4614" name="Picture 2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5" name="Group 50"/>
          <p:cNvGrpSpPr>
            <a:grpSpLocks/>
          </p:cNvGrpSpPr>
          <p:nvPr/>
        </p:nvGrpSpPr>
        <p:grpSpPr bwMode="auto">
          <a:xfrm>
            <a:off x="5354638" y="5618163"/>
            <a:ext cx="700087" cy="1100137"/>
            <a:chOff x="5350" y="2524"/>
            <a:chExt cx="441" cy="693"/>
          </a:xfrm>
        </p:grpSpPr>
        <p:sp>
          <p:nvSpPr>
            <p:cNvPr id="24611" name="Text Box 27"/>
            <p:cNvSpPr txBox="1">
              <a:spLocks noChangeArrowheads="1"/>
            </p:cNvSpPr>
            <p:nvPr/>
          </p:nvSpPr>
          <p:spPr bwMode="auto">
            <a:xfrm>
              <a:off x="5357" y="2998"/>
              <a:ext cx="4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a:t>
              </a:r>
            </a:p>
          </p:txBody>
        </p:sp>
        <p:pic>
          <p:nvPicPr>
            <p:cNvPr id="24612" name="Picture 28"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6" name="Group 43"/>
          <p:cNvGrpSpPr>
            <a:grpSpLocks/>
          </p:cNvGrpSpPr>
          <p:nvPr/>
        </p:nvGrpSpPr>
        <p:grpSpPr bwMode="auto">
          <a:xfrm>
            <a:off x="7275513" y="3959225"/>
            <a:ext cx="1047750" cy="1092200"/>
            <a:chOff x="3014" y="2529"/>
            <a:chExt cx="660" cy="688"/>
          </a:xfrm>
        </p:grpSpPr>
        <p:pic>
          <p:nvPicPr>
            <p:cNvPr id="24609" name="Picture 29"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 y="2529"/>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30"/>
            <p:cNvSpPr txBox="1">
              <a:spLocks noChangeArrowheads="1"/>
            </p:cNvSpPr>
            <p:nvPr/>
          </p:nvSpPr>
          <p:spPr bwMode="auto">
            <a:xfrm>
              <a:off x="3014" y="2998"/>
              <a:ext cx="6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notes.txt</a:t>
              </a:r>
            </a:p>
          </p:txBody>
        </p:sp>
      </p:grpSp>
      <p:grpSp>
        <p:nvGrpSpPr>
          <p:cNvPr id="24587" name="Group 49"/>
          <p:cNvGrpSpPr>
            <a:grpSpLocks/>
          </p:cNvGrpSpPr>
          <p:nvPr/>
        </p:nvGrpSpPr>
        <p:grpSpPr bwMode="auto">
          <a:xfrm>
            <a:off x="4033838" y="5621338"/>
            <a:ext cx="1085850" cy="1096962"/>
            <a:chOff x="4518" y="2526"/>
            <a:chExt cx="684" cy="691"/>
          </a:xfrm>
        </p:grpSpPr>
        <p:pic>
          <p:nvPicPr>
            <p:cNvPr id="24607"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 y="2526"/>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8" name="Text Box 32"/>
            <p:cNvSpPr txBox="1">
              <a:spLocks noChangeArrowheads="1"/>
            </p:cNvSpPr>
            <p:nvPr/>
          </p:nvSpPr>
          <p:spPr bwMode="auto">
            <a:xfrm>
              <a:off x="4518" y="2998"/>
              <a:ext cx="68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pizza.cfg</a:t>
              </a:r>
            </a:p>
          </p:txBody>
        </p:sp>
      </p:grpSp>
      <p:grpSp>
        <p:nvGrpSpPr>
          <p:cNvPr id="24588" name="Group 51"/>
          <p:cNvGrpSpPr>
            <a:grpSpLocks/>
          </p:cNvGrpSpPr>
          <p:nvPr/>
        </p:nvGrpSpPr>
        <p:grpSpPr bwMode="auto">
          <a:xfrm>
            <a:off x="6292850" y="5622925"/>
            <a:ext cx="1060450" cy="1095375"/>
            <a:chOff x="5941" y="2527"/>
            <a:chExt cx="668" cy="690"/>
          </a:xfrm>
        </p:grpSpPr>
        <p:pic>
          <p:nvPicPr>
            <p:cNvPr id="24605" name="Picture 33"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8" y="2527"/>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6" name="Text Box 34"/>
            <p:cNvSpPr txBox="1">
              <a:spLocks noChangeArrowheads="1"/>
            </p:cNvSpPr>
            <p:nvPr/>
          </p:nvSpPr>
          <p:spPr bwMode="auto">
            <a:xfrm>
              <a:off x="5941" y="2998"/>
              <a:ext cx="6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solar.pdf</a:t>
              </a:r>
            </a:p>
          </p:txBody>
        </p:sp>
      </p:grpSp>
      <p:grpSp>
        <p:nvGrpSpPr>
          <p:cNvPr id="24589" name="Group 52"/>
          <p:cNvGrpSpPr>
            <a:grpSpLocks/>
          </p:cNvGrpSpPr>
          <p:nvPr/>
        </p:nvGrpSpPr>
        <p:grpSpPr bwMode="auto">
          <a:xfrm>
            <a:off x="7508875" y="5618163"/>
            <a:ext cx="700088" cy="1100137"/>
            <a:chOff x="6707" y="2524"/>
            <a:chExt cx="441" cy="693"/>
          </a:xfrm>
        </p:grpSpPr>
        <p:sp>
          <p:nvSpPr>
            <p:cNvPr id="24603" name="Text Box 35"/>
            <p:cNvSpPr txBox="1">
              <a:spLocks noChangeArrowheads="1"/>
            </p:cNvSpPr>
            <p:nvPr/>
          </p:nvSpPr>
          <p:spPr bwMode="auto">
            <a:xfrm>
              <a:off x="6746" y="2998"/>
              <a:ext cx="3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swc</a:t>
              </a:r>
            </a:p>
          </p:txBody>
        </p:sp>
        <p:pic>
          <p:nvPicPr>
            <p:cNvPr id="24604"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90" name="Line 53"/>
          <p:cNvSpPr>
            <a:spLocks noChangeShapeType="1"/>
          </p:cNvSpPr>
          <p:nvPr/>
        </p:nvSpPr>
        <p:spPr bwMode="auto">
          <a:xfrm>
            <a:off x="3600450" y="3722688"/>
            <a:ext cx="535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1" name="Line 54"/>
          <p:cNvSpPr>
            <a:spLocks noChangeShapeType="1"/>
          </p:cNvSpPr>
          <p:nvPr/>
        </p:nvSpPr>
        <p:spPr bwMode="auto">
          <a:xfrm>
            <a:off x="4579938" y="5334000"/>
            <a:ext cx="328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2" name="Line 55"/>
          <p:cNvSpPr>
            <a:spLocks noChangeShapeType="1"/>
          </p:cNvSpPr>
          <p:nvPr/>
        </p:nvSpPr>
        <p:spPr bwMode="auto">
          <a:xfrm>
            <a:off x="6249988" y="3433763"/>
            <a:ext cx="0" cy="1901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3" name="Line 56"/>
          <p:cNvSpPr>
            <a:spLocks noChangeShapeType="1"/>
          </p:cNvSpPr>
          <p:nvPr/>
        </p:nvSpPr>
        <p:spPr bwMode="auto">
          <a:xfrm>
            <a:off x="463708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4" name="Line 57"/>
          <p:cNvSpPr>
            <a:spLocks noChangeShapeType="1"/>
          </p:cNvSpPr>
          <p:nvPr/>
        </p:nvSpPr>
        <p:spPr bwMode="auto">
          <a:xfrm>
            <a:off x="5673725"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5" name="Line 58"/>
          <p:cNvSpPr>
            <a:spLocks noChangeShapeType="1"/>
          </p:cNvSpPr>
          <p:nvPr/>
        </p:nvSpPr>
        <p:spPr bwMode="auto">
          <a:xfrm>
            <a:off x="36004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6" name="Line 59"/>
          <p:cNvSpPr>
            <a:spLocks noChangeShapeType="1"/>
          </p:cNvSpPr>
          <p:nvPr/>
        </p:nvSpPr>
        <p:spPr bwMode="auto">
          <a:xfrm>
            <a:off x="67119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7" name="Line 60"/>
          <p:cNvSpPr>
            <a:spLocks noChangeShapeType="1"/>
          </p:cNvSpPr>
          <p:nvPr/>
        </p:nvSpPr>
        <p:spPr bwMode="auto">
          <a:xfrm>
            <a:off x="780573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8" name="Line 61"/>
          <p:cNvSpPr>
            <a:spLocks noChangeShapeType="1"/>
          </p:cNvSpPr>
          <p:nvPr/>
        </p:nvSpPr>
        <p:spPr bwMode="auto">
          <a:xfrm>
            <a:off x="8958263"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9" name="Line 62"/>
          <p:cNvSpPr>
            <a:spLocks noChangeShapeType="1"/>
          </p:cNvSpPr>
          <p:nvPr/>
        </p:nvSpPr>
        <p:spPr bwMode="auto">
          <a:xfrm>
            <a:off x="786288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600" name="Line 63"/>
          <p:cNvSpPr>
            <a:spLocks noChangeShapeType="1"/>
          </p:cNvSpPr>
          <p:nvPr/>
        </p:nvSpPr>
        <p:spPr bwMode="auto">
          <a:xfrm>
            <a:off x="6826250"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601" name="Line 64"/>
          <p:cNvSpPr>
            <a:spLocks noChangeShapeType="1"/>
          </p:cNvSpPr>
          <p:nvPr/>
        </p:nvSpPr>
        <p:spPr bwMode="auto">
          <a:xfrm>
            <a:off x="5673725"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602" name="Line 65"/>
          <p:cNvSpPr>
            <a:spLocks noChangeShapeType="1"/>
          </p:cNvSpPr>
          <p:nvPr/>
        </p:nvSpPr>
        <p:spPr bwMode="auto">
          <a:xfrm>
            <a:off x="457993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US" altLang="en-US" sz="2400" b="1">
                <a:latin typeface="Inconsolata" pitchFamily="49" charset="0"/>
              </a:rPr>
              <a:t>from</a:t>
            </a:r>
            <a:r>
              <a:rPr lang="en-US" altLang="en-US" sz="2400">
                <a:latin typeface="Inconsolata" pitchFamily="49" charset="0"/>
              </a:rPr>
              <a:t> os </a:t>
            </a:r>
            <a:r>
              <a:rPr lang="en-US" altLang="en-US" sz="2400" b="1">
                <a:latin typeface="Inconsolata" pitchFamily="49" charset="0"/>
              </a:rPr>
              <a:t>import</a:t>
            </a:r>
            <a:r>
              <a:rPr lang="en-US" altLang="en-US" sz="2400">
                <a:latin typeface="Inconsolata" pitchFamily="49" charset="0"/>
              </a:rPr>
              <a:t> listdir</a:t>
            </a:r>
          </a:p>
          <a:p>
            <a:pPr eaLnBrk="1">
              <a:lnSpc>
                <a:spcPct val="125000"/>
              </a:lnSpc>
            </a:pPr>
            <a:r>
              <a:rPr lang="en-US" altLang="en-US" sz="2400">
                <a:latin typeface="Inconsolata" pitchFamily="49" charset="0"/>
              </a:rPr>
              <a:t>&gt;&gt;&gt; listdir('</a:t>
            </a:r>
            <a:r>
              <a:rPr lang="en-US" altLang="en-US" sz="2400">
                <a:solidFill>
                  <a:srgbClr val="A50021"/>
                </a:solidFill>
                <a:latin typeface="Inconsolata" pitchFamily="49" charset="0"/>
              </a:rPr>
              <a:t>.</a:t>
            </a:r>
            <a:r>
              <a:rPr lang="en-US" altLang="en-US" sz="2400">
                <a:latin typeface="Inconsolata" pitchFamily="49" charset="0"/>
              </a:rPr>
              <a:t>')</a:t>
            </a:r>
          </a:p>
          <a:p>
            <a:pPr eaLnBrk="1">
              <a:lnSpc>
                <a:spcPct val="125000"/>
              </a:lnSpc>
            </a:pPr>
            <a:endParaRPr lang="en-GB"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25603" name="Text Box 11"/>
          <p:cNvSpPr txBox="1">
            <a:spLocks noChangeArrowheads="1"/>
          </p:cNvSpPr>
          <p:nvPr/>
        </p:nvSpPr>
        <p:spPr bwMode="auto">
          <a:xfrm>
            <a:off x="5962650" y="3030538"/>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grpSp>
        <p:nvGrpSpPr>
          <p:cNvPr id="25604" name="Group 39"/>
          <p:cNvGrpSpPr>
            <a:grpSpLocks/>
          </p:cNvGrpSpPr>
          <p:nvPr/>
        </p:nvGrpSpPr>
        <p:grpSpPr bwMode="auto">
          <a:xfrm>
            <a:off x="3209925" y="3952875"/>
            <a:ext cx="700088" cy="1098550"/>
            <a:chOff x="453" y="2525"/>
            <a:chExt cx="441" cy="692"/>
          </a:xfrm>
        </p:grpSpPr>
        <p:sp>
          <p:nvSpPr>
            <p:cNvPr id="25647" name="Text Box 3"/>
            <p:cNvSpPr txBox="1">
              <a:spLocks noChangeArrowheads="1"/>
            </p:cNvSpPr>
            <p:nvPr/>
          </p:nvSpPr>
          <p:spPr bwMode="auto">
            <a:xfrm>
              <a:off x="519" y="2998"/>
              <a:ext cx="30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pic>
          <p:nvPicPr>
            <p:cNvPr id="2564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05" name="Group 42"/>
          <p:cNvGrpSpPr>
            <a:grpSpLocks/>
          </p:cNvGrpSpPr>
          <p:nvPr/>
        </p:nvGrpSpPr>
        <p:grpSpPr bwMode="auto">
          <a:xfrm>
            <a:off x="6389688" y="3952875"/>
            <a:ext cx="781050" cy="1098550"/>
            <a:chOff x="2456" y="2525"/>
            <a:chExt cx="492" cy="692"/>
          </a:xfrm>
        </p:grpSpPr>
        <p:sp>
          <p:nvSpPr>
            <p:cNvPr id="25645" name="Text Box 4"/>
            <p:cNvSpPr txBox="1">
              <a:spLocks noChangeArrowheads="1"/>
            </p:cNvSpPr>
            <p:nvPr/>
          </p:nvSpPr>
          <p:spPr bwMode="auto">
            <a:xfrm>
              <a:off x="2456" y="2998"/>
              <a:ext cx="4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music</a:t>
              </a:r>
            </a:p>
          </p:txBody>
        </p:sp>
        <p:pic>
          <p:nvPicPr>
            <p:cNvPr id="25646" name="Picture 2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06" name="Group 41"/>
          <p:cNvGrpSpPr>
            <a:grpSpLocks/>
          </p:cNvGrpSpPr>
          <p:nvPr/>
        </p:nvGrpSpPr>
        <p:grpSpPr bwMode="auto">
          <a:xfrm>
            <a:off x="5359400" y="3952875"/>
            <a:ext cx="700088" cy="1098550"/>
            <a:chOff x="1807" y="2525"/>
            <a:chExt cx="441" cy="692"/>
          </a:xfrm>
        </p:grpSpPr>
        <p:sp>
          <p:nvSpPr>
            <p:cNvPr id="25643" name="Text Box 6"/>
            <p:cNvSpPr txBox="1">
              <a:spLocks noChangeArrowheads="1"/>
            </p:cNvSpPr>
            <p:nvPr/>
          </p:nvSpPr>
          <p:spPr bwMode="auto">
            <a:xfrm>
              <a:off x="1837" y="2998"/>
              <a:ext cx="3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mail</a:t>
              </a:r>
            </a:p>
          </p:txBody>
        </p:sp>
        <p:pic>
          <p:nvPicPr>
            <p:cNvPr id="25644" name="Picture 2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07" name="Group 44"/>
          <p:cNvGrpSpPr>
            <a:grpSpLocks/>
          </p:cNvGrpSpPr>
          <p:nvPr/>
        </p:nvGrpSpPr>
        <p:grpSpPr bwMode="auto">
          <a:xfrm>
            <a:off x="8535988" y="3954463"/>
            <a:ext cx="882650" cy="1096962"/>
            <a:chOff x="3808" y="2526"/>
            <a:chExt cx="556" cy="691"/>
          </a:xfrm>
        </p:grpSpPr>
        <p:sp>
          <p:nvSpPr>
            <p:cNvPr id="25641" name="Text Box 9"/>
            <p:cNvSpPr txBox="1">
              <a:spLocks noChangeArrowheads="1"/>
            </p:cNvSpPr>
            <p:nvPr/>
          </p:nvSpPr>
          <p:spPr bwMode="auto">
            <a:xfrm>
              <a:off x="3808" y="2998"/>
              <a:ext cx="5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papers</a:t>
              </a:r>
            </a:p>
          </p:txBody>
        </p:sp>
        <p:pic>
          <p:nvPicPr>
            <p:cNvPr id="25642" name="Picture 2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 y="2526"/>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08" name="Group 40"/>
          <p:cNvGrpSpPr>
            <a:grpSpLocks/>
          </p:cNvGrpSpPr>
          <p:nvPr/>
        </p:nvGrpSpPr>
        <p:grpSpPr bwMode="auto">
          <a:xfrm>
            <a:off x="4305300" y="3952875"/>
            <a:ext cx="700088" cy="1098550"/>
            <a:chOff x="1143" y="2525"/>
            <a:chExt cx="441" cy="692"/>
          </a:xfrm>
        </p:grpSpPr>
        <p:sp>
          <p:nvSpPr>
            <p:cNvPr id="25639" name="Text Box 10"/>
            <p:cNvSpPr txBox="1">
              <a:spLocks noChangeArrowheads="1"/>
            </p:cNvSpPr>
            <p:nvPr/>
          </p:nvSpPr>
          <p:spPr bwMode="auto">
            <a:xfrm>
              <a:off x="1177" y="2998"/>
              <a:ext cx="3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5640" name="Picture 2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09" name="Group 50"/>
          <p:cNvGrpSpPr>
            <a:grpSpLocks/>
          </p:cNvGrpSpPr>
          <p:nvPr/>
        </p:nvGrpSpPr>
        <p:grpSpPr bwMode="auto">
          <a:xfrm>
            <a:off x="5354638" y="5618163"/>
            <a:ext cx="700087" cy="1100137"/>
            <a:chOff x="5350" y="2524"/>
            <a:chExt cx="441" cy="693"/>
          </a:xfrm>
        </p:grpSpPr>
        <p:sp>
          <p:nvSpPr>
            <p:cNvPr id="25637" name="Text Box 27"/>
            <p:cNvSpPr txBox="1">
              <a:spLocks noChangeArrowheads="1"/>
            </p:cNvSpPr>
            <p:nvPr/>
          </p:nvSpPr>
          <p:spPr bwMode="auto">
            <a:xfrm>
              <a:off x="5357" y="2998"/>
              <a:ext cx="4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a:t>
              </a:r>
            </a:p>
          </p:txBody>
        </p:sp>
        <p:pic>
          <p:nvPicPr>
            <p:cNvPr id="25638" name="Picture 28"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0" name="Group 43"/>
          <p:cNvGrpSpPr>
            <a:grpSpLocks/>
          </p:cNvGrpSpPr>
          <p:nvPr/>
        </p:nvGrpSpPr>
        <p:grpSpPr bwMode="auto">
          <a:xfrm>
            <a:off x="7275513" y="3959225"/>
            <a:ext cx="1047750" cy="1092200"/>
            <a:chOff x="3014" y="2529"/>
            <a:chExt cx="660" cy="688"/>
          </a:xfrm>
        </p:grpSpPr>
        <p:pic>
          <p:nvPicPr>
            <p:cNvPr id="25635" name="Picture 29"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 y="2529"/>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6" name="Text Box 30"/>
            <p:cNvSpPr txBox="1">
              <a:spLocks noChangeArrowheads="1"/>
            </p:cNvSpPr>
            <p:nvPr/>
          </p:nvSpPr>
          <p:spPr bwMode="auto">
            <a:xfrm>
              <a:off x="3014" y="2998"/>
              <a:ext cx="6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notes.txt</a:t>
              </a:r>
            </a:p>
          </p:txBody>
        </p:sp>
      </p:grpSp>
      <p:grpSp>
        <p:nvGrpSpPr>
          <p:cNvPr id="25611" name="Group 49"/>
          <p:cNvGrpSpPr>
            <a:grpSpLocks/>
          </p:cNvGrpSpPr>
          <p:nvPr/>
        </p:nvGrpSpPr>
        <p:grpSpPr bwMode="auto">
          <a:xfrm>
            <a:off x="4033838" y="5621338"/>
            <a:ext cx="1085850" cy="1096962"/>
            <a:chOff x="4518" y="2526"/>
            <a:chExt cx="684" cy="691"/>
          </a:xfrm>
        </p:grpSpPr>
        <p:pic>
          <p:nvPicPr>
            <p:cNvPr id="25633"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 y="2526"/>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4" name="Text Box 32"/>
            <p:cNvSpPr txBox="1">
              <a:spLocks noChangeArrowheads="1"/>
            </p:cNvSpPr>
            <p:nvPr/>
          </p:nvSpPr>
          <p:spPr bwMode="auto">
            <a:xfrm>
              <a:off x="4518" y="2998"/>
              <a:ext cx="68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pizza.cfg</a:t>
              </a:r>
            </a:p>
          </p:txBody>
        </p:sp>
      </p:grpSp>
      <p:grpSp>
        <p:nvGrpSpPr>
          <p:cNvPr id="25612" name="Group 51"/>
          <p:cNvGrpSpPr>
            <a:grpSpLocks/>
          </p:cNvGrpSpPr>
          <p:nvPr/>
        </p:nvGrpSpPr>
        <p:grpSpPr bwMode="auto">
          <a:xfrm>
            <a:off x="6292850" y="5622925"/>
            <a:ext cx="1060450" cy="1095375"/>
            <a:chOff x="5941" y="2527"/>
            <a:chExt cx="668" cy="690"/>
          </a:xfrm>
        </p:grpSpPr>
        <p:pic>
          <p:nvPicPr>
            <p:cNvPr id="25631" name="Picture 33"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8" y="2527"/>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2" name="Text Box 34"/>
            <p:cNvSpPr txBox="1">
              <a:spLocks noChangeArrowheads="1"/>
            </p:cNvSpPr>
            <p:nvPr/>
          </p:nvSpPr>
          <p:spPr bwMode="auto">
            <a:xfrm>
              <a:off x="5941" y="2998"/>
              <a:ext cx="6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solar.pdf</a:t>
              </a:r>
            </a:p>
          </p:txBody>
        </p:sp>
      </p:grpSp>
      <p:grpSp>
        <p:nvGrpSpPr>
          <p:cNvPr id="25613" name="Group 52"/>
          <p:cNvGrpSpPr>
            <a:grpSpLocks/>
          </p:cNvGrpSpPr>
          <p:nvPr/>
        </p:nvGrpSpPr>
        <p:grpSpPr bwMode="auto">
          <a:xfrm>
            <a:off x="7508875" y="5618163"/>
            <a:ext cx="700088" cy="1100137"/>
            <a:chOff x="6707" y="2524"/>
            <a:chExt cx="441" cy="693"/>
          </a:xfrm>
        </p:grpSpPr>
        <p:sp>
          <p:nvSpPr>
            <p:cNvPr id="25629" name="Text Box 35"/>
            <p:cNvSpPr txBox="1">
              <a:spLocks noChangeArrowheads="1"/>
            </p:cNvSpPr>
            <p:nvPr/>
          </p:nvSpPr>
          <p:spPr bwMode="auto">
            <a:xfrm>
              <a:off x="6746" y="2998"/>
              <a:ext cx="3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swc</a:t>
              </a:r>
            </a:p>
          </p:txBody>
        </p:sp>
        <p:pic>
          <p:nvPicPr>
            <p:cNvPr id="25630"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14" name="Line 53"/>
          <p:cNvSpPr>
            <a:spLocks noChangeShapeType="1"/>
          </p:cNvSpPr>
          <p:nvPr/>
        </p:nvSpPr>
        <p:spPr bwMode="auto">
          <a:xfrm>
            <a:off x="3600450" y="3722688"/>
            <a:ext cx="535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15" name="Line 54"/>
          <p:cNvSpPr>
            <a:spLocks noChangeShapeType="1"/>
          </p:cNvSpPr>
          <p:nvPr/>
        </p:nvSpPr>
        <p:spPr bwMode="auto">
          <a:xfrm>
            <a:off x="4579938" y="5334000"/>
            <a:ext cx="328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16" name="Line 55"/>
          <p:cNvSpPr>
            <a:spLocks noChangeShapeType="1"/>
          </p:cNvSpPr>
          <p:nvPr/>
        </p:nvSpPr>
        <p:spPr bwMode="auto">
          <a:xfrm>
            <a:off x="6249988" y="3433763"/>
            <a:ext cx="0" cy="1901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17" name="Line 56"/>
          <p:cNvSpPr>
            <a:spLocks noChangeShapeType="1"/>
          </p:cNvSpPr>
          <p:nvPr/>
        </p:nvSpPr>
        <p:spPr bwMode="auto">
          <a:xfrm>
            <a:off x="463708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18" name="Line 57"/>
          <p:cNvSpPr>
            <a:spLocks noChangeShapeType="1"/>
          </p:cNvSpPr>
          <p:nvPr/>
        </p:nvSpPr>
        <p:spPr bwMode="auto">
          <a:xfrm>
            <a:off x="5673725"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19" name="Line 58"/>
          <p:cNvSpPr>
            <a:spLocks noChangeShapeType="1"/>
          </p:cNvSpPr>
          <p:nvPr/>
        </p:nvSpPr>
        <p:spPr bwMode="auto">
          <a:xfrm>
            <a:off x="36004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0" name="Line 59"/>
          <p:cNvSpPr>
            <a:spLocks noChangeShapeType="1"/>
          </p:cNvSpPr>
          <p:nvPr/>
        </p:nvSpPr>
        <p:spPr bwMode="auto">
          <a:xfrm>
            <a:off x="67119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1" name="Line 60"/>
          <p:cNvSpPr>
            <a:spLocks noChangeShapeType="1"/>
          </p:cNvSpPr>
          <p:nvPr/>
        </p:nvSpPr>
        <p:spPr bwMode="auto">
          <a:xfrm>
            <a:off x="780573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2" name="Line 61"/>
          <p:cNvSpPr>
            <a:spLocks noChangeShapeType="1"/>
          </p:cNvSpPr>
          <p:nvPr/>
        </p:nvSpPr>
        <p:spPr bwMode="auto">
          <a:xfrm>
            <a:off x="8958263"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3" name="Line 62"/>
          <p:cNvSpPr>
            <a:spLocks noChangeShapeType="1"/>
          </p:cNvSpPr>
          <p:nvPr/>
        </p:nvSpPr>
        <p:spPr bwMode="auto">
          <a:xfrm>
            <a:off x="786288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4" name="Line 63"/>
          <p:cNvSpPr>
            <a:spLocks noChangeShapeType="1"/>
          </p:cNvSpPr>
          <p:nvPr/>
        </p:nvSpPr>
        <p:spPr bwMode="auto">
          <a:xfrm>
            <a:off x="6826250"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5" name="Line 64"/>
          <p:cNvSpPr>
            <a:spLocks noChangeShapeType="1"/>
          </p:cNvSpPr>
          <p:nvPr/>
        </p:nvSpPr>
        <p:spPr bwMode="auto">
          <a:xfrm>
            <a:off x="5673725"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6" name="Line 65"/>
          <p:cNvSpPr>
            <a:spLocks noChangeShapeType="1"/>
          </p:cNvSpPr>
          <p:nvPr/>
        </p:nvSpPr>
        <p:spPr bwMode="auto">
          <a:xfrm>
            <a:off x="457993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7" name="AutoShape 27"/>
          <p:cNvSpPr>
            <a:spLocks noChangeArrowheads="1"/>
          </p:cNvSpPr>
          <p:nvPr/>
        </p:nvSpPr>
        <p:spPr bwMode="auto">
          <a:xfrm>
            <a:off x="5789613" y="2800350"/>
            <a:ext cx="920750" cy="749300"/>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25628" name="Text Box 2"/>
          <p:cNvSpPr txBox="1">
            <a:spLocks noChangeArrowheads="1"/>
          </p:cNvSpPr>
          <p:nvPr/>
        </p:nvSpPr>
        <p:spPr bwMode="auto">
          <a:xfrm>
            <a:off x="4521200" y="2224088"/>
            <a:ext cx="368776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Current working directory</a:t>
            </a:r>
            <a:endParaRPr lang="en-GB" altLang="en-US" sz="2400">
              <a:solidFill>
                <a:schemeClr val="accent2"/>
              </a:solidFill>
              <a:latin typeface="Droid Sans" pitchFamily="34" charset="0"/>
            </a:endParaRPr>
          </a:p>
          <a:p>
            <a:pPr eaLnBrk="1">
              <a:lnSpc>
                <a:spcPct val="125000"/>
              </a:lnSpc>
            </a:pPr>
            <a:endParaRPr lang="en-US" altLang="en-US" sz="2400">
              <a:solidFill>
                <a:schemeClr val="accent2"/>
              </a:solidFill>
              <a:latin typeface="Droid Sans"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US" altLang="en-US" sz="2400" b="1">
                <a:latin typeface="Inconsolata" pitchFamily="49" charset="0"/>
              </a:rPr>
              <a:t>from</a:t>
            </a:r>
            <a:r>
              <a:rPr lang="en-US" altLang="en-US" sz="2400">
                <a:latin typeface="Inconsolata" pitchFamily="49" charset="0"/>
              </a:rPr>
              <a:t> os </a:t>
            </a:r>
            <a:r>
              <a:rPr lang="en-US" altLang="en-US" sz="2400" b="1">
                <a:latin typeface="Inconsolata" pitchFamily="49" charset="0"/>
              </a:rPr>
              <a:t>import</a:t>
            </a:r>
            <a:r>
              <a:rPr lang="en-US" altLang="en-US" sz="2400">
                <a:latin typeface="Inconsolata" pitchFamily="49" charset="0"/>
              </a:rPr>
              <a:t> listdir</a:t>
            </a:r>
          </a:p>
          <a:p>
            <a:pPr eaLnBrk="1">
              <a:lnSpc>
                <a:spcPct val="125000"/>
              </a:lnSpc>
            </a:pPr>
            <a:r>
              <a:rPr lang="en-US" altLang="en-US" sz="2400">
                <a:latin typeface="Inconsolata" pitchFamily="49" charset="0"/>
              </a:rPr>
              <a:t>&gt;&gt;&gt; listdir('.')</a:t>
            </a:r>
          </a:p>
          <a:p>
            <a:pPr eaLnBrk="1">
              <a:lnSpc>
                <a:spcPct val="125000"/>
              </a:lnSpc>
            </a:pPr>
            <a:r>
              <a:rPr lang="en-US" altLang="en-US" sz="2400">
                <a:solidFill>
                  <a:srgbClr val="006600"/>
                </a:solidFill>
                <a:latin typeface="Inconsolata" pitchFamily="49" charset="0"/>
              </a:rPr>
              <a:t>['solar', 'mail', 'pizza.cfg', 'notes.txt', </a:t>
            </a:r>
          </a:p>
          <a:p>
            <a:pPr eaLnBrk="1">
              <a:lnSpc>
                <a:spcPct val="125000"/>
              </a:lnSpc>
            </a:pPr>
            <a:r>
              <a:rPr lang="en-US" altLang="en-US" sz="2400">
                <a:solidFill>
                  <a:srgbClr val="006600"/>
                </a:solidFill>
                <a:latin typeface="Inconsolata" pitchFamily="49" charset="0"/>
              </a:rPr>
              <a:t> 'swc', 'data', 'papers', 'solar.pdf', </a:t>
            </a:r>
          </a:p>
          <a:p>
            <a:pPr eaLnBrk="1">
              <a:lnSpc>
                <a:spcPct val="125000"/>
              </a:lnSpc>
            </a:pPr>
            <a:r>
              <a:rPr lang="en-US" altLang="en-US" sz="2400">
                <a:solidFill>
                  <a:srgbClr val="006600"/>
                </a:solidFill>
                <a:latin typeface="Inconsolata" pitchFamily="49" charset="0"/>
              </a:rPr>
              <a:t> 'bin', 'music']</a:t>
            </a:r>
          </a:p>
          <a:p>
            <a:pPr eaLnBrk="1">
              <a:lnSpc>
                <a:spcPct val="125000"/>
              </a:lnSpc>
            </a:pPr>
            <a:endParaRPr lang="en-GB"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26627" name="Text Box 11"/>
          <p:cNvSpPr txBox="1">
            <a:spLocks noChangeArrowheads="1"/>
          </p:cNvSpPr>
          <p:nvPr/>
        </p:nvSpPr>
        <p:spPr bwMode="auto">
          <a:xfrm>
            <a:off x="5962650" y="3030538"/>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grpSp>
        <p:nvGrpSpPr>
          <p:cNvPr id="26628" name="Group 39"/>
          <p:cNvGrpSpPr>
            <a:grpSpLocks/>
          </p:cNvGrpSpPr>
          <p:nvPr/>
        </p:nvGrpSpPr>
        <p:grpSpPr bwMode="auto">
          <a:xfrm>
            <a:off x="3209925" y="3952875"/>
            <a:ext cx="700088" cy="1098550"/>
            <a:chOff x="453" y="2525"/>
            <a:chExt cx="441" cy="692"/>
          </a:xfrm>
        </p:grpSpPr>
        <p:sp>
          <p:nvSpPr>
            <p:cNvPr id="26669" name="Text Box 3"/>
            <p:cNvSpPr txBox="1">
              <a:spLocks noChangeArrowheads="1"/>
            </p:cNvSpPr>
            <p:nvPr/>
          </p:nvSpPr>
          <p:spPr bwMode="auto">
            <a:xfrm>
              <a:off x="519" y="2998"/>
              <a:ext cx="30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pic>
          <p:nvPicPr>
            <p:cNvPr id="26670"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29" name="Group 42"/>
          <p:cNvGrpSpPr>
            <a:grpSpLocks/>
          </p:cNvGrpSpPr>
          <p:nvPr/>
        </p:nvGrpSpPr>
        <p:grpSpPr bwMode="auto">
          <a:xfrm>
            <a:off x="6389688" y="3952875"/>
            <a:ext cx="781050" cy="1098550"/>
            <a:chOff x="2456" y="2525"/>
            <a:chExt cx="492" cy="692"/>
          </a:xfrm>
        </p:grpSpPr>
        <p:sp>
          <p:nvSpPr>
            <p:cNvPr id="26667" name="Text Box 4"/>
            <p:cNvSpPr txBox="1">
              <a:spLocks noChangeArrowheads="1"/>
            </p:cNvSpPr>
            <p:nvPr/>
          </p:nvSpPr>
          <p:spPr bwMode="auto">
            <a:xfrm>
              <a:off x="2456" y="2998"/>
              <a:ext cx="4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music</a:t>
              </a:r>
            </a:p>
          </p:txBody>
        </p:sp>
        <p:pic>
          <p:nvPicPr>
            <p:cNvPr id="26668" name="Picture 2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0" name="Group 41"/>
          <p:cNvGrpSpPr>
            <a:grpSpLocks/>
          </p:cNvGrpSpPr>
          <p:nvPr/>
        </p:nvGrpSpPr>
        <p:grpSpPr bwMode="auto">
          <a:xfrm>
            <a:off x="5359400" y="3952875"/>
            <a:ext cx="700088" cy="1098550"/>
            <a:chOff x="1807" y="2525"/>
            <a:chExt cx="441" cy="692"/>
          </a:xfrm>
        </p:grpSpPr>
        <p:sp>
          <p:nvSpPr>
            <p:cNvPr id="26665" name="Text Box 6"/>
            <p:cNvSpPr txBox="1">
              <a:spLocks noChangeArrowheads="1"/>
            </p:cNvSpPr>
            <p:nvPr/>
          </p:nvSpPr>
          <p:spPr bwMode="auto">
            <a:xfrm>
              <a:off x="1837" y="2998"/>
              <a:ext cx="3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mail</a:t>
              </a:r>
            </a:p>
          </p:txBody>
        </p:sp>
        <p:pic>
          <p:nvPicPr>
            <p:cNvPr id="26666" name="Picture 2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1" name="Group 44"/>
          <p:cNvGrpSpPr>
            <a:grpSpLocks/>
          </p:cNvGrpSpPr>
          <p:nvPr/>
        </p:nvGrpSpPr>
        <p:grpSpPr bwMode="auto">
          <a:xfrm>
            <a:off x="8535988" y="3954463"/>
            <a:ext cx="882650" cy="1096962"/>
            <a:chOff x="3808" y="2526"/>
            <a:chExt cx="556" cy="691"/>
          </a:xfrm>
        </p:grpSpPr>
        <p:sp>
          <p:nvSpPr>
            <p:cNvPr id="26663" name="Text Box 9"/>
            <p:cNvSpPr txBox="1">
              <a:spLocks noChangeArrowheads="1"/>
            </p:cNvSpPr>
            <p:nvPr/>
          </p:nvSpPr>
          <p:spPr bwMode="auto">
            <a:xfrm>
              <a:off x="3808" y="2998"/>
              <a:ext cx="5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papers</a:t>
              </a:r>
            </a:p>
          </p:txBody>
        </p:sp>
        <p:pic>
          <p:nvPicPr>
            <p:cNvPr id="26664" name="Picture 2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 y="2526"/>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2" name="Group 40"/>
          <p:cNvGrpSpPr>
            <a:grpSpLocks/>
          </p:cNvGrpSpPr>
          <p:nvPr/>
        </p:nvGrpSpPr>
        <p:grpSpPr bwMode="auto">
          <a:xfrm>
            <a:off x="4305300" y="3952875"/>
            <a:ext cx="700088" cy="1098550"/>
            <a:chOff x="1143" y="2525"/>
            <a:chExt cx="441" cy="692"/>
          </a:xfrm>
        </p:grpSpPr>
        <p:sp>
          <p:nvSpPr>
            <p:cNvPr id="26661" name="Text Box 10"/>
            <p:cNvSpPr txBox="1">
              <a:spLocks noChangeArrowheads="1"/>
            </p:cNvSpPr>
            <p:nvPr/>
          </p:nvSpPr>
          <p:spPr bwMode="auto">
            <a:xfrm>
              <a:off x="1177" y="2998"/>
              <a:ext cx="3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6662" name="Picture 2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3" name="Group 50"/>
          <p:cNvGrpSpPr>
            <a:grpSpLocks/>
          </p:cNvGrpSpPr>
          <p:nvPr/>
        </p:nvGrpSpPr>
        <p:grpSpPr bwMode="auto">
          <a:xfrm>
            <a:off x="5354638" y="5618163"/>
            <a:ext cx="700087" cy="1100137"/>
            <a:chOff x="5350" y="2524"/>
            <a:chExt cx="441" cy="693"/>
          </a:xfrm>
        </p:grpSpPr>
        <p:sp>
          <p:nvSpPr>
            <p:cNvPr id="26659" name="Text Box 27"/>
            <p:cNvSpPr txBox="1">
              <a:spLocks noChangeArrowheads="1"/>
            </p:cNvSpPr>
            <p:nvPr/>
          </p:nvSpPr>
          <p:spPr bwMode="auto">
            <a:xfrm>
              <a:off x="5357" y="2998"/>
              <a:ext cx="4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a:t>
              </a:r>
            </a:p>
          </p:txBody>
        </p:sp>
        <p:pic>
          <p:nvPicPr>
            <p:cNvPr id="26660" name="Picture 28"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4" name="Group 43"/>
          <p:cNvGrpSpPr>
            <a:grpSpLocks/>
          </p:cNvGrpSpPr>
          <p:nvPr/>
        </p:nvGrpSpPr>
        <p:grpSpPr bwMode="auto">
          <a:xfrm>
            <a:off x="7275513" y="3959225"/>
            <a:ext cx="1047750" cy="1092200"/>
            <a:chOff x="3014" y="2529"/>
            <a:chExt cx="660" cy="688"/>
          </a:xfrm>
        </p:grpSpPr>
        <p:pic>
          <p:nvPicPr>
            <p:cNvPr id="26657" name="Picture 29"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 y="2529"/>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8" name="Text Box 30"/>
            <p:cNvSpPr txBox="1">
              <a:spLocks noChangeArrowheads="1"/>
            </p:cNvSpPr>
            <p:nvPr/>
          </p:nvSpPr>
          <p:spPr bwMode="auto">
            <a:xfrm>
              <a:off x="3014" y="2998"/>
              <a:ext cx="6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notes.txt</a:t>
              </a:r>
            </a:p>
          </p:txBody>
        </p:sp>
      </p:grpSp>
      <p:grpSp>
        <p:nvGrpSpPr>
          <p:cNvPr id="26635" name="Group 49"/>
          <p:cNvGrpSpPr>
            <a:grpSpLocks/>
          </p:cNvGrpSpPr>
          <p:nvPr/>
        </p:nvGrpSpPr>
        <p:grpSpPr bwMode="auto">
          <a:xfrm>
            <a:off x="4033838" y="5621338"/>
            <a:ext cx="1085850" cy="1096962"/>
            <a:chOff x="4518" y="2526"/>
            <a:chExt cx="684" cy="691"/>
          </a:xfrm>
        </p:grpSpPr>
        <p:pic>
          <p:nvPicPr>
            <p:cNvPr id="26655"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 y="2526"/>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6" name="Text Box 32"/>
            <p:cNvSpPr txBox="1">
              <a:spLocks noChangeArrowheads="1"/>
            </p:cNvSpPr>
            <p:nvPr/>
          </p:nvSpPr>
          <p:spPr bwMode="auto">
            <a:xfrm>
              <a:off x="4518" y="2998"/>
              <a:ext cx="68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pizza.cfg</a:t>
              </a:r>
            </a:p>
          </p:txBody>
        </p:sp>
      </p:grpSp>
      <p:grpSp>
        <p:nvGrpSpPr>
          <p:cNvPr id="26636" name="Group 51"/>
          <p:cNvGrpSpPr>
            <a:grpSpLocks/>
          </p:cNvGrpSpPr>
          <p:nvPr/>
        </p:nvGrpSpPr>
        <p:grpSpPr bwMode="auto">
          <a:xfrm>
            <a:off x="6292850" y="5622925"/>
            <a:ext cx="1060450" cy="1095375"/>
            <a:chOff x="5941" y="2527"/>
            <a:chExt cx="668" cy="690"/>
          </a:xfrm>
        </p:grpSpPr>
        <p:pic>
          <p:nvPicPr>
            <p:cNvPr id="26653" name="Picture 33"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8" y="2527"/>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4" name="Text Box 34"/>
            <p:cNvSpPr txBox="1">
              <a:spLocks noChangeArrowheads="1"/>
            </p:cNvSpPr>
            <p:nvPr/>
          </p:nvSpPr>
          <p:spPr bwMode="auto">
            <a:xfrm>
              <a:off x="5941" y="2998"/>
              <a:ext cx="6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solar.pdf</a:t>
              </a:r>
            </a:p>
          </p:txBody>
        </p:sp>
      </p:grpSp>
      <p:grpSp>
        <p:nvGrpSpPr>
          <p:cNvPr id="26637" name="Group 52"/>
          <p:cNvGrpSpPr>
            <a:grpSpLocks/>
          </p:cNvGrpSpPr>
          <p:nvPr/>
        </p:nvGrpSpPr>
        <p:grpSpPr bwMode="auto">
          <a:xfrm>
            <a:off x="7508875" y="5618163"/>
            <a:ext cx="700088" cy="1100137"/>
            <a:chOff x="6707" y="2524"/>
            <a:chExt cx="441" cy="693"/>
          </a:xfrm>
        </p:grpSpPr>
        <p:sp>
          <p:nvSpPr>
            <p:cNvPr id="26651" name="Text Box 35"/>
            <p:cNvSpPr txBox="1">
              <a:spLocks noChangeArrowheads="1"/>
            </p:cNvSpPr>
            <p:nvPr/>
          </p:nvSpPr>
          <p:spPr bwMode="auto">
            <a:xfrm>
              <a:off x="6746" y="2998"/>
              <a:ext cx="3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swc</a:t>
              </a:r>
            </a:p>
          </p:txBody>
        </p:sp>
        <p:pic>
          <p:nvPicPr>
            <p:cNvPr id="26652"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38" name="Line 53"/>
          <p:cNvSpPr>
            <a:spLocks noChangeShapeType="1"/>
          </p:cNvSpPr>
          <p:nvPr/>
        </p:nvSpPr>
        <p:spPr bwMode="auto">
          <a:xfrm>
            <a:off x="3600450" y="3722688"/>
            <a:ext cx="535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39" name="Line 54"/>
          <p:cNvSpPr>
            <a:spLocks noChangeShapeType="1"/>
          </p:cNvSpPr>
          <p:nvPr/>
        </p:nvSpPr>
        <p:spPr bwMode="auto">
          <a:xfrm>
            <a:off x="4579938" y="5334000"/>
            <a:ext cx="328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0" name="Line 55"/>
          <p:cNvSpPr>
            <a:spLocks noChangeShapeType="1"/>
          </p:cNvSpPr>
          <p:nvPr/>
        </p:nvSpPr>
        <p:spPr bwMode="auto">
          <a:xfrm>
            <a:off x="6249988" y="3433763"/>
            <a:ext cx="0" cy="1901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1" name="Line 56"/>
          <p:cNvSpPr>
            <a:spLocks noChangeShapeType="1"/>
          </p:cNvSpPr>
          <p:nvPr/>
        </p:nvSpPr>
        <p:spPr bwMode="auto">
          <a:xfrm>
            <a:off x="463708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2" name="Line 57"/>
          <p:cNvSpPr>
            <a:spLocks noChangeShapeType="1"/>
          </p:cNvSpPr>
          <p:nvPr/>
        </p:nvSpPr>
        <p:spPr bwMode="auto">
          <a:xfrm>
            <a:off x="5673725"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3" name="Line 58"/>
          <p:cNvSpPr>
            <a:spLocks noChangeShapeType="1"/>
          </p:cNvSpPr>
          <p:nvPr/>
        </p:nvSpPr>
        <p:spPr bwMode="auto">
          <a:xfrm>
            <a:off x="36004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4" name="Line 59"/>
          <p:cNvSpPr>
            <a:spLocks noChangeShapeType="1"/>
          </p:cNvSpPr>
          <p:nvPr/>
        </p:nvSpPr>
        <p:spPr bwMode="auto">
          <a:xfrm>
            <a:off x="67119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5" name="Line 60"/>
          <p:cNvSpPr>
            <a:spLocks noChangeShapeType="1"/>
          </p:cNvSpPr>
          <p:nvPr/>
        </p:nvSpPr>
        <p:spPr bwMode="auto">
          <a:xfrm>
            <a:off x="780573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6" name="Line 61"/>
          <p:cNvSpPr>
            <a:spLocks noChangeShapeType="1"/>
          </p:cNvSpPr>
          <p:nvPr/>
        </p:nvSpPr>
        <p:spPr bwMode="auto">
          <a:xfrm>
            <a:off x="8958263"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7" name="Line 62"/>
          <p:cNvSpPr>
            <a:spLocks noChangeShapeType="1"/>
          </p:cNvSpPr>
          <p:nvPr/>
        </p:nvSpPr>
        <p:spPr bwMode="auto">
          <a:xfrm>
            <a:off x="786288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8" name="Line 63"/>
          <p:cNvSpPr>
            <a:spLocks noChangeShapeType="1"/>
          </p:cNvSpPr>
          <p:nvPr/>
        </p:nvSpPr>
        <p:spPr bwMode="auto">
          <a:xfrm>
            <a:off x="6826250"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9" name="Line 64"/>
          <p:cNvSpPr>
            <a:spLocks noChangeShapeType="1"/>
          </p:cNvSpPr>
          <p:nvPr/>
        </p:nvSpPr>
        <p:spPr bwMode="auto">
          <a:xfrm>
            <a:off x="5673725"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50" name="Line 65"/>
          <p:cNvSpPr>
            <a:spLocks noChangeShapeType="1"/>
          </p:cNvSpPr>
          <p:nvPr/>
        </p:nvSpPr>
        <p:spPr bwMode="auto">
          <a:xfrm>
            <a:off x="457993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US" altLang="en-US" sz="2400" b="1">
                <a:latin typeface="Inconsolata" pitchFamily="49" charset="0"/>
              </a:rPr>
              <a:t>from</a:t>
            </a:r>
            <a:r>
              <a:rPr lang="en-US" altLang="en-US" sz="2400">
                <a:latin typeface="Inconsolata" pitchFamily="49" charset="0"/>
              </a:rPr>
              <a:t> os </a:t>
            </a:r>
            <a:r>
              <a:rPr lang="en-US" altLang="en-US" sz="2400" b="1">
                <a:latin typeface="Inconsolata" pitchFamily="49" charset="0"/>
              </a:rPr>
              <a:t>import</a:t>
            </a:r>
            <a:r>
              <a:rPr lang="en-US" altLang="en-US" sz="2400">
                <a:latin typeface="Inconsolata" pitchFamily="49" charset="0"/>
              </a:rPr>
              <a:t> listdir</a:t>
            </a:r>
          </a:p>
          <a:p>
            <a:pPr eaLnBrk="1">
              <a:lnSpc>
                <a:spcPct val="125000"/>
              </a:lnSpc>
            </a:pPr>
            <a:r>
              <a:rPr lang="en-US" altLang="en-US" sz="2400">
                <a:latin typeface="Inconsolata" pitchFamily="49" charset="0"/>
              </a:rPr>
              <a:t>&gt;&gt;&gt; listdir('.')</a:t>
            </a:r>
          </a:p>
          <a:p>
            <a:pPr eaLnBrk="1">
              <a:lnSpc>
                <a:spcPct val="125000"/>
              </a:lnSpc>
            </a:pPr>
            <a:r>
              <a:rPr lang="en-US" altLang="en-US" sz="2400">
                <a:solidFill>
                  <a:srgbClr val="006600"/>
                </a:solidFill>
                <a:latin typeface="Inconsolata" pitchFamily="49" charset="0"/>
              </a:rPr>
              <a:t>['</a:t>
            </a:r>
            <a:r>
              <a:rPr lang="en-US" altLang="en-US" sz="2400">
                <a:solidFill>
                  <a:srgbClr val="A50021"/>
                </a:solidFill>
                <a:latin typeface="Inconsolata" pitchFamily="49" charset="0"/>
              </a:rPr>
              <a:t>s</a:t>
            </a:r>
            <a:r>
              <a:rPr lang="en-US" altLang="en-US" sz="2400">
                <a:solidFill>
                  <a:srgbClr val="006600"/>
                </a:solidFill>
                <a:latin typeface="Inconsolata" pitchFamily="49" charset="0"/>
              </a:rPr>
              <a:t>olar', '</a:t>
            </a:r>
            <a:r>
              <a:rPr lang="en-US" altLang="en-US" sz="2400">
                <a:solidFill>
                  <a:srgbClr val="A50021"/>
                </a:solidFill>
                <a:latin typeface="Inconsolata" pitchFamily="49" charset="0"/>
              </a:rPr>
              <a:t>m</a:t>
            </a:r>
            <a:r>
              <a:rPr lang="en-US" altLang="en-US" sz="2400">
                <a:solidFill>
                  <a:srgbClr val="006600"/>
                </a:solidFill>
                <a:latin typeface="Inconsolata" pitchFamily="49" charset="0"/>
              </a:rPr>
              <a:t>ail', '</a:t>
            </a:r>
            <a:r>
              <a:rPr lang="en-US" altLang="en-US" sz="2400">
                <a:solidFill>
                  <a:srgbClr val="A50021"/>
                </a:solidFill>
                <a:latin typeface="Inconsolata" pitchFamily="49" charset="0"/>
              </a:rPr>
              <a:t>p</a:t>
            </a:r>
            <a:r>
              <a:rPr lang="en-US" altLang="en-US" sz="2400">
                <a:solidFill>
                  <a:srgbClr val="006600"/>
                </a:solidFill>
                <a:latin typeface="Inconsolata" pitchFamily="49" charset="0"/>
              </a:rPr>
              <a:t>izza.cfg', '</a:t>
            </a:r>
            <a:r>
              <a:rPr lang="en-US" altLang="en-US" sz="2400">
                <a:solidFill>
                  <a:srgbClr val="A50021"/>
                </a:solidFill>
                <a:latin typeface="Inconsolata" pitchFamily="49" charset="0"/>
              </a:rPr>
              <a:t>n</a:t>
            </a:r>
            <a:r>
              <a:rPr lang="en-US" altLang="en-US" sz="2400">
                <a:solidFill>
                  <a:srgbClr val="006600"/>
                </a:solidFill>
                <a:latin typeface="Inconsolata" pitchFamily="49" charset="0"/>
              </a:rPr>
              <a:t>otes.txt', </a:t>
            </a:r>
          </a:p>
          <a:p>
            <a:pPr eaLnBrk="1">
              <a:lnSpc>
                <a:spcPct val="125000"/>
              </a:lnSpc>
            </a:pPr>
            <a:r>
              <a:rPr lang="en-US" altLang="en-US" sz="2400">
                <a:solidFill>
                  <a:srgbClr val="006600"/>
                </a:solidFill>
                <a:latin typeface="Inconsolata" pitchFamily="49" charset="0"/>
              </a:rPr>
              <a:t> '</a:t>
            </a:r>
            <a:r>
              <a:rPr lang="en-US" altLang="en-US" sz="2400">
                <a:solidFill>
                  <a:srgbClr val="A50021"/>
                </a:solidFill>
                <a:latin typeface="Inconsolata" pitchFamily="49" charset="0"/>
              </a:rPr>
              <a:t>s</a:t>
            </a:r>
            <a:r>
              <a:rPr lang="en-US" altLang="en-US" sz="2400">
                <a:solidFill>
                  <a:srgbClr val="006600"/>
                </a:solidFill>
                <a:latin typeface="Inconsolata" pitchFamily="49" charset="0"/>
              </a:rPr>
              <a:t>wc', '</a:t>
            </a:r>
            <a:r>
              <a:rPr lang="en-US" altLang="en-US" sz="2400">
                <a:solidFill>
                  <a:srgbClr val="A50021"/>
                </a:solidFill>
                <a:latin typeface="Inconsolata" pitchFamily="49" charset="0"/>
              </a:rPr>
              <a:t>d</a:t>
            </a:r>
            <a:r>
              <a:rPr lang="en-US" altLang="en-US" sz="2400">
                <a:solidFill>
                  <a:srgbClr val="006600"/>
                </a:solidFill>
                <a:latin typeface="Inconsolata" pitchFamily="49" charset="0"/>
              </a:rPr>
              <a:t>ata', '</a:t>
            </a:r>
            <a:r>
              <a:rPr lang="en-US" altLang="en-US" sz="2400">
                <a:solidFill>
                  <a:srgbClr val="A50021"/>
                </a:solidFill>
                <a:latin typeface="Inconsolata" pitchFamily="49" charset="0"/>
              </a:rPr>
              <a:t>p</a:t>
            </a:r>
            <a:r>
              <a:rPr lang="en-US" altLang="en-US" sz="2400">
                <a:solidFill>
                  <a:srgbClr val="006600"/>
                </a:solidFill>
                <a:latin typeface="Inconsolata" pitchFamily="49" charset="0"/>
              </a:rPr>
              <a:t>apers', '</a:t>
            </a:r>
            <a:r>
              <a:rPr lang="en-US" altLang="en-US" sz="2400">
                <a:solidFill>
                  <a:srgbClr val="A50021"/>
                </a:solidFill>
                <a:latin typeface="Inconsolata" pitchFamily="49" charset="0"/>
              </a:rPr>
              <a:t>s</a:t>
            </a:r>
            <a:r>
              <a:rPr lang="en-US" altLang="en-US" sz="2400">
                <a:solidFill>
                  <a:srgbClr val="006600"/>
                </a:solidFill>
                <a:latin typeface="Inconsolata" pitchFamily="49" charset="0"/>
              </a:rPr>
              <a:t>olar.pdf', </a:t>
            </a:r>
          </a:p>
          <a:p>
            <a:pPr eaLnBrk="1">
              <a:lnSpc>
                <a:spcPct val="125000"/>
              </a:lnSpc>
            </a:pPr>
            <a:r>
              <a:rPr lang="en-US" altLang="en-US" sz="2400">
                <a:solidFill>
                  <a:srgbClr val="006600"/>
                </a:solidFill>
                <a:latin typeface="Inconsolata" pitchFamily="49" charset="0"/>
              </a:rPr>
              <a:t> '</a:t>
            </a:r>
            <a:r>
              <a:rPr lang="en-US" altLang="en-US" sz="2400">
                <a:solidFill>
                  <a:srgbClr val="A50021"/>
                </a:solidFill>
                <a:latin typeface="Inconsolata" pitchFamily="49" charset="0"/>
              </a:rPr>
              <a:t>b</a:t>
            </a:r>
            <a:r>
              <a:rPr lang="en-US" altLang="en-US" sz="2400">
                <a:solidFill>
                  <a:srgbClr val="006600"/>
                </a:solidFill>
                <a:latin typeface="Inconsolata" pitchFamily="49" charset="0"/>
              </a:rPr>
              <a:t>in', '</a:t>
            </a:r>
            <a:r>
              <a:rPr lang="en-US" altLang="en-US" sz="2400">
                <a:solidFill>
                  <a:srgbClr val="A50021"/>
                </a:solidFill>
                <a:latin typeface="Inconsolata" pitchFamily="49" charset="0"/>
              </a:rPr>
              <a:t>m</a:t>
            </a:r>
            <a:r>
              <a:rPr lang="en-US" altLang="en-US" sz="2400">
                <a:solidFill>
                  <a:srgbClr val="006600"/>
                </a:solidFill>
                <a:latin typeface="Inconsolata" pitchFamily="49" charset="0"/>
              </a:rPr>
              <a:t>usic']</a:t>
            </a:r>
          </a:p>
          <a:p>
            <a:pPr eaLnBrk="1">
              <a:lnSpc>
                <a:spcPct val="125000"/>
              </a:lnSpc>
            </a:pPr>
            <a:endParaRPr lang="en-GB"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27651" name="Text Box 11"/>
          <p:cNvSpPr txBox="1">
            <a:spLocks noChangeArrowheads="1"/>
          </p:cNvSpPr>
          <p:nvPr/>
        </p:nvSpPr>
        <p:spPr bwMode="auto">
          <a:xfrm>
            <a:off x="5962650" y="3030538"/>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grpSp>
        <p:nvGrpSpPr>
          <p:cNvPr id="27652" name="Group 39"/>
          <p:cNvGrpSpPr>
            <a:grpSpLocks/>
          </p:cNvGrpSpPr>
          <p:nvPr/>
        </p:nvGrpSpPr>
        <p:grpSpPr bwMode="auto">
          <a:xfrm>
            <a:off x="3209925" y="3952875"/>
            <a:ext cx="700088" cy="1098550"/>
            <a:chOff x="453" y="2525"/>
            <a:chExt cx="441" cy="692"/>
          </a:xfrm>
        </p:grpSpPr>
        <p:sp>
          <p:nvSpPr>
            <p:cNvPr id="27693" name="Text Box 3"/>
            <p:cNvSpPr txBox="1">
              <a:spLocks noChangeArrowheads="1"/>
            </p:cNvSpPr>
            <p:nvPr/>
          </p:nvSpPr>
          <p:spPr bwMode="auto">
            <a:xfrm>
              <a:off x="519" y="2998"/>
              <a:ext cx="30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pic>
          <p:nvPicPr>
            <p:cNvPr id="2769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3" name="Group 42"/>
          <p:cNvGrpSpPr>
            <a:grpSpLocks/>
          </p:cNvGrpSpPr>
          <p:nvPr/>
        </p:nvGrpSpPr>
        <p:grpSpPr bwMode="auto">
          <a:xfrm>
            <a:off x="6389688" y="3952875"/>
            <a:ext cx="781050" cy="1098550"/>
            <a:chOff x="2456" y="2525"/>
            <a:chExt cx="492" cy="692"/>
          </a:xfrm>
        </p:grpSpPr>
        <p:sp>
          <p:nvSpPr>
            <p:cNvPr id="27691" name="Text Box 4"/>
            <p:cNvSpPr txBox="1">
              <a:spLocks noChangeArrowheads="1"/>
            </p:cNvSpPr>
            <p:nvPr/>
          </p:nvSpPr>
          <p:spPr bwMode="auto">
            <a:xfrm>
              <a:off x="2456" y="2998"/>
              <a:ext cx="4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music</a:t>
              </a:r>
            </a:p>
          </p:txBody>
        </p:sp>
        <p:pic>
          <p:nvPicPr>
            <p:cNvPr id="27692" name="Picture 2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4" name="Group 41"/>
          <p:cNvGrpSpPr>
            <a:grpSpLocks/>
          </p:cNvGrpSpPr>
          <p:nvPr/>
        </p:nvGrpSpPr>
        <p:grpSpPr bwMode="auto">
          <a:xfrm>
            <a:off x="5359400" y="3952875"/>
            <a:ext cx="700088" cy="1098550"/>
            <a:chOff x="1807" y="2525"/>
            <a:chExt cx="441" cy="692"/>
          </a:xfrm>
        </p:grpSpPr>
        <p:sp>
          <p:nvSpPr>
            <p:cNvPr id="27689" name="Text Box 6"/>
            <p:cNvSpPr txBox="1">
              <a:spLocks noChangeArrowheads="1"/>
            </p:cNvSpPr>
            <p:nvPr/>
          </p:nvSpPr>
          <p:spPr bwMode="auto">
            <a:xfrm>
              <a:off x="1837" y="2998"/>
              <a:ext cx="3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mail</a:t>
              </a:r>
            </a:p>
          </p:txBody>
        </p:sp>
        <p:pic>
          <p:nvPicPr>
            <p:cNvPr id="27690" name="Picture 2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5" name="Group 44"/>
          <p:cNvGrpSpPr>
            <a:grpSpLocks/>
          </p:cNvGrpSpPr>
          <p:nvPr/>
        </p:nvGrpSpPr>
        <p:grpSpPr bwMode="auto">
          <a:xfrm>
            <a:off x="8535988" y="3954463"/>
            <a:ext cx="882650" cy="1096962"/>
            <a:chOff x="3808" y="2526"/>
            <a:chExt cx="556" cy="691"/>
          </a:xfrm>
        </p:grpSpPr>
        <p:sp>
          <p:nvSpPr>
            <p:cNvPr id="27687" name="Text Box 9"/>
            <p:cNvSpPr txBox="1">
              <a:spLocks noChangeArrowheads="1"/>
            </p:cNvSpPr>
            <p:nvPr/>
          </p:nvSpPr>
          <p:spPr bwMode="auto">
            <a:xfrm>
              <a:off x="3808" y="2998"/>
              <a:ext cx="5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papers</a:t>
              </a:r>
            </a:p>
          </p:txBody>
        </p:sp>
        <p:pic>
          <p:nvPicPr>
            <p:cNvPr id="27688" name="Picture 2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 y="2526"/>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6" name="Group 40"/>
          <p:cNvGrpSpPr>
            <a:grpSpLocks/>
          </p:cNvGrpSpPr>
          <p:nvPr/>
        </p:nvGrpSpPr>
        <p:grpSpPr bwMode="auto">
          <a:xfrm>
            <a:off x="4305300" y="3952875"/>
            <a:ext cx="700088" cy="1098550"/>
            <a:chOff x="1143" y="2525"/>
            <a:chExt cx="441" cy="692"/>
          </a:xfrm>
        </p:grpSpPr>
        <p:sp>
          <p:nvSpPr>
            <p:cNvPr id="27685" name="Text Box 10"/>
            <p:cNvSpPr txBox="1">
              <a:spLocks noChangeArrowheads="1"/>
            </p:cNvSpPr>
            <p:nvPr/>
          </p:nvSpPr>
          <p:spPr bwMode="auto">
            <a:xfrm>
              <a:off x="1177" y="2998"/>
              <a:ext cx="3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7686" name="Picture 2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7" name="Group 50"/>
          <p:cNvGrpSpPr>
            <a:grpSpLocks/>
          </p:cNvGrpSpPr>
          <p:nvPr/>
        </p:nvGrpSpPr>
        <p:grpSpPr bwMode="auto">
          <a:xfrm>
            <a:off x="5354638" y="5618163"/>
            <a:ext cx="700087" cy="1100137"/>
            <a:chOff x="5350" y="2524"/>
            <a:chExt cx="441" cy="693"/>
          </a:xfrm>
        </p:grpSpPr>
        <p:sp>
          <p:nvSpPr>
            <p:cNvPr id="27683" name="Text Box 27"/>
            <p:cNvSpPr txBox="1">
              <a:spLocks noChangeArrowheads="1"/>
            </p:cNvSpPr>
            <p:nvPr/>
          </p:nvSpPr>
          <p:spPr bwMode="auto">
            <a:xfrm>
              <a:off x="5357" y="2998"/>
              <a:ext cx="4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a:t>
              </a:r>
            </a:p>
          </p:txBody>
        </p:sp>
        <p:pic>
          <p:nvPicPr>
            <p:cNvPr id="27684" name="Picture 28"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8" name="Group 43"/>
          <p:cNvGrpSpPr>
            <a:grpSpLocks/>
          </p:cNvGrpSpPr>
          <p:nvPr/>
        </p:nvGrpSpPr>
        <p:grpSpPr bwMode="auto">
          <a:xfrm>
            <a:off x="7275513" y="3959225"/>
            <a:ext cx="1047750" cy="1092200"/>
            <a:chOff x="3014" y="2529"/>
            <a:chExt cx="660" cy="688"/>
          </a:xfrm>
        </p:grpSpPr>
        <p:pic>
          <p:nvPicPr>
            <p:cNvPr id="27681" name="Picture 29"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 y="2529"/>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2" name="Text Box 30"/>
            <p:cNvSpPr txBox="1">
              <a:spLocks noChangeArrowheads="1"/>
            </p:cNvSpPr>
            <p:nvPr/>
          </p:nvSpPr>
          <p:spPr bwMode="auto">
            <a:xfrm>
              <a:off x="3014" y="2998"/>
              <a:ext cx="6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notes.txt</a:t>
              </a:r>
            </a:p>
          </p:txBody>
        </p:sp>
      </p:grpSp>
      <p:grpSp>
        <p:nvGrpSpPr>
          <p:cNvPr id="27659" name="Group 49"/>
          <p:cNvGrpSpPr>
            <a:grpSpLocks/>
          </p:cNvGrpSpPr>
          <p:nvPr/>
        </p:nvGrpSpPr>
        <p:grpSpPr bwMode="auto">
          <a:xfrm>
            <a:off x="4033838" y="5621338"/>
            <a:ext cx="1085850" cy="1096962"/>
            <a:chOff x="4518" y="2526"/>
            <a:chExt cx="684" cy="691"/>
          </a:xfrm>
        </p:grpSpPr>
        <p:pic>
          <p:nvPicPr>
            <p:cNvPr id="27679"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 y="2526"/>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0" name="Text Box 32"/>
            <p:cNvSpPr txBox="1">
              <a:spLocks noChangeArrowheads="1"/>
            </p:cNvSpPr>
            <p:nvPr/>
          </p:nvSpPr>
          <p:spPr bwMode="auto">
            <a:xfrm>
              <a:off x="4518" y="2998"/>
              <a:ext cx="68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pizza.cfg</a:t>
              </a:r>
            </a:p>
          </p:txBody>
        </p:sp>
      </p:grpSp>
      <p:grpSp>
        <p:nvGrpSpPr>
          <p:cNvPr id="27660" name="Group 51"/>
          <p:cNvGrpSpPr>
            <a:grpSpLocks/>
          </p:cNvGrpSpPr>
          <p:nvPr/>
        </p:nvGrpSpPr>
        <p:grpSpPr bwMode="auto">
          <a:xfrm>
            <a:off x="6292850" y="5622925"/>
            <a:ext cx="1060450" cy="1095375"/>
            <a:chOff x="5941" y="2527"/>
            <a:chExt cx="668" cy="690"/>
          </a:xfrm>
        </p:grpSpPr>
        <p:pic>
          <p:nvPicPr>
            <p:cNvPr id="27677" name="Picture 33"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8" y="2527"/>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8" name="Text Box 34"/>
            <p:cNvSpPr txBox="1">
              <a:spLocks noChangeArrowheads="1"/>
            </p:cNvSpPr>
            <p:nvPr/>
          </p:nvSpPr>
          <p:spPr bwMode="auto">
            <a:xfrm>
              <a:off x="5941" y="2998"/>
              <a:ext cx="6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solar.pdf</a:t>
              </a:r>
            </a:p>
          </p:txBody>
        </p:sp>
      </p:grpSp>
      <p:grpSp>
        <p:nvGrpSpPr>
          <p:cNvPr id="27661" name="Group 52"/>
          <p:cNvGrpSpPr>
            <a:grpSpLocks/>
          </p:cNvGrpSpPr>
          <p:nvPr/>
        </p:nvGrpSpPr>
        <p:grpSpPr bwMode="auto">
          <a:xfrm>
            <a:off x="7508875" y="5618163"/>
            <a:ext cx="700088" cy="1100137"/>
            <a:chOff x="6707" y="2524"/>
            <a:chExt cx="441" cy="693"/>
          </a:xfrm>
        </p:grpSpPr>
        <p:sp>
          <p:nvSpPr>
            <p:cNvPr id="27675" name="Text Box 35"/>
            <p:cNvSpPr txBox="1">
              <a:spLocks noChangeArrowheads="1"/>
            </p:cNvSpPr>
            <p:nvPr/>
          </p:nvSpPr>
          <p:spPr bwMode="auto">
            <a:xfrm>
              <a:off x="6746" y="2998"/>
              <a:ext cx="3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swc</a:t>
              </a:r>
            </a:p>
          </p:txBody>
        </p:sp>
        <p:pic>
          <p:nvPicPr>
            <p:cNvPr id="27676"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62" name="Line 53"/>
          <p:cNvSpPr>
            <a:spLocks noChangeShapeType="1"/>
          </p:cNvSpPr>
          <p:nvPr/>
        </p:nvSpPr>
        <p:spPr bwMode="auto">
          <a:xfrm>
            <a:off x="3600450" y="3722688"/>
            <a:ext cx="535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3" name="Line 54"/>
          <p:cNvSpPr>
            <a:spLocks noChangeShapeType="1"/>
          </p:cNvSpPr>
          <p:nvPr/>
        </p:nvSpPr>
        <p:spPr bwMode="auto">
          <a:xfrm>
            <a:off x="4579938" y="5334000"/>
            <a:ext cx="328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4" name="Line 55"/>
          <p:cNvSpPr>
            <a:spLocks noChangeShapeType="1"/>
          </p:cNvSpPr>
          <p:nvPr/>
        </p:nvSpPr>
        <p:spPr bwMode="auto">
          <a:xfrm>
            <a:off x="6249988" y="3433763"/>
            <a:ext cx="0" cy="1901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5" name="Line 56"/>
          <p:cNvSpPr>
            <a:spLocks noChangeShapeType="1"/>
          </p:cNvSpPr>
          <p:nvPr/>
        </p:nvSpPr>
        <p:spPr bwMode="auto">
          <a:xfrm>
            <a:off x="463708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6" name="Line 57"/>
          <p:cNvSpPr>
            <a:spLocks noChangeShapeType="1"/>
          </p:cNvSpPr>
          <p:nvPr/>
        </p:nvSpPr>
        <p:spPr bwMode="auto">
          <a:xfrm>
            <a:off x="5673725"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7" name="Line 58"/>
          <p:cNvSpPr>
            <a:spLocks noChangeShapeType="1"/>
          </p:cNvSpPr>
          <p:nvPr/>
        </p:nvSpPr>
        <p:spPr bwMode="auto">
          <a:xfrm>
            <a:off x="36004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8" name="Line 59"/>
          <p:cNvSpPr>
            <a:spLocks noChangeShapeType="1"/>
          </p:cNvSpPr>
          <p:nvPr/>
        </p:nvSpPr>
        <p:spPr bwMode="auto">
          <a:xfrm>
            <a:off x="67119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9" name="Line 60"/>
          <p:cNvSpPr>
            <a:spLocks noChangeShapeType="1"/>
          </p:cNvSpPr>
          <p:nvPr/>
        </p:nvSpPr>
        <p:spPr bwMode="auto">
          <a:xfrm>
            <a:off x="780573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0" name="Line 61"/>
          <p:cNvSpPr>
            <a:spLocks noChangeShapeType="1"/>
          </p:cNvSpPr>
          <p:nvPr/>
        </p:nvSpPr>
        <p:spPr bwMode="auto">
          <a:xfrm>
            <a:off x="8958263"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1" name="Line 62"/>
          <p:cNvSpPr>
            <a:spLocks noChangeShapeType="1"/>
          </p:cNvSpPr>
          <p:nvPr/>
        </p:nvSpPr>
        <p:spPr bwMode="auto">
          <a:xfrm>
            <a:off x="786288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2" name="Line 63"/>
          <p:cNvSpPr>
            <a:spLocks noChangeShapeType="1"/>
          </p:cNvSpPr>
          <p:nvPr/>
        </p:nvSpPr>
        <p:spPr bwMode="auto">
          <a:xfrm>
            <a:off x="6826250"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3" name="Line 64"/>
          <p:cNvSpPr>
            <a:spLocks noChangeShapeType="1"/>
          </p:cNvSpPr>
          <p:nvPr/>
        </p:nvSpPr>
        <p:spPr bwMode="auto">
          <a:xfrm>
            <a:off x="5673725"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4" name="Line 65"/>
          <p:cNvSpPr>
            <a:spLocks noChangeShapeType="1"/>
          </p:cNvSpPr>
          <p:nvPr/>
        </p:nvSpPr>
        <p:spPr bwMode="auto">
          <a:xfrm>
            <a:off x="457993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listdir('.')</a:t>
            </a: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listdir(</a:t>
            </a:r>
            <a:r>
              <a:rPr lang="en-US" altLang="en-US" sz="2400">
                <a:solidFill>
                  <a:srgbClr val="A50021"/>
                </a:solidFill>
                <a:latin typeface="Inconsolata" pitchFamily="49" charset="0"/>
              </a:rPr>
              <a:t>getcwd()</a:t>
            </a:r>
            <a:r>
              <a:rPr lang="en-US" altLang="en-US" sz="2400">
                <a:latin typeface="Inconsolata" pitchFamily="49" charset="0"/>
              </a:rPr>
              <a:t>)</a:t>
            </a: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29699" name="Text Box 2"/>
          <p:cNvSpPr txBox="1">
            <a:spLocks noChangeArrowheads="1"/>
          </p:cNvSpPr>
          <p:nvPr/>
        </p:nvSpPr>
        <p:spPr bwMode="auto">
          <a:xfrm>
            <a:off x="6019800" y="784225"/>
            <a:ext cx="28225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Use the result of getcwd</a:t>
            </a:r>
          </a:p>
          <a:p>
            <a:pPr eaLnBrk="1">
              <a:lnSpc>
                <a:spcPct val="125000"/>
              </a:lnSpc>
            </a:pPr>
            <a:r>
              <a:rPr lang="en-US" altLang="en-US" sz="2400">
                <a:solidFill>
                  <a:schemeClr val="accent2"/>
                </a:solidFill>
                <a:latin typeface="Droid Sans" pitchFamily="34" charset="0"/>
              </a:rPr>
              <a:t>as the input directory</a:t>
            </a:r>
          </a:p>
          <a:p>
            <a:pPr eaLnBrk="1">
              <a:lnSpc>
                <a:spcPct val="125000"/>
              </a:lnSpc>
            </a:pPr>
            <a:r>
              <a:rPr lang="en-US" altLang="en-US" sz="2400">
                <a:solidFill>
                  <a:schemeClr val="accent2"/>
                </a:solidFill>
                <a:latin typeface="Droid Sans" pitchFamily="34" charset="0"/>
              </a:rPr>
              <a:t>to listdir</a:t>
            </a:r>
          </a:p>
        </p:txBody>
      </p:sp>
      <p:sp>
        <p:nvSpPr>
          <p:cNvPr id="29700" name="Line 4"/>
          <p:cNvSpPr>
            <a:spLocks noChangeShapeType="1"/>
          </p:cNvSpPr>
          <p:nvPr/>
        </p:nvSpPr>
        <p:spPr bwMode="auto">
          <a:xfrm flipH="1">
            <a:off x="4464050" y="1533525"/>
            <a:ext cx="1555750"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listdir(getcwd())</a:t>
            </a:r>
          </a:p>
          <a:p>
            <a:pPr eaLnBrk="1">
              <a:lnSpc>
                <a:spcPct val="125000"/>
              </a:lnSpc>
            </a:pPr>
            <a:r>
              <a:rPr lang="en-US" altLang="en-US" sz="2400">
                <a:solidFill>
                  <a:srgbClr val="006600"/>
                </a:solidFill>
                <a:latin typeface="Inconsolata" pitchFamily="49" charset="0"/>
              </a:rPr>
              <a:t>['solar', 'mail', 'pizza.cfg', 'notes.txt', </a:t>
            </a:r>
          </a:p>
          <a:p>
            <a:pPr eaLnBrk="1">
              <a:lnSpc>
                <a:spcPct val="125000"/>
              </a:lnSpc>
            </a:pPr>
            <a:r>
              <a:rPr lang="en-US" altLang="en-US" sz="2400">
                <a:solidFill>
                  <a:srgbClr val="006600"/>
                </a:solidFill>
                <a:latin typeface="Inconsolata" pitchFamily="49" charset="0"/>
              </a:rPr>
              <a:t> 'swc', 'data', 'papers', 'solar.pdf', </a:t>
            </a:r>
          </a:p>
          <a:p>
            <a:pPr eaLnBrk="1">
              <a:lnSpc>
                <a:spcPct val="125000"/>
              </a:lnSpc>
            </a:pPr>
            <a:r>
              <a:rPr lang="en-US" altLang="en-US" sz="2400">
                <a:solidFill>
                  <a:srgbClr val="006600"/>
                </a:solidFill>
                <a:latin typeface="Inconsolata" pitchFamily="49" charset="0"/>
              </a:rPr>
              <a:t> 'bin', 'music']</a:t>
            </a: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listdir(</a:t>
            </a:r>
            <a:r>
              <a:rPr lang="en-GB" altLang="en-US" sz="2400">
                <a:solidFill>
                  <a:srgbClr val="A50021"/>
                </a:solidFill>
                <a:latin typeface="Inconsolata" pitchFamily="49" charset="0"/>
              </a:rPr>
              <a:t>originaldir</a:t>
            </a:r>
            <a:r>
              <a:rPr lang="en-US" altLang="en-US" sz="2400">
                <a:latin typeface="Inconsolata" pitchFamily="49" charset="0"/>
              </a:rPr>
              <a:t>)</a:t>
            </a:r>
          </a:p>
        </p:txBody>
      </p:sp>
      <p:sp>
        <p:nvSpPr>
          <p:cNvPr id="31747" name="Text Box 2"/>
          <p:cNvSpPr txBox="1">
            <a:spLocks noChangeArrowheads="1"/>
          </p:cNvSpPr>
          <p:nvPr/>
        </p:nvSpPr>
        <p:spPr bwMode="auto">
          <a:xfrm>
            <a:off x="6019800" y="841375"/>
            <a:ext cx="28225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Use a variable as the</a:t>
            </a:r>
          </a:p>
          <a:p>
            <a:pPr eaLnBrk="1">
              <a:lnSpc>
                <a:spcPct val="125000"/>
              </a:lnSpc>
            </a:pPr>
            <a:r>
              <a:rPr lang="en-US" altLang="en-US" sz="2400">
                <a:solidFill>
                  <a:schemeClr val="accent2"/>
                </a:solidFill>
                <a:latin typeface="Droid Sans" pitchFamily="34" charset="0"/>
              </a:rPr>
              <a:t>input directory to listdir</a:t>
            </a:r>
          </a:p>
        </p:txBody>
      </p:sp>
      <p:sp>
        <p:nvSpPr>
          <p:cNvPr id="31748" name="Line 4"/>
          <p:cNvSpPr>
            <a:spLocks noChangeShapeType="1"/>
          </p:cNvSpPr>
          <p:nvPr/>
        </p:nvSpPr>
        <p:spPr bwMode="auto">
          <a:xfrm flipH="1">
            <a:off x="5097463" y="1590675"/>
            <a:ext cx="922337"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925513" y="841375"/>
            <a:ext cx="3694112"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can use Python to</a:t>
            </a:r>
          </a:p>
          <a:p>
            <a:pPr eaLnBrk="1">
              <a:lnSpc>
                <a:spcPct val="150000"/>
              </a:lnSpc>
            </a:pPr>
            <a:r>
              <a:rPr lang="en-US" altLang="en-US" sz="2800">
                <a:latin typeface="Droid Sans" pitchFamily="34" charset="0"/>
              </a:rPr>
              <a:t>–	Save data to files</a:t>
            </a:r>
          </a:p>
          <a:p>
            <a:pPr eaLnBrk="1">
              <a:lnSpc>
                <a:spcPct val="150000"/>
              </a:lnSpc>
            </a:pP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listdir(</a:t>
            </a:r>
            <a:r>
              <a:rPr lang="en-GB" altLang="en-US" sz="2400">
                <a:latin typeface="Inconsolata" pitchFamily="49" charset="0"/>
              </a:rPr>
              <a:t>originaldir</a:t>
            </a:r>
            <a:r>
              <a:rPr lang="en-US" altLang="en-US" sz="2400">
                <a:latin typeface="Inconsolata" pitchFamily="49" charset="0"/>
              </a:rPr>
              <a:t>)</a:t>
            </a:r>
          </a:p>
          <a:p>
            <a:pPr eaLnBrk="1">
              <a:lnSpc>
                <a:spcPct val="125000"/>
              </a:lnSpc>
            </a:pPr>
            <a:r>
              <a:rPr lang="en-US" altLang="en-US" sz="2400">
                <a:solidFill>
                  <a:srgbClr val="006600"/>
                </a:solidFill>
                <a:latin typeface="Inconsolata" pitchFamily="49" charset="0"/>
              </a:rPr>
              <a:t>['solar', 'mail', 'pizza.cfg', 'notes.txt', </a:t>
            </a:r>
          </a:p>
          <a:p>
            <a:pPr eaLnBrk="1">
              <a:lnSpc>
                <a:spcPct val="125000"/>
              </a:lnSpc>
            </a:pPr>
            <a:r>
              <a:rPr lang="en-US" altLang="en-US" sz="2400">
                <a:solidFill>
                  <a:srgbClr val="006600"/>
                </a:solidFill>
                <a:latin typeface="Inconsolata" pitchFamily="49" charset="0"/>
              </a:rPr>
              <a:t> 'swc', 'data', 'papers', 'solar.pdf', </a:t>
            </a:r>
          </a:p>
          <a:p>
            <a:pPr eaLnBrk="1">
              <a:lnSpc>
                <a:spcPct val="125000"/>
              </a:lnSpc>
            </a:pPr>
            <a:r>
              <a:rPr lang="en-US" altLang="en-US" sz="2400">
                <a:solidFill>
                  <a:srgbClr val="006600"/>
                </a:solidFill>
                <a:latin typeface="Inconsolata" pitchFamily="49" charset="0"/>
              </a:rPr>
              <a:t> 'bin', 'music']</a:t>
            </a:r>
          </a:p>
        </p:txBody>
      </p:sp>
      <p:sp>
        <p:nvSpPr>
          <p:cNvPr id="32771" name="Text Box 2"/>
          <p:cNvSpPr txBox="1">
            <a:spLocks noChangeArrowheads="1"/>
          </p:cNvSpPr>
          <p:nvPr/>
        </p:nvSpPr>
        <p:spPr bwMode="auto">
          <a:xfrm>
            <a:off x="6019800" y="841375"/>
            <a:ext cx="28225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Use a variable as the</a:t>
            </a:r>
          </a:p>
          <a:p>
            <a:pPr eaLnBrk="1">
              <a:lnSpc>
                <a:spcPct val="125000"/>
              </a:lnSpc>
            </a:pPr>
            <a:r>
              <a:rPr lang="en-US" altLang="en-US" sz="2400">
                <a:solidFill>
                  <a:schemeClr val="accent2"/>
                </a:solidFill>
                <a:latin typeface="Droid Sans" pitchFamily="34" charset="0"/>
              </a:rPr>
              <a:t>input directory to listdir</a:t>
            </a:r>
          </a:p>
        </p:txBody>
      </p:sp>
      <p:sp>
        <p:nvSpPr>
          <p:cNvPr id="32772" name="Line 4"/>
          <p:cNvSpPr>
            <a:spLocks noChangeShapeType="1"/>
          </p:cNvSpPr>
          <p:nvPr/>
        </p:nvSpPr>
        <p:spPr bwMode="auto">
          <a:xfrm flipH="1">
            <a:off x="5097463" y="1590675"/>
            <a:ext cx="922337"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listdir(</a:t>
            </a:r>
            <a:r>
              <a:rPr lang="en-GB" altLang="en-US" sz="2400">
                <a:latin typeface="Inconsolata" pitchFamily="49" charset="0"/>
              </a:rPr>
              <a:t>originaldir</a:t>
            </a:r>
            <a:r>
              <a:rPr lang="en-US" altLang="en-US" sz="2400">
                <a:latin typeface="Inconsolata" pitchFamily="49" charset="0"/>
              </a:rPr>
              <a:t>)</a:t>
            </a:r>
          </a:p>
          <a:p>
            <a:pPr eaLnBrk="1">
              <a:lnSpc>
                <a:spcPct val="125000"/>
              </a:lnSpc>
            </a:pPr>
            <a:r>
              <a:rPr lang="en-US" altLang="en-US" sz="2400">
                <a:solidFill>
                  <a:srgbClr val="006600"/>
                </a:solidFill>
                <a:latin typeface="Inconsolata" pitchFamily="49" charset="0"/>
              </a:rPr>
              <a:t>['solar', 'mail', 'pizza.cfg', 'notes.txt', </a:t>
            </a:r>
          </a:p>
          <a:p>
            <a:pPr eaLnBrk="1">
              <a:lnSpc>
                <a:spcPct val="125000"/>
              </a:lnSpc>
            </a:pPr>
            <a:r>
              <a:rPr lang="en-US" altLang="en-US" sz="2400">
                <a:solidFill>
                  <a:srgbClr val="006600"/>
                </a:solidFill>
                <a:latin typeface="Inconsolata" pitchFamily="49" charset="0"/>
              </a:rPr>
              <a:t> 'swc', 'data', 'papers', 'solar.pdf', </a:t>
            </a:r>
          </a:p>
          <a:p>
            <a:pPr eaLnBrk="1">
              <a:lnSpc>
                <a:spcPct val="125000"/>
              </a:lnSpc>
            </a:pPr>
            <a:r>
              <a:rPr lang="en-US" altLang="en-US" sz="2400">
                <a:solidFill>
                  <a:srgbClr val="006600"/>
                </a:solidFill>
                <a:latin typeface="Inconsolata" pitchFamily="49" charset="0"/>
              </a:rPr>
              <a:t> 'bin', 'music']</a:t>
            </a:r>
          </a:p>
          <a:p>
            <a:pPr eaLnBrk="1">
              <a:lnSpc>
                <a:spcPct val="125000"/>
              </a:lnSpc>
            </a:pPr>
            <a:endParaRPr lang="en-US" altLang="en-US" sz="2400">
              <a:latin typeface="Inconsolata" pitchFamily="49" charset="0"/>
            </a:endParaRPr>
          </a:p>
          <a:p>
            <a:pPr eaLnBrk="1">
              <a:lnSpc>
                <a:spcPct val="125000"/>
              </a:lnSpc>
            </a:pPr>
            <a:r>
              <a:rPr lang="en-US" altLang="en-US" sz="2400">
                <a:latin typeface="Inconsolata" pitchFamily="49" charset="0"/>
              </a:rPr>
              <a:t>&gt;&gt;&gt; </a:t>
            </a:r>
            <a:r>
              <a:rPr lang="en-US" altLang="en-US" sz="2400">
                <a:solidFill>
                  <a:srgbClr val="A50021"/>
                </a:solidFill>
                <a:latin typeface="Inconsolata" pitchFamily="49" charset="0"/>
              </a:rPr>
              <a:t>files</a:t>
            </a:r>
            <a:r>
              <a:rPr lang="en-US" altLang="en-US" sz="2400">
                <a:latin typeface="Inconsolata" pitchFamily="49" charset="0"/>
              </a:rPr>
              <a:t> = listdir(</a:t>
            </a:r>
            <a:r>
              <a:rPr lang="en-GB" altLang="en-US" sz="2400">
                <a:latin typeface="Inconsolata" pitchFamily="49" charset="0"/>
              </a:rPr>
              <a:t>originaldir</a:t>
            </a:r>
            <a:r>
              <a:rPr lang="en-US" altLang="en-US" sz="2400">
                <a:latin typeface="Inconsolata"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dirty="0">
              <a:latin typeface="Inconsolata" pitchFamily="49" charset="0"/>
            </a:endParaRPr>
          </a:p>
          <a:p>
            <a:pPr eaLnBrk="1">
              <a:lnSpc>
                <a:spcPct val="125000"/>
              </a:lnSpc>
            </a:pPr>
            <a:r>
              <a:rPr lang="en-US" altLang="en-US" sz="2400" dirty="0">
                <a:latin typeface="Inconsolata" pitchFamily="49" charset="0"/>
              </a:rPr>
              <a:t>&gt;&gt;&gt; </a:t>
            </a:r>
            <a:r>
              <a:rPr lang="en-US" altLang="en-US" sz="2400" dirty="0" err="1">
                <a:latin typeface="Inconsolata" pitchFamily="49" charset="0"/>
              </a:rPr>
              <a:t>listdir</a:t>
            </a:r>
            <a:r>
              <a:rPr lang="en-US" altLang="en-US" sz="2400" dirty="0">
                <a:latin typeface="Inconsolata" pitchFamily="49" charset="0"/>
              </a:rPr>
              <a:t>(</a:t>
            </a:r>
            <a:r>
              <a:rPr lang="en-GB" altLang="en-US" sz="2400" dirty="0" err="1">
                <a:latin typeface="Inconsolata" pitchFamily="49" charset="0"/>
              </a:rPr>
              <a:t>originaldir</a:t>
            </a:r>
            <a:r>
              <a:rPr lang="en-US" altLang="en-US" sz="2400" dirty="0">
                <a:latin typeface="Inconsolata" pitchFamily="49" charset="0"/>
              </a:rPr>
              <a:t>)</a:t>
            </a:r>
          </a:p>
          <a:p>
            <a:pPr eaLnBrk="1">
              <a:lnSpc>
                <a:spcPct val="125000"/>
              </a:lnSpc>
            </a:pPr>
            <a:r>
              <a:rPr lang="en-US" altLang="en-US" sz="2400" dirty="0">
                <a:solidFill>
                  <a:srgbClr val="006600"/>
                </a:solidFill>
                <a:latin typeface="Inconsolata" pitchFamily="49" charset="0"/>
              </a:rPr>
              <a:t>['solar', 'mail', '</a:t>
            </a:r>
            <a:r>
              <a:rPr lang="en-US" altLang="en-US" sz="2400" dirty="0" err="1">
                <a:solidFill>
                  <a:srgbClr val="006600"/>
                </a:solidFill>
                <a:latin typeface="Inconsolata" pitchFamily="49" charset="0"/>
              </a:rPr>
              <a:t>pizza.cfg</a:t>
            </a:r>
            <a:r>
              <a:rPr lang="en-US" altLang="en-US" sz="2400" dirty="0">
                <a:solidFill>
                  <a:srgbClr val="006600"/>
                </a:solidFill>
                <a:latin typeface="Inconsolata" pitchFamily="49" charset="0"/>
              </a:rPr>
              <a:t>', 'notes.txt', </a:t>
            </a:r>
          </a:p>
          <a:p>
            <a:pPr eaLnBrk="1">
              <a:lnSpc>
                <a:spcPct val="125000"/>
              </a:lnSpc>
            </a:pPr>
            <a:r>
              <a:rPr lang="en-US" altLang="en-US" sz="2400" dirty="0">
                <a:solidFill>
                  <a:srgbClr val="006600"/>
                </a:solidFill>
                <a:latin typeface="Inconsolata" pitchFamily="49" charset="0"/>
              </a:rPr>
              <a:t> '</a:t>
            </a:r>
            <a:r>
              <a:rPr lang="en-US" altLang="en-US" sz="2400" dirty="0" err="1">
                <a:solidFill>
                  <a:srgbClr val="006600"/>
                </a:solidFill>
                <a:latin typeface="Inconsolata" pitchFamily="49" charset="0"/>
              </a:rPr>
              <a:t>swc</a:t>
            </a:r>
            <a:r>
              <a:rPr lang="en-US" altLang="en-US" sz="2400" dirty="0">
                <a:solidFill>
                  <a:srgbClr val="006600"/>
                </a:solidFill>
                <a:latin typeface="Inconsolata" pitchFamily="49" charset="0"/>
              </a:rPr>
              <a:t>', 'data', 'papers', 'solar.pdf', </a:t>
            </a:r>
          </a:p>
          <a:p>
            <a:pPr eaLnBrk="1">
              <a:lnSpc>
                <a:spcPct val="125000"/>
              </a:lnSpc>
            </a:pPr>
            <a:r>
              <a:rPr lang="en-US" altLang="en-US" sz="2400" dirty="0">
                <a:solidFill>
                  <a:srgbClr val="006600"/>
                </a:solidFill>
                <a:latin typeface="Inconsolata" pitchFamily="49" charset="0"/>
              </a:rPr>
              <a:t> 'bin', 'music']</a:t>
            </a:r>
          </a:p>
          <a:p>
            <a:pPr eaLnBrk="1">
              <a:lnSpc>
                <a:spcPct val="125000"/>
              </a:lnSpc>
            </a:pPr>
            <a:endParaRPr lang="en-US" altLang="en-US" sz="2400" dirty="0">
              <a:latin typeface="Inconsolata" pitchFamily="49" charset="0"/>
            </a:endParaRPr>
          </a:p>
          <a:p>
            <a:pPr eaLnBrk="1">
              <a:lnSpc>
                <a:spcPct val="125000"/>
              </a:lnSpc>
            </a:pPr>
            <a:r>
              <a:rPr lang="en-US" altLang="en-US" sz="2400" dirty="0">
                <a:latin typeface="Inconsolata" pitchFamily="49" charset="0"/>
              </a:rPr>
              <a:t>&gt;&gt;&gt; files = </a:t>
            </a:r>
            <a:r>
              <a:rPr lang="en-US" altLang="en-US" sz="2400" dirty="0" err="1">
                <a:latin typeface="Inconsolata" pitchFamily="49" charset="0"/>
              </a:rPr>
              <a:t>listdir</a:t>
            </a:r>
            <a:r>
              <a:rPr lang="en-US" altLang="en-US" sz="2400" dirty="0">
                <a:latin typeface="Inconsolata" pitchFamily="49" charset="0"/>
              </a:rPr>
              <a:t>(</a:t>
            </a:r>
            <a:r>
              <a:rPr lang="en-GB" altLang="en-US" sz="2400" dirty="0" err="1">
                <a:latin typeface="Inconsolata" pitchFamily="49" charset="0"/>
              </a:rPr>
              <a:t>originaldir</a:t>
            </a:r>
            <a:r>
              <a:rPr lang="en-US" altLang="en-US" sz="2400" dirty="0">
                <a:latin typeface="Inconsolata" pitchFamily="49" charset="0"/>
              </a:rPr>
              <a:t>)</a:t>
            </a:r>
          </a:p>
          <a:p>
            <a:pPr eaLnBrk="1">
              <a:lnSpc>
                <a:spcPct val="125000"/>
              </a:lnSpc>
            </a:pPr>
            <a:r>
              <a:rPr lang="en-US" altLang="en-US" sz="2400" dirty="0">
                <a:latin typeface="Inconsolata" pitchFamily="49" charset="0"/>
              </a:rPr>
              <a:t>&gt;&gt;&gt; </a:t>
            </a:r>
            <a:r>
              <a:rPr lang="en-US" altLang="en-US" sz="2400" b="1" dirty="0">
                <a:latin typeface="Inconsolata" pitchFamily="49" charset="0"/>
              </a:rPr>
              <a:t>print(</a:t>
            </a:r>
            <a:r>
              <a:rPr lang="en-US" altLang="en-US" sz="2400" dirty="0">
                <a:solidFill>
                  <a:srgbClr val="C00000"/>
                </a:solidFill>
                <a:latin typeface="Inconsolata" pitchFamily="49" charset="0"/>
              </a:rPr>
              <a:t>files</a:t>
            </a:r>
            <a:r>
              <a:rPr lang="en-GB" altLang="en-US" sz="2400" b="1" dirty="0">
                <a:latin typeface="Inconsolata" pitchFamily="49" charset="0"/>
              </a:rPr>
              <a:t>)</a:t>
            </a:r>
            <a:endParaRPr lang="en-US" altLang="en-US" sz="2400" dirty="0">
              <a:solidFill>
                <a:srgbClr val="C00000"/>
              </a:solidFill>
              <a:latin typeface="Inconsolata"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dirty="0">
              <a:latin typeface="Inconsolata" pitchFamily="49" charset="0"/>
            </a:endParaRPr>
          </a:p>
          <a:p>
            <a:pPr eaLnBrk="1">
              <a:lnSpc>
                <a:spcPct val="125000"/>
              </a:lnSpc>
            </a:pPr>
            <a:r>
              <a:rPr lang="en-US" altLang="en-US" sz="2400" dirty="0">
                <a:latin typeface="Inconsolata" pitchFamily="49" charset="0"/>
              </a:rPr>
              <a:t>&gt;&gt;&gt; </a:t>
            </a:r>
            <a:r>
              <a:rPr lang="en-US" altLang="en-US" sz="2400" dirty="0" err="1">
                <a:latin typeface="Inconsolata" pitchFamily="49" charset="0"/>
              </a:rPr>
              <a:t>listdir</a:t>
            </a:r>
            <a:r>
              <a:rPr lang="en-US" altLang="en-US" sz="2400" dirty="0">
                <a:latin typeface="Inconsolata" pitchFamily="49" charset="0"/>
              </a:rPr>
              <a:t>(</a:t>
            </a:r>
            <a:r>
              <a:rPr lang="en-GB" altLang="en-US" sz="2400" dirty="0" err="1">
                <a:latin typeface="Inconsolata" pitchFamily="49" charset="0"/>
              </a:rPr>
              <a:t>originaldir</a:t>
            </a:r>
            <a:r>
              <a:rPr lang="en-US" altLang="en-US" sz="2400" dirty="0">
                <a:latin typeface="Inconsolata" pitchFamily="49" charset="0"/>
              </a:rPr>
              <a:t>)</a:t>
            </a:r>
          </a:p>
          <a:p>
            <a:pPr eaLnBrk="1">
              <a:lnSpc>
                <a:spcPct val="125000"/>
              </a:lnSpc>
            </a:pPr>
            <a:r>
              <a:rPr lang="en-US" altLang="en-US" sz="2400" dirty="0">
                <a:solidFill>
                  <a:srgbClr val="006600"/>
                </a:solidFill>
                <a:latin typeface="Inconsolata" pitchFamily="49" charset="0"/>
              </a:rPr>
              <a:t>['solar', 'mail', '</a:t>
            </a:r>
            <a:r>
              <a:rPr lang="en-US" altLang="en-US" sz="2400" dirty="0" err="1">
                <a:solidFill>
                  <a:srgbClr val="006600"/>
                </a:solidFill>
                <a:latin typeface="Inconsolata" pitchFamily="49" charset="0"/>
              </a:rPr>
              <a:t>pizza.cfg</a:t>
            </a:r>
            <a:r>
              <a:rPr lang="en-US" altLang="en-US" sz="2400" dirty="0">
                <a:solidFill>
                  <a:srgbClr val="006600"/>
                </a:solidFill>
                <a:latin typeface="Inconsolata" pitchFamily="49" charset="0"/>
              </a:rPr>
              <a:t>', 'notes.txt', </a:t>
            </a:r>
          </a:p>
          <a:p>
            <a:pPr eaLnBrk="1">
              <a:lnSpc>
                <a:spcPct val="125000"/>
              </a:lnSpc>
            </a:pPr>
            <a:r>
              <a:rPr lang="en-US" altLang="en-US" sz="2400" dirty="0">
                <a:solidFill>
                  <a:srgbClr val="006600"/>
                </a:solidFill>
                <a:latin typeface="Inconsolata" pitchFamily="49" charset="0"/>
              </a:rPr>
              <a:t> '</a:t>
            </a:r>
            <a:r>
              <a:rPr lang="en-US" altLang="en-US" sz="2400" dirty="0" err="1">
                <a:solidFill>
                  <a:srgbClr val="006600"/>
                </a:solidFill>
                <a:latin typeface="Inconsolata" pitchFamily="49" charset="0"/>
              </a:rPr>
              <a:t>swc</a:t>
            </a:r>
            <a:r>
              <a:rPr lang="en-US" altLang="en-US" sz="2400" dirty="0">
                <a:solidFill>
                  <a:srgbClr val="006600"/>
                </a:solidFill>
                <a:latin typeface="Inconsolata" pitchFamily="49" charset="0"/>
              </a:rPr>
              <a:t>', 'data', 'papers', 'solar.pdf', </a:t>
            </a:r>
          </a:p>
          <a:p>
            <a:pPr eaLnBrk="1">
              <a:lnSpc>
                <a:spcPct val="125000"/>
              </a:lnSpc>
            </a:pPr>
            <a:r>
              <a:rPr lang="en-US" altLang="en-US" sz="2400" dirty="0">
                <a:solidFill>
                  <a:srgbClr val="006600"/>
                </a:solidFill>
                <a:latin typeface="Inconsolata" pitchFamily="49" charset="0"/>
              </a:rPr>
              <a:t> 'bin', 'music']</a:t>
            </a:r>
          </a:p>
          <a:p>
            <a:pPr eaLnBrk="1">
              <a:lnSpc>
                <a:spcPct val="125000"/>
              </a:lnSpc>
            </a:pPr>
            <a:endParaRPr lang="en-US" altLang="en-US" sz="2400" dirty="0">
              <a:latin typeface="Inconsolata" pitchFamily="49" charset="0"/>
            </a:endParaRPr>
          </a:p>
          <a:p>
            <a:pPr eaLnBrk="1">
              <a:lnSpc>
                <a:spcPct val="125000"/>
              </a:lnSpc>
            </a:pPr>
            <a:r>
              <a:rPr lang="en-US" altLang="en-US" sz="2400" dirty="0">
                <a:latin typeface="Inconsolata" pitchFamily="49" charset="0"/>
              </a:rPr>
              <a:t>&gt;&gt;&gt; files = </a:t>
            </a:r>
            <a:r>
              <a:rPr lang="en-US" altLang="en-US" sz="2400" dirty="0" err="1">
                <a:latin typeface="Inconsolata" pitchFamily="49" charset="0"/>
              </a:rPr>
              <a:t>listdir</a:t>
            </a:r>
            <a:r>
              <a:rPr lang="en-US" altLang="en-US" sz="2400" dirty="0">
                <a:latin typeface="Inconsolata" pitchFamily="49" charset="0"/>
              </a:rPr>
              <a:t>(</a:t>
            </a:r>
            <a:r>
              <a:rPr lang="en-GB" altLang="en-US" sz="2400" dirty="0" err="1">
                <a:latin typeface="Inconsolata" pitchFamily="49" charset="0"/>
              </a:rPr>
              <a:t>originaldir</a:t>
            </a:r>
            <a:r>
              <a:rPr lang="en-US" altLang="en-US" sz="2400" dirty="0">
                <a:latin typeface="Inconsolata" pitchFamily="49" charset="0"/>
              </a:rPr>
              <a:t>)</a:t>
            </a:r>
          </a:p>
          <a:p>
            <a:pPr eaLnBrk="1">
              <a:lnSpc>
                <a:spcPct val="125000"/>
              </a:lnSpc>
            </a:pPr>
            <a:r>
              <a:rPr lang="en-US" altLang="en-US" sz="2400" dirty="0">
                <a:latin typeface="Inconsolata" pitchFamily="49" charset="0"/>
              </a:rPr>
              <a:t>&gt;&gt;&gt; </a:t>
            </a:r>
            <a:r>
              <a:rPr lang="en-US" altLang="en-US" sz="2400" b="1" dirty="0">
                <a:latin typeface="Inconsolata" pitchFamily="49" charset="0"/>
              </a:rPr>
              <a:t>print(</a:t>
            </a:r>
            <a:r>
              <a:rPr lang="en-US" altLang="en-US" sz="2400" dirty="0">
                <a:latin typeface="Inconsolata" pitchFamily="49" charset="0"/>
              </a:rPr>
              <a:t>files</a:t>
            </a:r>
            <a:r>
              <a:rPr lang="en-GB" altLang="en-US" sz="2400" b="1" dirty="0">
                <a:latin typeface="Inconsolata" pitchFamily="49" charset="0"/>
              </a:rPr>
              <a:t>)</a:t>
            </a:r>
            <a:endParaRPr lang="en-US" altLang="en-US" sz="2400" dirty="0">
              <a:latin typeface="Inconsolata" pitchFamily="49" charset="0"/>
            </a:endParaRPr>
          </a:p>
          <a:p>
            <a:pPr eaLnBrk="1">
              <a:lnSpc>
                <a:spcPct val="125000"/>
              </a:lnSpc>
            </a:pPr>
            <a:r>
              <a:rPr lang="en-US" altLang="en-US" sz="2400" dirty="0">
                <a:solidFill>
                  <a:srgbClr val="006600"/>
                </a:solidFill>
                <a:latin typeface="Inconsolata" pitchFamily="49" charset="0"/>
              </a:rPr>
              <a:t>['solar', 'mail', '</a:t>
            </a:r>
            <a:r>
              <a:rPr lang="en-US" altLang="en-US" sz="2400" dirty="0" err="1">
                <a:solidFill>
                  <a:srgbClr val="006600"/>
                </a:solidFill>
                <a:latin typeface="Inconsolata" pitchFamily="49" charset="0"/>
              </a:rPr>
              <a:t>pizza.cfg</a:t>
            </a:r>
            <a:r>
              <a:rPr lang="en-US" altLang="en-US" sz="2400" dirty="0">
                <a:solidFill>
                  <a:srgbClr val="006600"/>
                </a:solidFill>
                <a:latin typeface="Inconsolata" pitchFamily="49" charset="0"/>
              </a:rPr>
              <a:t>', 'notes.txt', </a:t>
            </a:r>
          </a:p>
          <a:p>
            <a:pPr eaLnBrk="1">
              <a:lnSpc>
                <a:spcPct val="125000"/>
              </a:lnSpc>
            </a:pPr>
            <a:r>
              <a:rPr lang="en-US" altLang="en-US" sz="2400" dirty="0">
                <a:solidFill>
                  <a:srgbClr val="006600"/>
                </a:solidFill>
                <a:latin typeface="Inconsolata" pitchFamily="49" charset="0"/>
              </a:rPr>
              <a:t> '</a:t>
            </a:r>
            <a:r>
              <a:rPr lang="en-US" altLang="en-US" sz="2400" dirty="0" err="1">
                <a:solidFill>
                  <a:srgbClr val="006600"/>
                </a:solidFill>
                <a:latin typeface="Inconsolata" pitchFamily="49" charset="0"/>
              </a:rPr>
              <a:t>swc</a:t>
            </a:r>
            <a:r>
              <a:rPr lang="en-US" altLang="en-US" sz="2400" dirty="0">
                <a:solidFill>
                  <a:srgbClr val="006600"/>
                </a:solidFill>
                <a:latin typeface="Inconsolata" pitchFamily="49" charset="0"/>
              </a:rPr>
              <a:t>', 'data', 'papers', 'solar.pdf', </a:t>
            </a:r>
          </a:p>
          <a:p>
            <a:pPr eaLnBrk="1">
              <a:lnSpc>
                <a:spcPct val="125000"/>
              </a:lnSpc>
            </a:pPr>
            <a:r>
              <a:rPr lang="en-US" altLang="en-US" sz="2400" dirty="0">
                <a:solidFill>
                  <a:srgbClr val="006600"/>
                </a:solidFill>
                <a:latin typeface="Inconsolata" pitchFamily="49" charset="0"/>
              </a:rPr>
              <a:t> 'bin', 'music']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a:t>
            </a:r>
            <a:r>
              <a:rPr lang="en-US" altLang="en-US" sz="2400" b="1">
                <a:latin typeface="Inconsolata" pitchFamily="49" charset="0"/>
              </a:rPr>
              <a:t>for</a:t>
            </a:r>
            <a:r>
              <a:rPr lang="en-US" altLang="en-US" sz="2400">
                <a:latin typeface="Inconsolata" pitchFamily="49" charset="0"/>
              </a:rPr>
              <a:t> file </a:t>
            </a:r>
            <a:r>
              <a:rPr lang="en-US" altLang="en-US" sz="2400" b="1">
                <a:latin typeface="Inconsolata" pitchFamily="49" charset="0"/>
              </a:rPr>
              <a:t>in</a:t>
            </a:r>
            <a:r>
              <a:rPr lang="en-US" altLang="en-US" sz="2400">
                <a:latin typeface="Inconsolata" pitchFamily="49" charset="0"/>
              </a:rPr>
              <a:t> files:</a:t>
            </a:r>
          </a:p>
          <a:p>
            <a:pPr eaLnBrk="1">
              <a:lnSpc>
                <a:spcPct val="125000"/>
              </a:lnSpc>
            </a:pPr>
            <a:endParaRPr lang="en-US" altLang="en-US" sz="2400">
              <a:solidFill>
                <a:srgbClr val="006600"/>
              </a:solidFill>
              <a:latin typeface="Inconsolata" pitchFamily="49" charset="0"/>
            </a:endParaRPr>
          </a:p>
        </p:txBody>
      </p:sp>
      <p:sp>
        <p:nvSpPr>
          <p:cNvPr id="36867" name="Text Box 2"/>
          <p:cNvSpPr txBox="1">
            <a:spLocks noChangeArrowheads="1"/>
          </p:cNvSpPr>
          <p:nvPr/>
        </p:nvSpPr>
        <p:spPr bwMode="auto">
          <a:xfrm>
            <a:off x="5673725" y="784225"/>
            <a:ext cx="2822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Remember the colon</a:t>
            </a:r>
          </a:p>
        </p:txBody>
      </p:sp>
      <p:sp>
        <p:nvSpPr>
          <p:cNvPr id="36868" name="Line 4"/>
          <p:cNvSpPr>
            <a:spLocks noChangeShapeType="1"/>
          </p:cNvSpPr>
          <p:nvPr/>
        </p:nvSpPr>
        <p:spPr bwMode="auto">
          <a:xfrm flipH="1" flipV="1">
            <a:off x="4752975" y="1071563"/>
            <a:ext cx="977900"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dirty="0">
                <a:latin typeface="Inconsolata" pitchFamily="49" charset="0"/>
              </a:rPr>
              <a:t>&gt;&gt;&gt; </a:t>
            </a:r>
            <a:r>
              <a:rPr lang="en-US" altLang="en-US" sz="2400" b="1" dirty="0">
                <a:latin typeface="Inconsolata" pitchFamily="49" charset="0"/>
              </a:rPr>
              <a:t>for</a:t>
            </a:r>
            <a:r>
              <a:rPr lang="en-US" altLang="en-US" sz="2400" dirty="0">
                <a:latin typeface="Inconsolata" pitchFamily="49" charset="0"/>
              </a:rPr>
              <a:t> file </a:t>
            </a:r>
            <a:r>
              <a:rPr lang="en-US" altLang="en-US" sz="2400" b="1" dirty="0">
                <a:latin typeface="Inconsolata" pitchFamily="49" charset="0"/>
              </a:rPr>
              <a:t>in</a:t>
            </a:r>
            <a:r>
              <a:rPr lang="en-US" altLang="en-US" sz="2400" dirty="0">
                <a:latin typeface="Inconsolata" pitchFamily="49" charset="0"/>
              </a:rPr>
              <a:t> files:</a:t>
            </a:r>
          </a:p>
          <a:p>
            <a:pPr eaLnBrk="1">
              <a:lnSpc>
                <a:spcPct val="125000"/>
              </a:lnSpc>
            </a:pPr>
            <a:r>
              <a:rPr lang="en-US" altLang="en-US" sz="2400" dirty="0">
                <a:latin typeface="Inconsolata" pitchFamily="49" charset="0"/>
              </a:rPr>
              <a:t>...     </a:t>
            </a:r>
            <a:r>
              <a:rPr lang="en-US" altLang="en-US" sz="2400" b="1" dirty="0">
                <a:latin typeface="Inconsolata" pitchFamily="49" charset="0"/>
              </a:rPr>
              <a:t>print(</a:t>
            </a:r>
            <a:r>
              <a:rPr lang="en-US" altLang="en-US" sz="2400" dirty="0">
                <a:latin typeface="Inconsolata" pitchFamily="49" charset="0"/>
              </a:rPr>
              <a:t>file</a:t>
            </a:r>
            <a:r>
              <a:rPr lang="en-GB" altLang="en-US" sz="2400" b="1" dirty="0">
                <a:latin typeface="Inconsolata" pitchFamily="49" charset="0"/>
              </a:rPr>
              <a:t>)</a:t>
            </a: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p:txBody>
      </p:sp>
      <p:sp>
        <p:nvSpPr>
          <p:cNvPr id="37891" name="Line 4"/>
          <p:cNvSpPr>
            <a:spLocks noChangeShapeType="1"/>
          </p:cNvSpPr>
          <p:nvPr/>
        </p:nvSpPr>
        <p:spPr bwMode="auto">
          <a:xfrm flipH="1" flipV="1">
            <a:off x="1641475" y="1647825"/>
            <a:ext cx="1785938" cy="74930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7892" name="Text Box 2"/>
          <p:cNvSpPr txBox="1">
            <a:spLocks noChangeArrowheads="1"/>
          </p:cNvSpPr>
          <p:nvPr/>
        </p:nvSpPr>
        <p:spPr bwMode="auto">
          <a:xfrm>
            <a:off x="3695700" y="2262188"/>
            <a:ext cx="2822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Remember the 4 spaces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dirty="0">
                <a:latin typeface="Inconsolata" pitchFamily="49" charset="0"/>
              </a:rPr>
              <a:t>&gt;&gt;&gt; </a:t>
            </a:r>
            <a:r>
              <a:rPr lang="en-US" altLang="en-US" sz="2400" b="1" dirty="0">
                <a:latin typeface="Inconsolata" pitchFamily="49" charset="0"/>
              </a:rPr>
              <a:t>for</a:t>
            </a:r>
            <a:r>
              <a:rPr lang="en-US" altLang="en-US" sz="2400" dirty="0">
                <a:latin typeface="Inconsolata" pitchFamily="49" charset="0"/>
              </a:rPr>
              <a:t> file </a:t>
            </a:r>
            <a:r>
              <a:rPr lang="en-US" altLang="en-US" sz="2400" b="1" dirty="0">
                <a:latin typeface="Inconsolata" pitchFamily="49" charset="0"/>
              </a:rPr>
              <a:t>in</a:t>
            </a:r>
            <a:r>
              <a:rPr lang="en-US" altLang="en-US" sz="2400" dirty="0">
                <a:latin typeface="Inconsolata" pitchFamily="49" charset="0"/>
              </a:rPr>
              <a:t> files:</a:t>
            </a:r>
          </a:p>
          <a:p>
            <a:pPr eaLnBrk="1">
              <a:lnSpc>
                <a:spcPct val="125000"/>
              </a:lnSpc>
            </a:pPr>
            <a:r>
              <a:rPr lang="en-US" altLang="en-US" sz="2400" dirty="0">
                <a:latin typeface="Inconsolata" pitchFamily="49" charset="0"/>
              </a:rPr>
              <a:t>...     </a:t>
            </a:r>
            <a:r>
              <a:rPr lang="en-US" altLang="en-US" sz="2400" b="1" dirty="0">
                <a:latin typeface="Inconsolata" pitchFamily="49" charset="0"/>
              </a:rPr>
              <a:t>print(</a:t>
            </a:r>
            <a:r>
              <a:rPr lang="en-US" altLang="en-US" sz="2400" dirty="0">
                <a:latin typeface="Inconsolata" pitchFamily="49" charset="0"/>
              </a:rPr>
              <a:t>file</a:t>
            </a:r>
            <a:r>
              <a:rPr lang="en-GB" altLang="en-US" sz="2400" b="1" dirty="0">
                <a:latin typeface="Inconsolata" pitchFamily="49" charset="0"/>
              </a:rPr>
              <a:t>)</a:t>
            </a:r>
            <a:endParaRPr lang="en-US" altLang="en-US" sz="2400" dirty="0">
              <a:latin typeface="Inconsolata" pitchFamily="49" charset="0"/>
            </a:endParaRPr>
          </a:p>
          <a:p>
            <a:pPr eaLnBrk="1">
              <a:lnSpc>
                <a:spcPct val="125000"/>
              </a:lnSpc>
            </a:pPr>
            <a:r>
              <a:rPr lang="en-US" altLang="en-US" sz="2400" dirty="0">
                <a:latin typeface="Inconsolata" pitchFamily="49" charset="0"/>
              </a:rPr>
              <a:t>...</a:t>
            </a:r>
          </a:p>
          <a:p>
            <a:pPr eaLnBrk="1">
              <a:lnSpc>
                <a:spcPct val="125000"/>
              </a:lnSpc>
            </a:pPr>
            <a:endParaRPr lang="en-US" altLang="en-US" sz="2400" dirty="0">
              <a:solidFill>
                <a:srgbClr val="006600"/>
              </a:solidFill>
              <a:latin typeface="Inconsolata" pitchFamily="49" charset="0"/>
            </a:endParaRPr>
          </a:p>
        </p:txBody>
      </p:sp>
      <p:sp>
        <p:nvSpPr>
          <p:cNvPr id="38915" name="Line 4"/>
          <p:cNvSpPr>
            <a:spLocks noChangeShapeType="1"/>
          </p:cNvSpPr>
          <p:nvPr/>
        </p:nvSpPr>
        <p:spPr bwMode="auto">
          <a:xfrm flipH="1" flipV="1">
            <a:off x="1641475" y="2071688"/>
            <a:ext cx="1785938" cy="74930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8916" name="Text Box 2"/>
          <p:cNvSpPr txBox="1">
            <a:spLocks noChangeArrowheads="1"/>
          </p:cNvSpPr>
          <p:nvPr/>
        </p:nvSpPr>
        <p:spPr bwMode="auto">
          <a:xfrm>
            <a:off x="3695700" y="2684463"/>
            <a:ext cx="2822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solidFill>
                  <a:schemeClr val="accent2"/>
                </a:solidFill>
                <a:latin typeface="Droid Sans" pitchFamily="34" charset="0"/>
              </a:rPr>
              <a:t>Remember RETURN to close the loop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dirty="0">
                <a:latin typeface="Inconsolata" pitchFamily="49" charset="0"/>
              </a:rPr>
              <a:t>&gt;&gt;&gt; </a:t>
            </a:r>
            <a:r>
              <a:rPr lang="en-US" altLang="en-US" sz="2400" b="1" dirty="0">
                <a:latin typeface="Inconsolata" pitchFamily="49" charset="0"/>
              </a:rPr>
              <a:t>for</a:t>
            </a:r>
            <a:r>
              <a:rPr lang="en-US" altLang="en-US" sz="2400" dirty="0">
                <a:latin typeface="Inconsolata" pitchFamily="49" charset="0"/>
              </a:rPr>
              <a:t> file </a:t>
            </a:r>
            <a:r>
              <a:rPr lang="en-US" altLang="en-US" sz="2400" b="1" dirty="0">
                <a:latin typeface="Inconsolata" pitchFamily="49" charset="0"/>
              </a:rPr>
              <a:t>in</a:t>
            </a:r>
            <a:r>
              <a:rPr lang="en-US" altLang="en-US" sz="2400" dirty="0">
                <a:latin typeface="Inconsolata" pitchFamily="49" charset="0"/>
              </a:rPr>
              <a:t> files:</a:t>
            </a:r>
          </a:p>
          <a:p>
            <a:pPr eaLnBrk="1">
              <a:lnSpc>
                <a:spcPct val="125000"/>
              </a:lnSpc>
            </a:pPr>
            <a:r>
              <a:rPr lang="en-US" altLang="en-US" sz="2400" dirty="0">
                <a:latin typeface="Inconsolata" pitchFamily="49" charset="0"/>
              </a:rPr>
              <a:t>...     </a:t>
            </a:r>
            <a:r>
              <a:rPr lang="en-US" altLang="en-US" sz="2400" b="1" dirty="0">
                <a:latin typeface="Inconsolata" pitchFamily="49" charset="0"/>
              </a:rPr>
              <a:t>print(</a:t>
            </a:r>
            <a:r>
              <a:rPr lang="en-US" altLang="en-US" sz="2400" dirty="0">
                <a:latin typeface="Inconsolata" pitchFamily="49" charset="0"/>
              </a:rPr>
              <a:t>file</a:t>
            </a:r>
            <a:r>
              <a:rPr lang="en-GB" altLang="en-US" sz="2400" b="1" dirty="0">
                <a:latin typeface="Inconsolata" pitchFamily="49" charset="0"/>
              </a:rPr>
              <a:t>)</a:t>
            </a:r>
            <a:endParaRPr lang="en-US" altLang="en-US" sz="2400" dirty="0">
              <a:latin typeface="Inconsolata" pitchFamily="49" charset="0"/>
            </a:endParaRPr>
          </a:p>
          <a:p>
            <a:pPr eaLnBrk="1">
              <a:lnSpc>
                <a:spcPct val="125000"/>
              </a:lnSpc>
            </a:pPr>
            <a:r>
              <a:rPr lang="en-US" altLang="en-US" sz="2400" dirty="0">
                <a:latin typeface="Inconsolata" pitchFamily="49" charset="0"/>
              </a:rPr>
              <a:t>...</a:t>
            </a:r>
          </a:p>
          <a:p>
            <a:pPr eaLnBrk="1">
              <a:lnSpc>
                <a:spcPct val="125000"/>
              </a:lnSpc>
            </a:pPr>
            <a:r>
              <a:rPr lang="en-US" altLang="en-US" sz="2400" dirty="0">
                <a:solidFill>
                  <a:srgbClr val="006600"/>
                </a:solidFill>
                <a:latin typeface="Inconsolata" pitchFamily="49" charset="0"/>
              </a:rPr>
              <a:t>solar</a:t>
            </a:r>
          </a:p>
          <a:p>
            <a:pPr eaLnBrk="1">
              <a:lnSpc>
                <a:spcPct val="125000"/>
              </a:lnSpc>
            </a:pPr>
            <a:r>
              <a:rPr lang="en-US" altLang="en-US" sz="2400" dirty="0">
                <a:solidFill>
                  <a:srgbClr val="006600"/>
                </a:solidFill>
                <a:latin typeface="Inconsolata" pitchFamily="49" charset="0"/>
              </a:rPr>
              <a:t>mail</a:t>
            </a:r>
          </a:p>
          <a:p>
            <a:pPr eaLnBrk="1">
              <a:lnSpc>
                <a:spcPct val="125000"/>
              </a:lnSpc>
            </a:pPr>
            <a:r>
              <a:rPr lang="en-US" altLang="en-US" sz="2400" dirty="0" err="1">
                <a:solidFill>
                  <a:srgbClr val="006600"/>
                </a:solidFill>
                <a:latin typeface="Inconsolata" pitchFamily="49" charset="0"/>
              </a:rPr>
              <a:t>pizza.cfg</a:t>
            </a:r>
            <a:endParaRPr lang="en-US" altLang="en-US" sz="2400" dirty="0">
              <a:solidFill>
                <a:srgbClr val="006600"/>
              </a:solidFill>
              <a:latin typeface="Inconsolata" pitchFamily="49" charset="0"/>
            </a:endParaRPr>
          </a:p>
          <a:p>
            <a:pPr eaLnBrk="1">
              <a:lnSpc>
                <a:spcPct val="125000"/>
              </a:lnSpc>
            </a:pPr>
            <a:r>
              <a:rPr lang="en-US" altLang="en-US" sz="2400" dirty="0">
                <a:solidFill>
                  <a:srgbClr val="006600"/>
                </a:solidFill>
                <a:latin typeface="Inconsolata" pitchFamily="49" charset="0"/>
              </a:rPr>
              <a:t>notes.txt</a:t>
            </a:r>
          </a:p>
          <a:p>
            <a:pPr eaLnBrk="1">
              <a:lnSpc>
                <a:spcPct val="125000"/>
              </a:lnSpc>
            </a:pPr>
            <a:r>
              <a:rPr lang="en-US" altLang="en-US" sz="2400" dirty="0" err="1">
                <a:solidFill>
                  <a:srgbClr val="006600"/>
                </a:solidFill>
                <a:latin typeface="Inconsolata" pitchFamily="49" charset="0"/>
              </a:rPr>
              <a:t>swc</a:t>
            </a:r>
            <a:endParaRPr lang="en-US" altLang="en-US" sz="2400" dirty="0">
              <a:solidFill>
                <a:srgbClr val="006600"/>
              </a:solidFill>
              <a:latin typeface="Inconsolata" pitchFamily="49" charset="0"/>
            </a:endParaRPr>
          </a:p>
          <a:p>
            <a:pPr eaLnBrk="1">
              <a:lnSpc>
                <a:spcPct val="125000"/>
              </a:lnSpc>
            </a:pPr>
            <a:r>
              <a:rPr lang="en-US" altLang="en-US" sz="2400" dirty="0">
                <a:solidFill>
                  <a:srgbClr val="006600"/>
                </a:solidFill>
                <a:latin typeface="Inconsolata" pitchFamily="49" charset="0"/>
              </a:rPr>
              <a:t>data</a:t>
            </a:r>
          </a:p>
          <a:p>
            <a:pPr eaLnBrk="1">
              <a:lnSpc>
                <a:spcPct val="125000"/>
              </a:lnSpc>
            </a:pPr>
            <a:r>
              <a:rPr lang="en-US" altLang="en-US" sz="2400" dirty="0">
                <a:solidFill>
                  <a:srgbClr val="006600"/>
                </a:solidFill>
                <a:latin typeface="Inconsolata" pitchFamily="49" charset="0"/>
              </a:rPr>
              <a:t>papers</a:t>
            </a:r>
          </a:p>
          <a:p>
            <a:pPr eaLnBrk="1">
              <a:lnSpc>
                <a:spcPct val="125000"/>
              </a:lnSpc>
            </a:pPr>
            <a:r>
              <a:rPr lang="en-US" altLang="en-US" sz="2400" dirty="0">
                <a:solidFill>
                  <a:srgbClr val="006600"/>
                </a:solidFill>
                <a:latin typeface="Inconsolata" pitchFamily="49" charset="0"/>
              </a:rPr>
              <a:t>solar.pdf</a:t>
            </a:r>
          </a:p>
          <a:p>
            <a:pPr eaLnBrk="1">
              <a:lnSpc>
                <a:spcPct val="125000"/>
              </a:lnSpc>
            </a:pPr>
            <a:r>
              <a:rPr lang="en-US" altLang="en-US" sz="2400" dirty="0">
                <a:solidFill>
                  <a:srgbClr val="006600"/>
                </a:solidFill>
                <a:latin typeface="Inconsolata" pitchFamily="49" charset="0"/>
              </a:rPr>
              <a:t>bin</a:t>
            </a:r>
          </a:p>
          <a:p>
            <a:pPr eaLnBrk="1">
              <a:lnSpc>
                <a:spcPct val="125000"/>
              </a:lnSpc>
            </a:pPr>
            <a:r>
              <a:rPr lang="en-US" altLang="en-US" sz="2400" dirty="0">
                <a:solidFill>
                  <a:srgbClr val="006600"/>
                </a:solidFill>
                <a:latin typeface="Inconsolata" pitchFamily="49" charset="0"/>
              </a:rPr>
              <a:t>music</a:t>
            </a:r>
          </a:p>
          <a:p>
            <a:pPr eaLnBrk="1">
              <a:lnSpc>
                <a:spcPct val="125000"/>
              </a:lnSpc>
            </a:pPr>
            <a:endParaRPr lang="en-US" altLang="en-US" sz="2400" dirty="0">
              <a:solidFill>
                <a:srgbClr val="006600"/>
              </a:solidFill>
              <a:latin typeface="Inconsolata" pitchFamily="49" charset="0"/>
            </a:endParaRPr>
          </a:p>
        </p:txBody>
      </p:sp>
      <p:sp>
        <p:nvSpPr>
          <p:cNvPr id="39939" name="Text Box 11"/>
          <p:cNvSpPr txBox="1">
            <a:spLocks noChangeArrowheads="1"/>
          </p:cNvSpPr>
          <p:nvPr/>
        </p:nvSpPr>
        <p:spPr bwMode="auto">
          <a:xfrm>
            <a:off x="5962650" y="3030538"/>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grpSp>
        <p:nvGrpSpPr>
          <p:cNvPr id="39940" name="Group 39"/>
          <p:cNvGrpSpPr>
            <a:grpSpLocks/>
          </p:cNvGrpSpPr>
          <p:nvPr/>
        </p:nvGrpSpPr>
        <p:grpSpPr bwMode="auto">
          <a:xfrm>
            <a:off x="3209925" y="3952875"/>
            <a:ext cx="700088" cy="1098550"/>
            <a:chOff x="453" y="2525"/>
            <a:chExt cx="441" cy="692"/>
          </a:xfrm>
        </p:grpSpPr>
        <p:sp>
          <p:nvSpPr>
            <p:cNvPr id="39981" name="Text Box 3"/>
            <p:cNvSpPr txBox="1">
              <a:spLocks noChangeArrowheads="1"/>
            </p:cNvSpPr>
            <p:nvPr/>
          </p:nvSpPr>
          <p:spPr bwMode="auto">
            <a:xfrm>
              <a:off x="519" y="2998"/>
              <a:ext cx="30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pic>
          <p:nvPicPr>
            <p:cNvPr id="3998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1" name="Group 42"/>
          <p:cNvGrpSpPr>
            <a:grpSpLocks/>
          </p:cNvGrpSpPr>
          <p:nvPr/>
        </p:nvGrpSpPr>
        <p:grpSpPr bwMode="auto">
          <a:xfrm>
            <a:off x="6389688" y="3952875"/>
            <a:ext cx="781050" cy="1098550"/>
            <a:chOff x="2456" y="2525"/>
            <a:chExt cx="492" cy="692"/>
          </a:xfrm>
        </p:grpSpPr>
        <p:sp>
          <p:nvSpPr>
            <p:cNvPr id="39979" name="Text Box 4"/>
            <p:cNvSpPr txBox="1">
              <a:spLocks noChangeArrowheads="1"/>
            </p:cNvSpPr>
            <p:nvPr/>
          </p:nvSpPr>
          <p:spPr bwMode="auto">
            <a:xfrm>
              <a:off x="2456" y="2998"/>
              <a:ext cx="4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music</a:t>
              </a:r>
            </a:p>
          </p:txBody>
        </p:sp>
        <p:pic>
          <p:nvPicPr>
            <p:cNvPr id="39980" name="Picture 2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2" name="Group 41"/>
          <p:cNvGrpSpPr>
            <a:grpSpLocks/>
          </p:cNvGrpSpPr>
          <p:nvPr/>
        </p:nvGrpSpPr>
        <p:grpSpPr bwMode="auto">
          <a:xfrm>
            <a:off x="5359400" y="3952875"/>
            <a:ext cx="700088" cy="1098550"/>
            <a:chOff x="1807" y="2525"/>
            <a:chExt cx="441" cy="692"/>
          </a:xfrm>
        </p:grpSpPr>
        <p:sp>
          <p:nvSpPr>
            <p:cNvPr id="39977" name="Text Box 6"/>
            <p:cNvSpPr txBox="1">
              <a:spLocks noChangeArrowheads="1"/>
            </p:cNvSpPr>
            <p:nvPr/>
          </p:nvSpPr>
          <p:spPr bwMode="auto">
            <a:xfrm>
              <a:off x="1837" y="2998"/>
              <a:ext cx="3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mail</a:t>
              </a:r>
            </a:p>
          </p:txBody>
        </p:sp>
        <p:pic>
          <p:nvPicPr>
            <p:cNvPr id="39978" name="Picture 2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3" name="Group 44"/>
          <p:cNvGrpSpPr>
            <a:grpSpLocks/>
          </p:cNvGrpSpPr>
          <p:nvPr/>
        </p:nvGrpSpPr>
        <p:grpSpPr bwMode="auto">
          <a:xfrm>
            <a:off x="8535988" y="3954463"/>
            <a:ext cx="882650" cy="1096962"/>
            <a:chOff x="3808" y="2526"/>
            <a:chExt cx="556" cy="691"/>
          </a:xfrm>
        </p:grpSpPr>
        <p:sp>
          <p:nvSpPr>
            <p:cNvPr id="39975" name="Text Box 9"/>
            <p:cNvSpPr txBox="1">
              <a:spLocks noChangeArrowheads="1"/>
            </p:cNvSpPr>
            <p:nvPr/>
          </p:nvSpPr>
          <p:spPr bwMode="auto">
            <a:xfrm>
              <a:off x="3808" y="2998"/>
              <a:ext cx="5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papers</a:t>
              </a:r>
            </a:p>
          </p:txBody>
        </p:sp>
        <p:pic>
          <p:nvPicPr>
            <p:cNvPr id="39976" name="Picture 2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 y="2526"/>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4" name="Group 40"/>
          <p:cNvGrpSpPr>
            <a:grpSpLocks/>
          </p:cNvGrpSpPr>
          <p:nvPr/>
        </p:nvGrpSpPr>
        <p:grpSpPr bwMode="auto">
          <a:xfrm>
            <a:off x="4305300" y="3952875"/>
            <a:ext cx="700088" cy="1098550"/>
            <a:chOff x="1143" y="2525"/>
            <a:chExt cx="441" cy="692"/>
          </a:xfrm>
        </p:grpSpPr>
        <p:sp>
          <p:nvSpPr>
            <p:cNvPr id="39973" name="Text Box 10"/>
            <p:cNvSpPr txBox="1">
              <a:spLocks noChangeArrowheads="1"/>
            </p:cNvSpPr>
            <p:nvPr/>
          </p:nvSpPr>
          <p:spPr bwMode="auto">
            <a:xfrm>
              <a:off x="1177" y="2998"/>
              <a:ext cx="39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39974" name="Picture 2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 y="2525"/>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5" name="Group 50"/>
          <p:cNvGrpSpPr>
            <a:grpSpLocks/>
          </p:cNvGrpSpPr>
          <p:nvPr/>
        </p:nvGrpSpPr>
        <p:grpSpPr bwMode="auto">
          <a:xfrm>
            <a:off x="5354638" y="5618163"/>
            <a:ext cx="700087" cy="1100137"/>
            <a:chOff x="5350" y="2524"/>
            <a:chExt cx="441" cy="693"/>
          </a:xfrm>
        </p:grpSpPr>
        <p:sp>
          <p:nvSpPr>
            <p:cNvPr id="39971" name="Text Box 27"/>
            <p:cNvSpPr txBox="1">
              <a:spLocks noChangeArrowheads="1"/>
            </p:cNvSpPr>
            <p:nvPr/>
          </p:nvSpPr>
          <p:spPr bwMode="auto">
            <a:xfrm>
              <a:off x="5357" y="2998"/>
              <a:ext cx="4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a:t>
              </a:r>
            </a:p>
          </p:txBody>
        </p:sp>
        <p:pic>
          <p:nvPicPr>
            <p:cNvPr id="39972" name="Picture 28"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6" name="Group 43"/>
          <p:cNvGrpSpPr>
            <a:grpSpLocks/>
          </p:cNvGrpSpPr>
          <p:nvPr/>
        </p:nvGrpSpPr>
        <p:grpSpPr bwMode="auto">
          <a:xfrm>
            <a:off x="7275513" y="3959225"/>
            <a:ext cx="1047750" cy="1092200"/>
            <a:chOff x="3014" y="2529"/>
            <a:chExt cx="660" cy="688"/>
          </a:xfrm>
        </p:grpSpPr>
        <p:pic>
          <p:nvPicPr>
            <p:cNvPr id="39969" name="Picture 29"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 y="2529"/>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0" name="Text Box 30"/>
            <p:cNvSpPr txBox="1">
              <a:spLocks noChangeArrowheads="1"/>
            </p:cNvSpPr>
            <p:nvPr/>
          </p:nvSpPr>
          <p:spPr bwMode="auto">
            <a:xfrm>
              <a:off x="3014" y="2998"/>
              <a:ext cx="6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notes.txt</a:t>
              </a:r>
            </a:p>
          </p:txBody>
        </p:sp>
      </p:grpSp>
      <p:grpSp>
        <p:nvGrpSpPr>
          <p:cNvPr id="39947" name="Group 49"/>
          <p:cNvGrpSpPr>
            <a:grpSpLocks/>
          </p:cNvGrpSpPr>
          <p:nvPr/>
        </p:nvGrpSpPr>
        <p:grpSpPr bwMode="auto">
          <a:xfrm>
            <a:off x="4033838" y="5621338"/>
            <a:ext cx="1085850" cy="1096962"/>
            <a:chOff x="4518" y="2526"/>
            <a:chExt cx="684" cy="691"/>
          </a:xfrm>
        </p:grpSpPr>
        <p:pic>
          <p:nvPicPr>
            <p:cNvPr id="39967" name="Picture 31"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 y="2526"/>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8" name="Text Box 32"/>
            <p:cNvSpPr txBox="1">
              <a:spLocks noChangeArrowheads="1"/>
            </p:cNvSpPr>
            <p:nvPr/>
          </p:nvSpPr>
          <p:spPr bwMode="auto">
            <a:xfrm>
              <a:off x="4518" y="2998"/>
              <a:ext cx="68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pizza.cfg</a:t>
              </a:r>
            </a:p>
          </p:txBody>
        </p:sp>
      </p:grpSp>
      <p:grpSp>
        <p:nvGrpSpPr>
          <p:cNvPr id="39948" name="Group 51"/>
          <p:cNvGrpSpPr>
            <a:grpSpLocks/>
          </p:cNvGrpSpPr>
          <p:nvPr/>
        </p:nvGrpSpPr>
        <p:grpSpPr bwMode="auto">
          <a:xfrm>
            <a:off x="6292850" y="5622925"/>
            <a:ext cx="1060450" cy="1095375"/>
            <a:chOff x="5941" y="2527"/>
            <a:chExt cx="668" cy="690"/>
          </a:xfrm>
        </p:grpSpPr>
        <p:pic>
          <p:nvPicPr>
            <p:cNvPr id="39965" name="Picture 33"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8" y="2527"/>
              <a:ext cx="43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6" name="Text Box 34"/>
            <p:cNvSpPr txBox="1">
              <a:spLocks noChangeArrowheads="1"/>
            </p:cNvSpPr>
            <p:nvPr/>
          </p:nvSpPr>
          <p:spPr bwMode="auto">
            <a:xfrm>
              <a:off x="5941" y="2998"/>
              <a:ext cx="6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solar.pdf</a:t>
              </a:r>
            </a:p>
          </p:txBody>
        </p:sp>
      </p:grpSp>
      <p:grpSp>
        <p:nvGrpSpPr>
          <p:cNvPr id="39949" name="Group 52"/>
          <p:cNvGrpSpPr>
            <a:grpSpLocks/>
          </p:cNvGrpSpPr>
          <p:nvPr/>
        </p:nvGrpSpPr>
        <p:grpSpPr bwMode="auto">
          <a:xfrm>
            <a:off x="7508875" y="5618163"/>
            <a:ext cx="700088" cy="1100137"/>
            <a:chOff x="6707" y="2524"/>
            <a:chExt cx="441" cy="693"/>
          </a:xfrm>
        </p:grpSpPr>
        <p:sp>
          <p:nvSpPr>
            <p:cNvPr id="39963" name="Text Box 35"/>
            <p:cNvSpPr txBox="1">
              <a:spLocks noChangeArrowheads="1"/>
            </p:cNvSpPr>
            <p:nvPr/>
          </p:nvSpPr>
          <p:spPr bwMode="auto">
            <a:xfrm>
              <a:off x="6746" y="2998"/>
              <a:ext cx="3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swc</a:t>
              </a:r>
            </a:p>
          </p:txBody>
        </p:sp>
        <p:pic>
          <p:nvPicPr>
            <p:cNvPr id="39964"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 y="2524"/>
              <a:ext cx="44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50" name="Line 53"/>
          <p:cNvSpPr>
            <a:spLocks noChangeShapeType="1"/>
          </p:cNvSpPr>
          <p:nvPr/>
        </p:nvSpPr>
        <p:spPr bwMode="auto">
          <a:xfrm>
            <a:off x="3600450" y="3722688"/>
            <a:ext cx="535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1" name="Line 54"/>
          <p:cNvSpPr>
            <a:spLocks noChangeShapeType="1"/>
          </p:cNvSpPr>
          <p:nvPr/>
        </p:nvSpPr>
        <p:spPr bwMode="auto">
          <a:xfrm>
            <a:off x="4579938" y="5334000"/>
            <a:ext cx="328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2" name="Line 55"/>
          <p:cNvSpPr>
            <a:spLocks noChangeShapeType="1"/>
          </p:cNvSpPr>
          <p:nvPr/>
        </p:nvSpPr>
        <p:spPr bwMode="auto">
          <a:xfrm>
            <a:off x="6249988" y="3433763"/>
            <a:ext cx="0" cy="1901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3" name="Line 56"/>
          <p:cNvSpPr>
            <a:spLocks noChangeShapeType="1"/>
          </p:cNvSpPr>
          <p:nvPr/>
        </p:nvSpPr>
        <p:spPr bwMode="auto">
          <a:xfrm>
            <a:off x="463708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4" name="Line 57"/>
          <p:cNvSpPr>
            <a:spLocks noChangeShapeType="1"/>
          </p:cNvSpPr>
          <p:nvPr/>
        </p:nvSpPr>
        <p:spPr bwMode="auto">
          <a:xfrm>
            <a:off x="5673725"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5" name="Line 58"/>
          <p:cNvSpPr>
            <a:spLocks noChangeShapeType="1"/>
          </p:cNvSpPr>
          <p:nvPr/>
        </p:nvSpPr>
        <p:spPr bwMode="auto">
          <a:xfrm>
            <a:off x="36004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6" name="Line 59"/>
          <p:cNvSpPr>
            <a:spLocks noChangeShapeType="1"/>
          </p:cNvSpPr>
          <p:nvPr/>
        </p:nvSpPr>
        <p:spPr bwMode="auto">
          <a:xfrm>
            <a:off x="6711950"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7" name="Line 60"/>
          <p:cNvSpPr>
            <a:spLocks noChangeShapeType="1"/>
          </p:cNvSpPr>
          <p:nvPr/>
        </p:nvSpPr>
        <p:spPr bwMode="auto">
          <a:xfrm>
            <a:off x="7805738"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8" name="Line 61"/>
          <p:cNvSpPr>
            <a:spLocks noChangeShapeType="1"/>
          </p:cNvSpPr>
          <p:nvPr/>
        </p:nvSpPr>
        <p:spPr bwMode="auto">
          <a:xfrm>
            <a:off x="8958263" y="37226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59" name="Line 62"/>
          <p:cNvSpPr>
            <a:spLocks noChangeShapeType="1"/>
          </p:cNvSpPr>
          <p:nvPr/>
        </p:nvSpPr>
        <p:spPr bwMode="auto">
          <a:xfrm>
            <a:off x="786288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60" name="Line 63"/>
          <p:cNvSpPr>
            <a:spLocks noChangeShapeType="1"/>
          </p:cNvSpPr>
          <p:nvPr/>
        </p:nvSpPr>
        <p:spPr bwMode="auto">
          <a:xfrm>
            <a:off x="6826250"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61" name="Line 64"/>
          <p:cNvSpPr>
            <a:spLocks noChangeShapeType="1"/>
          </p:cNvSpPr>
          <p:nvPr/>
        </p:nvSpPr>
        <p:spPr bwMode="auto">
          <a:xfrm>
            <a:off x="5673725"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62" name="Line 65"/>
          <p:cNvSpPr>
            <a:spLocks noChangeShapeType="1"/>
          </p:cNvSpPr>
          <p:nvPr/>
        </p:nvSpPr>
        <p:spPr bwMode="auto">
          <a:xfrm>
            <a:off x="4579938" y="53355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r>
              <a:rPr lang="en-GB" altLang="en-US" sz="2400">
                <a:latin typeface="Inconsolata" pitchFamily="49" charset="0"/>
              </a:rPr>
              <a:t>&gt;&gt;&gt; chdir(</a:t>
            </a:r>
            <a:r>
              <a:rPr lang="en-US" altLang="en-US" sz="2400">
                <a:solidFill>
                  <a:srgbClr val="C00000"/>
                </a:solidFill>
                <a:latin typeface="Inconsolata" pitchFamily="49" charset="0"/>
              </a:rPr>
              <a:t>'</a:t>
            </a:r>
            <a:r>
              <a:rPr lang="en-GB" altLang="en-US" sz="2400">
                <a:solidFill>
                  <a:srgbClr val="C00000"/>
                </a:solidFill>
                <a:latin typeface="Inconsolata" pitchFamily="49" charset="0"/>
              </a:rPr>
              <a:t>data</a:t>
            </a:r>
            <a:r>
              <a:rPr lang="en-US" altLang="en-US" sz="2400">
                <a:solidFill>
                  <a:srgbClr val="C00000"/>
                </a:solidFill>
                <a:latin typeface="Inconsolata" pitchFamily="49" charset="0"/>
              </a:rPr>
              <a:t>'</a:t>
            </a:r>
            <a:r>
              <a:rPr lang="en-GB" altLang="en-US" sz="2400">
                <a:latin typeface="Inconsolata" pitchFamily="49" charset="0"/>
              </a:rPr>
              <a:t>)</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925513" y="841375"/>
            <a:ext cx="3865562"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can use Python to</a:t>
            </a:r>
          </a:p>
          <a:p>
            <a:pPr eaLnBrk="1">
              <a:lnSpc>
                <a:spcPct val="150000"/>
              </a:lnSpc>
            </a:pPr>
            <a:r>
              <a:rPr lang="en-US" altLang="en-US" sz="2800">
                <a:latin typeface="Droid Sans" pitchFamily="34" charset="0"/>
              </a:rPr>
              <a:t>–	Save data to files</a:t>
            </a:r>
          </a:p>
          <a:p>
            <a:pPr eaLnBrk="1">
              <a:lnSpc>
                <a:spcPct val="150000"/>
              </a:lnSpc>
            </a:pPr>
            <a:r>
              <a:rPr lang="en-US" altLang="en-US" sz="2800">
                <a:latin typeface="Droid Sans" pitchFamily="34" charset="0"/>
              </a:rPr>
              <a:t>–	Read data from files</a:t>
            </a:r>
          </a:p>
          <a:p>
            <a:pPr eaLnBrk="1">
              <a:lnSpc>
                <a:spcPct val="150000"/>
              </a:lnSpc>
            </a:pP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endParaRPr lang="en-US"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44035" name="Text Box 2"/>
          <p:cNvSpPr txBox="1">
            <a:spLocks noChangeArrowheads="1"/>
          </p:cNvSpPr>
          <p:nvPr/>
        </p:nvSpPr>
        <p:spPr bwMode="auto">
          <a:xfrm>
            <a:off x="6019800" y="2800350"/>
            <a:ext cx="28225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chdir changes the current</a:t>
            </a:r>
          </a:p>
          <a:p>
            <a:pPr eaLnBrk="1">
              <a:lnSpc>
                <a:spcPct val="125000"/>
              </a:lnSpc>
            </a:pPr>
            <a:r>
              <a:rPr lang="en-GB" altLang="en-US" sz="2400">
                <a:solidFill>
                  <a:schemeClr val="accent2"/>
                </a:solidFill>
                <a:latin typeface="Droid Sans" pitchFamily="34" charset="0"/>
              </a:rPr>
              <a:t>working directory</a:t>
            </a:r>
            <a:endParaRPr lang="en-US" altLang="en-US" sz="2400">
              <a:solidFill>
                <a:schemeClr val="accent2"/>
              </a:solidFill>
              <a:latin typeface="Droid Sans" pitchFamily="34" charset="0"/>
            </a:endParaRPr>
          </a:p>
        </p:txBody>
      </p:sp>
      <p:sp>
        <p:nvSpPr>
          <p:cNvPr id="44036" name="Line 4"/>
          <p:cNvSpPr>
            <a:spLocks noChangeShapeType="1"/>
          </p:cNvSpPr>
          <p:nvPr/>
        </p:nvSpPr>
        <p:spPr bwMode="auto">
          <a:xfrm flipH="1">
            <a:off x="4176713" y="3375025"/>
            <a:ext cx="1843087" cy="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endParaRPr lang="en-US" altLang="en-US" sz="2400">
              <a:latin typeface="Inconsolata" pitchFamily="49" charset="0"/>
            </a:endParaRPr>
          </a:p>
          <a:p>
            <a:pPr eaLnBrk="1">
              <a:lnSpc>
                <a:spcPct val="125000"/>
              </a:lnSpc>
            </a:pPr>
            <a:r>
              <a:rPr lang="en-US" altLang="en-US" sz="2400">
                <a:latin typeface="Inconsolata" pitchFamily="49" charset="0"/>
              </a:rPr>
              <a:t>&gt;&gt;&gt; listdir(getcwd())</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endParaRPr lang="en-US" altLang="en-US" sz="2400">
              <a:latin typeface="Inconsolata" pitchFamily="49" charset="0"/>
            </a:endParaRPr>
          </a:p>
          <a:p>
            <a:pPr eaLnBrk="1">
              <a:lnSpc>
                <a:spcPct val="125000"/>
              </a:lnSpc>
            </a:pPr>
            <a:r>
              <a:rPr lang="en-US" altLang="en-US" sz="2400">
                <a:latin typeface="Inconsolata" pitchFamily="49" charset="0"/>
              </a:rPr>
              <a:t>&gt;&gt;&gt; listdir(getcwd())</a:t>
            </a:r>
          </a:p>
          <a:p>
            <a:pPr eaLnBrk="1">
              <a:lnSpc>
                <a:spcPct val="125000"/>
              </a:lnSpc>
            </a:pPr>
            <a:r>
              <a:rPr lang="en-US" altLang="en-US" sz="2400">
                <a:solidFill>
                  <a:srgbClr val="006600"/>
                </a:solidFill>
                <a:latin typeface="Inconsolata" pitchFamily="49" charset="0"/>
              </a:rPr>
              <a:t>['morse.txt', 'pdb', 'planets.txt', </a:t>
            </a:r>
          </a:p>
          <a:p>
            <a:pPr eaLnBrk="1">
              <a:lnSpc>
                <a:spcPct val="125000"/>
              </a:lnSpc>
            </a:pPr>
            <a:r>
              <a:rPr lang="en-US" altLang="en-US" sz="2400">
                <a:solidFill>
                  <a:srgbClr val="006600"/>
                </a:solidFill>
                <a:latin typeface="Inconsolata" pitchFamily="49" charset="0"/>
              </a:rPr>
              <a:t>'amino_acids.txt', 'elements', 'sunspot.txt']</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endParaRPr lang="en-US" altLang="en-US" sz="2400">
              <a:latin typeface="Inconsolata" pitchFamily="49" charset="0"/>
            </a:endParaRPr>
          </a:p>
          <a:p>
            <a:pPr eaLnBrk="1">
              <a:lnSpc>
                <a:spcPct val="125000"/>
              </a:lnSpc>
            </a:pPr>
            <a:r>
              <a:rPr lang="en-US" altLang="en-US" sz="2400">
                <a:latin typeface="Inconsolata" pitchFamily="49" charset="0"/>
              </a:rPr>
              <a:t>&gt;&gt;&gt; listdir(getcwd())</a:t>
            </a:r>
          </a:p>
          <a:p>
            <a:pPr eaLnBrk="1">
              <a:lnSpc>
                <a:spcPct val="125000"/>
              </a:lnSpc>
            </a:pPr>
            <a:r>
              <a:rPr lang="en-US" altLang="en-US" sz="2400">
                <a:solidFill>
                  <a:srgbClr val="006600"/>
                </a:solidFill>
                <a:latin typeface="Inconsolata" pitchFamily="49" charset="0"/>
              </a:rPr>
              <a:t>['morse.txt', 'pdb', 'planets.txt', </a:t>
            </a:r>
          </a:p>
          <a:p>
            <a:pPr eaLnBrk="1">
              <a:lnSpc>
                <a:spcPct val="125000"/>
              </a:lnSpc>
            </a:pPr>
            <a:r>
              <a:rPr lang="en-US" altLang="en-US" sz="2400">
                <a:solidFill>
                  <a:srgbClr val="006600"/>
                </a:solidFill>
                <a:latin typeface="Inconsolata" pitchFamily="49" charset="0"/>
              </a:rPr>
              <a:t>'amino_acids.txt', 'elements', 'sunspot.txt']</a:t>
            </a:r>
            <a:endParaRPr lang="en-GB" altLang="en-US" sz="2400">
              <a:latin typeface="Inconsolata" pitchFamily="49" charset="0"/>
            </a:endParaRPr>
          </a:p>
          <a:p>
            <a:pPr eaLnBrk="1">
              <a:lnSpc>
                <a:spcPct val="125000"/>
              </a:lnSpc>
            </a:pPr>
            <a:r>
              <a:rPr lang="en-GB" altLang="en-US" sz="2400">
                <a:latin typeface="Inconsolata" pitchFamily="49" charset="0"/>
              </a:rPr>
              <a:t>&gt;&gt;&gt; chdir(</a:t>
            </a:r>
            <a:r>
              <a:rPr lang="en-GB" altLang="en-US" sz="2400">
                <a:solidFill>
                  <a:srgbClr val="C00000"/>
                </a:solidFill>
                <a:latin typeface="Inconsolata" pitchFamily="49" charset="0"/>
              </a:rPr>
              <a:t>originaldir</a:t>
            </a:r>
            <a:r>
              <a:rPr lang="en-GB" altLang="en-US" sz="2400">
                <a:latin typeface="Inconsolata" pitchFamily="49" charset="0"/>
              </a:rPr>
              <a:t>)</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endParaRPr lang="en-US" altLang="en-US" sz="2400">
              <a:latin typeface="Inconsolata" pitchFamily="49" charset="0"/>
            </a:endParaRPr>
          </a:p>
          <a:p>
            <a:pPr eaLnBrk="1">
              <a:lnSpc>
                <a:spcPct val="125000"/>
              </a:lnSpc>
            </a:pPr>
            <a:r>
              <a:rPr lang="en-US" altLang="en-US" sz="2400">
                <a:latin typeface="Inconsolata" pitchFamily="49" charset="0"/>
              </a:rPr>
              <a:t>&gt;&gt;&gt; listdir(getcwd())</a:t>
            </a:r>
          </a:p>
          <a:p>
            <a:pPr eaLnBrk="1">
              <a:lnSpc>
                <a:spcPct val="125000"/>
              </a:lnSpc>
            </a:pPr>
            <a:r>
              <a:rPr lang="en-US" altLang="en-US" sz="2400">
                <a:solidFill>
                  <a:srgbClr val="006600"/>
                </a:solidFill>
                <a:latin typeface="Inconsolata" pitchFamily="49" charset="0"/>
              </a:rPr>
              <a:t>['morse.txt', 'pdb', 'planets.txt', </a:t>
            </a:r>
          </a:p>
          <a:p>
            <a:pPr eaLnBrk="1">
              <a:lnSpc>
                <a:spcPct val="125000"/>
              </a:lnSpc>
            </a:pPr>
            <a:r>
              <a:rPr lang="en-US" altLang="en-US" sz="2400">
                <a:solidFill>
                  <a:srgbClr val="006600"/>
                </a:solidFill>
                <a:latin typeface="Inconsolata" pitchFamily="49" charset="0"/>
              </a:rPr>
              <a:t>'amino_acids.txt', 'elements', 'sunspot.txt']</a:t>
            </a:r>
            <a:endParaRPr lang="en-GB" altLang="en-US" sz="2400">
              <a:latin typeface="Inconsolata" pitchFamily="49" charset="0"/>
            </a:endParaRPr>
          </a:p>
          <a:p>
            <a:pPr eaLnBrk="1">
              <a:lnSpc>
                <a:spcPct val="125000"/>
              </a:lnSpc>
            </a:pPr>
            <a:r>
              <a:rPr lang="en-GB" altLang="en-US" sz="2400">
                <a:latin typeface="Inconsolata" pitchFamily="49" charset="0"/>
              </a:rPr>
              <a:t>&gt;&gt;&gt; chdir(originaldir)</a:t>
            </a:r>
          </a:p>
          <a:p>
            <a:pPr eaLnBrk="1">
              <a:lnSpc>
                <a:spcPct val="125000"/>
              </a:lnSpc>
            </a:pPr>
            <a:r>
              <a:rPr lang="en-US" altLang="en-US" sz="2400">
                <a:latin typeface="Inconsolata" pitchFamily="49" charset="0"/>
              </a:rPr>
              <a:t>&gt;&gt;&gt; </a:t>
            </a:r>
            <a:r>
              <a:rPr lang="en-GB" altLang="en-US" sz="2400">
                <a:latin typeface="Inconsolata" pitchFamily="49" charset="0"/>
              </a:rPr>
              <a:t>getcwd()</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endParaRPr lang="en-US" altLang="en-US" sz="2400">
              <a:latin typeface="Inconsolata" pitchFamily="49" charset="0"/>
            </a:endParaRP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 </a:t>
            </a:r>
            <a:r>
              <a:rPr lang="en-GB" altLang="en-US" sz="2400" b="1">
                <a:latin typeface="Inconsolata" pitchFamily="49" charset="0"/>
              </a:rPr>
              <a:t>import</a:t>
            </a:r>
            <a:r>
              <a:rPr lang="en-GB" altLang="en-US" sz="2400">
                <a:latin typeface="Inconsolata" pitchFamily="49" charset="0"/>
              </a:rPr>
              <a:t> chdir</a:t>
            </a:r>
          </a:p>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endParaRPr lang="en-US" altLang="en-US" sz="2400">
              <a:latin typeface="Inconsolata" pitchFamily="49" charset="0"/>
            </a:endParaRPr>
          </a:p>
          <a:p>
            <a:pPr eaLnBrk="1">
              <a:lnSpc>
                <a:spcPct val="125000"/>
              </a:lnSpc>
            </a:pPr>
            <a:r>
              <a:rPr lang="en-US" altLang="en-US" sz="2400">
                <a:latin typeface="Inconsolata" pitchFamily="49" charset="0"/>
              </a:rPr>
              <a:t>&gt;&gt;&gt; listdir(getcwd())</a:t>
            </a:r>
          </a:p>
          <a:p>
            <a:pPr eaLnBrk="1">
              <a:lnSpc>
                <a:spcPct val="125000"/>
              </a:lnSpc>
            </a:pPr>
            <a:r>
              <a:rPr lang="en-US" altLang="en-US" sz="2400">
                <a:solidFill>
                  <a:srgbClr val="006600"/>
                </a:solidFill>
                <a:latin typeface="Inconsolata" pitchFamily="49" charset="0"/>
              </a:rPr>
              <a:t>['morse.txt', 'pdb', 'planets.txt', </a:t>
            </a:r>
          </a:p>
          <a:p>
            <a:pPr eaLnBrk="1">
              <a:lnSpc>
                <a:spcPct val="125000"/>
              </a:lnSpc>
            </a:pPr>
            <a:r>
              <a:rPr lang="en-US" altLang="en-US" sz="2400">
                <a:solidFill>
                  <a:srgbClr val="006600"/>
                </a:solidFill>
                <a:latin typeface="Inconsolata" pitchFamily="49" charset="0"/>
              </a:rPr>
              <a:t>'amino_acids.txt', 'elements', 'sunspot.txt']</a:t>
            </a:r>
            <a:endParaRPr lang="en-GB" altLang="en-US" sz="2400">
              <a:latin typeface="Inconsolata" pitchFamily="49" charset="0"/>
            </a:endParaRPr>
          </a:p>
          <a:p>
            <a:pPr eaLnBrk="1">
              <a:lnSpc>
                <a:spcPct val="125000"/>
              </a:lnSpc>
            </a:pPr>
            <a:r>
              <a:rPr lang="en-GB" altLang="en-US" sz="2400">
                <a:latin typeface="Inconsolata" pitchFamily="49" charset="0"/>
              </a:rPr>
              <a:t>&gt;&gt;&gt; chdir(originaldir)</a:t>
            </a:r>
          </a:p>
          <a:p>
            <a:pPr eaLnBrk="1">
              <a:lnSpc>
                <a:spcPct val="125000"/>
              </a:lnSpc>
            </a:pPr>
            <a:r>
              <a:rPr lang="en-US" altLang="en-US" sz="2400">
                <a:latin typeface="Inconsolata" pitchFamily="49" charset="0"/>
              </a:rPr>
              <a:t>&gt;&gt;&gt; </a:t>
            </a:r>
            <a:r>
              <a:rPr lang="en-GB" altLang="en-US" sz="2400">
                <a:latin typeface="Inconsolata" pitchFamily="49" charset="0"/>
              </a:rPr>
              <a:t>getcwd()</a:t>
            </a:r>
          </a:p>
          <a:p>
            <a:pPr eaLnBrk="1">
              <a:lnSpc>
                <a:spcPct val="125000"/>
              </a:lnSpc>
            </a:pPr>
            <a:r>
              <a:rPr lang="en-US" altLang="en-US" sz="2400">
                <a:solidFill>
                  <a:srgbClr val="006600"/>
                </a:solidFill>
                <a:latin typeface="Inconsolata" pitchFamily="49" charset="0"/>
              </a:rPr>
              <a:t>'/users/vlad'</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chdir(</a:t>
            </a:r>
            <a:r>
              <a:rPr lang="en-US" altLang="en-US" sz="2400">
                <a:solidFill>
                  <a:srgbClr val="C00000"/>
                </a:solidFill>
                <a:latin typeface="Inconsolata" pitchFamily="49" charset="0"/>
              </a:rPr>
              <a:t>'</a:t>
            </a:r>
            <a:r>
              <a:rPr lang="en-GB" altLang="en-US" sz="2400">
                <a:solidFill>
                  <a:srgbClr val="C00000"/>
                </a:solidFill>
                <a:latin typeface="Inconsolata" pitchFamily="49" charset="0"/>
              </a:rPr>
              <a:t>data</a:t>
            </a:r>
            <a:r>
              <a:rPr lang="en-US" altLang="en-US" sz="2400">
                <a:solidFill>
                  <a:srgbClr val="C00000"/>
                </a:solidFill>
                <a:latin typeface="Inconsolata" pitchFamily="49" charset="0"/>
              </a:rPr>
              <a:t>'</a:t>
            </a:r>
            <a:r>
              <a:rPr lang="en-GB" altLang="en-US" sz="2400">
                <a:latin typeface="Inconsolata" pitchFamily="49" charset="0"/>
              </a:rPr>
              <a:t>)</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50179" name="Text Box 8"/>
          <p:cNvSpPr txBox="1">
            <a:spLocks noChangeArrowheads="1"/>
          </p:cNvSpPr>
          <p:nvPr/>
        </p:nvSpPr>
        <p:spPr bwMode="auto">
          <a:xfrm>
            <a:off x="4886325" y="2913063"/>
            <a:ext cx="488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sp>
        <p:nvSpPr>
          <p:cNvPr id="50180" name="Text Box 9"/>
          <p:cNvSpPr txBox="1">
            <a:spLocks noChangeArrowheads="1"/>
          </p:cNvSpPr>
          <p:nvPr/>
        </p:nvSpPr>
        <p:spPr bwMode="auto">
          <a:xfrm>
            <a:off x="6018213" y="29130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0181" name="Text Box 10"/>
          <p:cNvSpPr txBox="1">
            <a:spLocks noChangeArrowheads="1"/>
          </p:cNvSpPr>
          <p:nvPr/>
        </p:nvSpPr>
        <p:spPr bwMode="auto">
          <a:xfrm>
            <a:off x="7112000" y="2913063"/>
            <a:ext cx="742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sp>
        <p:nvSpPr>
          <p:cNvPr id="50182" name="Text Box 11"/>
          <p:cNvSpPr txBox="1">
            <a:spLocks noChangeArrowheads="1"/>
          </p:cNvSpPr>
          <p:nvPr/>
        </p:nvSpPr>
        <p:spPr bwMode="auto">
          <a:xfrm>
            <a:off x="8253413" y="2913063"/>
            <a:ext cx="565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tmp</a:t>
            </a:r>
          </a:p>
        </p:txBody>
      </p:sp>
      <p:sp>
        <p:nvSpPr>
          <p:cNvPr id="50183" name="Text Box 12"/>
          <p:cNvSpPr txBox="1">
            <a:spLocks noChangeArrowheads="1"/>
          </p:cNvSpPr>
          <p:nvPr/>
        </p:nvSpPr>
        <p:spPr bwMode="auto">
          <a:xfrm>
            <a:off x="6842125" y="1474788"/>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sp>
        <p:nvSpPr>
          <p:cNvPr id="50184" name="Text Box 13"/>
          <p:cNvSpPr txBox="1">
            <a:spLocks noChangeArrowheads="1"/>
          </p:cNvSpPr>
          <p:nvPr/>
        </p:nvSpPr>
        <p:spPr bwMode="auto">
          <a:xfrm>
            <a:off x="7458075" y="984250"/>
            <a:ext cx="577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root</a:t>
            </a:r>
          </a:p>
        </p:txBody>
      </p:sp>
      <p:sp>
        <p:nvSpPr>
          <p:cNvPr id="50185" name="Text Box 15"/>
          <p:cNvSpPr txBox="1">
            <a:spLocks noChangeArrowheads="1"/>
          </p:cNvSpPr>
          <p:nvPr/>
        </p:nvSpPr>
        <p:spPr bwMode="auto">
          <a:xfrm>
            <a:off x="5899150" y="4525963"/>
            <a:ext cx="996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imhotep</a:t>
            </a:r>
          </a:p>
        </p:txBody>
      </p:sp>
      <p:sp>
        <p:nvSpPr>
          <p:cNvPr id="50186" name="Text Box 17"/>
          <p:cNvSpPr txBox="1">
            <a:spLocks noChangeArrowheads="1"/>
          </p:cNvSpPr>
          <p:nvPr/>
        </p:nvSpPr>
        <p:spPr bwMode="auto">
          <a:xfrm>
            <a:off x="7177088" y="45259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larry</a:t>
            </a:r>
          </a:p>
        </p:txBody>
      </p:sp>
      <p:sp>
        <p:nvSpPr>
          <p:cNvPr id="50187" name="Text Box 19"/>
          <p:cNvSpPr txBox="1">
            <a:spLocks noChangeArrowheads="1"/>
          </p:cNvSpPr>
          <p:nvPr/>
        </p:nvSpPr>
        <p:spPr bwMode="auto">
          <a:xfrm>
            <a:off x="8285163" y="4525963"/>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sp>
        <p:nvSpPr>
          <p:cNvPr id="50188" name="Line 20"/>
          <p:cNvSpPr>
            <a:spLocks noChangeShapeType="1"/>
          </p:cNvSpPr>
          <p:nvPr/>
        </p:nvSpPr>
        <p:spPr bwMode="auto">
          <a:xfrm flipH="1">
            <a:off x="5443538" y="1819275"/>
            <a:ext cx="1093787"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0189" name="Line 21"/>
          <p:cNvSpPr>
            <a:spLocks noChangeShapeType="1"/>
          </p:cNvSpPr>
          <p:nvPr/>
        </p:nvSpPr>
        <p:spPr bwMode="auto">
          <a:xfrm>
            <a:off x="7518400" y="1819275"/>
            <a:ext cx="1093788"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0190" name="Line 22"/>
          <p:cNvSpPr>
            <a:spLocks noChangeShapeType="1"/>
          </p:cNvSpPr>
          <p:nvPr/>
        </p:nvSpPr>
        <p:spPr bwMode="auto">
          <a:xfrm>
            <a:off x="7288213"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0191" name="Line 23"/>
          <p:cNvSpPr>
            <a:spLocks noChangeShapeType="1"/>
          </p:cNvSpPr>
          <p:nvPr/>
        </p:nvSpPr>
        <p:spPr bwMode="auto">
          <a:xfrm flipH="1">
            <a:off x="6537325"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0192" name="Line 24"/>
          <p:cNvSpPr>
            <a:spLocks noChangeShapeType="1"/>
          </p:cNvSpPr>
          <p:nvPr/>
        </p:nvSpPr>
        <p:spPr bwMode="auto">
          <a:xfrm flipH="1">
            <a:off x="6710363" y="3260725"/>
            <a:ext cx="461962"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0193" name="Line 25"/>
          <p:cNvSpPr>
            <a:spLocks noChangeShapeType="1"/>
          </p:cNvSpPr>
          <p:nvPr/>
        </p:nvSpPr>
        <p:spPr bwMode="auto">
          <a:xfrm>
            <a:off x="7804150" y="3260725"/>
            <a:ext cx="461963"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0194" name="Line 26"/>
          <p:cNvSpPr>
            <a:spLocks noChangeShapeType="1"/>
          </p:cNvSpPr>
          <p:nvPr/>
        </p:nvSpPr>
        <p:spPr bwMode="auto">
          <a:xfrm>
            <a:off x="7516813" y="3317875"/>
            <a:ext cx="0"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50195" name="Picture 29"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363" y="84137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6" name="Picture 3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22145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7"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2224088"/>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8" name="Picture 32"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9" name="Picture 3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0" name="Picture 3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274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1" name="Picture 3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2"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3" name="Text Box 9"/>
          <p:cNvSpPr txBox="1">
            <a:spLocks noChangeArrowheads="1"/>
          </p:cNvSpPr>
          <p:nvPr/>
        </p:nvSpPr>
        <p:spPr bwMode="auto">
          <a:xfrm>
            <a:off x="7748588" y="5969000"/>
            <a:ext cx="6286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0204" name="Line 23"/>
          <p:cNvSpPr>
            <a:spLocks noChangeShapeType="1"/>
          </p:cNvSpPr>
          <p:nvPr/>
        </p:nvSpPr>
        <p:spPr bwMode="auto">
          <a:xfrm flipH="1">
            <a:off x="8267700" y="4875213"/>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50205"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88" y="528002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51203" name="Text Box 8"/>
          <p:cNvSpPr txBox="1">
            <a:spLocks noChangeArrowheads="1"/>
          </p:cNvSpPr>
          <p:nvPr/>
        </p:nvSpPr>
        <p:spPr bwMode="auto">
          <a:xfrm>
            <a:off x="4886325" y="2913063"/>
            <a:ext cx="488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sp>
        <p:nvSpPr>
          <p:cNvPr id="51204" name="Text Box 9"/>
          <p:cNvSpPr txBox="1">
            <a:spLocks noChangeArrowheads="1"/>
          </p:cNvSpPr>
          <p:nvPr/>
        </p:nvSpPr>
        <p:spPr bwMode="auto">
          <a:xfrm>
            <a:off x="6018213" y="29130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1205" name="Text Box 10"/>
          <p:cNvSpPr txBox="1">
            <a:spLocks noChangeArrowheads="1"/>
          </p:cNvSpPr>
          <p:nvPr/>
        </p:nvSpPr>
        <p:spPr bwMode="auto">
          <a:xfrm>
            <a:off x="7112000" y="2913063"/>
            <a:ext cx="742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sp>
        <p:nvSpPr>
          <p:cNvPr id="51206" name="Text Box 11"/>
          <p:cNvSpPr txBox="1">
            <a:spLocks noChangeArrowheads="1"/>
          </p:cNvSpPr>
          <p:nvPr/>
        </p:nvSpPr>
        <p:spPr bwMode="auto">
          <a:xfrm>
            <a:off x="8253413" y="2913063"/>
            <a:ext cx="565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tmp</a:t>
            </a:r>
          </a:p>
        </p:txBody>
      </p:sp>
      <p:sp>
        <p:nvSpPr>
          <p:cNvPr id="51207" name="Text Box 12"/>
          <p:cNvSpPr txBox="1">
            <a:spLocks noChangeArrowheads="1"/>
          </p:cNvSpPr>
          <p:nvPr/>
        </p:nvSpPr>
        <p:spPr bwMode="auto">
          <a:xfrm>
            <a:off x="6842125" y="1474788"/>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sp>
        <p:nvSpPr>
          <p:cNvPr id="51208" name="Text Box 13"/>
          <p:cNvSpPr txBox="1">
            <a:spLocks noChangeArrowheads="1"/>
          </p:cNvSpPr>
          <p:nvPr/>
        </p:nvSpPr>
        <p:spPr bwMode="auto">
          <a:xfrm>
            <a:off x="7458075" y="984250"/>
            <a:ext cx="577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root</a:t>
            </a:r>
          </a:p>
        </p:txBody>
      </p:sp>
      <p:sp>
        <p:nvSpPr>
          <p:cNvPr id="51209" name="Text Box 15"/>
          <p:cNvSpPr txBox="1">
            <a:spLocks noChangeArrowheads="1"/>
          </p:cNvSpPr>
          <p:nvPr/>
        </p:nvSpPr>
        <p:spPr bwMode="auto">
          <a:xfrm>
            <a:off x="5899150" y="4525963"/>
            <a:ext cx="996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imhotep</a:t>
            </a:r>
          </a:p>
        </p:txBody>
      </p:sp>
      <p:sp>
        <p:nvSpPr>
          <p:cNvPr id="51210" name="Text Box 17"/>
          <p:cNvSpPr txBox="1">
            <a:spLocks noChangeArrowheads="1"/>
          </p:cNvSpPr>
          <p:nvPr/>
        </p:nvSpPr>
        <p:spPr bwMode="auto">
          <a:xfrm>
            <a:off x="7177088" y="45259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larry</a:t>
            </a:r>
          </a:p>
        </p:txBody>
      </p:sp>
      <p:sp>
        <p:nvSpPr>
          <p:cNvPr id="51211" name="Text Box 19"/>
          <p:cNvSpPr txBox="1">
            <a:spLocks noChangeArrowheads="1"/>
          </p:cNvSpPr>
          <p:nvPr/>
        </p:nvSpPr>
        <p:spPr bwMode="auto">
          <a:xfrm>
            <a:off x="8285163" y="4525963"/>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sp>
        <p:nvSpPr>
          <p:cNvPr id="51212" name="Line 20"/>
          <p:cNvSpPr>
            <a:spLocks noChangeShapeType="1"/>
          </p:cNvSpPr>
          <p:nvPr/>
        </p:nvSpPr>
        <p:spPr bwMode="auto">
          <a:xfrm flipH="1">
            <a:off x="5443538" y="1819275"/>
            <a:ext cx="1093787"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213" name="Line 21"/>
          <p:cNvSpPr>
            <a:spLocks noChangeShapeType="1"/>
          </p:cNvSpPr>
          <p:nvPr/>
        </p:nvSpPr>
        <p:spPr bwMode="auto">
          <a:xfrm>
            <a:off x="7518400" y="1819275"/>
            <a:ext cx="1093788"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214" name="Line 22"/>
          <p:cNvSpPr>
            <a:spLocks noChangeShapeType="1"/>
          </p:cNvSpPr>
          <p:nvPr/>
        </p:nvSpPr>
        <p:spPr bwMode="auto">
          <a:xfrm>
            <a:off x="7288213"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215" name="Line 23"/>
          <p:cNvSpPr>
            <a:spLocks noChangeShapeType="1"/>
          </p:cNvSpPr>
          <p:nvPr/>
        </p:nvSpPr>
        <p:spPr bwMode="auto">
          <a:xfrm flipH="1">
            <a:off x="6537325"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216" name="Line 24"/>
          <p:cNvSpPr>
            <a:spLocks noChangeShapeType="1"/>
          </p:cNvSpPr>
          <p:nvPr/>
        </p:nvSpPr>
        <p:spPr bwMode="auto">
          <a:xfrm flipH="1">
            <a:off x="6710363" y="3260725"/>
            <a:ext cx="461962"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217" name="Line 25"/>
          <p:cNvSpPr>
            <a:spLocks noChangeShapeType="1"/>
          </p:cNvSpPr>
          <p:nvPr/>
        </p:nvSpPr>
        <p:spPr bwMode="auto">
          <a:xfrm>
            <a:off x="7804150" y="3260725"/>
            <a:ext cx="461963"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218" name="Line 26"/>
          <p:cNvSpPr>
            <a:spLocks noChangeShapeType="1"/>
          </p:cNvSpPr>
          <p:nvPr/>
        </p:nvSpPr>
        <p:spPr bwMode="auto">
          <a:xfrm>
            <a:off x="7516813" y="3317875"/>
            <a:ext cx="0"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51219" name="Picture 29"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363" y="84137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icture 3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22145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2224088"/>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icture 32"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3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4" name="Picture 3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274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5" name="Picture 3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6"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7" name="Text Box 9"/>
          <p:cNvSpPr txBox="1">
            <a:spLocks noChangeArrowheads="1"/>
          </p:cNvSpPr>
          <p:nvPr/>
        </p:nvSpPr>
        <p:spPr bwMode="auto">
          <a:xfrm>
            <a:off x="7748588" y="5969000"/>
            <a:ext cx="6286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1228" name="Line 23"/>
          <p:cNvSpPr>
            <a:spLocks noChangeShapeType="1"/>
          </p:cNvSpPr>
          <p:nvPr/>
        </p:nvSpPr>
        <p:spPr bwMode="auto">
          <a:xfrm flipH="1">
            <a:off x="8267700" y="4875213"/>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51229"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88" y="528002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52227" name="Text Box 8"/>
          <p:cNvSpPr txBox="1">
            <a:spLocks noChangeArrowheads="1"/>
          </p:cNvSpPr>
          <p:nvPr/>
        </p:nvSpPr>
        <p:spPr bwMode="auto">
          <a:xfrm>
            <a:off x="4886325" y="2913063"/>
            <a:ext cx="488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sp>
        <p:nvSpPr>
          <p:cNvPr id="52228" name="Text Box 9"/>
          <p:cNvSpPr txBox="1">
            <a:spLocks noChangeArrowheads="1"/>
          </p:cNvSpPr>
          <p:nvPr/>
        </p:nvSpPr>
        <p:spPr bwMode="auto">
          <a:xfrm>
            <a:off x="6018213" y="29130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2229" name="Text Box 10"/>
          <p:cNvSpPr txBox="1">
            <a:spLocks noChangeArrowheads="1"/>
          </p:cNvSpPr>
          <p:nvPr/>
        </p:nvSpPr>
        <p:spPr bwMode="auto">
          <a:xfrm>
            <a:off x="7112000" y="2913063"/>
            <a:ext cx="742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sp>
        <p:nvSpPr>
          <p:cNvPr id="52230" name="Text Box 11"/>
          <p:cNvSpPr txBox="1">
            <a:spLocks noChangeArrowheads="1"/>
          </p:cNvSpPr>
          <p:nvPr/>
        </p:nvSpPr>
        <p:spPr bwMode="auto">
          <a:xfrm>
            <a:off x="8253413" y="2913063"/>
            <a:ext cx="565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tmp</a:t>
            </a:r>
          </a:p>
        </p:txBody>
      </p:sp>
      <p:sp>
        <p:nvSpPr>
          <p:cNvPr id="52231" name="Text Box 12"/>
          <p:cNvSpPr txBox="1">
            <a:spLocks noChangeArrowheads="1"/>
          </p:cNvSpPr>
          <p:nvPr/>
        </p:nvSpPr>
        <p:spPr bwMode="auto">
          <a:xfrm>
            <a:off x="6842125" y="1474788"/>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sp>
        <p:nvSpPr>
          <p:cNvPr id="52232" name="Text Box 13"/>
          <p:cNvSpPr txBox="1">
            <a:spLocks noChangeArrowheads="1"/>
          </p:cNvSpPr>
          <p:nvPr/>
        </p:nvSpPr>
        <p:spPr bwMode="auto">
          <a:xfrm>
            <a:off x="7458075" y="984250"/>
            <a:ext cx="577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root</a:t>
            </a:r>
          </a:p>
        </p:txBody>
      </p:sp>
      <p:sp>
        <p:nvSpPr>
          <p:cNvPr id="52233" name="Text Box 15"/>
          <p:cNvSpPr txBox="1">
            <a:spLocks noChangeArrowheads="1"/>
          </p:cNvSpPr>
          <p:nvPr/>
        </p:nvSpPr>
        <p:spPr bwMode="auto">
          <a:xfrm>
            <a:off x="5899150" y="4525963"/>
            <a:ext cx="996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imhotep</a:t>
            </a:r>
          </a:p>
        </p:txBody>
      </p:sp>
      <p:sp>
        <p:nvSpPr>
          <p:cNvPr id="52234" name="Text Box 17"/>
          <p:cNvSpPr txBox="1">
            <a:spLocks noChangeArrowheads="1"/>
          </p:cNvSpPr>
          <p:nvPr/>
        </p:nvSpPr>
        <p:spPr bwMode="auto">
          <a:xfrm>
            <a:off x="7177088" y="45259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larry</a:t>
            </a:r>
          </a:p>
        </p:txBody>
      </p:sp>
      <p:sp>
        <p:nvSpPr>
          <p:cNvPr id="52235" name="Text Box 19"/>
          <p:cNvSpPr txBox="1">
            <a:spLocks noChangeArrowheads="1"/>
          </p:cNvSpPr>
          <p:nvPr/>
        </p:nvSpPr>
        <p:spPr bwMode="auto">
          <a:xfrm>
            <a:off x="8285163" y="4525963"/>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sp>
        <p:nvSpPr>
          <p:cNvPr id="52236" name="Line 20"/>
          <p:cNvSpPr>
            <a:spLocks noChangeShapeType="1"/>
          </p:cNvSpPr>
          <p:nvPr/>
        </p:nvSpPr>
        <p:spPr bwMode="auto">
          <a:xfrm flipH="1">
            <a:off x="5443538" y="1819275"/>
            <a:ext cx="1093787"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37" name="Line 21"/>
          <p:cNvSpPr>
            <a:spLocks noChangeShapeType="1"/>
          </p:cNvSpPr>
          <p:nvPr/>
        </p:nvSpPr>
        <p:spPr bwMode="auto">
          <a:xfrm>
            <a:off x="7518400" y="1819275"/>
            <a:ext cx="1093788"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38" name="Line 22"/>
          <p:cNvSpPr>
            <a:spLocks noChangeShapeType="1"/>
          </p:cNvSpPr>
          <p:nvPr/>
        </p:nvSpPr>
        <p:spPr bwMode="auto">
          <a:xfrm>
            <a:off x="7288213"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39" name="Line 23"/>
          <p:cNvSpPr>
            <a:spLocks noChangeShapeType="1"/>
          </p:cNvSpPr>
          <p:nvPr/>
        </p:nvSpPr>
        <p:spPr bwMode="auto">
          <a:xfrm flipH="1">
            <a:off x="6537325"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40" name="Line 24"/>
          <p:cNvSpPr>
            <a:spLocks noChangeShapeType="1"/>
          </p:cNvSpPr>
          <p:nvPr/>
        </p:nvSpPr>
        <p:spPr bwMode="auto">
          <a:xfrm flipH="1">
            <a:off x="6710363" y="3260725"/>
            <a:ext cx="461962"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41" name="Line 25"/>
          <p:cNvSpPr>
            <a:spLocks noChangeShapeType="1"/>
          </p:cNvSpPr>
          <p:nvPr/>
        </p:nvSpPr>
        <p:spPr bwMode="auto">
          <a:xfrm>
            <a:off x="7804150" y="3260725"/>
            <a:ext cx="461963"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42" name="Line 26"/>
          <p:cNvSpPr>
            <a:spLocks noChangeShapeType="1"/>
          </p:cNvSpPr>
          <p:nvPr/>
        </p:nvSpPr>
        <p:spPr bwMode="auto">
          <a:xfrm>
            <a:off x="7516813" y="3317875"/>
            <a:ext cx="0"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243" name="AutoShape 27"/>
          <p:cNvSpPr>
            <a:spLocks noChangeArrowheads="1"/>
          </p:cNvSpPr>
          <p:nvPr/>
        </p:nvSpPr>
        <p:spPr bwMode="auto">
          <a:xfrm>
            <a:off x="7459663" y="5219700"/>
            <a:ext cx="1266825" cy="120967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pic>
        <p:nvPicPr>
          <p:cNvPr id="52244" name="Picture 29"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363" y="84137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5" name="Picture 3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22145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6"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2224088"/>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7" name="Picture 32"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8" name="Picture 3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9" name="Picture 3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274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0" name="Picture 3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1"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52" name="Text Box 9"/>
          <p:cNvSpPr txBox="1">
            <a:spLocks noChangeArrowheads="1"/>
          </p:cNvSpPr>
          <p:nvPr/>
        </p:nvSpPr>
        <p:spPr bwMode="auto">
          <a:xfrm>
            <a:off x="7748588" y="5969000"/>
            <a:ext cx="6286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2253" name="Line 23"/>
          <p:cNvSpPr>
            <a:spLocks noChangeShapeType="1"/>
          </p:cNvSpPr>
          <p:nvPr/>
        </p:nvSpPr>
        <p:spPr bwMode="auto">
          <a:xfrm flipH="1">
            <a:off x="8267700" y="4875213"/>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52254"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88" y="528002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55" name="Text Box 2"/>
          <p:cNvSpPr txBox="1">
            <a:spLocks noChangeArrowheads="1"/>
          </p:cNvSpPr>
          <p:nvPr/>
        </p:nvSpPr>
        <p:spPr bwMode="auto">
          <a:xfrm>
            <a:off x="488950" y="5449888"/>
            <a:ext cx="28225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What Python considers to be</a:t>
            </a:r>
          </a:p>
          <a:p>
            <a:pPr eaLnBrk="1">
              <a:lnSpc>
                <a:spcPct val="125000"/>
              </a:lnSpc>
            </a:pPr>
            <a:r>
              <a:rPr lang="en-GB" altLang="en-US" sz="2400">
                <a:solidFill>
                  <a:schemeClr val="accent2"/>
                </a:solidFill>
                <a:latin typeface="Droid Sans" pitchFamily="34" charset="0"/>
              </a:rPr>
              <a:t>the current working directory</a:t>
            </a:r>
          </a:p>
        </p:txBody>
      </p:sp>
      <p:sp>
        <p:nvSpPr>
          <p:cNvPr id="52256" name="Line 4"/>
          <p:cNvSpPr>
            <a:spLocks noChangeShapeType="1"/>
          </p:cNvSpPr>
          <p:nvPr/>
        </p:nvSpPr>
        <p:spPr bwMode="auto">
          <a:xfrm flipH="1">
            <a:off x="4521200" y="5969000"/>
            <a:ext cx="2824163" cy="0"/>
          </a:xfrm>
          <a:prstGeom prst="line">
            <a:avLst/>
          </a:prstGeom>
          <a:noFill/>
          <a:ln w="9525">
            <a:solidFill>
              <a:srgbClr val="0000CC"/>
            </a:solidFill>
            <a:round/>
            <a:headEnd type="triangle" w="med" len="me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925513" y="841375"/>
            <a:ext cx="427990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can use Python to</a:t>
            </a:r>
          </a:p>
          <a:p>
            <a:pPr eaLnBrk="1">
              <a:lnSpc>
                <a:spcPct val="150000"/>
              </a:lnSpc>
            </a:pPr>
            <a:r>
              <a:rPr lang="en-US" altLang="en-US" sz="2800">
                <a:latin typeface="Droid Sans" pitchFamily="34" charset="0"/>
              </a:rPr>
              <a:t>–	Save data to files</a:t>
            </a:r>
          </a:p>
          <a:p>
            <a:pPr eaLnBrk="1">
              <a:lnSpc>
                <a:spcPct val="150000"/>
              </a:lnSpc>
            </a:pPr>
            <a:r>
              <a:rPr lang="en-US" altLang="en-US" sz="2800">
                <a:latin typeface="Droid Sans" pitchFamily="34" charset="0"/>
              </a:rPr>
              <a:t>–	Read data from files</a:t>
            </a:r>
          </a:p>
          <a:p>
            <a:pPr eaLnBrk="1">
              <a:lnSpc>
                <a:spcPct val="150000"/>
              </a:lnSpc>
            </a:pPr>
            <a:r>
              <a:rPr lang="en-GB" altLang="en-US" sz="2800">
                <a:latin typeface="Droid Sans" pitchFamily="34" charset="0"/>
              </a:rPr>
              <a:t>But we might also want to</a:t>
            </a:r>
            <a:endParaRPr lang="en-US" altLang="en-US" sz="2800">
              <a:latin typeface="Droid Sans" pitchFamily="34" charset="0"/>
            </a:endParaRPr>
          </a:p>
          <a:p>
            <a:pPr eaLnBrk="1">
              <a:lnSpc>
                <a:spcPct val="150000"/>
              </a:lnSpc>
            </a:pP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a:t>
            </a:r>
            <a:r>
              <a:rPr lang="en-US" altLang="en-US" sz="2400">
                <a:solidFill>
                  <a:srgbClr val="A50021"/>
                </a:solidFill>
                <a:latin typeface="Inconsolata" pitchFamily="49" charset="0"/>
              </a:rPr>
              <a:t>data</a:t>
            </a:r>
            <a:r>
              <a:rPr lang="en-US" altLang="en-US" sz="2400">
                <a:solidFill>
                  <a:srgbClr val="006600"/>
                </a:solidFill>
                <a:latin typeface="Inconsolata" pitchFamily="49" charset="0"/>
              </a:rPr>
              <a:t>'</a:t>
            </a:r>
            <a:endParaRPr lang="en-US" altLang="en-US" sz="2400">
              <a:latin typeface="Inconsolata" pitchFamily="49" charset="0"/>
            </a:endParaRPr>
          </a:p>
          <a:p>
            <a:pPr eaLnBrk="1">
              <a:lnSpc>
                <a:spcPct val="125000"/>
              </a:lnSpc>
            </a:pPr>
            <a:r>
              <a:rPr lang="en-GB" altLang="en-US" sz="2400">
                <a:latin typeface="Inconsolata" pitchFamily="49" charset="0"/>
              </a:rPr>
              <a:t>&gt;&gt;&gt; CTRL-D</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53251" name="Text Box 8"/>
          <p:cNvSpPr txBox="1">
            <a:spLocks noChangeArrowheads="1"/>
          </p:cNvSpPr>
          <p:nvPr/>
        </p:nvSpPr>
        <p:spPr bwMode="auto">
          <a:xfrm>
            <a:off x="4886325" y="2913063"/>
            <a:ext cx="488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sp>
        <p:nvSpPr>
          <p:cNvPr id="53252" name="Text Box 9"/>
          <p:cNvSpPr txBox="1">
            <a:spLocks noChangeArrowheads="1"/>
          </p:cNvSpPr>
          <p:nvPr/>
        </p:nvSpPr>
        <p:spPr bwMode="auto">
          <a:xfrm>
            <a:off x="6018213" y="29130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3253" name="Text Box 10"/>
          <p:cNvSpPr txBox="1">
            <a:spLocks noChangeArrowheads="1"/>
          </p:cNvSpPr>
          <p:nvPr/>
        </p:nvSpPr>
        <p:spPr bwMode="auto">
          <a:xfrm>
            <a:off x="7112000" y="2913063"/>
            <a:ext cx="742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sp>
        <p:nvSpPr>
          <p:cNvPr id="53254" name="Text Box 11"/>
          <p:cNvSpPr txBox="1">
            <a:spLocks noChangeArrowheads="1"/>
          </p:cNvSpPr>
          <p:nvPr/>
        </p:nvSpPr>
        <p:spPr bwMode="auto">
          <a:xfrm>
            <a:off x="8253413" y="2913063"/>
            <a:ext cx="565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tmp</a:t>
            </a:r>
          </a:p>
        </p:txBody>
      </p:sp>
      <p:sp>
        <p:nvSpPr>
          <p:cNvPr id="53255" name="Text Box 12"/>
          <p:cNvSpPr txBox="1">
            <a:spLocks noChangeArrowheads="1"/>
          </p:cNvSpPr>
          <p:nvPr/>
        </p:nvSpPr>
        <p:spPr bwMode="auto">
          <a:xfrm>
            <a:off x="6842125" y="1474788"/>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sp>
        <p:nvSpPr>
          <p:cNvPr id="53256" name="Text Box 13"/>
          <p:cNvSpPr txBox="1">
            <a:spLocks noChangeArrowheads="1"/>
          </p:cNvSpPr>
          <p:nvPr/>
        </p:nvSpPr>
        <p:spPr bwMode="auto">
          <a:xfrm>
            <a:off x="7458075" y="984250"/>
            <a:ext cx="577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root</a:t>
            </a:r>
          </a:p>
        </p:txBody>
      </p:sp>
      <p:sp>
        <p:nvSpPr>
          <p:cNvPr id="53257" name="Text Box 15"/>
          <p:cNvSpPr txBox="1">
            <a:spLocks noChangeArrowheads="1"/>
          </p:cNvSpPr>
          <p:nvPr/>
        </p:nvSpPr>
        <p:spPr bwMode="auto">
          <a:xfrm>
            <a:off x="5899150" y="4525963"/>
            <a:ext cx="996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imhotep</a:t>
            </a:r>
          </a:p>
        </p:txBody>
      </p:sp>
      <p:sp>
        <p:nvSpPr>
          <p:cNvPr id="53258" name="Text Box 17"/>
          <p:cNvSpPr txBox="1">
            <a:spLocks noChangeArrowheads="1"/>
          </p:cNvSpPr>
          <p:nvPr/>
        </p:nvSpPr>
        <p:spPr bwMode="auto">
          <a:xfrm>
            <a:off x="7177088" y="45259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larry</a:t>
            </a:r>
          </a:p>
        </p:txBody>
      </p:sp>
      <p:sp>
        <p:nvSpPr>
          <p:cNvPr id="53259" name="Text Box 19"/>
          <p:cNvSpPr txBox="1">
            <a:spLocks noChangeArrowheads="1"/>
          </p:cNvSpPr>
          <p:nvPr/>
        </p:nvSpPr>
        <p:spPr bwMode="auto">
          <a:xfrm>
            <a:off x="8285163" y="4525963"/>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sp>
        <p:nvSpPr>
          <p:cNvPr id="53260" name="Line 20"/>
          <p:cNvSpPr>
            <a:spLocks noChangeShapeType="1"/>
          </p:cNvSpPr>
          <p:nvPr/>
        </p:nvSpPr>
        <p:spPr bwMode="auto">
          <a:xfrm flipH="1">
            <a:off x="5443538" y="1819275"/>
            <a:ext cx="1093787"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3261" name="Line 21"/>
          <p:cNvSpPr>
            <a:spLocks noChangeShapeType="1"/>
          </p:cNvSpPr>
          <p:nvPr/>
        </p:nvSpPr>
        <p:spPr bwMode="auto">
          <a:xfrm>
            <a:off x="7518400" y="1819275"/>
            <a:ext cx="1093788"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3262" name="Line 22"/>
          <p:cNvSpPr>
            <a:spLocks noChangeShapeType="1"/>
          </p:cNvSpPr>
          <p:nvPr/>
        </p:nvSpPr>
        <p:spPr bwMode="auto">
          <a:xfrm>
            <a:off x="7288213"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3263" name="Line 23"/>
          <p:cNvSpPr>
            <a:spLocks noChangeShapeType="1"/>
          </p:cNvSpPr>
          <p:nvPr/>
        </p:nvSpPr>
        <p:spPr bwMode="auto">
          <a:xfrm flipH="1">
            <a:off x="6537325"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3264" name="Line 24"/>
          <p:cNvSpPr>
            <a:spLocks noChangeShapeType="1"/>
          </p:cNvSpPr>
          <p:nvPr/>
        </p:nvSpPr>
        <p:spPr bwMode="auto">
          <a:xfrm flipH="1">
            <a:off x="6710363" y="3260725"/>
            <a:ext cx="461962"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3265" name="Line 25"/>
          <p:cNvSpPr>
            <a:spLocks noChangeShapeType="1"/>
          </p:cNvSpPr>
          <p:nvPr/>
        </p:nvSpPr>
        <p:spPr bwMode="auto">
          <a:xfrm>
            <a:off x="7804150" y="3260725"/>
            <a:ext cx="461963"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3266" name="Line 26"/>
          <p:cNvSpPr>
            <a:spLocks noChangeShapeType="1"/>
          </p:cNvSpPr>
          <p:nvPr/>
        </p:nvSpPr>
        <p:spPr bwMode="auto">
          <a:xfrm>
            <a:off x="7516813" y="3317875"/>
            <a:ext cx="0"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3267" name="AutoShape 27"/>
          <p:cNvSpPr>
            <a:spLocks noChangeArrowheads="1"/>
          </p:cNvSpPr>
          <p:nvPr/>
        </p:nvSpPr>
        <p:spPr bwMode="auto">
          <a:xfrm>
            <a:off x="7459663" y="5219700"/>
            <a:ext cx="1266825" cy="120967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pic>
        <p:nvPicPr>
          <p:cNvPr id="53268" name="Picture 29"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363" y="84137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9" name="Picture 3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22145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0"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2224088"/>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1" name="Picture 32"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2" name="Picture 3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3" name="Picture 3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274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4" name="Picture 3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5"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76" name="Text Box 9"/>
          <p:cNvSpPr txBox="1">
            <a:spLocks noChangeArrowheads="1"/>
          </p:cNvSpPr>
          <p:nvPr/>
        </p:nvSpPr>
        <p:spPr bwMode="auto">
          <a:xfrm>
            <a:off x="7748588" y="5969000"/>
            <a:ext cx="6286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3277" name="Line 23"/>
          <p:cNvSpPr>
            <a:spLocks noChangeShapeType="1"/>
          </p:cNvSpPr>
          <p:nvPr/>
        </p:nvSpPr>
        <p:spPr bwMode="auto">
          <a:xfrm flipH="1">
            <a:off x="8267700" y="4875213"/>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53278"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88" y="528002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79" name="Text Box 2"/>
          <p:cNvSpPr txBox="1">
            <a:spLocks noChangeArrowheads="1"/>
          </p:cNvSpPr>
          <p:nvPr/>
        </p:nvSpPr>
        <p:spPr bwMode="auto">
          <a:xfrm>
            <a:off x="488950" y="5449888"/>
            <a:ext cx="28225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What Python considers to be</a:t>
            </a:r>
          </a:p>
          <a:p>
            <a:pPr eaLnBrk="1">
              <a:lnSpc>
                <a:spcPct val="125000"/>
              </a:lnSpc>
            </a:pPr>
            <a:r>
              <a:rPr lang="en-GB" altLang="en-US" sz="2400">
                <a:solidFill>
                  <a:schemeClr val="accent2"/>
                </a:solidFill>
                <a:latin typeface="Droid Sans" pitchFamily="34" charset="0"/>
              </a:rPr>
              <a:t>the current working directory</a:t>
            </a:r>
          </a:p>
        </p:txBody>
      </p:sp>
      <p:sp>
        <p:nvSpPr>
          <p:cNvPr id="53280" name="Line 4"/>
          <p:cNvSpPr>
            <a:spLocks noChangeShapeType="1"/>
          </p:cNvSpPr>
          <p:nvPr/>
        </p:nvSpPr>
        <p:spPr bwMode="auto">
          <a:xfrm flipH="1">
            <a:off x="4521200" y="5969000"/>
            <a:ext cx="2824163" cy="0"/>
          </a:xfrm>
          <a:prstGeom prst="line">
            <a:avLst/>
          </a:prstGeom>
          <a:noFill/>
          <a:ln w="9525">
            <a:solidFill>
              <a:srgbClr val="0000CC"/>
            </a:solidFill>
            <a:round/>
            <a:headEnd type="triangle" w="med" len="me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p>
          <a:p>
            <a:pPr eaLnBrk="1">
              <a:lnSpc>
                <a:spcPct val="125000"/>
              </a:lnSpc>
            </a:pPr>
            <a:r>
              <a:rPr lang="en-GB" altLang="en-US" sz="2400">
                <a:latin typeface="Inconsolata" pitchFamily="49" charset="0"/>
              </a:rPr>
              <a:t>&gt;&gt;&gt; CTRL-D</a:t>
            </a:r>
          </a:p>
          <a:p>
            <a:pPr eaLnBrk="1">
              <a:lnSpc>
                <a:spcPct val="125000"/>
              </a:lnSpc>
            </a:pPr>
            <a:r>
              <a:rPr lang="en-GB" altLang="en-US" sz="2400">
                <a:latin typeface="Inconsolata" pitchFamily="49" charset="0"/>
              </a:rPr>
              <a:t>$ pwd</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54275" name="Text Box 8"/>
          <p:cNvSpPr txBox="1">
            <a:spLocks noChangeArrowheads="1"/>
          </p:cNvSpPr>
          <p:nvPr/>
        </p:nvSpPr>
        <p:spPr bwMode="auto">
          <a:xfrm>
            <a:off x="4886325" y="2913063"/>
            <a:ext cx="488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sp>
        <p:nvSpPr>
          <p:cNvPr id="54276" name="Text Box 9"/>
          <p:cNvSpPr txBox="1">
            <a:spLocks noChangeArrowheads="1"/>
          </p:cNvSpPr>
          <p:nvPr/>
        </p:nvSpPr>
        <p:spPr bwMode="auto">
          <a:xfrm>
            <a:off x="6018213" y="29130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4277" name="Text Box 10"/>
          <p:cNvSpPr txBox="1">
            <a:spLocks noChangeArrowheads="1"/>
          </p:cNvSpPr>
          <p:nvPr/>
        </p:nvSpPr>
        <p:spPr bwMode="auto">
          <a:xfrm>
            <a:off x="7112000" y="2913063"/>
            <a:ext cx="742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sp>
        <p:nvSpPr>
          <p:cNvPr id="54278" name="Text Box 11"/>
          <p:cNvSpPr txBox="1">
            <a:spLocks noChangeArrowheads="1"/>
          </p:cNvSpPr>
          <p:nvPr/>
        </p:nvSpPr>
        <p:spPr bwMode="auto">
          <a:xfrm>
            <a:off x="8253413" y="2913063"/>
            <a:ext cx="565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tmp</a:t>
            </a:r>
          </a:p>
        </p:txBody>
      </p:sp>
      <p:sp>
        <p:nvSpPr>
          <p:cNvPr id="54279" name="Text Box 12"/>
          <p:cNvSpPr txBox="1">
            <a:spLocks noChangeArrowheads="1"/>
          </p:cNvSpPr>
          <p:nvPr/>
        </p:nvSpPr>
        <p:spPr bwMode="auto">
          <a:xfrm>
            <a:off x="6842125" y="1474788"/>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sp>
        <p:nvSpPr>
          <p:cNvPr id="54280" name="Text Box 13"/>
          <p:cNvSpPr txBox="1">
            <a:spLocks noChangeArrowheads="1"/>
          </p:cNvSpPr>
          <p:nvPr/>
        </p:nvSpPr>
        <p:spPr bwMode="auto">
          <a:xfrm>
            <a:off x="7458075" y="984250"/>
            <a:ext cx="577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root</a:t>
            </a:r>
          </a:p>
        </p:txBody>
      </p:sp>
      <p:sp>
        <p:nvSpPr>
          <p:cNvPr id="54281" name="Text Box 15"/>
          <p:cNvSpPr txBox="1">
            <a:spLocks noChangeArrowheads="1"/>
          </p:cNvSpPr>
          <p:nvPr/>
        </p:nvSpPr>
        <p:spPr bwMode="auto">
          <a:xfrm>
            <a:off x="5899150" y="4525963"/>
            <a:ext cx="996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imhotep</a:t>
            </a:r>
          </a:p>
        </p:txBody>
      </p:sp>
      <p:sp>
        <p:nvSpPr>
          <p:cNvPr id="54282" name="Text Box 17"/>
          <p:cNvSpPr txBox="1">
            <a:spLocks noChangeArrowheads="1"/>
          </p:cNvSpPr>
          <p:nvPr/>
        </p:nvSpPr>
        <p:spPr bwMode="auto">
          <a:xfrm>
            <a:off x="7177088" y="45259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larry</a:t>
            </a:r>
          </a:p>
        </p:txBody>
      </p:sp>
      <p:sp>
        <p:nvSpPr>
          <p:cNvPr id="54283" name="Text Box 19"/>
          <p:cNvSpPr txBox="1">
            <a:spLocks noChangeArrowheads="1"/>
          </p:cNvSpPr>
          <p:nvPr/>
        </p:nvSpPr>
        <p:spPr bwMode="auto">
          <a:xfrm>
            <a:off x="8285163" y="4525963"/>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sp>
        <p:nvSpPr>
          <p:cNvPr id="54284" name="Line 20"/>
          <p:cNvSpPr>
            <a:spLocks noChangeShapeType="1"/>
          </p:cNvSpPr>
          <p:nvPr/>
        </p:nvSpPr>
        <p:spPr bwMode="auto">
          <a:xfrm flipH="1">
            <a:off x="5443538" y="1819275"/>
            <a:ext cx="1093787"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5" name="Line 21"/>
          <p:cNvSpPr>
            <a:spLocks noChangeShapeType="1"/>
          </p:cNvSpPr>
          <p:nvPr/>
        </p:nvSpPr>
        <p:spPr bwMode="auto">
          <a:xfrm>
            <a:off x="7518400" y="1819275"/>
            <a:ext cx="1093788"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6" name="Line 22"/>
          <p:cNvSpPr>
            <a:spLocks noChangeShapeType="1"/>
          </p:cNvSpPr>
          <p:nvPr/>
        </p:nvSpPr>
        <p:spPr bwMode="auto">
          <a:xfrm>
            <a:off x="7288213"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7" name="Line 23"/>
          <p:cNvSpPr>
            <a:spLocks noChangeShapeType="1"/>
          </p:cNvSpPr>
          <p:nvPr/>
        </p:nvSpPr>
        <p:spPr bwMode="auto">
          <a:xfrm flipH="1">
            <a:off x="6537325"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8" name="Line 24"/>
          <p:cNvSpPr>
            <a:spLocks noChangeShapeType="1"/>
          </p:cNvSpPr>
          <p:nvPr/>
        </p:nvSpPr>
        <p:spPr bwMode="auto">
          <a:xfrm flipH="1">
            <a:off x="6710363" y="3260725"/>
            <a:ext cx="461962"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89" name="Line 25"/>
          <p:cNvSpPr>
            <a:spLocks noChangeShapeType="1"/>
          </p:cNvSpPr>
          <p:nvPr/>
        </p:nvSpPr>
        <p:spPr bwMode="auto">
          <a:xfrm>
            <a:off x="7804150" y="3260725"/>
            <a:ext cx="461963"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90" name="Line 26"/>
          <p:cNvSpPr>
            <a:spLocks noChangeShapeType="1"/>
          </p:cNvSpPr>
          <p:nvPr/>
        </p:nvSpPr>
        <p:spPr bwMode="auto">
          <a:xfrm>
            <a:off x="7516813" y="3317875"/>
            <a:ext cx="0"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4291" name="AutoShape 27"/>
          <p:cNvSpPr>
            <a:spLocks noChangeArrowheads="1"/>
          </p:cNvSpPr>
          <p:nvPr/>
        </p:nvSpPr>
        <p:spPr bwMode="auto">
          <a:xfrm>
            <a:off x="7459663" y="5219700"/>
            <a:ext cx="1266825" cy="120967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pic>
        <p:nvPicPr>
          <p:cNvPr id="54292" name="Picture 29"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363" y="84137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3" name="Picture 3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22145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4"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2224088"/>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5" name="Picture 32"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6" name="Picture 3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3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274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8" name="Picture 3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9"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0" name="Text Box 9"/>
          <p:cNvSpPr txBox="1">
            <a:spLocks noChangeArrowheads="1"/>
          </p:cNvSpPr>
          <p:nvPr/>
        </p:nvSpPr>
        <p:spPr bwMode="auto">
          <a:xfrm>
            <a:off x="7748588" y="5969000"/>
            <a:ext cx="6286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4301" name="Line 23"/>
          <p:cNvSpPr>
            <a:spLocks noChangeShapeType="1"/>
          </p:cNvSpPr>
          <p:nvPr/>
        </p:nvSpPr>
        <p:spPr bwMode="auto">
          <a:xfrm flipH="1">
            <a:off x="8267700" y="4875213"/>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54302"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88" y="528002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3" name="Text Box 2"/>
          <p:cNvSpPr txBox="1">
            <a:spLocks noChangeArrowheads="1"/>
          </p:cNvSpPr>
          <p:nvPr/>
        </p:nvSpPr>
        <p:spPr bwMode="auto">
          <a:xfrm>
            <a:off x="488950" y="5449888"/>
            <a:ext cx="28225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What Python considers to be</a:t>
            </a:r>
          </a:p>
          <a:p>
            <a:pPr eaLnBrk="1">
              <a:lnSpc>
                <a:spcPct val="125000"/>
              </a:lnSpc>
            </a:pPr>
            <a:r>
              <a:rPr lang="en-GB" altLang="en-US" sz="2400">
                <a:solidFill>
                  <a:schemeClr val="accent2"/>
                </a:solidFill>
                <a:latin typeface="Droid Sans" pitchFamily="34" charset="0"/>
              </a:rPr>
              <a:t>the current working directory</a:t>
            </a:r>
          </a:p>
        </p:txBody>
      </p:sp>
      <p:sp>
        <p:nvSpPr>
          <p:cNvPr id="54304" name="Line 4"/>
          <p:cNvSpPr>
            <a:spLocks noChangeShapeType="1"/>
          </p:cNvSpPr>
          <p:nvPr/>
        </p:nvSpPr>
        <p:spPr bwMode="auto">
          <a:xfrm flipH="1">
            <a:off x="4521200" y="5969000"/>
            <a:ext cx="2824163" cy="0"/>
          </a:xfrm>
          <a:prstGeom prst="line">
            <a:avLst/>
          </a:prstGeom>
          <a:noFill/>
          <a:ln w="9525">
            <a:solidFill>
              <a:srgbClr val="0000CC"/>
            </a:solidFill>
            <a:round/>
            <a:headEnd type="triangle" w="med" len="me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chdir(</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r>
              <a:rPr lang="en-GB" altLang="en-US" sz="2400">
                <a:latin typeface="Inconsolata" pitchFamily="49" charset="0"/>
              </a:rPr>
              <a:t>)</a:t>
            </a:r>
          </a:p>
          <a:p>
            <a:pPr eaLnBrk="1">
              <a:lnSpc>
                <a:spcPct val="125000"/>
              </a:lnSpc>
            </a:pPr>
            <a:r>
              <a:rPr lang="en-US" altLang="en-US" sz="2400">
                <a:latin typeface="Inconsolata" pitchFamily="49" charset="0"/>
              </a:rPr>
              <a:t>&gt;&gt;&gt; getcwd()      </a:t>
            </a:r>
          </a:p>
          <a:p>
            <a:pPr eaLnBrk="1">
              <a:lnSpc>
                <a:spcPct val="125000"/>
              </a:lnSpc>
            </a:pPr>
            <a:r>
              <a:rPr lang="en-US" altLang="en-US" sz="2400">
                <a:solidFill>
                  <a:srgbClr val="006600"/>
                </a:solidFill>
                <a:latin typeface="Inconsolata" pitchFamily="49" charset="0"/>
              </a:rPr>
              <a:t>'/users/vlad/data'</a:t>
            </a:r>
          </a:p>
          <a:p>
            <a:pPr eaLnBrk="1">
              <a:lnSpc>
                <a:spcPct val="125000"/>
              </a:lnSpc>
            </a:pPr>
            <a:r>
              <a:rPr lang="en-GB" altLang="en-US" sz="2400">
                <a:latin typeface="Inconsolata" pitchFamily="49" charset="0"/>
              </a:rPr>
              <a:t>&gt;&gt;&gt; CTRL-D</a:t>
            </a:r>
          </a:p>
          <a:p>
            <a:pPr eaLnBrk="1">
              <a:lnSpc>
                <a:spcPct val="125000"/>
              </a:lnSpc>
            </a:pPr>
            <a:r>
              <a:rPr lang="en-GB" altLang="en-US" sz="2400">
                <a:latin typeface="Inconsolata" pitchFamily="49" charset="0"/>
              </a:rPr>
              <a:t>$ pwd</a:t>
            </a:r>
          </a:p>
          <a:p>
            <a:pPr eaLnBrk="1">
              <a:lnSpc>
                <a:spcPct val="125000"/>
              </a:lnSpc>
            </a:pPr>
            <a:r>
              <a:rPr lang="en-US" altLang="en-US" sz="2400">
                <a:solidFill>
                  <a:srgbClr val="006600"/>
                </a:solidFill>
                <a:latin typeface="Inconsolata" pitchFamily="49" charset="0"/>
              </a:rPr>
              <a:t>'/users/vlad'</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55299" name="Text Box 8"/>
          <p:cNvSpPr txBox="1">
            <a:spLocks noChangeArrowheads="1"/>
          </p:cNvSpPr>
          <p:nvPr/>
        </p:nvSpPr>
        <p:spPr bwMode="auto">
          <a:xfrm>
            <a:off x="4886325" y="2913063"/>
            <a:ext cx="488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bin</a:t>
            </a:r>
          </a:p>
        </p:txBody>
      </p:sp>
      <p:sp>
        <p:nvSpPr>
          <p:cNvPr id="55300" name="Text Box 9"/>
          <p:cNvSpPr txBox="1">
            <a:spLocks noChangeArrowheads="1"/>
          </p:cNvSpPr>
          <p:nvPr/>
        </p:nvSpPr>
        <p:spPr bwMode="auto">
          <a:xfrm>
            <a:off x="6018213" y="29130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5301" name="Text Box 10"/>
          <p:cNvSpPr txBox="1">
            <a:spLocks noChangeArrowheads="1"/>
          </p:cNvSpPr>
          <p:nvPr/>
        </p:nvSpPr>
        <p:spPr bwMode="auto">
          <a:xfrm>
            <a:off x="7112000" y="2913063"/>
            <a:ext cx="742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sp>
        <p:nvSpPr>
          <p:cNvPr id="55302" name="Text Box 11"/>
          <p:cNvSpPr txBox="1">
            <a:spLocks noChangeArrowheads="1"/>
          </p:cNvSpPr>
          <p:nvPr/>
        </p:nvSpPr>
        <p:spPr bwMode="auto">
          <a:xfrm>
            <a:off x="8253413" y="2913063"/>
            <a:ext cx="565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tmp</a:t>
            </a:r>
          </a:p>
        </p:txBody>
      </p:sp>
      <p:sp>
        <p:nvSpPr>
          <p:cNvPr id="55303" name="Text Box 12"/>
          <p:cNvSpPr txBox="1">
            <a:spLocks noChangeArrowheads="1"/>
          </p:cNvSpPr>
          <p:nvPr/>
        </p:nvSpPr>
        <p:spPr bwMode="auto">
          <a:xfrm>
            <a:off x="6842125" y="1474788"/>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sp>
        <p:nvSpPr>
          <p:cNvPr id="55304" name="Text Box 13"/>
          <p:cNvSpPr txBox="1">
            <a:spLocks noChangeArrowheads="1"/>
          </p:cNvSpPr>
          <p:nvPr/>
        </p:nvSpPr>
        <p:spPr bwMode="auto">
          <a:xfrm>
            <a:off x="7458075" y="984250"/>
            <a:ext cx="577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root</a:t>
            </a:r>
          </a:p>
        </p:txBody>
      </p:sp>
      <p:sp>
        <p:nvSpPr>
          <p:cNvPr id="55305" name="Text Box 15"/>
          <p:cNvSpPr txBox="1">
            <a:spLocks noChangeArrowheads="1"/>
          </p:cNvSpPr>
          <p:nvPr/>
        </p:nvSpPr>
        <p:spPr bwMode="auto">
          <a:xfrm>
            <a:off x="5899150" y="4525963"/>
            <a:ext cx="9969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imhotep</a:t>
            </a:r>
          </a:p>
        </p:txBody>
      </p:sp>
      <p:sp>
        <p:nvSpPr>
          <p:cNvPr id="55306" name="Text Box 17"/>
          <p:cNvSpPr txBox="1">
            <a:spLocks noChangeArrowheads="1"/>
          </p:cNvSpPr>
          <p:nvPr/>
        </p:nvSpPr>
        <p:spPr bwMode="auto">
          <a:xfrm>
            <a:off x="7177088" y="4525963"/>
            <a:ext cx="628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larry</a:t>
            </a:r>
          </a:p>
        </p:txBody>
      </p:sp>
      <p:sp>
        <p:nvSpPr>
          <p:cNvPr id="55307" name="Text Box 19"/>
          <p:cNvSpPr txBox="1">
            <a:spLocks noChangeArrowheads="1"/>
          </p:cNvSpPr>
          <p:nvPr/>
        </p:nvSpPr>
        <p:spPr bwMode="auto">
          <a:xfrm>
            <a:off x="8285163" y="4525963"/>
            <a:ext cx="603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sp>
        <p:nvSpPr>
          <p:cNvPr id="55308" name="Line 20"/>
          <p:cNvSpPr>
            <a:spLocks noChangeShapeType="1"/>
          </p:cNvSpPr>
          <p:nvPr/>
        </p:nvSpPr>
        <p:spPr bwMode="auto">
          <a:xfrm flipH="1">
            <a:off x="5443538" y="1819275"/>
            <a:ext cx="1093787"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5309" name="Line 21"/>
          <p:cNvSpPr>
            <a:spLocks noChangeShapeType="1"/>
          </p:cNvSpPr>
          <p:nvPr/>
        </p:nvSpPr>
        <p:spPr bwMode="auto">
          <a:xfrm>
            <a:off x="7518400" y="1819275"/>
            <a:ext cx="1093788"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5310" name="Line 22"/>
          <p:cNvSpPr>
            <a:spLocks noChangeShapeType="1"/>
          </p:cNvSpPr>
          <p:nvPr/>
        </p:nvSpPr>
        <p:spPr bwMode="auto">
          <a:xfrm>
            <a:off x="7288213"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5311" name="Line 23"/>
          <p:cNvSpPr>
            <a:spLocks noChangeShapeType="1"/>
          </p:cNvSpPr>
          <p:nvPr/>
        </p:nvSpPr>
        <p:spPr bwMode="auto">
          <a:xfrm flipH="1">
            <a:off x="6537325" y="1819275"/>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5312" name="Line 24"/>
          <p:cNvSpPr>
            <a:spLocks noChangeShapeType="1"/>
          </p:cNvSpPr>
          <p:nvPr/>
        </p:nvSpPr>
        <p:spPr bwMode="auto">
          <a:xfrm flipH="1">
            <a:off x="6710363" y="3260725"/>
            <a:ext cx="461962"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5313" name="Line 25"/>
          <p:cNvSpPr>
            <a:spLocks noChangeShapeType="1"/>
          </p:cNvSpPr>
          <p:nvPr/>
        </p:nvSpPr>
        <p:spPr bwMode="auto">
          <a:xfrm>
            <a:off x="7804150" y="3260725"/>
            <a:ext cx="461963" cy="460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5314" name="Line 26"/>
          <p:cNvSpPr>
            <a:spLocks noChangeShapeType="1"/>
          </p:cNvSpPr>
          <p:nvPr/>
        </p:nvSpPr>
        <p:spPr bwMode="auto">
          <a:xfrm>
            <a:off x="7516813" y="3317875"/>
            <a:ext cx="0"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5315" name="AutoShape 27"/>
          <p:cNvSpPr>
            <a:spLocks noChangeArrowheads="1"/>
          </p:cNvSpPr>
          <p:nvPr/>
        </p:nvSpPr>
        <p:spPr bwMode="auto">
          <a:xfrm>
            <a:off x="7459663" y="5219700"/>
            <a:ext cx="1266825" cy="120967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pic>
        <p:nvPicPr>
          <p:cNvPr id="55316" name="Picture 29"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363" y="84137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7" name="Picture 3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22145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8"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2224088"/>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9" name="Picture 32"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0" name="Picture 33"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2224088"/>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1" name="Picture 3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27463"/>
            <a:ext cx="70008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2" name="Picture 35"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3" name="Picture 36"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13" y="3827463"/>
            <a:ext cx="70008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4" name="Text Box 9"/>
          <p:cNvSpPr txBox="1">
            <a:spLocks noChangeArrowheads="1"/>
          </p:cNvSpPr>
          <p:nvPr/>
        </p:nvSpPr>
        <p:spPr bwMode="auto">
          <a:xfrm>
            <a:off x="7748588" y="5969000"/>
            <a:ext cx="6286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sp>
        <p:nvSpPr>
          <p:cNvPr id="55325" name="Line 23"/>
          <p:cNvSpPr>
            <a:spLocks noChangeShapeType="1"/>
          </p:cNvSpPr>
          <p:nvPr/>
        </p:nvSpPr>
        <p:spPr bwMode="auto">
          <a:xfrm flipH="1">
            <a:off x="8267700" y="4875213"/>
            <a:ext cx="17145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55326" name="Picture 3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88" y="5280025"/>
            <a:ext cx="70008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7" name="AutoShape 27"/>
          <p:cNvSpPr>
            <a:spLocks noChangeArrowheads="1"/>
          </p:cNvSpPr>
          <p:nvPr/>
        </p:nvSpPr>
        <p:spPr bwMode="auto">
          <a:xfrm>
            <a:off x="7920038" y="3779838"/>
            <a:ext cx="1266825" cy="120967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55328" name="Text Box 2"/>
          <p:cNvSpPr txBox="1">
            <a:spLocks noChangeArrowheads="1"/>
          </p:cNvSpPr>
          <p:nvPr/>
        </p:nvSpPr>
        <p:spPr bwMode="auto">
          <a:xfrm>
            <a:off x="488950" y="5449888"/>
            <a:ext cx="28225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What Python considers to be</a:t>
            </a:r>
          </a:p>
          <a:p>
            <a:pPr eaLnBrk="1">
              <a:lnSpc>
                <a:spcPct val="125000"/>
              </a:lnSpc>
            </a:pPr>
            <a:r>
              <a:rPr lang="en-GB" altLang="en-US" sz="2400">
                <a:solidFill>
                  <a:schemeClr val="accent2"/>
                </a:solidFill>
                <a:latin typeface="Droid Sans" pitchFamily="34" charset="0"/>
              </a:rPr>
              <a:t>the current working directory</a:t>
            </a:r>
          </a:p>
        </p:txBody>
      </p:sp>
      <p:sp>
        <p:nvSpPr>
          <p:cNvPr id="55329" name="Line 4"/>
          <p:cNvSpPr>
            <a:spLocks noChangeShapeType="1"/>
          </p:cNvSpPr>
          <p:nvPr/>
        </p:nvSpPr>
        <p:spPr bwMode="auto">
          <a:xfrm flipH="1">
            <a:off x="4521200" y="5969000"/>
            <a:ext cx="2824163" cy="0"/>
          </a:xfrm>
          <a:prstGeom prst="line">
            <a:avLst/>
          </a:prstGeom>
          <a:noFill/>
          <a:ln w="9525">
            <a:solidFill>
              <a:srgbClr val="0000CC"/>
            </a:solidFill>
            <a:round/>
            <a:headEnd type="triangle" w="med" len="med"/>
            <a:tailEnd/>
          </a:ln>
          <a:extLst>
            <a:ext uri="{909E8E84-426E-40DD-AFC4-6F175D3DCCD1}">
              <a14:hiddenFill xmlns:a14="http://schemas.microsoft.com/office/drawing/2010/main">
                <a:noFill/>
              </a14:hiddenFill>
            </a:ext>
          </a:extLst>
        </p:spPr>
        <p:txBody>
          <a:bodyPr/>
          <a:lstStyle/>
          <a:p>
            <a:endParaRPr lang="en-GB"/>
          </a:p>
        </p:txBody>
      </p:sp>
      <p:sp>
        <p:nvSpPr>
          <p:cNvPr id="55330" name="Text Box 2"/>
          <p:cNvSpPr txBox="1">
            <a:spLocks noChangeArrowheads="1"/>
          </p:cNvSpPr>
          <p:nvPr/>
        </p:nvSpPr>
        <p:spPr bwMode="auto">
          <a:xfrm>
            <a:off x="488950" y="4010025"/>
            <a:ext cx="28225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What the shell considers to be</a:t>
            </a:r>
          </a:p>
          <a:p>
            <a:pPr eaLnBrk="1">
              <a:lnSpc>
                <a:spcPct val="125000"/>
              </a:lnSpc>
            </a:pPr>
            <a:r>
              <a:rPr lang="en-GB" altLang="en-US" sz="2400">
                <a:solidFill>
                  <a:schemeClr val="accent2"/>
                </a:solidFill>
                <a:latin typeface="Droid Sans" pitchFamily="34" charset="0"/>
              </a:rPr>
              <a:t>the current working directory</a:t>
            </a:r>
          </a:p>
        </p:txBody>
      </p:sp>
      <p:sp>
        <p:nvSpPr>
          <p:cNvPr id="55331" name="Line 4"/>
          <p:cNvSpPr>
            <a:spLocks noChangeShapeType="1"/>
          </p:cNvSpPr>
          <p:nvPr/>
        </p:nvSpPr>
        <p:spPr bwMode="auto">
          <a:xfrm flipH="1" flipV="1">
            <a:off x="4521200" y="4529138"/>
            <a:ext cx="3341688" cy="0"/>
          </a:xfrm>
          <a:prstGeom prst="line">
            <a:avLst/>
          </a:prstGeom>
          <a:noFill/>
          <a:ln w="9525">
            <a:solidFill>
              <a:srgbClr val="0000CC"/>
            </a:solidFill>
            <a:round/>
            <a:headEnd type="triangle" w="med" len="me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44" name="Group 4"/>
          <p:cNvGraphicFramePr>
            <a:graphicFrameLocks noGrp="1"/>
          </p:cNvGraphicFramePr>
          <p:nvPr>
            <p:ph idx="4294967295"/>
          </p:nvPr>
        </p:nvGraphicFramePr>
        <p:xfrm>
          <a:off x="504825" y="957263"/>
          <a:ext cx="9072563" cy="2395538"/>
        </p:xfrm>
        <a:graphic>
          <a:graphicData uri="http://schemas.openxmlformats.org/drawingml/2006/table">
            <a:tbl>
              <a:tblPr/>
              <a:tblGrid>
                <a:gridCol w="1944688">
                  <a:extLst>
                    <a:ext uri="{9D8B030D-6E8A-4147-A177-3AD203B41FA5}">
                      <a16:colId xmlns:a16="http://schemas.microsoft.com/office/drawing/2014/main" val="20000"/>
                    </a:ext>
                  </a:extLst>
                </a:gridCol>
                <a:gridCol w="7127875">
                  <a:extLst>
                    <a:ext uri="{9D8B030D-6E8A-4147-A177-3AD203B41FA5}">
                      <a16:colId xmlns:a16="http://schemas.microsoft.com/office/drawing/2014/main" val="20001"/>
                    </a:ext>
                  </a:extLst>
                </a:gridCol>
              </a:tblGrid>
              <a:tr h="59848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800" b="1"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os</a:t>
                      </a:r>
                      <a:endParaRPr kumimoji="0" lang="en-CA" sz="2800" b="1"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800" b="0" i="0" u="none" strike="noStrike" cap="none" normalizeH="0" baseline="0">
                          <a:ln>
                            <a:noFill/>
                          </a:ln>
                          <a:solidFill>
                            <a:srgbClr val="000000"/>
                          </a:solidFill>
                          <a:effectLst/>
                          <a:latin typeface="Droid Sans" pitchFamily="34" charset="0"/>
                          <a:ea typeface="Arial Unicode MS" pitchFamily="34" charset="-128"/>
                          <a:cs typeface="Arial Unicode MS" pitchFamily="34" charset="-128"/>
                        </a:rPr>
                        <a:t>Miscellaneous operating system interfaces</a:t>
                      </a:r>
                      <a:endParaRPr kumimoji="0" lang="en-CA" sz="28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48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8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getcwd</a:t>
                      </a:r>
                      <a:endParaRPr kumimoji="0" lang="en-CA" sz="28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8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Get current working directory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0074">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8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listdir</a:t>
                      </a:r>
                      <a:endParaRPr kumimoji="0" lang="en-CA" sz="28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8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List directory contents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488">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8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chdir</a:t>
                      </a:r>
                      <a:endParaRPr kumimoji="0" lang="en-CA" sz="28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8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Change directory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7347" name="Text Box 4"/>
          <p:cNvSpPr txBox="1">
            <a:spLocks noChangeArrowheads="1"/>
          </p:cNvSpPr>
          <p:nvPr/>
        </p:nvSpPr>
        <p:spPr bwMode="auto">
          <a:xfrm>
            <a:off x="4219575" y="4883150"/>
            <a:ext cx="1720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2600" dirty="0">
                <a:solidFill>
                  <a:srgbClr val="000000"/>
                </a:solidFill>
                <a:latin typeface="Droid Sans" pitchFamily="34" charset="0"/>
              </a:rPr>
              <a:t>May 2011</a:t>
            </a:r>
          </a:p>
          <a:p>
            <a:pPr algn="ctr" eaLnBrk="1">
              <a:lnSpc>
                <a:spcPct val="102000"/>
              </a:lnSpc>
            </a:pPr>
            <a:endParaRPr lang="en-US" altLang="en-US" sz="2000" dirty="0">
              <a:solidFill>
                <a:srgbClr val="000000"/>
              </a:solidFill>
              <a:latin typeface="Droid Sans" pitchFamily="34" charset="0"/>
            </a:endParaRPr>
          </a:p>
          <a:p>
            <a:pPr algn="ctr" eaLnBrk="1">
              <a:lnSpc>
                <a:spcPct val="102000"/>
              </a:lnSpc>
            </a:pPr>
            <a:r>
              <a:rPr lang="en-US" altLang="en-US" sz="2000" dirty="0">
                <a:solidFill>
                  <a:srgbClr val="000000"/>
                </a:solidFill>
                <a:latin typeface="Droid Sans" pitchFamily="34" charset="0"/>
              </a:rPr>
              <a:t>Updated by F.J. Navarro on 2017 (Py2 &gt; Py3)</a:t>
            </a:r>
          </a:p>
          <a:p>
            <a:pPr algn="ctr" eaLnBrk="1">
              <a:lnSpc>
                <a:spcPct val="102000"/>
              </a:lnSpc>
            </a:pPr>
            <a:endParaRPr lang="en-US" altLang="en-US" sz="2600" dirty="0">
              <a:solidFill>
                <a:srgbClr val="000000"/>
              </a:solidFill>
              <a:latin typeface="Droid Sans" pitchFamily="34" charset="0"/>
            </a:endParaRPr>
          </a:p>
        </p:txBody>
      </p:sp>
      <p:sp>
        <p:nvSpPr>
          <p:cNvPr id="57348" name="Text Box 5"/>
          <p:cNvSpPr txBox="1">
            <a:spLocks noChangeArrowheads="1"/>
          </p:cNvSpPr>
          <p:nvPr/>
        </p:nvSpPr>
        <p:spPr bwMode="auto">
          <a:xfrm>
            <a:off x="4284663" y="3046413"/>
            <a:ext cx="1590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2600">
                <a:solidFill>
                  <a:srgbClr val="000000"/>
                </a:solidFill>
                <a:latin typeface="Droid Sans" pitchFamily="34" charset="0"/>
              </a:rPr>
              <a:t>created by</a:t>
            </a:r>
          </a:p>
        </p:txBody>
      </p:sp>
      <p:sp>
        <p:nvSpPr>
          <p:cNvPr id="57349" name="Text Box 6"/>
          <p:cNvSpPr txBox="1">
            <a:spLocks noChangeArrowheads="1"/>
          </p:cNvSpPr>
          <p:nvPr/>
        </p:nvSpPr>
        <p:spPr bwMode="auto">
          <a:xfrm>
            <a:off x="3983038" y="3911600"/>
            <a:ext cx="2193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3200">
                <a:solidFill>
                  <a:srgbClr val="000000"/>
                </a:solidFill>
                <a:latin typeface="Droid Sans" pitchFamily="34" charset="0"/>
              </a:rPr>
              <a:t>Mike Jackson and Greg Wilson</a:t>
            </a:r>
          </a:p>
        </p:txBody>
      </p:sp>
      <p:pic>
        <p:nvPicPr>
          <p:cNvPr id="5735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6194425"/>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7351" name="Text Box 5"/>
          <p:cNvSpPr txBox="1">
            <a:spLocks noChangeArrowheads="1"/>
          </p:cNvSpPr>
          <p:nvPr/>
        </p:nvSpPr>
        <p:spPr bwMode="auto">
          <a:xfrm>
            <a:off x="3116263" y="6186488"/>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02000"/>
              </a:lnSpc>
            </a:pPr>
            <a:r>
              <a:rPr lang="en-US" altLang="en-US" sz="1400">
                <a:solidFill>
                  <a:srgbClr val="000000"/>
                </a:solidFill>
                <a:latin typeface="Droid Sans" pitchFamily="34" charset="0"/>
              </a:rPr>
              <a:t>Copyright </a:t>
            </a:r>
            <a:r>
              <a:rPr lang="en-US" altLang="en-US" sz="1400">
                <a:solidFill>
                  <a:srgbClr val="000000"/>
                </a:solidFill>
                <a:latin typeface="Droid Sans" pitchFamily="34" charset="0"/>
                <a:cs typeface="Arial" panose="020B0604020202020204" pitchFamily="34" charset="0"/>
              </a:rPr>
              <a:t>© Software Carpentry and The University of Edinburgh 2010-2011</a:t>
            </a:r>
          </a:p>
          <a:p>
            <a:pPr eaLnBrk="1">
              <a:lnSpc>
                <a:spcPct val="140000"/>
              </a:lnSpc>
            </a:pPr>
            <a:r>
              <a:rPr lang="en-US" altLang="en-US" sz="1400">
                <a:solidFill>
                  <a:srgbClr val="000000"/>
                </a:solidFill>
                <a:latin typeface="Droid Sans" pitchFamily="34" charset="0"/>
                <a:cs typeface="Arial" panose="020B0604020202020204" pitchFamily="34" charset="0"/>
              </a:rPr>
              <a:t>This work is licensed under the Creative Commons Attribution License</a:t>
            </a:r>
          </a:p>
          <a:p>
            <a:pPr eaLnBrk="1">
              <a:lnSpc>
                <a:spcPct val="140000"/>
              </a:lnSpc>
            </a:pPr>
            <a:r>
              <a:rPr lang="en-US" altLang="en-US" sz="1400">
                <a:solidFill>
                  <a:srgbClr val="000000"/>
                </a:solidFill>
                <a:latin typeface="Droid Sans" pitchFamily="34" charset="0"/>
                <a:cs typeface="Arial" panose="020B0604020202020204" pitchFamily="34" charset="0"/>
              </a:rPr>
              <a:t>See http://software-carpentry.org/license.html for more information.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925513" y="841375"/>
            <a:ext cx="432435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can use Python to</a:t>
            </a:r>
          </a:p>
          <a:p>
            <a:pPr eaLnBrk="1">
              <a:lnSpc>
                <a:spcPct val="150000"/>
              </a:lnSpc>
            </a:pPr>
            <a:r>
              <a:rPr lang="en-US" altLang="en-US" sz="2800">
                <a:latin typeface="Droid Sans" pitchFamily="34" charset="0"/>
              </a:rPr>
              <a:t>–	Save data to files</a:t>
            </a:r>
          </a:p>
          <a:p>
            <a:pPr eaLnBrk="1">
              <a:lnSpc>
                <a:spcPct val="150000"/>
              </a:lnSpc>
            </a:pPr>
            <a:r>
              <a:rPr lang="en-US" altLang="en-US" sz="2800">
                <a:latin typeface="Droid Sans" pitchFamily="34" charset="0"/>
              </a:rPr>
              <a:t>–	Read data from files</a:t>
            </a:r>
          </a:p>
          <a:p>
            <a:pPr eaLnBrk="1">
              <a:lnSpc>
                <a:spcPct val="150000"/>
              </a:lnSpc>
            </a:pPr>
            <a:r>
              <a:rPr lang="en-GB" altLang="en-US" sz="2800">
                <a:latin typeface="Droid Sans" pitchFamily="34" charset="0"/>
              </a:rPr>
              <a:t>But we might also want to</a:t>
            </a:r>
            <a:endParaRPr lang="en-US" altLang="en-US" sz="2800">
              <a:latin typeface="Droid Sans" pitchFamily="34" charset="0"/>
            </a:endParaRPr>
          </a:p>
          <a:p>
            <a:pPr eaLnBrk="1">
              <a:lnSpc>
                <a:spcPct val="150000"/>
              </a:lnSpc>
            </a:pPr>
            <a:r>
              <a:rPr lang="en-US" altLang="en-US" sz="2800">
                <a:latin typeface="Droid Sans" pitchFamily="34" charset="0"/>
              </a:rPr>
              <a:t>–	See what files we have</a:t>
            </a:r>
          </a:p>
          <a:p>
            <a:pPr eaLnBrk="1">
              <a:lnSpc>
                <a:spcPct val="150000"/>
              </a:lnSpc>
            </a:pP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925513" y="841375"/>
            <a:ext cx="43243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can use Python to</a:t>
            </a:r>
          </a:p>
          <a:p>
            <a:pPr eaLnBrk="1">
              <a:lnSpc>
                <a:spcPct val="150000"/>
              </a:lnSpc>
            </a:pPr>
            <a:r>
              <a:rPr lang="en-US" altLang="en-US" sz="2800">
                <a:latin typeface="Droid Sans" pitchFamily="34" charset="0"/>
              </a:rPr>
              <a:t>–	Save data to files</a:t>
            </a:r>
          </a:p>
          <a:p>
            <a:pPr eaLnBrk="1">
              <a:lnSpc>
                <a:spcPct val="150000"/>
              </a:lnSpc>
            </a:pPr>
            <a:r>
              <a:rPr lang="en-US" altLang="en-US" sz="2800">
                <a:latin typeface="Droid Sans" pitchFamily="34" charset="0"/>
              </a:rPr>
              <a:t>–	Read data from files</a:t>
            </a:r>
          </a:p>
          <a:p>
            <a:pPr eaLnBrk="1">
              <a:lnSpc>
                <a:spcPct val="150000"/>
              </a:lnSpc>
            </a:pPr>
            <a:r>
              <a:rPr lang="en-GB" altLang="en-US" sz="2800">
                <a:latin typeface="Droid Sans" pitchFamily="34" charset="0"/>
              </a:rPr>
              <a:t>But we might also want to</a:t>
            </a:r>
            <a:endParaRPr lang="en-US" altLang="en-US" sz="2800">
              <a:latin typeface="Droid Sans" pitchFamily="34" charset="0"/>
            </a:endParaRPr>
          </a:p>
          <a:p>
            <a:pPr eaLnBrk="1">
              <a:lnSpc>
                <a:spcPct val="150000"/>
              </a:lnSpc>
            </a:pPr>
            <a:r>
              <a:rPr lang="en-US" altLang="en-US" sz="2800">
                <a:latin typeface="Droid Sans" pitchFamily="34" charset="0"/>
              </a:rPr>
              <a:t>–	See what files we have</a:t>
            </a:r>
          </a:p>
          <a:p>
            <a:pPr eaLnBrk="1">
              <a:lnSpc>
                <a:spcPct val="150000"/>
              </a:lnSpc>
            </a:pPr>
            <a:r>
              <a:rPr lang="en-US" altLang="en-US" sz="2800">
                <a:latin typeface="Droid Sans" pitchFamily="34" charset="0"/>
              </a:rPr>
              <a:t>–	Delete files</a:t>
            </a:r>
          </a:p>
          <a:p>
            <a:pPr eaLnBrk="1">
              <a:lnSpc>
                <a:spcPct val="150000"/>
              </a:lnSpc>
            </a:pP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925513" y="841375"/>
            <a:ext cx="5065712"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can use Python to</a:t>
            </a:r>
          </a:p>
          <a:p>
            <a:pPr eaLnBrk="1">
              <a:lnSpc>
                <a:spcPct val="150000"/>
              </a:lnSpc>
            </a:pPr>
            <a:r>
              <a:rPr lang="en-US" altLang="en-US" sz="2800">
                <a:latin typeface="Droid Sans" pitchFamily="34" charset="0"/>
              </a:rPr>
              <a:t>–	Save data to files</a:t>
            </a:r>
          </a:p>
          <a:p>
            <a:pPr eaLnBrk="1">
              <a:lnSpc>
                <a:spcPct val="150000"/>
              </a:lnSpc>
            </a:pPr>
            <a:r>
              <a:rPr lang="en-US" altLang="en-US" sz="2800">
                <a:latin typeface="Droid Sans" pitchFamily="34" charset="0"/>
              </a:rPr>
              <a:t>–	Read data from files</a:t>
            </a:r>
          </a:p>
          <a:p>
            <a:pPr eaLnBrk="1">
              <a:lnSpc>
                <a:spcPct val="150000"/>
              </a:lnSpc>
            </a:pPr>
            <a:r>
              <a:rPr lang="en-GB" altLang="en-US" sz="2800">
                <a:latin typeface="Droid Sans" pitchFamily="34" charset="0"/>
              </a:rPr>
              <a:t>But we might also want to</a:t>
            </a:r>
            <a:endParaRPr lang="en-US" altLang="en-US" sz="2800">
              <a:latin typeface="Droid Sans" pitchFamily="34" charset="0"/>
            </a:endParaRPr>
          </a:p>
          <a:p>
            <a:pPr eaLnBrk="1">
              <a:lnSpc>
                <a:spcPct val="150000"/>
              </a:lnSpc>
            </a:pPr>
            <a:r>
              <a:rPr lang="en-US" altLang="en-US" sz="2800">
                <a:latin typeface="Droid Sans" pitchFamily="34" charset="0"/>
              </a:rPr>
              <a:t>–	See what files we have</a:t>
            </a:r>
          </a:p>
          <a:p>
            <a:pPr eaLnBrk="1">
              <a:lnSpc>
                <a:spcPct val="150000"/>
              </a:lnSpc>
            </a:pPr>
            <a:r>
              <a:rPr lang="en-US" altLang="en-US" sz="2800">
                <a:latin typeface="Droid Sans" pitchFamily="34" charset="0"/>
              </a:rPr>
              <a:t>–	Delete files</a:t>
            </a:r>
          </a:p>
          <a:p>
            <a:pPr eaLnBrk="1">
              <a:lnSpc>
                <a:spcPct val="150000"/>
              </a:lnSpc>
            </a:pPr>
            <a:r>
              <a:rPr lang="en-US" altLang="en-US" sz="2800">
                <a:latin typeface="Droid Sans" pitchFamily="34" charset="0"/>
              </a:rPr>
              <a:t>–	Group these into directories</a:t>
            </a:r>
          </a:p>
          <a:p>
            <a:pPr eaLnBrk="1">
              <a:lnSpc>
                <a:spcPct val="150000"/>
              </a:lnSpc>
            </a:pP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925513" y="841375"/>
            <a:ext cx="6543675"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50000"/>
              </a:lnSpc>
            </a:pPr>
            <a:r>
              <a:rPr lang="en-GB" altLang="en-US" sz="2800">
                <a:latin typeface="Droid Sans" pitchFamily="34" charset="0"/>
              </a:rPr>
              <a:t>We can use Python to</a:t>
            </a:r>
          </a:p>
          <a:p>
            <a:pPr eaLnBrk="1">
              <a:lnSpc>
                <a:spcPct val="150000"/>
              </a:lnSpc>
            </a:pPr>
            <a:r>
              <a:rPr lang="en-US" altLang="en-US" sz="2800">
                <a:latin typeface="Droid Sans" pitchFamily="34" charset="0"/>
              </a:rPr>
              <a:t>–	Save data to files</a:t>
            </a:r>
          </a:p>
          <a:p>
            <a:pPr eaLnBrk="1">
              <a:lnSpc>
                <a:spcPct val="150000"/>
              </a:lnSpc>
            </a:pPr>
            <a:r>
              <a:rPr lang="en-US" altLang="en-US" sz="2800">
                <a:latin typeface="Droid Sans" pitchFamily="34" charset="0"/>
              </a:rPr>
              <a:t>–	Read data from files</a:t>
            </a:r>
          </a:p>
          <a:p>
            <a:pPr eaLnBrk="1">
              <a:lnSpc>
                <a:spcPct val="150000"/>
              </a:lnSpc>
            </a:pPr>
            <a:r>
              <a:rPr lang="en-GB" altLang="en-US" sz="2800">
                <a:latin typeface="Droid Sans" pitchFamily="34" charset="0"/>
              </a:rPr>
              <a:t>But we might also want to</a:t>
            </a:r>
            <a:endParaRPr lang="en-US" altLang="en-US" sz="2800">
              <a:latin typeface="Droid Sans" pitchFamily="34" charset="0"/>
            </a:endParaRPr>
          </a:p>
          <a:p>
            <a:pPr eaLnBrk="1">
              <a:lnSpc>
                <a:spcPct val="150000"/>
              </a:lnSpc>
            </a:pPr>
            <a:r>
              <a:rPr lang="en-US" altLang="en-US" sz="2800">
                <a:latin typeface="Droid Sans" pitchFamily="34" charset="0"/>
              </a:rPr>
              <a:t>–	See what files we have</a:t>
            </a:r>
          </a:p>
          <a:p>
            <a:pPr eaLnBrk="1">
              <a:lnSpc>
                <a:spcPct val="150000"/>
              </a:lnSpc>
            </a:pPr>
            <a:r>
              <a:rPr lang="en-US" altLang="en-US" sz="2800">
                <a:latin typeface="Droid Sans" pitchFamily="34" charset="0"/>
              </a:rPr>
              <a:t>–	Delete files</a:t>
            </a:r>
          </a:p>
          <a:p>
            <a:pPr eaLnBrk="1">
              <a:lnSpc>
                <a:spcPct val="150000"/>
              </a:lnSpc>
            </a:pPr>
            <a:r>
              <a:rPr lang="en-US" altLang="en-US" sz="2800">
                <a:latin typeface="Droid Sans" pitchFamily="34" charset="0"/>
              </a:rPr>
              <a:t>–	Group these into directories</a:t>
            </a:r>
          </a:p>
          <a:p>
            <a:pPr eaLnBrk="1">
              <a:lnSpc>
                <a:spcPct val="150000"/>
              </a:lnSpc>
            </a:pPr>
            <a:r>
              <a:rPr lang="en-US" altLang="en-US" sz="2800">
                <a:latin typeface="Droid Sans" pitchFamily="34" charset="0"/>
              </a:rPr>
              <a:t>–	Structure these directories into a tree</a:t>
            </a:r>
          </a:p>
          <a:p>
            <a:pPr eaLnBrk="1">
              <a:lnSpc>
                <a:spcPct val="150000"/>
              </a:lnSpc>
            </a:pPr>
            <a:endParaRPr lang="en-US" altLang="en-US" sz="2800">
              <a:latin typeface="Droid Sans"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2080</TotalTime>
  <Words>2132</Words>
  <Application>Microsoft Office PowerPoint</Application>
  <PresentationFormat>Custom</PresentationFormat>
  <Paragraphs>586</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 Unicode MS</vt:lpstr>
      <vt:lpstr>ＭＳ Ｐゴシック</vt:lpstr>
      <vt:lpstr>Arial</vt:lpstr>
      <vt:lpstr>Droid Sans</vt:lpstr>
      <vt:lpstr>Inconsolata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Wilson</dc:creator>
  <cp:lastModifiedBy>FRANCISCO JOSE NAVARRO BRULL</cp:lastModifiedBy>
  <cp:revision>296</cp:revision>
  <cp:lastPrinted>1601-01-01T00:00:00Z</cp:lastPrinted>
  <dcterms:created xsi:type="dcterms:W3CDTF">2010-05-24T21:29:39Z</dcterms:created>
  <dcterms:modified xsi:type="dcterms:W3CDTF">2017-06-01T18:45:18Z</dcterms:modified>
</cp:coreProperties>
</file>