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650" r:id="rId3"/>
    <p:sldId id="651" r:id="rId4"/>
    <p:sldId id="664" r:id="rId5"/>
    <p:sldId id="665" r:id="rId6"/>
    <p:sldId id="666" r:id="rId7"/>
    <p:sldId id="667" r:id="rId8"/>
    <p:sldId id="653" r:id="rId9"/>
    <p:sldId id="673" r:id="rId10"/>
    <p:sldId id="668" r:id="rId11"/>
    <p:sldId id="669" r:id="rId12"/>
    <p:sldId id="661" r:id="rId13"/>
    <p:sldId id="670" r:id="rId14"/>
    <p:sldId id="662" r:id="rId15"/>
    <p:sldId id="676" r:id="rId16"/>
    <p:sldId id="674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29" r:id="rId29"/>
    <p:sldId id="630" r:id="rId30"/>
    <p:sldId id="631" r:id="rId31"/>
    <p:sldId id="632" r:id="rId32"/>
    <p:sldId id="635" r:id="rId33"/>
    <p:sldId id="638" r:id="rId34"/>
    <p:sldId id="639" r:id="rId35"/>
    <p:sldId id="636" r:id="rId36"/>
    <p:sldId id="579" r:id="rId37"/>
    <p:sldId id="640" r:id="rId38"/>
    <p:sldId id="641" r:id="rId39"/>
    <p:sldId id="581" r:id="rId40"/>
    <p:sldId id="688" r:id="rId41"/>
    <p:sldId id="689" r:id="rId42"/>
    <p:sldId id="690" r:id="rId43"/>
    <p:sldId id="574" r:id="rId44"/>
    <p:sldId id="282" r:id="rId4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6600"/>
    <a:srgbClr val="000066"/>
    <a:srgbClr val="FFFF00"/>
    <a:srgbClr val="00FF00"/>
    <a:srgbClr val="00CC99"/>
    <a:srgbClr val="00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68786" autoAdjust="0"/>
  </p:normalViewPr>
  <p:slideViewPr>
    <p:cSldViewPr showGuides="1">
      <p:cViewPr varScale="1">
        <p:scale>
          <a:sx n="66" d="100"/>
          <a:sy n="66" d="100"/>
        </p:scale>
        <p:origin x="262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86F5741A-3A79-48A0-8E4F-615A71DCD2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4C97F379-9869-4FBA-A2C7-45B21F1B68B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Hello, in this second episode of the Software Carpentry lectures on handling directories and files in Python we’ll take a look at Python’s walk command which explores a directory and builds a list of all the sub-directories, files, sub-sub-directories, indeed, everything, within that directory.</a:t>
            </a:r>
          </a:p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has no sub-directories so the directory list is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EAC47BAE-4B01-4C67-A316-352FC9E7377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C has one file, c.txt.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CC461F4C-185B-4534-9D09-988B2E8176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C has no sub-directories, the call to walk on C exits.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A2073202-444A-4518-BF75-DE2EA68BC7B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we’re back in the original call to walk. This now moves onto the next directory in the list…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127B7584-6999-4199-AE26-E9BA9873BD9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…which is A.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941A4C77-04CD-4640-9855-2A3F42EC76C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has no directories and two files, a1.txt and a2.txt.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CBC83FC0-8A54-44A4-9819-BF7282B44CB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has no sub-directories so the call to walk on A exits.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D9AACCB7-282A-4766-8E89-569B1FEEBE6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again we’re back in the original call to walk. This now moves onto the next directory in the list…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A5F814BC-0C49-46B8-A366-4F5EC8C504D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…which is B.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508A530C-EF83-460B-9995-097C76ACB6C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has one file, b.txt, and two directories, P and Q.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5439F09A-DEA6-45CC-8B7A-D8A12C89789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Walk takes in a directory and returns a list of tuples. As walk uses recursion, and this can be a quite complex concept to understand if you’ve not encountered it before, we’ll walk through how walk works, which may help us understand its output more easily.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40F425EC-3CEE-4363-87F6-16CDAAF034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sub-directories of B are then “walked” in turn. So, starting with 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99A8BB66-96EA-462B-869B-5E591D6556B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D2A09BBC-81C9-460C-9701-D07349C26FF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has one file and no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95332B6C-0A5D-406E-8383-F6C4B635E57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P has no directories, we return up a level and move onto the next directory of B’s…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9D3CD2A2-1DF2-49DD-98C1-41A84E500DC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…which is Q which has no directories and two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C3A4ADB1-AE5A-4863-AA3E-42823A2B6B1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Q has no directories, we return up to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24D33AB9-AE24-4066-9D44-22462F88F81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we’re done both P and Q were finished with B and so we return to our original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2B69E483-65D9-42FE-B84D-1A9DF8A8CC2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as we’ve now done A, B and C, we’re finished.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42E3AFE1-A5A3-4025-B225-C4242B3CB78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So, here’s how we’d call walk in our code.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B0F1E0CB-5066-4F11-BAA5-B552F06D468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now know that walk returns a list of tuples so let’s save them in a variable.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BECC03CA-0FE8-4379-B921-04479FBA8B1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So, given this directory structure, walk would create a tuple with…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DA4ABE27-8848-49B7-8F1E-AE5B3E5B76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know that each tuple consists of a directory path, a list of sub-directories in that directory, and a list of files. So we can use a for-in loop to print( each tuple in the list in turn.</a:t>
            </a: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FEE6073E-6D2B-4B30-923E-664CAF51500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here is the result.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9C3E633E-2F19-42F9-8AEB-DCCAF458E8F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Remember, each tuple contains a directory…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192ED884-49B7-4873-AC26-A0D4E6EA90C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list of subdirectories in each directory. If there are none then this is an empty list.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7A6885BD-4E7A-4644-94CA-A7F695E0F0D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And, each tuple also contains the list of files in each directory, again an empty list if there are none.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B1037157-53E9-41B7-B5CB-D3B2F6C78E4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each directory, the directory name given to walk is used as a prefix, in this case the dot.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F1A5930D-02A0-464A-B0D5-84631AC6D25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So, if we use walk with getcwd to get the current working directory…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475833EC-4944-441D-B4C5-FD341AB4163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print( the results.</a:t>
            </a: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F0390E4C-AE47-4BCC-8E0B-51E62E3BE58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can see that the current working directory is the prefix.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3CBE40BF-EEBC-4C0C-BDA3-1DAA546DDDF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walk supports an optional topdown argument which by default is true.  If we set this to false then..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FF08DE3E-2F94-49E3-B9BB-F0F26800F6C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path to the current directory, for example, dot.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ABF10529-DCB8-443D-B224-CA8D6D4D997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…tuples from child directories appear before their parents in the list…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288ED28E-A6D4-4A87-883A-B6D627C562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and Q’s tuples appear before that of their parent, B.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B8DF6A93-25BD-4146-939A-A9B22CD6ED4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A, B and C’s tuples appear in the list before those of the original directory.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6A41E232-3DF0-4A10-96E1-595628F385D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summarize, in this episode we saw how the walk function allows us to recursively explore a directory’s contents and gather a complete list of all the directories and files beneath it.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E3A90C34-C52C-4D13-A8CC-1D4DA070A6E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89BEF082-4A61-4134-B0EC-D6EFFB4A252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Thank you for listening.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would be a list of the directories in the current directory, in this case A, B and C. As for listdir, the list of the directories is in no specific order.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EA5D5B30-E8A6-4164-A355-0A22CDDF5D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there would be a list of the files in the current directory. In this case there are none so the list is empty.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AE9D46E3-2E35-405D-AEAD-9886D99C1DD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Walk then recurses. That is to say, it calls itself, using each directory in the current directory in turn. So it calls itself on the first directory which is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4A0BFB11-C1E1-4203-9EB1-98484E5369E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C2701BCE-12F5-4D09-971E-CDDB5CB2B94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case, the path to the directory is dot C.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fld id="{A405B284-C740-4BAC-AC84-9717377F6B4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defRPr/>
            </a:pPr>
            <a:r>
              <a:rPr lang="en-US" sz="1600">
                <a:solidFill>
                  <a:srgbClr val="000080"/>
                </a:solidFill>
                <a:latin typeface="Droid Sans" pitchFamily="34" charset="0"/>
              </a:rPr>
              <a:t>Python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>
              <a:lnSpc>
                <a:spcPct val="102000"/>
              </a:lnSpc>
              <a:defRPr/>
            </a:pPr>
            <a:r>
              <a:rPr lang="en-US" sz="1600">
                <a:solidFill>
                  <a:srgbClr val="280099"/>
                </a:solidFill>
                <a:latin typeface="Droid Sans" pitchFamily="34" charset="0"/>
              </a:rPr>
              <a:t>Browsing Directories Using </a:t>
            </a:r>
            <a:r>
              <a:rPr lang="en-US" sz="1600" b="1">
                <a:solidFill>
                  <a:srgbClr val="280099"/>
                </a:solidFill>
                <a:latin typeface="Courier New" pitchFamily="49" charset="0"/>
                <a:cs typeface="Courier New" pitchFamily="49" charset="0"/>
              </a:rPr>
              <a:t>walk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28600"/>
            <a:ext cx="21399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78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 userDrawn="1"/>
        </p:nvSpPr>
        <p:spPr bwMode="auto">
          <a:xfrm>
            <a:off x="446088" y="6948488"/>
            <a:ext cx="19653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defRPr/>
            </a:pPr>
            <a:r>
              <a:rPr lang="en-US" sz="1600">
                <a:solidFill>
                  <a:srgbClr val="000080"/>
                </a:solidFill>
                <a:latin typeface="Droid Sans" pitchFamily="34" charset="0"/>
              </a:rPr>
              <a:t>Python</a:t>
            </a:r>
          </a:p>
        </p:txBody>
      </p:sp>
      <p:sp>
        <p:nvSpPr>
          <p:cNvPr id="1027" name="Text Box 9"/>
          <p:cNvSpPr txBox="1">
            <a:spLocks noChangeArrowheads="1"/>
          </p:cNvSpPr>
          <p:nvPr userDrawn="1"/>
        </p:nvSpPr>
        <p:spPr bwMode="auto">
          <a:xfrm>
            <a:off x="8361363" y="6948488"/>
            <a:ext cx="12795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>
              <a:lnSpc>
                <a:spcPct val="102000"/>
              </a:lnSpc>
              <a:defRPr/>
            </a:pPr>
            <a:r>
              <a:rPr lang="en-US" sz="1600">
                <a:solidFill>
                  <a:srgbClr val="280099"/>
                </a:solidFill>
                <a:latin typeface="Droid Sans" pitchFamily="34" charset="0"/>
              </a:rPr>
              <a:t>Files and Directories</a:t>
            </a:r>
          </a:p>
        </p:txBody>
      </p:sp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5425"/>
            <a:ext cx="21399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9" name="Group 18"/>
          <p:cNvGrpSpPr>
            <a:grpSpLocks/>
          </p:cNvGrpSpPr>
          <p:nvPr userDrawn="1"/>
        </p:nvGrpSpPr>
        <p:grpSpPr bwMode="auto">
          <a:xfrm>
            <a:off x="228600" y="227013"/>
            <a:ext cx="9602788" cy="6721475"/>
            <a:chOff x="144" y="143"/>
            <a:chExt cx="6049" cy="4322"/>
          </a:xfrm>
        </p:grpSpPr>
        <p:sp>
          <p:nvSpPr>
            <p:cNvPr id="1030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1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2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52525" y="4716463"/>
            <a:ext cx="79295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4000">
                <a:solidFill>
                  <a:srgbClr val="000000"/>
                </a:solidFill>
                <a:latin typeface="Droid Sans" pitchFamily="34" charset="0"/>
              </a:rPr>
              <a:t>Browsing Directories Using </a:t>
            </a:r>
            <a:r>
              <a:rPr lang="en-US" altLang="en-US" sz="4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02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© Software Carpentry and The University of Edinburgh 2010-2011</a:t>
            </a:r>
          </a:p>
          <a:p>
            <a:pPr eaLnBrk="1">
              <a:lnSpc>
                <a:spcPct val="140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  <p:sp>
        <p:nvSpPr>
          <p:cNvPr id="3078" name="Text Box 1"/>
          <p:cNvSpPr txBox="1">
            <a:spLocks noChangeArrowheads="1"/>
          </p:cNvSpPr>
          <p:nvPr/>
        </p:nvSpPr>
        <p:spPr bwMode="auto">
          <a:xfrm>
            <a:off x="1497013" y="3348038"/>
            <a:ext cx="7143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5400">
                <a:solidFill>
                  <a:srgbClr val="000000"/>
                </a:solidFill>
                <a:latin typeface="Droid Sans" pitchFamily="34" charset="0"/>
              </a:rPr>
              <a:t>Python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2327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2328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1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2325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2326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2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2323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2324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3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2321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2322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4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231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2295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231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2296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231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2297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231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4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2298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231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2299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230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2300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230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8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2301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2305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2306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'C'</a:t>
            </a:r>
            <a:r>
              <a:rPr lang="en-US" altLang="en-US" sz="2000">
                <a:latin typeface="Inconsolata" pitchFamily="49" charset="0"/>
              </a:rPr>
              <a:t>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[]</a:t>
            </a:r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2303" name="AutoShape 27"/>
          <p:cNvSpPr>
            <a:spLocks noChangeArrowheads="1"/>
          </p:cNvSpPr>
          <p:nvPr/>
        </p:nvSpPr>
        <p:spPr bwMode="auto">
          <a:xfrm>
            <a:off x="6076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2304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'./C'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3352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3353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5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3350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3351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6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3348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3349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7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3346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3347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8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334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3319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334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3320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334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3321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333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9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3322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333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3323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333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3324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333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3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3325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3331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C</a:t>
            </a:r>
            <a:r>
              <a:rPr lang="en-US" altLang="en-US" sz="2000">
                <a:latin typeface="Inconsolata" pitchFamily="49" charset="0"/>
              </a:rPr>
              <a:t>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['c.txt']</a:t>
            </a: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3327" name="AutoShape 27"/>
          <p:cNvSpPr>
            <a:spLocks noChangeArrowheads="1"/>
          </p:cNvSpPr>
          <p:nvPr/>
        </p:nvSpPr>
        <p:spPr bwMode="auto">
          <a:xfrm>
            <a:off x="6076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3328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'./C'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13329" name="AutoShape 27"/>
          <p:cNvSpPr>
            <a:spLocks noChangeArrowheads="1"/>
          </p:cNvSpPr>
          <p:nvPr/>
        </p:nvSpPr>
        <p:spPr bwMode="auto">
          <a:xfrm>
            <a:off x="6076950" y="1763713"/>
            <a:ext cx="922338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4375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4376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9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4373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4374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0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4371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4372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1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4369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4370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2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436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4343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436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4344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436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4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4345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436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4346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435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4347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435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4348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435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6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4349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4354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50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C</a:t>
            </a:r>
            <a:r>
              <a:rPr lang="en-US" altLang="en-US" sz="2000">
                <a:latin typeface="Inconsolata" pitchFamily="49" charset="0"/>
              </a:rPr>
              <a:t>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4351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'./C'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14352" name="AutoShape 27"/>
          <p:cNvSpPr>
            <a:spLocks noChangeArrowheads="1"/>
          </p:cNvSpPr>
          <p:nvPr/>
        </p:nvSpPr>
        <p:spPr bwMode="auto">
          <a:xfrm>
            <a:off x="6076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5398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5399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3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5396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5397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5394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5395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5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5392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5393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6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539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5367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538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5368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538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7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5369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538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5370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538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5371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538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5372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537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5373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5376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5377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6423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6424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7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6421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6422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8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6419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6420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9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6417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6418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0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641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6391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641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6392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641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2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6393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640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0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6394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640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6395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640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6396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640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4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6397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6402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8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'A'</a:t>
            </a:r>
            <a:r>
              <a:rPr lang="en-US" altLang="en-US" sz="2000">
                <a:latin typeface="Inconsolata" pitchFamily="49" charset="0"/>
              </a:rPr>
              <a:t>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6399" name="AutoShape 27"/>
          <p:cNvSpPr>
            <a:spLocks noChangeArrowheads="1"/>
          </p:cNvSpPr>
          <p:nvPr/>
        </p:nvSpPr>
        <p:spPr bwMode="auto">
          <a:xfrm>
            <a:off x="488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6400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'./A'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7448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7449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1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7446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7447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2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7445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3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7442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7443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4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744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7415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743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7416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743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7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7417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743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5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7418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743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7419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743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7420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742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7421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7426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7427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2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'A'</a:t>
            </a:r>
            <a:r>
              <a:rPr lang="en-US" altLang="en-US" sz="2000">
                <a:latin typeface="Inconsolata" pitchFamily="49" charset="0"/>
              </a:rPr>
              <a:t>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./A   []                  ['a1.txt', 'a2.txt']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7423" name="AutoShape 27"/>
          <p:cNvSpPr>
            <a:spLocks noChangeArrowheads="1"/>
          </p:cNvSpPr>
          <p:nvPr/>
        </p:nvSpPr>
        <p:spPr bwMode="auto">
          <a:xfrm>
            <a:off x="488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7424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'./A'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17425" name="AutoShape 27"/>
          <p:cNvSpPr>
            <a:spLocks noChangeArrowheads="1"/>
          </p:cNvSpPr>
          <p:nvPr/>
        </p:nvSpPr>
        <p:spPr bwMode="auto">
          <a:xfrm>
            <a:off x="315913" y="1763713"/>
            <a:ext cx="1498600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8471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8472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5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8469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8470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8467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8468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8465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8466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8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846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8439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846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8440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845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0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8441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845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8442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845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8443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845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8444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845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2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8445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8449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8450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6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'A'</a:t>
            </a:r>
            <a:r>
              <a:rPr lang="en-US" altLang="en-US" sz="2000">
                <a:latin typeface="Inconsolata" pitchFamily="49" charset="0"/>
              </a:rPr>
              <a:t>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8447" name="AutoShape 27"/>
          <p:cNvSpPr>
            <a:spLocks noChangeArrowheads="1"/>
          </p:cNvSpPr>
          <p:nvPr/>
        </p:nvSpPr>
        <p:spPr bwMode="auto">
          <a:xfrm>
            <a:off x="488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8448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'./A'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9494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9495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9492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9493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9490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9491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1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9488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9489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2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948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9463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948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9464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948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9465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948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9466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947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9467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947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9468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947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9469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9472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9473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0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9471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0519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0520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3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0517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0518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4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0515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0516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5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0513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0514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6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051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0487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050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0488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050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8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0489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050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0490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050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0491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050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0492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049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0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0493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0497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0498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0495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0496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1544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1545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7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1542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1543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1540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1541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9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1538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1539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0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153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1511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153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1512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153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153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1514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152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1515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152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1516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152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5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1517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1523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8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./B   ['P', 'Q']          ['b.txt']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1519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1520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1521" name="AutoShape 27"/>
          <p:cNvSpPr>
            <a:spLocks noChangeArrowheads="1"/>
          </p:cNvSpPr>
          <p:nvPr/>
        </p:nvSpPr>
        <p:spPr bwMode="auto">
          <a:xfrm>
            <a:off x="2390775" y="1763713"/>
            <a:ext cx="3225800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>
                <a:latin typeface="Inconsolata" pitchFamily="49" charset="0"/>
              </a:rPr>
              <a:t>&gt;&gt;&gt; </a:t>
            </a:r>
            <a:r>
              <a:rPr lang="en-US" altLang="en-US" sz="2000" b="1">
                <a:latin typeface="Inconsolata" pitchFamily="49" charset="0"/>
              </a:rPr>
              <a:t>from</a:t>
            </a:r>
            <a:r>
              <a:rPr lang="en-US" altLang="en-US" sz="2000">
                <a:latin typeface="Inconsolata" pitchFamily="49" charset="0"/>
              </a:rPr>
              <a:t> os </a:t>
            </a:r>
            <a:r>
              <a:rPr lang="en-US" altLang="en-US" sz="2000" b="1">
                <a:latin typeface="Inconsolata" pitchFamily="49" charset="0"/>
              </a:rPr>
              <a:t>import</a:t>
            </a:r>
            <a:r>
              <a:rPr lang="en-US" altLang="en-US" sz="200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>
                <a:latin typeface="Inconsolata" pitchFamily="49" charset="0"/>
              </a:rPr>
              <a:t>&gt;&gt;&gt; tree = walk(</a:t>
            </a:r>
            <a:r>
              <a:rPr lang="en-US" altLang="en-US" sz="2000">
                <a:latin typeface="Inconsolata" pitchFamily="49" charset="0"/>
              </a:rPr>
              <a:t>'.')</a:t>
            </a:r>
            <a:endParaRPr lang="en-GB" altLang="en-US" sz="2000">
              <a:latin typeface="Inconsolata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2568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2569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1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2566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2567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2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2564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2565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3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2562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2563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4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256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6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2535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255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2536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255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7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2537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255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5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2538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255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2539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255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2540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254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9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2541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2546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2547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./B   ['P', 'Q']          ['b.txt']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2543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2544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2545" name="AutoShape 27"/>
          <p:cNvSpPr>
            <a:spLocks noChangeArrowheads="1"/>
          </p:cNvSpPr>
          <p:nvPr/>
        </p:nvSpPr>
        <p:spPr bwMode="auto">
          <a:xfrm>
            <a:off x="2390775" y="1763713"/>
            <a:ext cx="3225800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3592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3593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5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3590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3591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6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3588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3589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7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3586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3587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8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358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3559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358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3560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358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3561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357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3562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357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3563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357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3564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357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3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3565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3570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3571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6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'P'</a:t>
            </a:r>
            <a:r>
              <a:rPr lang="en-US" altLang="en-US" sz="2000">
                <a:latin typeface="Inconsolata" pitchFamily="49" charset="0"/>
              </a:rPr>
              <a:t>, 'Q']          ['b.txt']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3567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'./B')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'./B/P'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3568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3569" name="AutoShape 27"/>
          <p:cNvSpPr>
            <a:spLocks noChangeArrowheads="1"/>
          </p:cNvSpPr>
          <p:nvPr/>
        </p:nvSpPr>
        <p:spPr bwMode="auto">
          <a:xfrm>
            <a:off x="3600450" y="1763713"/>
            <a:ext cx="920750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4616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4617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79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4614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4615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0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4612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4613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1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4610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4611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2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460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4583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460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4584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460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5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4585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460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4586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460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4587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459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4588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459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7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4589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4594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4595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0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'P'</a:t>
            </a:r>
            <a:r>
              <a:rPr lang="en-US" altLang="en-US" sz="2000">
                <a:latin typeface="Inconsolata" pitchFamily="49" charset="0"/>
              </a:rPr>
              <a:t>, 'Q']          ['b.txt']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./B/P []                  ['p.txt']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4591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'./B')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'./B/P'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4592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4593" name="AutoShape 27"/>
          <p:cNvSpPr>
            <a:spLocks noChangeArrowheads="1"/>
          </p:cNvSpPr>
          <p:nvPr/>
        </p:nvSpPr>
        <p:spPr bwMode="auto">
          <a:xfrm>
            <a:off x="3600450" y="1763713"/>
            <a:ext cx="920750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5639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5640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3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5637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5638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4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5635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5636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5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5633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5634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6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563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5607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562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5608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562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8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5609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562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5610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562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5611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562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5612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561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0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5613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5617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5618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1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'P'</a:t>
            </a:r>
            <a:r>
              <a:rPr lang="en-US" altLang="en-US" sz="2000">
                <a:latin typeface="Inconsolata" pitchFamily="49" charset="0"/>
              </a:rPr>
              <a:t>, 'Q']          ['b.txt']</a:t>
            </a:r>
          </a:p>
          <a:p>
            <a:r>
              <a:rPr lang="en-US" altLang="en-US" sz="2000">
                <a:latin typeface="Inconsolata" pitchFamily="49" charset="0"/>
              </a:rPr>
              <a:t>./B/P []                  ['p.txt']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5615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'./B')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5616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6664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6665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7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6662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6663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8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6660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6661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9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6658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6659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0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665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6631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665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6632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665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6633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665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6634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664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6635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664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6636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664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5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6637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6642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6643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8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['P',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'Q'</a:t>
            </a:r>
            <a:r>
              <a:rPr lang="en-US" altLang="en-US" sz="2000">
                <a:latin typeface="Inconsolata" pitchFamily="49" charset="0"/>
              </a:rPr>
              <a:t>]          ['b.txt']</a:t>
            </a:r>
          </a:p>
          <a:p>
            <a:r>
              <a:rPr lang="en-US" altLang="en-US" sz="2000">
                <a:latin typeface="Inconsolata" pitchFamily="49" charset="0"/>
              </a:rPr>
              <a:t>./B/P []                  ['p.txt']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./B/Q []                  ['q1.txt' 'q2.txt']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6639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'./B')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'./B/Q'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6640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6641" name="AutoShape 27"/>
          <p:cNvSpPr>
            <a:spLocks noChangeArrowheads="1"/>
          </p:cNvSpPr>
          <p:nvPr/>
        </p:nvSpPr>
        <p:spPr bwMode="auto">
          <a:xfrm>
            <a:off x="4637088" y="1763713"/>
            <a:ext cx="922337" cy="10366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7687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7688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1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7685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7686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2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7683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7684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3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7681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7682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767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8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7655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767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7656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767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7657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767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7658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767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7659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766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7660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766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7661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7665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7666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'B'</a:t>
            </a:r>
            <a:r>
              <a:rPr lang="en-US" altLang="en-US" sz="2000">
                <a:latin typeface="Inconsolata" pitchFamily="49" charset="0"/>
              </a:rPr>
              <a:t>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['P', 'Q']          ['b.txt']</a:t>
            </a:r>
          </a:p>
          <a:p>
            <a:r>
              <a:rPr lang="en-US" altLang="en-US" sz="2000">
                <a:latin typeface="Inconsolata" pitchFamily="49" charset="0"/>
              </a:rPr>
              <a:t>./B/P []                  ['p.txt']</a:t>
            </a:r>
          </a:p>
          <a:p>
            <a:r>
              <a:rPr lang="en-US" altLang="en-US" sz="2000">
                <a:latin typeface="Inconsolata" pitchFamily="49" charset="0"/>
              </a:rPr>
              <a:t>./B/Q []                  ['q1.txt' 'q2.txt']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7663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'./B'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  <p:sp>
        <p:nvSpPr>
          <p:cNvPr id="27664" name="AutoShape 27"/>
          <p:cNvSpPr>
            <a:spLocks noChangeArrowheads="1"/>
          </p:cNvSpPr>
          <p:nvPr/>
        </p:nvSpPr>
        <p:spPr bwMode="auto">
          <a:xfrm>
            <a:off x="3600450" y="668338"/>
            <a:ext cx="920750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8710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8711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5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8708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8709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6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8706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8707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7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8704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8705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8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870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8679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870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8680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869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9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8681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869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7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8682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869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8683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869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8684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869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8685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8688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8689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86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</a:t>
            </a:r>
            <a:r>
              <a:rPr lang="en-US" altLang="en-US" sz="2000">
                <a:latin typeface="Inconsolata" pitchFamily="49" charset="0"/>
              </a:rPr>
              <a:t>     ['C',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['P', 'Q']          ['b.txt']</a:t>
            </a:r>
          </a:p>
          <a:p>
            <a:r>
              <a:rPr lang="en-US" altLang="en-US" sz="2000">
                <a:latin typeface="Inconsolata" pitchFamily="49" charset="0"/>
              </a:rPr>
              <a:t>./B/P []                  ['p.txt']</a:t>
            </a:r>
          </a:p>
          <a:p>
            <a:r>
              <a:rPr lang="en-US" altLang="en-US" sz="2000">
                <a:latin typeface="Inconsolata" pitchFamily="49" charset="0"/>
              </a:rPr>
              <a:t>./B/Q []                  ['q1.txt' 'q2.txt']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8687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29734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29735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699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29732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29733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0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29730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29731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1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29728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29729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2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2972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29703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2972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29704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2972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29705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2972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29706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2971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29707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2971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29708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2971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5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29709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29712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29713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10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'B']     []</a:t>
            </a:r>
          </a:p>
          <a:p>
            <a:r>
              <a:rPr lang="en-US" altLang="en-US" sz="2000">
                <a:latin typeface="Inconsolata" pitchFamily="49" charset="0"/>
              </a:rPr>
              <a:t>./C   []                  ['c.txt']</a:t>
            </a:r>
          </a:p>
          <a:p>
            <a:r>
              <a:rPr lang="en-US" altLang="en-US" sz="2000">
                <a:latin typeface="Inconsolata" pitchFamily="49" charset="0"/>
              </a:rPr>
              <a:t>./A   []                  ['a1.txt', 'a2.txt']</a:t>
            </a:r>
          </a:p>
          <a:p>
            <a:r>
              <a:rPr lang="en-US" altLang="en-US" sz="2000">
                <a:latin typeface="Inconsolata" pitchFamily="49" charset="0"/>
              </a:rPr>
              <a:t>./B   ['P', 'Q']          ['b.txt']</a:t>
            </a:r>
          </a:p>
          <a:p>
            <a:r>
              <a:rPr lang="en-US" altLang="en-US" sz="2000">
                <a:latin typeface="Inconsolata" pitchFamily="49" charset="0"/>
              </a:rPr>
              <a:t>./B/P []                  ['p.txt']</a:t>
            </a:r>
          </a:p>
          <a:p>
            <a:r>
              <a:rPr lang="en-US" altLang="en-US" sz="2000">
                <a:latin typeface="Inconsolata" pitchFamily="49" charset="0"/>
              </a:rPr>
              <a:t>./B/Q []                  ['q1.txt' 'q2.txt']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29711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endParaRPr lang="en-US" altLang="en-US" sz="2400">
              <a:latin typeface="Inconsolata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>
                <a:latin typeface="Inconsolata" pitchFamily="49" charset="0"/>
              </a:rPr>
              <a:t>&gt;&gt;&gt; </a:t>
            </a:r>
            <a:r>
              <a:rPr lang="en-US" altLang="en-US" sz="2000" b="1">
                <a:latin typeface="Inconsolata" pitchFamily="49" charset="0"/>
              </a:rPr>
              <a:t>from</a:t>
            </a:r>
            <a:r>
              <a:rPr lang="en-US" altLang="en-US" sz="2000">
                <a:latin typeface="Inconsolata" pitchFamily="49" charset="0"/>
              </a:rPr>
              <a:t> os </a:t>
            </a:r>
            <a:r>
              <a:rPr lang="en-US" altLang="en-US" sz="2000" b="1">
                <a:latin typeface="Inconsolata" pitchFamily="49" charset="0"/>
              </a:rPr>
              <a:t>import</a:t>
            </a:r>
            <a:r>
              <a:rPr lang="en-US" altLang="en-US" sz="200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>
                <a:latin typeface="Inconsolata" pitchFamily="49" charset="0"/>
              </a:rPr>
              <a:t>&gt;&gt;&gt; tree = walk(</a:t>
            </a:r>
            <a:r>
              <a:rPr lang="en-GB" altLang="en-US" sz="20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GB" altLang="en-US" sz="20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>
                <a:latin typeface="Inconsolata" pitchFamily="49" charset="0"/>
              </a:rPr>
              <a:t>&gt;&gt;&gt; </a:t>
            </a:r>
            <a:r>
              <a:rPr lang="en-US" altLang="en-US" sz="2000" b="1">
                <a:latin typeface="Inconsolata" pitchFamily="49" charset="0"/>
              </a:rPr>
              <a:t>from</a:t>
            </a:r>
            <a:r>
              <a:rPr lang="en-US" altLang="en-US" sz="2000">
                <a:latin typeface="Inconsolata" pitchFamily="49" charset="0"/>
              </a:rPr>
              <a:t> os </a:t>
            </a:r>
            <a:r>
              <a:rPr lang="en-US" altLang="en-US" sz="2000" b="1">
                <a:latin typeface="Inconsolata" pitchFamily="49" charset="0"/>
              </a:rPr>
              <a:t>import</a:t>
            </a:r>
            <a:r>
              <a:rPr lang="en-US" altLang="en-US" sz="200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>
              <a:latin typeface="Inconsolata" pitchFamily="49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962650" y="1130300"/>
            <a:ext cx="2822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walk returns a list of tuples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 flipV="1">
            <a:off x="4521200" y="1417638"/>
            <a:ext cx="1441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5157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5158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3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5155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5156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4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5153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5154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5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5151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5152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6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514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5127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514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5128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514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5129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514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4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5130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514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5131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513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5132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513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8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5133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5136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4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   ['C', 'A', 'B']   []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./C   []   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./A   []   ['a1.txt', 'a2.txt']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   ['P', 'Q']   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./B/P   []   ['p.txt']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./B/Q   []   ['q1.txt' 'q2.txt']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solidFill>
                <a:srgbClr val="006600"/>
              </a:solidFill>
              <a:latin typeface="Inconsolata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dir</a:t>
            </a:r>
            <a:r>
              <a:rPr lang="en-US" altLang="en-US" sz="2000" dirty="0" err="1">
                <a:latin typeface="Inconsolata" pitchFamily="49" charset="0"/>
              </a:rPr>
              <a:t>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['C', 'A', 'B']   []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./C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[]   ['c.txt']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./A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[]   ['a1.txt', 'a2.txt']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./B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['P', 'Q']   ['b.txt']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./B/P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[]   ['p.txt']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./B/Q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[]   ['q1.txt' 'q2.txt']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88950" y="1706563"/>
            <a:ext cx="8066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Each tuple contains a directory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subdirs</a:t>
            </a:r>
            <a:r>
              <a:rPr lang="en-US" altLang="en-US" sz="2000" dirty="0" err="1">
                <a:latin typeface="Inconsolata" pitchFamily="49" charset="0"/>
              </a:rPr>
              <a:t>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['C', 'A', 'B']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./C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[]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./A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[]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['a1.txt', 'a2.txt']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['P', 'Q']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./B/P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 []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['p.txt']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./B/Q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[]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['q1.txt' 'q2.txt']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88950" y="1706563"/>
            <a:ext cx="8066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Each tuple contains a directory, its subdirectories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walk('.')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   ['C', 'A', 'B']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./C   []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./A   []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['a1.txt', 'a2.txt']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   ['P', 'Q']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./B/P   []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['p.txt']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./B/Q   []   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['q1.txt' 'q2.txt']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88950" y="1706563"/>
            <a:ext cx="8066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Each tuple contains a directory, its subdirectories, and its files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from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os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import</a:t>
            </a:r>
            <a:r>
              <a:rPr lang="en-US" altLang="en-US" sz="2000" dirty="0">
                <a:latin typeface="Inconsolata" pitchFamily="49" charset="0"/>
              </a:rPr>
              <a:t> walk</a:t>
            </a:r>
          </a:p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GB" altLang="en-US" sz="2000" dirty="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GB" altLang="en-US" sz="2000" dirty="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['C', 'A', 'B']   []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C   []   ['c.txt']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A   []   ['a1.txt', 'a2.txt']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   ['P', 'Q']   ['b.txt']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B/P   []   ['p.txt']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./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B/Q   []   ['q1.txt' 'q2.txt']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616575" y="4356100"/>
            <a:ext cx="2822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walk’s input is used as a 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prefix for each directory name</a:t>
            </a:r>
            <a:endParaRPr lang="en-US" altLang="en-US" sz="2400">
              <a:solidFill>
                <a:schemeClr val="accent2"/>
              </a:solidFill>
              <a:latin typeface="Droid Sans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>
                <a:latin typeface="Inconsolata" pitchFamily="49" charset="0"/>
              </a:rPr>
              <a:t>&gt;&gt;&gt; tree = walk(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getcwd()</a:t>
            </a:r>
            <a:r>
              <a:rPr lang="en-GB" altLang="en-US" sz="20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US" altLang="en-US" sz="2000" dirty="0" err="1">
                <a:latin typeface="Inconsolata" pitchFamily="49" charset="0"/>
              </a:rPr>
              <a:t>getcwd</a:t>
            </a:r>
            <a:r>
              <a:rPr lang="en-US" altLang="en-US" sz="2000" dirty="0">
                <a:latin typeface="Inconsolata" pitchFamily="49" charset="0"/>
              </a:rPr>
              <a:t>()</a:t>
            </a:r>
            <a:r>
              <a:rPr lang="en-GB" altLang="en-US" sz="2000" dirty="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</a:t>
            </a:r>
            <a:r>
              <a:rPr lang="en-US" altLang="en-US" sz="2000" dirty="0">
                <a:latin typeface="Inconsolata" pitchFamily="49" charset="0"/>
              </a:rPr>
              <a:t> 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['C', 'A', 'B']   []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/C   []   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/A   []   ['a1.txt', 'a2.txt']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   ['P', 'Q']   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/B/P   []   ['p.txt']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/B/Q   []   ['q1.txt' 'q2.txt']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US" altLang="en-US" sz="2000" dirty="0" err="1">
                <a:latin typeface="Inconsolata" pitchFamily="49" charset="0"/>
              </a:rPr>
              <a:t>getcwd</a:t>
            </a:r>
            <a:r>
              <a:rPr lang="en-US" altLang="en-US" sz="2000" dirty="0">
                <a:latin typeface="Inconsolata" pitchFamily="49" charset="0"/>
              </a:rPr>
              <a:t>()</a:t>
            </a:r>
            <a:r>
              <a:rPr lang="en-GB" altLang="en-US" sz="2000" dirty="0">
                <a:latin typeface="Inconsolata" pitchFamily="49" charset="0"/>
              </a:rPr>
              <a:t>)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   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['C', 'A', 'B']   []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C   []   ['c.txt']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A   []   ['a1.txt', 'a2.txt']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   ['P', 'Q']   ['b.txt']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B/P   []   ['p.txt']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B/Q   []   ['q1.txt' 'q2.txt']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>
                <a:latin typeface="Inconsolata" pitchFamily="49" charset="0"/>
              </a:rPr>
              <a:t>&gt;&gt;&gt; tree = walk(getcwd(), </a:t>
            </a:r>
            <a:r>
              <a:rPr lang="en-GB" altLang="en-US" sz="2000">
                <a:solidFill>
                  <a:srgbClr val="A50021"/>
                </a:solidFill>
                <a:latin typeface="Inconsolata" pitchFamily="49" charset="0"/>
              </a:rPr>
              <a:t>topdown=False</a:t>
            </a:r>
            <a:r>
              <a:rPr lang="en-GB" altLang="en-US" sz="2000">
                <a:latin typeface="Inconsolata" pitchFamily="49" charset="0"/>
              </a:rPr>
              <a:t>)</a:t>
            </a:r>
            <a:endParaRPr lang="en-US" altLang="en-US" sz="2000">
              <a:latin typeface="Inconsolata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6183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6184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7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6181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6182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8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6179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6180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9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6177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6178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0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617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6151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617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6152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617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6153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616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0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6154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616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6155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616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6156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616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4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6157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6162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8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</a:t>
            </a:r>
            <a:r>
              <a:rPr lang="en-US" altLang="en-US" sz="2000">
                <a:latin typeface="Inconsolata" pitchFamily="49" charset="0"/>
              </a:rPr>
              <a:t> </a:t>
            </a: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6159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6160" name="Line 4"/>
          <p:cNvSpPr>
            <a:spLocks noChangeShapeType="1"/>
          </p:cNvSpPr>
          <p:nvPr/>
        </p:nvSpPr>
        <p:spPr bwMode="auto">
          <a:xfrm flipH="1" flipV="1">
            <a:off x="663575" y="4816475"/>
            <a:ext cx="0" cy="7778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GB" altLang="en-US" sz="2000" dirty="0" err="1">
                <a:latin typeface="Inconsolata" pitchFamily="49" charset="0"/>
              </a:rPr>
              <a:t>getcwd</a:t>
            </a:r>
            <a:r>
              <a:rPr lang="en-GB" altLang="en-US" sz="2000" dirty="0">
                <a:latin typeface="Inconsolata" pitchFamily="49" charset="0"/>
              </a:rPr>
              <a:t>(), </a:t>
            </a:r>
            <a:r>
              <a:rPr lang="en-GB" altLang="en-US" sz="2000" dirty="0" err="1">
                <a:latin typeface="Inconsolata" pitchFamily="49" charset="0"/>
              </a:rPr>
              <a:t>topdown</a:t>
            </a:r>
            <a:r>
              <a:rPr lang="en-GB" altLang="en-US" sz="2000" dirty="0">
                <a:latin typeface="Inconsolata" pitchFamily="49" charset="0"/>
              </a:rPr>
              <a:t>=False)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/C   []   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/A   []   ['a1.txt', 'a2.txt']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/B/P   []   ['p.txt']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/B/Q   []   ['q1.txt' 'q2.txt']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/B   ['P', 'Q']   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['C', 'A', 'B']   []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GB" altLang="en-US" sz="2000" dirty="0" err="1">
                <a:latin typeface="Inconsolata" pitchFamily="49" charset="0"/>
              </a:rPr>
              <a:t>getcwd</a:t>
            </a:r>
            <a:r>
              <a:rPr lang="en-GB" altLang="en-US" sz="2000" dirty="0">
                <a:latin typeface="Inconsolata" pitchFamily="49" charset="0"/>
              </a:rPr>
              <a:t>(), </a:t>
            </a:r>
            <a:r>
              <a:rPr lang="en-GB" altLang="en-US" sz="2000" dirty="0" err="1">
                <a:latin typeface="Inconsolata" pitchFamily="49" charset="0"/>
              </a:rPr>
              <a:t>topdown</a:t>
            </a:r>
            <a:r>
              <a:rPr lang="en-GB" altLang="en-US" sz="2000" dirty="0">
                <a:latin typeface="Inconsolata" pitchFamily="49" charset="0"/>
              </a:rPr>
              <a:t>=False)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/C   []   ['c.txt']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/A   []   ['a1.txt', 'a2.txt']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/B/P   []   ['p.txt']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/B/Q   []   ['q1.txt' 'q2.txt']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/B   ['P', 'Q']   ['b.txt']</a:t>
            </a:r>
          </a:p>
          <a:p>
            <a:pPr eaLnBrk="1"/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006600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006600"/>
                </a:solidFill>
                <a:latin typeface="Inconsolata" pitchFamily="49" charset="0"/>
              </a:rPr>
              <a:t>   ['C', 'A', 'B']   []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7748588" y="2743200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P and Q a</a:t>
            </a: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re 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before B</a:t>
            </a:r>
            <a:endParaRPr lang="en-US" altLang="en-US" sz="2400">
              <a:solidFill>
                <a:schemeClr val="accent2"/>
              </a:solidFill>
              <a:latin typeface="Droid Sans" pitchFamily="34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H="1" flipV="1">
            <a:off x="6999288" y="3146425"/>
            <a:ext cx="749300" cy="1143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flipH="1">
            <a:off x="6462713" y="3433763"/>
            <a:ext cx="1285875" cy="2063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000" dirty="0">
                <a:latin typeface="Inconsolata" pitchFamily="49" charset="0"/>
              </a:rPr>
              <a:t>&gt;&gt;&gt; tree = walk(</a:t>
            </a:r>
            <a:r>
              <a:rPr lang="en-GB" altLang="en-US" sz="2000" dirty="0" err="1">
                <a:latin typeface="Inconsolata" pitchFamily="49" charset="0"/>
              </a:rPr>
              <a:t>getcwd</a:t>
            </a:r>
            <a:r>
              <a:rPr lang="en-GB" altLang="en-US" sz="2000" dirty="0">
                <a:latin typeface="Inconsolata" pitchFamily="49" charset="0"/>
              </a:rPr>
              <a:t>(), </a:t>
            </a:r>
            <a:r>
              <a:rPr lang="en-GB" altLang="en-US" sz="2000" dirty="0" err="1">
                <a:latin typeface="Inconsolata" pitchFamily="49" charset="0"/>
              </a:rPr>
              <a:t>topdown</a:t>
            </a:r>
            <a:r>
              <a:rPr lang="en-GB" altLang="en-US" sz="2000" dirty="0">
                <a:latin typeface="Inconsolata" pitchFamily="49" charset="0"/>
              </a:rPr>
              <a:t>=False)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&gt;&gt;&gt; </a:t>
            </a:r>
            <a:r>
              <a:rPr lang="en-US" altLang="en-US" sz="2000" b="1" dirty="0">
                <a:latin typeface="Inconsolata" pitchFamily="49" charset="0"/>
              </a:rPr>
              <a:t>for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 </a:t>
            </a:r>
            <a:r>
              <a:rPr lang="en-US" altLang="en-US" sz="2000" b="1" dirty="0">
                <a:latin typeface="Inconsolata" pitchFamily="49" charset="0"/>
              </a:rPr>
              <a:t>in</a:t>
            </a:r>
            <a:r>
              <a:rPr lang="en-US" altLang="en-US" sz="2000" dirty="0">
                <a:latin typeface="Inconsolata" pitchFamily="49" charset="0"/>
              </a:rPr>
              <a:t> tree:</a:t>
            </a: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    </a:t>
            </a:r>
            <a:r>
              <a:rPr lang="en-US" altLang="en-US" sz="2000" b="1" dirty="0">
                <a:latin typeface="Inconsolata" pitchFamily="49" charset="0"/>
              </a:rPr>
              <a:t>print</a:t>
            </a:r>
            <a:r>
              <a:rPr lang="en-US" altLang="en-US" sz="2000" dirty="0">
                <a:latin typeface="Inconsolata" pitchFamily="49" charset="0"/>
              </a:rPr>
              <a:t>(“{0!s} {1!s} {2!s}”.format(</a:t>
            </a:r>
            <a:r>
              <a:rPr lang="en-US" altLang="en-US" sz="2000" dirty="0" err="1">
                <a:latin typeface="Inconsolata" pitchFamily="49" charset="0"/>
              </a:rPr>
              <a:t>dir,subdirs,files</a:t>
            </a:r>
            <a:r>
              <a:rPr lang="en-US" altLang="en-US" sz="2000" dirty="0">
                <a:latin typeface="Inconsolata" pitchFamily="49" charset="0"/>
              </a:rPr>
              <a:t>)) </a:t>
            </a:r>
            <a:endParaRPr lang="en-US" altLang="en-US" sz="2000" dirty="0">
              <a:latin typeface="Inconsolata" pitchFamily="49" charset="0"/>
            </a:endParaRPr>
          </a:p>
          <a:p>
            <a:pPr eaLnBrk="1">
              <a:lnSpc>
                <a:spcPct val="125000"/>
              </a:lnSpc>
            </a:pPr>
            <a:r>
              <a:rPr lang="en-US" altLang="en-US" sz="2000" dirty="0">
                <a:latin typeface="Inconsolata" pitchFamily="49" charset="0"/>
              </a:rPr>
              <a:t>... 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/C   []   ['c.txt']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/A   []   ['a1.txt', 'a2.txt']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/B/P   []   ['p.txt']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/B/Q   []   ['q1.txt' 'q2.txt']</a:t>
            </a:r>
          </a:p>
          <a:p>
            <a:pPr eaLnBrk="1"/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b="1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b="1" dirty="0">
                <a:solidFill>
                  <a:srgbClr val="A50021"/>
                </a:solidFill>
                <a:latin typeface="Inconsolata" pitchFamily="49" charset="0"/>
              </a:rPr>
              <a:t>/B   ['P', 'Q']   ['b.txt']</a:t>
            </a:r>
          </a:p>
          <a:p>
            <a:pPr eaLnBrk="1"/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/user/</a:t>
            </a:r>
            <a:r>
              <a:rPr lang="en-US" altLang="en-US" sz="2000" dirty="0" err="1">
                <a:solidFill>
                  <a:srgbClr val="A50021"/>
                </a:solidFill>
                <a:latin typeface="Inconsolata" pitchFamily="49" charset="0"/>
              </a:rPr>
              <a:t>vlad</a:t>
            </a:r>
            <a:r>
              <a:rPr lang="en-US" altLang="en-US" sz="2000" dirty="0">
                <a:solidFill>
                  <a:srgbClr val="A50021"/>
                </a:solidFill>
                <a:latin typeface="Inconsolata" pitchFamily="49" charset="0"/>
              </a:rPr>
              <a:t>   ['C', 'A', 'B']   []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7748588" y="2743200"/>
            <a:ext cx="20145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en-US" sz="2400">
                <a:solidFill>
                  <a:schemeClr val="accent2"/>
                </a:solidFill>
                <a:latin typeface="Droid Sans" pitchFamily="34" charset="0"/>
              </a:rPr>
              <a:t>A, B and C</a:t>
            </a:r>
            <a:endParaRPr lang="en-GB" altLang="en-US" sz="2400">
              <a:solidFill>
                <a:schemeClr val="accent2"/>
              </a:solidFill>
              <a:latin typeface="Droid Sans" pitchFamily="34" charset="0"/>
            </a:endParaRPr>
          </a:p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are before the 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original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solidFill>
                  <a:schemeClr val="accent2"/>
                </a:solidFill>
                <a:latin typeface="Droid Sans" pitchFamily="34" charset="0"/>
              </a:rPr>
              <a:t>directory</a:t>
            </a:r>
            <a:endParaRPr lang="en-US" altLang="en-US" sz="2400">
              <a:solidFill>
                <a:schemeClr val="accent2"/>
              </a:solidFill>
              <a:latin typeface="Droid Sans" pitchFamily="34" charset="0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6999288" y="3146425"/>
            <a:ext cx="749300" cy="1143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H="1">
            <a:off x="5846763" y="3606800"/>
            <a:ext cx="1822450" cy="2889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4" name="Group 4"/>
          <p:cNvGraphicFramePr>
            <a:graphicFrameLocks noGrp="1"/>
          </p:cNvGraphicFramePr>
          <p:nvPr>
            <p:ph idx="4294967295"/>
          </p:nvPr>
        </p:nvGraphicFramePr>
        <p:xfrm>
          <a:off x="504825" y="957263"/>
          <a:ext cx="9072563" cy="1198562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os</a:t>
                      </a:r>
                      <a:endParaRPr kumimoji="0" lang="en-CA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consolata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Miscellaneous operating system interfaces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roid Sans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walk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Recursively explore directory 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Droid Sans" pitchFamily="34" charset="0"/>
              </a:rPr>
              <a:t>May 2011</a:t>
            </a:r>
          </a:p>
          <a:p>
            <a:pPr algn="ctr" eaLnBrk="1">
              <a:lnSpc>
                <a:spcPct val="102000"/>
              </a:lnSpc>
            </a:pPr>
            <a:endParaRPr lang="en-US" altLang="en-US" dirty="0">
              <a:solidFill>
                <a:srgbClr val="000000"/>
              </a:solidFill>
              <a:latin typeface="Droid Sans" pitchFamily="34" charset="0"/>
            </a:endParaRPr>
          </a:p>
          <a:p>
            <a:pPr algn="ctr" eaLnBrk="1">
              <a:lnSpc>
                <a:spcPct val="102000"/>
              </a:lnSpc>
            </a:pPr>
            <a:r>
              <a:rPr lang="en-US" altLang="en-US" dirty="0">
                <a:solidFill>
                  <a:srgbClr val="000000"/>
                </a:solidFill>
                <a:latin typeface="Droid Sans" pitchFamily="34" charset="0"/>
              </a:rPr>
              <a:t>Updated by F.J. Navarro (Py2 to Py3) – June 2017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2600">
                <a:solidFill>
                  <a:srgbClr val="000000"/>
                </a:solidFill>
                <a:latin typeface="Droid Sans" pitchFamily="34" charset="0"/>
              </a:rPr>
              <a:t>created by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02000"/>
              </a:lnSpc>
            </a:pPr>
            <a:r>
              <a:rPr lang="en-US" altLang="en-US" sz="3200">
                <a:solidFill>
                  <a:srgbClr val="000000"/>
                </a:solidFill>
                <a:latin typeface="Droid Sans" pitchFamily="34" charset="0"/>
              </a:rPr>
              <a:t>Mike Jackson and Greg Wilson</a:t>
            </a: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02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© Software Carpentry and The University of Edinburgh 2010-2011</a:t>
            </a:r>
          </a:p>
          <a:p>
            <a:pPr eaLnBrk="1">
              <a:lnSpc>
                <a:spcPct val="140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</a:pPr>
            <a:r>
              <a:rPr lang="en-US" altLang="en-US" sz="1400">
                <a:solidFill>
                  <a:srgbClr val="000000"/>
                </a:solidFill>
                <a:latin typeface="Droid Sans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7208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7209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1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7206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7207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2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7204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7205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3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7203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4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720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7175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719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7176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719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7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7177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719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5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7178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719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3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7179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719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1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7180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718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7181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7186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7187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['C', 'A', 'B']</a:t>
            </a:r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7183" name="AutoShape 27"/>
          <p:cNvSpPr>
            <a:spLocks noChangeArrowheads="1"/>
          </p:cNvSpPr>
          <p:nvPr/>
        </p:nvSpPr>
        <p:spPr bwMode="auto">
          <a:xfrm>
            <a:off x="488950" y="668338"/>
            <a:ext cx="66246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7184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7185" name="Line 4"/>
          <p:cNvSpPr>
            <a:spLocks noChangeShapeType="1"/>
          </p:cNvSpPr>
          <p:nvPr/>
        </p:nvSpPr>
        <p:spPr bwMode="auto">
          <a:xfrm flipH="1" flipV="1">
            <a:off x="1468438" y="4816475"/>
            <a:ext cx="0" cy="7778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8231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8232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5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8229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8230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6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8227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8228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7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8225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8226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8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822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8199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822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8200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821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0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8201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821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8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8202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821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8203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821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8204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821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2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8205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8209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8210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06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'B']     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[]</a:t>
            </a: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8207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  <p:sp>
        <p:nvSpPr>
          <p:cNvPr id="8208" name="Line 4"/>
          <p:cNvSpPr>
            <a:spLocks noChangeShapeType="1"/>
          </p:cNvSpPr>
          <p:nvPr/>
        </p:nvSpPr>
        <p:spPr bwMode="auto">
          <a:xfrm flipH="1" flipV="1">
            <a:off x="4060825" y="4816475"/>
            <a:ext cx="0" cy="7778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9254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9255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19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9252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9253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0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9250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9251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1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9249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2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924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9223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924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5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9224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9242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3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9225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9240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1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9226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9238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9227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9236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9228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9234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9229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9232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9233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30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['C', 'A', 'B']     []</a:t>
            </a:r>
          </a:p>
          <a:p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9231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0279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0280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3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0277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0278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4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0275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0276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5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0273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0274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6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027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0247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026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0248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026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0249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026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6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0250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026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0251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026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2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0252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025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0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0253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0257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0258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5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'C'</a:t>
            </a:r>
            <a:r>
              <a:rPr lang="en-US" altLang="en-US" sz="2000">
                <a:latin typeface="Inconsolata" pitchFamily="49" charset="0"/>
              </a:rPr>
              <a:t>, 'A', 'B']     []</a:t>
            </a: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0255" name="AutoShape 27"/>
          <p:cNvSpPr>
            <a:spLocks noChangeArrowheads="1"/>
          </p:cNvSpPr>
          <p:nvPr/>
        </p:nvSpPr>
        <p:spPr bwMode="auto">
          <a:xfrm>
            <a:off x="6076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0256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'./C'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9"/>
          <p:cNvGrpSpPr>
            <a:grpSpLocks/>
          </p:cNvGrpSpPr>
          <p:nvPr/>
        </p:nvGrpSpPr>
        <p:grpSpPr bwMode="auto">
          <a:xfrm>
            <a:off x="604838" y="663575"/>
            <a:ext cx="700087" cy="1100138"/>
            <a:chOff x="453" y="2525"/>
            <a:chExt cx="441" cy="693"/>
          </a:xfrm>
        </p:grpSpPr>
        <p:sp>
          <p:nvSpPr>
            <p:cNvPr id="11303" name="Text Box 3"/>
            <p:cNvSpPr txBox="1">
              <a:spLocks noChangeArrowheads="1"/>
            </p:cNvSpPr>
            <p:nvPr/>
          </p:nvSpPr>
          <p:spPr bwMode="auto">
            <a:xfrm>
              <a:off x="566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</a:t>
              </a:r>
            </a:p>
          </p:txBody>
        </p:sp>
        <p:pic>
          <p:nvPicPr>
            <p:cNvPr id="11304" name="Picture 20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7" name="Group 44"/>
          <p:cNvGrpSpPr>
            <a:grpSpLocks/>
          </p:cNvGrpSpPr>
          <p:nvPr/>
        </p:nvGrpSpPr>
        <p:grpSpPr bwMode="auto">
          <a:xfrm>
            <a:off x="3649663" y="1765300"/>
            <a:ext cx="700087" cy="1098550"/>
            <a:chOff x="3865" y="2526"/>
            <a:chExt cx="441" cy="692"/>
          </a:xfrm>
        </p:grpSpPr>
        <p:sp>
          <p:nvSpPr>
            <p:cNvPr id="11301" name="Text Box 9"/>
            <p:cNvSpPr txBox="1">
              <a:spLocks noChangeArrowheads="1"/>
            </p:cNvSpPr>
            <p:nvPr/>
          </p:nvSpPr>
          <p:spPr bwMode="auto">
            <a:xfrm>
              <a:off x="3979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</a:t>
              </a:r>
            </a:p>
          </p:txBody>
        </p:sp>
        <p:pic>
          <p:nvPicPr>
            <p:cNvPr id="11302" name="Picture 24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8" name="Group 40"/>
          <p:cNvGrpSpPr>
            <a:grpSpLocks/>
          </p:cNvGrpSpPr>
          <p:nvPr/>
        </p:nvGrpSpPr>
        <p:grpSpPr bwMode="auto">
          <a:xfrm>
            <a:off x="3706813" y="663575"/>
            <a:ext cx="700087" cy="1100138"/>
            <a:chOff x="1143" y="2525"/>
            <a:chExt cx="441" cy="693"/>
          </a:xfrm>
        </p:grpSpPr>
        <p:sp>
          <p:nvSpPr>
            <p:cNvPr id="11299" name="Text Box 10"/>
            <p:cNvSpPr txBox="1">
              <a:spLocks noChangeArrowheads="1"/>
            </p:cNvSpPr>
            <p:nvPr/>
          </p:nvSpPr>
          <p:spPr bwMode="auto">
            <a:xfrm>
              <a:off x="1268" y="2998"/>
              <a:ext cx="21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</a:t>
              </a:r>
            </a:p>
          </p:txBody>
        </p:sp>
        <p:pic>
          <p:nvPicPr>
            <p:cNvPr id="11300" name="Picture 25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 50"/>
          <p:cNvGrpSpPr>
            <a:grpSpLocks/>
          </p:cNvGrpSpPr>
          <p:nvPr/>
        </p:nvGrpSpPr>
        <p:grpSpPr bwMode="auto">
          <a:xfrm>
            <a:off x="4743450" y="1763713"/>
            <a:ext cx="700088" cy="1101725"/>
            <a:chOff x="5350" y="2524"/>
            <a:chExt cx="441" cy="694"/>
          </a:xfrm>
        </p:grpSpPr>
        <p:sp>
          <p:nvSpPr>
            <p:cNvPr id="11297" name="Text Box 27"/>
            <p:cNvSpPr txBox="1">
              <a:spLocks noChangeArrowheads="1"/>
            </p:cNvSpPr>
            <p:nvPr/>
          </p:nvSpPr>
          <p:spPr bwMode="auto">
            <a:xfrm>
              <a:off x="5456" y="2998"/>
              <a:ext cx="2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</a:t>
              </a:r>
            </a:p>
          </p:txBody>
        </p:sp>
        <p:pic>
          <p:nvPicPr>
            <p:cNvPr id="11298" name="Picture 28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0" name="Group 43"/>
          <p:cNvGrpSpPr>
            <a:grpSpLocks/>
          </p:cNvGrpSpPr>
          <p:nvPr/>
        </p:nvGrpSpPr>
        <p:grpSpPr bwMode="auto">
          <a:xfrm>
            <a:off x="1008063" y="1768475"/>
            <a:ext cx="749300" cy="1093788"/>
            <a:chOff x="3108" y="2529"/>
            <a:chExt cx="472" cy="689"/>
          </a:xfrm>
        </p:grpSpPr>
        <p:pic>
          <p:nvPicPr>
            <p:cNvPr id="1129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a2.txt</a:t>
              </a:r>
            </a:p>
          </p:txBody>
        </p:sp>
      </p:grpSp>
      <p:grpSp>
        <p:nvGrpSpPr>
          <p:cNvPr id="11271" name="Group 43"/>
          <p:cNvGrpSpPr>
            <a:grpSpLocks/>
          </p:cNvGrpSpPr>
          <p:nvPr/>
        </p:nvGrpSpPr>
        <p:grpSpPr bwMode="auto">
          <a:xfrm>
            <a:off x="315913" y="1768475"/>
            <a:ext cx="749300" cy="1093788"/>
            <a:chOff x="3108" y="2529"/>
            <a:chExt cx="472" cy="689"/>
          </a:xfrm>
        </p:grpSpPr>
        <p:pic>
          <p:nvPicPr>
            <p:cNvPr id="1129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a1.txt</a:t>
              </a:r>
            </a:p>
          </p:txBody>
        </p:sp>
      </p:grpSp>
      <p:grpSp>
        <p:nvGrpSpPr>
          <p:cNvPr id="11272" name="Group 43"/>
          <p:cNvGrpSpPr>
            <a:grpSpLocks/>
          </p:cNvGrpSpPr>
          <p:nvPr/>
        </p:nvGrpSpPr>
        <p:grpSpPr bwMode="auto">
          <a:xfrm>
            <a:off x="3659188" y="2973388"/>
            <a:ext cx="690562" cy="1093787"/>
            <a:chOff x="3127" y="2529"/>
            <a:chExt cx="435" cy="689"/>
          </a:xfrm>
        </p:grpSpPr>
        <p:pic>
          <p:nvPicPr>
            <p:cNvPr id="11291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2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p.txt</a:t>
              </a:r>
            </a:p>
          </p:txBody>
        </p:sp>
      </p:grpSp>
      <p:grpSp>
        <p:nvGrpSpPr>
          <p:cNvPr id="11273" name="Group 43"/>
          <p:cNvGrpSpPr>
            <a:grpSpLocks/>
          </p:cNvGrpSpPr>
          <p:nvPr/>
        </p:nvGrpSpPr>
        <p:grpSpPr bwMode="auto">
          <a:xfrm>
            <a:off x="2593975" y="1768475"/>
            <a:ext cx="690563" cy="1093788"/>
            <a:chOff x="3127" y="2529"/>
            <a:chExt cx="435" cy="689"/>
          </a:xfrm>
        </p:grpSpPr>
        <p:pic>
          <p:nvPicPr>
            <p:cNvPr id="11289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0" name="Text Box 30"/>
            <p:cNvSpPr txBox="1">
              <a:spLocks noChangeArrowheads="1"/>
            </p:cNvSpPr>
            <p:nvPr/>
          </p:nvSpPr>
          <p:spPr bwMode="auto">
            <a:xfrm>
              <a:off x="3149" y="2998"/>
              <a:ext cx="39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b.txt</a:t>
              </a:r>
            </a:p>
          </p:txBody>
        </p:sp>
      </p:grpSp>
      <p:grpSp>
        <p:nvGrpSpPr>
          <p:cNvPr id="11274" name="Group 43"/>
          <p:cNvGrpSpPr>
            <a:grpSpLocks/>
          </p:cNvGrpSpPr>
          <p:nvPr/>
        </p:nvGrpSpPr>
        <p:grpSpPr bwMode="auto">
          <a:xfrm>
            <a:off x="5097463" y="2973388"/>
            <a:ext cx="749300" cy="1093787"/>
            <a:chOff x="3108" y="2529"/>
            <a:chExt cx="472" cy="689"/>
          </a:xfrm>
        </p:grpSpPr>
        <p:pic>
          <p:nvPicPr>
            <p:cNvPr id="11287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8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q2.txt</a:t>
              </a:r>
            </a:p>
          </p:txBody>
        </p:sp>
      </p:grpSp>
      <p:grpSp>
        <p:nvGrpSpPr>
          <p:cNvPr id="11275" name="Group 43"/>
          <p:cNvGrpSpPr>
            <a:grpSpLocks/>
          </p:cNvGrpSpPr>
          <p:nvPr/>
        </p:nvGrpSpPr>
        <p:grpSpPr bwMode="auto">
          <a:xfrm>
            <a:off x="4406900" y="2973388"/>
            <a:ext cx="749300" cy="1093787"/>
            <a:chOff x="3108" y="2529"/>
            <a:chExt cx="472" cy="689"/>
          </a:xfrm>
        </p:grpSpPr>
        <p:pic>
          <p:nvPicPr>
            <p:cNvPr id="11285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6" name="Text Box 30"/>
            <p:cNvSpPr txBox="1">
              <a:spLocks noChangeArrowheads="1"/>
            </p:cNvSpPr>
            <p:nvPr/>
          </p:nvSpPr>
          <p:spPr bwMode="auto">
            <a:xfrm>
              <a:off x="3108" y="2998"/>
              <a:ext cx="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q1.txt</a:t>
              </a:r>
            </a:p>
          </p:txBody>
        </p:sp>
      </p:grpSp>
      <p:grpSp>
        <p:nvGrpSpPr>
          <p:cNvPr id="11276" name="Group 43"/>
          <p:cNvGrpSpPr>
            <a:grpSpLocks/>
          </p:cNvGrpSpPr>
          <p:nvPr/>
        </p:nvGrpSpPr>
        <p:grpSpPr bwMode="auto">
          <a:xfrm>
            <a:off x="6200775" y="1768475"/>
            <a:ext cx="690563" cy="1093788"/>
            <a:chOff x="3127" y="2529"/>
            <a:chExt cx="435" cy="689"/>
          </a:xfrm>
        </p:grpSpPr>
        <p:pic>
          <p:nvPicPr>
            <p:cNvPr id="11283" name="Picture 29" descr="Docum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4" name="Text Box 30"/>
            <p:cNvSpPr txBox="1">
              <a:spLocks noChangeArrowheads="1"/>
            </p:cNvSpPr>
            <p:nvPr/>
          </p:nvSpPr>
          <p:spPr bwMode="auto">
            <a:xfrm>
              <a:off x="3153" y="2998"/>
              <a:ext cx="3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c.txt</a:t>
              </a:r>
            </a:p>
          </p:txBody>
        </p:sp>
      </p:grpSp>
      <p:grpSp>
        <p:nvGrpSpPr>
          <p:cNvPr id="11277" name="Group 41"/>
          <p:cNvGrpSpPr>
            <a:grpSpLocks/>
          </p:cNvGrpSpPr>
          <p:nvPr/>
        </p:nvGrpSpPr>
        <p:grpSpPr bwMode="auto">
          <a:xfrm>
            <a:off x="6192838" y="663575"/>
            <a:ext cx="700087" cy="1100138"/>
            <a:chOff x="1807" y="2525"/>
            <a:chExt cx="441" cy="693"/>
          </a:xfrm>
        </p:grpSpPr>
        <p:sp>
          <p:nvSpPr>
            <p:cNvPr id="11281" name="Text Box 6"/>
            <p:cNvSpPr txBox="1">
              <a:spLocks noChangeArrowheads="1"/>
            </p:cNvSpPr>
            <p:nvPr/>
          </p:nvSpPr>
          <p:spPr bwMode="auto">
            <a:xfrm>
              <a:off x="1916" y="2998"/>
              <a:ext cx="22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/>
                <a:t>C</a:t>
              </a:r>
            </a:p>
          </p:txBody>
        </p:sp>
        <p:pic>
          <p:nvPicPr>
            <p:cNvPr id="11282" name="Picture 23" descr="Folde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8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r>
              <a:rPr lang="en-US" altLang="en-US" sz="2000">
                <a:latin typeface="Inconsolata" pitchFamily="49" charset="0"/>
              </a:rPr>
              <a:t>.     [</a:t>
            </a:r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'C'</a:t>
            </a:r>
            <a:r>
              <a:rPr lang="en-US" altLang="en-US" sz="2000">
                <a:latin typeface="Inconsolata" pitchFamily="49" charset="0"/>
              </a:rPr>
              <a:t>, 'A', 'B']     []</a:t>
            </a:r>
          </a:p>
          <a:p>
            <a:r>
              <a:rPr lang="en-US" altLang="en-US" sz="2000">
                <a:solidFill>
                  <a:srgbClr val="A50021"/>
                </a:solidFill>
                <a:latin typeface="Inconsolata" pitchFamily="49" charset="0"/>
              </a:rPr>
              <a:t>./C</a:t>
            </a:r>
            <a:endParaRPr lang="en-US" altLang="en-US" sz="2000">
              <a:latin typeface="Inconsolata" pitchFamily="49" charset="0"/>
            </a:endParaRPr>
          </a:p>
          <a:p>
            <a:endParaRPr lang="en-US" altLang="en-US" sz="2000">
              <a:latin typeface="Inconsolata" pitchFamily="49" charset="0"/>
            </a:endParaRPr>
          </a:p>
        </p:txBody>
      </p:sp>
      <p:sp>
        <p:nvSpPr>
          <p:cNvPr id="11279" name="AutoShape 27"/>
          <p:cNvSpPr>
            <a:spLocks noChangeArrowheads="1"/>
          </p:cNvSpPr>
          <p:nvPr/>
        </p:nvSpPr>
        <p:spPr bwMode="auto">
          <a:xfrm>
            <a:off x="6076950" y="668338"/>
            <a:ext cx="922338" cy="1038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1280" name="Text Box 2"/>
          <p:cNvSpPr txBox="1">
            <a:spLocks noChangeArrowheads="1"/>
          </p:cNvSpPr>
          <p:nvPr/>
        </p:nvSpPr>
        <p:spPr bwMode="auto">
          <a:xfrm>
            <a:off x="7402513" y="957263"/>
            <a:ext cx="184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latin typeface="Inconsolata" pitchFamily="49" charset="0"/>
              </a:rPr>
              <a:t>'.')</a:t>
            </a:r>
          </a:p>
          <a:p>
            <a:pPr eaLnBrk="1">
              <a:lnSpc>
                <a:spcPct val="125000"/>
              </a:lnSpc>
            </a:pPr>
            <a:r>
              <a:rPr lang="en-GB" altLang="en-US" sz="2400">
                <a:latin typeface="Inconsolata" pitchFamily="49" charset="0"/>
              </a:rPr>
              <a:t>walk(</a:t>
            </a:r>
            <a:r>
              <a:rPr lang="en-US" altLang="en-US" sz="2400">
                <a:solidFill>
                  <a:srgbClr val="A50021"/>
                </a:solidFill>
                <a:latin typeface="Inconsolata" pitchFamily="49" charset="0"/>
              </a:rPr>
              <a:t>'./C'</a:t>
            </a:r>
            <a:r>
              <a:rPr lang="en-US" altLang="en-US" sz="2400">
                <a:latin typeface="Inconsolata" pitchFamily="49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2832</Words>
  <Application>Microsoft Office PowerPoint</Application>
  <PresentationFormat>Custom</PresentationFormat>
  <Paragraphs>679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Unicode MS</vt:lpstr>
      <vt:lpstr>Times New Roman</vt:lpstr>
      <vt:lpstr>ＭＳ Ｐゴシック</vt:lpstr>
      <vt:lpstr>Droid Sans</vt:lpstr>
      <vt:lpstr>Courier New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FRANCISCO JOSE NAVARRO BRULL</cp:lastModifiedBy>
  <cp:revision>331</cp:revision>
  <cp:lastPrinted>1601-01-01T00:00:00Z</cp:lastPrinted>
  <dcterms:created xsi:type="dcterms:W3CDTF">2010-05-24T21:29:39Z</dcterms:created>
  <dcterms:modified xsi:type="dcterms:W3CDTF">2017-06-01T18:51:55Z</dcterms:modified>
</cp:coreProperties>
</file>