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9"/>
  </p:notesMasterIdLst>
  <p:sldIdLst>
    <p:sldId id="256" r:id="rId2"/>
    <p:sldId id="559" r:id="rId3"/>
    <p:sldId id="568" r:id="rId4"/>
    <p:sldId id="569" r:id="rId5"/>
    <p:sldId id="570" r:id="rId6"/>
    <p:sldId id="571" r:id="rId7"/>
    <p:sldId id="572" r:id="rId8"/>
    <p:sldId id="573" r:id="rId9"/>
    <p:sldId id="560" r:id="rId10"/>
    <p:sldId id="574" r:id="rId11"/>
    <p:sldId id="575" r:id="rId12"/>
    <p:sldId id="576" r:id="rId13"/>
    <p:sldId id="577" r:id="rId14"/>
    <p:sldId id="579" r:id="rId15"/>
    <p:sldId id="562" r:id="rId16"/>
    <p:sldId id="580" r:id="rId17"/>
    <p:sldId id="581" r:id="rId18"/>
    <p:sldId id="582" r:id="rId19"/>
    <p:sldId id="583" r:id="rId20"/>
    <p:sldId id="563" r:id="rId21"/>
    <p:sldId id="585" r:id="rId22"/>
    <p:sldId id="586" r:id="rId23"/>
    <p:sldId id="587" r:id="rId24"/>
    <p:sldId id="588" r:id="rId25"/>
    <p:sldId id="589" r:id="rId26"/>
    <p:sldId id="590" r:id="rId27"/>
    <p:sldId id="564" r:id="rId28"/>
    <p:sldId id="591" r:id="rId29"/>
    <p:sldId id="592" r:id="rId30"/>
    <p:sldId id="593" r:id="rId31"/>
    <p:sldId id="594" r:id="rId32"/>
    <p:sldId id="595" r:id="rId33"/>
    <p:sldId id="596" r:id="rId34"/>
    <p:sldId id="565" r:id="rId35"/>
    <p:sldId id="597" r:id="rId36"/>
    <p:sldId id="598" r:id="rId37"/>
    <p:sldId id="599" r:id="rId38"/>
    <p:sldId id="605" r:id="rId39"/>
    <p:sldId id="600" r:id="rId40"/>
    <p:sldId id="601" r:id="rId41"/>
    <p:sldId id="602" r:id="rId42"/>
    <p:sldId id="603" r:id="rId43"/>
    <p:sldId id="604" r:id="rId44"/>
    <p:sldId id="567" r:id="rId45"/>
    <p:sldId id="584" r:id="rId46"/>
    <p:sldId id="528" r:id="rId47"/>
    <p:sldId id="282" r:id="rId48"/>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2860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7432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2004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6576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0021"/>
    <a:srgbClr val="006600"/>
    <a:srgbClr val="000066"/>
    <a:srgbClr val="FFFF00"/>
    <a:srgbClr val="00FF00"/>
    <a:srgbClr val="00CC99"/>
    <a:srgbClr val="00FF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61486" autoAdjust="0"/>
  </p:normalViewPr>
  <p:slideViewPr>
    <p:cSldViewPr showGuides="1">
      <p:cViewPr varScale="1">
        <p:scale>
          <a:sx n="58" d="100"/>
          <a:sy n="58" d="100"/>
        </p:scale>
        <p:origin x="2898" y="78"/>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notesViewPr>
    <p:cSldViewPr showGuides="1">
      <p:cViewPr varScale="1">
        <p:scale>
          <a:sx n="59" d="100"/>
          <a:sy n="59" d="100"/>
        </p:scale>
        <p:origin x="-1752" y="-72"/>
      </p:cViewPr>
      <p:guideLst>
        <p:guide orient="horz" pos="2880"/>
        <p:guide pos="2160"/>
      </p:guideLst>
    </p:cSldViewPr>
  </p:notesViewPr>
  <p:gridSpacing cx="57607" cy="57607"/>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ChangeArrowheads="1"/>
          </p:cNvSpPr>
          <p:nvPr>
            <p:ph type="sldImg"/>
          </p:nvPr>
        </p:nvSpPr>
        <p:spPr bwMode="auto">
          <a:xfrm>
            <a:off x="1371600" y="763588"/>
            <a:ext cx="5027613"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buFont typeface="Times New Roman" charset="0"/>
              <a:buNone/>
              <a:tabLst>
                <a:tab pos="723900" algn="l"/>
                <a:tab pos="1447800" algn="l"/>
                <a:tab pos="2171700" algn="l"/>
                <a:tab pos="2895600" algn="l"/>
              </a:tabLst>
              <a:defRPr sz="1400">
                <a:solidFill>
                  <a:srgbClr val="000000"/>
                </a:solidFill>
                <a:latin typeface="Times New Roman" charset="0"/>
                <a:ea typeface="+mn-ea"/>
                <a:cs typeface="+mn-cs"/>
              </a:defRPr>
            </a:lvl1pPr>
          </a:lstStyle>
          <a:p>
            <a:pPr>
              <a:defRPr/>
            </a:pPr>
            <a:endParaRPr lang="en-US"/>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buFont typeface="Times New Roman" charset="0"/>
              <a:buNone/>
              <a:tabLst>
                <a:tab pos="723900" algn="l"/>
                <a:tab pos="1447800" algn="l"/>
                <a:tab pos="2171700" algn="l"/>
                <a:tab pos="2895600" algn="l"/>
              </a:tabLst>
              <a:defRPr sz="1400">
                <a:solidFill>
                  <a:srgbClr val="000000"/>
                </a:solidFill>
                <a:latin typeface="Times New Roman" charset="0"/>
                <a:ea typeface="+mn-ea"/>
                <a:cs typeface="+mn-cs"/>
              </a:defRPr>
            </a:lvl1pPr>
          </a:lstStyle>
          <a:p>
            <a:pPr>
              <a:defRPr/>
            </a:pPr>
            <a:endParaRPr lang="en-US"/>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buFont typeface="Times New Roman" charset="0"/>
              <a:buNone/>
              <a:tabLst>
                <a:tab pos="723900" algn="l"/>
                <a:tab pos="1447800" algn="l"/>
                <a:tab pos="2171700" algn="l"/>
                <a:tab pos="2895600" algn="l"/>
              </a:tabLst>
              <a:defRPr sz="1400">
                <a:solidFill>
                  <a:srgbClr val="000000"/>
                </a:solidFill>
                <a:latin typeface="Times New Roman" charset="0"/>
                <a:ea typeface="+mn-ea"/>
                <a:cs typeface="+mn-cs"/>
              </a:defRPr>
            </a:lvl1pPr>
          </a:lstStyle>
          <a:p>
            <a:pPr>
              <a:defRPr/>
            </a:pPr>
            <a:endParaRPr lang="en-US"/>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anose="02020603050405020304" pitchFamily="18" charset="0"/>
              </a:defRPr>
            </a:lvl1pPr>
          </a:lstStyle>
          <a:p>
            <a:fld id="{7DE8ABE8-D05A-4718-BAAB-F0A7354569D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88D5DD7B-C34E-426A-9FB0-D73897B8AE39}" type="slidenum">
              <a:rPr lang="en-US" altLang="en-US">
                <a:solidFill>
                  <a:srgbClr val="000000"/>
                </a:solidFill>
                <a:latin typeface="Times New Roman" panose="02020603050405020304" pitchFamily="18" charset="0"/>
              </a:rPr>
              <a:pPr eaLnBrk="1"/>
              <a:t>1</a:t>
            </a:fld>
            <a:endParaRPr lang="en-US" altLang="en-US">
              <a:solidFill>
                <a:srgbClr val="000000"/>
              </a:solidFill>
              <a:latin typeface="Times New Roman" panose="02020603050405020304" pitchFamily="18" charset="0"/>
            </a:endParaRPr>
          </a:p>
        </p:txBody>
      </p:sp>
      <p:sp>
        <p:nvSpPr>
          <p:cNvPr id="52227"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2228" name="Text Box 2"/>
          <p:cNvSpPr>
            <a:spLocks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r>
              <a:rPr lang="en-GB" altLang="en-US">
                <a:latin typeface="Times New Roman" panose="02020603050405020304" pitchFamily="18" charset="0"/>
                <a:ea typeface="ＭＳ Ｐゴシック" panose="020B0600070205080204" pitchFamily="34" charset="-128"/>
              </a:rPr>
              <a:t>Hello and welcome to the fourth episode of the Software Carpentry lectures on handling directories and files in Python. In the previous episodes, we’ve seen how to explore directories and enquire about their contents. In this one we’ll look more at handling directory and file paths, again using the os.path module.</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Note the backslashes in the path. Actually they are double backslashes but this is only because we are printing them.</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102720E2-5805-4411-B890-5785C84A76DE}" type="slidenum">
              <a:rPr lang="en-US" altLang="en-US">
                <a:solidFill>
                  <a:srgbClr val="000000"/>
                </a:solidFill>
                <a:latin typeface="Times New Roman" panose="02020603050405020304" pitchFamily="18" charset="0"/>
              </a:rPr>
              <a:pPr eaLnBrk="1"/>
              <a:t>10</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But, you might say, what about that initial forward slash. How do we handle that?</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6835B756-789B-42B5-A72E-CC3ADFC3A2F3}" type="slidenum">
              <a:rPr lang="en-US" altLang="en-US">
                <a:solidFill>
                  <a:srgbClr val="000000"/>
                </a:solidFill>
                <a:latin typeface="Times New Roman" panose="02020603050405020304" pitchFamily="18" charset="0"/>
              </a:rPr>
              <a:pPr eaLnBrk="1"/>
              <a:t>11</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Python again comes to our rescue with its normpath function. Normpath converts paths to be consistent with the current operating system. </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8357068E-DFD3-4854-905D-816A013C2D5F}" type="slidenum">
              <a:rPr lang="en-US" altLang="en-US">
                <a:solidFill>
                  <a:srgbClr val="000000"/>
                </a:solidFill>
                <a:latin typeface="Times New Roman" panose="02020603050405020304" pitchFamily="18" charset="0"/>
              </a:rPr>
              <a:pPr eaLnBrk="1"/>
              <a:t>12</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So for Windows it will convert forward slashes to backslashes.</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A919D951-F9A2-4E02-98CC-48EEC562EC75}" type="slidenum">
              <a:rPr lang="en-US" altLang="en-US">
                <a:solidFill>
                  <a:srgbClr val="000000"/>
                </a:solidFill>
                <a:latin typeface="Times New Roman" panose="02020603050405020304" pitchFamily="18" charset="0"/>
              </a:rPr>
              <a:pPr eaLnBrk="1"/>
              <a:t>13</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And here’s another example.</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3782AC39-7DA3-47E5-97FC-C7F5BD3FF58A}" type="slidenum">
              <a:rPr lang="en-US" altLang="en-US">
                <a:solidFill>
                  <a:srgbClr val="000000"/>
                </a:solidFill>
                <a:latin typeface="Times New Roman" panose="02020603050405020304" pitchFamily="18" charset="0"/>
              </a:rPr>
              <a:pPr eaLnBrk="1"/>
              <a:t>14</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Normpath does more than just convert file separators. Take, for example this messy looking path. Putting this into normpath gives us…</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752F7236-439E-4136-8D9E-E2D95703E518}" type="slidenum">
              <a:rPr lang="en-US" altLang="en-US">
                <a:solidFill>
                  <a:srgbClr val="000000"/>
                </a:solidFill>
                <a:latin typeface="Times New Roman" panose="02020603050405020304" pitchFamily="18" charset="0"/>
              </a:rPr>
              <a:pPr eaLnBrk="1"/>
              <a:t>15</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…something far cleaner.</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2764E003-7678-4DB9-B50C-0763A75E96E8}" type="slidenum">
              <a:rPr lang="en-US" altLang="en-US">
                <a:solidFill>
                  <a:srgbClr val="000000"/>
                </a:solidFill>
                <a:latin typeface="Times New Roman" panose="02020603050405020304" pitchFamily="18" charset="0"/>
              </a:rPr>
              <a:pPr eaLnBrk="1"/>
              <a:t>16</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Normpath also removes duplicated file separators.</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37E19F43-FABC-41E7-AB1E-99665441A494}" type="slidenum">
              <a:rPr lang="en-US" altLang="en-US">
                <a:solidFill>
                  <a:srgbClr val="000000"/>
                </a:solidFill>
                <a:latin typeface="Times New Roman" panose="02020603050405020304" pitchFamily="18" charset="0"/>
              </a:rPr>
              <a:pPr eaLnBrk="1"/>
              <a:t>17</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…and removes the dot shorthand for the current directory.</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70029368-B519-477D-A1D6-20AFD0B3FF22}" type="slidenum">
              <a:rPr lang="en-US" altLang="en-US">
                <a:solidFill>
                  <a:srgbClr val="000000"/>
                </a:solidFill>
                <a:latin typeface="Times New Roman" panose="02020603050405020304" pitchFamily="18" charset="0"/>
              </a:rPr>
              <a:pPr eaLnBrk="1"/>
              <a:t>18</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It also tries to resolve the double dot short-hand that represents parent directories.</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D476F664-9162-4E1B-86EF-C68CC71D9BAB}" type="slidenum">
              <a:rPr lang="en-US" altLang="en-US">
                <a:solidFill>
                  <a:srgbClr val="000000"/>
                </a:solidFill>
                <a:latin typeface="Times New Roman" panose="02020603050405020304" pitchFamily="18" charset="0"/>
              </a:rPr>
              <a:pPr eaLnBrk="1"/>
              <a:t>19</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We may want to build up paths from variables containing directory or file names. These variables might come from other functions, from configuration files or from the user, via a GUI, or the command-line. For example, here we have three variables we might use to build a file path.</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7B054968-DC92-4938-BAD2-4B82358F845E}" type="slidenum">
              <a:rPr lang="en-US" altLang="en-US">
                <a:solidFill>
                  <a:srgbClr val="000000"/>
                </a:solidFill>
                <a:latin typeface="Times New Roman" panose="02020603050405020304" pitchFamily="18" charset="0"/>
              </a:rPr>
              <a:pPr eaLnBrk="1"/>
              <a:t>2</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Sometimes we might have a path and want to get the last part of the path, for example the file name or the last directory. Python provides the dirname and basename functions to do this.</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ED021A20-C323-43E0-9AA7-0603292B0E6D}" type="slidenum">
              <a:rPr lang="en-US" altLang="en-US">
                <a:solidFill>
                  <a:srgbClr val="000000"/>
                </a:solidFill>
                <a:latin typeface="Times New Roman" panose="02020603050405020304" pitchFamily="18" charset="0"/>
              </a:rPr>
              <a:pPr eaLnBrk="1"/>
              <a:t>20</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Here is a path…</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1F0D70E0-B226-44F7-958B-F16EDAE62983}" type="slidenum">
              <a:rPr lang="en-US" altLang="en-US">
                <a:solidFill>
                  <a:srgbClr val="000000"/>
                </a:solidFill>
                <a:latin typeface="Times New Roman" panose="02020603050405020304" pitchFamily="18" charset="0"/>
              </a:rPr>
              <a:pPr eaLnBrk="1"/>
              <a:t>21</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Dirname extracts the directories up to but not including the last component, in this example a file, in the path.</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F8C4153D-84B2-46D4-A0CE-B6EF1AF421B4}" type="slidenum">
              <a:rPr lang="en-US" altLang="en-US">
                <a:solidFill>
                  <a:srgbClr val="000000"/>
                </a:solidFill>
                <a:latin typeface="Times New Roman" panose="02020603050405020304" pitchFamily="18" charset="0"/>
              </a:rPr>
              <a:pPr eaLnBrk="1"/>
              <a:t>22</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Basename returns the last component in the path, in this case it’s a file name.</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0F0A9947-CD65-4F4F-A9CD-1362474F3A25}" type="slidenum">
              <a:rPr lang="en-US" altLang="en-US">
                <a:solidFill>
                  <a:srgbClr val="000000"/>
                </a:solidFill>
                <a:latin typeface="Times New Roman" panose="02020603050405020304" pitchFamily="18" charset="0"/>
              </a:rPr>
              <a:pPr eaLnBrk="1"/>
              <a:t>23</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Split combines the behaviour of both dirname and basename and returns a pair.</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48E7780D-2DB0-4917-8245-868938A4DB5E}" type="slidenum">
              <a:rPr lang="en-US" altLang="en-US">
                <a:solidFill>
                  <a:srgbClr val="000000"/>
                </a:solidFill>
                <a:latin typeface="Times New Roman" panose="02020603050405020304" pitchFamily="18" charset="0"/>
              </a:rPr>
              <a:pPr eaLnBrk="1"/>
              <a:t>24</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The first element in the pair is the same as what dirname returns.</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4A33E280-94D4-4654-9C4A-76E8E85FB3E4}" type="slidenum">
              <a:rPr lang="en-US" altLang="en-US">
                <a:solidFill>
                  <a:srgbClr val="000000"/>
                </a:solidFill>
                <a:latin typeface="Times New Roman" panose="02020603050405020304" pitchFamily="18" charset="0"/>
              </a:rPr>
              <a:pPr eaLnBrk="1"/>
              <a:t>25</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And the second, the same as what basename returns.</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BA8037A3-42FD-4657-A000-B7D0671C2980}" type="slidenum">
              <a:rPr lang="en-US" altLang="en-US">
                <a:solidFill>
                  <a:srgbClr val="000000"/>
                </a:solidFill>
                <a:latin typeface="Times New Roman" panose="02020603050405020304" pitchFamily="18" charset="0"/>
              </a:rPr>
              <a:pPr eaLnBrk="1"/>
              <a:t>26</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Another similar function is splitext.</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9CE88973-14E5-41F9-BB64-4DD84AFBD9BF}" type="slidenum">
              <a:rPr lang="en-US" altLang="en-US">
                <a:solidFill>
                  <a:srgbClr val="000000"/>
                </a:solidFill>
                <a:latin typeface="Times New Roman" panose="02020603050405020304" pitchFamily="18" charset="0"/>
              </a:rPr>
              <a:pPr eaLnBrk="1"/>
              <a:t>27</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Splitext returns a pair consisting of…</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B78AB8D2-109A-4018-BEF5-31DA9DFD5DFC}" type="slidenum">
              <a:rPr lang="en-US" altLang="en-US">
                <a:solidFill>
                  <a:srgbClr val="000000"/>
                </a:solidFill>
                <a:latin typeface="Times New Roman" panose="02020603050405020304" pitchFamily="18" charset="0"/>
              </a:rPr>
              <a:pPr eaLnBrk="1"/>
              <a:t>28</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All of the path up to but not including the file extension.</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34C08EBB-40E6-48CF-889B-49736DBCAC39}" type="slidenum">
              <a:rPr lang="en-US" altLang="en-US">
                <a:solidFill>
                  <a:srgbClr val="000000"/>
                </a:solidFill>
                <a:latin typeface="Times New Roman" panose="02020603050405020304" pitchFamily="18" charset="0"/>
              </a:rPr>
              <a:pPr eaLnBrk="1"/>
              <a:t>29</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We could create a new variable, path by appending base, a string with a file separator, user, another file separator string and datadir. This would work just fine.</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866DD114-BBDE-4B48-88DA-B203AE8ABB50}" type="slidenum">
              <a:rPr lang="en-US" altLang="en-US">
                <a:solidFill>
                  <a:srgbClr val="000000"/>
                </a:solidFill>
                <a:latin typeface="Times New Roman" panose="02020603050405020304" pitchFamily="18" charset="0"/>
              </a:rPr>
              <a:pPr eaLnBrk="1"/>
              <a:t>3</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And, the file extension itself. If there is no file extension then this is just an empty string.</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055350C7-2FDA-42D6-BB5A-326A89E00690}" type="slidenum">
              <a:rPr lang="en-US" altLang="en-US">
                <a:solidFill>
                  <a:srgbClr val="000000"/>
                </a:solidFill>
                <a:latin typeface="Times New Roman" panose="02020603050405020304" pitchFamily="18" charset="0"/>
              </a:rPr>
              <a:pPr eaLnBrk="1"/>
              <a:t>30</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Splitdrive also returns a pair.</a:t>
            </a: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6C5151C9-2585-4A4F-918C-0F18761202D7}" type="slidenum">
              <a:rPr lang="en-US" altLang="en-US">
                <a:solidFill>
                  <a:srgbClr val="000000"/>
                </a:solidFill>
                <a:latin typeface="Times New Roman" panose="02020603050405020304" pitchFamily="18" charset="0"/>
              </a:rPr>
              <a:pPr eaLnBrk="1"/>
              <a:t>31</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This consists of a drive name. This will be an empty string if running on Linux or Unix.</a:t>
            </a: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223BDD4D-7533-48D7-984E-320EF59B1328}" type="slidenum">
              <a:rPr lang="en-US" altLang="en-US">
                <a:solidFill>
                  <a:srgbClr val="000000"/>
                </a:solidFill>
                <a:latin typeface="Times New Roman" panose="02020603050405020304" pitchFamily="18" charset="0"/>
              </a:rPr>
              <a:pPr eaLnBrk="1"/>
              <a:t>32</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And it also returns the rest of the path.</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AF596189-1920-4B01-98BE-6669753849AD}" type="slidenum">
              <a:rPr lang="en-US" altLang="en-US">
                <a:solidFill>
                  <a:srgbClr val="000000"/>
                </a:solidFill>
                <a:latin typeface="Times New Roman" panose="02020603050405020304" pitchFamily="18" charset="0"/>
              </a:rPr>
              <a:pPr eaLnBrk="1"/>
              <a:t>33</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We may not know if a path is relative or absolute.</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ADE0E15B-1E06-4A55-84F5-A0D2BA4B5F0D}" type="slidenum">
              <a:rPr lang="en-US" altLang="en-US">
                <a:solidFill>
                  <a:srgbClr val="000000"/>
                </a:solidFill>
                <a:latin typeface="Times New Roman" panose="02020603050405020304" pitchFamily="18" charset="0"/>
              </a:rPr>
              <a:pPr eaLnBrk="1"/>
              <a:t>34</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We may not know if a path is relative or absolute.</a:t>
            </a:r>
          </a:p>
          <a:p>
            <a:r>
              <a:rPr lang="en-GB" altLang="en-US">
                <a:latin typeface="Times New Roman" panose="02020603050405020304" pitchFamily="18" charset="0"/>
                <a:ea typeface="ＭＳ Ｐゴシック" panose="020B0600070205080204" pitchFamily="34" charset="-128"/>
              </a:rPr>
              <a:t>isabs is a function that checks this.</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A40B0C54-7B44-44C4-BC92-E3C585D3D71C}" type="slidenum">
              <a:rPr lang="en-US" altLang="en-US">
                <a:solidFill>
                  <a:srgbClr val="000000"/>
                </a:solidFill>
                <a:latin typeface="Times New Roman" panose="02020603050405020304" pitchFamily="18" charset="0"/>
              </a:rPr>
              <a:pPr eaLnBrk="1"/>
              <a:t>35</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It just checks whether the path begins with a forward slash, for Linux and Unix, or a backslash, after the drive has been removed, for Windows.</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8C6CBB79-3127-4E79-9F2F-CDF2BDBD67CA}" type="slidenum">
              <a:rPr lang="en-US" altLang="en-US">
                <a:solidFill>
                  <a:srgbClr val="000000"/>
                </a:solidFill>
                <a:latin typeface="Times New Roman" panose="02020603050405020304" pitchFamily="18" charset="0"/>
              </a:rPr>
              <a:pPr eaLnBrk="1"/>
              <a:t>36</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Abspath converts a relative path to an absolute path.</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6752C06C-61A4-4783-9223-6595C7E3DDC6}" type="slidenum">
              <a:rPr lang="en-US" altLang="en-US">
                <a:solidFill>
                  <a:srgbClr val="000000"/>
                </a:solidFill>
                <a:latin typeface="Times New Roman" panose="02020603050405020304" pitchFamily="18" charset="0"/>
              </a:rPr>
              <a:pPr eaLnBrk="1"/>
              <a:t>37</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79E73CD9-145F-49DC-881E-78584F5F9780}" type="slidenum">
              <a:rPr lang="en-US" altLang="en-US">
                <a:solidFill>
                  <a:srgbClr val="000000"/>
                </a:solidFill>
                <a:latin typeface="Times New Roman" panose="02020603050405020304" pitchFamily="18" charset="0"/>
              </a:rPr>
              <a:pPr eaLnBrk="1"/>
              <a:t>38</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It uses the current working directory, returned by getcwd which we saw in an earlier episode. It just adds this directory to the front of the path. Then it normalizes the path in a similar way to normpath. And let’s check that it is indeed now an absolute path.</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614FFAC7-94EB-43C2-84AC-F88B7981AF59}" type="slidenum">
              <a:rPr lang="en-US" altLang="en-US">
                <a:solidFill>
                  <a:srgbClr val="000000"/>
                </a:solidFill>
                <a:latin typeface="Times New Roman" panose="02020603050405020304" pitchFamily="18" charset="0"/>
              </a:rPr>
              <a:pPr eaLnBrk="1"/>
              <a:t>39</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But the use of the file separator string isn’t very clean. More seriously, it assumes we’re running on Linux or UNIX which means our code isn’t very portable. What if we want to run on Windows too, which uses a backslash as its file separator?</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30D6A4B6-997D-40B1-A5C9-6B35F9D175D2}" type="slidenum">
              <a:rPr lang="en-US" altLang="en-US">
                <a:solidFill>
                  <a:srgbClr val="000000"/>
                </a:solidFill>
                <a:latin typeface="Times New Roman" panose="02020603050405020304" pitchFamily="18" charset="0"/>
              </a:rPr>
              <a:pPr eaLnBrk="1"/>
              <a:t>4</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It is.</a:t>
            </a:r>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BE669AA4-43B9-4901-BFDC-3A45E2BC204A}" type="slidenum">
              <a:rPr lang="en-US" altLang="en-US">
                <a:solidFill>
                  <a:srgbClr val="000000"/>
                </a:solidFill>
                <a:latin typeface="Times New Roman" panose="02020603050405020304" pitchFamily="18" charset="0"/>
              </a:rPr>
              <a:pPr eaLnBrk="1"/>
              <a:t>40</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And here’s another example, with more normalisation needed. </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A14C4C3D-908E-4BD6-9A96-FDF02E4DF694}" type="slidenum">
              <a:rPr lang="en-US" altLang="en-US">
                <a:solidFill>
                  <a:srgbClr val="000000"/>
                </a:solidFill>
                <a:latin typeface="Times New Roman" panose="02020603050405020304" pitchFamily="18" charset="0"/>
              </a:rPr>
              <a:pPr eaLnBrk="1"/>
              <a:t>41</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This sets the absolute path to be users vlad data dot-dot dot-dot</a:t>
            </a: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79FAA118-E309-4F6F-B545-0F773CC60D11}" type="slidenum">
              <a:rPr lang="en-US" altLang="en-US">
                <a:solidFill>
                  <a:srgbClr val="000000"/>
                </a:solidFill>
                <a:latin typeface="Times New Roman" panose="02020603050405020304" pitchFamily="18" charset="0"/>
              </a:rPr>
              <a:pPr eaLnBrk="1"/>
              <a:t>42</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But then normalizes the dot-dot parent directory short-hand to get to users.</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16175CC7-C7CA-4B26-A098-D35F1E8526A1}" type="slidenum">
              <a:rPr lang="en-US" altLang="en-US">
                <a:solidFill>
                  <a:srgbClr val="000000"/>
                </a:solidFill>
                <a:latin typeface="Times New Roman" panose="02020603050405020304" pitchFamily="18" charset="0"/>
              </a:rPr>
              <a:pPr eaLnBrk="1"/>
              <a:t>43</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It is important to remember that none of these operations check whether the directories or files in the paths actually exist. They are useful, though, as they allow you to build paths for directories or files you will create later.</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456C9C31-107C-4C92-85C9-72BBADA18EE7}" type="slidenum">
              <a:rPr lang="en-US" altLang="en-US">
                <a:solidFill>
                  <a:srgbClr val="000000"/>
                </a:solidFill>
                <a:latin typeface="Times New Roman" panose="02020603050405020304" pitchFamily="18" charset="0"/>
              </a:rPr>
              <a:pPr eaLnBrk="1"/>
              <a:t>44</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But it also means you need to do these checks yourself.  So, remember os.path’s exists function.</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5E9893D6-0342-43FD-9F17-22DD46EBDC23}" type="slidenum">
              <a:rPr lang="en-US" altLang="en-US">
                <a:solidFill>
                  <a:srgbClr val="000000"/>
                </a:solidFill>
                <a:latin typeface="Times New Roman" panose="02020603050405020304" pitchFamily="18" charset="0"/>
              </a:rPr>
              <a:pPr eaLnBrk="1"/>
              <a:t>45</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In this episode we saw a number of useful os.path functions. Join can join relative paths together using the file separator of the current operating system. Normpath allows us to convert a path to be consistent with the current operating system as well as cleaning it up and removing redundancy. Dirname can get the path to the final directory or file in a path. Basename can get the name of the final directory or file in a path. Split combines the dirname and basename, accessing both the path to the final directory or file and this directory or file itself. Splitext allows us to get a file extension. And, splitdrive allows us to get a drive name. Finally, isabs allows us to see whether a path is relative or absolute and abspath converts a relative path to an absolute one.</a:t>
            </a:r>
          </a:p>
          <a:p>
            <a:endParaRPr lang="en-GB"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A37F6E42-69A2-4CD6-B8E8-269E147756C2}" type="slidenum">
              <a:rPr lang="en-US" altLang="en-US">
                <a:solidFill>
                  <a:srgbClr val="000000"/>
                </a:solidFill>
                <a:latin typeface="Times New Roman" panose="02020603050405020304" pitchFamily="18" charset="0"/>
              </a:rPr>
              <a:pPr eaLnBrk="1"/>
              <a:t>46</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FD991E84-CB95-47D0-983E-11CB43ADC5E3}" type="slidenum">
              <a:rPr lang="en-US" altLang="en-US">
                <a:solidFill>
                  <a:srgbClr val="000000"/>
                </a:solidFill>
                <a:latin typeface="Times New Roman" panose="02020603050405020304" pitchFamily="18" charset="0"/>
              </a:rPr>
              <a:pPr eaLnBrk="1"/>
              <a:t>47</a:t>
            </a:fld>
            <a:endParaRPr lang="en-US" altLang="en-US">
              <a:solidFill>
                <a:srgbClr val="000000"/>
              </a:solidFill>
              <a:latin typeface="Times New Roman" panose="02020603050405020304" pitchFamily="18" charset="0"/>
            </a:endParaRPr>
          </a:p>
        </p:txBody>
      </p:sp>
      <p:sp>
        <p:nvSpPr>
          <p:cNvPr id="99331"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99332"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r>
              <a:rPr lang="en-US" altLang="en-US">
                <a:latin typeface="Times New Roman" panose="02020603050405020304" pitchFamily="18" charset="0"/>
                <a:ea typeface="ＭＳ Ｐゴシック" panose="020B0600070205080204" pitchFamily="34" charset="-128"/>
              </a:rPr>
              <a:t>Thank you for listening.</a:t>
            </a:r>
          </a:p>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Python provides a join function in its os.path module that means we don’t have to worry about file separators.</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B9691888-19C4-4E22-A65B-D1F7A08B8322}" type="slidenum">
              <a:rPr lang="en-US" altLang="en-US">
                <a:solidFill>
                  <a:srgbClr val="000000"/>
                </a:solidFill>
                <a:latin typeface="Times New Roman" panose="02020603050405020304" pitchFamily="18" charset="0"/>
              </a:rPr>
              <a:pPr eaLnBrk="1"/>
              <a:t>5</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Join is one of those useful functions that takes two or more arguments.</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BADE8549-47C3-49F1-B17C-08E5B686762D}" type="slidenum">
              <a:rPr lang="en-US" altLang="en-US">
                <a:solidFill>
                  <a:srgbClr val="000000"/>
                </a:solidFill>
                <a:latin typeface="Times New Roman" panose="02020603050405020304" pitchFamily="18" charset="0"/>
              </a:rPr>
              <a:pPr eaLnBrk="1"/>
              <a:t>6</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12D96E04-6F79-4FB5-AAC0-A54E80171725}" type="slidenum">
              <a:rPr lang="en-US" altLang="en-US">
                <a:solidFill>
                  <a:srgbClr val="000000"/>
                </a:solidFill>
                <a:latin typeface="Times New Roman" panose="02020603050405020304" pitchFamily="18" charset="0"/>
              </a:rPr>
              <a:pPr eaLnBrk="1"/>
              <a:t>7</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Join picks a file separator based upon what it knows to be the current operating system.</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1DFE06A5-91F8-43A5-B077-00F9CC927687}" type="slidenum">
              <a:rPr lang="en-US" altLang="en-US">
                <a:solidFill>
                  <a:srgbClr val="000000"/>
                </a:solidFill>
                <a:latin typeface="Times New Roman" panose="02020603050405020304" pitchFamily="18" charset="0"/>
              </a:rPr>
              <a:pPr eaLnBrk="1"/>
              <a:t>8</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a:latin typeface="Times New Roman" panose="02020603050405020304" pitchFamily="18" charset="0"/>
                <a:ea typeface="ＭＳ Ｐゴシック" panose="020B0600070205080204" pitchFamily="34" charset="-128"/>
              </a:rPr>
              <a:t>And if we ran this on Windows, this is what we would get.</a:t>
            </a:r>
          </a:p>
          <a:p>
            <a:endParaRPr lang="en-US" altLang="en-US">
              <a:latin typeface="Times New Roman" panose="02020603050405020304" pitchFamily="18" charset="0"/>
              <a:ea typeface="ＭＳ Ｐゴシック" panose="020B0600070205080204" pitchFamily="34" charset="-128"/>
            </a:endParaRPr>
          </a:p>
        </p:txBody>
      </p:sp>
      <p:sp>
        <p:nvSpPr>
          <p:cNvPr id="4" name="Slide Number Placeholder 3"/>
          <p:cNvSpPr>
            <a:spLocks noGrp="1"/>
          </p:cNvSpPr>
          <p:nvPr>
            <p:ph type="sldNum" sz="quarter"/>
          </p:nvPr>
        </p:nvSpPr>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fld id="{00B4FB68-83CE-4D48-990F-A18FC9381F0D}" type="slidenum">
              <a:rPr lang="en-US" altLang="en-US">
                <a:solidFill>
                  <a:srgbClr val="000000"/>
                </a:solidFill>
                <a:latin typeface="Times New Roman" panose="02020603050405020304" pitchFamily="18" charset="0"/>
              </a:rPr>
              <a:pPr eaLnBrk="1"/>
              <a:t>9</a:t>
            </a:fld>
            <a:endParaRPr lang="en-US" altLang="en-US">
              <a:solidFill>
                <a:srgbClr val="000000"/>
              </a:solidFill>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446088" y="6948488"/>
            <a:ext cx="1965325" cy="36988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Lst>
              <a:defRPr>
                <a:solidFill>
                  <a:schemeClr val="tx1"/>
                </a:solidFill>
                <a:latin typeface="Arial" charset="0"/>
                <a:ea typeface="Arial Unicode MS" pitchFamily="34" charset="-128"/>
                <a:cs typeface="Arial Unicode MS" pitchFamily="34" charset="-128"/>
              </a:defRPr>
            </a:lvl1pPr>
            <a:lvl2pPr eaLnBrk="0">
              <a:tabLst>
                <a:tab pos="723900" algn="l"/>
                <a:tab pos="1447800" algn="l"/>
              </a:tabLst>
              <a:defRPr>
                <a:solidFill>
                  <a:schemeClr val="tx1"/>
                </a:solidFill>
                <a:latin typeface="Arial" charset="0"/>
                <a:ea typeface="Arial Unicode MS" pitchFamily="34" charset="-128"/>
                <a:cs typeface="Arial Unicode MS" pitchFamily="34" charset="-128"/>
              </a:defRPr>
            </a:lvl2pPr>
            <a:lvl3pPr eaLnBrk="0">
              <a:tabLst>
                <a:tab pos="723900" algn="l"/>
                <a:tab pos="1447800" algn="l"/>
              </a:tabLst>
              <a:defRPr>
                <a:solidFill>
                  <a:schemeClr val="tx1"/>
                </a:solidFill>
                <a:latin typeface="Arial" charset="0"/>
                <a:ea typeface="Arial Unicode MS" pitchFamily="34" charset="-128"/>
                <a:cs typeface="Arial Unicode MS" pitchFamily="34" charset="-128"/>
              </a:defRPr>
            </a:lvl3pPr>
            <a:lvl4pPr eaLnBrk="0">
              <a:tabLst>
                <a:tab pos="723900" algn="l"/>
                <a:tab pos="1447800" algn="l"/>
              </a:tabLst>
              <a:defRPr>
                <a:solidFill>
                  <a:schemeClr val="tx1"/>
                </a:solidFill>
                <a:latin typeface="Arial" charset="0"/>
                <a:ea typeface="Arial Unicode MS" pitchFamily="34" charset="-128"/>
                <a:cs typeface="Arial Unicode MS" pitchFamily="34" charset="-128"/>
              </a:defRPr>
            </a:lvl4pPr>
            <a:lvl5pPr eaLnBrk="0">
              <a:tabLst>
                <a:tab pos="723900" algn="l"/>
                <a:tab pos="14478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9pPr>
          </a:lstStyle>
          <a:p>
            <a:pPr eaLnBrk="1">
              <a:lnSpc>
                <a:spcPct val="102000"/>
              </a:lnSpc>
              <a:defRPr/>
            </a:pPr>
            <a:r>
              <a:rPr lang="en-US" sz="1600">
                <a:solidFill>
                  <a:srgbClr val="000080"/>
                </a:solidFill>
                <a:latin typeface="Droid Sans" pitchFamily="34" charset="0"/>
              </a:rPr>
              <a:t>Python</a:t>
            </a:r>
          </a:p>
        </p:txBody>
      </p:sp>
      <p:sp>
        <p:nvSpPr>
          <p:cNvPr id="3" name="Text Box 9"/>
          <p:cNvSpPr txBox="1">
            <a:spLocks noChangeArrowheads="1"/>
          </p:cNvSpPr>
          <p:nvPr/>
        </p:nvSpPr>
        <p:spPr bwMode="auto">
          <a:xfrm>
            <a:off x="8361363" y="6948488"/>
            <a:ext cx="1279525" cy="36988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Lst>
              <a:defRPr>
                <a:solidFill>
                  <a:schemeClr val="tx1"/>
                </a:solidFill>
                <a:latin typeface="Arial" charset="0"/>
                <a:ea typeface="Arial Unicode MS" pitchFamily="34" charset="-128"/>
                <a:cs typeface="Arial Unicode MS" pitchFamily="34" charset="-128"/>
              </a:defRPr>
            </a:lvl1pPr>
            <a:lvl2pPr eaLnBrk="0">
              <a:tabLst>
                <a:tab pos="723900" algn="l"/>
              </a:tabLst>
              <a:defRPr>
                <a:solidFill>
                  <a:schemeClr val="tx1"/>
                </a:solidFill>
                <a:latin typeface="Arial" charset="0"/>
                <a:ea typeface="Arial Unicode MS" pitchFamily="34" charset="-128"/>
                <a:cs typeface="Arial Unicode MS" pitchFamily="34" charset="-128"/>
              </a:defRPr>
            </a:lvl2pPr>
            <a:lvl3pPr eaLnBrk="0">
              <a:tabLst>
                <a:tab pos="723900" algn="l"/>
              </a:tabLst>
              <a:defRPr>
                <a:solidFill>
                  <a:schemeClr val="tx1"/>
                </a:solidFill>
                <a:latin typeface="Arial" charset="0"/>
                <a:ea typeface="Arial Unicode MS" pitchFamily="34" charset="-128"/>
                <a:cs typeface="Arial Unicode MS" pitchFamily="34" charset="-128"/>
              </a:defRPr>
            </a:lvl3pPr>
            <a:lvl4pPr eaLnBrk="0">
              <a:tabLst>
                <a:tab pos="723900" algn="l"/>
              </a:tabLst>
              <a:defRPr>
                <a:solidFill>
                  <a:schemeClr val="tx1"/>
                </a:solidFill>
                <a:latin typeface="Arial" charset="0"/>
                <a:ea typeface="Arial Unicode MS" pitchFamily="34" charset="-128"/>
                <a:cs typeface="Arial Unicode MS" pitchFamily="34" charset="-128"/>
              </a:defRPr>
            </a:lvl4pPr>
            <a:lvl5pPr eaLnBrk="0">
              <a:tabLst>
                <a:tab pos="7239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9pPr>
          </a:lstStyle>
          <a:p>
            <a:pPr algn="r" eaLnBrk="1">
              <a:lnSpc>
                <a:spcPct val="102000"/>
              </a:lnSpc>
              <a:defRPr/>
            </a:pPr>
            <a:r>
              <a:rPr lang="en-US" sz="1600">
                <a:solidFill>
                  <a:srgbClr val="280099"/>
                </a:solidFill>
                <a:latin typeface="Droid Sans" pitchFamily="34" charset="0"/>
              </a:rPr>
              <a:t>Directory and File Paths</a:t>
            </a:r>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9850" y="228600"/>
            <a:ext cx="21399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5" name="Group 18"/>
          <p:cNvGrpSpPr>
            <a:grpSpLocks/>
          </p:cNvGrpSpPr>
          <p:nvPr userDrawn="1"/>
        </p:nvGrpSpPr>
        <p:grpSpPr bwMode="auto">
          <a:xfrm>
            <a:off x="228600" y="227013"/>
            <a:ext cx="9602788" cy="6721475"/>
            <a:chOff x="144" y="143"/>
            <a:chExt cx="6049" cy="4322"/>
          </a:xfrm>
        </p:grpSpPr>
        <p:sp>
          <p:nvSpPr>
            <p:cNvPr id="6" name="Line 12"/>
            <p:cNvSpPr>
              <a:spLocks noChangeShapeType="1"/>
            </p:cNvSpPr>
            <p:nvPr/>
          </p:nvSpPr>
          <p:spPr bwMode="auto">
            <a:xfrm>
              <a:off x="288" y="4464"/>
              <a:ext cx="5760" cy="1"/>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 name="Line 13"/>
            <p:cNvSpPr>
              <a:spLocks noChangeShapeType="1"/>
            </p:cNvSpPr>
            <p:nvPr/>
          </p:nvSpPr>
          <p:spPr bwMode="auto">
            <a:xfrm flipV="1">
              <a:off x="144" y="287"/>
              <a:ext cx="1" cy="4034"/>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 name="Line 14"/>
            <p:cNvSpPr>
              <a:spLocks noChangeShapeType="1"/>
            </p:cNvSpPr>
            <p:nvPr/>
          </p:nvSpPr>
          <p:spPr bwMode="auto">
            <a:xfrm>
              <a:off x="288" y="144"/>
              <a:ext cx="5904" cy="1"/>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 name="Line 15"/>
            <p:cNvSpPr>
              <a:spLocks noChangeShapeType="1"/>
            </p:cNvSpPr>
            <p:nvPr/>
          </p:nvSpPr>
          <p:spPr bwMode="auto">
            <a:xfrm flipV="1">
              <a:off x="6192" y="185"/>
              <a:ext cx="1" cy="4136"/>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 name="Line 16"/>
            <p:cNvSpPr>
              <a:spLocks noChangeShapeType="1"/>
            </p:cNvSpPr>
            <p:nvPr/>
          </p:nvSpPr>
          <p:spPr bwMode="auto">
            <a:xfrm flipV="1">
              <a:off x="144" y="143"/>
              <a:ext cx="144" cy="146"/>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 name="Line 17"/>
            <p:cNvSpPr>
              <a:spLocks noChangeShapeType="1"/>
            </p:cNvSpPr>
            <p:nvPr/>
          </p:nvSpPr>
          <p:spPr bwMode="auto">
            <a:xfrm flipV="1">
              <a:off x="6048" y="4319"/>
              <a:ext cx="144" cy="146"/>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2" name="Line 18"/>
            <p:cNvSpPr>
              <a:spLocks noChangeShapeType="1"/>
            </p:cNvSpPr>
            <p:nvPr/>
          </p:nvSpPr>
          <p:spPr bwMode="auto">
            <a:xfrm>
              <a:off x="144" y="4320"/>
              <a:ext cx="144" cy="144"/>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grpSp>
    </p:spTree>
    <p:extLst>
      <p:ext uri="{BB962C8B-B14F-4D97-AF65-F5344CB8AC3E}">
        <p14:creationId xmlns:p14="http://schemas.microsoft.com/office/powerpoint/2010/main" val="9830458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ext Box 7"/>
          <p:cNvSpPr txBox="1">
            <a:spLocks noChangeArrowheads="1"/>
          </p:cNvSpPr>
          <p:nvPr userDrawn="1"/>
        </p:nvSpPr>
        <p:spPr bwMode="auto">
          <a:xfrm>
            <a:off x="446088" y="6948488"/>
            <a:ext cx="1965325" cy="36988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Lst>
              <a:defRPr>
                <a:solidFill>
                  <a:schemeClr val="tx1"/>
                </a:solidFill>
                <a:latin typeface="Arial" charset="0"/>
                <a:ea typeface="Arial Unicode MS" pitchFamily="34" charset="-128"/>
                <a:cs typeface="Arial Unicode MS" pitchFamily="34" charset="-128"/>
              </a:defRPr>
            </a:lvl1pPr>
            <a:lvl2pPr eaLnBrk="0">
              <a:tabLst>
                <a:tab pos="723900" algn="l"/>
                <a:tab pos="1447800" algn="l"/>
              </a:tabLst>
              <a:defRPr>
                <a:solidFill>
                  <a:schemeClr val="tx1"/>
                </a:solidFill>
                <a:latin typeface="Arial" charset="0"/>
                <a:ea typeface="Arial Unicode MS" pitchFamily="34" charset="-128"/>
                <a:cs typeface="Arial Unicode MS" pitchFamily="34" charset="-128"/>
              </a:defRPr>
            </a:lvl2pPr>
            <a:lvl3pPr eaLnBrk="0">
              <a:tabLst>
                <a:tab pos="723900" algn="l"/>
                <a:tab pos="1447800" algn="l"/>
              </a:tabLst>
              <a:defRPr>
                <a:solidFill>
                  <a:schemeClr val="tx1"/>
                </a:solidFill>
                <a:latin typeface="Arial" charset="0"/>
                <a:ea typeface="Arial Unicode MS" pitchFamily="34" charset="-128"/>
                <a:cs typeface="Arial Unicode MS" pitchFamily="34" charset="-128"/>
              </a:defRPr>
            </a:lvl3pPr>
            <a:lvl4pPr eaLnBrk="0">
              <a:tabLst>
                <a:tab pos="723900" algn="l"/>
                <a:tab pos="1447800" algn="l"/>
              </a:tabLst>
              <a:defRPr>
                <a:solidFill>
                  <a:schemeClr val="tx1"/>
                </a:solidFill>
                <a:latin typeface="Arial" charset="0"/>
                <a:ea typeface="Arial Unicode MS" pitchFamily="34" charset="-128"/>
                <a:cs typeface="Arial Unicode MS" pitchFamily="34" charset="-128"/>
              </a:defRPr>
            </a:lvl4pPr>
            <a:lvl5pPr eaLnBrk="0">
              <a:tabLst>
                <a:tab pos="723900" algn="l"/>
                <a:tab pos="14478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 pos="1447800" algn="l"/>
              </a:tabLst>
              <a:defRPr>
                <a:solidFill>
                  <a:schemeClr val="tx1"/>
                </a:solidFill>
                <a:latin typeface="Arial" charset="0"/>
                <a:ea typeface="Arial Unicode MS" pitchFamily="34" charset="-128"/>
                <a:cs typeface="Arial Unicode MS" pitchFamily="34" charset="-128"/>
              </a:defRPr>
            </a:lvl9pPr>
          </a:lstStyle>
          <a:p>
            <a:pPr eaLnBrk="1">
              <a:lnSpc>
                <a:spcPct val="102000"/>
              </a:lnSpc>
              <a:defRPr/>
            </a:pPr>
            <a:r>
              <a:rPr lang="en-US" sz="1600">
                <a:solidFill>
                  <a:srgbClr val="000080"/>
                </a:solidFill>
                <a:latin typeface="Droid Sans" pitchFamily="34" charset="0"/>
              </a:rPr>
              <a:t>Python</a:t>
            </a:r>
          </a:p>
        </p:txBody>
      </p:sp>
      <p:sp>
        <p:nvSpPr>
          <p:cNvPr id="1027" name="Text Box 9"/>
          <p:cNvSpPr txBox="1">
            <a:spLocks noChangeArrowheads="1"/>
          </p:cNvSpPr>
          <p:nvPr userDrawn="1"/>
        </p:nvSpPr>
        <p:spPr bwMode="auto">
          <a:xfrm>
            <a:off x="8361363" y="6948488"/>
            <a:ext cx="1279525" cy="36988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Lst>
              <a:defRPr>
                <a:solidFill>
                  <a:schemeClr val="tx1"/>
                </a:solidFill>
                <a:latin typeface="Arial" charset="0"/>
                <a:ea typeface="Arial Unicode MS" pitchFamily="34" charset="-128"/>
                <a:cs typeface="Arial Unicode MS" pitchFamily="34" charset="-128"/>
              </a:defRPr>
            </a:lvl1pPr>
            <a:lvl2pPr eaLnBrk="0">
              <a:tabLst>
                <a:tab pos="723900" algn="l"/>
              </a:tabLst>
              <a:defRPr>
                <a:solidFill>
                  <a:schemeClr val="tx1"/>
                </a:solidFill>
                <a:latin typeface="Arial" charset="0"/>
                <a:ea typeface="Arial Unicode MS" pitchFamily="34" charset="-128"/>
                <a:cs typeface="Arial Unicode MS" pitchFamily="34" charset="-128"/>
              </a:defRPr>
            </a:lvl2pPr>
            <a:lvl3pPr eaLnBrk="0">
              <a:tabLst>
                <a:tab pos="723900" algn="l"/>
              </a:tabLst>
              <a:defRPr>
                <a:solidFill>
                  <a:schemeClr val="tx1"/>
                </a:solidFill>
                <a:latin typeface="Arial" charset="0"/>
                <a:ea typeface="Arial Unicode MS" pitchFamily="34" charset="-128"/>
                <a:cs typeface="Arial Unicode MS" pitchFamily="34" charset="-128"/>
              </a:defRPr>
            </a:lvl3pPr>
            <a:lvl4pPr eaLnBrk="0">
              <a:tabLst>
                <a:tab pos="723900" algn="l"/>
              </a:tabLst>
              <a:defRPr>
                <a:solidFill>
                  <a:schemeClr val="tx1"/>
                </a:solidFill>
                <a:latin typeface="Arial" charset="0"/>
                <a:ea typeface="Arial Unicode MS" pitchFamily="34" charset="-128"/>
                <a:cs typeface="Arial Unicode MS" pitchFamily="34" charset="-128"/>
              </a:defRPr>
            </a:lvl4pPr>
            <a:lvl5pPr eaLnBrk="0">
              <a:tabLst>
                <a:tab pos="7239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8" charset="0"/>
              <a:tabLst>
                <a:tab pos="723900" algn="l"/>
              </a:tabLst>
              <a:defRPr>
                <a:solidFill>
                  <a:schemeClr val="tx1"/>
                </a:solidFill>
                <a:latin typeface="Arial" charset="0"/>
                <a:ea typeface="Arial Unicode MS" pitchFamily="34" charset="-128"/>
                <a:cs typeface="Arial Unicode MS" pitchFamily="34" charset="-128"/>
              </a:defRPr>
            </a:lvl9pPr>
          </a:lstStyle>
          <a:p>
            <a:pPr algn="r" eaLnBrk="1">
              <a:lnSpc>
                <a:spcPct val="102000"/>
              </a:lnSpc>
              <a:defRPr/>
            </a:pPr>
            <a:r>
              <a:rPr lang="en-US" sz="1600">
                <a:solidFill>
                  <a:srgbClr val="280099"/>
                </a:solidFill>
                <a:latin typeface="Droid Sans" pitchFamily="34" charset="0"/>
              </a:rPr>
              <a:t>Files and Directories</a:t>
            </a:r>
          </a:p>
        </p:txBody>
      </p:sp>
      <p:pic>
        <p:nvPicPr>
          <p:cNvPr id="1028"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96200" y="225425"/>
            <a:ext cx="21399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029" name="Group 18"/>
          <p:cNvGrpSpPr>
            <a:grpSpLocks/>
          </p:cNvGrpSpPr>
          <p:nvPr userDrawn="1"/>
        </p:nvGrpSpPr>
        <p:grpSpPr bwMode="auto">
          <a:xfrm>
            <a:off x="228600" y="227013"/>
            <a:ext cx="9602788" cy="6721475"/>
            <a:chOff x="144" y="143"/>
            <a:chExt cx="6049" cy="4322"/>
          </a:xfrm>
        </p:grpSpPr>
        <p:sp>
          <p:nvSpPr>
            <p:cNvPr id="1030" name="Line 12"/>
            <p:cNvSpPr>
              <a:spLocks noChangeShapeType="1"/>
            </p:cNvSpPr>
            <p:nvPr/>
          </p:nvSpPr>
          <p:spPr bwMode="auto">
            <a:xfrm>
              <a:off x="288" y="4464"/>
              <a:ext cx="5760" cy="1"/>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1" name="Line 13"/>
            <p:cNvSpPr>
              <a:spLocks noChangeShapeType="1"/>
            </p:cNvSpPr>
            <p:nvPr/>
          </p:nvSpPr>
          <p:spPr bwMode="auto">
            <a:xfrm flipV="1">
              <a:off x="144" y="287"/>
              <a:ext cx="1" cy="4034"/>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2" name="Line 14"/>
            <p:cNvSpPr>
              <a:spLocks noChangeShapeType="1"/>
            </p:cNvSpPr>
            <p:nvPr/>
          </p:nvSpPr>
          <p:spPr bwMode="auto">
            <a:xfrm>
              <a:off x="288" y="144"/>
              <a:ext cx="5904" cy="1"/>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3" name="Line 15"/>
            <p:cNvSpPr>
              <a:spLocks noChangeShapeType="1"/>
            </p:cNvSpPr>
            <p:nvPr/>
          </p:nvSpPr>
          <p:spPr bwMode="auto">
            <a:xfrm flipV="1">
              <a:off x="6192" y="185"/>
              <a:ext cx="1" cy="4136"/>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4" name="Line 16"/>
            <p:cNvSpPr>
              <a:spLocks noChangeShapeType="1"/>
            </p:cNvSpPr>
            <p:nvPr/>
          </p:nvSpPr>
          <p:spPr bwMode="auto">
            <a:xfrm flipV="1">
              <a:off x="144" y="143"/>
              <a:ext cx="144" cy="146"/>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5" name="Line 17"/>
            <p:cNvSpPr>
              <a:spLocks noChangeShapeType="1"/>
            </p:cNvSpPr>
            <p:nvPr/>
          </p:nvSpPr>
          <p:spPr bwMode="auto">
            <a:xfrm flipV="1">
              <a:off x="6048" y="4319"/>
              <a:ext cx="144" cy="146"/>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6" name="Line 18"/>
            <p:cNvSpPr>
              <a:spLocks noChangeShapeType="1"/>
            </p:cNvSpPr>
            <p:nvPr/>
          </p:nvSpPr>
          <p:spPr bwMode="auto">
            <a:xfrm>
              <a:off x="144" y="4320"/>
              <a:ext cx="144" cy="144"/>
            </a:xfrm>
            <a:prstGeom prst="line">
              <a:avLst/>
            </a:prstGeom>
            <a:noFill/>
            <a:ln w="9525">
              <a:solidFill>
                <a:srgbClr val="280099"/>
              </a:solidFill>
              <a:round/>
              <a:headEnd/>
              <a:tailEnd/>
            </a:ln>
            <a:extLst>
              <a:ext uri="{909E8E84-426E-40DD-AFC4-6F175D3DCCD1}">
                <a14:hiddenFill xmlns:a14="http://schemas.microsoft.com/office/drawing/2010/main">
                  <a:noFill/>
                </a14:hiddenFill>
              </a:ext>
            </a:extLst>
          </p:spPr>
          <p:txBody>
            <a:bodyPr/>
            <a:lstStyle/>
            <a:p>
              <a:endParaRPr lang="en-GB"/>
            </a:p>
          </p:txBody>
        </p:sp>
      </p:grpSp>
    </p:spTree>
  </p:cSld>
  <p:clrMap bg1="lt1" tx1="dk1" bg2="lt2" tx2="dk2" accent1="accent1" accent2="accent2" accent3="accent3" accent4="accent4" accent5="accent5" accent6="accent6" hlink="hlink" folHlink="folHlink"/>
  <p:sldLayoutIdLst>
    <p:sldLayoutId id="2147483819" r:id="rId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ial Unicode MS"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ial Unicode MS"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ial Unicode MS"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ial Unicode MS"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Arial Unicode MS"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Arial Unicode MS"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Arial Unicode MS"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Arial Unicode MS" charset="0"/>
          <a:cs typeface="Arial Unicode M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a:solidFill>
            <a:srgbClr val="000000"/>
          </a:solidFill>
          <a:latin typeface="+mn-lt"/>
          <a:ea typeface="ＭＳ Ｐゴシック" charset="-128"/>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a:solidFill>
            <a:srgbClr val="000000"/>
          </a:solidFill>
          <a:latin typeface="+mn-lt"/>
          <a:ea typeface="ＭＳ Ｐゴシック" charset="-128"/>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a:solidFill>
            <a:srgbClr val="000000"/>
          </a:solidFill>
          <a:latin typeface="+mn-lt"/>
          <a:ea typeface="ＭＳ Ｐゴシック" charset="-128"/>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mn-lt"/>
          <a:ea typeface="ＭＳ Ｐゴシック" charset="-128"/>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300" y="1055688"/>
            <a:ext cx="71437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075" name="Text Box 3"/>
          <p:cNvSpPr txBox="1">
            <a:spLocks noChangeArrowheads="1"/>
          </p:cNvSpPr>
          <p:nvPr/>
        </p:nvSpPr>
        <p:spPr bwMode="auto">
          <a:xfrm>
            <a:off x="1152525" y="4716463"/>
            <a:ext cx="7929563"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102000"/>
              </a:lnSpc>
            </a:pPr>
            <a:r>
              <a:rPr lang="en-US" altLang="en-US" sz="4000">
                <a:solidFill>
                  <a:srgbClr val="000000"/>
                </a:solidFill>
                <a:latin typeface="Droid Sans" pitchFamily="34" charset="0"/>
              </a:rPr>
              <a:t>Directory and File Paths</a:t>
            </a: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6194425"/>
            <a:ext cx="22669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077" name="Text Box 5"/>
          <p:cNvSpPr txBox="1">
            <a:spLocks noChangeArrowheads="1"/>
          </p:cNvSpPr>
          <p:nvPr/>
        </p:nvSpPr>
        <p:spPr bwMode="auto">
          <a:xfrm>
            <a:off x="3116263" y="6186488"/>
            <a:ext cx="6478587"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02000"/>
              </a:lnSpc>
            </a:pPr>
            <a:r>
              <a:rPr lang="en-US" altLang="en-US" sz="1400">
                <a:solidFill>
                  <a:srgbClr val="000000"/>
                </a:solidFill>
                <a:latin typeface="Droid Sans" pitchFamily="34" charset="0"/>
              </a:rPr>
              <a:t>Copyright </a:t>
            </a:r>
            <a:r>
              <a:rPr lang="en-US" altLang="en-US" sz="1400">
                <a:solidFill>
                  <a:srgbClr val="000000"/>
                </a:solidFill>
                <a:latin typeface="Droid Sans" pitchFamily="34" charset="0"/>
                <a:cs typeface="Arial" panose="020B0604020202020204" pitchFamily="34" charset="0"/>
              </a:rPr>
              <a:t>© Software Carpentry and The University of Edinburgh 2010-2011</a:t>
            </a:r>
          </a:p>
          <a:p>
            <a:pPr eaLnBrk="1">
              <a:lnSpc>
                <a:spcPct val="140000"/>
              </a:lnSpc>
            </a:pPr>
            <a:r>
              <a:rPr lang="en-US" altLang="en-US" sz="1400">
                <a:solidFill>
                  <a:srgbClr val="000000"/>
                </a:solidFill>
                <a:latin typeface="Droid Sans" pitchFamily="34" charset="0"/>
                <a:cs typeface="Arial" panose="020B0604020202020204" pitchFamily="34" charset="0"/>
              </a:rPr>
              <a:t>This work is licensed under the Creative Commons Attribution License</a:t>
            </a:r>
          </a:p>
          <a:p>
            <a:pPr eaLnBrk="1">
              <a:lnSpc>
                <a:spcPct val="140000"/>
              </a:lnSpc>
            </a:pPr>
            <a:r>
              <a:rPr lang="en-US" altLang="en-US" sz="1400">
                <a:solidFill>
                  <a:srgbClr val="000000"/>
                </a:solidFill>
                <a:latin typeface="Droid Sans" pitchFamily="34" charset="0"/>
                <a:cs typeface="Arial" panose="020B0604020202020204" pitchFamily="34" charset="0"/>
              </a:rPr>
              <a:t>See http://software-carpentry.org/license.html for more information.</a:t>
            </a:r>
          </a:p>
        </p:txBody>
      </p:sp>
      <p:sp>
        <p:nvSpPr>
          <p:cNvPr id="3078" name="Text Box 1"/>
          <p:cNvSpPr txBox="1">
            <a:spLocks noChangeArrowheads="1"/>
          </p:cNvSpPr>
          <p:nvPr/>
        </p:nvSpPr>
        <p:spPr bwMode="auto">
          <a:xfrm>
            <a:off x="1497013" y="3348038"/>
            <a:ext cx="71437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102000"/>
              </a:lnSpc>
            </a:pPr>
            <a:r>
              <a:rPr lang="en-US" altLang="en-US" sz="5400">
                <a:solidFill>
                  <a:srgbClr val="000000"/>
                </a:solidFill>
                <a:latin typeface="Droid Sans" pitchFamily="34" charset="0"/>
              </a:rPr>
              <a:t>Python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base = </a:t>
            </a:r>
            <a:r>
              <a:rPr lang="en-US" altLang="en-US" sz="2400" dirty="0">
                <a:latin typeface="Inconsolata" pitchFamily="49" charset="0"/>
              </a:rPr>
              <a:t>'/</a:t>
            </a:r>
            <a:r>
              <a:rPr lang="en-GB" altLang="en-US" sz="2400" dirty="0">
                <a:latin typeface="Inconsolata" pitchFamily="49" charset="0"/>
              </a:rPr>
              <a:t>users</a:t>
            </a:r>
            <a:r>
              <a:rPr lang="en-US" altLang="en-US" sz="2400" dirty="0">
                <a:latin typeface="Inconsolata" pitchFamily="49" charset="0"/>
              </a:rPr>
              <a:t>'</a:t>
            </a:r>
          </a:p>
          <a:p>
            <a:pPr eaLnBrk="1">
              <a:lnSpc>
                <a:spcPct val="125000"/>
              </a:lnSpc>
            </a:pPr>
            <a:r>
              <a:rPr lang="en-GB" altLang="en-US" sz="2400" dirty="0">
                <a:latin typeface="Inconsolata" pitchFamily="49" charset="0"/>
              </a:rPr>
              <a:t>&gt;&gt;&gt; user = </a:t>
            </a:r>
            <a:r>
              <a:rPr lang="en-US" altLang="en-US" sz="2400" dirty="0">
                <a:latin typeface="Inconsolata" pitchFamily="49" charset="0"/>
              </a:rPr>
              <a:t>'</a:t>
            </a:r>
            <a:r>
              <a:rPr lang="en-GB" altLang="en-US" sz="2400" dirty="0" err="1">
                <a:latin typeface="Inconsolata" pitchFamily="49" charset="0"/>
              </a:rPr>
              <a:t>vlad</a:t>
            </a:r>
            <a:r>
              <a:rPr lang="en-US" altLang="en-US" sz="2400" dirty="0">
                <a:latin typeface="Inconsolata" pitchFamily="49" charset="0"/>
              </a:rPr>
              <a:t>'</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datadir</a:t>
            </a:r>
            <a:r>
              <a:rPr lang="en-GB" altLang="en-US" sz="2400" dirty="0">
                <a:latin typeface="Inconsolata" pitchFamily="49" charset="0"/>
              </a:rPr>
              <a:t> = </a:t>
            </a:r>
            <a:r>
              <a:rPr lang="en-US" altLang="en-US" sz="2400" dirty="0">
                <a:latin typeface="Inconsolata" pitchFamily="49" charset="0"/>
              </a:rPr>
              <a:t>'</a:t>
            </a:r>
            <a:r>
              <a:rPr lang="en-GB" altLang="en-US" sz="2400" dirty="0">
                <a:latin typeface="Inconsolata" pitchFamily="49" charset="0"/>
              </a:rPr>
              <a:t>data</a:t>
            </a:r>
            <a:r>
              <a:rPr lang="en-US" altLang="en-US" sz="2400" dirty="0">
                <a:latin typeface="Inconsolata" pitchFamily="49" charset="0"/>
              </a:rPr>
              <a:t>'</a:t>
            </a:r>
          </a:p>
          <a:p>
            <a:pPr eaLnBrk="1">
              <a:lnSpc>
                <a:spcPct val="125000"/>
              </a:lnSpc>
            </a:pPr>
            <a:r>
              <a:rPr lang="en-GB" altLang="en-US" sz="2400" dirty="0">
                <a:latin typeface="Inconsolata" pitchFamily="49" charset="0"/>
              </a:rPr>
              <a:t>&gt;&gt;&gt; path = join(base, user, </a:t>
            </a:r>
            <a:r>
              <a:rPr lang="en-GB" altLang="en-US" sz="2400" dirty="0" err="1">
                <a:latin typeface="Inconsolata" pitchFamily="49" charset="0"/>
              </a:rPr>
              <a:t>datadir</a:t>
            </a:r>
            <a:r>
              <a:rPr lang="en-GB" altLang="en-US" sz="2400" dirty="0">
                <a:latin typeface="Inconsolata" pitchFamily="49" charset="0"/>
              </a:rPr>
              <a:t>)</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(path)</a:t>
            </a:r>
          </a:p>
          <a:p>
            <a:pPr eaLnBrk="1">
              <a:lnSpc>
                <a:spcPct val="125000"/>
              </a:lnSpc>
            </a:pPr>
            <a:r>
              <a:rPr lang="en-GB" altLang="en-US" sz="2400" dirty="0">
                <a:solidFill>
                  <a:srgbClr val="006600"/>
                </a:solidFill>
                <a:latin typeface="Inconsolata" pitchFamily="49" charset="0"/>
              </a:rPr>
              <a:t>/users</a:t>
            </a:r>
            <a:r>
              <a:rPr lang="en-GB" altLang="en-US" sz="2400" dirty="0">
                <a:solidFill>
                  <a:srgbClr val="A50021"/>
                </a:solidFill>
                <a:latin typeface="Inconsolata" pitchFamily="49" charset="0"/>
              </a:rPr>
              <a:t>\\</a:t>
            </a:r>
            <a:r>
              <a:rPr lang="en-GB" altLang="en-US" sz="2400" dirty="0" err="1">
                <a:solidFill>
                  <a:srgbClr val="006600"/>
                </a:solidFill>
                <a:latin typeface="Inconsolata" pitchFamily="49" charset="0"/>
              </a:rPr>
              <a:t>vlad</a:t>
            </a:r>
            <a:r>
              <a:rPr lang="en-GB" altLang="en-US" sz="2400" dirty="0">
                <a:solidFill>
                  <a:srgbClr val="A50021"/>
                </a:solidFill>
                <a:latin typeface="Inconsolata" pitchFamily="49" charset="0"/>
              </a:rPr>
              <a:t>\\</a:t>
            </a:r>
            <a:r>
              <a:rPr lang="en-GB" altLang="en-US" sz="2400" dirty="0">
                <a:solidFill>
                  <a:srgbClr val="006600"/>
                </a:solidFill>
                <a:latin typeface="Inconsolata" pitchFamily="49" charset="0"/>
              </a:rPr>
              <a:t>data</a:t>
            </a: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US" altLang="en-US" sz="2000" dirty="0">
              <a:solidFill>
                <a:srgbClr val="006600"/>
              </a:solidFill>
              <a:latin typeface="Inconsolata" pitchFamily="49" charset="0"/>
            </a:endParaRPr>
          </a:p>
          <a:p>
            <a:pPr eaLnBrk="1">
              <a:lnSpc>
                <a:spcPct val="125000"/>
              </a:lnSpc>
            </a:pPr>
            <a:endParaRPr lang="en-US" altLang="en-US" sz="2400" dirty="0">
              <a:solidFill>
                <a:srgbClr val="006600"/>
              </a:solidFill>
              <a:latin typeface="Inconsolata" pitchFamily="49" charset="0"/>
            </a:endParaRPr>
          </a:p>
        </p:txBody>
      </p:sp>
      <p:sp>
        <p:nvSpPr>
          <p:cNvPr id="12291" name="Line 4"/>
          <p:cNvSpPr>
            <a:spLocks noChangeShapeType="1"/>
          </p:cNvSpPr>
          <p:nvPr/>
        </p:nvSpPr>
        <p:spPr bwMode="auto">
          <a:xfrm flipH="1" flipV="1">
            <a:off x="1987550" y="3549650"/>
            <a:ext cx="1266825" cy="103663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292" name="Line 4"/>
          <p:cNvSpPr>
            <a:spLocks noChangeShapeType="1"/>
          </p:cNvSpPr>
          <p:nvPr/>
        </p:nvSpPr>
        <p:spPr bwMode="auto">
          <a:xfrm flipH="1" flipV="1">
            <a:off x="3024188" y="3549650"/>
            <a:ext cx="346075" cy="92075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293" name="Text Box 2"/>
          <p:cNvSpPr txBox="1">
            <a:spLocks noChangeArrowheads="1"/>
          </p:cNvSpPr>
          <p:nvPr/>
        </p:nvSpPr>
        <p:spPr bwMode="auto">
          <a:xfrm>
            <a:off x="3370263" y="4125913"/>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Running under Windows</a:t>
            </a:r>
          </a:p>
          <a:p>
            <a:pPr eaLnBrk="1">
              <a:lnSpc>
                <a:spcPct val="125000"/>
              </a:lnSpc>
            </a:pPr>
            <a:r>
              <a:rPr lang="en-GB" altLang="en-US" sz="2400">
                <a:solidFill>
                  <a:schemeClr val="accent2"/>
                </a:solidFill>
                <a:latin typeface="Droid Sans" pitchFamily="34" charset="0"/>
              </a:rPr>
              <a:t>join chooses the Windows separator</a:t>
            </a:r>
            <a:endParaRPr lang="en-US" altLang="en-US" sz="2400">
              <a:solidFill>
                <a:schemeClr val="accent2"/>
              </a:solidFill>
              <a:latin typeface="Droid Sans" pitchFamily="34" charset="0"/>
            </a:endParaRPr>
          </a:p>
          <a:p>
            <a:pPr eaLnBrk="1">
              <a:lnSpc>
                <a:spcPct val="125000"/>
              </a:lnSpc>
            </a:pPr>
            <a:r>
              <a:rPr lang="en-GB" altLang="en-US" sz="2400">
                <a:solidFill>
                  <a:schemeClr val="accent2"/>
                </a:solidFill>
                <a:latin typeface="Droid Sans" pitchFamily="34" charset="0"/>
              </a:rPr>
              <a:t>The double \ is only because we’re </a:t>
            </a:r>
          </a:p>
          <a:p>
            <a:pPr eaLnBrk="1">
              <a:lnSpc>
                <a:spcPct val="125000"/>
              </a:lnSpc>
            </a:pPr>
            <a:r>
              <a:rPr lang="en-GB" altLang="en-US" sz="2400">
                <a:solidFill>
                  <a:schemeClr val="accent2"/>
                </a:solidFill>
                <a:latin typeface="Droid Sans" pitchFamily="34" charset="0"/>
              </a:rPr>
              <a:t>    printing them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base = </a:t>
            </a:r>
            <a:r>
              <a:rPr lang="en-US" altLang="en-US" sz="2400" dirty="0">
                <a:latin typeface="Inconsolata" pitchFamily="49" charset="0"/>
              </a:rPr>
              <a:t>'/</a:t>
            </a:r>
            <a:r>
              <a:rPr lang="en-GB" altLang="en-US" sz="2400" dirty="0">
                <a:latin typeface="Inconsolata" pitchFamily="49" charset="0"/>
              </a:rPr>
              <a:t>users</a:t>
            </a:r>
            <a:r>
              <a:rPr lang="en-US" altLang="en-US" sz="2400" dirty="0">
                <a:latin typeface="Inconsolata" pitchFamily="49" charset="0"/>
              </a:rPr>
              <a:t>'</a:t>
            </a:r>
          </a:p>
          <a:p>
            <a:pPr eaLnBrk="1">
              <a:lnSpc>
                <a:spcPct val="125000"/>
              </a:lnSpc>
            </a:pPr>
            <a:r>
              <a:rPr lang="en-GB" altLang="en-US" sz="2400" dirty="0">
                <a:latin typeface="Inconsolata" pitchFamily="49" charset="0"/>
              </a:rPr>
              <a:t>&gt;&gt;&gt; user = </a:t>
            </a:r>
            <a:r>
              <a:rPr lang="en-US" altLang="en-US" sz="2400" dirty="0">
                <a:latin typeface="Inconsolata" pitchFamily="49" charset="0"/>
              </a:rPr>
              <a:t>'</a:t>
            </a:r>
            <a:r>
              <a:rPr lang="en-GB" altLang="en-US" sz="2400" dirty="0" err="1">
                <a:latin typeface="Inconsolata" pitchFamily="49" charset="0"/>
              </a:rPr>
              <a:t>vlad</a:t>
            </a:r>
            <a:r>
              <a:rPr lang="en-US" altLang="en-US" sz="2400" dirty="0">
                <a:latin typeface="Inconsolata" pitchFamily="49" charset="0"/>
              </a:rPr>
              <a:t>'</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datadir</a:t>
            </a:r>
            <a:r>
              <a:rPr lang="en-GB" altLang="en-US" sz="2400" dirty="0">
                <a:latin typeface="Inconsolata" pitchFamily="49" charset="0"/>
              </a:rPr>
              <a:t> = </a:t>
            </a:r>
            <a:r>
              <a:rPr lang="en-US" altLang="en-US" sz="2400" dirty="0">
                <a:latin typeface="Inconsolata" pitchFamily="49" charset="0"/>
              </a:rPr>
              <a:t>'</a:t>
            </a:r>
            <a:r>
              <a:rPr lang="en-GB" altLang="en-US" sz="2400" dirty="0">
                <a:latin typeface="Inconsolata" pitchFamily="49" charset="0"/>
              </a:rPr>
              <a:t>data</a:t>
            </a:r>
            <a:r>
              <a:rPr lang="en-US" altLang="en-US" sz="2400" dirty="0">
                <a:latin typeface="Inconsolata" pitchFamily="49" charset="0"/>
              </a:rPr>
              <a:t>'</a:t>
            </a:r>
          </a:p>
          <a:p>
            <a:pPr eaLnBrk="1">
              <a:lnSpc>
                <a:spcPct val="125000"/>
              </a:lnSpc>
            </a:pPr>
            <a:r>
              <a:rPr lang="en-GB" altLang="en-US" sz="2400" dirty="0">
                <a:latin typeface="Inconsolata" pitchFamily="49" charset="0"/>
              </a:rPr>
              <a:t>&gt;&gt;&gt; path = join(base, user, </a:t>
            </a:r>
            <a:r>
              <a:rPr lang="en-GB" altLang="en-US" sz="2400" dirty="0" err="1">
                <a:latin typeface="Inconsolata" pitchFamily="49" charset="0"/>
              </a:rPr>
              <a:t>datadir</a:t>
            </a:r>
            <a:r>
              <a:rPr lang="en-GB" altLang="en-US" sz="2400" dirty="0">
                <a:latin typeface="Inconsolata" pitchFamily="49" charset="0"/>
              </a:rPr>
              <a:t>)</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(path)</a:t>
            </a:r>
          </a:p>
          <a:p>
            <a:pPr eaLnBrk="1">
              <a:lnSpc>
                <a:spcPct val="125000"/>
              </a:lnSpc>
            </a:pPr>
            <a:r>
              <a:rPr lang="en-GB" altLang="en-US" sz="2400" dirty="0">
                <a:solidFill>
                  <a:srgbClr val="A50021"/>
                </a:solidFill>
                <a:latin typeface="Inconsolata" pitchFamily="49" charset="0"/>
              </a:rPr>
              <a:t>/</a:t>
            </a:r>
            <a:r>
              <a:rPr lang="en-GB" altLang="en-US" sz="2400" dirty="0">
                <a:solidFill>
                  <a:srgbClr val="006600"/>
                </a:solidFill>
                <a:latin typeface="Inconsolata" pitchFamily="49" charset="0"/>
              </a:rPr>
              <a:t>users\\</a:t>
            </a:r>
            <a:r>
              <a:rPr lang="en-GB" altLang="en-US" sz="2400" dirty="0" err="1">
                <a:solidFill>
                  <a:srgbClr val="006600"/>
                </a:solidFill>
                <a:latin typeface="Inconsolata" pitchFamily="49" charset="0"/>
              </a:rPr>
              <a:t>vlad</a:t>
            </a:r>
            <a:r>
              <a:rPr lang="en-GB" altLang="en-US" sz="2400" dirty="0">
                <a:solidFill>
                  <a:srgbClr val="006600"/>
                </a:solidFill>
                <a:latin typeface="Inconsolata" pitchFamily="49" charset="0"/>
              </a:rPr>
              <a:t>\\data</a:t>
            </a: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US" altLang="en-US" sz="2000" dirty="0">
              <a:solidFill>
                <a:srgbClr val="006600"/>
              </a:solidFill>
              <a:latin typeface="Inconsolata" pitchFamily="49" charset="0"/>
            </a:endParaRPr>
          </a:p>
          <a:p>
            <a:pPr eaLnBrk="1">
              <a:lnSpc>
                <a:spcPct val="125000"/>
              </a:lnSpc>
            </a:pPr>
            <a:endParaRPr lang="en-US" altLang="en-US" sz="2400" dirty="0">
              <a:solidFill>
                <a:srgbClr val="006600"/>
              </a:solidFill>
              <a:latin typeface="Inconsolata" pitchFamily="49" charset="0"/>
            </a:endParaRPr>
          </a:p>
        </p:txBody>
      </p:sp>
      <p:sp>
        <p:nvSpPr>
          <p:cNvPr id="13315" name="Text Box 2"/>
          <p:cNvSpPr txBox="1">
            <a:spLocks noChangeArrowheads="1"/>
          </p:cNvSpPr>
          <p:nvPr/>
        </p:nvSpPr>
        <p:spPr bwMode="auto">
          <a:xfrm>
            <a:off x="1238250" y="5911850"/>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endParaRPr lang="en-US" altLang="en-US" sz="2400">
              <a:solidFill>
                <a:schemeClr val="accent2"/>
              </a:solidFill>
              <a:latin typeface="Droid Sans" pitchFamily="34" charset="0"/>
            </a:endParaRPr>
          </a:p>
        </p:txBody>
      </p:sp>
      <p:sp>
        <p:nvSpPr>
          <p:cNvPr id="13316" name="Line 4"/>
          <p:cNvSpPr>
            <a:spLocks noChangeShapeType="1"/>
          </p:cNvSpPr>
          <p:nvPr/>
        </p:nvSpPr>
        <p:spPr bwMode="auto">
          <a:xfrm flipH="1" flipV="1">
            <a:off x="950913" y="3549650"/>
            <a:ext cx="2419350" cy="2303463"/>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3317" name="Text Box 2"/>
          <p:cNvSpPr txBox="1">
            <a:spLocks noChangeArrowheads="1"/>
          </p:cNvSpPr>
          <p:nvPr/>
        </p:nvSpPr>
        <p:spPr bwMode="auto">
          <a:xfrm>
            <a:off x="3370263" y="4125913"/>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Running under Windows</a:t>
            </a:r>
          </a:p>
          <a:p>
            <a:pPr eaLnBrk="1">
              <a:lnSpc>
                <a:spcPct val="125000"/>
              </a:lnSpc>
            </a:pPr>
            <a:r>
              <a:rPr lang="en-GB" altLang="en-US" sz="2400">
                <a:solidFill>
                  <a:schemeClr val="accent2"/>
                </a:solidFill>
                <a:latin typeface="Droid Sans" pitchFamily="34" charset="0"/>
              </a:rPr>
              <a:t>join chooses the Windows separator</a:t>
            </a:r>
            <a:endParaRPr lang="en-US" altLang="en-US" sz="2400">
              <a:solidFill>
                <a:schemeClr val="accent2"/>
              </a:solidFill>
              <a:latin typeface="Droid Sans" pitchFamily="34" charset="0"/>
            </a:endParaRPr>
          </a:p>
          <a:p>
            <a:pPr eaLnBrk="1">
              <a:lnSpc>
                <a:spcPct val="125000"/>
              </a:lnSpc>
            </a:pPr>
            <a:r>
              <a:rPr lang="en-GB" altLang="en-US" sz="2400">
                <a:solidFill>
                  <a:schemeClr val="accent2"/>
                </a:solidFill>
                <a:latin typeface="Droid Sans" pitchFamily="34" charset="0"/>
              </a:rPr>
              <a:t>The double \ is only because we’re </a:t>
            </a:r>
          </a:p>
          <a:p>
            <a:pPr eaLnBrk="1">
              <a:lnSpc>
                <a:spcPct val="125000"/>
              </a:lnSpc>
            </a:pPr>
            <a:r>
              <a:rPr lang="en-GB" altLang="en-US" sz="2400">
                <a:solidFill>
                  <a:schemeClr val="accent2"/>
                </a:solidFill>
                <a:latin typeface="Droid Sans" pitchFamily="34" charset="0"/>
              </a:rPr>
              <a:t>    printing them</a:t>
            </a:r>
          </a:p>
          <a:p>
            <a:pPr eaLnBrk="1">
              <a:lnSpc>
                <a:spcPct val="125000"/>
              </a:lnSpc>
            </a:pPr>
            <a:r>
              <a:rPr lang="en-GB" altLang="en-US" sz="2400">
                <a:solidFill>
                  <a:schemeClr val="accent2"/>
                </a:solidFill>
                <a:latin typeface="Droid Sans" pitchFamily="34" charset="0"/>
              </a:rPr>
              <a:t>But it starts with a Linux/UNIX file separator</a:t>
            </a:r>
          </a:p>
          <a:p>
            <a:pPr eaLnBrk="1">
              <a:lnSpc>
                <a:spcPct val="125000"/>
              </a:lnSpc>
            </a:pPr>
            <a:r>
              <a:rPr lang="en-GB" altLang="en-US" sz="2400">
                <a:solidFill>
                  <a:schemeClr val="accent2"/>
                </a:solidFill>
                <a:latin typeface="Droid Sans" pitchFamily="34" charset="0"/>
              </a:rPr>
              <a:t>How do we convert that?</a:t>
            </a:r>
            <a:endParaRPr lang="en-US" altLang="en-US" sz="2400">
              <a:solidFill>
                <a:schemeClr val="accent2"/>
              </a:solidFill>
              <a:latin typeface="Droid Sans" pitchFamily="34" charset="0"/>
            </a:endParaRPr>
          </a:p>
          <a:p>
            <a:pPr eaLnBrk="1">
              <a:lnSpc>
                <a:spcPct val="125000"/>
              </a:lnSpc>
            </a:pPr>
            <a:endParaRPr lang="en-GB" altLang="en-US" sz="2400">
              <a:solidFill>
                <a:schemeClr val="accent2"/>
              </a:solidFill>
              <a:latin typeface="Droid Sans"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base = </a:t>
            </a:r>
            <a:r>
              <a:rPr lang="en-US" altLang="en-US" sz="2400" dirty="0">
                <a:latin typeface="Inconsolata" pitchFamily="49" charset="0"/>
              </a:rPr>
              <a:t>'/</a:t>
            </a:r>
            <a:r>
              <a:rPr lang="en-GB" altLang="en-US" sz="2400" dirty="0">
                <a:latin typeface="Inconsolata" pitchFamily="49" charset="0"/>
              </a:rPr>
              <a:t>users</a:t>
            </a:r>
            <a:r>
              <a:rPr lang="en-US" altLang="en-US" sz="2400" dirty="0">
                <a:latin typeface="Inconsolata" pitchFamily="49" charset="0"/>
              </a:rPr>
              <a:t>'</a:t>
            </a:r>
          </a:p>
          <a:p>
            <a:pPr eaLnBrk="1">
              <a:lnSpc>
                <a:spcPct val="125000"/>
              </a:lnSpc>
            </a:pPr>
            <a:r>
              <a:rPr lang="en-GB" altLang="en-US" sz="2400" dirty="0">
                <a:latin typeface="Inconsolata" pitchFamily="49" charset="0"/>
              </a:rPr>
              <a:t>&gt;&gt;&gt; user = </a:t>
            </a:r>
            <a:r>
              <a:rPr lang="en-US" altLang="en-US" sz="2400" dirty="0">
                <a:latin typeface="Inconsolata" pitchFamily="49" charset="0"/>
              </a:rPr>
              <a:t>'</a:t>
            </a:r>
            <a:r>
              <a:rPr lang="en-GB" altLang="en-US" sz="2400" dirty="0" err="1">
                <a:latin typeface="Inconsolata" pitchFamily="49" charset="0"/>
              </a:rPr>
              <a:t>vlad</a:t>
            </a:r>
            <a:r>
              <a:rPr lang="en-US" altLang="en-US" sz="2400" dirty="0">
                <a:latin typeface="Inconsolata" pitchFamily="49" charset="0"/>
              </a:rPr>
              <a:t>'</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datadir</a:t>
            </a:r>
            <a:r>
              <a:rPr lang="en-GB" altLang="en-US" sz="2400" dirty="0">
                <a:latin typeface="Inconsolata" pitchFamily="49" charset="0"/>
              </a:rPr>
              <a:t> = </a:t>
            </a:r>
            <a:r>
              <a:rPr lang="en-US" altLang="en-US" sz="2400" dirty="0">
                <a:latin typeface="Inconsolata" pitchFamily="49" charset="0"/>
              </a:rPr>
              <a:t>'</a:t>
            </a:r>
            <a:r>
              <a:rPr lang="en-GB" altLang="en-US" sz="2400" dirty="0">
                <a:latin typeface="Inconsolata" pitchFamily="49" charset="0"/>
              </a:rPr>
              <a:t>data</a:t>
            </a:r>
            <a:r>
              <a:rPr lang="en-US" altLang="en-US" sz="2400" dirty="0">
                <a:latin typeface="Inconsolata" pitchFamily="49" charset="0"/>
              </a:rPr>
              <a:t>'</a:t>
            </a:r>
          </a:p>
          <a:p>
            <a:pPr eaLnBrk="1">
              <a:lnSpc>
                <a:spcPct val="125000"/>
              </a:lnSpc>
            </a:pPr>
            <a:r>
              <a:rPr lang="en-GB" altLang="en-US" sz="2400" dirty="0">
                <a:latin typeface="Inconsolata" pitchFamily="49" charset="0"/>
              </a:rPr>
              <a:t>&gt;&gt;&gt; path = join(base, user, </a:t>
            </a:r>
            <a:r>
              <a:rPr lang="en-GB" altLang="en-US" sz="2400" dirty="0" err="1">
                <a:latin typeface="Inconsolata" pitchFamily="49" charset="0"/>
              </a:rPr>
              <a:t>datadir</a:t>
            </a:r>
            <a:r>
              <a:rPr lang="en-GB" altLang="en-US" sz="2400" dirty="0">
                <a:latin typeface="Inconsolata" pitchFamily="49" charset="0"/>
              </a:rPr>
              <a:t>)</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(path)</a:t>
            </a:r>
            <a:endParaRPr lang="en-GB" altLang="en-US" sz="2400" dirty="0">
              <a:latin typeface="Inconsolata" pitchFamily="49" charset="0"/>
            </a:endParaRPr>
          </a:p>
          <a:p>
            <a:pPr eaLnBrk="1">
              <a:lnSpc>
                <a:spcPct val="125000"/>
              </a:lnSpc>
            </a:pPr>
            <a:r>
              <a:rPr lang="en-GB" altLang="en-US" sz="2400" dirty="0">
                <a:solidFill>
                  <a:srgbClr val="006600"/>
                </a:solidFill>
                <a:latin typeface="Inconsolata" pitchFamily="49" charset="0"/>
              </a:rPr>
              <a:t>/users\\</a:t>
            </a:r>
            <a:r>
              <a:rPr lang="en-GB" altLang="en-US" sz="2400" dirty="0" err="1">
                <a:solidFill>
                  <a:srgbClr val="006600"/>
                </a:solidFill>
                <a:latin typeface="Inconsolata" pitchFamily="49" charset="0"/>
              </a:rPr>
              <a:t>vlad</a:t>
            </a:r>
            <a:r>
              <a:rPr lang="en-GB" altLang="en-US" sz="2400" dirty="0">
                <a:solidFill>
                  <a:srgbClr val="006600"/>
                </a:solidFill>
                <a:latin typeface="Inconsolata" pitchFamily="49" charset="0"/>
              </a:rPr>
              <a:t>\\data</a:t>
            </a:r>
          </a:p>
          <a:p>
            <a:pPr eaLnBrk="1">
              <a:lnSpc>
                <a:spcPct val="125000"/>
              </a:lnSpc>
            </a:pPr>
            <a:endParaRPr lang="en-GB" altLang="en-US" sz="2400" dirty="0">
              <a:solidFill>
                <a:srgbClr val="006600"/>
              </a:solidFill>
              <a:latin typeface="Inconsolata" pitchFamily="49" charset="0"/>
            </a:endParaRPr>
          </a:p>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a:t>
            </a:r>
            <a:r>
              <a:rPr lang="en-GB" altLang="en-US" sz="2400" dirty="0" err="1">
                <a:latin typeface="Inconsolata" pitchFamily="49" charset="0"/>
              </a:rPr>
              <a:t>normpath</a:t>
            </a:r>
            <a:endParaRPr lang="en-GB"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US" altLang="en-US" sz="2000" dirty="0">
              <a:solidFill>
                <a:srgbClr val="006600"/>
              </a:solidFill>
              <a:latin typeface="Inconsolata" pitchFamily="49" charset="0"/>
            </a:endParaRPr>
          </a:p>
          <a:p>
            <a:pPr eaLnBrk="1">
              <a:lnSpc>
                <a:spcPct val="125000"/>
              </a:lnSpc>
            </a:pPr>
            <a:endParaRPr lang="en-US" altLang="en-US" sz="2400" dirty="0">
              <a:solidFill>
                <a:srgbClr val="006600"/>
              </a:solidFill>
              <a:latin typeface="Inconsolata"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base = </a:t>
            </a:r>
            <a:r>
              <a:rPr lang="en-US" altLang="en-US" sz="2400" dirty="0">
                <a:latin typeface="Inconsolata" pitchFamily="49" charset="0"/>
              </a:rPr>
              <a:t>'/</a:t>
            </a:r>
            <a:r>
              <a:rPr lang="en-GB" altLang="en-US" sz="2400" dirty="0">
                <a:latin typeface="Inconsolata" pitchFamily="49" charset="0"/>
              </a:rPr>
              <a:t>users</a:t>
            </a:r>
            <a:r>
              <a:rPr lang="en-US" altLang="en-US" sz="2400" dirty="0">
                <a:latin typeface="Inconsolata" pitchFamily="49" charset="0"/>
              </a:rPr>
              <a:t>'</a:t>
            </a:r>
          </a:p>
          <a:p>
            <a:pPr eaLnBrk="1">
              <a:lnSpc>
                <a:spcPct val="125000"/>
              </a:lnSpc>
            </a:pPr>
            <a:r>
              <a:rPr lang="en-GB" altLang="en-US" sz="2400" dirty="0">
                <a:latin typeface="Inconsolata" pitchFamily="49" charset="0"/>
              </a:rPr>
              <a:t>&gt;&gt;&gt; user = </a:t>
            </a:r>
            <a:r>
              <a:rPr lang="en-US" altLang="en-US" sz="2400" dirty="0">
                <a:latin typeface="Inconsolata" pitchFamily="49" charset="0"/>
              </a:rPr>
              <a:t>'</a:t>
            </a:r>
            <a:r>
              <a:rPr lang="en-GB" altLang="en-US" sz="2400" dirty="0" err="1">
                <a:latin typeface="Inconsolata" pitchFamily="49" charset="0"/>
              </a:rPr>
              <a:t>vlad</a:t>
            </a:r>
            <a:r>
              <a:rPr lang="en-US" altLang="en-US" sz="2400" dirty="0">
                <a:latin typeface="Inconsolata" pitchFamily="49" charset="0"/>
              </a:rPr>
              <a:t>'</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datadir</a:t>
            </a:r>
            <a:r>
              <a:rPr lang="en-GB" altLang="en-US" sz="2400" dirty="0">
                <a:latin typeface="Inconsolata" pitchFamily="49" charset="0"/>
              </a:rPr>
              <a:t> = </a:t>
            </a:r>
            <a:r>
              <a:rPr lang="en-US" altLang="en-US" sz="2400" dirty="0">
                <a:latin typeface="Inconsolata" pitchFamily="49" charset="0"/>
              </a:rPr>
              <a:t>'</a:t>
            </a:r>
            <a:r>
              <a:rPr lang="en-GB" altLang="en-US" sz="2400" dirty="0">
                <a:latin typeface="Inconsolata" pitchFamily="49" charset="0"/>
              </a:rPr>
              <a:t>data</a:t>
            </a:r>
            <a:r>
              <a:rPr lang="en-US" altLang="en-US" sz="2400" dirty="0">
                <a:latin typeface="Inconsolata" pitchFamily="49" charset="0"/>
              </a:rPr>
              <a:t>'</a:t>
            </a:r>
          </a:p>
          <a:p>
            <a:pPr eaLnBrk="1">
              <a:lnSpc>
                <a:spcPct val="125000"/>
              </a:lnSpc>
            </a:pPr>
            <a:r>
              <a:rPr lang="en-GB" altLang="en-US" sz="2400" dirty="0">
                <a:latin typeface="Inconsolata" pitchFamily="49" charset="0"/>
              </a:rPr>
              <a:t>&gt;&gt;&gt; path = join(base, user, </a:t>
            </a:r>
            <a:r>
              <a:rPr lang="en-GB" altLang="en-US" sz="2400" dirty="0" err="1">
                <a:latin typeface="Inconsolata" pitchFamily="49" charset="0"/>
              </a:rPr>
              <a:t>datadir</a:t>
            </a:r>
            <a:r>
              <a:rPr lang="en-GB" altLang="en-US" sz="2400" dirty="0">
                <a:latin typeface="Inconsolata" pitchFamily="49" charset="0"/>
              </a:rPr>
              <a:t>)</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(path)</a:t>
            </a:r>
          </a:p>
          <a:p>
            <a:pPr eaLnBrk="1">
              <a:lnSpc>
                <a:spcPct val="125000"/>
              </a:lnSpc>
            </a:pPr>
            <a:r>
              <a:rPr lang="en-GB" altLang="en-US" sz="2400" dirty="0">
                <a:solidFill>
                  <a:srgbClr val="006600"/>
                </a:solidFill>
                <a:latin typeface="Inconsolata" pitchFamily="49" charset="0"/>
              </a:rPr>
              <a:t>/users\\</a:t>
            </a:r>
            <a:r>
              <a:rPr lang="en-GB" altLang="en-US" sz="2400" dirty="0" err="1">
                <a:solidFill>
                  <a:srgbClr val="006600"/>
                </a:solidFill>
                <a:latin typeface="Inconsolata" pitchFamily="49" charset="0"/>
              </a:rPr>
              <a:t>vlad</a:t>
            </a:r>
            <a:r>
              <a:rPr lang="en-GB" altLang="en-US" sz="2400" dirty="0">
                <a:solidFill>
                  <a:srgbClr val="006600"/>
                </a:solidFill>
                <a:latin typeface="Inconsolata" pitchFamily="49" charset="0"/>
              </a:rPr>
              <a:t>\\data</a:t>
            </a:r>
          </a:p>
          <a:p>
            <a:pPr eaLnBrk="1">
              <a:lnSpc>
                <a:spcPct val="125000"/>
              </a:lnSpc>
            </a:pPr>
            <a:endParaRPr lang="en-GB" altLang="en-US" sz="2400" dirty="0">
              <a:solidFill>
                <a:srgbClr val="006600"/>
              </a:solidFill>
              <a:latin typeface="Inconsolata" pitchFamily="49" charset="0"/>
            </a:endParaRPr>
          </a:p>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a:t>
            </a:r>
            <a:r>
              <a:rPr lang="en-GB" altLang="en-US" sz="2400" dirty="0" err="1">
                <a:latin typeface="Inconsolata" pitchFamily="49" charset="0"/>
              </a:rPr>
              <a:t>normpath</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nupath</a:t>
            </a:r>
            <a:r>
              <a:rPr lang="en-GB" altLang="en-US" sz="2400" dirty="0">
                <a:latin typeface="Inconsolata" pitchFamily="49" charset="0"/>
              </a:rPr>
              <a:t> = </a:t>
            </a:r>
            <a:r>
              <a:rPr lang="en-GB" altLang="en-US" sz="2400" dirty="0" err="1">
                <a:latin typeface="Inconsolata" pitchFamily="49" charset="0"/>
              </a:rPr>
              <a:t>normpath</a:t>
            </a:r>
            <a:r>
              <a:rPr lang="en-GB" altLang="en-US" sz="2400" dirty="0">
                <a:latin typeface="Inconsolata" pitchFamily="49" charset="0"/>
              </a:rPr>
              <a:t>(path)</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a:t>
            </a:r>
            <a:r>
              <a:rPr lang="en-GB" altLang="en-US" sz="2400" dirty="0" err="1">
                <a:latin typeface="Inconsolata" pitchFamily="49" charset="0"/>
              </a:rPr>
              <a:t>nupath</a:t>
            </a:r>
            <a:r>
              <a:rPr lang="en-GB" altLang="en-US" sz="2400" dirty="0">
                <a:latin typeface="Inconsolata" pitchFamily="49" charset="0"/>
              </a:rPr>
              <a:t>)</a:t>
            </a:r>
          </a:p>
          <a:p>
            <a:pPr eaLnBrk="1">
              <a:lnSpc>
                <a:spcPct val="125000"/>
              </a:lnSpc>
            </a:pPr>
            <a:r>
              <a:rPr lang="en-GB" altLang="en-US" sz="2400" dirty="0">
                <a:solidFill>
                  <a:srgbClr val="006600"/>
                </a:solidFill>
                <a:latin typeface="Inconsolata" pitchFamily="49" charset="0"/>
              </a:rPr>
              <a:t>\\users\\vlad\\data</a:t>
            </a: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US" altLang="en-US" sz="2000" dirty="0">
              <a:solidFill>
                <a:srgbClr val="006600"/>
              </a:solidFill>
              <a:latin typeface="Inconsolata" pitchFamily="49" charset="0"/>
            </a:endParaRPr>
          </a:p>
          <a:p>
            <a:pPr eaLnBrk="1">
              <a:lnSpc>
                <a:spcPct val="125000"/>
              </a:lnSpc>
            </a:pPr>
            <a:endParaRPr lang="en-US" altLang="en-US" sz="2400" dirty="0">
              <a:solidFill>
                <a:srgbClr val="006600"/>
              </a:solidFill>
              <a:latin typeface="Inconsolata"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base = </a:t>
            </a:r>
            <a:r>
              <a:rPr lang="en-US" altLang="en-US" sz="2400" dirty="0">
                <a:latin typeface="Inconsolata" pitchFamily="49" charset="0"/>
              </a:rPr>
              <a:t>'/</a:t>
            </a:r>
            <a:r>
              <a:rPr lang="en-GB" altLang="en-US" sz="2400" dirty="0">
                <a:latin typeface="Inconsolata" pitchFamily="49" charset="0"/>
              </a:rPr>
              <a:t>users</a:t>
            </a:r>
            <a:r>
              <a:rPr lang="en-US" altLang="en-US" sz="2400" dirty="0">
                <a:latin typeface="Inconsolata" pitchFamily="49" charset="0"/>
              </a:rPr>
              <a:t>'</a:t>
            </a:r>
          </a:p>
          <a:p>
            <a:pPr eaLnBrk="1">
              <a:lnSpc>
                <a:spcPct val="125000"/>
              </a:lnSpc>
            </a:pPr>
            <a:r>
              <a:rPr lang="en-GB" altLang="en-US" sz="2400" dirty="0">
                <a:latin typeface="Inconsolata" pitchFamily="49" charset="0"/>
              </a:rPr>
              <a:t>&gt;&gt;&gt; user = </a:t>
            </a:r>
            <a:r>
              <a:rPr lang="en-US" altLang="en-US" sz="2400" dirty="0">
                <a:latin typeface="Inconsolata" pitchFamily="49" charset="0"/>
              </a:rPr>
              <a:t>'</a:t>
            </a:r>
            <a:r>
              <a:rPr lang="en-GB" altLang="en-US" sz="2400" dirty="0" err="1">
                <a:latin typeface="Inconsolata" pitchFamily="49" charset="0"/>
              </a:rPr>
              <a:t>vlad</a:t>
            </a:r>
            <a:r>
              <a:rPr lang="en-US" altLang="en-US" sz="2400" dirty="0">
                <a:latin typeface="Inconsolata" pitchFamily="49" charset="0"/>
              </a:rPr>
              <a:t>'</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datadir</a:t>
            </a:r>
            <a:r>
              <a:rPr lang="en-GB" altLang="en-US" sz="2400" dirty="0">
                <a:latin typeface="Inconsolata" pitchFamily="49" charset="0"/>
              </a:rPr>
              <a:t> = </a:t>
            </a:r>
            <a:r>
              <a:rPr lang="en-US" altLang="en-US" sz="2400" dirty="0">
                <a:latin typeface="Inconsolata" pitchFamily="49" charset="0"/>
              </a:rPr>
              <a:t>'</a:t>
            </a:r>
            <a:r>
              <a:rPr lang="en-GB" altLang="en-US" sz="2400" dirty="0">
                <a:latin typeface="Inconsolata" pitchFamily="49" charset="0"/>
              </a:rPr>
              <a:t>data</a:t>
            </a:r>
            <a:r>
              <a:rPr lang="en-US" altLang="en-US" sz="2400" dirty="0">
                <a:latin typeface="Inconsolata" pitchFamily="49" charset="0"/>
              </a:rPr>
              <a:t>'</a:t>
            </a:r>
          </a:p>
          <a:p>
            <a:pPr eaLnBrk="1">
              <a:lnSpc>
                <a:spcPct val="125000"/>
              </a:lnSpc>
            </a:pPr>
            <a:r>
              <a:rPr lang="en-GB" altLang="en-US" sz="2400" dirty="0">
                <a:latin typeface="Inconsolata" pitchFamily="49" charset="0"/>
              </a:rPr>
              <a:t>&gt;&gt;&gt; path = join(base, user, </a:t>
            </a:r>
            <a:r>
              <a:rPr lang="en-GB" altLang="en-US" sz="2400" dirty="0" err="1">
                <a:latin typeface="Inconsolata" pitchFamily="49" charset="0"/>
              </a:rPr>
              <a:t>datadir</a:t>
            </a:r>
            <a:r>
              <a:rPr lang="en-GB" altLang="en-US" sz="2400" dirty="0">
                <a:latin typeface="Inconsolata" pitchFamily="49" charset="0"/>
              </a:rPr>
              <a:t>)</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(path)</a:t>
            </a:r>
          </a:p>
          <a:p>
            <a:pPr eaLnBrk="1">
              <a:lnSpc>
                <a:spcPct val="125000"/>
              </a:lnSpc>
            </a:pPr>
            <a:r>
              <a:rPr lang="en-GB" altLang="en-US" sz="2400" dirty="0">
                <a:solidFill>
                  <a:srgbClr val="006600"/>
                </a:solidFill>
                <a:latin typeface="Inconsolata" pitchFamily="49" charset="0"/>
              </a:rPr>
              <a:t>/users\\</a:t>
            </a:r>
            <a:r>
              <a:rPr lang="en-GB" altLang="en-US" sz="2400" dirty="0" err="1">
                <a:solidFill>
                  <a:srgbClr val="006600"/>
                </a:solidFill>
                <a:latin typeface="Inconsolata" pitchFamily="49" charset="0"/>
              </a:rPr>
              <a:t>vlad</a:t>
            </a:r>
            <a:r>
              <a:rPr lang="en-GB" altLang="en-US" sz="2400" dirty="0">
                <a:solidFill>
                  <a:srgbClr val="006600"/>
                </a:solidFill>
                <a:latin typeface="Inconsolata" pitchFamily="49" charset="0"/>
              </a:rPr>
              <a:t>\\data</a:t>
            </a:r>
          </a:p>
          <a:p>
            <a:pPr eaLnBrk="1">
              <a:lnSpc>
                <a:spcPct val="125000"/>
              </a:lnSpc>
            </a:pPr>
            <a:endParaRPr lang="en-GB" altLang="en-US" sz="2400" dirty="0">
              <a:solidFill>
                <a:srgbClr val="006600"/>
              </a:solidFill>
              <a:latin typeface="Inconsolata" pitchFamily="49" charset="0"/>
            </a:endParaRPr>
          </a:p>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a:t>
            </a:r>
            <a:r>
              <a:rPr lang="en-GB" altLang="en-US" sz="2400" dirty="0" err="1">
                <a:latin typeface="Inconsolata" pitchFamily="49" charset="0"/>
              </a:rPr>
              <a:t>normpath</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nupath</a:t>
            </a:r>
            <a:r>
              <a:rPr lang="en-GB" altLang="en-US" sz="2400" dirty="0">
                <a:latin typeface="Inconsolata" pitchFamily="49" charset="0"/>
              </a:rPr>
              <a:t> = </a:t>
            </a:r>
            <a:r>
              <a:rPr lang="en-GB" altLang="en-US" sz="2400" dirty="0" err="1">
                <a:latin typeface="Inconsolata" pitchFamily="49" charset="0"/>
              </a:rPr>
              <a:t>normpath</a:t>
            </a:r>
            <a:r>
              <a:rPr lang="en-GB" altLang="en-US" sz="2400" dirty="0">
                <a:latin typeface="Inconsolata" pitchFamily="49" charset="0"/>
              </a:rPr>
              <a:t>(path)</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a:t>
            </a:r>
            <a:r>
              <a:rPr lang="en-GB" altLang="en-US" sz="2400" dirty="0" err="1">
                <a:latin typeface="Inconsolata" pitchFamily="49" charset="0"/>
              </a:rPr>
              <a:t>nupath</a:t>
            </a:r>
            <a:r>
              <a:rPr lang="en-GB" altLang="en-US" sz="2400" dirty="0">
                <a:latin typeface="Inconsolata" pitchFamily="49" charset="0"/>
              </a:rPr>
              <a:t>)</a:t>
            </a:r>
          </a:p>
          <a:p>
            <a:pPr eaLnBrk="1">
              <a:lnSpc>
                <a:spcPct val="125000"/>
              </a:lnSpc>
            </a:pPr>
            <a:r>
              <a:rPr lang="en-GB" altLang="en-US" sz="2400" dirty="0">
                <a:solidFill>
                  <a:srgbClr val="006600"/>
                </a:solidFill>
                <a:latin typeface="Inconsolata" pitchFamily="49" charset="0"/>
              </a:rPr>
              <a:t>\\users\\vlad\\data</a:t>
            </a:r>
          </a:p>
          <a:p>
            <a:pPr eaLnBrk="1">
              <a:lnSpc>
                <a:spcPct val="125000"/>
              </a:lnSpc>
            </a:pPr>
            <a:r>
              <a:rPr lang="en-GB" altLang="en-US" sz="2400" dirty="0">
                <a:latin typeface="Inconsolata" pitchFamily="49" charset="0"/>
              </a:rPr>
              <a:t>&gt;&gt;&gt; </a:t>
            </a:r>
            <a:r>
              <a:rPr lang="en-GB" altLang="en-US" sz="2400" dirty="0" err="1">
                <a:latin typeface="Inconsolata" pitchFamily="49" charset="0"/>
              </a:rPr>
              <a:t>normpath</a:t>
            </a:r>
            <a:r>
              <a:rPr lang="en-GB" altLang="en-US" sz="2400" dirty="0">
                <a:latin typeface="Inconsolata" pitchFamily="49" charset="0"/>
              </a:rPr>
              <a:t>(</a:t>
            </a:r>
            <a:r>
              <a:rPr lang="en-US" altLang="en-US" sz="2400" dirty="0">
                <a:latin typeface="Inconsolata" pitchFamily="49" charset="0"/>
              </a:rPr>
              <a:t>'</a:t>
            </a:r>
            <a:r>
              <a:rPr lang="en-GB" altLang="en-US" sz="2400" dirty="0">
                <a:solidFill>
                  <a:srgbClr val="A50021"/>
                </a:solidFill>
                <a:latin typeface="Inconsolata" pitchFamily="49" charset="0"/>
              </a:rPr>
              <a:t>/</a:t>
            </a:r>
            <a:r>
              <a:rPr lang="en-GB" altLang="en-US" sz="2400" dirty="0">
                <a:latin typeface="Inconsolata" pitchFamily="49" charset="0"/>
              </a:rPr>
              <a:t>some</a:t>
            </a:r>
            <a:r>
              <a:rPr lang="en-GB" altLang="en-US" sz="2400" dirty="0">
                <a:solidFill>
                  <a:srgbClr val="A50021"/>
                </a:solidFill>
                <a:latin typeface="Inconsolata" pitchFamily="49" charset="0"/>
              </a:rPr>
              <a:t>/</a:t>
            </a:r>
            <a:r>
              <a:rPr lang="en-GB" altLang="en-US" sz="2400" dirty="0">
                <a:latin typeface="Inconsolata" pitchFamily="49" charset="0"/>
              </a:rPr>
              <a:t>other</a:t>
            </a:r>
            <a:r>
              <a:rPr lang="en-GB" altLang="en-US" sz="2400" dirty="0">
                <a:solidFill>
                  <a:srgbClr val="A50021"/>
                </a:solidFill>
                <a:latin typeface="Inconsolata" pitchFamily="49" charset="0"/>
              </a:rPr>
              <a:t>/</a:t>
            </a:r>
            <a:r>
              <a:rPr lang="en-GB" altLang="en-US" sz="2400" dirty="0">
                <a:latin typeface="Inconsolata" pitchFamily="49" charset="0"/>
              </a:rPr>
              <a:t>path</a:t>
            </a:r>
            <a:r>
              <a:rPr lang="en-US" altLang="en-US" sz="2400" dirty="0">
                <a:latin typeface="Inconsolata" pitchFamily="49" charset="0"/>
              </a:rPr>
              <a:t>'</a:t>
            </a:r>
            <a:r>
              <a:rPr lang="en-GB" altLang="en-US" sz="2400" dirty="0">
                <a:latin typeface="Inconsolata" pitchFamily="49" charset="0"/>
              </a:rPr>
              <a:t>)</a:t>
            </a:r>
          </a:p>
          <a:p>
            <a:pPr eaLnBrk="1">
              <a:lnSpc>
                <a:spcPct val="125000"/>
              </a:lnSpc>
            </a:pPr>
            <a:r>
              <a:rPr lang="en-GB" altLang="en-US" sz="2400" dirty="0">
                <a:solidFill>
                  <a:srgbClr val="A50021"/>
                </a:solidFill>
                <a:latin typeface="Inconsolata" pitchFamily="49" charset="0"/>
              </a:rPr>
              <a:t>\\</a:t>
            </a:r>
            <a:r>
              <a:rPr lang="en-GB" altLang="en-US" sz="2400" dirty="0">
                <a:solidFill>
                  <a:srgbClr val="006600"/>
                </a:solidFill>
                <a:latin typeface="Inconsolata" pitchFamily="49" charset="0"/>
              </a:rPr>
              <a:t>some</a:t>
            </a:r>
            <a:r>
              <a:rPr lang="en-GB" altLang="en-US" sz="2400" dirty="0">
                <a:solidFill>
                  <a:srgbClr val="A50021"/>
                </a:solidFill>
                <a:latin typeface="Inconsolata" pitchFamily="49" charset="0"/>
              </a:rPr>
              <a:t>\\</a:t>
            </a:r>
            <a:r>
              <a:rPr lang="en-GB" altLang="en-US" sz="2400" dirty="0">
                <a:solidFill>
                  <a:srgbClr val="006600"/>
                </a:solidFill>
                <a:latin typeface="Inconsolata" pitchFamily="49" charset="0"/>
              </a:rPr>
              <a:t>other</a:t>
            </a:r>
            <a:r>
              <a:rPr lang="en-GB" altLang="en-US" sz="2400" dirty="0">
                <a:solidFill>
                  <a:srgbClr val="A50021"/>
                </a:solidFill>
                <a:latin typeface="Inconsolata" pitchFamily="49" charset="0"/>
              </a:rPr>
              <a:t>\\</a:t>
            </a:r>
            <a:r>
              <a:rPr lang="en-GB" altLang="en-US" sz="2400" dirty="0">
                <a:solidFill>
                  <a:srgbClr val="006600"/>
                </a:solidFill>
                <a:latin typeface="Inconsolata" pitchFamily="49" charset="0"/>
              </a:rPr>
              <a:t>path</a:t>
            </a: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US" altLang="en-US" sz="2000" dirty="0">
              <a:solidFill>
                <a:srgbClr val="006600"/>
              </a:solidFill>
              <a:latin typeface="Inconsolata" pitchFamily="49" charset="0"/>
            </a:endParaRPr>
          </a:p>
          <a:p>
            <a:pPr eaLnBrk="1">
              <a:lnSpc>
                <a:spcPct val="125000"/>
              </a:lnSpc>
            </a:pPr>
            <a:endParaRPr lang="en-US" altLang="en-US" sz="2400" dirty="0">
              <a:solidFill>
                <a:srgbClr val="006600"/>
              </a:solidFill>
              <a:latin typeface="Inconsolata" pitchFamily="49" charset="0"/>
            </a:endParaRPr>
          </a:p>
        </p:txBody>
      </p:sp>
      <p:sp>
        <p:nvSpPr>
          <p:cNvPr id="16387" name="Text Box 2"/>
          <p:cNvSpPr txBox="1">
            <a:spLocks noChangeArrowheads="1"/>
          </p:cNvSpPr>
          <p:nvPr/>
        </p:nvSpPr>
        <p:spPr bwMode="auto">
          <a:xfrm>
            <a:off x="4867275" y="6256338"/>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normpath converts path separators</a:t>
            </a:r>
          </a:p>
          <a:p>
            <a:pPr eaLnBrk="1">
              <a:lnSpc>
                <a:spcPct val="125000"/>
              </a:lnSpc>
            </a:pPr>
            <a:endParaRPr lang="en-US" altLang="en-US" sz="2400">
              <a:solidFill>
                <a:schemeClr val="accent2"/>
              </a:solidFill>
              <a:latin typeface="Droid Sans"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000">
                <a:latin typeface="Inconsolata" pitchFamily="49" charset="0"/>
              </a:rPr>
              <a:t>&gt;&gt;&gt; </a:t>
            </a:r>
            <a:r>
              <a:rPr lang="en-US" altLang="en-US" sz="2000">
                <a:latin typeface="Inconsolata" pitchFamily="49" charset="0"/>
              </a:rPr>
              <a:t>path = '/users/vlad//.///data/../..//vlad/./data/..'</a:t>
            </a: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17411" name="Text Box 2"/>
          <p:cNvSpPr txBox="1">
            <a:spLocks noChangeArrowheads="1"/>
          </p:cNvSpPr>
          <p:nvPr/>
        </p:nvSpPr>
        <p:spPr bwMode="auto">
          <a:xfrm>
            <a:off x="661988" y="2743200"/>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normpath not only converts path separators</a:t>
            </a:r>
          </a:p>
          <a:p>
            <a:pPr eaLnBrk="1">
              <a:lnSpc>
                <a:spcPct val="125000"/>
              </a:lnSpc>
            </a:pPr>
            <a:endParaRPr lang="en-US" altLang="en-US" sz="2400">
              <a:solidFill>
                <a:schemeClr val="accent2"/>
              </a:solidFill>
              <a:latin typeface="Droid Sans"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000" dirty="0">
                <a:latin typeface="Inconsolata" pitchFamily="49" charset="0"/>
              </a:rPr>
              <a:t>&gt;&gt;&gt; </a:t>
            </a:r>
            <a:r>
              <a:rPr lang="en-US" altLang="en-US" sz="2000" dirty="0">
                <a:latin typeface="Inconsolata" pitchFamily="49" charset="0"/>
              </a:rPr>
              <a:t>path = '/users/</a:t>
            </a:r>
            <a:r>
              <a:rPr lang="en-US" altLang="en-US" sz="2000" dirty="0" err="1">
                <a:latin typeface="Inconsolata" pitchFamily="49" charset="0"/>
              </a:rPr>
              <a:t>vlad</a:t>
            </a:r>
            <a:r>
              <a:rPr lang="en-US" altLang="en-US" sz="2000" dirty="0">
                <a:latin typeface="Inconsolata" pitchFamily="49" charset="0"/>
              </a:rPr>
              <a:t>//.///data/../..//</a:t>
            </a:r>
            <a:r>
              <a:rPr lang="en-US" altLang="en-US" sz="2000" dirty="0" err="1">
                <a:latin typeface="Inconsolata" pitchFamily="49" charset="0"/>
              </a:rPr>
              <a:t>vlad</a:t>
            </a:r>
            <a:r>
              <a:rPr lang="en-US" altLang="en-US" sz="2000" dirty="0">
                <a:latin typeface="Inconsolata" pitchFamily="49" charset="0"/>
              </a:rPr>
              <a:t>/./data/..'</a:t>
            </a:r>
          </a:p>
          <a:p>
            <a:pPr eaLnBrk="1">
              <a:lnSpc>
                <a:spcPct val="125000"/>
              </a:lnSpc>
            </a:pPr>
            <a:r>
              <a:rPr lang="en-GB" altLang="en-US" sz="2000" dirty="0">
                <a:latin typeface="Inconsolata" pitchFamily="49" charset="0"/>
              </a:rPr>
              <a:t>&gt;&gt;&gt; </a:t>
            </a:r>
            <a:r>
              <a:rPr lang="en-GB" altLang="en-US" sz="2000" dirty="0" err="1">
                <a:latin typeface="Inconsolata" pitchFamily="49" charset="0"/>
              </a:rPr>
              <a:t>cleanpath</a:t>
            </a:r>
            <a:r>
              <a:rPr lang="en-GB" altLang="en-US" sz="2000" dirty="0">
                <a:latin typeface="Inconsolata" pitchFamily="49" charset="0"/>
              </a:rPr>
              <a:t> = </a:t>
            </a:r>
            <a:r>
              <a:rPr lang="en-GB" altLang="en-US" sz="2000" dirty="0" err="1">
                <a:latin typeface="Inconsolata" pitchFamily="49" charset="0"/>
              </a:rPr>
              <a:t>normpath</a:t>
            </a:r>
            <a:r>
              <a:rPr lang="en-GB" altLang="en-US" sz="2000" dirty="0">
                <a:latin typeface="Inconsolata" pitchFamily="49" charset="0"/>
              </a:rPr>
              <a:t>(path)</a:t>
            </a:r>
          </a:p>
          <a:p>
            <a:pPr eaLnBrk="1">
              <a:lnSpc>
                <a:spcPct val="125000"/>
              </a:lnSpc>
            </a:pPr>
            <a:r>
              <a:rPr lang="en-GB" altLang="en-US" sz="2000" dirty="0">
                <a:latin typeface="Inconsolata" pitchFamily="49" charset="0"/>
              </a:rPr>
              <a:t>&gt;&gt;&gt; </a:t>
            </a:r>
            <a:r>
              <a:rPr lang="en-GB" altLang="en-US" sz="2000" b="1" dirty="0">
                <a:latin typeface="Inconsolata" pitchFamily="49" charset="0"/>
              </a:rPr>
              <a:t>print</a:t>
            </a:r>
            <a:r>
              <a:rPr lang="en-GB" altLang="en-US" sz="2000" dirty="0">
                <a:latin typeface="Inconsolata" pitchFamily="49" charset="0"/>
              </a:rPr>
              <a:t>(</a:t>
            </a:r>
            <a:r>
              <a:rPr lang="en-GB" altLang="en-US" sz="2000" dirty="0" err="1">
                <a:latin typeface="Inconsolata" pitchFamily="49" charset="0"/>
              </a:rPr>
              <a:t>cleanpath</a:t>
            </a:r>
            <a:r>
              <a:rPr lang="en-GB" altLang="en-US" sz="2000" dirty="0">
                <a:latin typeface="Inconsolata" pitchFamily="49" charset="0"/>
              </a:rPr>
              <a:t>)</a:t>
            </a:r>
          </a:p>
          <a:p>
            <a:pPr eaLnBrk="1">
              <a:lnSpc>
                <a:spcPct val="125000"/>
              </a:lnSpc>
            </a:pPr>
            <a:r>
              <a:rPr lang="en-GB" altLang="en-US" sz="2000" dirty="0">
                <a:solidFill>
                  <a:srgbClr val="006600"/>
                </a:solidFill>
                <a:latin typeface="Inconsolata" pitchFamily="49" charset="0"/>
              </a:rPr>
              <a:t>/users/</a:t>
            </a:r>
            <a:r>
              <a:rPr lang="en-GB" altLang="en-US" sz="2000" dirty="0" err="1">
                <a:solidFill>
                  <a:srgbClr val="006600"/>
                </a:solidFill>
                <a:latin typeface="Inconsolata" pitchFamily="49" charset="0"/>
              </a:rPr>
              <a:t>vlad</a:t>
            </a:r>
            <a:endParaRPr lang="en-GB" altLang="en-US" sz="2000" dirty="0">
              <a:solidFill>
                <a:srgbClr val="006600"/>
              </a:solidFill>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US" altLang="en-US" sz="2000" dirty="0">
              <a:solidFill>
                <a:srgbClr val="006600"/>
              </a:solidFill>
              <a:latin typeface="Inconsolata" pitchFamily="49" charset="0"/>
            </a:endParaRPr>
          </a:p>
          <a:p>
            <a:pPr eaLnBrk="1">
              <a:lnSpc>
                <a:spcPct val="125000"/>
              </a:lnSpc>
            </a:pPr>
            <a:endParaRPr lang="en-US" altLang="en-US" sz="2400" dirty="0">
              <a:solidFill>
                <a:srgbClr val="006600"/>
              </a:solidFill>
              <a:latin typeface="Inconsolata" pitchFamily="49" charset="0"/>
            </a:endParaRPr>
          </a:p>
        </p:txBody>
      </p:sp>
      <p:sp>
        <p:nvSpPr>
          <p:cNvPr id="18435" name="Text Box 2"/>
          <p:cNvSpPr txBox="1">
            <a:spLocks noChangeArrowheads="1"/>
          </p:cNvSpPr>
          <p:nvPr/>
        </p:nvSpPr>
        <p:spPr bwMode="auto">
          <a:xfrm>
            <a:off x="661988" y="2743200"/>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normpath not only converts path separators</a:t>
            </a:r>
          </a:p>
          <a:p>
            <a:pPr eaLnBrk="1">
              <a:lnSpc>
                <a:spcPct val="125000"/>
              </a:lnSpc>
            </a:pPr>
            <a:endParaRPr lang="en-US" altLang="en-US" sz="2400">
              <a:solidFill>
                <a:schemeClr val="accent2"/>
              </a:solidFill>
              <a:latin typeface="Droid Sans"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000" dirty="0">
                <a:latin typeface="Inconsolata" pitchFamily="49" charset="0"/>
              </a:rPr>
              <a:t>&gt;&gt;&gt; </a:t>
            </a:r>
            <a:r>
              <a:rPr lang="en-US" altLang="en-US" sz="2000" dirty="0">
                <a:latin typeface="Inconsolata" pitchFamily="49" charset="0"/>
              </a:rPr>
              <a:t>path = '/users/</a:t>
            </a:r>
            <a:r>
              <a:rPr lang="en-US" altLang="en-US" sz="2000" dirty="0" err="1">
                <a:latin typeface="Inconsolata" pitchFamily="49" charset="0"/>
              </a:rPr>
              <a:t>vlad</a:t>
            </a:r>
            <a:r>
              <a:rPr lang="en-US" altLang="en-US" sz="2000" dirty="0">
                <a:solidFill>
                  <a:srgbClr val="A50021"/>
                </a:solidFill>
                <a:latin typeface="Inconsolata" pitchFamily="49" charset="0"/>
              </a:rPr>
              <a:t>//</a:t>
            </a:r>
            <a:r>
              <a:rPr lang="en-US" altLang="en-US" sz="2000" dirty="0">
                <a:latin typeface="Inconsolata" pitchFamily="49" charset="0"/>
              </a:rPr>
              <a:t>.</a:t>
            </a:r>
            <a:r>
              <a:rPr lang="en-US" altLang="en-US" sz="2000" dirty="0">
                <a:solidFill>
                  <a:srgbClr val="A50021"/>
                </a:solidFill>
                <a:latin typeface="Inconsolata" pitchFamily="49" charset="0"/>
              </a:rPr>
              <a:t>///</a:t>
            </a:r>
            <a:r>
              <a:rPr lang="en-US" altLang="en-US" sz="2000" dirty="0">
                <a:latin typeface="Inconsolata" pitchFamily="49" charset="0"/>
              </a:rPr>
              <a:t>data/../..</a:t>
            </a:r>
            <a:r>
              <a:rPr lang="en-US" altLang="en-US" sz="2000" dirty="0">
                <a:solidFill>
                  <a:srgbClr val="A50021"/>
                </a:solidFill>
                <a:latin typeface="Inconsolata" pitchFamily="49" charset="0"/>
              </a:rPr>
              <a:t>//</a:t>
            </a:r>
            <a:r>
              <a:rPr lang="en-US" altLang="en-US" sz="2000" dirty="0" err="1">
                <a:latin typeface="Inconsolata" pitchFamily="49" charset="0"/>
              </a:rPr>
              <a:t>vlad</a:t>
            </a:r>
            <a:r>
              <a:rPr lang="en-US" altLang="en-US" sz="2000" dirty="0">
                <a:latin typeface="Inconsolata" pitchFamily="49" charset="0"/>
              </a:rPr>
              <a:t>/./data/..'</a:t>
            </a:r>
          </a:p>
          <a:p>
            <a:pPr eaLnBrk="1">
              <a:lnSpc>
                <a:spcPct val="125000"/>
              </a:lnSpc>
            </a:pPr>
            <a:r>
              <a:rPr lang="en-GB" altLang="en-US" sz="2000" dirty="0">
                <a:latin typeface="Inconsolata" pitchFamily="49" charset="0"/>
              </a:rPr>
              <a:t>&gt;&gt;&gt; </a:t>
            </a:r>
            <a:r>
              <a:rPr lang="en-GB" altLang="en-US" sz="2000" dirty="0" err="1">
                <a:latin typeface="Inconsolata" pitchFamily="49" charset="0"/>
              </a:rPr>
              <a:t>cleanpath</a:t>
            </a:r>
            <a:r>
              <a:rPr lang="en-GB" altLang="en-US" sz="2000" dirty="0">
                <a:latin typeface="Inconsolata" pitchFamily="49" charset="0"/>
              </a:rPr>
              <a:t> = </a:t>
            </a:r>
            <a:r>
              <a:rPr lang="en-GB" altLang="en-US" sz="2000" dirty="0" err="1">
                <a:latin typeface="Inconsolata" pitchFamily="49" charset="0"/>
              </a:rPr>
              <a:t>normpath</a:t>
            </a:r>
            <a:r>
              <a:rPr lang="en-GB" altLang="en-US" sz="2000" dirty="0">
                <a:latin typeface="Inconsolata" pitchFamily="49" charset="0"/>
              </a:rPr>
              <a:t>(path)</a:t>
            </a:r>
          </a:p>
          <a:p>
            <a:pPr eaLnBrk="1">
              <a:lnSpc>
                <a:spcPct val="125000"/>
              </a:lnSpc>
            </a:pPr>
            <a:r>
              <a:rPr lang="en-GB" altLang="en-US" sz="2000" dirty="0">
                <a:latin typeface="Inconsolata" pitchFamily="49" charset="0"/>
              </a:rPr>
              <a:t>&gt;&gt;&gt; </a:t>
            </a:r>
            <a:r>
              <a:rPr lang="en-GB" altLang="en-US" sz="2000" b="1" dirty="0">
                <a:latin typeface="Inconsolata" pitchFamily="49" charset="0"/>
              </a:rPr>
              <a:t>print</a:t>
            </a:r>
            <a:r>
              <a:rPr lang="en-GB" altLang="en-US" sz="2000" dirty="0">
                <a:latin typeface="Inconsolata" pitchFamily="49" charset="0"/>
              </a:rPr>
              <a:t>(</a:t>
            </a:r>
            <a:r>
              <a:rPr lang="en-GB" altLang="en-US" sz="2000" dirty="0" err="1">
                <a:latin typeface="Inconsolata" pitchFamily="49" charset="0"/>
              </a:rPr>
              <a:t>cleanpath</a:t>
            </a:r>
            <a:r>
              <a:rPr lang="en-GB" altLang="en-US" sz="2000" dirty="0">
                <a:latin typeface="Inconsolata" pitchFamily="49" charset="0"/>
              </a:rPr>
              <a:t>)</a:t>
            </a:r>
          </a:p>
          <a:p>
            <a:pPr eaLnBrk="1">
              <a:lnSpc>
                <a:spcPct val="125000"/>
              </a:lnSpc>
            </a:pPr>
            <a:r>
              <a:rPr lang="en-GB" altLang="en-US" sz="2000" dirty="0">
                <a:solidFill>
                  <a:srgbClr val="006600"/>
                </a:solidFill>
                <a:latin typeface="Inconsolata" pitchFamily="49" charset="0"/>
              </a:rPr>
              <a:t>/users/</a:t>
            </a:r>
            <a:r>
              <a:rPr lang="en-GB" altLang="en-US" sz="2000" dirty="0" err="1">
                <a:solidFill>
                  <a:srgbClr val="006600"/>
                </a:solidFill>
                <a:latin typeface="Inconsolata" pitchFamily="49" charset="0"/>
              </a:rPr>
              <a:t>vlad</a:t>
            </a:r>
            <a:endParaRPr lang="en-GB" altLang="en-US" sz="2000" dirty="0">
              <a:solidFill>
                <a:srgbClr val="006600"/>
              </a:solidFill>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US" altLang="en-US" sz="2000" dirty="0">
              <a:solidFill>
                <a:srgbClr val="006600"/>
              </a:solidFill>
              <a:latin typeface="Inconsolata" pitchFamily="49" charset="0"/>
            </a:endParaRPr>
          </a:p>
          <a:p>
            <a:pPr eaLnBrk="1">
              <a:lnSpc>
                <a:spcPct val="125000"/>
              </a:lnSpc>
            </a:pPr>
            <a:endParaRPr lang="en-US" altLang="en-US" sz="2400" dirty="0">
              <a:solidFill>
                <a:srgbClr val="006600"/>
              </a:solidFill>
              <a:latin typeface="Inconsolata" pitchFamily="49" charset="0"/>
            </a:endParaRPr>
          </a:p>
        </p:txBody>
      </p:sp>
      <p:sp>
        <p:nvSpPr>
          <p:cNvPr id="19459" name="Text Box 2"/>
          <p:cNvSpPr txBox="1">
            <a:spLocks noChangeArrowheads="1"/>
          </p:cNvSpPr>
          <p:nvPr/>
        </p:nvSpPr>
        <p:spPr bwMode="auto">
          <a:xfrm>
            <a:off x="661988" y="2743200"/>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normpath not only converts path separators, it</a:t>
            </a:r>
          </a:p>
          <a:p>
            <a:pPr eaLnBrk="1">
              <a:lnSpc>
                <a:spcPct val="125000"/>
              </a:lnSpc>
            </a:pPr>
            <a:r>
              <a:rPr lang="en-GB" altLang="en-US" sz="2400">
                <a:solidFill>
                  <a:schemeClr val="accent2"/>
                </a:solidFill>
                <a:latin typeface="Droid Sans" pitchFamily="34" charset="0"/>
              </a:rPr>
              <a:t>  removes duplicated path separators</a:t>
            </a:r>
          </a:p>
          <a:p>
            <a:pPr eaLnBrk="1">
              <a:lnSpc>
                <a:spcPct val="125000"/>
              </a:lnSpc>
            </a:pPr>
            <a:endParaRPr lang="en-US" altLang="en-US" sz="2400">
              <a:solidFill>
                <a:schemeClr val="accent2"/>
              </a:solidFill>
              <a:latin typeface="Droid Sans" pitchFamily="34" charset="0"/>
            </a:endParaRPr>
          </a:p>
        </p:txBody>
      </p:sp>
      <p:sp>
        <p:nvSpPr>
          <p:cNvPr id="19460" name="Line 4"/>
          <p:cNvSpPr>
            <a:spLocks noChangeShapeType="1"/>
          </p:cNvSpPr>
          <p:nvPr/>
        </p:nvSpPr>
        <p:spPr bwMode="auto">
          <a:xfrm flipH="1" flipV="1">
            <a:off x="4233863" y="1244600"/>
            <a:ext cx="1612900" cy="155575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461" name="Line 4"/>
          <p:cNvSpPr>
            <a:spLocks noChangeShapeType="1"/>
          </p:cNvSpPr>
          <p:nvPr/>
        </p:nvSpPr>
        <p:spPr bwMode="auto">
          <a:xfrm flipH="1" flipV="1">
            <a:off x="4867275" y="1244600"/>
            <a:ext cx="979488" cy="155575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462" name="Line 4"/>
          <p:cNvSpPr>
            <a:spLocks noChangeShapeType="1"/>
          </p:cNvSpPr>
          <p:nvPr/>
        </p:nvSpPr>
        <p:spPr bwMode="auto">
          <a:xfrm flipV="1">
            <a:off x="5846763" y="1244600"/>
            <a:ext cx="863600" cy="155575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000" dirty="0">
                <a:latin typeface="Inconsolata" pitchFamily="49" charset="0"/>
              </a:rPr>
              <a:t>&gt;&gt;&gt; </a:t>
            </a:r>
            <a:r>
              <a:rPr lang="en-US" altLang="en-US" sz="2000" dirty="0">
                <a:latin typeface="Inconsolata" pitchFamily="49" charset="0"/>
              </a:rPr>
              <a:t>path = '/users/</a:t>
            </a:r>
            <a:r>
              <a:rPr lang="en-US" altLang="en-US" sz="2000" dirty="0" err="1">
                <a:latin typeface="Inconsolata" pitchFamily="49" charset="0"/>
              </a:rPr>
              <a:t>vlad</a:t>
            </a:r>
            <a:r>
              <a:rPr lang="en-US" altLang="en-US" sz="2000" dirty="0">
                <a:latin typeface="Inconsolata" pitchFamily="49" charset="0"/>
              </a:rPr>
              <a:t>//</a:t>
            </a:r>
            <a:r>
              <a:rPr lang="en-US" altLang="en-US" sz="2000" dirty="0">
                <a:solidFill>
                  <a:srgbClr val="A50021"/>
                </a:solidFill>
                <a:latin typeface="Inconsolata" pitchFamily="49" charset="0"/>
              </a:rPr>
              <a:t>.</a:t>
            </a:r>
            <a:r>
              <a:rPr lang="en-US" altLang="en-US" sz="2000" dirty="0">
                <a:latin typeface="Inconsolata" pitchFamily="49" charset="0"/>
              </a:rPr>
              <a:t>///data/../..//</a:t>
            </a:r>
            <a:r>
              <a:rPr lang="en-US" altLang="en-US" sz="2000" dirty="0" err="1">
                <a:latin typeface="Inconsolata" pitchFamily="49" charset="0"/>
              </a:rPr>
              <a:t>vlad</a:t>
            </a:r>
            <a:r>
              <a:rPr lang="en-US" altLang="en-US" sz="2000" dirty="0">
                <a:latin typeface="Inconsolata" pitchFamily="49" charset="0"/>
              </a:rPr>
              <a:t>/</a:t>
            </a:r>
            <a:r>
              <a:rPr lang="en-US" altLang="en-US" sz="2000" dirty="0">
                <a:solidFill>
                  <a:srgbClr val="A50021"/>
                </a:solidFill>
                <a:latin typeface="Inconsolata" pitchFamily="49" charset="0"/>
              </a:rPr>
              <a:t>.</a:t>
            </a:r>
            <a:r>
              <a:rPr lang="en-US" altLang="en-US" sz="2000" dirty="0">
                <a:latin typeface="Inconsolata" pitchFamily="49" charset="0"/>
              </a:rPr>
              <a:t>/data/..'</a:t>
            </a:r>
          </a:p>
          <a:p>
            <a:pPr eaLnBrk="1">
              <a:lnSpc>
                <a:spcPct val="125000"/>
              </a:lnSpc>
            </a:pPr>
            <a:r>
              <a:rPr lang="en-GB" altLang="en-US" sz="2000" dirty="0">
                <a:latin typeface="Inconsolata" pitchFamily="49" charset="0"/>
              </a:rPr>
              <a:t>&gt;&gt;&gt; </a:t>
            </a:r>
            <a:r>
              <a:rPr lang="en-GB" altLang="en-US" sz="2000" dirty="0" err="1">
                <a:latin typeface="Inconsolata" pitchFamily="49" charset="0"/>
              </a:rPr>
              <a:t>cleanpath</a:t>
            </a:r>
            <a:r>
              <a:rPr lang="en-GB" altLang="en-US" sz="2000" dirty="0">
                <a:latin typeface="Inconsolata" pitchFamily="49" charset="0"/>
              </a:rPr>
              <a:t> = </a:t>
            </a:r>
            <a:r>
              <a:rPr lang="en-GB" altLang="en-US" sz="2000" dirty="0" err="1">
                <a:latin typeface="Inconsolata" pitchFamily="49" charset="0"/>
              </a:rPr>
              <a:t>normpath</a:t>
            </a:r>
            <a:r>
              <a:rPr lang="en-GB" altLang="en-US" sz="2000" dirty="0">
                <a:latin typeface="Inconsolata" pitchFamily="49" charset="0"/>
              </a:rPr>
              <a:t>(path)</a:t>
            </a:r>
          </a:p>
          <a:p>
            <a:pPr eaLnBrk="1">
              <a:lnSpc>
                <a:spcPct val="125000"/>
              </a:lnSpc>
            </a:pPr>
            <a:r>
              <a:rPr lang="en-GB" altLang="en-US" sz="2000" dirty="0">
                <a:latin typeface="Inconsolata" pitchFamily="49" charset="0"/>
              </a:rPr>
              <a:t>&gt;&gt;&gt; </a:t>
            </a:r>
            <a:r>
              <a:rPr lang="en-GB" altLang="en-US" sz="2000" b="1" dirty="0">
                <a:latin typeface="Inconsolata" pitchFamily="49" charset="0"/>
              </a:rPr>
              <a:t>print</a:t>
            </a:r>
            <a:r>
              <a:rPr lang="en-GB" altLang="en-US" sz="2000" dirty="0">
                <a:latin typeface="Inconsolata" pitchFamily="49" charset="0"/>
              </a:rPr>
              <a:t>(</a:t>
            </a:r>
            <a:r>
              <a:rPr lang="en-GB" altLang="en-US" sz="2000" dirty="0" err="1">
                <a:latin typeface="Inconsolata" pitchFamily="49" charset="0"/>
              </a:rPr>
              <a:t>cleanpath</a:t>
            </a:r>
            <a:r>
              <a:rPr lang="en-GB" altLang="en-US" sz="2000" dirty="0">
                <a:latin typeface="Inconsolata" pitchFamily="49" charset="0"/>
              </a:rPr>
              <a:t>)</a:t>
            </a:r>
          </a:p>
          <a:p>
            <a:pPr eaLnBrk="1">
              <a:lnSpc>
                <a:spcPct val="125000"/>
              </a:lnSpc>
            </a:pPr>
            <a:r>
              <a:rPr lang="en-GB" altLang="en-US" sz="2000" dirty="0">
                <a:solidFill>
                  <a:srgbClr val="006600"/>
                </a:solidFill>
                <a:latin typeface="Inconsolata" pitchFamily="49" charset="0"/>
              </a:rPr>
              <a:t>/users/</a:t>
            </a:r>
            <a:r>
              <a:rPr lang="en-GB" altLang="en-US" sz="2000" dirty="0" err="1">
                <a:solidFill>
                  <a:srgbClr val="006600"/>
                </a:solidFill>
                <a:latin typeface="Inconsolata" pitchFamily="49" charset="0"/>
              </a:rPr>
              <a:t>vlad</a:t>
            </a:r>
            <a:endParaRPr lang="en-GB" altLang="en-US" sz="2000" dirty="0">
              <a:solidFill>
                <a:srgbClr val="006600"/>
              </a:solidFill>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US" altLang="en-US" sz="2000" dirty="0">
              <a:solidFill>
                <a:srgbClr val="006600"/>
              </a:solidFill>
              <a:latin typeface="Inconsolata" pitchFamily="49" charset="0"/>
            </a:endParaRPr>
          </a:p>
          <a:p>
            <a:pPr eaLnBrk="1">
              <a:lnSpc>
                <a:spcPct val="125000"/>
              </a:lnSpc>
            </a:pPr>
            <a:endParaRPr lang="en-US" altLang="en-US" sz="2400" dirty="0">
              <a:solidFill>
                <a:srgbClr val="006600"/>
              </a:solidFill>
              <a:latin typeface="Inconsolata" pitchFamily="49" charset="0"/>
            </a:endParaRPr>
          </a:p>
        </p:txBody>
      </p:sp>
      <p:sp>
        <p:nvSpPr>
          <p:cNvPr id="20483" name="Text Box 2"/>
          <p:cNvSpPr txBox="1">
            <a:spLocks noChangeArrowheads="1"/>
          </p:cNvSpPr>
          <p:nvPr/>
        </p:nvSpPr>
        <p:spPr bwMode="auto">
          <a:xfrm>
            <a:off x="661988" y="2743200"/>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normpath not only converts path separators, it</a:t>
            </a:r>
          </a:p>
          <a:p>
            <a:pPr eaLnBrk="1">
              <a:lnSpc>
                <a:spcPct val="125000"/>
              </a:lnSpc>
            </a:pPr>
            <a:r>
              <a:rPr lang="en-GB" altLang="en-US" sz="2400">
                <a:solidFill>
                  <a:schemeClr val="accent2"/>
                </a:solidFill>
                <a:latin typeface="Droid Sans" pitchFamily="34" charset="0"/>
              </a:rPr>
              <a:t>  removes duplicated path separators</a:t>
            </a:r>
          </a:p>
          <a:p>
            <a:pPr eaLnBrk="1">
              <a:lnSpc>
                <a:spcPct val="125000"/>
              </a:lnSpc>
            </a:pPr>
            <a:r>
              <a:rPr lang="en-GB" altLang="en-US" sz="2400">
                <a:solidFill>
                  <a:schemeClr val="accent2"/>
                </a:solidFill>
                <a:latin typeface="Droid Sans" pitchFamily="34" charset="0"/>
              </a:rPr>
              <a:t>  and “.” current directory short-hand</a:t>
            </a:r>
          </a:p>
          <a:p>
            <a:pPr eaLnBrk="1">
              <a:lnSpc>
                <a:spcPct val="125000"/>
              </a:lnSpc>
            </a:pPr>
            <a:endParaRPr lang="en-US" altLang="en-US" sz="2400">
              <a:solidFill>
                <a:schemeClr val="accent2"/>
              </a:solidFill>
              <a:latin typeface="Droid Sans" pitchFamily="34" charset="0"/>
            </a:endParaRPr>
          </a:p>
        </p:txBody>
      </p:sp>
      <p:sp>
        <p:nvSpPr>
          <p:cNvPr id="20484" name="Line 4"/>
          <p:cNvSpPr>
            <a:spLocks noChangeShapeType="1"/>
          </p:cNvSpPr>
          <p:nvPr/>
        </p:nvSpPr>
        <p:spPr bwMode="auto">
          <a:xfrm flipH="1" flipV="1">
            <a:off x="4521200" y="1244600"/>
            <a:ext cx="1325563" cy="155575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485" name="Line 4"/>
          <p:cNvSpPr>
            <a:spLocks noChangeShapeType="1"/>
          </p:cNvSpPr>
          <p:nvPr/>
        </p:nvSpPr>
        <p:spPr bwMode="auto">
          <a:xfrm flipV="1">
            <a:off x="5846763" y="1187450"/>
            <a:ext cx="1843087" cy="161290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000" dirty="0">
                <a:latin typeface="Inconsolata" pitchFamily="49" charset="0"/>
              </a:rPr>
              <a:t>&gt;&gt;&gt; </a:t>
            </a:r>
            <a:r>
              <a:rPr lang="en-US" altLang="en-US" sz="2000" dirty="0">
                <a:latin typeface="Inconsolata" pitchFamily="49" charset="0"/>
              </a:rPr>
              <a:t>path = '/users/</a:t>
            </a:r>
            <a:r>
              <a:rPr lang="en-US" altLang="en-US" sz="2000" dirty="0" err="1">
                <a:latin typeface="Inconsolata" pitchFamily="49" charset="0"/>
              </a:rPr>
              <a:t>vlad</a:t>
            </a:r>
            <a:r>
              <a:rPr lang="en-US" altLang="en-US" sz="2000" dirty="0">
                <a:latin typeface="Inconsolata" pitchFamily="49" charset="0"/>
              </a:rPr>
              <a:t>//.///data/</a:t>
            </a:r>
            <a:r>
              <a:rPr lang="en-US" altLang="en-US" sz="2000" dirty="0">
                <a:solidFill>
                  <a:srgbClr val="A50021"/>
                </a:solidFill>
                <a:latin typeface="Inconsolata" pitchFamily="49" charset="0"/>
              </a:rPr>
              <a:t>..</a:t>
            </a:r>
            <a:r>
              <a:rPr lang="en-US" altLang="en-US" sz="2000" dirty="0">
                <a:latin typeface="Inconsolata" pitchFamily="49" charset="0"/>
              </a:rPr>
              <a:t>/</a:t>
            </a:r>
            <a:r>
              <a:rPr lang="en-US" altLang="en-US" sz="2000" dirty="0">
                <a:solidFill>
                  <a:srgbClr val="A50021"/>
                </a:solidFill>
                <a:latin typeface="Inconsolata" pitchFamily="49" charset="0"/>
              </a:rPr>
              <a:t>..</a:t>
            </a:r>
            <a:r>
              <a:rPr lang="en-US" altLang="en-US" sz="2000" dirty="0">
                <a:latin typeface="Inconsolata" pitchFamily="49" charset="0"/>
              </a:rPr>
              <a:t>//</a:t>
            </a:r>
            <a:r>
              <a:rPr lang="en-US" altLang="en-US" sz="2000" dirty="0" err="1">
                <a:latin typeface="Inconsolata" pitchFamily="49" charset="0"/>
              </a:rPr>
              <a:t>vlad</a:t>
            </a:r>
            <a:r>
              <a:rPr lang="en-US" altLang="en-US" sz="2000" dirty="0">
                <a:latin typeface="Inconsolata" pitchFamily="49" charset="0"/>
              </a:rPr>
              <a:t>/./data/</a:t>
            </a:r>
            <a:r>
              <a:rPr lang="en-US" altLang="en-US" sz="2000" dirty="0">
                <a:solidFill>
                  <a:srgbClr val="A50021"/>
                </a:solidFill>
                <a:latin typeface="Inconsolata" pitchFamily="49" charset="0"/>
              </a:rPr>
              <a:t>..</a:t>
            </a:r>
            <a:r>
              <a:rPr lang="en-US" altLang="en-US" sz="2000" dirty="0">
                <a:latin typeface="Inconsolata" pitchFamily="49" charset="0"/>
              </a:rPr>
              <a:t>'</a:t>
            </a:r>
          </a:p>
          <a:p>
            <a:pPr eaLnBrk="1">
              <a:lnSpc>
                <a:spcPct val="125000"/>
              </a:lnSpc>
            </a:pPr>
            <a:r>
              <a:rPr lang="en-GB" altLang="en-US" sz="2000" dirty="0">
                <a:latin typeface="Inconsolata" pitchFamily="49" charset="0"/>
              </a:rPr>
              <a:t>&gt;&gt;&gt; </a:t>
            </a:r>
            <a:r>
              <a:rPr lang="en-GB" altLang="en-US" sz="2000" dirty="0" err="1">
                <a:latin typeface="Inconsolata" pitchFamily="49" charset="0"/>
              </a:rPr>
              <a:t>cleanpath</a:t>
            </a:r>
            <a:r>
              <a:rPr lang="en-GB" altLang="en-US" sz="2000" dirty="0">
                <a:latin typeface="Inconsolata" pitchFamily="49" charset="0"/>
              </a:rPr>
              <a:t> = </a:t>
            </a:r>
            <a:r>
              <a:rPr lang="en-GB" altLang="en-US" sz="2000" dirty="0" err="1">
                <a:latin typeface="Inconsolata" pitchFamily="49" charset="0"/>
              </a:rPr>
              <a:t>normpath</a:t>
            </a:r>
            <a:r>
              <a:rPr lang="en-GB" altLang="en-US" sz="2000" dirty="0">
                <a:latin typeface="Inconsolata" pitchFamily="49" charset="0"/>
              </a:rPr>
              <a:t>(path)</a:t>
            </a:r>
          </a:p>
          <a:p>
            <a:pPr eaLnBrk="1">
              <a:lnSpc>
                <a:spcPct val="125000"/>
              </a:lnSpc>
            </a:pPr>
            <a:r>
              <a:rPr lang="en-GB" altLang="en-US" sz="2000" dirty="0">
                <a:latin typeface="Inconsolata" pitchFamily="49" charset="0"/>
              </a:rPr>
              <a:t>&gt;&gt;&gt; </a:t>
            </a:r>
            <a:r>
              <a:rPr lang="en-GB" altLang="en-US" sz="2000" b="1" dirty="0">
                <a:latin typeface="Inconsolata" pitchFamily="49" charset="0"/>
              </a:rPr>
              <a:t>print</a:t>
            </a:r>
            <a:r>
              <a:rPr lang="en-GB" altLang="en-US" sz="2000" dirty="0">
                <a:latin typeface="Inconsolata" pitchFamily="49" charset="0"/>
              </a:rPr>
              <a:t>(</a:t>
            </a:r>
            <a:r>
              <a:rPr lang="en-GB" altLang="en-US" sz="2000" dirty="0" err="1">
                <a:latin typeface="Inconsolata" pitchFamily="49" charset="0"/>
              </a:rPr>
              <a:t>cleanpath</a:t>
            </a:r>
            <a:r>
              <a:rPr lang="en-GB" altLang="en-US" sz="2000" dirty="0">
                <a:latin typeface="Inconsolata" pitchFamily="49" charset="0"/>
              </a:rPr>
              <a:t>)</a:t>
            </a:r>
          </a:p>
          <a:p>
            <a:pPr eaLnBrk="1">
              <a:lnSpc>
                <a:spcPct val="125000"/>
              </a:lnSpc>
            </a:pPr>
            <a:r>
              <a:rPr lang="en-GB" altLang="en-US" sz="2000" dirty="0">
                <a:solidFill>
                  <a:srgbClr val="006600"/>
                </a:solidFill>
                <a:latin typeface="Inconsolata" pitchFamily="49" charset="0"/>
              </a:rPr>
              <a:t>/users/</a:t>
            </a:r>
            <a:r>
              <a:rPr lang="en-GB" altLang="en-US" sz="2000" dirty="0" err="1">
                <a:solidFill>
                  <a:srgbClr val="006600"/>
                </a:solidFill>
                <a:latin typeface="Inconsolata" pitchFamily="49" charset="0"/>
              </a:rPr>
              <a:t>vlad</a:t>
            </a:r>
            <a:endParaRPr lang="en-GB" altLang="en-US" sz="2000" dirty="0">
              <a:solidFill>
                <a:srgbClr val="006600"/>
              </a:solidFill>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US" altLang="en-US" sz="2000" dirty="0">
              <a:solidFill>
                <a:srgbClr val="006600"/>
              </a:solidFill>
              <a:latin typeface="Inconsolata" pitchFamily="49" charset="0"/>
            </a:endParaRPr>
          </a:p>
          <a:p>
            <a:pPr eaLnBrk="1">
              <a:lnSpc>
                <a:spcPct val="125000"/>
              </a:lnSpc>
            </a:pPr>
            <a:endParaRPr lang="en-US" altLang="en-US" sz="2400" dirty="0">
              <a:solidFill>
                <a:srgbClr val="006600"/>
              </a:solidFill>
              <a:latin typeface="Inconsolata" pitchFamily="49" charset="0"/>
            </a:endParaRPr>
          </a:p>
        </p:txBody>
      </p:sp>
      <p:sp>
        <p:nvSpPr>
          <p:cNvPr id="21507" name="Text Box 2"/>
          <p:cNvSpPr txBox="1">
            <a:spLocks noChangeArrowheads="1"/>
          </p:cNvSpPr>
          <p:nvPr/>
        </p:nvSpPr>
        <p:spPr bwMode="auto">
          <a:xfrm>
            <a:off x="661988" y="2743200"/>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normpath not only converts path separators, it</a:t>
            </a:r>
          </a:p>
          <a:p>
            <a:pPr eaLnBrk="1">
              <a:lnSpc>
                <a:spcPct val="125000"/>
              </a:lnSpc>
            </a:pPr>
            <a:r>
              <a:rPr lang="en-GB" altLang="en-US" sz="2400">
                <a:solidFill>
                  <a:schemeClr val="accent2"/>
                </a:solidFill>
                <a:latin typeface="Droid Sans" pitchFamily="34" charset="0"/>
              </a:rPr>
              <a:t>  Removes duplicated path separators</a:t>
            </a:r>
          </a:p>
          <a:p>
            <a:pPr eaLnBrk="1">
              <a:lnSpc>
                <a:spcPct val="125000"/>
              </a:lnSpc>
            </a:pPr>
            <a:r>
              <a:rPr lang="en-GB" altLang="en-US" sz="2400">
                <a:solidFill>
                  <a:schemeClr val="accent2"/>
                </a:solidFill>
                <a:latin typeface="Droid Sans" pitchFamily="34" charset="0"/>
              </a:rPr>
              <a:t>  Removes “.” current directory short-hand</a:t>
            </a:r>
          </a:p>
          <a:p>
            <a:pPr eaLnBrk="1">
              <a:lnSpc>
                <a:spcPct val="125000"/>
              </a:lnSpc>
            </a:pPr>
            <a:r>
              <a:rPr lang="en-GB" altLang="en-US" sz="2400">
                <a:solidFill>
                  <a:schemeClr val="accent2"/>
                </a:solidFill>
                <a:latin typeface="Droid Sans" pitchFamily="34" charset="0"/>
              </a:rPr>
              <a:t>  Tries to resolve “..” parent directory short-hand</a:t>
            </a:r>
            <a:endParaRPr lang="en-US" altLang="en-US" sz="2400">
              <a:solidFill>
                <a:schemeClr val="accent2"/>
              </a:solidFill>
              <a:latin typeface="Droid Sans" pitchFamily="34" charset="0"/>
            </a:endParaRPr>
          </a:p>
        </p:txBody>
      </p:sp>
      <p:sp>
        <p:nvSpPr>
          <p:cNvPr id="21508" name="Line 4"/>
          <p:cNvSpPr>
            <a:spLocks noChangeShapeType="1"/>
          </p:cNvSpPr>
          <p:nvPr/>
        </p:nvSpPr>
        <p:spPr bwMode="auto">
          <a:xfrm flipH="1" flipV="1">
            <a:off x="5846763" y="1187450"/>
            <a:ext cx="0" cy="161290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09" name="Line 4"/>
          <p:cNvSpPr>
            <a:spLocks noChangeShapeType="1"/>
          </p:cNvSpPr>
          <p:nvPr/>
        </p:nvSpPr>
        <p:spPr bwMode="auto">
          <a:xfrm flipV="1">
            <a:off x="5846763" y="1187450"/>
            <a:ext cx="519112" cy="161290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10" name="Line 4"/>
          <p:cNvSpPr>
            <a:spLocks noChangeShapeType="1"/>
          </p:cNvSpPr>
          <p:nvPr/>
        </p:nvSpPr>
        <p:spPr bwMode="auto">
          <a:xfrm flipV="1">
            <a:off x="5846763" y="1187450"/>
            <a:ext cx="2938462" cy="161290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base = </a:t>
            </a:r>
            <a:r>
              <a:rPr lang="en-US" altLang="en-US" sz="2400">
                <a:latin typeface="Inconsolata" pitchFamily="49" charset="0"/>
              </a:rPr>
              <a:t>'/</a:t>
            </a:r>
            <a:r>
              <a:rPr lang="en-GB" altLang="en-US" sz="2400">
                <a:latin typeface="Inconsolata" pitchFamily="49" charset="0"/>
              </a:rPr>
              <a:t>users</a:t>
            </a:r>
            <a:r>
              <a:rPr lang="en-US" altLang="en-US" sz="2400">
                <a:latin typeface="Inconsolata" pitchFamily="49" charset="0"/>
              </a:rPr>
              <a:t>'</a:t>
            </a:r>
          </a:p>
          <a:p>
            <a:pPr eaLnBrk="1">
              <a:lnSpc>
                <a:spcPct val="125000"/>
              </a:lnSpc>
            </a:pPr>
            <a:r>
              <a:rPr lang="en-GB" altLang="en-US" sz="2400">
                <a:latin typeface="Inconsolata" pitchFamily="49" charset="0"/>
              </a:rPr>
              <a:t>&gt;&gt;&gt; user = </a:t>
            </a:r>
            <a:r>
              <a:rPr lang="en-US" altLang="en-US" sz="2400">
                <a:latin typeface="Inconsolata" pitchFamily="49" charset="0"/>
              </a:rPr>
              <a:t>'</a:t>
            </a:r>
            <a:r>
              <a:rPr lang="en-GB" altLang="en-US" sz="2400">
                <a:latin typeface="Inconsolata" pitchFamily="49" charset="0"/>
              </a:rPr>
              <a:t>vlad</a:t>
            </a:r>
            <a:r>
              <a:rPr lang="en-US" altLang="en-US" sz="2400">
                <a:latin typeface="Inconsolata" pitchFamily="49" charset="0"/>
              </a:rPr>
              <a:t>'</a:t>
            </a:r>
            <a:endParaRPr lang="en-GB" altLang="en-US" sz="2400">
              <a:latin typeface="Inconsolata" pitchFamily="49" charset="0"/>
            </a:endParaRPr>
          </a:p>
          <a:p>
            <a:pPr eaLnBrk="1">
              <a:lnSpc>
                <a:spcPct val="125000"/>
              </a:lnSpc>
            </a:pPr>
            <a:r>
              <a:rPr lang="en-GB" altLang="en-US" sz="2400">
                <a:latin typeface="Inconsolata" pitchFamily="49" charset="0"/>
              </a:rPr>
              <a:t>&gt;&gt;&gt; datadir = </a:t>
            </a:r>
            <a:r>
              <a:rPr lang="en-US" altLang="en-US" sz="2400">
                <a:latin typeface="Inconsolata" pitchFamily="49" charset="0"/>
              </a:rPr>
              <a:t>'</a:t>
            </a:r>
            <a:r>
              <a:rPr lang="en-GB" altLang="en-US" sz="2400">
                <a:latin typeface="Inconsolata" pitchFamily="49" charset="0"/>
              </a:rPr>
              <a:t>data</a:t>
            </a:r>
            <a:r>
              <a:rPr lang="en-US" altLang="en-US" sz="2400">
                <a:latin typeface="Inconsolata" pitchFamily="49" charset="0"/>
              </a:rPr>
              <a:t>'</a:t>
            </a:r>
          </a:p>
          <a:p>
            <a:pPr eaLnBrk="1">
              <a:lnSpc>
                <a:spcPct val="125000"/>
              </a:lnSpc>
            </a:pPr>
            <a:endParaRPr lang="en-US" altLang="en-US" sz="2400">
              <a:latin typeface="Inconsolata" pitchFamily="49" charset="0"/>
            </a:endParaRPr>
          </a:p>
          <a:p>
            <a:pPr eaLnBrk="1">
              <a:lnSpc>
                <a:spcPct val="125000"/>
              </a:lnSpc>
            </a:pPr>
            <a:endParaRPr lang="en-GB"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US" altLang="en-US" sz="2400">
              <a:latin typeface="Inconsolata" pitchFamily="49"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Droid Sans" pitchFamily="34" charset="0"/>
            </a:endParaRPr>
          </a:p>
          <a:p>
            <a:pPr eaLnBrk="1">
              <a:lnSpc>
                <a:spcPct val="125000"/>
              </a:lnSpc>
            </a:pPr>
            <a:endParaRPr lang="en-GB" altLang="en-US" sz="24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GB" altLang="en-US" sz="2000">
              <a:latin typeface="Inconsolata" pitchFamily="49" charset="0"/>
            </a:endParaRPr>
          </a:p>
          <a:p>
            <a:pPr eaLnBrk="1">
              <a:lnSpc>
                <a:spcPct val="125000"/>
              </a:lnSpc>
            </a:pPr>
            <a:endParaRPr lang="en-US" altLang="en-US" sz="2000">
              <a:solidFill>
                <a:srgbClr val="006600"/>
              </a:solidFill>
              <a:latin typeface="Inconsolata" pitchFamily="49" charset="0"/>
            </a:endParaRPr>
          </a:p>
          <a:p>
            <a:pPr eaLnBrk="1">
              <a:lnSpc>
                <a:spcPct val="125000"/>
              </a:lnSpc>
            </a:pPr>
            <a:endParaRPr lang="en-US" altLang="en-US" sz="2400">
              <a:solidFill>
                <a:srgbClr val="006600"/>
              </a:solidFill>
              <a:latin typeface="Inconsolata" pitchFamily="49" charset="0"/>
            </a:endParaRPr>
          </a:p>
        </p:txBody>
      </p:sp>
      <p:sp>
        <p:nvSpPr>
          <p:cNvPr id="4099" name="Line 55"/>
          <p:cNvSpPr>
            <a:spLocks noChangeShapeType="1"/>
          </p:cNvSpPr>
          <p:nvPr/>
        </p:nvSpPr>
        <p:spPr bwMode="auto">
          <a:xfrm>
            <a:off x="9129713" y="3433763"/>
            <a:ext cx="17462" cy="398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0" name="Line 56"/>
          <p:cNvSpPr>
            <a:spLocks noChangeShapeType="1"/>
          </p:cNvSpPr>
          <p:nvPr/>
        </p:nvSpPr>
        <p:spPr bwMode="auto">
          <a:xfrm>
            <a:off x="9129713" y="498951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4101"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225" y="53355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 Box 32"/>
          <p:cNvSpPr txBox="1">
            <a:spLocks noChangeArrowheads="1"/>
          </p:cNvSpPr>
          <p:nvPr/>
        </p:nvSpPr>
        <p:spPr bwMode="auto">
          <a:xfrm>
            <a:off x="8555038" y="6026150"/>
            <a:ext cx="12350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planets.txt</a:t>
            </a:r>
          </a:p>
        </p:txBody>
      </p:sp>
      <p:grpSp>
        <p:nvGrpSpPr>
          <p:cNvPr id="4103" name="Group 61"/>
          <p:cNvGrpSpPr>
            <a:grpSpLocks/>
          </p:cNvGrpSpPr>
          <p:nvPr/>
        </p:nvGrpSpPr>
        <p:grpSpPr bwMode="auto">
          <a:xfrm>
            <a:off x="8810625" y="3960813"/>
            <a:ext cx="731838" cy="984250"/>
            <a:chOff x="6505647" y="3960283"/>
            <a:chExt cx="732535" cy="983738"/>
          </a:xfrm>
        </p:grpSpPr>
        <p:sp>
          <p:nvSpPr>
            <p:cNvPr id="4112" name="Text Box 3"/>
            <p:cNvSpPr txBox="1">
              <a:spLocks noChangeArrowheads="1"/>
            </p:cNvSpPr>
            <p:nvPr/>
          </p:nvSpPr>
          <p:spPr bwMode="auto">
            <a:xfrm>
              <a:off x="6505647" y="4593959"/>
              <a:ext cx="633889"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4113"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04" name="Group 64"/>
          <p:cNvGrpSpPr>
            <a:grpSpLocks/>
          </p:cNvGrpSpPr>
          <p:nvPr/>
        </p:nvGrpSpPr>
        <p:grpSpPr bwMode="auto">
          <a:xfrm>
            <a:off x="8821738" y="2454275"/>
            <a:ext cx="720725" cy="984250"/>
            <a:chOff x="6518664" y="3960283"/>
            <a:chExt cx="719518" cy="983645"/>
          </a:xfrm>
        </p:grpSpPr>
        <p:sp>
          <p:nvSpPr>
            <p:cNvPr id="4110" name="Text Box 3"/>
            <p:cNvSpPr txBox="1">
              <a:spLocks noChangeArrowheads="1"/>
            </p:cNvSpPr>
            <p:nvPr/>
          </p:nvSpPr>
          <p:spPr bwMode="auto">
            <a:xfrm>
              <a:off x="6518664" y="4593960"/>
              <a:ext cx="60786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pic>
          <p:nvPicPr>
            <p:cNvPr id="4111" name="Picture 41"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05" name="Group 67"/>
          <p:cNvGrpSpPr>
            <a:grpSpLocks/>
          </p:cNvGrpSpPr>
          <p:nvPr/>
        </p:nvGrpSpPr>
        <p:grpSpPr bwMode="auto">
          <a:xfrm>
            <a:off x="8801100" y="1244600"/>
            <a:ext cx="788988" cy="984250"/>
            <a:chOff x="6448133" y="3960283"/>
            <a:chExt cx="790049" cy="983645"/>
          </a:xfrm>
        </p:grpSpPr>
        <p:sp>
          <p:nvSpPr>
            <p:cNvPr id="4108" name="Text Box 3"/>
            <p:cNvSpPr txBox="1">
              <a:spLocks noChangeArrowheads="1"/>
            </p:cNvSpPr>
            <p:nvPr/>
          </p:nvSpPr>
          <p:spPr bwMode="auto">
            <a:xfrm>
              <a:off x="6448133" y="4593960"/>
              <a:ext cx="748923"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users</a:t>
              </a:r>
            </a:p>
          </p:txBody>
        </p:sp>
        <p:pic>
          <p:nvPicPr>
            <p:cNvPr id="4109"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6" name="Line 60"/>
          <p:cNvSpPr>
            <a:spLocks noChangeShapeType="1"/>
          </p:cNvSpPr>
          <p:nvPr/>
        </p:nvSpPr>
        <p:spPr bwMode="auto">
          <a:xfrm>
            <a:off x="9139238" y="22240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7" name="Text Box 2"/>
          <p:cNvSpPr txBox="1">
            <a:spLocks noChangeArrowheads="1"/>
          </p:cNvSpPr>
          <p:nvPr/>
        </p:nvSpPr>
        <p:spPr bwMode="auto">
          <a:xfrm>
            <a:off x="5270500" y="1533525"/>
            <a:ext cx="339883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We want to build a path</a:t>
            </a:r>
            <a:endParaRPr lang="en-US" altLang="en-US" sz="2400">
              <a:solidFill>
                <a:schemeClr val="accent2"/>
              </a:solidFill>
              <a:latin typeface="Droid Sans"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os.path </a:t>
            </a:r>
            <a:r>
              <a:rPr lang="en-GB" altLang="en-US" sz="2400" b="1">
                <a:latin typeface="Inconsolata" pitchFamily="49" charset="0"/>
              </a:rPr>
              <a:t>import</a:t>
            </a:r>
            <a:r>
              <a:rPr lang="en-GB" altLang="en-US" sz="2400">
                <a:latin typeface="Inconsolata" pitchFamily="49" charset="0"/>
              </a:rPr>
              <a:t> dirname, basename</a:t>
            </a:r>
          </a:p>
          <a:p>
            <a:pPr eaLnBrk="1">
              <a:lnSpc>
                <a:spcPct val="125000"/>
              </a:lnSpc>
            </a:pPr>
            <a:endParaRPr lang="en-GB" altLang="en-US" sz="2400">
              <a:solidFill>
                <a:srgbClr val="006600"/>
              </a:solidFill>
              <a:latin typeface="Inconsolata"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os.path </a:t>
            </a:r>
            <a:r>
              <a:rPr lang="en-GB" altLang="en-US" sz="2400" b="1">
                <a:latin typeface="Inconsolata" pitchFamily="49" charset="0"/>
              </a:rPr>
              <a:t>import</a:t>
            </a:r>
            <a:r>
              <a:rPr lang="en-GB" altLang="en-US" sz="2400">
                <a:latin typeface="Inconsolata" pitchFamily="49" charset="0"/>
              </a:rPr>
              <a:t> dirname, basename</a:t>
            </a:r>
          </a:p>
          <a:p>
            <a:pPr eaLnBrk="1">
              <a:lnSpc>
                <a:spcPct val="125000"/>
              </a:lnSpc>
            </a:pPr>
            <a:r>
              <a:rPr lang="en-GB" altLang="en-US" sz="2400">
                <a:latin typeface="Inconsolata" pitchFamily="49" charset="0"/>
              </a:rPr>
              <a:t>&gt;&gt;&gt; path = '/users/vlad/data/planets.txt'</a:t>
            </a:r>
          </a:p>
          <a:p>
            <a:pPr eaLnBrk="1">
              <a:lnSpc>
                <a:spcPct val="125000"/>
              </a:lnSpc>
            </a:pPr>
            <a:endParaRPr lang="en-GB" altLang="en-US" sz="2400">
              <a:solidFill>
                <a:srgbClr val="006600"/>
              </a:solidFill>
              <a:latin typeface="Inconsolata" pitchFamily="49" charset="0"/>
            </a:endParaRPr>
          </a:p>
        </p:txBody>
      </p:sp>
      <p:sp>
        <p:nvSpPr>
          <p:cNvPr id="23555" name="Line 55"/>
          <p:cNvSpPr>
            <a:spLocks noChangeShapeType="1"/>
          </p:cNvSpPr>
          <p:nvPr/>
        </p:nvSpPr>
        <p:spPr bwMode="auto">
          <a:xfrm>
            <a:off x="9129713" y="3433763"/>
            <a:ext cx="17462" cy="398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556" name="Line 56"/>
          <p:cNvSpPr>
            <a:spLocks noChangeShapeType="1"/>
          </p:cNvSpPr>
          <p:nvPr/>
        </p:nvSpPr>
        <p:spPr bwMode="auto">
          <a:xfrm>
            <a:off x="9129713" y="498951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23557"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225" y="53355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32"/>
          <p:cNvSpPr txBox="1">
            <a:spLocks noChangeArrowheads="1"/>
          </p:cNvSpPr>
          <p:nvPr/>
        </p:nvSpPr>
        <p:spPr bwMode="auto">
          <a:xfrm>
            <a:off x="8555038" y="6026150"/>
            <a:ext cx="12350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planets.txt</a:t>
            </a:r>
          </a:p>
        </p:txBody>
      </p:sp>
      <p:grpSp>
        <p:nvGrpSpPr>
          <p:cNvPr id="23559" name="Group 61"/>
          <p:cNvGrpSpPr>
            <a:grpSpLocks/>
          </p:cNvGrpSpPr>
          <p:nvPr/>
        </p:nvGrpSpPr>
        <p:grpSpPr bwMode="auto">
          <a:xfrm>
            <a:off x="8810625" y="3960813"/>
            <a:ext cx="731838" cy="984250"/>
            <a:chOff x="6505647" y="3960283"/>
            <a:chExt cx="732535" cy="983738"/>
          </a:xfrm>
        </p:grpSpPr>
        <p:sp>
          <p:nvSpPr>
            <p:cNvPr id="23567" name="Text Box 3"/>
            <p:cNvSpPr txBox="1">
              <a:spLocks noChangeArrowheads="1"/>
            </p:cNvSpPr>
            <p:nvPr/>
          </p:nvSpPr>
          <p:spPr bwMode="auto">
            <a:xfrm>
              <a:off x="6505647" y="4593959"/>
              <a:ext cx="633889"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23568"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0" name="Group 64"/>
          <p:cNvGrpSpPr>
            <a:grpSpLocks/>
          </p:cNvGrpSpPr>
          <p:nvPr/>
        </p:nvGrpSpPr>
        <p:grpSpPr bwMode="auto">
          <a:xfrm>
            <a:off x="8821738" y="2454275"/>
            <a:ext cx="720725" cy="984250"/>
            <a:chOff x="6518664" y="3960283"/>
            <a:chExt cx="719518" cy="983645"/>
          </a:xfrm>
        </p:grpSpPr>
        <p:sp>
          <p:nvSpPr>
            <p:cNvPr id="23565" name="Text Box 3"/>
            <p:cNvSpPr txBox="1">
              <a:spLocks noChangeArrowheads="1"/>
            </p:cNvSpPr>
            <p:nvPr/>
          </p:nvSpPr>
          <p:spPr bwMode="auto">
            <a:xfrm>
              <a:off x="6518664" y="4593960"/>
              <a:ext cx="60786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pic>
          <p:nvPicPr>
            <p:cNvPr id="23566" name="Picture 11"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1" name="Group 67"/>
          <p:cNvGrpSpPr>
            <a:grpSpLocks/>
          </p:cNvGrpSpPr>
          <p:nvPr/>
        </p:nvGrpSpPr>
        <p:grpSpPr bwMode="auto">
          <a:xfrm>
            <a:off x="8801100" y="1244600"/>
            <a:ext cx="788988" cy="984250"/>
            <a:chOff x="6448133" y="3960283"/>
            <a:chExt cx="790049" cy="983645"/>
          </a:xfrm>
        </p:grpSpPr>
        <p:sp>
          <p:nvSpPr>
            <p:cNvPr id="23563" name="Text Box 3"/>
            <p:cNvSpPr txBox="1">
              <a:spLocks noChangeArrowheads="1"/>
            </p:cNvSpPr>
            <p:nvPr/>
          </p:nvSpPr>
          <p:spPr bwMode="auto">
            <a:xfrm>
              <a:off x="6448133" y="4593960"/>
              <a:ext cx="748923"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users</a:t>
              </a:r>
            </a:p>
          </p:txBody>
        </p:sp>
        <p:pic>
          <p:nvPicPr>
            <p:cNvPr id="23564"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62" name="Line 60"/>
          <p:cNvSpPr>
            <a:spLocks noChangeShapeType="1"/>
          </p:cNvSpPr>
          <p:nvPr/>
        </p:nvSpPr>
        <p:spPr bwMode="auto">
          <a:xfrm>
            <a:off x="9139238" y="22240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os.path </a:t>
            </a:r>
            <a:r>
              <a:rPr lang="en-GB" altLang="en-US" sz="2400" b="1">
                <a:latin typeface="Inconsolata" pitchFamily="49" charset="0"/>
              </a:rPr>
              <a:t>import</a:t>
            </a:r>
            <a:r>
              <a:rPr lang="en-GB" altLang="en-US" sz="2400">
                <a:latin typeface="Inconsolata" pitchFamily="49" charset="0"/>
              </a:rPr>
              <a:t> dirname, basename</a:t>
            </a:r>
          </a:p>
          <a:p>
            <a:pPr eaLnBrk="1">
              <a:lnSpc>
                <a:spcPct val="125000"/>
              </a:lnSpc>
            </a:pPr>
            <a:r>
              <a:rPr lang="en-GB" altLang="en-US" sz="2400">
                <a:latin typeface="Inconsolata" pitchFamily="49" charset="0"/>
              </a:rPr>
              <a:t>&gt;&gt;&gt; path = '</a:t>
            </a:r>
            <a:r>
              <a:rPr lang="en-GB" altLang="en-US" sz="2400">
                <a:solidFill>
                  <a:srgbClr val="A50021"/>
                </a:solidFill>
                <a:latin typeface="Inconsolata" pitchFamily="49" charset="0"/>
              </a:rPr>
              <a:t>/users/vlad/data</a:t>
            </a:r>
            <a:r>
              <a:rPr lang="en-GB" altLang="en-US" sz="2400">
                <a:latin typeface="Inconsolata" pitchFamily="49" charset="0"/>
              </a:rPr>
              <a:t>/planets.txt'</a:t>
            </a:r>
          </a:p>
          <a:p>
            <a:pPr eaLnBrk="1">
              <a:lnSpc>
                <a:spcPct val="125000"/>
              </a:lnSpc>
            </a:pPr>
            <a:r>
              <a:rPr lang="en-GB" altLang="en-US" sz="2400">
                <a:latin typeface="Inconsolata" pitchFamily="49" charset="0"/>
              </a:rPr>
              <a:t>&gt;&gt;&gt; dirname(path)</a:t>
            </a:r>
          </a:p>
          <a:p>
            <a:pPr eaLnBrk="1">
              <a:lnSpc>
                <a:spcPct val="125000"/>
              </a:lnSpc>
            </a:pPr>
            <a:r>
              <a:rPr lang="en-GB" altLang="en-US" sz="2400">
                <a:solidFill>
                  <a:srgbClr val="006600"/>
                </a:solidFill>
                <a:latin typeface="Inconsolata" pitchFamily="49" charset="0"/>
              </a:rPr>
              <a:t>/users/vlad/data</a:t>
            </a:r>
          </a:p>
          <a:p>
            <a:pPr eaLnBrk="1">
              <a:lnSpc>
                <a:spcPct val="125000"/>
              </a:lnSpc>
            </a:pPr>
            <a:endParaRPr lang="en-GB" altLang="en-US" sz="2400">
              <a:solidFill>
                <a:srgbClr val="006600"/>
              </a:solidFill>
              <a:latin typeface="Inconsolata" pitchFamily="49" charset="0"/>
            </a:endParaRPr>
          </a:p>
        </p:txBody>
      </p:sp>
      <p:sp>
        <p:nvSpPr>
          <p:cNvPr id="24579" name="Line 55"/>
          <p:cNvSpPr>
            <a:spLocks noChangeShapeType="1"/>
          </p:cNvSpPr>
          <p:nvPr/>
        </p:nvSpPr>
        <p:spPr bwMode="auto">
          <a:xfrm>
            <a:off x="9129713" y="3433763"/>
            <a:ext cx="17462" cy="398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580" name="Line 56"/>
          <p:cNvSpPr>
            <a:spLocks noChangeShapeType="1"/>
          </p:cNvSpPr>
          <p:nvPr/>
        </p:nvSpPr>
        <p:spPr bwMode="auto">
          <a:xfrm>
            <a:off x="9129713" y="498951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24581"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225" y="53355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 Box 32"/>
          <p:cNvSpPr txBox="1">
            <a:spLocks noChangeArrowheads="1"/>
          </p:cNvSpPr>
          <p:nvPr/>
        </p:nvSpPr>
        <p:spPr bwMode="auto">
          <a:xfrm>
            <a:off x="8555038" y="6026150"/>
            <a:ext cx="12350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planets.txt</a:t>
            </a:r>
          </a:p>
        </p:txBody>
      </p:sp>
      <p:grpSp>
        <p:nvGrpSpPr>
          <p:cNvPr id="24583" name="Group 61"/>
          <p:cNvGrpSpPr>
            <a:grpSpLocks/>
          </p:cNvGrpSpPr>
          <p:nvPr/>
        </p:nvGrpSpPr>
        <p:grpSpPr bwMode="auto">
          <a:xfrm>
            <a:off x="8810625" y="3960813"/>
            <a:ext cx="731838" cy="984250"/>
            <a:chOff x="6505647" y="3960283"/>
            <a:chExt cx="732535" cy="983738"/>
          </a:xfrm>
        </p:grpSpPr>
        <p:sp>
          <p:nvSpPr>
            <p:cNvPr id="24592" name="Text Box 3"/>
            <p:cNvSpPr txBox="1">
              <a:spLocks noChangeArrowheads="1"/>
            </p:cNvSpPr>
            <p:nvPr/>
          </p:nvSpPr>
          <p:spPr bwMode="auto">
            <a:xfrm>
              <a:off x="6505647" y="4593959"/>
              <a:ext cx="633889"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24593"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84" name="Group 64"/>
          <p:cNvGrpSpPr>
            <a:grpSpLocks/>
          </p:cNvGrpSpPr>
          <p:nvPr/>
        </p:nvGrpSpPr>
        <p:grpSpPr bwMode="auto">
          <a:xfrm>
            <a:off x="8821738" y="2454275"/>
            <a:ext cx="720725" cy="984250"/>
            <a:chOff x="6518664" y="3960283"/>
            <a:chExt cx="719518" cy="983645"/>
          </a:xfrm>
        </p:grpSpPr>
        <p:sp>
          <p:nvSpPr>
            <p:cNvPr id="24590" name="Text Box 3"/>
            <p:cNvSpPr txBox="1">
              <a:spLocks noChangeArrowheads="1"/>
            </p:cNvSpPr>
            <p:nvPr/>
          </p:nvSpPr>
          <p:spPr bwMode="auto">
            <a:xfrm>
              <a:off x="6518664" y="4593960"/>
              <a:ext cx="60786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pic>
          <p:nvPicPr>
            <p:cNvPr id="24591" name="Picture 12"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85" name="Group 67"/>
          <p:cNvGrpSpPr>
            <a:grpSpLocks/>
          </p:cNvGrpSpPr>
          <p:nvPr/>
        </p:nvGrpSpPr>
        <p:grpSpPr bwMode="auto">
          <a:xfrm>
            <a:off x="8801100" y="1244600"/>
            <a:ext cx="788988" cy="984250"/>
            <a:chOff x="6448133" y="3960283"/>
            <a:chExt cx="790049" cy="983645"/>
          </a:xfrm>
        </p:grpSpPr>
        <p:sp>
          <p:nvSpPr>
            <p:cNvPr id="24588" name="Text Box 3"/>
            <p:cNvSpPr txBox="1">
              <a:spLocks noChangeArrowheads="1"/>
            </p:cNvSpPr>
            <p:nvPr/>
          </p:nvSpPr>
          <p:spPr bwMode="auto">
            <a:xfrm>
              <a:off x="6448133" y="4593960"/>
              <a:ext cx="748923"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users</a:t>
              </a:r>
            </a:p>
          </p:txBody>
        </p:sp>
        <p:pic>
          <p:nvPicPr>
            <p:cNvPr id="24589"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586" name="Line 60"/>
          <p:cNvSpPr>
            <a:spLocks noChangeShapeType="1"/>
          </p:cNvSpPr>
          <p:nvPr/>
        </p:nvSpPr>
        <p:spPr bwMode="auto">
          <a:xfrm>
            <a:off x="9139238" y="22240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587" name="AutoShape 27"/>
          <p:cNvSpPr>
            <a:spLocks noChangeArrowheads="1"/>
          </p:cNvSpPr>
          <p:nvPr/>
        </p:nvSpPr>
        <p:spPr bwMode="auto">
          <a:xfrm>
            <a:off x="8726488" y="1130300"/>
            <a:ext cx="865187" cy="3859213"/>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os.path </a:t>
            </a:r>
            <a:r>
              <a:rPr lang="en-GB" altLang="en-US" sz="2400" b="1">
                <a:latin typeface="Inconsolata" pitchFamily="49" charset="0"/>
              </a:rPr>
              <a:t>import</a:t>
            </a:r>
            <a:r>
              <a:rPr lang="en-GB" altLang="en-US" sz="2400">
                <a:latin typeface="Inconsolata" pitchFamily="49" charset="0"/>
              </a:rPr>
              <a:t> dirname, basename</a:t>
            </a:r>
          </a:p>
          <a:p>
            <a:pPr eaLnBrk="1">
              <a:lnSpc>
                <a:spcPct val="125000"/>
              </a:lnSpc>
            </a:pPr>
            <a:r>
              <a:rPr lang="en-GB" altLang="en-US" sz="2400">
                <a:latin typeface="Inconsolata" pitchFamily="49" charset="0"/>
              </a:rPr>
              <a:t>&gt;&gt;&gt; path = '/users/vlad/data/</a:t>
            </a:r>
            <a:r>
              <a:rPr lang="en-GB" altLang="en-US" sz="2400">
                <a:solidFill>
                  <a:srgbClr val="A50021"/>
                </a:solidFill>
                <a:latin typeface="Inconsolata" pitchFamily="49" charset="0"/>
              </a:rPr>
              <a:t>planets.txt</a:t>
            </a:r>
            <a:r>
              <a:rPr lang="en-GB" altLang="en-US" sz="2400">
                <a:latin typeface="Inconsolata" pitchFamily="49" charset="0"/>
              </a:rPr>
              <a:t>'</a:t>
            </a:r>
          </a:p>
          <a:p>
            <a:pPr eaLnBrk="1">
              <a:lnSpc>
                <a:spcPct val="125000"/>
              </a:lnSpc>
            </a:pPr>
            <a:r>
              <a:rPr lang="en-GB" altLang="en-US" sz="2400">
                <a:latin typeface="Inconsolata" pitchFamily="49" charset="0"/>
              </a:rPr>
              <a:t>&gt;&gt;&gt; dirname(path)</a:t>
            </a:r>
          </a:p>
          <a:p>
            <a:pPr eaLnBrk="1">
              <a:lnSpc>
                <a:spcPct val="125000"/>
              </a:lnSpc>
            </a:pPr>
            <a:r>
              <a:rPr lang="en-GB" altLang="en-US" sz="2400">
                <a:solidFill>
                  <a:srgbClr val="006600"/>
                </a:solidFill>
                <a:latin typeface="Inconsolata" pitchFamily="49" charset="0"/>
              </a:rPr>
              <a:t>/users/vlad/data</a:t>
            </a:r>
          </a:p>
          <a:p>
            <a:pPr eaLnBrk="1">
              <a:lnSpc>
                <a:spcPct val="125000"/>
              </a:lnSpc>
            </a:pPr>
            <a:r>
              <a:rPr lang="en-GB" altLang="en-US" sz="2400">
                <a:latin typeface="Inconsolata" pitchFamily="49" charset="0"/>
              </a:rPr>
              <a:t>&gt;&gt;&gt; basename(path)</a:t>
            </a:r>
          </a:p>
          <a:p>
            <a:pPr eaLnBrk="1">
              <a:lnSpc>
                <a:spcPct val="125000"/>
              </a:lnSpc>
            </a:pPr>
            <a:r>
              <a:rPr lang="en-GB" altLang="en-US" sz="2400">
                <a:solidFill>
                  <a:srgbClr val="006600"/>
                </a:solidFill>
                <a:latin typeface="Inconsolata" pitchFamily="49" charset="0"/>
              </a:rPr>
              <a:t>planets.txt</a:t>
            </a:r>
          </a:p>
          <a:p>
            <a:pPr eaLnBrk="1">
              <a:lnSpc>
                <a:spcPct val="125000"/>
              </a:lnSpc>
            </a:pPr>
            <a:endParaRPr lang="en-GB" altLang="en-US" sz="2400">
              <a:solidFill>
                <a:srgbClr val="006600"/>
              </a:solidFill>
              <a:latin typeface="Inconsolata" pitchFamily="49" charset="0"/>
            </a:endParaRPr>
          </a:p>
        </p:txBody>
      </p:sp>
      <p:sp>
        <p:nvSpPr>
          <p:cNvPr id="25603" name="Line 55"/>
          <p:cNvSpPr>
            <a:spLocks noChangeShapeType="1"/>
          </p:cNvSpPr>
          <p:nvPr/>
        </p:nvSpPr>
        <p:spPr bwMode="auto">
          <a:xfrm>
            <a:off x="9129713" y="3433763"/>
            <a:ext cx="17462" cy="398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04" name="Line 56"/>
          <p:cNvSpPr>
            <a:spLocks noChangeShapeType="1"/>
          </p:cNvSpPr>
          <p:nvPr/>
        </p:nvSpPr>
        <p:spPr bwMode="auto">
          <a:xfrm>
            <a:off x="9129713" y="498951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25605"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225" y="53355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 Box 32"/>
          <p:cNvSpPr txBox="1">
            <a:spLocks noChangeArrowheads="1"/>
          </p:cNvSpPr>
          <p:nvPr/>
        </p:nvSpPr>
        <p:spPr bwMode="auto">
          <a:xfrm>
            <a:off x="8555038" y="6026150"/>
            <a:ext cx="12350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planets.txt</a:t>
            </a:r>
          </a:p>
        </p:txBody>
      </p:sp>
      <p:grpSp>
        <p:nvGrpSpPr>
          <p:cNvPr id="25607" name="Group 61"/>
          <p:cNvGrpSpPr>
            <a:grpSpLocks/>
          </p:cNvGrpSpPr>
          <p:nvPr/>
        </p:nvGrpSpPr>
        <p:grpSpPr bwMode="auto">
          <a:xfrm>
            <a:off x="8810625" y="3960813"/>
            <a:ext cx="731838" cy="984250"/>
            <a:chOff x="6505647" y="3960283"/>
            <a:chExt cx="732535" cy="983738"/>
          </a:xfrm>
        </p:grpSpPr>
        <p:sp>
          <p:nvSpPr>
            <p:cNvPr id="25616" name="Text Box 3"/>
            <p:cNvSpPr txBox="1">
              <a:spLocks noChangeArrowheads="1"/>
            </p:cNvSpPr>
            <p:nvPr/>
          </p:nvSpPr>
          <p:spPr bwMode="auto">
            <a:xfrm>
              <a:off x="6505647" y="4593959"/>
              <a:ext cx="633889"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25617"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08" name="Group 64"/>
          <p:cNvGrpSpPr>
            <a:grpSpLocks/>
          </p:cNvGrpSpPr>
          <p:nvPr/>
        </p:nvGrpSpPr>
        <p:grpSpPr bwMode="auto">
          <a:xfrm>
            <a:off x="8821738" y="2454275"/>
            <a:ext cx="720725" cy="984250"/>
            <a:chOff x="6518664" y="3960283"/>
            <a:chExt cx="719518" cy="983645"/>
          </a:xfrm>
        </p:grpSpPr>
        <p:sp>
          <p:nvSpPr>
            <p:cNvPr id="25614" name="Text Box 3"/>
            <p:cNvSpPr txBox="1">
              <a:spLocks noChangeArrowheads="1"/>
            </p:cNvSpPr>
            <p:nvPr/>
          </p:nvSpPr>
          <p:spPr bwMode="auto">
            <a:xfrm>
              <a:off x="6518664" y="4593960"/>
              <a:ext cx="60786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pic>
          <p:nvPicPr>
            <p:cNvPr id="25615" name="Picture 13"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09" name="Group 67"/>
          <p:cNvGrpSpPr>
            <a:grpSpLocks/>
          </p:cNvGrpSpPr>
          <p:nvPr/>
        </p:nvGrpSpPr>
        <p:grpSpPr bwMode="auto">
          <a:xfrm>
            <a:off x="8801100" y="1244600"/>
            <a:ext cx="788988" cy="984250"/>
            <a:chOff x="6448133" y="3960283"/>
            <a:chExt cx="790049" cy="983645"/>
          </a:xfrm>
        </p:grpSpPr>
        <p:sp>
          <p:nvSpPr>
            <p:cNvPr id="25612" name="Text Box 3"/>
            <p:cNvSpPr txBox="1">
              <a:spLocks noChangeArrowheads="1"/>
            </p:cNvSpPr>
            <p:nvPr/>
          </p:nvSpPr>
          <p:spPr bwMode="auto">
            <a:xfrm>
              <a:off x="6448133" y="4593960"/>
              <a:ext cx="748923"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users</a:t>
              </a:r>
            </a:p>
          </p:txBody>
        </p:sp>
        <p:pic>
          <p:nvPicPr>
            <p:cNvPr id="25613"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10" name="Line 60"/>
          <p:cNvSpPr>
            <a:spLocks noChangeShapeType="1"/>
          </p:cNvSpPr>
          <p:nvPr/>
        </p:nvSpPr>
        <p:spPr bwMode="auto">
          <a:xfrm>
            <a:off x="9139238" y="22240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11" name="AutoShape 27"/>
          <p:cNvSpPr>
            <a:spLocks noChangeArrowheads="1"/>
          </p:cNvSpPr>
          <p:nvPr/>
        </p:nvSpPr>
        <p:spPr bwMode="auto">
          <a:xfrm>
            <a:off x="8555038" y="5276850"/>
            <a:ext cx="1209675" cy="1268413"/>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os.path </a:t>
            </a:r>
            <a:r>
              <a:rPr lang="en-GB" altLang="en-US" sz="2400" b="1">
                <a:latin typeface="Inconsolata" pitchFamily="49" charset="0"/>
              </a:rPr>
              <a:t>import</a:t>
            </a:r>
            <a:r>
              <a:rPr lang="en-GB" altLang="en-US" sz="2400">
                <a:latin typeface="Inconsolata" pitchFamily="49" charset="0"/>
              </a:rPr>
              <a:t> dirname, basename</a:t>
            </a:r>
          </a:p>
          <a:p>
            <a:pPr eaLnBrk="1">
              <a:lnSpc>
                <a:spcPct val="125000"/>
              </a:lnSpc>
            </a:pPr>
            <a:r>
              <a:rPr lang="en-GB" altLang="en-US" sz="2400">
                <a:latin typeface="Inconsolata" pitchFamily="49" charset="0"/>
              </a:rPr>
              <a:t>&gt;&gt;&gt; path = '/users/vlad/data/planets.txt'</a:t>
            </a:r>
          </a:p>
          <a:p>
            <a:pPr eaLnBrk="1">
              <a:lnSpc>
                <a:spcPct val="125000"/>
              </a:lnSpc>
            </a:pPr>
            <a:r>
              <a:rPr lang="en-GB" altLang="en-US" sz="2400">
                <a:latin typeface="Inconsolata" pitchFamily="49" charset="0"/>
              </a:rPr>
              <a:t>&gt;&gt;&gt; dirname(path)</a:t>
            </a:r>
          </a:p>
          <a:p>
            <a:pPr eaLnBrk="1">
              <a:lnSpc>
                <a:spcPct val="125000"/>
              </a:lnSpc>
            </a:pPr>
            <a:r>
              <a:rPr lang="en-GB" altLang="en-US" sz="2400">
                <a:solidFill>
                  <a:srgbClr val="006600"/>
                </a:solidFill>
                <a:latin typeface="Inconsolata" pitchFamily="49" charset="0"/>
              </a:rPr>
              <a:t>/users/vlad/data</a:t>
            </a:r>
          </a:p>
          <a:p>
            <a:pPr eaLnBrk="1">
              <a:lnSpc>
                <a:spcPct val="125000"/>
              </a:lnSpc>
            </a:pPr>
            <a:r>
              <a:rPr lang="en-GB" altLang="en-US" sz="2400">
                <a:latin typeface="Inconsolata" pitchFamily="49" charset="0"/>
              </a:rPr>
              <a:t>&gt;&gt;&gt; basename(path)</a:t>
            </a:r>
          </a:p>
          <a:p>
            <a:pPr eaLnBrk="1">
              <a:lnSpc>
                <a:spcPct val="125000"/>
              </a:lnSpc>
            </a:pPr>
            <a:r>
              <a:rPr lang="en-GB" altLang="en-US" sz="2400">
                <a:solidFill>
                  <a:srgbClr val="006600"/>
                </a:solidFill>
                <a:latin typeface="Inconsolata" pitchFamily="49" charset="0"/>
              </a:rPr>
              <a:t>planets.txt</a:t>
            </a:r>
          </a:p>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os.path </a:t>
            </a:r>
            <a:r>
              <a:rPr lang="en-GB" altLang="en-US" sz="2400" b="1">
                <a:latin typeface="Inconsolata" pitchFamily="49" charset="0"/>
              </a:rPr>
              <a:t>import</a:t>
            </a:r>
            <a:r>
              <a:rPr lang="en-GB" altLang="en-US" sz="2400">
                <a:latin typeface="Inconsolata" pitchFamily="49" charset="0"/>
              </a:rPr>
              <a:t> split</a:t>
            </a:r>
          </a:p>
          <a:p>
            <a:pPr eaLnBrk="1">
              <a:lnSpc>
                <a:spcPct val="125000"/>
              </a:lnSpc>
            </a:pPr>
            <a:r>
              <a:rPr lang="en-GB" altLang="en-US" sz="2400">
                <a:latin typeface="Inconsolata" pitchFamily="49" charset="0"/>
              </a:rPr>
              <a:t>&gt;&gt;&gt; (head, tail) = split(path)</a:t>
            </a:r>
          </a:p>
          <a:p>
            <a:pPr eaLnBrk="1">
              <a:lnSpc>
                <a:spcPct val="125000"/>
              </a:lnSpc>
            </a:pPr>
            <a:endParaRPr lang="en-GB" altLang="en-US" sz="2400">
              <a:solidFill>
                <a:srgbClr val="006600"/>
              </a:solidFill>
              <a:latin typeface="Inconsolata" pitchFamily="49" charset="0"/>
            </a:endParaRPr>
          </a:p>
        </p:txBody>
      </p:sp>
      <p:sp>
        <p:nvSpPr>
          <p:cNvPr id="26627" name="Line 55"/>
          <p:cNvSpPr>
            <a:spLocks noChangeShapeType="1"/>
          </p:cNvSpPr>
          <p:nvPr/>
        </p:nvSpPr>
        <p:spPr bwMode="auto">
          <a:xfrm>
            <a:off x="9129713" y="3433763"/>
            <a:ext cx="17462" cy="398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28" name="Line 56"/>
          <p:cNvSpPr>
            <a:spLocks noChangeShapeType="1"/>
          </p:cNvSpPr>
          <p:nvPr/>
        </p:nvSpPr>
        <p:spPr bwMode="auto">
          <a:xfrm>
            <a:off x="9129713" y="498951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26629"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225" y="53355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 Box 32"/>
          <p:cNvSpPr txBox="1">
            <a:spLocks noChangeArrowheads="1"/>
          </p:cNvSpPr>
          <p:nvPr/>
        </p:nvSpPr>
        <p:spPr bwMode="auto">
          <a:xfrm>
            <a:off x="8555038" y="6026150"/>
            <a:ext cx="12350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planets.txt</a:t>
            </a:r>
          </a:p>
        </p:txBody>
      </p:sp>
      <p:grpSp>
        <p:nvGrpSpPr>
          <p:cNvPr id="26631" name="Group 61"/>
          <p:cNvGrpSpPr>
            <a:grpSpLocks/>
          </p:cNvGrpSpPr>
          <p:nvPr/>
        </p:nvGrpSpPr>
        <p:grpSpPr bwMode="auto">
          <a:xfrm>
            <a:off x="8810625" y="3960813"/>
            <a:ext cx="731838" cy="984250"/>
            <a:chOff x="6505647" y="3960283"/>
            <a:chExt cx="732535" cy="983738"/>
          </a:xfrm>
        </p:grpSpPr>
        <p:sp>
          <p:nvSpPr>
            <p:cNvPr id="26639" name="Text Box 3"/>
            <p:cNvSpPr txBox="1">
              <a:spLocks noChangeArrowheads="1"/>
            </p:cNvSpPr>
            <p:nvPr/>
          </p:nvSpPr>
          <p:spPr bwMode="auto">
            <a:xfrm>
              <a:off x="6505647" y="4593959"/>
              <a:ext cx="633889"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26640"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2" name="Group 64"/>
          <p:cNvGrpSpPr>
            <a:grpSpLocks/>
          </p:cNvGrpSpPr>
          <p:nvPr/>
        </p:nvGrpSpPr>
        <p:grpSpPr bwMode="auto">
          <a:xfrm>
            <a:off x="8821738" y="2454275"/>
            <a:ext cx="720725" cy="984250"/>
            <a:chOff x="6518664" y="3960283"/>
            <a:chExt cx="719518" cy="983645"/>
          </a:xfrm>
        </p:grpSpPr>
        <p:sp>
          <p:nvSpPr>
            <p:cNvPr id="26637" name="Text Box 3"/>
            <p:cNvSpPr txBox="1">
              <a:spLocks noChangeArrowheads="1"/>
            </p:cNvSpPr>
            <p:nvPr/>
          </p:nvSpPr>
          <p:spPr bwMode="auto">
            <a:xfrm>
              <a:off x="6518664" y="4593960"/>
              <a:ext cx="60786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pic>
          <p:nvPicPr>
            <p:cNvPr id="26638" name="Picture 13"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3" name="Group 67"/>
          <p:cNvGrpSpPr>
            <a:grpSpLocks/>
          </p:cNvGrpSpPr>
          <p:nvPr/>
        </p:nvGrpSpPr>
        <p:grpSpPr bwMode="auto">
          <a:xfrm>
            <a:off x="8801100" y="1244600"/>
            <a:ext cx="788988" cy="984250"/>
            <a:chOff x="6448133" y="3960283"/>
            <a:chExt cx="790049" cy="983645"/>
          </a:xfrm>
        </p:grpSpPr>
        <p:sp>
          <p:nvSpPr>
            <p:cNvPr id="26635" name="Text Box 3"/>
            <p:cNvSpPr txBox="1">
              <a:spLocks noChangeArrowheads="1"/>
            </p:cNvSpPr>
            <p:nvPr/>
          </p:nvSpPr>
          <p:spPr bwMode="auto">
            <a:xfrm>
              <a:off x="6448133" y="4593960"/>
              <a:ext cx="748923"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users</a:t>
              </a:r>
            </a:p>
          </p:txBody>
        </p:sp>
        <p:pic>
          <p:nvPicPr>
            <p:cNvPr id="26636"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34" name="Line 60"/>
          <p:cNvSpPr>
            <a:spLocks noChangeShapeType="1"/>
          </p:cNvSpPr>
          <p:nvPr/>
        </p:nvSpPr>
        <p:spPr bwMode="auto">
          <a:xfrm>
            <a:off x="9139238" y="22240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os.path </a:t>
            </a:r>
            <a:r>
              <a:rPr lang="en-GB" altLang="en-US" sz="2400" b="1">
                <a:latin typeface="Inconsolata" pitchFamily="49" charset="0"/>
              </a:rPr>
              <a:t>import</a:t>
            </a:r>
            <a:r>
              <a:rPr lang="en-GB" altLang="en-US" sz="2400">
                <a:latin typeface="Inconsolata" pitchFamily="49" charset="0"/>
              </a:rPr>
              <a:t> dirname, basename</a:t>
            </a:r>
          </a:p>
          <a:p>
            <a:pPr eaLnBrk="1">
              <a:lnSpc>
                <a:spcPct val="125000"/>
              </a:lnSpc>
            </a:pPr>
            <a:r>
              <a:rPr lang="en-GB" altLang="en-US" sz="2400">
                <a:latin typeface="Inconsolata" pitchFamily="49" charset="0"/>
              </a:rPr>
              <a:t>&gt;&gt;&gt; path = '</a:t>
            </a:r>
            <a:r>
              <a:rPr lang="en-GB" altLang="en-US" sz="2400">
                <a:solidFill>
                  <a:srgbClr val="A50021"/>
                </a:solidFill>
                <a:latin typeface="Inconsolata" pitchFamily="49" charset="0"/>
              </a:rPr>
              <a:t>/users/vlad/data</a:t>
            </a:r>
            <a:r>
              <a:rPr lang="en-GB" altLang="en-US" sz="2400">
                <a:latin typeface="Inconsolata" pitchFamily="49" charset="0"/>
              </a:rPr>
              <a:t>/planets.txt'</a:t>
            </a:r>
          </a:p>
          <a:p>
            <a:pPr eaLnBrk="1">
              <a:lnSpc>
                <a:spcPct val="125000"/>
              </a:lnSpc>
            </a:pPr>
            <a:r>
              <a:rPr lang="en-GB" altLang="en-US" sz="2400">
                <a:latin typeface="Inconsolata" pitchFamily="49" charset="0"/>
              </a:rPr>
              <a:t>&gt;&gt;&gt; dirname(path)</a:t>
            </a:r>
          </a:p>
          <a:p>
            <a:pPr eaLnBrk="1">
              <a:lnSpc>
                <a:spcPct val="125000"/>
              </a:lnSpc>
            </a:pPr>
            <a:r>
              <a:rPr lang="en-GB" altLang="en-US" sz="2400">
                <a:solidFill>
                  <a:srgbClr val="A50021"/>
                </a:solidFill>
                <a:latin typeface="Inconsolata" pitchFamily="49" charset="0"/>
              </a:rPr>
              <a:t>/users/vlad/data</a:t>
            </a:r>
          </a:p>
          <a:p>
            <a:pPr eaLnBrk="1">
              <a:lnSpc>
                <a:spcPct val="125000"/>
              </a:lnSpc>
            </a:pPr>
            <a:r>
              <a:rPr lang="en-GB" altLang="en-US" sz="2400">
                <a:latin typeface="Inconsolata" pitchFamily="49" charset="0"/>
              </a:rPr>
              <a:t>&gt;&gt;&gt; basename(path)</a:t>
            </a:r>
          </a:p>
          <a:p>
            <a:pPr eaLnBrk="1">
              <a:lnSpc>
                <a:spcPct val="125000"/>
              </a:lnSpc>
            </a:pPr>
            <a:r>
              <a:rPr lang="en-GB" altLang="en-US" sz="2400">
                <a:solidFill>
                  <a:srgbClr val="006600"/>
                </a:solidFill>
                <a:latin typeface="Inconsolata" pitchFamily="49" charset="0"/>
              </a:rPr>
              <a:t>planets.txt</a:t>
            </a:r>
          </a:p>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os.path </a:t>
            </a:r>
            <a:r>
              <a:rPr lang="en-GB" altLang="en-US" sz="2400" b="1">
                <a:latin typeface="Inconsolata" pitchFamily="49" charset="0"/>
              </a:rPr>
              <a:t>import</a:t>
            </a:r>
            <a:r>
              <a:rPr lang="en-GB" altLang="en-US" sz="2400">
                <a:latin typeface="Inconsolata" pitchFamily="49" charset="0"/>
              </a:rPr>
              <a:t> split</a:t>
            </a:r>
          </a:p>
          <a:p>
            <a:pPr eaLnBrk="1">
              <a:lnSpc>
                <a:spcPct val="125000"/>
              </a:lnSpc>
            </a:pPr>
            <a:r>
              <a:rPr lang="en-GB" altLang="en-US" sz="2400">
                <a:latin typeface="Inconsolata" pitchFamily="49" charset="0"/>
              </a:rPr>
              <a:t>&gt;&gt;&gt; (</a:t>
            </a:r>
            <a:r>
              <a:rPr lang="en-GB" altLang="en-US" sz="2400">
                <a:solidFill>
                  <a:srgbClr val="A50021"/>
                </a:solidFill>
                <a:latin typeface="Inconsolata" pitchFamily="49" charset="0"/>
              </a:rPr>
              <a:t>head</a:t>
            </a:r>
            <a:r>
              <a:rPr lang="en-GB" altLang="en-US" sz="2400">
                <a:latin typeface="Inconsolata" pitchFamily="49" charset="0"/>
              </a:rPr>
              <a:t>, tail) = split(path)</a:t>
            </a:r>
          </a:p>
          <a:p>
            <a:pPr eaLnBrk="1">
              <a:lnSpc>
                <a:spcPct val="125000"/>
              </a:lnSpc>
            </a:pPr>
            <a:r>
              <a:rPr lang="en-GB" altLang="en-US" sz="2400">
                <a:latin typeface="Inconsolata" pitchFamily="49" charset="0"/>
              </a:rPr>
              <a:t>&gt;&gt;&gt; </a:t>
            </a:r>
            <a:r>
              <a:rPr lang="en-GB" altLang="en-US" sz="2400" b="1">
                <a:latin typeface="Inconsolata" pitchFamily="49" charset="0"/>
              </a:rPr>
              <a:t>print</a:t>
            </a:r>
            <a:r>
              <a:rPr lang="en-GB" altLang="en-US" sz="2400">
                <a:latin typeface="Inconsolata" pitchFamily="49" charset="0"/>
              </a:rPr>
              <a:t> head</a:t>
            </a:r>
          </a:p>
          <a:p>
            <a:pPr eaLnBrk="1">
              <a:lnSpc>
                <a:spcPct val="125000"/>
              </a:lnSpc>
            </a:pPr>
            <a:r>
              <a:rPr lang="en-GB" altLang="en-US" sz="2400">
                <a:solidFill>
                  <a:srgbClr val="006600"/>
                </a:solidFill>
                <a:latin typeface="Inconsolata" pitchFamily="49" charset="0"/>
              </a:rPr>
              <a:t>/users/vlad/data</a:t>
            </a:r>
          </a:p>
          <a:p>
            <a:pPr eaLnBrk="1">
              <a:lnSpc>
                <a:spcPct val="125000"/>
              </a:lnSpc>
            </a:pPr>
            <a:endParaRPr lang="en-GB" altLang="en-US" sz="2400">
              <a:solidFill>
                <a:srgbClr val="006600"/>
              </a:solidFill>
              <a:latin typeface="Inconsolata" pitchFamily="49" charset="0"/>
            </a:endParaRPr>
          </a:p>
        </p:txBody>
      </p:sp>
      <p:sp>
        <p:nvSpPr>
          <p:cNvPr id="27651" name="Line 55"/>
          <p:cNvSpPr>
            <a:spLocks noChangeShapeType="1"/>
          </p:cNvSpPr>
          <p:nvPr/>
        </p:nvSpPr>
        <p:spPr bwMode="auto">
          <a:xfrm>
            <a:off x="9129713" y="3433763"/>
            <a:ext cx="17462" cy="398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52" name="Line 56"/>
          <p:cNvSpPr>
            <a:spLocks noChangeShapeType="1"/>
          </p:cNvSpPr>
          <p:nvPr/>
        </p:nvSpPr>
        <p:spPr bwMode="auto">
          <a:xfrm>
            <a:off x="9129713" y="498951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27653"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225" y="53355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Text Box 32"/>
          <p:cNvSpPr txBox="1">
            <a:spLocks noChangeArrowheads="1"/>
          </p:cNvSpPr>
          <p:nvPr/>
        </p:nvSpPr>
        <p:spPr bwMode="auto">
          <a:xfrm>
            <a:off x="8555038" y="6026150"/>
            <a:ext cx="12350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planets.txt</a:t>
            </a:r>
          </a:p>
        </p:txBody>
      </p:sp>
      <p:grpSp>
        <p:nvGrpSpPr>
          <p:cNvPr id="27655" name="Group 61"/>
          <p:cNvGrpSpPr>
            <a:grpSpLocks/>
          </p:cNvGrpSpPr>
          <p:nvPr/>
        </p:nvGrpSpPr>
        <p:grpSpPr bwMode="auto">
          <a:xfrm>
            <a:off x="8810625" y="3960813"/>
            <a:ext cx="731838" cy="984250"/>
            <a:chOff x="6505647" y="3960283"/>
            <a:chExt cx="732535" cy="983738"/>
          </a:xfrm>
        </p:grpSpPr>
        <p:sp>
          <p:nvSpPr>
            <p:cNvPr id="27664" name="Text Box 3"/>
            <p:cNvSpPr txBox="1">
              <a:spLocks noChangeArrowheads="1"/>
            </p:cNvSpPr>
            <p:nvPr/>
          </p:nvSpPr>
          <p:spPr bwMode="auto">
            <a:xfrm>
              <a:off x="6505647" y="4593959"/>
              <a:ext cx="633889"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27665"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56" name="Group 64"/>
          <p:cNvGrpSpPr>
            <a:grpSpLocks/>
          </p:cNvGrpSpPr>
          <p:nvPr/>
        </p:nvGrpSpPr>
        <p:grpSpPr bwMode="auto">
          <a:xfrm>
            <a:off x="8821738" y="2454275"/>
            <a:ext cx="720725" cy="984250"/>
            <a:chOff x="6518664" y="3960283"/>
            <a:chExt cx="719518" cy="983645"/>
          </a:xfrm>
        </p:grpSpPr>
        <p:sp>
          <p:nvSpPr>
            <p:cNvPr id="27662" name="Text Box 3"/>
            <p:cNvSpPr txBox="1">
              <a:spLocks noChangeArrowheads="1"/>
            </p:cNvSpPr>
            <p:nvPr/>
          </p:nvSpPr>
          <p:spPr bwMode="auto">
            <a:xfrm>
              <a:off x="6518664" y="4593960"/>
              <a:ext cx="60786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pic>
          <p:nvPicPr>
            <p:cNvPr id="27663" name="Picture 13"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57" name="Group 67"/>
          <p:cNvGrpSpPr>
            <a:grpSpLocks/>
          </p:cNvGrpSpPr>
          <p:nvPr/>
        </p:nvGrpSpPr>
        <p:grpSpPr bwMode="auto">
          <a:xfrm>
            <a:off x="8801100" y="1244600"/>
            <a:ext cx="788988" cy="984250"/>
            <a:chOff x="6448133" y="3960283"/>
            <a:chExt cx="790049" cy="983645"/>
          </a:xfrm>
        </p:grpSpPr>
        <p:sp>
          <p:nvSpPr>
            <p:cNvPr id="27660" name="Text Box 3"/>
            <p:cNvSpPr txBox="1">
              <a:spLocks noChangeArrowheads="1"/>
            </p:cNvSpPr>
            <p:nvPr/>
          </p:nvSpPr>
          <p:spPr bwMode="auto">
            <a:xfrm>
              <a:off x="6448133" y="4593960"/>
              <a:ext cx="748923"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users</a:t>
              </a:r>
            </a:p>
          </p:txBody>
        </p:sp>
        <p:pic>
          <p:nvPicPr>
            <p:cNvPr id="27661"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58" name="Line 60"/>
          <p:cNvSpPr>
            <a:spLocks noChangeShapeType="1"/>
          </p:cNvSpPr>
          <p:nvPr/>
        </p:nvSpPr>
        <p:spPr bwMode="auto">
          <a:xfrm>
            <a:off x="9139238" y="22240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59" name="AutoShape 27"/>
          <p:cNvSpPr>
            <a:spLocks noChangeArrowheads="1"/>
          </p:cNvSpPr>
          <p:nvPr/>
        </p:nvSpPr>
        <p:spPr bwMode="auto">
          <a:xfrm>
            <a:off x="8726488" y="1130300"/>
            <a:ext cx="865187" cy="3859213"/>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a:t>
            </a:r>
            <a:r>
              <a:rPr lang="en-GB" altLang="en-US" sz="2400" dirty="0" err="1">
                <a:latin typeface="Inconsolata" pitchFamily="49" charset="0"/>
              </a:rPr>
              <a:t>dirname</a:t>
            </a:r>
            <a:r>
              <a:rPr lang="en-GB" altLang="en-US" sz="2400" dirty="0">
                <a:latin typeface="Inconsolata" pitchFamily="49" charset="0"/>
              </a:rPr>
              <a:t>, </a:t>
            </a:r>
            <a:r>
              <a:rPr lang="en-GB" altLang="en-US" sz="2400" dirty="0" err="1">
                <a:latin typeface="Inconsolata" pitchFamily="49" charset="0"/>
              </a:rPr>
              <a:t>basename</a:t>
            </a:r>
            <a:endParaRPr lang="en-GB" altLang="en-US" sz="2400" dirty="0">
              <a:latin typeface="Inconsolata" pitchFamily="49" charset="0"/>
            </a:endParaRPr>
          </a:p>
          <a:p>
            <a:pPr eaLnBrk="1">
              <a:lnSpc>
                <a:spcPct val="125000"/>
              </a:lnSpc>
            </a:pPr>
            <a:r>
              <a:rPr lang="en-GB" altLang="en-US" sz="2400" dirty="0">
                <a:latin typeface="Inconsolata" pitchFamily="49" charset="0"/>
              </a:rPr>
              <a:t>&gt;&gt;&gt; path = '/users/</a:t>
            </a:r>
            <a:r>
              <a:rPr lang="en-GB" altLang="en-US" sz="2400" dirty="0" err="1">
                <a:latin typeface="Inconsolata" pitchFamily="49" charset="0"/>
              </a:rPr>
              <a:t>vlad</a:t>
            </a:r>
            <a:r>
              <a:rPr lang="en-GB" altLang="en-US" sz="2400" dirty="0">
                <a:latin typeface="Inconsolata" pitchFamily="49" charset="0"/>
              </a:rPr>
              <a:t>/data/</a:t>
            </a:r>
            <a:r>
              <a:rPr lang="en-GB" altLang="en-US" sz="2400" dirty="0">
                <a:solidFill>
                  <a:srgbClr val="A50021"/>
                </a:solidFill>
                <a:latin typeface="Inconsolata" pitchFamily="49" charset="0"/>
              </a:rPr>
              <a:t>planets.txt</a:t>
            </a:r>
            <a:r>
              <a:rPr lang="en-GB" altLang="en-US" sz="2400" dirty="0">
                <a:latin typeface="Inconsolata" pitchFamily="49" charset="0"/>
              </a:rPr>
              <a:t>'</a:t>
            </a:r>
          </a:p>
          <a:p>
            <a:pPr eaLnBrk="1">
              <a:lnSpc>
                <a:spcPct val="125000"/>
              </a:lnSpc>
            </a:pPr>
            <a:r>
              <a:rPr lang="en-GB" altLang="en-US" sz="2400" dirty="0">
                <a:latin typeface="Inconsolata" pitchFamily="49" charset="0"/>
              </a:rPr>
              <a:t>&gt;&gt;&gt; </a:t>
            </a:r>
            <a:r>
              <a:rPr lang="en-GB" altLang="en-US" sz="2400" dirty="0" err="1">
                <a:latin typeface="Inconsolata" pitchFamily="49" charset="0"/>
              </a:rPr>
              <a:t>dirname</a:t>
            </a:r>
            <a:r>
              <a:rPr lang="en-GB" altLang="en-US" sz="2400" dirty="0">
                <a:latin typeface="Inconsolata" pitchFamily="49" charset="0"/>
              </a:rPr>
              <a:t>(path)</a:t>
            </a:r>
          </a:p>
          <a:p>
            <a:pPr eaLnBrk="1">
              <a:lnSpc>
                <a:spcPct val="125000"/>
              </a:lnSpc>
            </a:pPr>
            <a:r>
              <a:rPr lang="en-GB" altLang="en-US" sz="2400" dirty="0">
                <a:solidFill>
                  <a:srgbClr val="006600"/>
                </a:solidFill>
                <a:latin typeface="Inconsolata" pitchFamily="49" charset="0"/>
              </a:rPr>
              <a:t>/users/</a:t>
            </a:r>
            <a:r>
              <a:rPr lang="en-GB" altLang="en-US" sz="2400" dirty="0" err="1">
                <a:solidFill>
                  <a:srgbClr val="006600"/>
                </a:solidFill>
                <a:latin typeface="Inconsolata" pitchFamily="49" charset="0"/>
              </a:rPr>
              <a:t>vlad</a:t>
            </a:r>
            <a:r>
              <a:rPr lang="en-GB" altLang="en-US" sz="2400" dirty="0">
                <a:solidFill>
                  <a:srgbClr val="006600"/>
                </a:solidFill>
                <a:latin typeface="Inconsolata" pitchFamily="49" charset="0"/>
              </a:rPr>
              <a:t>/data</a:t>
            </a:r>
          </a:p>
          <a:p>
            <a:pPr eaLnBrk="1">
              <a:lnSpc>
                <a:spcPct val="125000"/>
              </a:lnSpc>
            </a:pPr>
            <a:r>
              <a:rPr lang="en-GB" altLang="en-US" sz="2400" dirty="0">
                <a:latin typeface="Inconsolata" pitchFamily="49" charset="0"/>
              </a:rPr>
              <a:t>&gt;&gt;&gt; </a:t>
            </a:r>
            <a:r>
              <a:rPr lang="en-GB" altLang="en-US" sz="2400" dirty="0" err="1">
                <a:latin typeface="Inconsolata" pitchFamily="49" charset="0"/>
              </a:rPr>
              <a:t>basename</a:t>
            </a:r>
            <a:r>
              <a:rPr lang="en-GB" altLang="en-US" sz="2400" dirty="0">
                <a:latin typeface="Inconsolata" pitchFamily="49" charset="0"/>
              </a:rPr>
              <a:t>(path)</a:t>
            </a:r>
          </a:p>
          <a:p>
            <a:pPr eaLnBrk="1">
              <a:lnSpc>
                <a:spcPct val="125000"/>
              </a:lnSpc>
            </a:pPr>
            <a:r>
              <a:rPr lang="en-GB" altLang="en-US" sz="2400" dirty="0">
                <a:solidFill>
                  <a:srgbClr val="A50021"/>
                </a:solidFill>
                <a:latin typeface="Inconsolata" pitchFamily="49" charset="0"/>
              </a:rPr>
              <a:t>planets.txt</a:t>
            </a:r>
          </a:p>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split</a:t>
            </a:r>
          </a:p>
          <a:p>
            <a:pPr eaLnBrk="1">
              <a:lnSpc>
                <a:spcPct val="125000"/>
              </a:lnSpc>
            </a:pPr>
            <a:r>
              <a:rPr lang="en-GB" altLang="en-US" sz="2400" dirty="0">
                <a:latin typeface="Inconsolata" pitchFamily="49" charset="0"/>
              </a:rPr>
              <a:t>&gt;&gt;&gt; (head, </a:t>
            </a:r>
            <a:r>
              <a:rPr lang="en-GB" altLang="en-US" sz="2400" dirty="0">
                <a:solidFill>
                  <a:srgbClr val="A50021"/>
                </a:solidFill>
                <a:latin typeface="Inconsolata" pitchFamily="49" charset="0"/>
              </a:rPr>
              <a:t>tail</a:t>
            </a:r>
            <a:r>
              <a:rPr lang="en-GB" altLang="en-US" sz="2400" dirty="0">
                <a:latin typeface="Inconsolata" pitchFamily="49" charset="0"/>
              </a:rPr>
              <a:t>) = split(path)</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(head)</a:t>
            </a:r>
          </a:p>
          <a:p>
            <a:pPr eaLnBrk="1">
              <a:lnSpc>
                <a:spcPct val="125000"/>
              </a:lnSpc>
            </a:pPr>
            <a:r>
              <a:rPr lang="en-GB" altLang="en-US" sz="2400" dirty="0">
                <a:solidFill>
                  <a:srgbClr val="006600"/>
                </a:solidFill>
                <a:latin typeface="Inconsolata" pitchFamily="49" charset="0"/>
              </a:rPr>
              <a:t>/users/</a:t>
            </a:r>
            <a:r>
              <a:rPr lang="en-GB" altLang="en-US" sz="2400" dirty="0" err="1">
                <a:solidFill>
                  <a:srgbClr val="006600"/>
                </a:solidFill>
                <a:latin typeface="Inconsolata" pitchFamily="49" charset="0"/>
              </a:rPr>
              <a:t>vlad</a:t>
            </a:r>
            <a:r>
              <a:rPr lang="en-GB" altLang="en-US" sz="2400" dirty="0">
                <a:solidFill>
                  <a:srgbClr val="006600"/>
                </a:solidFill>
                <a:latin typeface="Inconsolata" pitchFamily="49" charset="0"/>
              </a:rPr>
              <a:t>/data</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tail)</a:t>
            </a:r>
          </a:p>
          <a:p>
            <a:pPr eaLnBrk="1">
              <a:lnSpc>
                <a:spcPct val="125000"/>
              </a:lnSpc>
            </a:pPr>
            <a:r>
              <a:rPr lang="en-GB" altLang="en-US" sz="2400" dirty="0">
                <a:solidFill>
                  <a:srgbClr val="006600"/>
                </a:solidFill>
                <a:latin typeface="Inconsolata" pitchFamily="49" charset="0"/>
              </a:rPr>
              <a:t>planets.txt</a:t>
            </a:r>
          </a:p>
          <a:p>
            <a:pPr eaLnBrk="1">
              <a:lnSpc>
                <a:spcPct val="125000"/>
              </a:lnSpc>
            </a:pPr>
            <a:endParaRPr lang="en-GB" altLang="en-US" sz="2400" dirty="0">
              <a:solidFill>
                <a:srgbClr val="006600"/>
              </a:solidFill>
              <a:latin typeface="Inconsolata" pitchFamily="49" charset="0"/>
            </a:endParaRPr>
          </a:p>
        </p:txBody>
      </p:sp>
      <p:sp>
        <p:nvSpPr>
          <p:cNvPr id="28675" name="Line 55"/>
          <p:cNvSpPr>
            <a:spLocks noChangeShapeType="1"/>
          </p:cNvSpPr>
          <p:nvPr/>
        </p:nvSpPr>
        <p:spPr bwMode="auto">
          <a:xfrm>
            <a:off x="9129713" y="3433763"/>
            <a:ext cx="17462" cy="398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8676" name="Line 56"/>
          <p:cNvSpPr>
            <a:spLocks noChangeShapeType="1"/>
          </p:cNvSpPr>
          <p:nvPr/>
        </p:nvSpPr>
        <p:spPr bwMode="auto">
          <a:xfrm>
            <a:off x="9129713" y="498951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28677"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225" y="53355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32"/>
          <p:cNvSpPr txBox="1">
            <a:spLocks noChangeArrowheads="1"/>
          </p:cNvSpPr>
          <p:nvPr/>
        </p:nvSpPr>
        <p:spPr bwMode="auto">
          <a:xfrm>
            <a:off x="8555038" y="6026150"/>
            <a:ext cx="12350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planets.txt</a:t>
            </a:r>
          </a:p>
        </p:txBody>
      </p:sp>
      <p:grpSp>
        <p:nvGrpSpPr>
          <p:cNvPr id="28679" name="Group 61"/>
          <p:cNvGrpSpPr>
            <a:grpSpLocks/>
          </p:cNvGrpSpPr>
          <p:nvPr/>
        </p:nvGrpSpPr>
        <p:grpSpPr bwMode="auto">
          <a:xfrm>
            <a:off x="8810625" y="3960813"/>
            <a:ext cx="731838" cy="984250"/>
            <a:chOff x="6505647" y="3960283"/>
            <a:chExt cx="732535" cy="983738"/>
          </a:xfrm>
        </p:grpSpPr>
        <p:sp>
          <p:nvSpPr>
            <p:cNvPr id="28688" name="Text Box 3"/>
            <p:cNvSpPr txBox="1">
              <a:spLocks noChangeArrowheads="1"/>
            </p:cNvSpPr>
            <p:nvPr/>
          </p:nvSpPr>
          <p:spPr bwMode="auto">
            <a:xfrm>
              <a:off x="6505647" y="4593959"/>
              <a:ext cx="633889"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28689"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0" name="Group 64"/>
          <p:cNvGrpSpPr>
            <a:grpSpLocks/>
          </p:cNvGrpSpPr>
          <p:nvPr/>
        </p:nvGrpSpPr>
        <p:grpSpPr bwMode="auto">
          <a:xfrm>
            <a:off x="8821738" y="2454275"/>
            <a:ext cx="720725" cy="984250"/>
            <a:chOff x="6518664" y="3960283"/>
            <a:chExt cx="719518" cy="983645"/>
          </a:xfrm>
        </p:grpSpPr>
        <p:sp>
          <p:nvSpPr>
            <p:cNvPr id="28686" name="Text Box 3"/>
            <p:cNvSpPr txBox="1">
              <a:spLocks noChangeArrowheads="1"/>
            </p:cNvSpPr>
            <p:nvPr/>
          </p:nvSpPr>
          <p:spPr bwMode="auto">
            <a:xfrm>
              <a:off x="6518664" y="4593960"/>
              <a:ext cx="60786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pic>
          <p:nvPicPr>
            <p:cNvPr id="28687" name="Picture 13"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1" name="Group 67"/>
          <p:cNvGrpSpPr>
            <a:grpSpLocks/>
          </p:cNvGrpSpPr>
          <p:nvPr/>
        </p:nvGrpSpPr>
        <p:grpSpPr bwMode="auto">
          <a:xfrm>
            <a:off x="8801100" y="1244600"/>
            <a:ext cx="788988" cy="984250"/>
            <a:chOff x="6448133" y="3960283"/>
            <a:chExt cx="790049" cy="983645"/>
          </a:xfrm>
        </p:grpSpPr>
        <p:sp>
          <p:nvSpPr>
            <p:cNvPr id="28684" name="Text Box 3"/>
            <p:cNvSpPr txBox="1">
              <a:spLocks noChangeArrowheads="1"/>
            </p:cNvSpPr>
            <p:nvPr/>
          </p:nvSpPr>
          <p:spPr bwMode="auto">
            <a:xfrm>
              <a:off x="6448133" y="4593960"/>
              <a:ext cx="748923"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users</a:t>
              </a:r>
            </a:p>
          </p:txBody>
        </p:sp>
        <p:pic>
          <p:nvPicPr>
            <p:cNvPr id="28685"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82" name="Line 60"/>
          <p:cNvSpPr>
            <a:spLocks noChangeShapeType="1"/>
          </p:cNvSpPr>
          <p:nvPr/>
        </p:nvSpPr>
        <p:spPr bwMode="auto">
          <a:xfrm>
            <a:off x="9139238" y="22240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8683" name="AutoShape 27"/>
          <p:cNvSpPr>
            <a:spLocks noChangeArrowheads="1"/>
          </p:cNvSpPr>
          <p:nvPr/>
        </p:nvSpPr>
        <p:spPr bwMode="auto">
          <a:xfrm>
            <a:off x="8555038" y="5276850"/>
            <a:ext cx="1209675" cy="1268413"/>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os.path </a:t>
            </a:r>
            <a:r>
              <a:rPr lang="en-GB" altLang="en-US" sz="2400" b="1">
                <a:latin typeface="Inconsolata" pitchFamily="49" charset="0"/>
              </a:rPr>
              <a:t>import</a:t>
            </a:r>
            <a:r>
              <a:rPr lang="en-GB" altLang="en-US" sz="2400">
                <a:latin typeface="Inconsolata" pitchFamily="49" charset="0"/>
              </a:rPr>
              <a:t> splitext</a:t>
            </a:r>
          </a:p>
          <a:p>
            <a:pPr eaLnBrk="1">
              <a:lnSpc>
                <a:spcPct val="125000"/>
              </a:lnSpc>
            </a:pPr>
            <a:r>
              <a:rPr lang="en-GB" altLang="en-US" sz="2400">
                <a:latin typeface="Inconsolata" pitchFamily="49" charset="0"/>
              </a:rPr>
              <a:t>&gt;&gt;&gt; path = '/users/vlad/data/planets.txt'</a:t>
            </a:r>
          </a:p>
          <a:p>
            <a:pPr eaLnBrk="1">
              <a:lnSpc>
                <a:spcPct val="125000"/>
              </a:lnSpc>
            </a:pPr>
            <a:endParaRPr lang="en-GB" altLang="en-US" sz="2000">
              <a:solidFill>
                <a:srgbClr val="006600"/>
              </a:solidFill>
              <a:latin typeface="Inconsolata"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os.path </a:t>
            </a:r>
            <a:r>
              <a:rPr lang="en-GB" altLang="en-US" sz="2400" b="1">
                <a:latin typeface="Inconsolata" pitchFamily="49" charset="0"/>
              </a:rPr>
              <a:t>import</a:t>
            </a:r>
            <a:r>
              <a:rPr lang="en-GB" altLang="en-US" sz="2400">
                <a:latin typeface="Inconsolata" pitchFamily="49" charset="0"/>
              </a:rPr>
              <a:t> splitext</a:t>
            </a:r>
          </a:p>
          <a:p>
            <a:pPr eaLnBrk="1">
              <a:lnSpc>
                <a:spcPct val="125000"/>
              </a:lnSpc>
            </a:pPr>
            <a:r>
              <a:rPr lang="en-GB" altLang="en-US" sz="2400">
                <a:latin typeface="Inconsolata" pitchFamily="49" charset="0"/>
              </a:rPr>
              <a:t>&gt;&gt;&gt; path = '/users/vlad/data/planets.txt'</a:t>
            </a:r>
          </a:p>
          <a:p>
            <a:pPr eaLnBrk="1">
              <a:lnSpc>
                <a:spcPct val="125000"/>
              </a:lnSpc>
            </a:pPr>
            <a:r>
              <a:rPr lang="en-GB" altLang="en-US" sz="2400">
                <a:latin typeface="Inconsolata" pitchFamily="49" charset="0"/>
              </a:rPr>
              <a:t>&gt;&gt;&gt; (root, ext) = splitext(path)</a:t>
            </a:r>
          </a:p>
          <a:p>
            <a:pPr eaLnBrk="1">
              <a:lnSpc>
                <a:spcPct val="125000"/>
              </a:lnSpc>
            </a:pPr>
            <a:endParaRPr lang="en-GB" altLang="en-US" sz="2000">
              <a:solidFill>
                <a:srgbClr val="006600"/>
              </a:solidFill>
              <a:latin typeface="Inconsolata"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os.path </a:t>
            </a:r>
            <a:r>
              <a:rPr lang="en-GB" altLang="en-US" sz="2400" b="1">
                <a:latin typeface="Inconsolata" pitchFamily="49" charset="0"/>
              </a:rPr>
              <a:t>import</a:t>
            </a:r>
            <a:r>
              <a:rPr lang="en-GB" altLang="en-US" sz="2400">
                <a:latin typeface="Inconsolata" pitchFamily="49" charset="0"/>
              </a:rPr>
              <a:t> splitext</a:t>
            </a:r>
          </a:p>
          <a:p>
            <a:pPr eaLnBrk="1">
              <a:lnSpc>
                <a:spcPct val="125000"/>
              </a:lnSpc>
            </a:pPr>
            <a:r>
              <a:rPr lang="en-GB" altLang="en-US" sz="2400">
                <a:latin typeface="Inconsolata" pitchFamily="49" charset="0"/>
              </a:rPr>
              <a:t>&gt;&gt;&gt; path = '</a:t>
            </a:r>
            <a:r>
              <a:rPr lang="en-GB" altLang="en-US" sz="2400">
                <a:solidFill>
                  <a:srgbClr val="A50021"/>
                </a:solidFill>
                <a:latin typeface="Inconsolata" pitchFamily="49" charset="0"/>
              </a:rPr>
              <a:t>/users/vlad/data/planets</a:t>
            </a:r>
            <a:r>
              <a:rPr lang="en-GB" altLang="en-US" sz="2400">
                <a:latin typeface="Inconsolata" pitchFamily="49" charset="0"/>
              </a:rPr>
              <a:t>.txt'</a:t>
            </a:r>
          </a:p>
          <a:p>
            <a:pPr eaLnBrk="1">
              <a:lnSpc>
                <a:spcPct val="125000"/>
              </a:lnSpc>
            </a:pPr>
            <a:r>
              <a:rPr lang="en-GB" altLang="en-US" sz="2400">
                <a:latin typeface="Inconsolata" pitchFamily="49" charset="0"/>
              </a:rPr>
              <a:t>&gt;&gt;&gt; (</a:t>
            </a:r>
            <a:r>
              <a:rPr lang="en-GB" altLang="en-US" sz="2400">
                <a:solidFill>
                  <a:srgbClr val="A50021"/>
                </a:solidFill>
                <a:latin typeface="Inconsolata" pitchFamily="49" charset="0"/>
              </a:rPr>
              <a:t>root</a:t>
            </a:r>
            <a:r>
              <a:rPr lang="en-GB" altLang="en-US" sz="2400">
                <a:latin typeface="Inconsolata" pitchFamily="49" charset="0"/>
              </a:rPr>
              <a:t>, ext) = splitext(path)</a:t>
            </a:r>
          </a:p>
          <a:p>
            <a:pPr eaLnBrk="1">
              <a:lnSpc>
                <a:spcPct val="125000"/>
              </a:lnSpc>
            </a:pPr>
            <a:r>
              <a:rPr lang="en-GB" altLang="en-US" sz="2400">
                <a:latin typeface="Inconsolata" pitchFamily="49" charset="0"/>
              </a:rPr>
              <a:t>&gt;&gt;&gt; </a:t>
            </a:r>
            <a:r>
              <a:rPr lang="en-GB" altLang="en-US" sz="2400" b="1">
                <a:latin typeface="Inconsolata" pitchFamily="49" charset="0"/>
              </a:rPr>
              <a:t>print</a:t>
            </a:r>
            <a:r>
              <a:rPr lang="en-GB" altLang="en-US" sz="2400">
                <a:latin typeface="Inconsolata" pitchFamily="49" charset="0"/>
              </a:rPr>
              <a:t> root</a:t>
            </a:r>
          </a:p>
          <a:p>
            <a:pPr eaLnBrk="1">
              <a:lnSpc>
                <a:spcPct val="125000"/>
              </a:lnSpc>
            </a:pPr>
            <a:r>
              <a:rPr lang="en-GB" altLang="en-US" sz="2400">
                <a:solidFill>
                  <a:srgbClr val="006600"/>
                </a:solidFill>
                <a:latin typeface="Inconsolata" pitchFamily="49" charset="0"/>
              </a:rPr>
              <a:t>/users/vlad/data/planets</a:t>
            </a:r>
          </a:p>
          <a:p>
            <a:pPr eaLnBrk="1">
              <a:lnSpc>
                <a:spcPct val="125000"/>
              </a:lnSpc>
            </a:pPr>
            <a:endParaRPr lang="en-GB" altLang="en-US" sz="2000">
              <a:solidFill>
                <a:srgbClr val="006600"/>
              </a:solidFill>
              <a:latin typeface="Inconsolata"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base = </a:t>
            </a:r>
            <a:r>
              <a:rPr lang="en-US" altLang="en-US" sz="2400" dirty="0">
                <a:latin typeface="Inconsolata" pitchFamily="49" charset="0"/>
              </a:rPr>
              <a:t>'/</a:t>
            </a:r>
            <a:r>
              <a:rPr lang="en-GB" altLang="en-US" sz="2400" dirty="0">
                <a:latin typeface="Inconsolata" pitchFamily="49" charset="0"/>
              </a:rPr>
              <a:t>users</a:t>
            </a:r>
            <a:r>
              <a:rPr lang="en-US" altLang="en-US" sz="2400" dirty="0">
                <a:latin typeface="Inconsolata" pitchFamily="49" charset="0"/>
              </a:rPr>
              <a:t>'</a:t>
            </a:r>
          </a:p>
          <a:p>
            <a:pPr eaLnBrk="1">
              <a:lnSpc>
                <a:spcPct val="125000"/>
              </a:lnSpc>
            </a:pPr>
            <a:r>
              <a:rPr lang="en-GB" altLang="en-US" sz="2400" dirty="0">
                <a:latin typeface="Inconsolata" pitchFamily="49" charset="0"/>
              </a:rPr>
              <a:t>&gt;&gt;&gt; user = </a:t>
            </a:r>
            <a:r>
              <a:rPr lang="en-US" altLang="en-US" sz="2400" dirty="0">
                <a:latin typeface="Inconsolata" pitchFamily="49" charset="0"/>
              </a:rPr>
              <a:t>'</a:t>
            </a:r>
            <a:r>
              <a:rPr lang="en-GB" altLang="en-US" sz="2400" dirty="0" err="1">
                <a:latin typeface="Inconsolata" pitchFamily="49" charset="0"/>
              </a:rPr>
              <a:t>vlad</a:t>
            </a:r>
            <a:r>
              <a:rPr lang="en-US" altLang="en-US" sz="2400" dirty="0">
                <a:latin typeface="Inconsolata" pitchFamily="49" charset="0"/>
              </a:rPr>
              <a:t>'</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datadir</a:t>
            </a:r>
            <a:r>
              <a:rPr lang="en-GB" altLang="en-US" sz="2400" dirty="0">
                <a:latin typeface="Inconsolata" pitchFamily="49" charset="0"/>
              </a:rPr>
              <a:t> = </a:t>
            </a:r>
            <a:r>
              <a:rPr lang="en-US" altLang="en-US" sz="2400" dirty="0">
                <a:latin typeface="Inconsolata" pitchFamily="49" charset="0"/>
              </a:rPr>
              <a:t>'</a:t>
            </a:r>
            <a:r>
              <a:rPr lang="en-GB" altLang="en-US" sz="2400" dirty="0">
                <a:latin typeface="Inconsolata" pitchFamily="49" charset="0"/>
              </a:rPr>
              <a:t>data</a:t>
            </a:r>
            <a:r>
              <a:rPr lang="en-US" altLang="en-US" sz="2400" dirty="0">
                <a:latin typeface="Inconsolata" pitchFamily="49" charset="0"/>
              </a:rPr>
              <a:t>'</a:t>
            </a:r>
          </a:p>
          <a:p>
            <a:pPr eaLnBrk="1">
              <a:lnSpc>
                <a:spcPct val="125000"/>
              </a:lnSpc>
            </a:pPr>
            <a:r>
              <a:rPr lang="en-GB" altLang="en-US" sz="2400" dirty="0">
                <a:latin typeface="Inconsolata" pitchFamily="49" charset="0"/>
              </a:rPr>
              <a:t>&gt;&gt;&gt; path = base + </a:t>
            </a:r>
            <a:r>
              <a:rPr lang="en-US" altLang="en-US" sz="2400" dirty="0">
                <a:latin typeface="Inconsolata" pitchFamily="49" charset="0"/>
              </a:rPr>
              <a:t>'/' + user + '/' + </a:t>
            </a:r>
            <a:r>
              <a:rPr lang="en-US" altLang="en-US" sz="2400" dirty="0" err="1">
                <a:latin typeface="Inconsolata" pitchFamily="49" charset="0"/>
              </a:rPr>
              <a:t>datadir</a:t>
            </a:r>
            <a:endParaRPr lang="en-US"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(path)</a:t>
            </a:r>
          </a:p>
          <a:p>
            <a:pPr eaLnBrk="1">
              <a:lnSpc>
                <a:spcPct val="125000"/>
              </a:lnSpc>
            </a:pPr>
            <a:r>
              <a:rPr lang="en-GB" altLang="en-US" sz="2400" dirty="0">
                <a:solidFill>
                  <a:srgbClr val="006600"/>
                </a:solidFill>
                <a:latin typeface="Inconsolata" pitchFamily="49" charset="0"/>
              </a:rPr>
              <a:t>/users/</a:t>
            </a:r>
            <a:r>
              <a:rPr lang="en-GB" altLang="en-US" sz="2400" dirty="0" err="1">
                <a:solidFill>
                  <a:srgbClr val="006600"/>
                </a:solidFill>
                <a:latin typeface="Inconsolata" pitchFamily="49" charset="0"/>
              </a:rPr>
              <a:t>vlad</a:t>
            </a:r>
            <a:r>
              <a:rPr lang="en-GB" altLang="en-US" sz="2400" dirty="0">
                <a:solidFill>
                  <a:srgbClr val="006600"/>
                </a:solidFill>
                <a:latin typeface="Inconsolata" pitchFamily="49" charset="0"/>
              </a:rPr>
              <a:t>/data</a:t>
            </a:r>
          </a:p>
          <a:p>
            <a:pPr eaLnBrk="1">
              <a:lnSpc>
                <a:spcPct val="125000"/>
              </a:lnSpc>
            </a:pPr>
            <a:endParaRPr lang="en-US"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US" altLang="en-US" sz="2000" dirty="0">
              <a:solidFill>
                <a:srgbClr val="006600"/>
              </a:solidFill>
              <a:latin typeface="Inconsolata" pitchFamily="49" charset="0"/>
            </a:endParaRPr>
          </a:p>
          <a:p>
            <a:pPr eaLnBrk="1">
              <a:lnSpc>
                <a:spcPct val="125000"/>
              </a:lnSpc>
            </a:pPr>
            <a:endParaRPr lang="en-US" altLang="en-US" sz="2400" dirty="0">
              <a:solidFill>
                <a:srgbClr val="006600"/>
              </a:solidFill>
              <a:latin typeface="Inconsolata" pitchFamily="49" charset="0"/>
            </a:endParaRPr>
          </a:p>
        </p:txBody>
      </p:sp>
      <p:sp>
        <p:nvSpPr>
          <p:cNvPr id="5123" name="Line 55"/>
          <p:cNvSpPr>
            <a:spLocks noChangeShapeType="1"/>
          </p:cNvSpPr>
          <p:nvPr/>
        </p:nvSpPr>
        <p:spPr bwMode="auto">
          <a:xfrm>
            <a:off x="9129713" y="3433763"/>
            <a:ext cx="17462" cy="398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24" name="Line 56"/>
          <p:cNvSpPr>
            <a:spLocks noChangeShapeType="1"/>
          </p:cNvSpPr>
          <p:nvPr/>
        </p:nvSpPr>
        <p:spPr bwMode="auto">
          <a:xfrm>
            <a:off x="9129713" y="498951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5125"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225" y="53355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32"/>
          <p:cNvSpPr txBox="1">
            <a:spLocks noChangeArrowheads="1"/>
          </p:cNvSpPr>
          <p:nvPr/>
        </p:nvSpPr>
        <p:spPr bwMode="auto">
          <a:xfrm>
            <a:off x="8555038" y="6026150"/>
            <a:ext cx="12350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planets.txt</a:t>
            </a:r>
          </a:p>
        </p:txBody>
      </p:sp>
      <p:grpSp>
        <p:nvGrpSpPr>
          <p:cNvPr id="5127" name="Group 61"/>
          <p:cNvGrpSpPr>
            <a:grpSpLocks/>
          </p:cNvGrpSpPr>
          <p:nvPr/>
        </p:nvGrpSpPr>
        <p:grpSpPr bwMode="auto">
          <a:xfrm>
            <a:off x="8810625" y="3960813"/>
            <a:ext cx="731838" cy="984250"/>
            <a:chOff x="6505647" y="3960283"/>
            <a:chExt cx="732535" cy="983738"/>
          </a:xfrm>
        </p:grpSpPr>
        <p:sp>
          <p:nvSpPr>
            <p:cNvPr id="5137" name="Text Box 3"/>
            <p:cNvSpPr txBox="1">
              <a:spLocks noChangeArrowheads="1"/>
            </p:cNvSpPr>
            <p:nvPr/>
          </p:nvSpPr>
          <p:spPr bwMode="auto">
            <a:xfrm>
              <a:off x="6505647" y="4593959"/>
              <a:ext cx="633889"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5138"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8" name="Group 64"/>
          <p:cNvGrpSpPr>
            <a:grpSpLocks/>
          </p:cNvGrpSpPr>
          <p:nvPr/>
        </p:nvGrpSpPr>
        <p:grpSpPr bwMode="auto">
          <a:xfrm>
            <a:off x="8821738" y="2454275"/>
            <a:ext cx="720725" cy="984250"/>
            <a:chOff x="6518664" y="3960283"/>
            <a:chExt cx="719518" cy="983645"/>
          </a:xfrm>
        </p:grpSpPr>
        <p:sp>
          <p:nvSpPr>
            <p:cNvPr id="5135" name="Text Box 3"/>
            <p:cNvSpPr txBox="1">
              <a:spLocks noChangeArrowheads="1"/>
            </p:cNvSpPr>
            <p:nvPr/>
          </p:nvSpPr>
          <p:spPr bwMode="auto">
            <a:xfrm>
              <a:off x="6518664" y="4593960"/>
              <a:ext cx="60786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pic>
          <p:nvPicPr>
            <p:cNvPr id="5136"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9" name="Group 67"/>
          <p:cNvGrpSpPr>
            <a:grpSpLocks/>
          </p:cNvGrpSpPr>
          <p:nvPr/>
        </p:nvGrpSpPr>
        <p:grpSpPr bwMode="auto">
          <a:xfrm>
            <a:off x="8801100" y="1244600"/>
            <a:ext cx="788988" cy="984250"/>
            <a:chOff x="6448133" y="3960283"/>
            <a:chExt cx="790049" cy="983645"/>
          </a:xfrm>
        </p:grpSpPr>
        <p:sp>
          <p:nvSpPr>
            <p:cNvPr id="5133" name="Text Box 3"/>
            <p:cNvSpPr txBox="1">
              <a:spLocks noChangeArrowheads="1"/>
            </p:cNvSpPr>
            <p:nvPr/>
          </p:nvSpPr>
          <p:spPr bwMode="auto">
            <a:xfrm>
              <a:off x="6448133" y="4593960"/>
              <a:ext cx="748923"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users</a:t>
              </a:r>
            </a:p>
          </p:txBody>
        </p:sp>
        <p:pic>
          <p:nvPicPr>
            <p:cNvPr id="5134"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30" name="Line 60"/>
          <p:cNvSpPr>
            <a:spLocks noChangeShapeType="1"/>
          </p:cNvSpPr>
          <p:nvPr/>
        </p:nvSpPr>
        <p:spPr bwMode="auto">
          <a:xfrm>
            <a:off x="9139238" y="22240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31" name="AutoShape 27"/>
          <p:cNvSpPr>
            <a:spLocks noChangeArrowheads="1"/>
          </p:cNvSpPr>
          <p:nvPr/>
        </p:nvSpPr>
        <p:spPr bwMode="auto">
          <a:xfrm>
            <a:off x="8726488" y="1130300"/>
            <a:ext cx="865187" cy="3859213"/>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
        <p:nvSpPr>
          <p:cNvPr id="5132" name="Text Box 2"/>
          <p:cNvSpPr txBox="1">
            <a:spLocks noChangeArrowheads="1"/>
          </p:cNvSpPr>
          <p:nvPr/>
        </p:nvSpPr>
        <p:spPr bwMode="auto">
          <a:xfrm>
            <a:off x="5270500" y="1533525"/>
            <a:ext cx="28225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Use string addition</a:t>
            </a:r>
            <a:endParaRPr lang="en-US" altLang="en-US" sz="2400">
              <a:solidFill>
                <a:schemeClr val="accent2"/>
              </a:solidFill>
              <a:latin typeface="Droid Sans"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a:t>
            </a:r>
            <a:r>
              <a:rPr lang="en-GB" altLang="en-US" sz="2400" dirty="0" err="1">
                <a:latin typeface="Inconsolata" pitchFamily="49" charset="0"/>
              </a:rPr>
              <a:t>splitext</a:t>
            </a:r>
            <a:endParaRPr lang="en-GB" altLang="en-US" sz="2400" dirty="0">
              <a:latin typeface="Inconsolata" pitchFamily="49" charset="0"/>
            </a:endParaRPr>
          </a:p>
          <a:p>
            <a:pPr eaLnBrk="1">
              <a:lnSpc>
                <a:spcPct val="125000"/>
              </a:lnSpc>
            </a:pPr>
            <a:r>
              <a:rPr lang="en-GB" altLang="en-US" sz="2400" dirty="0">
                <a:latin typeface="Inconsolata" pitchFamily="49" charset="0"/>
              </a:rPr>
              <a:t>&gt;&gt;&gt; path = '/users/</a:t>
            </a:r>
            <a:r>
              <a:rPr lang="en-GB" altLang="en-US" sz="2400" dirty="0" err="1">
                <a:latin typeface="Inconsolata" pitchFamily="49" charset="0"/>
              </a:rPr>
              <a:t>vlad</a:t>
            </a:r>
            <a:r>
              <a:rPr lang="en-GB" altLang="en-US" sz="2400" dirty="0">
                <a:latin typeface="Inconsolata" pitchFamily="49" charset="0"/>
              </a:rPr>
              <a:t>/data/planets</a:t>
            </a:r>
            <a:r>
              <a:rPr lang="en-GB" altLang="en-US" sz="2400" dirty="0">
                <a:solidFill>
                  <a:srgbClr val="A50021"/>
                </a:solidFill>
                <a:latin typeface="Inconsolata" pitchFamily="49" charset="0"/>
              </a:rPr>
              <a:t>.txt</a:t>
            </a:r>
            <a:r>
              <a:rPr lang="en-GB" altLang="en-US" sz="2400" dirty="0">
                <a:latin typeface="Inconsolata" pitchFamily="49" charset="0"/>
              </a:rPr>
              <a:t>'</a:t>
            </a:r>
          </a:p>
          <a:p>
            <a:pPr eaLnBrk="1">
              <a:lnSpc>
                <a:spcPct val="125000"/>
              </a:lnSpc>
            </a:pPr>
            <a:r>
              <a:rPr lang="en-GB" altLang="en-US" sz="2400" dirty="0">
                <a:latin typeface="Inconsolata" pitchFamily="49" charset="0"/>
              </a:rPr>
              <a:t>&gt;&gt;&gt; (root, </a:t>
            </a:r>
            <a:r>
              <a:rPr lang="en-GB" altLang="en-US" sz="2400" dirty="0" err="1">
                <a:solidFill>
                  <a:srgbClr val="A50021"/>
                </a:solidFill>
                <a:latin typeface="Inconsolata" pitchFamily="49" charset="0"/>
              </a:rPr>
              <a:t>ext</a:t>
            </a:r>
            <a:r>
              <a:rPr lang="en-GB" altLang="en-US" sz="2400" dirty="0">
                <a:latin typeface="Inconsolata" pitchFamily="49" charset="0"/>
              </a:rPr>
              <a:t>) = </a:t>
            </a:r>
            <a:r>
              <a:rPr lang="en-GB" altLang="en-US" sz="2400" dirty="0" err="1">
                <a:latin typeface="Inconsolata" pitchFamily="49" charset="0"/>
              </a:rPr>
              <a:t>splitext</a:t>
            </a:r>
            <a:r>
              <a:rPr lang="en-GB" altLang="en-US" sz="2400" dirty="0">
                <a:latin typeface="Inconsolata" pitchFamily="49" charset="0"/>
              </a:rPr>
              <a:t>(path)</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(root)</a:t>
            </a:r>
          </a:p>
          <a:p>
            <a:pPr eaLnBrk="1">
              <a:lnSpc>
                <a:spcPct val="125000"/>
              </a:lnSpc>
            </a:pPr>
            <a:r>
              <a:rPr lang="en-GB" altLang="en-US" sz="2400" dirty="0">
                <a:solidFill>
                  <a:srgbClr val="006600"/>
                </a:solidFill>
                <a:latin typeface="Inconsolata" pitchFamily="49" charset="0"/>
              </a:rPr>
              <a:t>/users/</a:t>
            </a:r>
            <a:r>
              <a:rPr lang="en-GB" altLang="en-US" sz="2400" dirty="0" err="1">
                <a:solidFill>
                  <a:srgbClr val="006600"/>
                </a:solidFill>
                <a:latin typeface="Inconsolata" pitchFamily="49" charset="0"/>
              </a:rPr>
              <a:t>vlad</a:t>
            </a:r>
            <a:r>
              <a:rPr lang="en-GB" altLang="en-US" sz="2400" dirty="0">
                <a:solidFill>
                  <a:srgbClr val="006600"/>
                </a:solidFill>
                <a:latin typeface="Inconsolata" pitchFamily="49" charset="0"/>
              </a:rPr>
              <a:t>/data/planets</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a:t>
            </a:r>
            <a:r>
              <a:rPr lang="en-GB" altLang="en-US" sz="2400" dirty="0" err="1">
                <a:latin typeface="Inconsolata" pitchFamily="49" charset="0"/>
              </a:rPr>
              <a:t>ext</a:t>
            </a:r>
            <a:r>
              <a:rPr lang="en-GB" altLang="en-US" sz="2400" dirty="0">
                <a:latin typeface="Inconsolata" pitchFamily="49" charset="0"/>
              </a:rPr>
              <a:t>)</a:t>
            </a:r>
          </a:p>
          <a:p>
            <a:pPr eaLnBrk="1">
              <a:lnSpc>
                <a:spcPct val="125000"/>
              </a:lnSpc>
            </a:pPr>
            <a:r>
              <a:rPr lang="en-GB" altLang="en-US" sz="2400" dirty="0">
                <a:solidFill>
                  <a:srgbClr val="006600"/>
                </a:solidFill>
                <a:latin typeface="Inconsolata" pitchFamily="49" charset="0"/>
              </a:rPr>
              <a:t>.txt</a:t>
            </a:r>
          </a:p>
          <a:p>
            <a:pPr eaLnBrk="1">
              <a:lnSpc>
                <a:spcPct val="125000"/>
              </a:lnSpc>
            </a:pPr>
            <a:endParaRPr lang="en-GB" altLang="en-US" sz="2000" dirty="0">
              <a:solidFill>
                <a:srgbClr val="006600"/>
              </a:solidFill>
              <a:latin typeface="Inconsolata"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os.path </a:t>
            </a:r>
            <a:r>
              <a:rPr lang="en-GB" altLang="en-US" sz="2400" b="1">
                <a:latin typeface="Inconsolata" pitchFamily="49" charset="0"/>
              </a:rPr>
              <a:t>import</a:t>
            </a:r>
            <a:r>
              <a:rPr lang="en-GB" altLang="en-US" sz="2400">
                <a:latin typeface="Inconsolata" pitchFamily="49" charset="0"/>
              </a:rPr>
              <a:t> splitdrive</a:t>
            </a:r>
          </a:p>
          <a:p>
            <a:pPr eaLnBrk="1">
              <a:lnSpc>
                <a:spcPct val="125000"/>
              </a:lnSpc>
            </a:pPr>
            <a:r>
              <a:rPr lang="en-GB" altLang="en-US" sz="2400">
                <a:latin typeface="Inconsolata" pitchFamily="49" charset="0"/>
              </a:rPr>
              <a:t>&gt;&gt;&gt; path = 'C:\\users\\vlad\\data\\planets.txt'</a:t>
            </a:r>
          </a:p>
          <a:p>
            <a:pPr eaLnBrk="1">
              <a:lnSpc>
                <a:spcPct val="125000"/>
              </a:lnSpc>
            </a:pPr>
            <a:r>
              <a:rPr lang="en-GB" altLang="en-US" sz="2400">
                <a:latin typeface="Inconsolata" pitchFamily="49" charset="0"/>
              </a:rPr>
              <a:t>&gt;&gt;&gt; (drive, tail) = splitdrive(path)</a:t>
            </a:r>
          </a:p>
          <a:p>
            <a:pPr eaLnBrk="1">
              <a:lnSpc>
                <a:spcPct val="125000"/>
              </a:lnSpc>
            </a:pPr>
            <a:endParaRPr lang="en-GB" altLang="en-US" sz="2000">
              <a:solidFill>
                <a:srgbClr val="006600"/>
              </a:solidFill>
              <a:latin typeface="Inconsolata"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a:t>
            </a:r>
            <a:r>
              <a:rPr lang="en-GB" altLang="en-US" sz="2400" dirty="0" err="1">
                <a:latin typeface="Inconsolata" pitchFamily="49" charset="0"/>
              </a:rPr>
              <a:t>splitdrive</a:t>
            </a:r>
            <a:endParaRPr lang="en-GB" altLang="en-US" sz="2400" dirty="0">
              <a:latin typeface="Inconsolata" pitchFamily="49" charset="0"/>
            </a:endParaRPr>
          </a:p>
          <a:p>
            <a:pPr eaLnBrk="1">
              <a:lnSpc>
                <a:spcPct val="125000"/>
              </a:lnSpc>
            </a:pPr>
            <a:r>
              <a:rPr lang="en-GB" altLang="en-US" sz="2400" dirty="0">
                <a:latin typeface="Inconsolata" pitchFamily="49" charset="0"/>
              </a:rPr>
              <a:t>&gt;&gt;&gt; path = '</a:t>
            </a:r>
            <a:r>
              <a:rPr lang="en-GB" altLang="en-US" sz="2400" dirty="0">
                <a:solidFill>
                  <a:srgbClr val="A50021"/>
                </a:solidFill>
                <a:latin typeface="Inconsolata" pitchFamily="49" charset="0"/>
              </a:rPr>
              <a:t>C:</a:t>
            </a:r>
            <a:r>
              <a:rPr lang="en-GB" altLang="en-US" sz="2400" dirty="0">
                <a:latin typeface="Inconsolata" pitchFamily="49" charset="0"/>
              </a:rPr>
              <a:t>\\users\\</a:t>
            </a:r>
            <a:r>
              <a:rPr lang="en-GB" altLang="en-US" sz="2400" dirty="0" err="1">
                <a:latin typeface="Inconsolata" pitchFamily="49" charset="0"/>
              </a:rPr>
              <a:t>vlad</a:t>
            </a:r>
            <a:r>
              <a:rPr lang="en-GB" altLang="en-US" sz="2400" dirty="0">
                <a:latin typeface="Inconsolata" pitchFamily="49" charset="0"/>
              </a:rPr>
              <a:t>\\data\\planets.txt'</a:t>
            </a:r>
          </a:p>
          <a:p>
            <a:pPr eaLnBrk="1">
              <a:lnSpc>
                <a:spcPct val="125000"/>
              </a:lnSpc>
            </a:pPr>
            <a:r>
              <a:rPr lang="en-GB" altLang="en-US" sz="2400" dirty="0">
                <a:latin typeface="Inconsolata" pitchFamily="49" charset="0"/>
              </a:rPr>
              <a:t>&gt;&gt;&gt; (</a:t>
            </a:r>
            <a:r>
              <a:rPr lang="en-GB" altLang="en-US" sz="2400" dirty="0">
                <a:solidFill>
                  <a:srgbClr val="A50021"/>
                </a:solidFill>
                <a:latin typeface="Inconsolata" pitchFamily="49" charset="0"/>
              </a:rPr>
              <a:t>drive</a:t>
            </a:r>
            <a:r>
              <a:rPr lang="en-GB" altLang="en-US" sz="2400" dirty="0">
                <a:latin typeface="Inconsolata" pitchFamily="49" charset="0"/>
              </a:rPr>
              <a:t>, tail) = </a:t>
            </a:r>
            <a:r>
              <a:rPr lang="en-GB" altLang="en-US" sz="2400" dirty="0" err="1">
                <a:latin typeface="Inconsolata" pitchFamily="49" charset="0"/>
              </a:rPr>
              <a:t>splitdrive</a:t>
            </a:r>
            <a:r>
              <a:rPr lang="en-GB" altLang="en-US" sz="2400" dirty="0">
                <a:latin typeface="Inconsolata" pitchFamily="49" charset="0"/>
              </a:rPr>
              <a:t>(path)</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(drive)</a:t>
            </a:r>
          </a:p>
          <a:p>
            <a:pPr eaLnBrk="1">
              <a:lnSpc>
                <a:spcPct val="125000"/>
              </a:lnSpc>
            </a:pPr>
            <a:r>
              <a:rPr lang="en-GB" altLang="en-US" sz="2400" dirty="0">
                <a:solidFill>
                  <a:srgbClr val="006600"/>
                </a:solidFill>
                <a:latin typeface="Inconsolata" pitchFamily="49" charset="0"/>
              </a:rPr>
              <a:t>C:</a:t>
            </a:r>
          </a:p>
          <a:p>
            <a:pPr eaLnBrk="1">
              <a:lnSpc>
                <a:spcPct val="125000"/>
              </a:lnSpc>
            </a:pPr>
            <a:endParaRPr lang="en-GB" altLang="en-US" sz="2000" dirty="0">
              <a:solidFill>
                <a:srgbClr val="006600"/>
              </a:solidFill>
              <a:latin typeface="Inconsolata"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a:t>
            </a:r>
            <a:r>
              <a:rPr lang="en-GB" altLang="en-US" sz="2400" dirty="0" err="1">
                <a:latin typeface="Inconsolata" pitchFamily="49" charset="0"/>
              </a:rPr>
              <a:t>splitdrive</a:t>
            </a:r>
            <a:endParaRPr lang="en-GB" altLang="en-US" sz="2400" dirty="0">
              <a:latin typeface="Inconsolata" pitchFamily="49" charset="0"/>
            </a:endParaRPr>
          </a:p>
          <a:p>
            <a:pPr eaLnBrk="1">
              <a:lnSpc>
                <a:spcPct val="125000"/>
              </a:lnSpc>
            </a:pPr>
            <a:r>
              <a:rPr lang="en-GB" altLang="en-US" sz="2400" dirty="0">
                <a:latin typeface="Inconsolata" pitchFamily="49" charset="0"/>
              </a:rPr>
              <a:t>&gt;&gt;&gt; path = 'C:</a:t>
            </a:r>
            <a:r>
              <a:rPr lang="en-GB" altLang="en-US" sz="2400" dirty="0">
                <a:solidFill>
                  <a:srgbClr val="A50021"/>
                </a:solidFill>
                <a:latin typeface="Inconsolata" pitchFamily="49" charset="0"/>
              </a:rPr>
              <a:t>\\users\\</a:t>
            </a:r>
            <a:r>
              <a:rPr lang="en-GB" altLang="en-US" sz="2400" dirty="0" err="1">
                <a:solidFill>
                  <a:srgbClr val="A50021"/>
                </a:solidFill>
                <a:latin typeface="Inconsolata" pitchFamily="49" charset="0"/>
              </a:rPr>
              <a:t>vlad</a:t>
            </a:r>
            <a:r>
              <a:rPr lang="en-GB" altLang="en-US" sz="2400" dirty="0">
                <a:solidFill>
                  <a:srgbClr val="A50021"/>
                </a:solidFill>
                <a:latin typeface="Inconsolata" pitchFamily="49" charset="0"/>
              </a:rPr>
              <a:t>\\data\\planets.txt</a:t>
            </a:r>
            <a:r>
              <a:rPr lang="en-GB" altLang="en-US" sz="2400" dirty="0">
                <a:latin typeface="Inconsolata" pitchFamily="49" charset="0"/>
              </a:rPr>
              <a:t>'</a:t>
            </a:r>
          </a:p>
          <a:p>
            <a:pPr eaLnBrk="1">
              <a:lnSpc>
                <a:spcPct val="125000"/>
              </a:lnSpc>
            </a:pPr>
            <a:r>
              <a:rPr lang="en-GB" altLang="en-US" sz="2400" dirty="0">
                <a:latin typeface="Inconsolata" pitchFamily="49" charset="0"/>
              </a:rPr>
              <a:t>&gt;&gt;&gt; (drive, </a:t>
            </a:r>
            <a:r>
              <a:rPr lang="en-GB" altLang="en-US" sz="2400" dirty="0">
                <a:solidFill>
                  <a:srgbClr val="A50021"/>
                </a:solidFill>
                <a:latin typeface="Inconsolata" pitchFamily="49" charset="0"/>
              </a:rPr>
              <a:t>tail</a:t>
            </a:r>
            <a:r>
              <a:rPr lang="en-GB" altLang="en-US" sz="2400" dirty="0">
                <a:latin typeface="Inconsolata" pitchFamily="49" charset="0"/>
              </a:rPr>
              <a:t>) = </a:t>
            </a:r>
            <a:r>
              <a:rPr lang="en-GB" altLang="en-US" sz="2400" dirty="0" err="1">
                <a:latin typeface="Inconsolata" pitchFamily="49" charset="0"/>
              </a:rPr>
              <a:t>splitdrive</a:t>
            </a:r>
            <a:r>
              <a:rPr lang="en-GB" altLang="en-US" sz="2400" dirty="0">
                <a:latin typeface="Inconsolata" pitchFamily="49" charset="0"/>
              </a:rPr>
              <a:t>(path)</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(drive)</a:t>
            </a:r>
          </a:p>
          <a:p>
            <a:pPr eaLnBrk="1">
              <a:lnSpc>
                <a:spcPct val="125000"/>
              </a:lnSpc>
            </a:pPr>
            <a:r>
              <a:rPr lang="en-GB" altLang="en-US" sz="2400" dirty="0">
                <a:solidFill>
                  <a:srgbClr val="006600"/>
                </a:solidFill>
                <a:latin typeface="Inconsolata" pitchFamily="49" charset="0"/>
              </a:rPr>
              <a:t>C:</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(drive)</a:t>
            </a:r>
          </a:p>
          <a:p>
            <a:pPr eaLnBrk="1">
              <a:lnSpc>
                <a:spcPct val="125000"/>
              </a:lnSpc>
            </a:pPr>
            <a:r>
              <a:rPr lang="en-GB" altLang="en-US" sz="2400" dirty="0">
                <a:solidFill>
                  <a:srgbClr val="006600"/>
                </a:solidFill>
                <a:latin typeface="Inconsolata" pitchFamily="49" charset="0"/>
              </a:rPr>
              <a:t>\\users\\vlad\\data\\planets.txt</a:t>
            </a:r>
          </a:p>
          <a:p>
            <a:pPr eaLnBrk="1">
              <a:lnSpc>
                <a:spcPct val="125000"/>
              </a:lnSpc>
            </a:pPr>
            <a:endParaRPr lang="en-GB" altLang="en-US" sz="2000" dirty="0">
              <a:solidFill>
                <a:srgbClr val="006600"/>
              </a:solidFill>
              <a:latin typeface="Inconsolata"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path = 'data/planets.txt'</a:t>
            </a:r>
          </a:p>
          <a:p>
            <a:pPr eaLnBrk="1">
              <a:lnSpc>
                <a:spcPct val="125000"/>
              </a:lnSpc>
            </a:pPr>
            <a:endParaRPr lang="en-GB" altLang="en-US" sz="2400">
              <a:latin typeface="Inconsolata" pitchFamily="49" charset="0"/>
            </a:endParaRPr>
          </a:p>
          <a:p>
            <a:pPr eaLnBrk="1">
              <a:lnSpc>
                <a:spcPct val="125000"/>
              </a:lnSpc>
            </a:pPr>
            <a:endParaRPr lang="en-GB" altLang="en-US" sz="2400">
              <a:solidFill>
                <a:srgbClr val="006600"/>
              </a:solidFill>
              <a:latin typeface="Inconsolata" pitchFamily="49" charset="0"/>
            </a:endParaRPr>
          </a:p>
          <a:p>
            <a:pPr eaLnBrk="1">
              <a:lnSpc>
                <a:spcPct val="125000"/>
              </a:lnSpc>
            </a:pPr>
            <a:endParaRPr lang="en-GB" altLang="en-US" sz="2400">
              <a:latin typeface="Inconsolata" pitchFamily="49" charset="0"/>
            </a:endParaRPr>
          </a:p>
        </p:txBody>
      </p:sp>
      <p:sp>
        <p:nvSpPr>
          <p:cNvPr id="36867" name="Line 56"/>
          <p:cNvSpPr>
            <a:spLocks noChangeShapeType="1"/>
          </p:cNvSpPr>
          <p:nvPr/>
        </p:nvSpPr>
        <p:spPr bwMode="auto">
          <a:xfrm>
            <a:off x="9129713" y="498951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36868"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225" y="53355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 Box 32"/>
          <p:cNvSpPr txBox="1">
            <a:spLocks noChangeArrowheads="1"/>
          </p:cNvSpPr>
          <p:nvPr/>
        </p:nvSpPr>
        <p:spPr bwMode="auto">
          <a:xfrm>
            <a:off x="8555038" y="6026150"/>
            <a:ext cx="12350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planets.txt</a:t>
            </a:r>
          </a:p>
        </p:txBody>
      </p:sp>
      <p:grpSp>
        <p:nvGrpSpPr>
          <p:cNvPr id="36870" name="Group 61"/>
          <p:cNvGrpSpPr>
            <a:grpSpLocks/>
          </p:cNvGrpSpPr>
          <p:nvPr/>
        </p:nvGrpSpPr>
        <p:grpSpPr bwMode="auto">
          <a:xfrm>
            <a:off x="8810625" y="3960813"/>
            <a:ext cx="731838" cy="984250"/>
            <a:chOff x="6505647" y="3960283"/>
            <a:chExt cx="732535" cy="983738"/>
          </a:xfrm>
        </p:grpSpPr>
        <p:sp>
          <p:nvSpPr>
            <p:cNvPr id="36871" name="Text Box 3"/>
            <p:cNvSpPr txBox="1">
              <a:spLocks noChangeArrowheads="1"/>
            </p:cNvSpPr>
            <p:nvPr/>
          </p:nvSpPr>
          <p:spPr bwMode="auto">
            <a:xfrm>
              <a:off x="6505647" y="4593959"/>
              <a:ext cx="633889"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36872"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path = 'data/planets.txt'</a:t>
            </a:r>
          </a:p>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os.path </a:t>
            </a:r>
            <a:r>
              <a:rPr lang="en-GB" altLang="en-US" sz="2400" b="1">
                <a:latin typeface="Inconsolata" pitchFamily="49" charset="0"/>
              </a:rPr>
              <a:t>import</a:t>
            </a:r>
            <a:r>
              <a:rPr lang="en-GB" altLang="en-US" sz="2400">
                <a:latin typeface="Inconsolata" pitchFamily="49" charset="0"/>
              </a:rPr>
              <a:t> isabs</a:t>
            </a:r>
          </a:p>
          <a:p>
            <a:pPr eaLnBrk="1">
              <a:lnSpc>
                <a:spcPct val="125000"/>
              </a:lnSpc>
            </a:pPr>
            <a:r>
              <a:rPr lang="en-GB" altLang="en-US" sz="2400">
                <a:latin typeface="Inconsolata" pitchFamily="49" charset="0"/>
              </a:rPr>
              <a:t>&gt;&gt;&gt; isabs(path)</a:t>
            </a:r>
          </a:p>
          <a:p>
            <a:pPr eaLnBrk="1">
              <a:lnSpc>
                <a:spcPct val="125000"/>
              </a:lnSpc>
            </a:pPr>
            <a:r>
              <a:rPr lang="en-GB" altLang="en-US" sz="2400">
                <a:solidFill>
                  <a:srgbClr val="006600"/>
                </a:solidFill>
                <a:latin typeface="Inconsolata" pitchFamily="49" charset="0"/>
              </a:rPr>
              <a:t>False</a:t>
            </a:r>
          </a:p>
          <a:p>
            <a:pPr eaLnBrk="1">
              <a:lnSpc>
                <a:spcPct val="125000"/>
              </a:lnSpc>
            </a:pPr>
            <a:endParaRPr lang="en-GB" altLang="en-US" sz="2400">
              <a:latin typeface="Inconsolata" pitchFamily="49" charset="0"/>
            </a:endParaRPr>
          </a:p>
          <a:p>
            <a:pPr eaLnBrk="1">
              <a:lnSpc>
                <a:spcPct val="125000"/>
              </a:lnSpc>
            </a:pPr>
            <a:endParaRPr lang="en-GB" altLang="en-US" sz="2400">
              <a:solidFill>
                <a:srgbClr val="006600"/>
              </a:solidFill>
              <a:latin typeface="Inconsolata" pitchFamily="49" charset="0"/>
            </a:endParaRPr>
          </a:p>
          <a:p>
            <a:pPr eaLnBrk="1">
              <a:lnSpc>
                <a:spcPct val="125000"/>
              </a:lnSpc>
            </a:pPr>
            <a:endParaRPr lang="en-GB" altLang="en-US" sz="2400">
              <a:latin typeface="Inconsolata" pitchFamily="49" charset="0"/>
            </a:endParaRPr>
          </a:p>
        </p:txBody>
      </p:sp>
      <p:sp>
        <p:nvSpPr>
          <p:cNvPr id="37891" name="Line 56"/>
          <p:cNvSpPr>
            <a:spLocks noChangeShapeType="1"/>
          </p:cNvSpPr>
          <p:nvPr/>
        </p:nvSpPr>
        <p:spPr bwMode="auto">
          <a:xfrm>
            <a:off x="9129713" y="498951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37892"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225" y="53355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 Box 32"/>
          <p:cNvSpPr txBox="1">
            <a:spLocks noChangeArrowheads="1"/>
          </p:cNvSpPr>
          <p:nvPr/>
        </p:nvSpPr>
        <p:spPr bwMode="auto">
          <a:xfrm>
            <a:off x="8555038" y="6026150"/>
            <a:ext cx="12350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planets.txt</a:t>
            </a:r>
          </a:p>
        </p:txBody>
      </p:sp>
      <p:grpSp>
        <p:nvGrpSpPr>
          <p:cNvPr id="37894" name="Group 61"/>
          <p:cNvGrpSpPr>
            <a:grpSpLocks/>
          </p:cNvGrpSpPr>
          <p:nvPr/>
        </p:nvGrpSpPr>
        <p:grpSpPr bwMode="auto">
          <a:xfrm>
            <a:off x="8810625" y="3960813"/>
            <a:ext cx="731838" cy="984250"/>
            <a:chOff x="6505647" y="3960283"/>
            <a:chExt cx="732535" cy="983738"/>
          </a:xfrm>
        </p:grpSpPr>
        <p:sp>
          <p:nvSpPr>
            <p:cNvPr id="37896" name="Text Box 3"/>
            <p:cNvSpPr txBox="1">
              <a:spLocks noChangeArrowheads="1"/>
            </p:cNvSpPr>
            <p:nvPr/>
          </p:nvSpPr>
          <p:spPr bwMode="auto">
            <a:xfrm>
              <a:off x="6505647" y="4593959"/>
              <a:ext cx="633889"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37897"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895" name="Text Box 2"/>
          <p:cNvSpPr txBox="1">
            <a:spLocks noChangeArrowheads="1"/>
          </p:cNvSpPr>
          <p:nvPr/>
        </p:nvSpPr>
        <p:spPr bwMode="auto">
          <a:xfrm>
            <a:off x="315913" y="2800350"/>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isabs checks is the path is absolute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path = 'data/planets.txt'</a:t>
            </a:r>
          </a:p>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os.path </a:t>
            </a:r>
            <a:r>
              <a:rPr lang="en-GB" altLang="en-US" sz="2400" b="1">
                <a:latin typeface="Inconsolata" pitchFamily="49" charset="0"/>
              </a:rPr>
              <a:t>import</a:t>
            </a:r>
            <a:r>
              <a:rPr lang="en-GB" altLang="en-US" sz="2400">
                <a:latin typeface="Inconsolata" pitchFamily="49" charset="0"/>
              </a:rPr>
              <a:t> isabs</a:t>
            </a:r>
          </a:p>
          <a:p>
            <a:pPr eaLnBrk="1">
              <a:lnSpc>
                <a:spcPct val="125000"/>
              </a:lnSpc>
            </a:pPr>
            <a:r>
              <a:rPr lang="en-GB" altLang="en-US" sz="2400">
                <a:latin typeface="Inconsolata" pitchFamily="49" charset="0"/>
              </a:rPr>
              <a:t>&gt;&gt;&gt; isabs(path)</a:t>
            </a:r>
          </a:p>
          <a:p>
            <a:pPr eaLnBrk="1">
              <a:lnSpc>
                <a:spcPct val="125000"/>
              </a:lnSpc>
            </a:pPr>
            <a:r>
              <a:rPr lang="en-GB" altLang="en-US" sz="2400">
                <a:solidFill>
                  <a:srgbClr val="006600"/>
                </a:solidFill>
                <a:latin typeface="Inconsolata" pitchFamily="49" charset="0"/>
              </a:rPr>
              <a:t>False</a:t>
            </a:r>
          </a:p>
          <a:p>
            <a:pPr eaLnBrk="1">
              <a:lnSpc>
                <a:spcPct val="125000"/>
              </a:lnSpc>
            </a:pPr>
            <a:endParaRPr lang="en-GB" altLang="en-US" sz="2400">
              <a:latin typeface="Inconsolata" pitchFamily="49" charset="0"/>
            </a:endParaRPr>
          </a:p>
          <a:p>
            <a:pPr eaLnBrk="1">
              <a:lnSpc>
                <a:spcPct val="125000"/>
              </a:lnSpc>
            </a:pPr>
            <a:endParaRPr lang="en-GB" altLang="en-US" sz="2400">
              <a:solidFill>
                <a:srgbClr val="006600"/>
              </a:solidFill>
              <a:latin typeface="Inconsolata" pitchFamily="49" charset="0"/>
            </a:endParaRPr>
          </a:p>
          <a:p>
            <a:pPr eaLnBrk="1">
              <a:lnSpc>
                <a:spcPct val="125000"/>
              </a:lnSpc>
            </a:pPr>
            <a:endParaRPr lang="en-GB" altLang="en-US" sz="2400">
              <a:latin typeface="Inconsolata" pitchFamily="49" charset="0"/>
            </a:endParaRPr>
          </a:p>
        </p:txBody>
      </p:sp>
      <p:sp>
        <p:nvSpPr>
          <p:cNvPr id="38915" name="Text Box 2"/>
          <p:cNvSpPr txBox="1">
            <a:spLocks noChangeArrowheads="1"/>
          </p:cNvSpPr>
          <p:nvPr/>
        </p:nvSpPr>
        <p:spPr bwMode="auto">
          <a:xfrm>
            <a:off x="315913" y="2800350"/>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isabs checks is the path is absolute</a:t>
            </a:r>
          </a:p>
          <a:p>
            <a:pPr eaLnBrk="1">
              <a:lnSpc>
                <a:spcPct val="125000"/>
              </a:lnSpc>
            </a:pPr>
            <a:r>
              <a:rPr lang="en-GB" altLang="en-US" sz="2400">
                <a:solidFill>
                  <a:schemeClr val="accent2"/>
                </a:solidFill>
                <a:latin typeface="Droid Sans" pitchFamily="34" charset="0"/>
              </a:rPr>
              <a:t>  Linux/UNIX: does it start with / ?</a:t>
            </a:r>
          </a:p>
          <a:p>
            <a:pPr eaLnBrk="1">
              <a:lnSpc>
                <a:spcPct val="125000"/>
              </a:lnSpc>
            </a:pPr>
            <a:r>
              <a:rPr lang="en-GB" altLang="en-US" sz="2400">
                <a:solidFill>
                  <a:schemeClr val="accent2"/>
                </a:solidFill>
                <a:latin typeface="Droid Sans" pitchFamily="34" charset="0"/>
              </a:rPr>
              <a:t>  Windows: does it start with \ after the drive’s been removed?</a:t>
            </a:r>
            <a:endParaRPr lang="en-US" altLang="en-US" sz="2400">
              <a:solidFill>
                <a:schemeClr val="accent2"/>
              </a:solidFill>
              <a:latin typeface="Droid Sans" pitchFamily="34" charset="0"/>
            </a:endParaRPr>
          </a:p>
        </p:txBody>
      </p:sp>
      <p:sp>
        <p:nvSpPr>
          <p:cNvPr id="38916" name="Line 4"/>
          <p:cNvSpPr>
            <a:spLocks noChangeShapeType="1"/>
          </p:cNvSpPr>
          <p:nvPr/>
        </p:nvSpPr>
        <p:spPr bwMode="auto">
          <a:xfrm flipH="1" flipV="1">
            <a:off x="2908300" y="1244600"/>
            <a:ext cx="749300" cy="1498600"/>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8917" name="Line 56"/>
          <p:cNvSpPr>
            <a:spLocks noChangeShapeType="1"/>
          </p:cNvSpPr>
          <p:nvPr/>
        </p:nvSpPr>
        <p:spPr bwMode="auto">
          <a:xfrm>
            <a:off x="9129713" y="498951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38918"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225" y="53355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Text Box 32"/>
          <p:cNvSpPr txBox="1">
            <a:spLocks noChangeArrowheads="1"/>
          </p:cNvSpPr>
          <p:nvPr/>
        </p:nvSpPr>
        <p:spPr bwMode="auto">
          <a:xfrm>
            <a:off x="8555038" y="6026150"/>
            <a:ext cx="12350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planets.txt</a:t>
            </a:r>
          </a:p>
        </p:txBody>
      </p:sp>
      <p:grpSp>
        <p:nvGrpSpPr>
          <p:cNvPr id="38920" name="Group 61"/>
          <p:cNvGrpSpPr>
            <a:grpSpLocks/>
          </p:cNvGrpSpPr>
          <p:nvPr/>
        </p:nvGrpSpPr>
        <p:grpSpPr bwMode="auto">
          <a:xfrm>
            <a:off x="8810625" y="3960813"/>
            <a:ext cx="731838" cy="984250"/>
            <a:chOff x="6505647" y="3960283"/>
            <a:chExt cx="732535" cy="983738"/>
          </a:xfrm>
        </p:grpSpPr>
        <p:sp>
          <p:nvSpPr>
            <p:cNvPr id="38921" name="Text Box 3"/>
            <p:cNvSpPr txBox="1">
              <a:spLocks noChangeArrowheads="1"/>
            </p:cNvSpPr>
            <p:nvPr/>
          </p:nvSpPr>
          <p:spPr bwMode="auto">
            <a:xfrm>
              <a:off x="6505647" y="4593959"/>
              <a:ext cx="633889"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38922"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latin typeface="Inconsolata" pitchFamily="49" charset="0"/>
              </a:rPr>
              <a:t>&gt;&gt;&gt; path = 'data/planets.txt'</a:t>
            </a:r>
          </a:p>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os.path </a:t>
            </a:r>
            <a:r>
              <a:rPr lang="en-GB" altLang="en-US" sz="2400" b="1">
                <a:latin typeface="Inconsolata" pitchFamily="49" charset="0"/>
              </a:rPr>
              <a:t>import</a:t>
            </a:r>
            <a:r>
              <a:rPr lang="en-GB" altLang="en-US" sz="2400">
                <a:latin typeface="Inconsolata" pitchFamily="49" charset="0"/>
              </a:rPr>
              <a:t> isabs</a:t>
            </a:r>
          </a:p>
          <a:p>
            <a:pPr eaLnBrk="1">
              <a:lnSpc>
                <a:spcPct val="125000"/>
              </a:lnSpc>
            </a:pPr>
            <a:r>
              <a:rPr lang="en-GB" altLang="en-US" sz="2400">
                <a:latin typeface="Inconsolata" pitchFamily="49" charset="0"/>
              </a:rPr>
              <a:t>&gt;&gt;&gt; isabs(path)</a:t>
            </a:r>
          </a:p>
          <a:p>
            <a:pPr eaLnBrk="1">
              <a:lnSpc>
                <a:spcPct val="125000"/>
              </a:lnSpc>
            </a:pPr>
            <a:r>
              <a:rPr lang="en-GB" altLang="en-US" sz="2400">
                <a:solidFill>
                  <a:srgbClr val="006600"/>
                </a:solidFill>
                <a:latin typeface="Inconsolata" pitchFamily="49" charset="0"/>
              </a:rPr>
              <a:t>False</a:t>
            </a:r>
          </a:p>
          <a:p>
            <a:pPr eaLnBrk="1">
              <a:lnSpc>
                <a:spcPct val="125000"/>
              </a:lnSpc>
            </a:pPr>
            <a:r>
              <a:rPr lang="en-GB" altLang="en-US" sz="2400">
                <a:latin typeface="Inconsolata" pitchFamily="49" charset="0"/>
              </a:rPr>
              <a:t>&gt;&gt;&gt; </a:t>
            </a:r>
            <a:r>
              <a:rPr lang="en-GB" altLang="en-US" sz="2400" b="1">
                <a:latin typeface="Inconsolata" pitchFamily="49" charset="0"/>
              </a:rPr>
              <a:t>from</a:t>
            </a:r>
            <a:r>
              <a:rPr lang="en-GB" altLang="en-US" sz="2400">
                <a:latin typeface="Inconsolata" pitchFamily="49" charset="0"/>
              </a:rPr>
              <a:t> os.path </a:t>
            </a:r>
            <a:r>
              <a:rPr lang="en-GB" altLang="en-US" sz="2400" b="1">
                <a:latin typeface="Inconsolata" pitchFamily="49" charset="0"/>
              </a:rPr>
              <a:t>import</a:t>
            </a:r>
            <a:r>
              <a:rPr lang="en-GB" altLang="en-US" sz="2400">
                <a:latin typeface="Inconsolata" pitchFamily="49" charset="0"/>
              </a:rPr>
              <a:t> abspath</a:t>
            </a:r>
          </a:p>
          <a:p>
            <a:pPr eaLnBrk="1">
              <a:lnSpc>
                <a:spcPct val="125000"/>
              </a:lnSpc>
            </a:pPr>
            <a:r>
              <a:rPr lang="en-GB" altLang="en-US" sz="2400">
                <a:latin typeface="Inconsolata" pitchFamily="49" charset="0"/>
              </a:rPr>
              <a:t>&gt;&gt;&gt; nupath = abspath(path)</a:t>
            </a:r>
          </a:p>
          <a:p>
            <a:pPr eaLnBrk="1">
              <a:lnSpc>
                <a:spcPct val="125000"/>
              </a:lnSpc>
            </a:pPr>
            <a:endParaRPr lang="en-GB" altLang="en-US" sz="2400">
              <a:latin typeface="Inconsolata" pitchFamily="49" charset="0"/>
            </a:endParaRPr>
          </a:p>
          <a:p>
            <a:pPr eaLnBrk="1">
              <a:lnSpc>
                <a:spcPct val="125000"/>
              </a:lnSpc>
            </a:pPr>
            <a:endParaRPr lang="en-GB" altLang="en-US" sz="2400">
              <a:solidFill>
                <a:srgbClr val="006600"/>
              </a:solidFill>
              <a:latin typeface="Inconsolata" pitchFamily="49" charset="0"/>
            </a:endParaRPr>
          </a:p>
          <a:p>
            <a:pPr eaLnBrk="1">
              <a:lnSpc>
                <a:spcPct val="125000"/>
              </a:lnSpc>
            </a:pPr>
            <a:endParaRPr lang="en-GB" altLang="en-US" sz="2400">
              <a:latin typeface="Inconsolata" pitchFamily="49" charset="0"/>
            </a:endParaRPr>
          </a:p>
        </p:txBody>
      </p:sp>
      <p:sp>
        <p:nvSpPr>
          <p:cNvPr id="39939" name="Line 55"/>
          <p:cNvSpPr>
            <a:spLocks noChangeShapeType="1"/>
          </p:cNvSpPr>
          <p:nvPr/>
        </p:nvSpPr>
        <p:spPr bwMode="auto">
          <a:xfrm>
            <a:off x="9129713" y="3433763"/>
            <a:ext cx="17462" cy="398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940" name="Line 56"/>
          <p:cNvSpPr>
            <a:spLocks noChangeShapeType="1"/>
          </p:cNvSpPr>
          <p:nvPr/>
        </p:nvSpPr>
        <p:spPr bwMode="auto">
          <a:xfrm>
            <a:off x="9129713" y="498951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39941"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225" y="53355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Text Box 32"/>
          <p:cNvSpPr txBox="1">
            <a:spLocks noChangeArrowheads="1"/>
          </p:cNvSpPr>
          <p:nvPr/>
        </p:nvSpPr>
        <p:spPr bwMode="auto">
          <a:xfrm>
            <a:off x="8555038" y="6026150"/>
            <a:ext cx="12350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planets.txt</a:t>
            </a:r>
          </a:p>
        </p:txBody>
      </p:sp>
      <p:grpSp>
        <p:nvGrpSpPr>
          <p:cNvPr id="39943" name="Group 61"/>
          <p:cNvGrpSpPr>
            <a:grpSpLocks/>
          </p:cNvGrpSpPr>
          <p:nvPr/>
        </p:nvGrpSpPr>
        <p:grpSpPr bwMode="auto">
          <a:xfrm>
            <a:off x="8810625" y="3960813"/>
            <a:ext cx="731838" cy="984250"/>
            <a:chOff x="6505647" y="3960283"/>
            <a:chExt cx="732535" cy="983738"/>
          </a:xfrm>
        </p:grpSpPr>
        <p:sp>
          <p:nvSpPr>
            <p:cNvPr id="39952" name="Text Box 3"/>
            <p:cNvSpPr txBox="1">
              <a:spLocks noChangeArrowheads="1"/>
            </p:cNvSpPr>
            <p:nvPr/>
          </p:nvSpPr>
          <p:spPr bwMode="auto">
            <a:xfrm>
              <a:off x="6505647" y="4593959"/>
              <a:ext cx="633889"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39953"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944" name="Group 64"/>
          <p:cNvGrpSpPr>
            <a:grpSpLocks/>
          </p:cNvGrpSpPr>
          <p:nvPr/>
        </p:nvGrpSpPr>
        <p:grpSpPr bwMode="auto">
          <a:xfrm>
            <a:off x="8821738" y="2454275"/>
            <a:ext cx="720725" cy="984250"/>
            <a:chOff x="6518664" y="3960283"/>
            <a:chExt cx="719518" cy="983645"/>
          </a:xfrm>
        </p:grpSpPr>
        <p:sp>
          <p:nvSpPr>
            <p:cNvPr id="39950" name="Text Box 3"/>
            <p:cNvSpPr txBox="1">
              <a:spLocks noChangeArrowheads="1"/>
            </p:cNvSpPr>
            <p:nvPr/>
          </p:nvSpPr>
          <p:spPr bwMode="auto">
            <a:xfrm>
              <a:off x="6518664" y="4593960"/>
              <a:ext cx="60786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pic>
          <p:nvPicPr>
            <p:cNvPr id="39951" name="Picture 11"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945" name="Group 67"/>
          <p:cNvGrpSpPr>
            <a:grpSpLocks/>
          </p:cNvGrpSpPr>
          <p:nvPr/>
        </p:nvGrpSpPr>
        <p:grpSpPr bwMode="auto">
          <a:xfrm>
            <a:off x="8801100" y="1244600"/>
            <a:ext cx="788988" cy="984250"/>
            <a:chOff x="6448133" y="3960283"/>
            <a:chExt cx="790049" cy="983645"/>
          </a:xfrm>
        </p:grpSpPr>
        <p:sp>
          <p:nvSpPr>
            <p:cNvPr id="39948" name="Text Box 3"/>
            <p:cNvSpPr txBox="1">
              <a:spLocks noChangeArrowheads="1"/>
            </p:cNvSpPr>
            <p:nvPr/>
          </p:nvSpPr>
          <p:spPr bwMode="auto">
            <a:xfrm>
              <a:off x="6448133" y="4593960"/>
              <a:ext cx="748923"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users</a:t>
              </a:r>
            </a:p>
          </p:txBody>
        </p:sp>
        <p:pic>
          <p:nvPicPr>
            <p:cNvPr id="39949"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946" name="Line 60"/>
          <p:cNvSpPr>
            <a:spLocks noChangeShapeType="1"/>
          </p:cNvSpPr>
          <p:nvPr/>
        </p:nvSpPr>
        <p:spPr bwMode="auto">
          <a:xfrm>
            <a:off x="9139238" y="22240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947" name="Text Box 2"/>
          <p:cNvSpPr txBox="1">
            <a:spLocks noChangeArrowheads="1"/>
          </p:cNvSpPr>
          <p:nvPr/>
        </p:nvSpPr>
        <p:spPr bwMode="auto">
          <a:xfrm>
            <a:off x="546100" y="4470400"/>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abspath makes relative paths absolute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path = 'data/planets.txt'</a:t>
            </a:r>
          </a:p>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a:t>
            </a:r>
            <a:r>
              <a:rPr lang="en-GB" altLang="en-US" sz="2400" dirty="0" err="1">
                <a:latin typeface="Inconsolata" pitchFamily="49" charset="0"/>
              </a:rPr>
              <a:t>isabs</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isabs</a:t>
            </a:r>
            <a:r>
              <a:rPr lang="en-GB" altLang="en-US" sz="2400" dirty="0">
                <a:latin typeface="Inconsolata" pitchFamily="49" charset="0"/>
              </a:rPr>
              <a:t>(path)</a:t>
            </a:r>
          </a:p>
          <a:p>
            <a:pPr eaLnBrk="1">
              <a:lnSpc>
                <a:spcPct val="125000"/>
              </a:lnSpc>
            </a:pPr>
            <a:r>
              <a:rPr lang="en-GB" altLang="en-US" sz="2400" dirty="0">
                <a:solidFill>
                  <a:srgbClr val="006600"/>
                </a:solidFill>
                <a:latin typeface="Inconsolata" pitchFamily="49" charset="0"/>
              </a:rPr>
              <a:t>False</a:t>
            </a:r>
          </a:p>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a:t>
            </a:r>
            <a:r>
              <a:rPr lang="en-GB" altLang="en-US" sz="2400" dirty="0" err="1">
                <a:latin typeface="Inconsolata" pitchFamily="49" charset="0"/>
              </a:rPr>
              <a:t>abspath</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nupath</a:t>
            </a:r>
            <a:r>
              <a:rPr lang="en-GB" altLang="en-US" sz="2400" dirty="0">
                <a:latin typeface="Inconsolata" pitchFamily="49" charset="0"/>
              </a:rPr>
              <a:t> = </a:t>
            </a:r>
            <a:r>
              <a:rPr lang="en-GB" altLang="en-US" sz="2400" dirty="0" err="1">
                <a:latin typeface="Inconsolata" pitchFamily="49" charset="0"/>
              </a:rPr>
              <a:t>abspath</a:t>
            </a:r>
            <a:r>
              <a:rPr lang="en-GB" altLang="en-US" sz="2400" dirty="0">
                <a:latin typeface="Inconsolata" pitchFamily="49" charset="0"/>
              </a:rPr>
              <a:t>(path)</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a:t>
            </a:r>
            <a:r>
              <a:rPr lang="en-GB" altLang="en-US" sz="2400" dirty="0" err="1">
                <a:latin typeface="Inconsolata" pitchFamily="49" charset="0"/>
              </a:rPr>
              <a:t>abspath</a:t>
            </a:r>
            <a:r>
              <a:rPr lang="en-GB" altLang="en-US" sz="2400" dirty="0">
                <a:latin typeface="Inconsolata" pitchFamily="49" charset="0"/>
              </a:rPr>
              <a:t>)</a:t>
            </a:r>
          </a:p>
          <a:p>
            <a:pPr eaLnBrk="1">
              <a:lnSpc>
                <a:spcPct val="125000"/>
              </a:lnSpc>
            </a:pPr>
            <a:r>
              <a:rPr lang="en-GB" altLang="en-US" sz="2400" dirty="0">
                <a:solidFill>
                  <a:srgbClr val="006600"/>
                </a:solidFill>
                <a:latin typeface="Inconsolata" pitchFamily="49" charset="0"/>
              </a:rPr>
              <a:t>/users/</a:t>
            </a:r>
            <a:r>
              <a:rPr lang="en-GB" altLang="en-US" sz="2400" dirty="0" err="1">
                <a:solidFill>
                  <a:srgbClr val="006600"/>
                </a:solidFill>
                <a:latin typeface="Inconsolata" pitchFamily="49" charset="0"/>
              </a:rPr>
              <a:t>vlad</a:t>
            </a:r>
            <a:r>
              <a:rPr lang="en-GB" altLang="en-US" sz="2400" dirty="0">
                <a:solidFill>
                  <a:srgbClr val="006600"/>
                </a:solidFill>
                <a:latin typeface="Inconsolata" pitchFamily="49" charset="0"/>
              </a:rPr>
              <a:t>/data/planets.txt</a:t>
            </a:r>
          </a:p>
          <a:p>
            <a:pPr eaLnBrk="1">
              <a:lnSpc>
                <a:spcPct val="125000"/>
              </a:lnSpc>
            </a:pPr>
            <a:endParaRPr lang="en-GB" altLang="en-US" sz="2400" dirty="0">
              <a:latin typeface="Inconsolata" pitchFamily="49" charset="0"/>
            </a:endParaRPr>
          </a:p>
          <a:p>
            <a:pPr eaLnBrk="1">
              <a:lnSpc>
                <a:spcPct val="125000"/>
              </a:lnSpc>
            </a:pPr>
            <a:endParaRPr lang="en-GB" altLang="en-US" sz="2400" dirty="0">
              <a:solidFill>
                <a:srgbClr val="006600"/>
              </a:solidFill>
              <a:latin typeface="Inconsolata" pitchFamily="49" charset="0"/>
            </a:endParaRPr>
          </a:p>
          <a:p>
            <a:pPr eaLnBrk="1">
              <a:lnSpc>
                <a:spcPct val="125000"/>
              </a:lnSpc>
            </a:pPr>
            <a:endParaRPr lang="en-GB" altLang="en-US" sz="2400" dirty="0">
              <a:latin typeface="Inconsolata" pitchFamily="49" charset="0"/>
            </a:endParaRPr>
          </a:p>
        </p:txBody>
      </p:sp>
      <p:sp>
        <p:nvSpPr>
          <p:cNvPr id="40963" name="Line 55"/>
          <p:cNvSpPr>
            <a:spLocks noChangeShapeType="1"/>
          </p:cNvSpPr>
          <p:nvPr/>
        </p:nvSpPr>
        <p:spPr bwMode="auto">
          <a:xfrm>
            <a:off x="9129713" y="3433763"/>
            <a:ext cx="17462" cy="398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64" name="Line 56"/>
          <p:cNvSpPr>
            <a:spLocks noChangeShapeType="1"/>
          </p:cNvSpPr>
          <p:nvPr/>
        </p:nvSpPr>
        <p:spPr bwMode="auto">
          <a:xfrm>
            <a:off x="9129713" y="498951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40965"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225" y="53355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 Box 32"/>
          <p:cNvSpPr txBox="1">
            <a:spLocks noChangeArrowheads="1"/>
          </p:cNvSpPr>
          <p:nvPr/>
        </p:nvSpPr>
        <p:spPr bwMode="auto">
          <a:xfrm>
            <a:off x="8555038" y="6026150"/>
            <a:ext cx="12350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planets.txt</a:t>
            </a:r>
          </a:p>
        </p:txBody>
      </p:sp>
      <p:grpSp>
        <p:nvGrpSpPr>
          <p:cNvPr id="40967" name="Group 61"/>
          <p:cNvGrpSpPr>
            <a:grpSpLocks/>
          </p:cNvGrpSpPr>
          <p:nvPr/>
        </p:nvGrpSpPr>
        <p:grpSpPr bwMode="auto">
          <a:xfrm>
            <a:off x="8810625" y="3960813"/>
            <a:ext cx="731838" cy="984250"/>
            <a:chOff x="6505647" y="3960283"/>
            <a:chExt cx="732535" cy="983738"/>
          </a:xfrm>
        </p:grpSpPr>
        <p:sp>
          <p:nvSpPr>
            <p:cNvPr id="40976" name="Text Box 3"/>
            <p:cNvSpPr txBox="1">
              <a:spLocks noChangeArrowheads="1"/>
            </p:cNvSpPr>
            <p:nvPr/>
          </p:nvSpPr>
          <p:spPr bwMode="auto">
            <a:xfrm>
              <a:off x="6505647" y="4593959"/>
              <a:ext cx="633889"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40977"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68" name="Group 64"/>
          <p:cNvGrpSpPr>
            <a:grpSpLocks/>
          </p:cNvGrpSpPr>
          <p:nvPr/>
        </p:nvGrpSpPr>
        <p:grpSpPr bwMode="auto">
          <a:xfrm>
            <a:off x="8821738" y="2454275"/>
            <a:ext cx="720725" cy="984250"/>
            <a:chOff x="6518664" y="3960283"/>
            <a:chExt cx="719518" cy="983645"/>
          </a:xfrm>
        </p:grpSpPr>
        <p:sp>
          <p:nvSpPr>
            <p:cNvPr id="40974" name="Text Box 3"/>
            <p:cNvSpPr txBox="1">
              <a:spLocks noChangeArrowheads="1"/>
            </p:cNvSpPr>
            <p:nvPr/>
          </p:nvSpPr>
          <p:spPr bwMode="auto">
            <a:xfrm>
              <a:off x="6518664" y="4593960"/>
              <a:ext cx="60786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pic>
          <p:nvPicPr>
            <p:cNvPr id="40975" name="Picture 11"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69" name="Group 67"/>
          <p:cNvGrpSpPr>
            <a:grpSpLocks/>
          </p:cNvGrpSpPr>
          <p:nvPr/>
        </p:nvGrpSpPr>
        <p:grpSpPr bwMode="auto">
          <a:xfrm>
            <a:off x="8801100" y="1244600"/>
            <a:ext cx="788988" cy="984250"/>
            <a:chOff x="6448133" y="3960283"/>
            <a:chExt cx="790049" cy="983645"/>
          </a:xfrm>
        </p:grpSpPr>
        <p:sp>
          <p:nvSpPr>
            <p:cNvPr id="40972" name="Text Box 3"/>
            <p:cNvSpPr txBox="1">
              <a:spLocks noChangeArrowheads="1"/>
            </p:cNvSpPr>
            <p:nvPr/>
          </p:nvSpPr>
          <p:spPr bwMode="auto">
            <a:xfrm>
              <a:off x="6448133" y="4593960"/>
              <a:ext cx="748923"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users</a:t>
              </a:r>
            </a:p>
          </p:txBody>
        </p:sp>
        <p:pic>
          <p:nvPicPr>
            <p:cNvPr id="40973"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70" name="Line 60"/>
          <p:cNvSpPr>
            <a:spLocks noChangeShapeType="1"/>
          </p:cNvSpPr>
          <p:nvPr/>
        </p:nvSpPr>
        <p:spPr bwMode="auto">
          <a:xfrm>
            <a:off x="9139238" y="22240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71" name="Text Box 2"/>
          <p:cNvSpPr txBox="1">
            <a:spLocks noChangeArrowheads="1"/>
          </p:cNvSpPr>
          <p:nvPr/>
        </p:nvSpPr>
        <p:spPr bwMode="auto">
          <a:xfrm>
            <a:off x="546100" y="4470400"/>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abspath makes relative paths absolute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path = 'data/planets.txt'</a:t>
            </a:r>
          </a:p>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a:t>
            </a:r>
            <a:r>
              <a:rPr lang="en-GB" altLang="en-US" sz="2400" dirty="0" err="1">
                <a:latin typeface="Inconsolata" pitchFamily="49" charset="0"/>
              </a:rPr>
              <a:t>isabs</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isabs</a:t>
            </a:r>
            <a:r>
              <a:rPr lang="en-GB" altLang="en-US" sz="2400" dirty="0">
                <a:latin typeface="Inconsolata" pitchFamily="49" charset="0"/>
              </a:rPr>
              <a:t>(path)</a:t>
            </a:r>
          </a:p>
          <a:p>
            <a:pPr eaLnBrk="1">
              <a:lnSpc>
                <a:spcPct val="125000"/>
              </a:lnSpc>
            </a:pPr>
            <a:r>
              <a:rPr lang="en-GB" altLang="en-US" sz="2400" dirty="0">
                <a:solidFill>
                  <a:srgbClr val="006600"/>
                </a:solidFill>
                <a:latin typeface="Inconsolata" pitchFamily="49" charset="0"/>
              </a:rPr>
              <a:t>False</a:t>
            </a:r>
          </a:p>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a:t>
            </a:r>
            <a:r>
              <a:rPr lang="en-GB" altLang="en-US" sz="2400" dirty="0" err="1">
                <a:latin typeface="Inconsolata" pitchFamily="49" charset="0"/>
              </a:rPr>
              <a:t>abspath</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nupath</a:t>
            </a:r>
            <a:r>
              <a:rPr lang="en-GB" altLang="en-US" sz="2400" dirty="0">
                <a:latin typeface="Inconsolata" pitchFamily="49" charset="0"/>
              </a:rPr>
              <a:t> = </a:t>
            </a:r>
            <a:r>
              <a:rPr lang="en-GB" altLang="en-US" sz="2400" dirty="0" err="1">
                <a:latin typeface="Inconsolata" pitchFamily="49" charset="0"/>
              </a:rPr>
              <a:t>abspath</a:t>
            </a:r>
            <a:r>
              <a:rPr lang="en-GB" altLang="en-US" sz="2400" dirty="0">
                <a:latin typeface="Inconsolata" pitchFamily="49" charset="0"/>
              </a:rPr>
              <a:t>(path)</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a:t>
            </a:r>
            <a:r>
              <a:rPr lang="en-GB" altLang="en-US" sz="2400" dirty="0" err="1">
                <a:latin typeface="Inconsolata" pitchFamily="49" charset="0"/>
              </a:rPr>
              <a:t>abspath</a:t>
            </a:r>
            <a:r>
              <a:rPr lang="en-GB" altLang="en-US" sz="2400" dirty="0">
                <a:latin typeface="Inconsolata" pitchFamily="49" charset="0"/>
              </a:rPr>
              <a:t>)</a:t>
            </a:r>
          </a:p>
          <a:p>
            <a:pPr eaLnBrk="1">
              <a:lnSpc>
                <a:spcPct val="125000"/>
              </a:lnSpc>
            </a:pPr>
            <a:r>
              <a:rPr lang="en-GB" altLang="en-US" sz="2400" dirty="0">
                <a:solidFill>
                  <a:srgbClr val="A50021"/>
                </a:solidFill>
                <a:latin typeface="Inconsolata" pitchFamily="49" charset="0"/>
              </a:rPr>
              <a:t>/users/</a:t>
            </a:r>
            <a:r>
              <a:rPr lang="en-GB" altLang="en-US" sz="2400" dirty="0" err="1">
                <a:solidFill>
                  <a:srgbClr val="A50021"/>
                </a:solidFill>
                <a:latin typeface="Inconsolata" pitchFamily="49" charset="0"/>
              </a:rPr>
              <a:t>vlad</a:t>
            </a:r>
            <a:r>
              <a:rPr lang="en-GB" altLang="en-US" sz="2400" dirty="0">
                <a:solidFill>
                  <a:srgbClr val="A50021"/>
                </a:solidFill>
                <a:latin typeface="Inconsolata" pitchFamily="49" charset="0"/>
              </a:rPr>
              <a:t>/</a:t>
            </a:r>
            <a:r>
              <a:rPr lang="en-GB" altLang="en-US" sz="2400" dirty="0">
                <a:solidFill>
                  <a:srgbClr val="006600"/>
                </a:solidFill>
                <a:latin typeface="Inconsolata" pitchFamily="49" charset="0"/>
              </a:rPr>
              <a:t>data/planets.txt</a:t>
            </a:r>
          </a:p>
          <a:p>
            <a:pPr eaLnBrk="1">
              <a:lnSpc>
                <a:spcPct val="125000"/>
              </a:lnSpc>
            </a:pPr>
            <a:endParaRPr lang="en-GB" altLang="en-US" sz="2400" dirty="0">
              <a:latin typeface="Inconsolata" pitchFamily="49" charset="0"/>
            </a:endParaRPr>
          </a:p>
          <a:p>
            <a:pPr eaLnBrk="1">
              <a:lnSpc>
                <a:spcPct val="125000"/>
              </a:lnSpc>
            </a:pPr>
            <a:endParaRPr lang="en-GB" altLang="en-US" sz="2400" dirty="0">
              <a:solidFill>
                <a:srgbClr val="006600"/>
              </a:solidFill>
              <a:latin typeface="Inconsolata" pitchFamily="49" charset="0"/>
            </a:endParaRPr>
          </a:p>
          <a:p>
            <a:pPr eaLnBrk="1">
              <a:lnSpc>
                <a:spcPct val="125000"/>
              </a:lnSpc>
            </a:pPr>
            <a:endParaRPr lang="en-GB" altLang="en-US" sz="2400" dirty="0">
              <a:latin typeface="Inconsolata" pitchFamily="49" charset="0"/>
            </a:endParaRPr>
          </a:p>
        </p:txBody>
      </p:sp>
      <p:sp>
        <p:nvSpPr>
          <p:cNvPr id="41987" name="Line 55"/>
          <p:cNvSpPr>
            <a:spLocks noChangeShapeType="1"/>
          </p:cNvSpPr>
          <p:nvPr/>
        </p:nvSpPr>
        <p:spPr bwMode="auto">
          <a:xfrm>
            <a:off x="9129713" y="3433763"/>
            <a:ext cx="17462" cy="398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988" name="Line 56"/>
          <p:cNvSpPr>
            <a:spLocks noChangeShapeType="1"/>
          </p:cNvSpPr>
          <p:nvPr/>
        </p:nvSpPr>
        <p:spPr bwMode="auto">
          <a:xfrm>
            <a:off x="9129713" y="498951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41989"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225" y="53355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Text Box 32"/>
          <p:cNvSpPr txBox="1">
            <a:spLocks noChangeArrowheads="1"/>
          </p:cNvSpPr>
          <p:nvPr/>
        </p:nvSpPr>
        <p:spPr bwMode="auto">
          <a:xfrm>
            <a:off x="8555038" y="6026150"/>
            <a:ext cx="12350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planets.txt</a:t>
            </a:r>
          </a:p>
        </p:txBody>
      </p:sp>
      <p:grpSp>
        <p:nvGrpSpPr>
          <p:cNvPr id="41991" name="Group 61"/>
          <p:cNvGrpSpPr>
            <a:grpSpLocks/>
          </p:cNvGrpSpPr>
          <p:nvPr/>
        </p:nvGrpSpPr>
        <p:grpSpPr bwMode="auto">
          <a:xfrm>
            <a:off x="8810625" y="3960813"/>
            <a:ext cx="731838" cy="984250"/>
            <a:chOff x="6505647" y="3960283"/>
            <a:chExt cx="732535" cy="983738"/>
          </a:xfrm>
        </p:grpSpPr>
        <p:sp>
          <p:nvSpPr>
            <p:cNvPr id="42001" name="Text Box 3"/>
            <p:cNvSpPr txBox="1">
              <a:spLocks noChangeArrowheads="1"/>
            </p:cNvSpPr>
            <p:nvPr/>
          </p:nvSpPr>
          <p:spPr bwMode="auto">
            <a:xfrm>
              <a:off x="6505647" y="4593959"/>
              <a:ext cx="633889"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42002"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992" name="Group 64"/>
          <p:cNvGrpSpPr>
            <a:grpSpLocks/>
          </p:cNvGrpSpPr>
          <p:nvPr/>
        </p:nvGrpSpPr>
        <p:grpSpPr bwMode="auto">
          <a:xfrm>
            <a:off x="8821738" y="2454275"/>
            <a:ext cx="720725" cy="984250"/>
            <a:chOff x="6518664" y="3960283"/>
            <a:chExt cx="719518" cy="983645"/>
          </a:xfrm>
        </p:grpSpPr>
        <p:sp>
          <p:nvSpPr>
            <p:cNvPr id="41999" name="Text Box 3"/>
            <p:cNvSpPr txBox="1">
              <a:spLocks noChangeArrowheads="1"/>
            </p:cNvSpPr>
            <p:nvPr/>
          </p:nvSpPr>
          <p:spPr bwMode="auto">
            <a:xfrm>
              <a:off x="6518664" y="4593960"/>
              <a:ext cx="60786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pic>
          <p:nvPicPr>
            <p:cNvPr id="42000" name="Picture 12"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993" name="Group 67"/>
          <p:cNvGrpSpPr>
            <a:grpSpLocks/>
          </p:cNvGrpSpPr>
          <p:nvPr/>
        </p:nvGrpSpPr>
        <p:grpSpPr bwMode="auto">
          <a:xfrm>
            <a:off x="8801100" y="1244600"/>
            <a:ext cx="788988" cy="984250"/>
            <a:chOff x="6448133" y="3960283"/>
            <a:chExt cx="790049" cy="983645"/>
          </a:xfrm>
        </p:grpSpPr>
        <p:sp>
          <p:nvSpPr>
            <p:cNvPr id="41997" name="Text Box 3"/>
            <p:cNvSpPr txBox="1">
              <a:spLocks noChangeArrowheads="1"/>
            </p:cNvSpPr>
            <p:nvPr/>
          </p:nvSpPr>
          <p:spPr bwMode="auto">
            <a:xfrm>
              <a:off x="6448133" y="4593960"/>
              <a:ext cx="748923"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users</a:t>
              </a:r>
            </a:p>
          </p:txBody>
        </p:sp>
        <p:pic>
          <p:nvPicPr>
            <p:cNvPr id="41998"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4" name="Line 60"/>
          <p:cNvSpPr>
            <a:spLocks noChangeShapeType="1"/>
          </p:cNvSpPr>
          <p:nvPr/>
        </p:nvSpPr>
        <p:spPr bwMode="auto">
          <a:xfrm>
            <a:off x="9139238" y="22240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995" name="AutoShape 27"/>
          <p:cNvSpPr>
            <a:spLocks noChangeArrowheads="1"/>
          </p:cNvSpPr>
          <p:nvPr/>
        </p:nvSpPr>
        <p:spPr bwMode="auto">
          <a:xfrm>
            <a:off x="8726488" y="1130300"/>
            <a:ext cx="865187" cy="2765425"/>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
        <p:nvSpPr>
          <p:cNvPr id="41996" name="Text Box 2"/>
          <p:cNvSpPr txBox="1">
            <a:spLocks noChangeArrowheads="1"/>
          </p:cNvSpPr>
          <p:nvPr/>
        </p:nvSpPr>
        <p:spPr bwMode="auto">
          <a:xfrm>
            <a:off x="546100" y="4470400"/>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abspath makes relative paths absolute</a:t>
            </a:r>
          </a:p>
          <a:p>
            <a:pPr eaLnBrk="1">
              <a:lnSpc>
                <a:spcPct val="125000"/>
              </a:lnSpc>
            </a:pPr>
            <a:r>
              <a:rPr lang="en-GB" altLang="en-US" sz="2400">
                <a:solidFill>
                  <a:schemeClr val="accent2"/>
                </a:solidFill>
                <a:latin typeface="Droid Sans" pitchFamily="34" charset="0"/>
              </a:rPr>
              <a:t>It uses getcwd()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base = </a:t>
            </a:r>
            <a:r>
              <a:rPr lang="en-US" altLang="en-US" sz="2400" dirty="0">
                <a:latin typeface="Inconsolata" pitchFamily="49" charset="0"/>
              </a:rPr>
              <a:t>'/</a:t>
            </a:r>
            <a:r>
              <a:rPr lang="en-GB" altLang="en-US" sz="2400" dirty="0">
                <a:latin typeface="Inconsolata" pitchFamily="49" charset="0"/>
              </a:rPr>
              <a:t>users</a:t>
            </a:r>
            <a:r>
              <a:rPr lang="en-US" altLang="en-US" sz="2400" dirty="0">
                <a:latin typeface="Inconsolata" pitchFamily="49" charset="0"/>
              </a:rPr>
              <a:t>'</a:t>
            </a:r>
          </a:p>
          <a:p>
            <a:pPr eaLnBrk="1">
              <a:lnSpc>
                <a:spcPct val="125000"/>
              </a:lnSpc>
            </a:pPr>
            <a:r>
              <a:rPr lang="en-GB" altLang="en-US" sz="2400" dirty="0">
                <a:latin typeface="Inconsolata" pitchFamily="49" charset="0"/>
              </a:rPr>
              <a:t>&gt;&gt;&gt; user = </a:t>
            </a:r>
            <a:r>
              <a:rPr lang="en-US" altLang="en-US" sz="2400" dirty="0">
                <a:latin typeface="Inconsolata" pitchFamily="49" charset="0"/>
              </a:rPr>
              <a:t>'</a:t>
            </a:r>
            <a:r>
              <a:rPr lang="en-GB" altLang="en-US" sz="2400" dirty="0" err="1">
                <a:latin typeface="Inconsolata" pitchFamily="49" charset="0"/>
              </a:rPr>
              <a:t>vlad</a:t>
            </a:r>
            <a:r>
              <a:rPr lang="en-US" altLang="en-US" sz="2400" dirty="0">
                <a:latin typeface="Inconsolata" pitchFamily="49" charset="0"/>
              </a:rPr>
              <a:t>'</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datadir</a:t>
            </a:r>
            <a:r>
              <a:rPr lang="en-GB" altLang="en-US" sz="2400" dirty="0">
                <a:latin typeface="Inconsolata" pitchFamily="49" charset="0"/>
              </a:rPr>
              <a:t> = </a:t>
            </a:r>
            <a:r>
              <a:rPr lang="en-US" altLang="en-US" sz="2400" dirty="0">
                <a:latin typeface="Inconsolata" pitchFamily="49" charset="0"/>
              </a:rPr>
              <a:t>'</a:t>
            </a:r>
            <a:r>
              <a:rPr lang="en-GB" altLang="en-US" sz="2400" dirty="0">
                <a:latin typeface="Inconsolata" pitchFamily="49" charset="0"/>
              </a:rPr>
              <a:t>data</a:t>
            </a:r>
            <a:r>
              <a:rPr lang="en-US" altLang="en-US" sz="2400" dirty="0">
                <a:latin typeface="Inconsolata" pitchFamily="49" charset="0"/>
              </a:rPr>
              <a:t>'</a:t>
            </a:r>
          </a:p>
          <a:p>
            <a:pPr eaLnBrk="1">
              <a:lnSpc>
                <a:spcPct val="125000"/>
              </a:lnSpc>
            </a:pPr>
            <a:r>
              <a:rPr lang="en-GB" altLang="en-US" sz="2400" dirty="0">
                <a:latin typeface="Inconsolata" pitchFamily="49" charset="0"/>
              </a:rPr>
              <a:t>&gt;&gt;&gt; path = base + </a:t>
            </a:r>
            <a:r>
              <a:rPr lang="en-US" altLang="en-US" sz="2400" dirty="0">
                <a:solidFill>
                  <a:srgbClr val="A50021"/>
                </a:solidFill>
                <a:latin typeface="Inconsolata" pitchFamily="49" charset="0"/>
              </a:rPr>
              <a:t>'/'</a:t>
            </a:r>
            <a:r>
              <a:rPr lang="en-US" altLang="en-US" sz="2400" dirty="0">
                <a:latin typeface="Inconsolata" pitchFamily="49" charset="0"/>
              </a:rPr>
              <a:t> + user + </a:t>
            </a:r>
            <a:r>
              <a:rPr lang="en-US" altLang="en-US" sz="2400" dirty="0">
                <a:solidFill>
                  <a:srgbClr val="A50021"/>
                </a:solidFill>
                <a:latin typeface="Inconsolata" pitchFamily="49" charset="0"/>
              </a:rPr>
              <a:t>'/'</a:t>
            </a:r>
            <a:r>
              <a:rPr lang="en-US" altLang="en-US" sz="2400" dirty="0">
                <a:latin typeface="Inconsolata" pitchFamily="49" charset="0"/>
              </a:rPr>
              <a:t> + </a:t>
            </a:r>
            <a:r>
              <a:rPr lang="en-US" altLang="en-US" sz="2400" dirty="0" err="1">
                <a:latin typeface="Inconsolata" pitchFamily="49" charset="0"/>
              </a:rPr>
              <a:t>datadir</a:t>
            </a:r>
            <a:endParaRPr lang="en-US"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(path)</a:t>
            </a:r>
            <a:endParaRPr lang="en-GB" altLang="en-US" sz="2400" dirty="0">
              <a:latin typeface="Inconsolata" pitchFamily="49" charset="0"/>
            </a:endParaRPr>
          </a:p>
          <a:p>
            <a:pPr eaLnBrk="1">
              <a:lnSpc>
                <a:spcPct val="125000"/>
              </a:lnSpc>
            </a:pPr>
            <a:r>
              <a:rPr lang="en-GB" altLang="en-US" sz="2400" dirty="0">
                <a:solidFill>
                  <a:srgbClr val="006600"/>
                </a:solidFill>
                <a:latin typeface="Inconsolata" pitchFamily="49" charset="0"/>
              </a:rPr>
              <a:t>/users/</a:t>
            </a:r>
            <a:r>
              <a:rPr lang="en-GB" altLang="en-US" sz="2400" dirty="0" err="1">
                <a:solidFill>
                  <a:srgbClr val="006600"/>
                </a:solidFill>
                <a:latin typeface="Inconsolata" pitchFamily="49" charset="0"/>
              </a:rPr>
              <a:t>vlad</a:t>
            </a:r>
            <a:r>
              <a:rPr lang="en-GB" altLang="en-US" sz="2400" dirty="0">
                <a:solidFill>
                  <a:srgbClr val="006600"/>
                </a:solidFill>
                <a:latin typeface="Inconsolata" pitchFamily="49" charset="0"/>
              </a:rPr>
              <a:t>/data</a:t>
            </a:r>
          </a:p>
          <a:p>
            <a:pPr eaLnBrk="1">
              <a:lnSpc>
                <a:spcPct val="125000"/>
              </a:lnSpc>
            </a:pPr>
            <a:endParaRPr lang="en-GB" altLang="en-US" sz="2400" dirty="0">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US" altLang="en-US" sz="2000" dirty="0">
              <a:solidFill>
                <a:srgbClr val="006600"/>
              </a:solidFill>
              <a:latin typeface="Inconsolata" pitchFamily="49" charset="0"/>
            </a:endParaRPr>
          </a:p>
          <a:p>
            <a:pPr eaLnBrk="1">
              <a:lnSpc>
                <a:spcPct val="125000"/>
              </a:lnSpc>
            </a:pPr>
            <a:endParaRPr lang="en-US" altLang="en-US" sz="2400" dirty="0">
              <a:solidFill>
                <a:srgbClr val="006600"/>
              </a:solidFill>
              <a:latin typeface="Inconsolata" pitchFamily="49" charset="0"/>
            </a:endParaRPr>
          </a:p>
        </p:txBody>
      </p:sp>
      <p:sp>
        <p:nvSpPr>
          <p:cNvPr id="6147" name="Text Box 2"/>
          <p:cNvSpPr txBox="1">
            <a:spLocks noChangeArrowheads="1"/>
          </p:cNvSpPr>
          <p:nvPr/>
        </p:nvSpPr>
        <p:spPr bwMode="auto">
          <a:xfrm>
            <a:off x="4003675" y="2973388"/>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Code assumes Linux/UNIX paths</a:t>
            </a:r>
            <a:endParaRPr lang="en-US" altLang="en-US" sz="2400">
              <a:solidFill>
                <a:schemeClr val="accent2"/>
              </a:solidFill>
              <a:latin typeface="Droid Sans" pitchFamily="34" charset="0"/>
            </a:endParaRPr>
          </a:p>
        </p:txBody>
      </p:sp>
      <p:sp>
        <p:nvSpPr>
          <p:cNvPr id="6148" name="Line 4"/>
          <p:cNvSpPr>
            <a:spLocks noChangeShapeType="1"/>
          </p:cNvSpPr>
          <p:nvPr/>
        </p:nvSpPr>
        <p:spPr bwMode="auto">
          <a:xfrm flipH="1" flipV="1">
            <a:off x="4291013" y="2627313"/>
            <a:ext cx="1268412" cy="461962"/>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6149" name="Line 4"/>
          <p:cNvSpPr>
            <a:spLocks noChangeShapeType="1"/>
          </p:cNvSpPr>
          <p:nvPr/>
        </p:nvSpPr>
        <p:spPr bwMode="auto">
          <a:xfrm flipV="1">
            <a:off x="5559425" y="2686050"/>
            <a:ext cx="747713" cy="403225"/>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path = 'data/planets.txt'</a:t>
            </a:r>
          </a:p>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a:t>
            </a:r>
            <a:r>
              <a:rPr lang="en-GB" altLang="en-US" sz="2400" dirty="0" err="1">
                <a:latin typeface="Inconsolata" pitchFamily="49" charset="0"/>
              </a:rPr>
              <a:t>isabs</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isabs</a:t>
            </a:r>
            <a:r>
              <a:rPr lang="en-GB" altLang="en-US" sz="2400" dirty="0">
                <a:latin typeface="Inconsolata" pitchFamily="49" charset="0"/>
              </a:rPr>
              <a:t>(path)</a:t>
            </a:r>
          </a:p>
          <a:p>
            <a:pPr eaLnBrk="1">
              <a:lnSpc>
                <a:spcPct val="125000"/>
              </a:lnSpc>
            </a:pPr>
            <a:r>
              <a:rPr lang="en-GB" altLang="en-US" sz="2400" dirty="0">
                <a:solidFill>
                  <a:srgbClr val="006600"/>
                </a:solidFill>
                <a:latin typeface="Inconsolata" pitchFamily="49" charset="0"/>
              </a:rPr>
              <a:t>False</a:t>
            </a:r>
          </a:p>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a:t>
            </a:r>
            <a:r>
              <a:rPr lang="en-GB" altLang="en-US" sz="2400" dirty="0" err="1">
                <a:latin typeface="Inconsolata" pitchFamily="49" charset="0"/>
              </a:rPr>
              <a:t>abspath</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nupath</a:t>
            </a:r>
            <a:r>
              <a:rPr lang="en-GB" altLang="en-US" sz="2400" dirty="0">
                <a:latin typeface="Inconsolata" pitchFamily="49" charset="0"/>
              </a:rPr>
              <a:t> = </a:t>
            </a:r>
            <a:r>
              <a:rPr lang="en-GB" altLang="en-US" sz="2400" dirty="0" err="1">
                <a:latin typeface="Inconsolata" pitchFamily="49" charset="0"/>
              </a:rPr>
              <a:t>abspath</a:t>
            </a:r>
            <a:r>
              <a:rPr lang="en-GB" altLang="en-US" sz="2400" dirty="0">
                <a:latin typeface="Inconsolata" pitchFamily="49" charset="0"/>
              </a:rPr>
              <a:t>(path)</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a:t>
            </a:r>
            <a:r>
              <a:rPr lang="en-GB" altLang="en-US" sz="2400" dirty="0" err="1">
                <a:latin typeface="Inconsolata" pitchFamily="49" charset="0"/>
              </a:rPr>
              <a:t>abspath</a:t>
            </a:r>
            <a:r>
              <a:rPr lang="en-GB" altLang="en-US" sz="2400" dirty="0">
                <a:latin typeface="Inconsolata" pitchFamily="49" charset="0"/>
              </a:rPr>
              <a:t>)</a:t>
            </a:r>
          </a:p>
          <a:p>
            <a:pPr eaLnBrk="1">
              <a:lnSpc>
                <a:spcPct val="125000"/>
              </a:lnSpc>
            </a:pPr>
            <a:r>
              <a:rPr lang="en-GB" altLang="en-US" sz="2400" dirty="0">
                <a:solidFill>
                  <a:srgbClr val="006600"/>
                </a:solidFill>
                <a:latin typeface="Inconsolata" pitchFamily="49" charset="0"/>
              </a:rPr>
              <a:t>/users/</a:t>
            </a:r>
            <a:r>
              <a:rPr lang="en-GB" altLang="en-US" sz="2400" dirty="0" err="1">
                <a:solidFill>
                  <a:srgbClr val="006600"/>
                </a:solidFill>
                <a:latin typeface="Inconsolata" pitchFamily="49" charset="0"/>
              </a:rPr>
              <a:t>vlad</a:t>
            </a:r>
            <a:r>
              <a:rPr lang="en-GB" altLang="en-US" sz="2400" dirty="0">
                <a:solidFill>
                  <a:srgbClr val="006600"/>
                </a:solidFill>
                <a:latin typeface="Inconsolata" pitchFamily="49" charset="0"/>
              </a:rPr>
              <a:t>/data/planets.txt</a:t>
            </a:r>
          </a:p>
          <a:p>
            <a:pPr eaLnBrk="1">
              <a:lnSpc>
                <a:spcPct val="125000"/>
              </a:lnSpc>
            </a:pPr>
            <a:r>
              <a:rPr lang="en-GB" altLang="en-US" sz="2400" dirty="0">
                <a:latin typeface="Inconsolata" pitchFamily="49" charset="0"/>
              </a:rPr>
              <a:t>&gt;&gt;&gt; </a:t>
            </a:r>
            <a:r>
              <a:rPr lang="en-GB" altLang="en-US" sz="2400" dirty="0" err="1">
                <a:latin typeface="Inconsolata" pitchFamily="49" charset="0"/>
              </a:rPr>
              <a:t>isabs</a:t>
            </a:r>
            <a:r>
              <a:rPr lang="en-GB" altLang="en-US" sz="2400" dirty="0">
                <a:latin typeface="Inconsolata" pitchFamily="49" charset="0"/>
              </a:rPr>
              <a:t>(</a:t>
            </a:r>
            <a:r>
              <a:rPr lang="en-GB" altLang="en-US" sz="2400" dirty="0" err="1">
                <a:latin typeface="Inconsolata" pitchFamily="49" charset="0"/>
              </a:rPr>
              <a:t>nupath</a:t>
            </a:r>
            <a:r>
              <a:rPr lang="en-GB" altLang="en-US" sz="2400" dirty="0">
                <a:latin typeface="Inconsolata" pitchFamily="49" charset="0"/>
              </a:rPr>
              <a:t>)</a:t>
            </a:r>
          </a:p>
          <a:p>
            <a:pPr eaLnBrk="1">
              <a:lnSpc>
                <a:spcPct val="125000"/>
              </a:lnSpc>
            </a:pPr>
            <a:r>
              <a:rPr lang="en-GB" altLang="en-US" sz="2400" dirty="0">
                <a:solidFill>
                  <a:srgbClr val="006600"/>
                </a:solidFill>
                <a:latin typeface="Inconsolata" pitchFamily="49" charset="0"/>
              </a:rPr>
              <a:t>True</a:t>
            </a:r>
          </a:p>
          <a:p>
            <a:pPr eaLnBrk="1">
              <a:lnSpc>
                <a:spcPct val="125000"/>
              </a:lnSpc>
            </a:pPr>
            <a:endParaRPr lang="en-GB" altLang="en-US" sz="2400" dirty="0">
              <a:latin typeface="Inconsolata" pitchFamily="49" charset="0"/>
            </a:endParaRPr>
          </a:p>
          <a:p>
            <a:pPr eaLnBrk="1">
              <a:lnSpc>
                <a:spcPct val="125000"/>
              </a:lnSpc>
            </a:pPr>
            <a:endParaRPr lang="en-GB" altLang="en-US" sz="2400" dirty="0">
              <a:solidFill>
                <a:srgbClr val="006600"/>
              </a:solidFill>
              <a:latin typeface="Inconsolata" pitchFamily="49" charset="0"/>
            </a:endParaRPr>
          </a:p>
          <a:p>
            <a:pPr eaLnBrk="1">
              <a:lnSpc>
                <a:spcPct val="125000"/>
              </a:lnSpc>
            </a:pPr>
            <a:endParaRPr lang="en-GB" altLang="en-US" sz="2400" dirty="0">
              <a:latin typeface="Inconsolata" pitchFamily="49" charset="0"/>
            </a:endParaRPr>
          </a:p>
        </p:txBody>
      </p:sp>
      <p:sp>
        <p:nvSpPr>
          <p:cNvPr id="43011" name="Line 55"/>
          <p:cNvSpPr>
            <a:spLocks noChangeShapeType="1"/>
          </p:cNvSpPr>
          <p:nvPr/>
        </p:nvSpPr>
        <p:spPr bwMode="auto">
          <a:xfrm>
            <a:off x="9129713" y="3433763"/>
            <a:ext cx="17462" cy="398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12" name="Line 56"/>
          <p:cNvSpPr>
            <a:spLocks noChangeShapeType="1"/>
          </p:cNvSpPr>
          <p:nvPr/>
        </p:nvSpPr>
        <p:spPr bwMode="auto">
          <a:xfrm>
            <a:off x="9129713" y="498951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43013" name="Picture 31" descr="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225" y="5335588"/>
            <a:ext cx="690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 Box 32"/>
          <p:cNvSpPr txBox="1">
            <a:spLocks noChangeArrowheads="1"/>
          </p:cNvSpPr>
          <p:nvPr/>
        </p:nvSpPr>
        <p:spPr bwMode="auto">
          <a:xfrm>
            <a:off x="8555038" y="6026150"/>
            <a:ext cx="12350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planets.txt</a:t>
            </a:r>
          </a:p>
        </p:txBody>
      </p:sp>
      <p:grpSp>
        <p:nvGrpSpPr>
          <p:cNvPr id="43015" name="Group 61"/>
          <p:cNvGrpSpPr>
            <a:grpSpLocks/>
          </p:cNvGrpSpPr>
          <p:nvPr/>
        </p:nvGrpSpPr>
        <p:grpSpPr bwMode="auto">
          <a:xfrm>
            <a:off x="8810625" y="3960813"/>
            <a:ext cx="731838" cy="984250"/>
            <a:chOff x="6505647" y="3960283"/>
            <a:chExt cx="732535" cy="983738"/>
          </a:xfrm>
        </p:grpSpPr>
        <p:sp>
          <p:nvSpPr>
            <p:cNvPr id="43023" name="Text Box 3"/>
            <p:cNvSpPr txBox="1">
              <a:spLocks noChangeArrowheads="1"/>
            </p:cNvSpPr>
            <p:nvPr/>
          </p:nvSpPr>
          <p:spPr bwMode="auto">
            <a:xfrm>
              <a:off x="6505647" y="4593959"/>
              <a:ext cx="633889"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43024"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16" name="Group 64"/>
          <p:cNvGrpSpPr>
            <a:grpSpLocks/>
          </p:cNvGrpSpPr>
          <p:nvPr/>
        </p:nvGrpSpPr>
        <p:grpSpPr bwMode="auto">
          <a:xfrm>
            <a:off x="8821738" y="2454275"/>
            <a:ext cx="720725" cy="984250"/>
            <a:chOff x="6518664" y="3960283"/>
            <a:chExt cx="719518" cy="983645"/>
          </a:xfrm>
        </p:grpSpPr>
        <p:sp>
          <p:nvSpPr>
            <p:cNvPr id="43021" name="Text Box 3"/>
            <p:cNvSpPr txBox="1">
              <a:spLocks noChangeArrowheads="1"/>
            </p:cNvSpPr>
            <p:nvPr/>
          </p:nvSpPr>
          <p:spPr bwMode="auto">
            <a:xfrm>
              <a:off x="6518664" y="4593960"/>
              <a:ext cx="60786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pic>
          <p:nvPicPr>
            <p:cNvPr id="43022" name="Picture 11"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17" name="Group 67"/>
          <p:cNvGrpSpPr>
            <a:grpSpLocks/>
          </p:cNvGrpSpPr>
          <p:nvPr/>
        </p:nvGrpSpPr>
        <p:grpSpPr bwMode="auto">
          <a:xfrm>
            <a:off x="8801100" y="1244600"/>
            <a:ext cx="788988" cy="984250"/>
            <a:chOff x="6448133" y="3960283"/>
            <a:chExt cx="790049" cy="983645"/>
          </a:xfrm>
        </p:grpSpPr>
        <p:sp>
          <p:nvSpPr>
            <p:cNvPr id="43019" name="Text Box 3"/>
            <p:cNvSpPr txBox="1">
              <a:spLocks noChangeArrowheads="1"/>
            </p:cNvSpPr>
            <p:nvPr/>
          </p:nvSpPr>
          <p:spPr bwMode="auto">
            <a:xfrm>
              <a:off x="6448133" y="4593960"/>
              <a:ext cx="748923"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users</a:t>
              </a:r>
            </a:p>
          </p:txBody>
        </p:sp>
        <p:pic>
          <p:nvPicPr>
            <p:cNvPr id="43020" name="Picture 20" descr="Folder 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018" name="Line 60"/>
          <p:cNvSpPr>
            <a:spLocks noChangeShapeType="1"/>
          </p:cNvSpPr>
          <p:nvPr/>
        </p:nvSpPr>
        <p:spPr bwMode="auto">
          <a:xfrm>
            <a:off x="9139238" y="222408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path = 'data/planets.txt'</a:t>
            </a:r>
          </a:p>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a:t>
            </a:r>
            <a:r>
              <a:rPr lang="en-GB" altLang="en-US" sz="2400" dirty="0" err="1">
                <a:latin typeface="Inconsolata" pitchFamily="49" charset="0"/>
              </a:rPr>
              <a:t>isabs</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isabs</a:t>
            </a:r>
            <a:r>
              <a:rPr lang="en-GB" altLang="en-US" sz="2400" dirty="0">
                <a:latin typeface="Inconsolata" pitchFamily="49" charset="0"/>
              </a:rPr>
              <a:t>(path)</a:t>
            </a:r>
          </a:p>
          <a:p>
            <a:pPr eaLnBrk="1">
              <a:lnSpc>
                <a:spcPct val="125000"/>
              </a:lnSpc>
            </a:pPr>
            <a:r>
              <a:rPr lang="en-GB" altLang="en-US" sz="2400" dirty="0">
                <a:solidFill>
                  <a:srgbClr val="006600"/>
                </a:solidFill>
                <a:latin typeface="Inconsolata" pitchFamily="49" charset="0"/>
              </a:rPr>
              <a:t>False</a:t>
            </a:r>
          </a:p>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a:t>
            </a:r>
            <a:r>
              <a:rPr lang="en-GB" altLang="en-US" sz="2400" dirty="0" err="1">
                <a:latin typeface="Inconsolata" pitchFamily="49" charset="0"/>
              </a:rPr>
              <a:t>abspath</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nupath</a:t>
            </a:r>
            <a:r>
              <a:rPr lang="en-GB" altLang="en-US" sz="2400" dirty="0">
                <a:latin typeface="Inconsolata" pitchFamily="49" charset="0"/>
              </a:rPr>
              <a:t> = </a:t>
            </a:r>
            <a:r>
              <a:rPr lang="en-GB" altLang="en-US" sz="2400" dirty="0" err="1">
                <a:latin typeface="Inconsolata" pitchFamily="49" charset="0"/>
              </a:rPr>
              <a:t>abspath</a:t>
            </a:r>
            <a:r>
              <a:rPr lang="en-GB" altLang="en-US" sz="2400" dirty="0">
                <a:latin typeface="Inconsolata" pitchFamily="49" charset="0"/>
              </a:rPr>
              <a:t>(path)</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a:t>
            </a:r>
            <a:r>
              <a:rPr lang="en-GB" altLang="en-US" sz="2400" dirty="0" err="1">
                <a:latin typeface="Inconsolata" pitchFamily="49" charset="0"/>
              </a:rPr>
              <a:t>abspath</a:t>
            </a:r>
            <a:r>
              <a:rPr lang="en-GB" altLang="en-US" sz="2400" dirty="0">
                <a:latin typeface="Inconsolata" pitchFamily="49" charset="0"/>
              </a:rPr>
              <a:t>)</a:t>
            </a:r>
          </a:p>
          <a:p>
            <a:pPr eaLnBrk="1">
              <a:lnSpc>
                <a:spcPct val="125000"/>
              </a:lnSpc>
            </a:pPr>
            <a:r>
              <a:rPr lang="en-GB" altLang="en-US" sz="2400" dirty="0">
                <a:solidFill>
                  <a:srgbClr val="006600"/>
                </a:solidFill>
                <a:latin typeface="Inconsolata" pitchFamily="49" charset="0"/>
              </a:rPr>
              <a:t>/users/</a:t>
            </a:r>
            <a:r>
              <a:rPr lang="en-GB" altLang="en-US" sz="2400" dirty="0" err="1">
                <a:solidFill>
                  <a:srgbClr val="006600"/>
                </a:solidFill>
                <a:latin typeface="Inconsolata" pitchFamily="49" charset="0"/>
              </a:rPr>
              <a:t>vlad</a:t>
            </a:r>
            <a:r>
              <a:rPr lang="en-GB" altLang="en-US" sz="2400" dirty="0">
                <a:solidFill>
                  <a:srgbClr val="006600"/>
                </a:solidFill>
                <a:latin typeface="Inconsolata" pitchFamily="49" charset="0"/>
              </a:rPr>
              <a:t>/data/planets.txt</a:t>
            </a:r>
          </a:p>
          <a:p>
            <a:pPr eaLnBrk="1">
              <a:lnSpc>
                <a:spcPct val="125000"/>
              </a:lnSpc>
            </a:pPr>
            <a:r>
              <a:rPr lang="en-GB" altLang="en-US" sz="2400" dirty="0">
                <a:latin typeface="Inconsolata" pitchFamily="49" charset="0"/>
              </a:rPr>
              <a:t>&gt;&gt;&gt; </a:t>
            </a:r>
            <a:r>
              <a:rPr lang="en-GB" altLang="en-US" sz="2400" dirty="0" err="1">
                <a:latin typeface="Inconsolata" pitchFamily="49" charset="0"/>
              </a:rPr>
              <a:t>isabs</a:t>
            </a:r>
            <a:r>
              <a:rPr lang="en-GB" altLang="en-US" sz="2400" dirty="0">
                <a:latin typeface="Inconsolata" pitchFamily="49" charset="0"/>
              </a:rPr>
              <a:t>(</a:t>
            </a:r>
            <a:r>
              <a:rPr lang="en-GB" altLang="en-US" sz="2400" dirty="0" err="1">
                <a:latin typeface="Inconsolata" pitchFamily="49" charset="0"/>
              </a:rPr>
              <a:t>nupath</a:t>
            </a:r>
            <a:r>
              <a:rPr lang="en-GB" altLang="en-US" sz="2400" dirty="0">
                <a:latin typeface="Inconsolata" pitchFamily="49" charset="0"/>
              </a:rPr>
              <a:t>)</a:t>
            </a:r>
          </a:p>
          <a:p>
            <a:pPr eaLnBrk="1">
              <a:lnSpc>
                <a:spcPct val="125000"/>
              </a:lnSpc>
            </a:pPr>
            <a:r>
              <a:rPr lang="en-GB" altLang="en-US" sz="2400" dirty="0">
                <a:solidFill>
                  <a:srgbClr val="006600"/>
                </a:solidFill>
                <a:latin typeface="Inconsolata" pitchFamily="49" charset="0"/>
              </a:rPr>
              <a:t>True</a:t>
            </a:r>
          </a:p>
          <a:p>
            <a:pPr eaLnBrk="1">
              <a:lnSpc>
                <a:spcPct val="125000"/>
              </a:lnSpc>
            </a:pPr>
            <a:r>
              <a:rPr lang="en-GB" altLang="en-US" sz="2400" dirty="0">
                <a:latin typeface="Inconsolata" pitchFamily="49" charset="0"/>
              </a:rPr>
              <a:t>&gt;&gt;&gt; </a:t>
            </a:r>
            <a:r>
              <a:rPr lang="en-GB" altLang="en-US" sz="2400" dirty="0" err="1">
                <a:latin typeface="Inconsolata" pitchFamily="49" charset="0"/>
              </a:rPr>
              <a:t>abspath</a:t>
            </a:r>
            <a:r>
              <a:rPr lang="en-GB" altLang="en-US" sz="2400" dirty="0">
                <a:latin typeface="Inconsolata" pitchFamily="49" charset="0"/>
              </a:rPr>
              <a:t>('data/../..')</a:t>
            </a:r>
          </a:p>
          <a:p>
            <a:pPr eaLnBrk="1">
              <a:lnSpc>
                <a:spcPct val="125000"/>
              </a:lnSpc>
            </a:pPr>
            <a:endParaRPr lang="en-GB" altLang="en-US" sz="2400" dirty="0">
              <a:solidFill>
                <a:srgbClr val="006600"/>
              </a:solidFill>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endParaRPr lang="en-GB" altLang="en-US" sz="2400" dirty="0">
              <a:solidFill>
                <a:srgbClr val="006600"/>
              </a:solidFill>
              <a:latin typeface="Inconsolata" pitchFamily="49" charset="0"/>
            </a:endParaRPr>
          </a:p>
          <a:p>
            <a:pPr eaLnBrk="1">
              <a:lnSpc>
                <a:spcPct val="125000"/>
              </a:lnSpc>
            </a:pPr>
            <a:endParaRPr lang="en-GB" altLang="en-US" sz="2400" dirty="0">
              <a:latin typeface="Inconsolata" pitchFamily="49" charset="0"/>
            </a:endParaRPr>
          </a:p>
        </p:txBody>
      </p:sp>
      <p:grpSp>
        <p:nvGrpSpPr>
          <p:cNvPr id="44035" name="Group 61"/>
          <p:cNvGrpSpPr>
            <a:grpSpLocks/>
          </p:cNvGrpSpPr>
          <p:nvPr/>
        </p:nvGrpSpPr>
        <p:grpSpPr bwMode="auto">
          <a:xfrm>
            <a:off x="8810625" y="3138488"/>
            <a:ext cx="731838" cy="982662"/>
            <a:chOff x="6505647" y="3960283"/>
            <a:chExt cx="732535" cy="983738"/>
          </a:xfrm>
        </p:grpSpPr>
        <p:sp>
          <p:nvSpPr>
            <p:cNvPr id="44044" name="Text Box 3"/>
            <p:cNvSpPr txBox="1">
              <a:spLocks noChangeArrowheads="1"/>
            </p:cNvSpPr>
            <p:nvPr/>
          </p:nvSpPr>
          <p:spPr bwMode="auto">
            <a:xfrm>
              <a:off x="6505647" y="4593959"/>
              <a:ext cx="633889"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4404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36" name="Group 61"/>
          <p:cNvGrpSpPr>
            <a:grpSpLocks/>
          </p:cNvGrpSpPr>
          <p:nvPr/>
        </p:nvGrpSpPr>
        <p:grpSpPr bwMode="auto">
          <a:xfrm>
            <a:off x="8826500" y="4462463"/>
            <a:ext cx="700088" cy="984250"/>
            <a:chOff x="6538094" y="3960283"/>
            <a:chExt cx="700088" cy="983738"/>
          </a:xfrm>
        </p:grpSpPr>
        <p:sp>
          <p:nvSpPr>
            <p:cNvPr id="44042" name="Text Box 3"/>
            <p:cNvSpPr txBox="1">
              <a:spLocks noChangeArrowheads="1"/>
            </p:cNvSpPr>
            <p:nvPr/>
          </p:nvSpPr>
          <p:spPr bwMode="auto">
            <a:xfrm>
              <a:off x="6666041" y="4593959"/>
              <a:ext cx="313096"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t>
              </a:r>
            </a:p>
          </p:txBody>
        </p:sp>
        <p:pic>
          <p:nvPicPr>
            <p:cNvPr id="44043" name="Picture 49"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37" name="Group 61"/>
          <p:cNvGrpSpPr>
            <a:grpSpLocks/>
          </p:cNvGrpSpPr>
          <p:nvPr/>
        </p:nvGrpSpPr>
        <p:grpSpPr bwMode="auto">
          <a:xfrm>
            <a:off x="8826500" y="5734050"/>
            <a:ext cx="700088" cy="984250"/>
            <a:chOff x="6538094" y="3960283"/>
            <a:chExt cx="700088" cy="983738"/>
          </a:xfrm>
        </p:grpSpPr>
        <p:sp>
          <p:nvSpPr>
            <p:cNvPr id="44040" name="Text Box 3"/>
            <p:cNvSpPr txBox="1">
              <a:spLocks noChangeArrowheads="1"/>
            </p:cNvSpPr>
            <p:nvPr/>
          </p:nvSpPr>
          <p:spPr bwMode="auto">
            <a:xfrm>
              <a:off x="6666041" y="4593959"/>
              <a:ext cx="313096"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t>
              </a:r>
            </a:p>
          </p:txBody>
        </p:sp>
        <p:pic>
          <p:nvPicPr>
            <p:cNvPr id="44041" name="Picture 52"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038" name="Line 60"/>
          <p:cNvSpPr>
            <a:spLocks noChangeShapeType="1"/>
          </p:cNvSpPr>
          <p:nvPr/>
        </p:nvSpPr>
        <p:spPr bwMode="auto">
          <a:xfrm>
            <a:off x="9175750" y="423703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39" name="Line 60"/>
          <p:cNvSpPr>
            <a:spLocks noChangeShapeType="1"/>
          </p:cNvSpPr>
          <p:nvPr/>
        </p:nvSpPr>
        <p:spPr bwMode="auto">
          <a:xfrm>
            <a:off x="9175750" y="550386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path = 'data/planets.txt'</a:t>
            </a:r>
          </a:p>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a:t>
            </a:r>
            <a:r>
              <a:rPr lang="en-GB" altLang="en-US" sz="2400" dirty="0" err="1">
                <a:latin typeface="Inconsolata" pitchFamily="49" charset="0"/>
              </a:rPr>
              <a:t>isabs</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isabs</a:t>
            </a:r>
            <a:r>
              <a:rPr lang="en-GB" altLang="en-US" sz="2400" dirty="0">
                <a:latin typeface="Inconsolata" pitchFamily="49" charset="0"/>
              </a:rPr>
              <a:t>(path)</a:t>
            </a:r>
          </a:p>
          <a:p>
            <a:pPr eaLnBrk="1">
              <a:lnSpc>
                <a:spcPct val="125000"/>
              </a:lnSpc>
            </a:pPr>
            <a:r>
              <a:rPr lang="en-GB" altLang="en-US" sz="2400" dirty="0">
                <a:solidFill>
                  <a:srgbClr val="006600"/>
                </a:solidFill>
                <a:latin typeface="Inconsolata" pitchFamily="49" charset="0"/>
              </a:rPr>
              <a:t>False</a:t>
            </a:r>
          </a:p>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a:t>
            </a:r>
            <a:r>
              <a:rPr lang="en-GB" altLang="en-US" sz="2400" dirty="0" err="1">
                <a:latin typeface="Inconsolata" pitchFamily="49" charset="0"/>
              </a:rPr>
              <a:t>abspath</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nupath</a:t>
            </a:r>
            <a:r>
              <a:rPr lang="en-GB" altLang="en-US" sz="2400" dirty="0">
                <a:latin typeface="Inconsolata" pitchFamily="49" charset="0"/>
              </a:rPr>
              <a:t> = </a:t>
            </a:r>
            <a:r>
              <a:rPr lang="en-GB" altLang="en-US" sz="2400" dirty="0" err="1">
                <a:latin typeface="Inconsolata" pitchFamily="49" charset="0"/>
              </a:rPr>
              <a:t>abspath</a:t>
            </a:r>
            <a:r>
              <a:rPr lang="en-GB" altLang="en-US" sz="2400" dirty="0">
                <a:latin typeface="Inconsolata" pitchFamily="49" charset="0"/>
              </a:rPr>
              <a:t>(path)</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a:t>
            </a:r>
            <a:r>
              <a:rPr lang="en-GB" altLang="en-US" sz="2400" dirty="0" err="1">
                <a:latin typeface="Inconsolata" pitchFamily="49" charset="0"/>
              </a:rPr>
              <a:t>abspath</a:t>
            </a:r>
            <a:r>
              <a:rPr lang="en-GB" altLang="en-US" sz="2400" dirty="0">
                <a:latin typeface="Inconsolata" pitchFamily="49" charset="0"/>
              </a:rPr>
              <a:t>)</a:t>
            </a:r>
          </a:p>
          <a:p>
            <a:pPr eaLnBrk="1">
              <a:lnSpc>
                <a:spcPct val="125000"/>
              </a:lnSpc>
            </a:pPr>
            <a:r>
              <a:rPr lang="en-GB" altLang="en-US" sz="2400" dirty="0">
                <a:solidFill>
                  <a:srgbClr val="006600"/>
                </a:solidFill>
                <a:latin typeface="Inconsolata" pitchFamily="49" charset="0"/>
              </a:rPr>
              <a:t>/users/</a:t>
            </a:r>
            <a:r>
              <a:rPr lang="en-GB" altLang="en-US" sz="2400" dirty="0" err="1">
                <a:solidFill>
                  <a:srgbClr val="006600"/>
                </a:solidFill>
                <a:latin typeface="Inconsolata" pitchFamily="49" charset="0"/>
              </a:rPr>
              <a:t>vlad</a:t>
            </a:r>
            <a:r>
              <a:rPr lang="en-GB" altLang="en-US" sz="2400" dirty="0">
                <a:solidFill>
                  <a:srgbClr val="006600"/>
                </a:solidFill>
                <a:latin typeface="Inconsolata" pitchFamily="49" charset="0"/>
              </a:rPr>
              <a:t>/data/planets.txt</a:t>
            </a:r>
          </a:p>
          <a:p>
            <a:pPr eaLnBrk="1">
              <a:lnSpc>
                <a:spcPct val="125000"/>
              </a:lnSpc>
            </a:pPr>
            <a:r>
              <a:rPr lang="en-GB" altLang="en-US" sz="2400" dirty="0">
                <a:latin typeface="Inconsolata" pitchFamily="49" charset="0"/>
              </a:rPr>
              <a:t>&gt;&gt;&gt; </a:t>
            </a:r>
            <a:r>
              <a:rPr lang="en-GB" altLang="en-US" sz="2400" dirty="0" err="1">
                <a:latin typeface="Inconsolata" pitchFamily="49" charset="0"/>
              </a:rPr>
              <a:t>isabs</a:t>
            </a:r>
            <a:r>
              <a:rPr lang="en-GB" altLang="en-US" sz="2400" dirty="0">
                <a:latin typeface="Inconsolata" pitchFamily="49" charset="0"/>
              </a:rPr>
              <a:t>(</a:t>
            </a:r>
            <a:r>
              <a:rPr lang="en-GB" altLang="en-US" sz="2400" dirty="0" err="1">
                <a:latin typeface="Inconsolata" pitchFamily="49" charset="0"/>
              </a:rPr>
              <a:t>nupath</a:t>
            </a:r>
            <a:r>
              <a:rPr lang="en-GB" altLang="en-US" sz="2400" dirty="0">
                <a:latin typeface="Inconsolata" pitchFamily="49" charset="0"/>
              </a:rPr>
              <a:t>)</a:t>
            </a:r>
          </a:p>
          <a:p>
            <a:pPr eaLnBrk="1">
              <a:lnSpc>
                <a:spcPct val="125000"/>
              </a:lnSpc>
            </a:pPr>
            <a:r>
              <a:rPr lang="en-GB" altLang="en-US" sz="2400" dirty="0">
                <a:solidFill>
                  <a:srgbClr val="006600"/>
                </a:solidFill>
                <a:latin typeface="Inconsolata" pitchFamily="49" charset="0"/>
              </a:rPr>
              <a:t>True</a:t>
            </a:r>
          </a:p>
          <a:p>
            <a:pPr eaLnBrk="1">
              <a:lnSpc>
                <a:spcPct val="125000"/>
              </a:lnSpc>
            </a:pPr>
            <a:r>
              <a:rPr lang="en-GB" altLang="en-US" sz="2400" dirty="0">
                <a:latin typeface="Inconsolata" pitchFamily="49" charset="0"/>
              </a:rPr>
              <a:t>&gt;&gt;&gt; </a:t>
            </a:r>
            <a:r>
              <a:rPr lang="en-GB" altLang="en-US" sz="2400" dirty="0" err="1">
                <a:latin typeface="Inconsolata" pitchFamily="49" charset="0"/>
              </a:rPr>
              <a:t>abspath</a:t>
            </a:r>
            <a:r>
              <a:rPr lang="en-GB" altLang="en-US" sz="2400" dirty="0">
                <a:latin typeface="Inconsolata" pitchFamily="49" charset="0"/>
              </a:rPr>
              <a:t>('data/../..')</a:t>
            </a:r>
          </a:p>
          <a:p>
            <a:pPr eaLnBrk="1">
              <a:lnSpc>
                <a:spcPct val="125000"/>
              </a:lnSpc>
            </a:pPr>
            <a:r>
              <a:rPr lang="en-GB" altLang="en-US" sz="2400" dirty="0">
                <a:solidFill>
                  <a:srgbClr val="006600"/>
                </a:solidFill>
                <a:latin typeface="Inconsolata" pitchFamily="49" charset="0"/>
              </a:rPr>
              <a:t>/users</a:t>
            </a:r>
          </a:p>
          <a:p>
            <a:pPr eaLnBrk="1">
              <a:lnSpc>
                <a:spcPct val="125000"/>
              </a:lnSpc>
            </a:pPr>
            <a:endParaRPr lang="en-GB" altLang="en-US" sz="2400" dirty="0">
              <a:latin typeface="Inconsolata" pitchFamily="49" charset="0"/>
            </a:endParaRPr>
          </a:p>
          <a:p>
            <a:pPr eaLnBrk="1">
              <a:lnSpc>
                <a:spcPct val="125000"/>
              </a:lnSpc>
            </a:pPr>
            <a:endParaRPr lang="en-GB" altLang="en-US" sz="2400" dirty="0">
              <a:solidFill>
                <a:srgbClr val="006600"/>
              </a:solidFill>
              <a:latin typeface="Inconsolata" pitchFamily="49" charset="0"/>
            </a:endParaRPr>
          </a:p>
          <a:p>
            <a:pPr eaLnBrk="1">
              <a:lnSpc>
                <a:spcPct val="125000"/>
              </a:lnSpc>
            </a:pPr>
            <a:endParaRPr lang="en-GB" altLang="en-US" sz="2400" dirty="0">
              <a:latin typeface="Inconsolata" pitchFamily="49" charset="0"/>
            </a:endParaRPr>
          </a:p>
        </p:txBody>
      </p:sp>
      <p:grpSp>
        <p:nvGrpSpPr>
          <p:cNvPr id="45059" name="Group 61"/>
          <p:cNvGrpSpPr>
            <a:grpSpLocks/>
          </p:cNvGrpSpPr>
          <p:nvPr/>
        </p:nvGrpSpPr>
        <p:grpSpPr bwMode="auto">
          <a:xfrm>
            <a:off x="8810625" y="3138488"/>
            <a:ext cx="731838" cy="982662"/>
            <a:chOff x="6505647" y="3960283"/>
            <a:chExt cx="732535" cy="983738"/>
          </a:xfrm>
        </p:grpSpPr>
        <p:sp>
          <p:nvSpPr>
            <p:cNvPr id="45077" name="Text Box 3"/>
            <p:cNvSpPr txBox="1">
              <a:spLocks noChangeArrowheads="1"/>
            </p:cNvSpPr>
            <p:nvPr/>
          </p:nvSpPr>
          <p:spPr bwMode="auto">
            <a:xfrm>
              <a:off x="6505647" y="4593959"/>
              <a:ext cx="633889"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45078"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060" name="Group 64"/>
          <p:cNvGrpSpPr>
            <a:grpSpLocks/>
          </p:cNvGrpSpPr>
          <p:nvPr/>
        </p:nvGrpSpPr>
        <p:grpSpPr bwMode="auto">
          <a:xfrm>
            <a:off x="8815388" y="1931988"/>
            <a:ext cx="720725" cy="984250"/>
            <a:chOff x="6518664" y="3960283"/>
            <a:chExt cx="719518" cy="983645"/>
          </a:xfrm>
        </p:grpSpPr>
        <p:sp>
          <p:nvSpPr>
            <p:cNvPr id="45075" name="Text Box 3"/>
            <p:cNvSpPr txBox="1">
              <a:spLocks noChangeArrowheads="1"/>
            </p:cNvSpPr>
            <p:nvPr/>
          </p:nvSpPr>
          <p:spPr bwMode="auto">
            <a:xfrm>
              <a:off x="6518664" y="4593960"/>
              <a:ext cx="60786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pic>
          <p:nvPicPr>
            <p:cNvPr id="45076" name="Picture 11"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061" name="Group 67"/>
          <p:cNvGrpSpPr>
            <a:grpSpLocks/>
          </p:cNvGrpSpPr>
          <p:nvPr/>
        </p:nvGrpSpPr>
        <p:grpSpPr bwMode="auto">
          <a:xfrm>
            <a:off x="8801100" y="722313"/>
            <a:ext cx="788988" cy="984250"/>
            <a:chOff x="6448133" y="3960283"/>
            <a:chExt cx="790049" cy="983645"/>
          </a:xfrm>
        </p:grpSpPr>
        <p:sp>
          <p:nvSpPr>
            <p:cNvPr id="45073" name="Text Box 3"/>
            <p:cNvSpPr txBox="1">
              <a:spLocks noChangeArrowheads="1"/>
            </p:cNvSpPr>
            <p:nvPr/>
          </p:nvSpPr>
          <p:spPr bwMode="auto">
            <a:xfrm>
              <a:off x="6448133" y="4593960"/>
              <a:ext cx="748923"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users</a:t>
              </a:r>
            </a:p>
          </p:txBody>
        </p:sp>
        <p:pic>
          <p:nvPicPr>
            <p:cNvPr id="45074"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2" name="Line 60"/>
          <p:cNvSpPr>
            <a:spLocks noChangeShapeType="1"/>
          </p:cNvSpPr>
          <p:nvPr/>
        </p:nvSpPr>
        <p:spPr bwMode="auto">
          <a:xfrm>
            <a:off x="9175750" y="170180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45063" name="Group 61"/>
          <p:cNvGrpSpPr>
            <a:grpSpLocks/>
          </p:cNvGrpSpPr>
          <p:nvPr/>
        </p:nvGrpSpPr>
        <p:grpSpPr bwMode="auto">
          <a:xfrm>
            <a:off x="8826500" y="4462463"/>
            <a:ext cx="700088" cy="984250"/>
            <a:chOff x="6538094" y="3960283"/>
            <a:chExt cx="700088" cy="983738"/>
          </a:xfrm>
        </p:grpSpPr>
        <p:sp>
          <p:nvSpPr>
            <p:cNvPr id="45071" name="Text Box 3"/>
            <p:cNvSpPr txBox="1">
              <a:spLocks noChangeArrowheads="1"/>
            </p:cNvSpPr>
            <p:nvPr/>
          </p:nvSpPr>
          <p:spPr bwMode="auto">
            <a:xfrm>
              <a:off x="6666041" y="4593959"/>
              <a:ext cx="313096"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t>
              </a:r>
            </a:p>
          </p:txBody>
        </p:sp>
        <p:pic>
          <p:nvPicPr>
            <p:cNvPr id="45072"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064" name="Group 61"/>
          <p:cNvGrpSpPr>
            <a:grpSpLocks/>
          </p:cNvGrpSpPr>
          <p:nvPr/>
        </p:nvGrpSpPr>
        <p:grpSpPr bwMode="auto">
          <a:xfrm>
            <a:off x="8826500" y="5734050"/>
            <a:ext cx="700088" cy="984250"/>
            <a:chOff x="6538094" y="3960283"/>
            <a:chExt cx="700088" cy="983738"/>
          </a:xfrm>
        </p:grpSpPr>
        <p:sp>
          <p:nvSpPr>
            <p:cNvPr id="45069" name="Text Box 3"/>
            <p:cNvSpPr txBox="1">
              <a:spLocks noChangeArrowheads="1"/>
            </p:cNvSpPr>
            <p:nvPr/>
          </p:nvSpPr>
          <p:spPr bwMode="auto">
            <a:xfrm>
              <a:off x="6666041" y="4593959"/>
              <a:ext cx="313096"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a:t>
              </a:r>
            </a:p>
          </p:txBody>
        </p:sp>
        <p:pic>
          <p:nvPicPr>
            <p:cNvPr id="45070" name="Picture 24"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5" name="Line 60"/>
          <p:cNvSpPr>
            <a:spLocks noChangeShapeType="1"/>
          </p:cNvSpPr>
          <p:nvPr/>
        </p:nvSpPr>
        <p:spPr bwMode="auto">
          <a:xfrm>
            <a:off x="9175750" y="2911475"/>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5066" name="Line 60"/>
          <p:cNvSpPr>
            <a:spLocks noChangeShapeType="1"/>
          </p:cNvSpPr>
          <p:nvPr/>
        </p:nvSpPr>
        <p:spPr bwMode="auto">
          <a:xfrm>
            <a:off x="9175750" y="4237038"/>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5067" name="Line 60"/>
          <p:cNvSpPr>
            <a:spLocks noChangeShapeType="1"/>
          </p:cNvSpPr>
          <p:nvPr/>
        </p:nvSpPr>
        <p:spPr bwMode="auto">
          <a:xfrm>
            <a:off x="9175750" y="5503863"/>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5068" name="AutoShape 27"/>
          <p:cNvSpPr>
            <a:spLocks noChangeArrowheads="1"/>
          </p:cNvSpPr>
          <p:nvPr/>
        </p:nvSpPr>
        <p:spPr bwMode="auto">
          <a:xfrm>
            <a:off x="8726488" y="722313"/>
            <a:ext cx="865187" cy="6053137"/>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path = 'data/planets.txt'</a:t>
            </a:r>
          </a:p>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a:t>
            </a:r>
            <a:r>
              <a:rPr lang="en-GB" altLang="en-US" sz="2400" dirty="0" err="1">
                <a:latin typeface="Inconsolata" pitchFamily="49" charset="0"/>
              </a:rPr>
              <a:t>isabs</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isabs</a:t>
            </a:r>
            <a:r>
              <a:rPr lang="en-GB" altLang="en-US" sz="2400" dirty="0">
                <a:latin typeface="Inconsolata" pitchFamily="49" charset="0"/>
              </a:rPr>
              <a:t>(path)</a:t>
            </a:r>
          </a:p>
          <a:p>
            <a:pPr eaLnBrk="1">
              <a:lnSpc>
                <a:spcPct val="125000"/>
              </a:lnSpc>
            </a:pPr>
            <a:r>
              <a:rPr lang="en-GB" altLang="en-US" sz="2400" dirty="0">
                <a:solidFill>
                  <a:srgbClr val="006600"/>
                </a:solidFill>
                <a:latin typeface="Inconsolata" pitchFamily="49" charset="0"/>
              </a:rPr>
              <a:t>False</a:t>
            </a:r>
          </a:p>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a:t>
            </a:r>
            <a:r>
              <a:rPr lang="en-GB" altLang="en-US" sz="2400" dirty="0" err="1">
                <a:latin typeface="Inconsolata" pitchFamily="49" charset="0"/>
              </a:rPr>
              <a:t>abspath</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nupath</a:t>
            </a:r>
            <a:r>
              <a:rPr lang="en-GB" altLang="en-US" sz="2400" dirty="0">
                <a:latin typeface="Inconsolata" pitchFamily="49" charset="0"/>
              </a:rPr>
              <a:t> = </a:t>
            </a:r>
            <a:r>
              <a:rPr lang="en-GB" altLang="en-US" sz="2400" dirty="0" err="1">
                <a:latin typeface="Inconsolata" pitchFamily="49" charset="0"/>
              </a:rPr>
              <a:t>abspath</a:t>
            </a:r>
            <a:r>
              <a:rPr lang="en-GB" altLang="en-US" sz="2400" dirty="0">
                <a:latin typeface="Inconsolata" pitchFamily="49" charset="0"/>
              </a:rPr>
              <a:t>(path)</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a:t>
            </a:r>
            <a:r>
              <a:rPr lang="en-GB" altLang="en-US" sz="2400" dirty="0" err="1">
                <a:latin typeface="Inconsolata" pitchFamily="49" charset="0"/>
              </a:rPr>
              <a:t>abspath</a:t>
            </a:r>
            <a:r>
              <a:rPr lang="en-GB" altLang="en-US" sz="2400" dirty="0">
                <a:latin typeface="Inconsolata" pitchFamily="49" charset="0"/>
              </a:rPr>
              <a:t>)</a:t>
            </a:r>
          </a:p>
          <a:p>
            <a:pPr eaLnBrk="1">
              <a:lnSpc>
                <a:spcPct val="125000"/>
              </a:lnSpc>
            </a:pPr>
            <a:r>
              <a:rPr lang="en-GB" altLang="en-US" sz="2400" dirty="0">
                <a:solidFill>
                  <a:srgbClr val="006600"/>
                </a:solidFill>
                <a:latin typeface="Inconsolata" pitchFamily="49" charset="0"/>
              </a:rPr>
              <a:t>/users/</a:t>
            </a:r>
            <a:r>
              <a:rPr lang="en-GB" altLang="en-US" sz="2400" dirty="0" err="1">
                <a:solidFill>
                  <a:srgbClr val="006600"/>
                </a:solidFill>
                <a:latin typeface="Inconsolata" pitchFamily="49" charset="0"/>
              </a:rPr>
              <a:t>vlad</a:t>
            </a:r>
            <a:r>
              <a:rPr lang="en-GB" altLang="en-US" sz="2400" dirty="0">
                <a:solidFill>
                  <a:srgbClr val="006600"/>
                </a:solidFill>
                <a:latin typeface="Inconsolata" pitchFamily="49" charset="0"/>
              </a:rPr>
              <a:t>/data/planets.txt</a:t>
            </a:r>
          </a:p>
          <a:p>
            <a:pPr eaLnBrk="1">
              <a:lnSpc>
                <a:spcPct val="125000"/>
              </a:lnSpc>
            </a:pPr>
            <a:r>
              <a:rPr lang="en-GB" altLang="en-US" sz="2400" dirty="0">
                <a:latin typeface="Inconsolata" pitchFamily="49" charset="0"/>
              </a:rPr>
              <a:t>&gt;&gt;&gt; </a:t>
            </a:r>
            <a:r>
              <a:rPr lang="en-GB" altLang="en-US" sz="2400" dirty="0" err="1">
                <a:latin typeface="Inconsolata" pitchFamily="49" charset="0"/>
              </a:rPr>
              <a:t>isabs</a:t>
            </a:r>
            <a:r>
              <a:rPr lang="en-GB" altLang="en-US" sz="2400" dirty="0">
                <a:latin typeface="Inconsolata" pitchFamily="49" charset="0"/>
              </a:rPr>
              <a:t>(</a:t>
            </a:r>
            <a:r>
              <a:rPr lang="en-GB" altLang="en-US" sz="2400" dirty="0" err="1">
                <a:latin typeface="Inconsolata" pitchFamily="49" charset="0"/>
              </a:rPr>
              <a:t>nupath</a:t>
            </a:r>
            <a:r>
              <a:rPr lang="en-GB" altLang="en-US" sz="2400" dirty="0">
                <a:latin typeface="Inconsolata" pitchFamily="49" charset="0"/>
              </a:rPr>
              <a:t>)</a:t>
            </a:r>
          </a:p>
          <a:p>
            <a:pPr eaLnBrk="1">
              <a:lnSpc>
                <a:spcPct val="125000"/>
              </a:lnSpc>
            </a:pPr>
            <a:r>
              <a:rPr lang="en-GB" altLang="en-US" sz="2400" dirty="0">
                <a:solidFill>
                  <a:srgbClr val="006600"/>
                </a:solidFill>
                <a:latin typeface="Inconsolata" pitchFamily="49" charset="0"/>
              </a:rPr>
              <a:t>True</a:t>
            </a:r>
          </a:p>
          <a:p>
            <a:pPr eaLnBrk="1">
              <a:lnSpc>
                <a:spcPct val="125000"/>
              </a:lnSpc>
            </a:pPr>
            <a:r>
              <a:rPr lang="en-GB" altLang="en-US" sz="2400" dirty="0">
                <a:latin typeface="Inconsolata" pitchFamily="49" charset="0"/>
              </a:rPr>
              <a:t>&gt;&gt;&gt; </a:t>
            </a:r>
            <a:r>
              <a:rPr lang="en-GB" altLang="en-US" sz="2400" dirty="0" err="1">
                <a:latin typeface="Inconsolata" pitchFamily="49" charset="0"/>
              </a:rPr>
              <a:t>abspath</a:t>
            </a:r>
            <a:r>
              <a:rPr lang="en-GB" altLang="en-US" sz="2400" dirty="0">
                <a:latin typeface="Inconsolata" pitchFamily="49" charset="0"/>
              </a:rPr>
              <a:t>('data/</a:t>
            </a:r>
            <a:r>
              <a:rPr lang="en-GB" altLang="en-US" sz="2400" dirty="0">
                <a:solidFill>
                  <a:srgbClr val="A50021"/>
                </a:solidFill>
                <a:latin typeface="Inconsolata" pitchFamily="49" charset="0"/>
              </a:rPr>
              <a:t>../..</a:t>
            </a:r>
            <a:r>
              <a:rPr lang="en-GB" altLang="en-US" sz="2400" dirty="0">
                <a:latin typeface="Inconsolata" pitchFamily="49" charset="0"/>
              </a:rPr>
              <a:t>')</a:t>
            </a:r>
          </a:p>
          <a:p>
            <a:pPr eaLnBrk="1">
              <a:lnSpc>
                <a:spcPct val="125000"/>
              </a:lnSpc>
            </a:pPr>
            <a:r>
              <a:rPr lang="en-GB" altLang="en-US" sz="2400" dirty="0">
                <a:solidFill>
                  <a:srgbClr val="006600"/>
                </a:solidFill>
                <a:latin typeface="Inconsolata" pitchFamily="49" charset="0"/>
              </a:rPr>
              <a:t>/users</a:t>
            </a:r>
          </a:p>
          <a:p>
            <a:pPr eaLnBrk="1">
              <a:lnSpc>
                <a:spcPct val="125000"/>
              </a:lnSpc>
            </a:pPr>
            <a:endParaRPr lang="en-GB" altLang="en-US" sz="2400" dirty="0">
              <a:latin typeface="Inconsolata" pitchFamily="49" charset="0"/>
            </a:endParaRPr>
          </a:p>
          <a:p>
            <a:pPr eaLnBrk="1">
              <a:lnSpc>
                <a:spcPct val="125000"/>
              </a:lnSpc>
            </a:pPr>
            <a:endParaRPr lang="en-GB" altLang="en-US" sz="2400" dirty="0">
              <a:solidFill>
                <a:srgbClr val="006600"/>
              </a:solidFill>
              <a:latin typeface="Inconsolata" pitchFamily="49" charset="0"/>
            </a:endParaRPr>
          </a:p>
          <a:p>
            <a:pPr eaLnBrk="1">
              <a:lnSpc>
                <a:spcPct val="125000"/>
              </a:lnSpc>
            </a:pPr>
            <a:endParaRPr lang="en-GB" altLang="en-US" sz="2400" dirty="0">
              <a:latin typeface="Inconsolata" pitchFamily="49" charset="0"/>
            </a:endParaRPr>
          </a:p>
        </p:txBody>
      </p:sp>
      <p:grpSp>
        <p:nvGrpSpPr>
          <p:cNvPr id="46083" name="Group 61"/>
          <p:cNvGrpSpPr>
            <a:grpSpLocks/>
          </p:cNvGrpSpPr>
          <p:nvPr/>
        </p:nvGrpSpPr>
        <p:grpSpPr bwMode="auto">
          <a:xfrm>
            <a:off x="8810625" y="3138488"/>
            <a:ext cx="731838" cy="982662"/>
            <a:chOff x="6505647" y="3960283"/>
            <a:chExt cx="732535" cy="983738"/>
          </a:xfrm>
        </p:grpSpPr>
        <p:sp>
          <p:nvSpPr>
            <p:cNvPr id="46094" name="Text Box 3"/>
            <p:cNvSpPr txBox="1">
              <a:spLocks noChangeArrowheads="1"/>
            </p:cNvSpPr>
            <p:nvPr/>
          </p:nvSpPr>
          <p:spPr bwMode="auto">
            <a:xfrm>
              <a:off x="6505647" y="4593959"/>
              <a:ext cx="633889" cy="3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data</a:t>
              </a:r>
            </a:p>
          </p:txBody>
        </p:sp>
        <p:pic>
          <p:nvPicPr>
            <p:cNvPr id="4609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084" name="Group 64"/>
          <p:cNvGrpSpPr>
            <a:grpSpLocks/>
          </p:cNvGrpSpPr>
          <p:nvPr/>
        </p:nvGrpSpPr>
        <p:grpSpPr bwMode="auto">
          <a:xfrm>
            <a:off x="8815388" y="1931988"/>
            <a:ext cx="720725" cy="984250"/>
            <a:chOff x="6518664" y="3960283"/>
            <a:chExt cx="719518" cy="983645"/>
          </a:xfrm>
        </p:grpSpPr>
        <p:sp>
          <p:nvSpPr>
            <p:cNvPr id="46092" name="Text Box 3"/>
            <p:cNvSpPr txBox="1">
              <a:spLocks noChangeArrowheads="1"/>
            </p:cNvSpPr>
            <p:nvPr/>
          </p:nvSpPr>
          <p:spPr bwMode="auto">
            <a:xfrm>
              <a:off x="6518664" y="4593960"/>
              <a:ext cx="607860"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vlad</a:t>
              </a:r>
            </a:p>
          </p:txBody>
        </p:sp>
        <p:pic>
          <p:nvPicPr>
            <p:cNvPr id="46093" name="Picture 22"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085" name="Group 67"/>
          <p:cNvGrpSpPr>
            <a:grpSpLocks/>
          </p:cNvGrpSpPr>
          <p:nvPr/>
        </p:nvGrpSpPr>
        <p:grpSpPr bwMode="auto">
          <a:xfrm>
            <a:off x="8801100" y="722313"/>
            <a:ext cx="788988" cy="984250"/>
            <a:chOff x="6448133" y="3960283"/>
            <a:chExt cx="790049" cy="983645"/>
          </a:xfrm>
        </p:grpSpPr>
        <p:sp>
          <p:nvSpPr>
            <p:cNvPr id="46090" name="Text Box 3"/>
            <p:cNvSpPr txBox="1">
              <a:spLocks noChangeArrowheads="1"/>
            </p:cNvSpPr>
            <p:nvPr/>
          </p:nvSpPr>
          <p:spPr bwMode="auto">
            <a:xfrm>
              <a:off x="6448133" y="4593960"/>
              <a:ext cx="748923"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CA" altLang="en-US"/>
                <a:t>users</a:t>
              </a:r>
            </a:p>
          </p:txBody>
        </p:sp>
        <p:pic>
          <p:nvPicPr>
            <p:cNvPr id="46091"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086" name="Line 60"/>
          <p:cNvSpPr>
            <a:spLocks noChangeShapeType="1"/>
          </p:cNvSpPr>
          <p:nvPr/>
        </p:nvSpPr>
        <p:spPr bwMode="auto">
          <a:xfrm>
            <a:off x="9175750" y="1701800"/>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6087" name="Line 60"/>
          <p:cNvSpPr>
            <a:spLocks noChangeShapeType="1"/>
          </p:cNvSpPr>
          <p:nvPr/>
        </p:nvSpPr>
        <p:spPr bwMode="auto">
          <a:xfrm>
            <a:off x="9175750" y="2911475"/>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6088" name="AutoShape 27"/>
          <p:cNvSpPr>
            <a:spLocks noChangeArrowheads="1"/>
          </p:cNvSpPr>
          <p:nvPr/>
        </p:nvSpPr>
        <p:spPr bwMode="auto">
          <a:xfrm>
            <a:off x="8726488" y="722313"/>
            <a:ext cx="865187" cy="984250"/>
          </a:xfrm>
          <a:prstGeom prst="roundRect">
            <a:avLst>
              <a:gd name="adj" fmla="val 16667"/>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CA" altLang="en-US">
              <a:solidFill>
                <a:srgbClr val="A50021"/>
              </a:solidFill>
            </a:endParaRPr>
          </a:p>
        </p:txBody>
      </p:sp>
      <p:sp>
        <p:nvSpPr>
          <p:cNvPr id="46089" name="Text Box 2"/>
          <p:cNvSpPr txBox="1">
            <a:spLocks noChangeArrowheads="1"/>
          </p:cNvSpPr>
          <p:nvPr/>
        </p:nvSpPr>
        <p:spPr bwMode="auto">
          <a:xfrm>
            <a:off x="2794000" y="5853113"/>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abspath also normalizes the path</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800">
                <a:latin typeface="Droid Sans" pitchFamily="34" charset="0"/>
              </a:rPr>
              <a:t>Beware!</a:t>
            </a:r>
          </a:p>
          <a:p>
            <a:pPr eaLnBrk="1">
              <a:lnSpc>
                <a:spcPct val="125000"/>
              </a:lnSpc>
            </a:pPr>
            <a:endParaRPr lang="en-GB" altLang="en-US" sz="2800">
              <a:latin typeface="Droid Sans" pitchFamily="34" charset="0"/>
            </a:endParaRPr>
          </a:p>
          <a:p>
            <a:pPr eaLnBrk="1">
              <a:lnSpc>
                <a:spcPct val="125000"/>
              </a:lnSpc>
            </a:pPr>
            <a:r>
              <a:rPr lang="en-GB" altLang="en-US" sz="2800">
                <a:latin typeface="Droid Sans" pitchFamily="34" charset="0"/>
              </a:rPr>
              <a:t>None of these operations check whether the </a:t>
            </a:r>
          </a:p>
          <a:p>
            <a:pPr eaLnBrk="1">
              <a:lnSpc>
                <a:spcPct val="125000"/>
              </a:lnSpc>
            </a:pPr>
            <a:r>
              <a:rPr lang="en-GB" altLang="en-US" sz="2800">
                <a:latin typeface="Droid Sans" pitchFamily="34" charset="0"/>
              </a:rPr>
              <a:t>directories or files exist</a:t>
            </a:r>
          </a:p>
          <a:p>
            <a:pPr eaLnBrk="1">
              <a:lnSpc>
                <a:spcPct val="125000"/>
              </a:lnSpc>
            </a:pPr>
            <a:endParaRPr lang="en-GB" altLang="en-US" sz="2800">
              <a:latin typeface="Droid Sans"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800">
                <a:latin typeface="Droid Sans" pitchFamily="34" charset="0"/>
              </a:rPr>
              <a:t>Beware!</a:t>
            </a:r>
          </a:p>
          <a:p>
            <a:pPr eaLnBrk="1">
              <a:lnSpc>
                <a:spcPct val="125000"/>
              </a:lnSpc>
            </a:pPr>
            <a:endParaRPr lang="en-GB" altLang="en-US" sz="2800">
              <a:latin typeface="Droid Sans" pitchFamily="34" charset="0"/>
            </a:endParaRPr>
          </a:p>
          <a:p>
            <a:pPr eaLnBrk="1">
              <a:lnSpc>
                <a:spcPct val="125000"/>
              </a:lnSpc>
            </a:pPr>
            <a:r>
              <a:rPr lang="en-GB" altLang="en-US" sz="2800">
                <a:latin typeface="Droid Sans" pitchFamily="34" charset="0"/>
              </a:rPr>
              <a:t>None of these operations check whether the </a:t>
            </a:r>
          </a:p>
          <a:p>
            <a:pPr eaLnBrk="1">
              <a:lnSpc>
                <a:spcPct val="125000"/>
              </a:lnSpc>
            </a:pPr>
            <a:r>
              <a:rPr lang="en-GB" altLang="en-US" sz="2800">
                <a:latin typeface="Droid Sans" pitchFamily="34" charset="0"/>
              </a:rPr>
              <a:t>directories or files exist</a:t>
            </a:r>
          </a:p>
          <a:p>
            <a:pPr eaLnBrk="1">
              <a:lnSpc>
                <a:spcPct val="125000"/>
              </a:lnSpc>
            </a:pPr>
            <a:endParaRPr lang="en-GB" altLang="en-US" sz="2800">
              <a:latin typeface="Droid Sans" pitchFamily="34" charset="0"/>
            </a:endParaRPr>
          </a:p>
          <a:p>
            <a:pPr eaLnBrk="1">
              <a:lnSpc>
                <a:spcPct val="125000"/>
              </a:lnSpc>
            </a:pPr>
            <a:r>
              <a:rPr lang="en-GB" altLang="en-US" sz="2800">
                <a:latin typeface="Droid Sans" pitchFamily="34" charset="0"/>
              </a:rPr>
              <a:t>Remember </a:t>
            </a:r>
            <a:r>
              <a:rPr lang="en-GB" altLang="en-US" sz="2800">
                <a:latin typeface="Inconsolata" pitchFamily="49" charset="0"/>
              </a:rPr>
              <a:t>os.path exists </a:t>
            </a:r>
            <a:r>
              <a:rPr lang="en-GB" altLang="en-US" sz="2800">
                <a:latin typeface="Droid Sans" pitchFamily="34" charset="0"/>
              </a:rPr>
              <a:t>function</a:t>
            </a:r>
          </a:p>
          <a:p>
            <a:pPr eaLnBrk="1">
              <a:lnSpc>
                <a:spcPct val="125000"/>
              </a:lnSpc>
            </a:pPr>
            <a:endParaRPr lang="en-GB" altLang="en-US" sz="2400">
              <a:latin typeface="Inconsolata"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44" name="Group 4"/>
          <p:cNvGraphicFramePr>
            <a:graphicFrameLocks noGrp="1"/>
          </p:cNvGraphicFramePr>
          <p:nvPr>
            <p:ph idx="4294967295"/>
          </p:nvPr>
        </p:nvGraphicFramePr>
        <p:xfrm>
          <a:off x="504825" y="957263"/>
          <a:ext cx="9072563" cy="5008564"/>
        </p:xfrm>
        <a:graphic>
          <a:graphicData uri="http://schemas.openxmlformats.org/drawingml/2006/table">
            <a:tbl>
              <a:tblPr/>
              <a:tblGrid>
                <a:gridCol w="2346421">
                  <a:extLst>
                    <a:ext uri="{9D8B030D-6E8A-4147-A177-3AD203B41FA5}">
                      <a16:colId xmlns:a16="http://schemas.microsoft.com/office/drawing/2014/main" val="20000"/>
                    </a:ext>
                  </a:extLst>
                </a:gridCol>
                <a:gridCol w="6726142">
                  <a:extLst>
                    <a:ext uri="{9D8B030D-6E8A-4147-A177-3AD203B41FA5}">
                      <a16:colId xmlns:a16="http://schemas.microsoft.com/office/drawing/2014/main" val="20001"/>
                    </a:ext>
                  </a:extLst>
                </a:gridCol>
              </a:tblGrid>
              <a:tr h="457253">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1"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os.path</a:t>
                      </a:r>
                      <a:endParaRPr kumimoji="0" lang="en-CA" sz="2000" b="1"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Common </a:t>
                      </a:r>
                      <a:r>
                        <a:rPr kumimoji="0" lang="en-CA" sz="2000" b="0" i="0" u="none" strike="noStrike" cap="none" normalizeH="0" baseline="0">
                          <a:ln>
                            <a:noFill/>
                          </a:ln>
                          <a:solidFill>
                            <a:srgbClr val="000000"/>
                          </a:solidFill>
                          <a:effectLst/>
                          <a:latin typeface="Droid Sans" pitchFamily="34" charset="0"/>
                          <a:ea typeface="Arial Unicode MS" pitchFamily="34" charset="-128"/>
                          <a:cs typeface="Arial Unicode MS" pitchFamily="34" charset="-128"/>
                        </a:rPr>
                        <a:t>pathname manipulations</a:t>
                      </a:r>
                      <a:endPar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endParaRPr>
                    </a:p>
                  </a:txBody>
                  <a:tcPr marT="45725" marB="45725"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8444">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rPr>
                        <a:t>join</a:t>
                      </a: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Join relative paths together using operating system-specific separators</a:t>
                      </a:r>
                    </a:p>
                  </a:txBody>
                  <a:tcPr marT="45725" marB="45725"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8444">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normpath</a:t>
                      </a:r>
                      <a:endPar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Clean up a path and convert separators to be consistent with the current operating system</a:t>
                      </a:r>
                    </a:p>
                  </a:txBody>
                  <a:tcPr marT="45725" marB="45725"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53">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dirname</a:t>
                      </a:r>
                      <a:endPar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Get the path up to the final directory/file in the path</a:t>
                      </a:r>
                    </a:p>
                  </a:txBody>
                  <a:tcPr marT="45725" marB="45725"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53">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basename</a:t>
                      </a:r>
                      <a:endPar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Get the final directory/file in the path</a:t>
                      </a:r>
                    </a:p>
                  </a:txBody>
                  <a:tcPr marT="45725" marB="45725"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53">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rPr>
                        <a:t>split</a:t>
                      </a: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Split a path into directory and file name</a:t>
                      </a:r>
                    </a:p>
                  </a:txBody>
                  <a:tcPr marT="45725" marB="45725"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53">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splitext</a:t>
                      </a:r>
                      <a:endPar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Split a path to get a file extension</a:t>
                      </a:r>
                    </a:p>
                  </a:txBody>
                  <a:tcPr marT="45725" marB="45725"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53">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splitdrive</a:t>
                      </a:r>
                      <a:endPar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Split a path to get a drive name</a:t>
                      </a:r>
                    </a:p>
                  </a:txBody>
                  <a:tcPr marT="45725" marB="45725"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0905">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isabs</a:t>
                      </a:r>
                      <a:endPar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Is a path relative or absolute?</a:t>
                      </a:r>
                    </a:p>
                  </a:txBody>
                  <a:tcPr marT="45725" marB="45725"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253">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err="1">
                          <a:ln>
                            <a:noFill/>
                          </a:ln>
                          <a:solidFill>
                            <a:srgbClr val="000000"/>
                          </a:solidFill>
                          <a:effectLst/>
                          <a:latin typeface="Inconsolata" pitchFamily="49" charset="0"/>
                          <a:ea typeface="Arial Unicode MS" pitchFamily="34" charset="-128"/>
                          <a:cs typeface="Arial Unicode MS" pitchFamily="34" charset="-128"/>
                        </a:rPr>
                        <a:t>abspath</a:t>
                      </a:r>
                      <a:endParaRPr kumimoji="0" lang="en-CA" sz="2000" b="0" i="0" u="none" strike="noStrike" cap="none" normalizeH="0" baseline="0" dirty="0">
                        <a:ln>
                          <a:noFill/>
                        </a:ln>
                        <a:solidFill>
                          <a:srgbClr val="000000"/>
                        </a:solidFill>
                        <a:effectLst/>
                        <a:latin typeface="Inconsolata" pitchFamily="49" charset="0"/>
                        <a:ea typeface="Arial Unicode MS" pitchFamily="34" charset="-128"/>
                        <a:cs typeface="Arial Unicode MS" pitchFamily="34" charset="-128"/>
                      </a:endParaRP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itchFamily="18" charset="0"/>
                        <a:buNone/>
                        <a:tabLst/>
                      </a:pP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Convert a path to an absolute path, using </a:t>
                      </a:r>
                      <a:r>
                        <a:rPr kumimoji="0" lang="en-CA" sz="2000" b="0" i="0" u="none" strike="noStrike" cap="none" normalizeH="0" baseline="0" dirty="0" err="1">
                          <a:ln>
                            <a:noFill/>
                          </a:ln>
                          <a:solidFill>
                            <a:srgbClr val="000000"/>
                          </a:solidFill>
                          <a:effectLst/>
                          <a:latin typeface="Droid Sans" pitchFamily="34" charset="0"/>
                          <a:ea typeface="Arial Unicode MS" pitchFamily="34" charset="-128"/>
                          <a:cs typeface="Arial Unicode MS" pitchFamily="34" charset="-128"/>
                        </a:rPr>
                        <a:t>getcwd</a:t>
                      </a:r>
                      <a:r>
                        <a:rPr kumimoji="0" lang="en-CA" sz="2000" b="0" i="0" u="none" strike="noStrike" cap="none" normalizeH="0" baseline="0" dirty="0">
                          <a:ln>
                            <a:noFill/>
                          </a:ln>
                          <a:solidFill>
                            <a:srgbClr val="000000"/>
                          </a:solidFill>
                          <a:effectLst/>
                          <a:latin typeface="Droid Sans" pitchFamily="34" charset="0"/>
                          <a:ea typeface="Arial Unicode MS" pitchFamily="34" charset="-128"/>
                          <a:cs typeface="Arial Unicode MS" pitchFamily="34" charset="-128"/>
                        </a:rPr>
                        <a:t>()</a:t>
                      </a:r>
                    </a:p>
                  </a:txBody>
                  <a:tcPr marT="45725" marB="45725"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017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5" y="1055688"/>
            <a:ext cx="71437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0179" name="Text Box 4"/>
          <p:cNvSpPr txBox="1">
            <a:spLocks noChangeArrowheads="1"/>
          </p:cNvSpPr>
          <p:nvPr/>
        </p:nvSpPr>
        <p:spPr bwMode="auto">
          <a:xfrm>
            <a:off x="4219575" y="4883150"/>
            <a:ext cx="17208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102000"/>
              </a:lnSpc>
            </a:pPr>
            <a:r>
              <a:rPr lang="en-US" altLang="en-US" sz="2600">
                <a:solidFill>
                  <a:srgbClr val="000000"/>
                </a:solidFill>
                <a:latin typeface="Droid Sans" pitchFamily="34" charset="0"/>
              </a:rPr>
              <a:t>May 2011</a:t>
            </a:r>
          </a:p>
        </p:txBody>
      </p:sp>
      <p:sp>
        <p:nvSpPr>
          <p:cNvPr id="50180" name="Text Box 5"/>
          <p:cNvSpPr txBox="1">
            <a:spLocks noChangeArrowheads="1"/>
          </p:cNvSpPr>
          <p:nvPr/>
        </p:nvSpPr>
        <p:spPr bwMode="auto">
          <a:xfrm>
            <a:off x="4284663" y="3046413"/>
            <a:ext cx="15906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102000"/>
              </a:lnSpc>
            </a:pPr>
            <a:r>
              <a:rPr lang="en-US" altLang="en-US" sz="2600">
                <a:solidFill>
                  <a:srgbClr val="000000"/>
                </a:solidFill>
                <a:latin typeface="Droid Sans" pitchFamily="34" charset="0"/>
              </a:rPr>
              <a:t>created by</a:t>
            </a:r>
          </a:p>
        </p:txBody>
      </p:sp>
      <p:sp>
        <p:nvSpPr>
          <p:cNvPr id="50181" name="Text Box 6"/>
          <p:cNvSpPr txBox="1">
            <a:spLocks noChangeArrowheads="1"/>
          </p:cNvSpPr>
          <p:nvPr/>
        </p:nvSpPr>
        <p:spPr bwMode="auto">
          <a:xfrm>
            <a:off x="3983038" y="3911600"/>
            <a:ext cx="21939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102000"/>
              </a:lnSpc>
            </a:pPr>
            <a:r>
              <a:rPr lang="en-US" altLang="en-US" sz="3200">
                <a:solidFill>
                  <a:srgbClr val="000000"/>
                </a:solidFill>
                <a:latin typeface="Droid Sans" pitchFamily="34" charset="0"/>
              </a:rPr>
              <a:t>Mike Jackson and Greg Wilson</a:t>
            </a:r>
          </a:p>
        </p:txBody>
      </p:sp>
      <p:pic>
        <p:nvPicPr>
          <p:cNvPr id="5018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6194425"/>
            <a:ext cx="22669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0183" name="Text Box 5"/>
          <p:cNvSpPr txBox="1">
            <a:spLocks noChangeArrowheads="1"/>
          </p:cNvSpPr>
          <p:nvPr/>
        </p:nvSpPr>
        <p:spPr bwMode="auto">
          <a:xfrm>
            <a:off x="3116263" y="6186488"/>
            <a:ext cx="6478587"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02000"/>
              </a:lnSpc>
            </a:pPr>
            <a:r>
              <a:rPr lang="en-US" altLang="en-US" sz="1400">
                <a:solidFill>
                  <a:srgbClr val="000000"/>
                </a:solidFill>
                <a:latin typeface="Droid Sans" pitchFamily="34" charset="0"/>
              </a:rPr>
              <a:t>Copyright </a:t>
            </a:r>
            <a:r>
              <a:rPr lang="en-US" altLang="en-US" sz="1400">
                <a:solidFill>
                  <a:srgbClr val="000000"/>
                </a:solidFill>
                <a:latin typeface="Droid Sans" pitchFamily="34" charset="0"/>
                <a:cs typeface="Arial" panose="020B0604020202020204" pitchFamily="34" charset="0"/>
              </a:rPr>
              <a:t>© Software Carpentry and The University of Edinburgh 2010-2011</a:t>
            </a:r>
          </a:p>
          <a:p>
            <a:pPr eaLnBrk="1">
              <a:lnSpc>
                <a:spcPct val="140000"/>
              </a:lnSpc>
            </a:pPr>
            <a:r>
              <a:rPr lang="en-US" altLang="en-US" sz="1400">
                <a:solidFill>
                  <a:srgbClr val="000000"/>
                </a:solidFill>
                <a:latin typeface="Droid Sans" pitchFamily="34" charset="0"/>
                <a:cs typeface="Arial" panose="020B0604020202020204" pitchFamily="34" charset="0"/>
              </a:rPr>
              <a:t>This work is licensed under the Creative Commons Attribution License</a:t>
            </a:r>
          </a:p>
          <a:p>
            <a:pPr eaLnBrk="1">
              <a:lnSpc>
                <a:spcPct val="140000"/>
              </a:lnSpc>
            </a:pPr>
            <a:r>
              <a:rPr lang="en-US" altLang="en-US" sz="1400">
                <a:solidFill>
                  <a:srgbClr val="000000"/>
                </a:solidFill>
                <a:latin typeface="Droid Sans" pitchFamily="34" charset="0"/>
                <a:cs typeface="Arial" panose="020B0604020202020204" pitchFamily="34" charset="0"/>
              </a:rPr>
              <a:t>See http://software-carpentry.org/license.html for more information.</a:t>
            </a:r>
          </a:p>
        </p:txBody>
      </p:sp>
      <p:sp>
        <p:nvSpPr>
          <p:cNvPr id="2" name="Rectangle 1"/>
          <p:cNvSpPr/>
          <p:nvPr/>
        </p:nvSpPr>
        <p:spPr>
          <a:xfrm>
            <a:off x="2159962" y="5539432"/>
            <a:ext cx="5991128" cy="374846"/>
          </a:xfrm>
          <a:prstGeom prst="rect">
            <a:avLst/>
          </a:prstGeom>
        </p:spPr>
        <p:txBody>
          <a:bodyPr wrap="square">
            <a:spAutoFit/>
          </a:bodyPr>
          <a:lstStyle/>
          <a:p>
            <a:pPr algn="ctr" eaLnBrk="1">
              <a:lnSpc>
                <a:spcPct val="102000"/>
              </a:lnSpc>
            </a:pPr>
            <a:r>
              <a:rPr lang="en-US" altLang="en-US" dirty="0">
                <a:solidFill>
                  <a:srgbClr val="000000"/>
                </a:solidFill>
                <a:latin typeface="Droid Sans" pitchFamily="34" charset="0"/>
              </a:rPr>
              <a:t>Updated by F.J. Navarro (Py2 to Py3) – June 2017</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base = </a:t>
            </a:r>
            <a:r>
              <a:rPr lang="en-US" altLang="en-US" sz="2400" dirty="0">
                <a:latin typeface="Inconsolata" pitchFamily="49" charset="0"/>
              </a:rPr>
              <a:t>'/</a:t>
            </a:r>
            <a:r>
              <a:rPr lang="en-GB" altLang="en-US" sz="2400" dirty="0">
                <a:latin typeface="Inconsolata" pitchFamily="49" charset="0"/>
              </a:rPr>
              <a:t>users</a:t>
            </a:r>
            <a:r>
              <a:rPr lang="en-US" altLang="en-US" sz="2400" dirty="0">
                <a:latin typeface="Inconsolata" pitchFamily="49" charset="0"/>
              </a:rPr>
              <a:t>'</a:t>
            </a:r>
          </a:p>
          <a:p>
            <a:pPr eaLnBrk="1">
              <a:lnSpc>
                <a:spcPct val="125000"/>
              </a:lnSpc>
            </a:pPr>
            <a:r>
              <a:rPr lang="en-GB" altLang="en-US" sz="2400" dirty="0">
                <a:latin typeface="Inconsolata" pitchFamily="49" charset="0"/>
              </a:rPr>
              <a:t>&gt;&gt;&gt; user = </a:t>
            </a:r>
            <a:r>
              <a:rPr lang="en-US" altLang="en-US" sz="2400" dirty="0">
                <a:latin typeface="Inconsolata" pitchFamily="49" charset="0"/>
              </a:rPr>
              <a:t>'</a:t>
            </a:r>
            <a:r>
              <a:rPr lang="en-GB" altLang="en-US" sz="2400" dirty="0" err="1">
                <a:latin typeface="Inconsolata" pitchFamily="49" charset="0"/>
              </a:rPr>
              <a:t>vlad</a:t>
            </a:r>
            <a:r>
              <a:rPr lang="en-US" altLang="en-US" sz="2400" dirty="0">
                <a:latin typeface="Inconsolata" pitchFamily="49" charset="0"/>
              </a:rPr>
              <a:t>'</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datadir</a:t>
            </a:r>
            <a:r>
              <a:rPr lang="en-GB" altLang="en-US" sz="2400" dirty="0">
                <a:latin typeface="Inconsolata" pitchFamily="49" charset="0"/>
              </a:rPr>
              <a:t> = </a:t>
            </a:r>
            <a:r>
              <a:rPr lang="en-US" altLang="en-US" sz="2400" dirty="0">
                <a:latin typeface="Inconsolata" pitchFamily="49" charset="0"/>
              </a:rPr>
              <a:t>'</a:t>
            </a:r>
            <a:r>
              <a:rPr lang="en-GB" altLang="en-US" sz="2400" dirty="0">
                <a:latin typeface="Inconsolata" pitchFamily="49" charset="0"/>
              </a:rPr>
              <a:t>data</a:t>
            </a:r>
            <a:r>
              <a:rPr lang="en-US" altLang="en-US" sz="2400" dirty="0">
                <a:latin typeface="Inconsolata" pitchFamily="49" charset="0"/>
              </a:rPr>
              <a:t>'</a:t>
            </a:r>
          </a:p>
          <a:p>
            <a:pPr eaLnBrk="1">
              <a:lnSpc>
                <a:spcPct val="125000"/>
              </a:lnSpc>
            </a:pPr>
            <a:r>
              <a:rPr lang="en-GB" altLang="en-US" sz="2400" dirty="0">
                <a:latin typeface="Inconsolata" pitchFamily="49" charset="0"/>
              </a:rPr>
              <a:t>&gt;&gt;&gt; path = base + </a:t>
            </a:r>
            <a:r>
              <a:rPr lang="en-US" altLang="en-US" sz="2400" dirty="0">
                <a:latin typeface="Inconsolata" pitchFamily="49" charset="0"/>
              </a:rPr>
              <a:t>'/' + user + '/' + </a:t>
            </a:r>
            <a:r>
              <a:rPr lang="en-US" altLang="en-US" sz="2400" dirty="0" err="1">
                <a:latin typeface="Inconsolata" pitchFamily="49" charset="0"/>
              </a:rPr>
              <a:t>datadir</a:t>
            </a:r>
            <a:endParaRPr lang="en-US"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(path)</a:t>
            </a:r>
          </a:p>
          <a:p>
            <a:pPr eaLnBrk="1">
              <a:lnSpc>
                <a:spcPct val="125000"/>
              </a:lnSpc>
            </a:pPr>
            <a:r>
              <a:rPr lang="en-GB" altLang="en-US" sz="2400" dirty="0">
                <a:solidFill>
                  <a:srgbClr val="006600"/>
                </a:solidFill>
                <a:latin typeface="Inconsolata" pitchFamily="49" charset="0"/>
              </a:rPr>
              <a:t>/users/</a:t>
            </a:r>
            <a:r>
              <a:rPr lang="en-GB" altLang="en-US" sz="2400" dirty="0" err="1">
                <a:solidFill>
                  <a:srgbClr val="006600"/>
                </a:solidFill>
                <a:latin typeface="Inconsolata" pitchFamily="49" charset="0"/>
              </a:rPr>
              <a:t>vlad</a:t>
            </a:r>
            <a:r>
              <a:rPr lang="en-GB" altLang="en-US" sz="2400" dirty="0">
                <a:solidFill>
                  <a:srgbClr val="006600"/>
                </a:solidFill>
                <a:latin typeface="Inconsolata" pitchFamily="49" charset="0"/>
              </a:rPr>
              <a:t>/data</a:t>
            </a:r>
          </a:p>
          <a:p>
            <a:pPr eaLnBrk="1">
              <a:lnSpc>
                <a:spcPct val="125000"/>
              </a:lnSpc>
            </a:pP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join</a:t>
            </a: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US" altLang="en-US" sz="2000" dirty="0">
              <a:solidFill>
                <a:srgbClr val="006600"/>
              </a:solidFill>
              <a:latin typeface="Inconsolata" pitchFamily="49" charset="0"/>
            </a:endParaRPr>
          </a:p>
          <a:p>
            <a:pPr eaLnBrk="1">
              <a:lnSpc>
                <a:spcPct val="125000"/>
              </a:lnSpc>
            </a:pPr>
            <a:endParaRPr lang="en-US" altLang="en-US" sz="2400" dirty="0">
              <a:solidFill>
                <a:srgbClr val="006600"/>
              </a:solidFill>
              <a:latin typeface="Inconsolata"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base = </a:t>
            </a:r>
            <a:r>
              <a:rPr lang="en-US" altLang="en-US" sz="2400" dirty="0">
                <a:latin typeface="Inconsolata" pitchFamily="49" charset="0"/>
              </a:rPr>
              <a:t>'/</a:t>
            </a:r>
            <a:r>
              <a:rPr lang="en-GB" altLang="en-US" sz="2400" dirty="0">
                <a:latin typeface="Inconsolata" pitchFamily="49" charset="0"/>
              </a:rPr>
              <a:t>users</a:t>
            </a:r>
            <a:r>
              <a:rPr lang="en-US" altLang="en-US" sz="2400" dirty="0">
                <a:latin typeface="Inconsolata" pitchFamily="49" charset="0"/>
              </a:rPr>
              <a:t>'</a:t>
            </a:r>
          </a:p>
          <a:p>
            <a:pPr eaLnBrk="1">
              <a:lnSpc>
                <a:spcPct val="125000"/>
              </a:lnSpc>
            </a:pPr>
            <a:r>
              <a:rPr lang="en-GB" altLang="en-US" sz="2400" dirty="0">
                <a:latin typeface="Inconsolata" pitchFamily="49" charset="0"/>
              </a:rPr>
              <a:t>&gt;&gt;&gt; user = </a:t>
            </a:r>
            <a:r>
              <a:rPr lang="en-US" altLang="en-US" sz="2400" dirty="0">
                <a:latin typeface="Inconsolata" pitchFamily="49" charset="0"/>
              </a:rPr>
              <a:t>'</a:t>
            </a:r>
            <a:r>
              <a:rPr lang="en-GB" altLang="en-US" sz="2400" dirty="0" err="1">
                <a:latin typeface="Inconsolata" pitchFamily="49" charset="0"/>
              </a:rPr>
              <a:t>vlad</a:t>
            </a:r>
            <a:r>
              <a:rPr lang="en-US" altLang="en-US" sz="2400" dirty="0">
                <a:latin typeface="Inconsolata" pitchFamily="49" charset="0"/>
              </a:rPr>
              <a:t>'</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datadir</a:t>
            </a:r>
            <a:r>
              <a:rPr lang="en-GB" altLang="en-US" sz="2400" dirty="0">
                <a:latin typeface="Inconsolata" pitchFamily="49" charset="0"/>
              </a:rPr>
              <a:t> = </a:t>
            </a:r>
            <a:r>
              <a:rPr lang="en-US" altLang="en-US" sz="2400" dirty="0">
                <a:latin typeface="Inconsolata" pitchFamily="49" charset="0"/>
              </a:rPr>
              <a:t>'</a:t>
            </a:r>
            <a:r>
              <a:rPr lang="en-GB" altLang="en-US" sz="2400" dirty="0">
                <a:latin typeface="Inconsolata" pitchFamily="49" charset="0"/>
              </a:rPr>
              <a:t>data</a:t>
            </a:r>
            <a:r>
              <a:rPr lang="en-US" altLang="en-US" sz="2400" dirty="0">
                <a:latin typeface="Inconsolata" pitchFamily="49" charset="0"/>
              </a:rPr>
              <a:t>'</a:t>
            </a:r>
          </a:p>
          <a:p>
            <a:pPr eaLnBrk="1">
              <a:lnSpc>
                <a:spcPct val="125000"/>
              </a:lnSpc>
            </a:pPr>
            <a:r>
              <a:rPr lang="en-GB" altLang="en-US" sz="2400" dirty="0">
                <a:latin typeface="Inconsolata" pitchFamily="49" charset="0"/>
              </a:rPr>
              <a:t>&gt;&gt;&gt; path = base + </a:t>
            </a:r>
            <a:r>
              <a:rPr lang="en-US" altLang="en-US" sz="2400" dirty="0">
                <a:latin typeface="Inconsolata" pitchFamily="49" charset="0"/>
              </a:rPr>
              <a:t>'/' + user + '/' + </a:t>
            </a:r>
            <a:r>
              <a:rPr lang="en-US" altLang="en-US" sz="2400" dirty="0" err="1">
                <a:latin typeface="Inconsolata" pitchFamily="49" charset="0"/>
              </a:rPr>
              <a:t>datadir</a:t>
            </a:r>
            <a:endParaRPr lang="en-US"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(path)</a:t>
            </a:r>
          </a:p>
          <a:p>
            <a:pPr eaLnBrk="1">
              <a:lnSpc>
                <a:spcPct val="125000"/>
              </a:lnSpc>
            </a:pPr>
            <a:r>
              <a:rPr lang="en-GB" altLang="en-US" sz="2400" dirty="0">
                <a:solidFill>
                  <a:srgbClr val="006600"/>
                </a:solidFill>
                <a:latin typeface="Inconsolata" pitchFamily="49" charset="0"/>
              </a:rPr>
              <a:t>/users/</a:t>
            </a:r>
            <a:r>
              <a:rPr lang="en-GB" altLang="en-US" sz="2400" dirty="0" err="1">
                <a:solidFill>
                  <a:srgbClr val="006600"/>
                </a:solidFill>
                <a:latin typeface="Inconsolata" pitchFamily="49" charset="0"/>
              </a:rPr>
              <a:t>vlad</a:t>
            </a:r>
            <a:r>
              <a:rPr lang="en-GB" altLang="en-US" sz="2400" dirty="0">
                <a:solidFill>
                  <a:srgbClr val="006600"/>
                </a:solidFill>
                <a:latin typeface="Inconsolata" pitchFamily="49" charset="0"/>
              </a:rPr>
              <a:t>/data</a:t>
            </a:r>
          </a:p>
          <a:p>
            <a:pPr eaLnBrk="1">
              <a:lnSpc>
                <a:spcPct val="125000"/>
              </a:lnSpc>
            </a:pP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join</a:t>
            </a:r>
          </a:p>
          <a:p>
            <a:pPr eaLnBrk="1">
              <a:lnSpc>
                <a:spcPct val="125000"/>
              </a:lnSpc>
            </a:pPr>
            <a:r>
              <a:rPr lang="en-GB" altLang="en-US" sz="2400" dirty="0">
                <a:latin typeface="Inconsolata" pitchFamily="49" charset="0"/>
              </a:rPr>
              <a:t>&gt;&gt;&gt; path = join(base, user, </a:t>
            </a:r>
            <a:r>
              <a:rPr lang="en-GB" altLang="en-US" sz="2400" dirty="0" err="1">
                <a:latin typeface="Inconsolata" pitchFamily="49" charset="0"/>
              </a:rPr>
              <a:t>datadir</a:t>
            </a:r>
            <a:r>
              <a:rPr lang="en-GB" altLang="en-US" sz="2400" dirty="0">
                <a:latin typeface="Inconsolata" pitchFamily="49" charset="0"/>
              </a:rPr>
              <a:t>)</a:t>
            </a: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US" altLang="en-US" sz="2000" dirty="0">
              <a:solidFill>
                <a:srgbClr val="006600"/>
              </a:solidFill>
              <a:latin typeface="Inconsolata" pitchFamily="49" charset="0"/>
            </a:endParaRPr>
          </a:p>
          <a:p>
            <a:pPr eaLnBrk="1">
              <a:lnSpc>
                <a:spcPct val="125000"/>
              </a:lnSpc>
            </a:pPr>
            <a:endParaRPr lang="en-US" altLang="en-US" sz="2400" dirty="0">
              <a:solidFill>
                <a:srgbClr val="006600"/>
              </a:solidFill>
              <a:latin typeface="Inconsolata"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base = </a:t>
            </a:r>
            <a:r>
              <a:rPr lang="en-US" altLang="en-US" sz="2400" dirty="0">
                <a:latin typeface="Inconsolata" pitchFamily="49" charset="0"/>
              </a:rPr>
              <a:t>'/</a:t>
            </a:r>
            <a:r>
              <a:rPr lang="en-GB" altLang="en-US" sz="2400" dirty="0">
                <a:latin typeface="Inconsolata" pitchFamily="49" charset="0"/>
              </a:rPr>
              <a:t>users</a:t>
            </a:r>
            <a:r>
              <a:rPr lang="en-US" altLang="en-US" sz="2400" dirty="0">
                <a:latin typeface="Inconsolata" pitchFamily="49" charset="0"/>
              </a:rPr>
              <a:t>'</a:t>
            </a:r>
          </a:p>
          <a:p>
            <a:pPr eaLnBrk="1">
              <a:lnSpc>
                <a:spcPct val="125000"/>
              </a:lnSpc>
            </a:pPr>
            <a:r>
              <a:rPr lang="en-GB" altLang="en-US" sz="2400" dirty="0">
                <a:latin typeface="Inconsolata" pitchFamily="49" charset="0"/>
              </a:rPr>
              <a:t>&gt;&gt;&gt; user = </a:t>
            </a:r>
            <a:r>
              <a:rPr lang="en-US" altLang="en-US" sz="2400" dirty="0">
                <a:latin typeface="Inconsolata" pitchFamily="49" charset="0"/>
              </a:rPr>
              <a:t>'</a:t>
            </a:r>
            <a:r>
              <a:rPr lang="en-GB" altLang="en-US" sz="2400" dirty="0" err="1">
                <a:latin typeface="Inconsolata" pitchFamily="49" charset="0"/>
              </a:rPr>
              <a:t>vlad</a:t>
            </a:r>
            <a:r>
              <a:rPr lang="en-US" altLang="en-US" sz="2400" dirty="0">
                <a:latin typeface="Inconsolata" pitchFamily="49" charset="0"/>
              </a:rPr>
              <a:t>'</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datadir</a:t>
            </a:r>
            <a:r>
              <a:rPr lang="en-GB" altLang="en-US" sz="2400" dirty="0">
                <a:latin typeface="Inconsolata" pitchFamily="49" charset="0"/>
              </a:rPr>
              <a:t> = </a:t>
            </a:r>
            <a:r>
              <a:rPr lang="en-US" altLang="en-US" sz="2400" dirty="0">
                <a:latin typeface="Inconsolata" pitchFamily="49" charset="0"/>
              </a:rPr>
              <a:t>'</a:t>
            </a:r>
            <a:r>
              <a:rPr lang="en-GB" altLang="en-US" sz="2400" dirty="0">
                <a:latin typeface="Inconsolata" pitchFamily="49" charset="0"/>
              </a:rPr>
              <a:t>data</a:t>
            </a:r>
            <a:r>
              <a:rPr lang="en-US" altLang="en-US" sz="2400" dirty="0">
                <a:latin typeface="Inconsolata" pitchFamily="49" charset="0"/>
              </a:rPr>
              <a:t>'</a:t>
            </a:r>
          </a:p>
          <a:p>
            <a:pPr eaLnBrk="1">
              <a:lnSpc>
                <a:spcPct val="125000"/>
              </a:lnSpc>
            </a:pPr>
            <a:r>
              <a:rPr lang="en-GB" altLang="en-US" sz="2400" dirty="0">
                <a:latin typeface="Inconsolata" pitchFamily="49" charset="0"/>
              </a:rPr>
              <a:t>&gt;&gt;&gt; path = base + </a:t>
            </a:r>
            <a:r>
              <a:rPr lang="en-US" altLang="en-US" sz="2400" dirty="0">
                <a:latin typeface="Inconsolata" pitchFamily="49" charset="0"/>
              </a:rPr>
              <a:t>'/' + user + '/' + </a:t>
            </a:r>
            <a:r>
              <a:rPr lang="en-US" altLang="en-US" sz="2400" dirty="0" err="1">
                <a:latin typeface="Inconsolata" pitchFamily="49" charset="0"/>
              </a:rPr>
              <a:t>datadir</a:t>
            </a:r>
            <a:endParaRPr lang="en-US"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(path)</a:t>
            </a:r>
          </a:p>
          <a:p>
            <a:pPr eaLnBrk="1">
              <a:lnSpc>
                <a:spcPct val="125000"/>
              </a:lnSpc>
            </a:pPr>
            <a:r>
              <a:rPr lang="en-GB" altLang="en-US" sz="2400" dirty="0">
                <a:solidFill>
                  <a:srgbClr val="006600"/>
                </a:solidFill>
                <a:latin typeface="Inconsolata" pitchFamily="49" charset="0"/>
              </a:rPr>
              <a:t>/users/</a:t>
            </a:r>
            <a:r>
              <a:rPr lang="en-GB" altLang="en-US" sz="2400" dirty="0" err="1">
                <a:solidFill>
                  <a:srgbClr val="006600"/>
                </a:solidFill>
                <a:latin typeface="Inconsolata" pitchFamily="49" charset="0"/>
              </a:rPr>
              <a:t>vlad</a:t>
            </a:r>
            <a:r>
              <a:rPr lang="en-GB" altLang="en-US" sz="2400" dirty="0">
                <a:solidFill>
                  <a:srgbClr val="006600"/>
                </a:solidFill>
                <a:latin typeface="Inconsolata" pitchFamily="49" charset="0"/>
              </a:rPr>
              <a:t>/data</a:t>
            </a:r>
          </a:p>
          <a:p>
            <a:pPr eaLnBrk="1">
              <a:lnSpc>
                <a:spcPct val="125000"/>
              </a:lnSpc>
            </a:pP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join</a:t>
            </a:r>
          </a:p>
          <a:p>
            <a:pPr eaLnBrk="1">
              <a:lnSpc>
                <a:spcPct val="125000"/>
              </a:lnSpc>
            </a:pPr>
            <a:r>
              <a:rPr lang="en-GB" altLang="en-US" sz="2400" dirty="0">
                <a:latin typeface="Inconsolata" pitchFamily="49" charset="0"/>
              </a:rPr>
              <a:t>&gt;&gt;&gt; path = join(base, user, </a:t>
            </a:r>
            <a:r>
              <a:rPr lang="en-GB" altLang="en-US" sz="2400" dirty="0" err="1">
                <a:latin typeface="Inconsolata" pitchFamily="49" charset="0"/>
              </a:rPr>
              <a:t>datadir</a:t>
            </a:r>
            <a:r>
              <a:rPr lang="en-GB" altLang="en-US" sz="2400" dirty="0">
                <a:latin typeface="Inconsolata" pitchFamily="49" charset="0"/>
              </a:rPr>
              <a:t>)</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(path)</a:t>
            </a:r>
          </a:p>
          <a:p>
            <a:pPr eaLnBrk="1">
              <a:lnSpc>
                <a:spcPct val="125000"/>
              </a:lnSpc>
            </a:pPr>
            <a:r>
              <a:rPr lang="en-GB" altLang="en-US" sz="2400" dirty="0">
                <a:solidFill>
                  <a:srgbClr val="006600"/>
                </a:solidFill>
                <a:latin typeface="Inconsolata" pitchFamily="49" charset="0"/>
              </a:rPr>
              <a:t>/users/</a:t>
            </a:r>
            <a:r>
              <a:rPr lang="en-GB" altLang="en-US" sz="2400" dirty="0" err="1">
                <a:solidFill>
                  <a:srgbClr val="006600"/>
                </a:solidFill>
                <a:latin typeface="Inconsolata" pitchFamily="49" charset="0"/>
              </a:rPr>
              <a:t>vlad</a:t>
            </a:r>
            <a:r>
              <a:rPr lang="en-GB" altLang="en-US" sz="2400" dirty="0">
                <a:solidFill>
                  <a:srgbClr val="006600"/>
                </a:solidFill>
                <a:latin typeface="Inconsolata" pitchFamily="49" charset="0"/>
              </a:rPr>
              <a:t>/data</a:t>
            </a: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US" altLang="en-US" sz="2000" dirty="0">
              <a:solidFill>
                <a:srgbClr val="006600"/>
              </a:solidFill>
              <a:latin typeface="Inconsolata" pitchFamily="49" charset="0"/>
            </a:endParaRPr>
          </a:p>
          <a:p>
            <a:pPr eaLnBrk="1">
              <a:lnSpc>
                <a:spcPct val="125000"/>
              </a:lnSpc>
            </a:pPr>
            <a:endParaRPr lang="en-US" altLang="en-US" sz="2400" dirty="0">
              <a:solidFill>
                <a:srgbClr val="006600"/>
              </a:solidFill>
              <a:latin typeface="Inconsolata"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base = </a:t>
            </a:r>
            <a:r>
              <a:rPr lang="en-US" altLang="en-US" sz="2400" dirty="0">
                <a:latin typeface="Inconsolata" pitchFamily="49" charset="0"/>
              </a:rPr>
              <a:t>'/</a:t>
            </a:r>
            <a:r>
              <a:rPr lang="en-GB" altLang="en-US" sz="2400" dirty="0">
                <a:latin typeface="Inconsolata" pitchFamily="49" charset="0"/>
              </a:rPr>
              <a:t>users</a:t>
            </a:r>
            <a:r>
              <a:rPr lang="en-US" altLang="en-US" sz="2400" dirty="0">
                <a:latin typeface="Inconsolata" pitchFamily="49" charset="0"/>
              </a:rPr>
              <a:t>'</a:t>
            </a:r>
          </a:p>
          <a:p>
            <a:pPr eaLnBrk="1">
              <a:lnSpc>
                <a:spcPct val="125000"/>
              </a:lnSpc>
            </a:pPr>
            <a:r>
              <a:rPr lang="en-GB" altLang="en-US" sz="2400" dirty="0">
                <a:latin typeface="Inconsolata" pitchFamily="49" charset="0"/>
              </a:rPr>
              <a:t>&gt;&gt;&gt; user = </a:t>
            </a:r>
            <a:r>
              <a:rPr lang="en-US" altLang="en-US" sz="2400" dirty="0">
                <a:latin typeface="Inconsolata" pitchFamily="49" charset="0"/>
              </a:rPr>
              <a:t>'</a:t>
            </a:r>
            <a:r>
              <a:rPr lang="en-GB" altLang="en-US" sz="2400" dirty="0" err="1">
                <a:latin typeface="Inconsolata" pitchFamily="49" charset="0"/>
              </a:rPr>
              <a:t>vlad</a:t>
            </a:r>
            <a:r>
              <a:rPr lang="en-US" altLang="en-US" sz="2400" dirty="0">
                <a:latin typeface="Inconsolata" pitchFamily="49" charset="0"/>
              </a:rPr>
              <a:t>'</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datadir</a:t>
            </a:r>
            <a:r>
              <a:rPr lang="en-GB" altLang="en-US" sz="2400" dirty="0">
                <a:latin typeface="Inconsolata" pitchFamily="49" charset="0"/>
              </a:rPr>
              <a:t> = </a:t>
            </a:r>
            <a:r>
              <a:rPr lang="en-US" altLang="en-US" sz="2400" dirty="0">
                <a:latin typeface="Inconsolata" pitchFamily="49" charset="0"/>
              </a:rPr>
              <a:t>'</a:t>
            </a:r>
            <a:r>
              <a:rPr lang="en-GB" altLang="en-US" sz="2400" dirty="0">
                <a:latin typeface="Inconsolata" pitchFamily="49" charset="0"/>
              </a:rPr>
              <a:t>data</a:t>
            </a:r>
            <a:r>
              <a:rPr lang="en-US" altLang="en-US" sz="2400" dirty="0">
                <a:latin typeface="Inconsolata" pitchFamily="49" charset="0"/>
              </a:rPr>
              <a:t>'</a:t>
            </a:r>
          </a:p>
          <a:p>
            <a:pPr eaLnBrk="1">
              <a:lnSpc>
                <a:spcPct val="125000"/>
              </a:lnSpc>
            </a:pPr>
            <a:r>
              <a:rPr lang="en-GB" altLang="en-US" sz="2400" dirty="0">
                <a:latin typeface="Inconsolata" pitchFamily="49" charset="0"/>
              </a:rPr>
              <a:t>&gt;&gt;&gt; path = base + </a:t>
            </a:r>
            <a:r>
              <a:rPr lang="en-US" altLang="en-US" sz="2400" dirty="0">
                <a:latin typeface="Inconsolata" pitchFamily="49" charset="0"/>
              </a:rPr>
              <a:t>'/' + user + '/' + </a:t>
            </a:r>
            <a:r>
              <a:rPr lang="en-US" altLang="en-US" sz="2400" dirty="0" err="1">
                <a:latin typeface="Inconsolata" pitchFamily="49" charset="0"/>
              </a:rPr>
              <a:t>datadir</a:t>
            </a:r>
            <a:endParaRPr lang="en-US"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(path)</a:t>
            </a:r>
          </a:p>
          <a:p>
            <a:pPr eaLnBrk="1">
              <a:lnSpc>
                <a:spcPct val="125000"/>
              </a:lnSpc>
            </a:pPr>
            <a:r>
              <a:rPr lang="en-GB" altLang="en-US" sz="2400" dirty="0">
                <a:solidFill>
                  <a:srgbClr val="006600"/>
                </a:solidFill>
                <a:latin typeface="Inconsolata" pitchFamily="49" charset="0"/>
              </a:rPr>
              <a:t>/users/</a:t>
            </a:r>
            <a:r>
              <a:rPr lang="en-GB" altLang="en-US" sz="2400" dirty="0" err="1">
                <a:solidFill>
                  <a:srgbClr val="006600"/>
                </a:solidFill>
                <a:latin typeface="Inconsolata" pitchFamily="49" charset="0"/>
              </a:rPr>
              <a:t>vlad</a:t>
            </a:r>
            <a:r>
              <a:rPr lang="en-GB" altLang="en-US" sz="2400" dirty="0">
                <a:solidFill>
                  <a:srgbClr val="006600"/>
                </a:solidFill>
                <a:latin typeface="Inconsolata" pitchFamily="49" charset="0"/>
              </a:rPr>
              <a:t>/data</a:t>
            </a:r>
          </a:p>
          <a:p>
            <a:pPr eaLnBrk="1">
              <a:lnSpc>
                <a:spcPct val="125000"/>
              </a:lnSpc>
            </a:pP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b="1" dirty="0">
                <a:latin typeface="Inconsolata" pitchFamily="49" charset="0"/>
              </a:rPr>
              <a:t>from</a:t>
            </a:r>
            <a:r>
              <a:rPr lang="en-GB" altLang="en-US" sz="2400" dirty="0">
                <a:latin typeface="Inconsolata" pitchFamily="49" charset="0"/>
              </a:rPr>
              <a:t> </a:t>
            </a:r>
            <a:r>
              <a:rPr lang="en-GB" altLang="en-US" sz="2400" dirty="0" err="1">
                <a:latin typeface="Inconsolata" pitchFamily="49" charset="0"/>
              </a:rPr>
              <a:t>os.path</a:t>
            </a:r>
            <a:r>
              <a:rPr lang="en-GB" altLang="en-US" sz="2400" dirty="0">
                <a:latin typeface="Inconsolata" pitchFamily="49" charset="0"/>
              </a:rPr>
              <a:t> </a:t>
            </a:r>
            <a:r>
              <a:rPr lang="en-GB" altLang="en-US" sz="2400" b="1" dirty="0">
                <a:latin typeface="Inconsolata" pitchFamily="49" charset="0"/>
              </a:rPr>
              <a:t>import</a:t>
            </a:r>
            <a:r>
              <a:rPr lang="en-GB" altLang="en-US" sz="2400" dirty="0">
                <a:latin typeface="Inconsolata" pitchFamily="49" charset="0"/>
              </a:rPr>
              <a:t> join</a:t>
            </a:r>
          </a:p>
          <a:p>
            <a:pPr eaLnBrk="1">
              <a:lnSpc>
                <a:spcPct val="125000"/>
              </a:lnSpc>
            </a:pPr>
            <a:r>
              <a:rPr lang="en-GB" altLang="en-US" sz="2400" dirty="0">
                <a:latin typeface="Inconsolata" pitchFamily="49" charset="0"/>
              </a:rPr>
              <a:t>&gt;&gt;&gt; path = join(base, user, </a:t>
            </a:r>
            <a:r>
              <a:rPr lang="en-GB" altLang="en-US" sz="2400" dirty="0" err="1">
                <a:latin typeface="Inconsolata" pitchFamily="49" charset="0"/>
              </a:rPr>
              <a:t>datadir</a:t>
            </a:r>
            <a:r>
              <a:rPr lang="en-GB" altLang="en-US" sz="2400" dirty="0">
                <a:latin typeface="Inconsolata" pitchFamily="49" charset="0"/>
              </a:rPr>
              <a:t>)</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(path)</a:t>
            </a:r>
          </a:p>
          <a:p>
            <a:pPr eaLnBrk="1">
              <a:lnSpc>
                <a:spcPct val="125000"/>
              </a:lnSpc>
            </a:pPr>
            <a:r>
              <a:rPr lang="en-GB" altLang="en-US" sz="2400" dirty="0">
                <a:solidFill>
                  <a:srgbClr val="006600"/>
                </a:solidFill>
                <a:latin typeface="Inconsolata" pitchFamily="49" charset="0"/>
              </a:rPr>
              <a:t>/users</a:t>
            </a:r>
            <a:r>
              <a:rPr lang="en-GB" altLang="en-US" sz="2400" dirty="0">
                <a:solidFill>
                  <a:srgbClr val="A50021"/>
                </a:solidFill>
                <a:latin typeface="Inconsolata" pitchFamily="49" charset="0"/>
              </a:rPr>
              <a:t>/</a:t>
            </a:r>
            <a:r>
              <a:rPr lang="en-GB" altLang="en-US" sz="2400" dirty="0" err="1">
                <a:solidFill>
                  <a:srgbClr val="006600"/>
                </a:solidFill>
                <a:latin typeface="Inconsolata" pitchFamily="49" charset="0"/>
              </a:rPr>
              <a:t>vlad</a:t>
            </a:r>
            <a:r>
              <a:rPr lang="en-GB" altLang="en-US" sz="2400" dirty="0">
                <a:solidFill>
                  <a:srgbClr val="A50021"/>
                </a:solidFill>
                <a:latin typeface="Inconsolata" pitchFamily="49" charset="0"/>
              </a:rPr>
              <a:t>/</a:t>
            </a:r>
            <a:r>
              <a:rPr lang="en-GB" altLang="en-US" sz="2400" dirty="0">
                <a:solidFill>
                  <a:srgbClr val="006600"/>
                </a:solidFill>
                <a:latin typeface="Inconsolata" pitchFamily="49" charset="0"/>
              </a:rPr>
              <a:t>data</a:t>
            </a: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US" altLang="en-US" sz="2000" dirty="0">
              <a:solidFill>
                <a:srgbClr val="006600"/>
              </a:solidFill>
              <a:latin typeface="Inconsolata" pitchFamily="49" charset="0"/>
            </a:endParaRPr>
          </a:p>
          <a:p>
            <a:pPr eaLnBrk="1">
              <a:lnSpc>
                <a:spcPct val="125000"/>
              </a:lnSpc>
            </a:pPr>
            <a:endParaRPr lang="en-US" altLang="en-US" sz="2400" dirty="0">
              <a:solidFill>
                <a:srgbClr val="006600"/>
              </a:solidFill>
              <a:latin typeface="Inconsolata" pitchFamily="49" charset="0"/>
            </a:endParaRPr>
          </a:p>
        </p:txBody>
      </p:sp>
      <p:sp>
        <p:nvSpPr>
          <p:cNvPr id="10243" name="Text Box 2"/>
          <p:cNvSpPr txBox="1">
            <a:spLocks noChangeArrowheads="1"/>
          </p:cNvSpPr>
          <p:nvPr/>
        </p:nvSpPr>
        <p:spPr bwMode="auto">
          <a:xfrm>
            <a:off x="4233863" y="5911850"/>
            <a:ext cx="4378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join picks the file separator based on</a:t>
            </a:r>
          </a:p>
          <a:p>
            <a:pPr eaLnBrk="1">
              <a:lnSpc>
                <a:spcPct val="125000"/>
              </a:lnSpc>
            </a:pPr>
            <a:r>
              <a:rPr lang="en-GB" altLang="en-US" sz="2400">
                <a:solidFill>
                  <a:schemeClr val="accent2"/>
                </a:solidFill>
                <a:latin typeface="Droid Sans" pitchFamily="34" charset="0"/>
              </a:rPr>
              <a:t>the current operating system</a:t>
            </a:r>
            <a:endParaRPr lang="en-US" altLang="en-US" sz="2400">
              <a:solidFill>
                <a:schemeClr val="accent2"/>
              </a:solidFill>
              <a:latin typeface="Droid Sans" pitchFamily="34" charset="0"/>
            </a:endParaRPr>
          </a:p>
        </p:txBody>
      </p:sp>
      <p:sp>
        <p:nvSpPr>
          <p:cNvPr id="10244" name="Line 4"/>
          <p:cNvSpPr>
            <a:spLocks noChangeShapeType="1"/>
          </p:cNvSpPr>
          <p:nvPr/>
        </p:nvSpPr>
        <p:spPr bwMode="auto">
          <a:xfrm flipH="1" flipV="1">
            <a:off x="2735263" y="5853113"/>
            <a:ext cx="1268412" cy="519112"/>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245" name="Line 4"/>
          <p:cNvSpPr>
            <a:spLocks noChangeShapeType="1"/>
          </p:cNvSpPr>
          <p:nvPr/>
        </p:nvSpPr>
        <p:spPr bwMode="auto">
          <a:xfrm flipH="1" flipV="1">
            <a:off x="1757363" y="5853113"/>
            <a:ext cx="2246312" cy="519112"/>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546100" y="784225"/>
            <a:ext cx="8666163"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dirty="0">
                <a:latin typeface="Inconsolata" pitchFamily="49" charset="0"/>
              </a:rPr>
              <a:t>&gt;&gt;&gt; base = </a:t>
            </a:r>
            <a:r>
              <a:rPr lang="en-US" altLang="en-US" sz="2400" dirty="0">
                <a:latin typeface="Inconsolata" pitchFamily="49" charset="0"/>
              </a:rPr>
              <a:t>'/</a:t>
            </a:r>
            <a:r>
              <a:rPr lang="en-GB" altLang="en-US" sz="2400" dirty="0">
                <a:latin typeface="Inconsolata" pitchFamily="49" charset="0"/>
              </a:rPr>
              <a:t>users</a:t>
            </a:r>
            <a:r>
              <a:rPr lang="en-US" altLang="en-US" sz="2400" dirty="0">
                <a:latin typeface="Inconsolata" pitchFamily="49" charset="0"/>
              </a:rPr>
              <a:t>'</a:t>
            </a:r>
          </a:p>
          <a:p>
            <a:pPr eaLnBrk="1">
              <a:lnSpc>
                <a:spcPct val="125000"/>
              </a:lnSpc>
            </a:pPr>
            <a:r>
              <a:rPr lang="en-GB" altLang="en-US" sz="2400" dirty="0">
                <a:latin typeface="Inconsolata" pitchFamily="49" charset="0"/>
              </a:rPr>
              <a:t>&gt;&gt;&gt; user = </a:t>
            </a:r>
            <a:r>
              <a:rPr lang="en-US" altLang="en-US" sz="2400" dirty="0">
                <a:latin typeface="Inconsolata" pitchFamily="49" charset="0"/>
              </a:rPr>
              <a:t>'</a:t>
            </a:r>
            <a:r>
              <a:rPr lang="en-GB" altLang="en-US" sz="2400" dirty="0" err="1">
                <a:latin typeface="Inconsolata" pitchFamily="49" charset="0"/>
              </a:rPr>
              <a:t>vlad</a:t>
            </a:r>
            <a:r>
              <a:rPr lang="en-US" altLang="en-US" sz="2400" dirty="0">
                <a:latin typeface="Inconsolata" pitchFamily="49" charset="0"/>
              </a:rPr>
              <a:t>'</a:t>
            </a:r>
            <a:endParaRPr lang="en-GB" altLang="en-US" sz="2400" dirty="0">
              <a:latin typeface="Inconsolata" pitchFamily="49" charset="0"/>
            </a:endParaRPr>
          </a:p>
          <a:p>
            <a:pPr eaLnBrk="1">
              <a:lnSpc>
                <a:spcPct val="125000"/>
              </a:lnSpc>
            </a:pPr>
            <a:r>
              <a:rPr lang="en-GB" altLang="en-US" sz="2400" dirty="0">
                <a:latin typeface="Inconsolata" pitchFamily="49" charset="0"/>
              </a:rPr>
              <a:t>&gt;&gt;&gt; </a:t>
            </a:r>
            <a:r>
              <a:rPr lang="en-GB" altLang="en-US" sz="2400" dirty="0" err="1">
                <a:latin typeface="Inconsolata" pitchFamily="49" charset="0"/>
              </a:rPr>
              <a:t>datadir</a:t>
            </a:r>
            <a:r>
              <a:rPr lang="en-GB" altLang="en-US" sz="2400" dirty="0">
                <a:latin typeface="Inconsolata" pitchFamily="49" charset="0"/>
              </a:rPr>
              <a:t> = </a:t>
            </a:r>
            <a:r>
              <a:rPr lang="en-US" altLang="en-US" sz="2400" dirty="0">
                <a:latin typeface="Inconsolata" pitchFamily="49" charset="0"/>
              </a:rPr>
              <a:t>'</a:t>
            </a:r>
            <a:r>
              <a:rPr lang="en-GB" altLang="en-US" sz="2400" dirty="0">
                <a:latin typeface="Inconsolata" pitchFamily="49" charset="0"/>
              </a:rPr>
              <a:t>data</a:t>
            </a:r>
            <a:r>
              <a:rPr lang="en-US" altLang="en-US" sz="2400" dirty="0">
                <a:latin typeface="Inconsolata" pitchFamily="49" charset="0"/>
              </a:rPr>
              <a:t>'</a:t>
            </a:r>
          </a:p>
          <a:p>
            <a:pPr eaLnBrk="1">
              <a:lnSpc>
                <a:spcPct val="125000"/>
              </a:lnSpc>
            </a:pPr>
            <a:r>
              <a:rPr lang="en-GB" altLang="en-US" sz="2400" dirty="0">
                <a:latin typeface="Inconsolata" pitchFamily="49" charset="0"/>
              </a:rPr>
              <a:t>&gt;&gt;&gt; path = join(base, user, </a:t>
            </a:r>
            <a:r>
              <a:rPr lang="en-GB" altLang="en-US" sz="2400" dirty="0" err="1">
                <a:latin typeface="Inconsolata" pitchFamily="49" charset="0"/>
              </a:rPr>
              <a:t>datadir</a:t>
            </a:r>
            <a:r>
              <a:rPr lang="en-GB" altLang="en-US" sz="2400" dirty="0">
                <a:latin typeface="Inconsolata" pitchFamily="49" charset="0"/>
              </a:rPr>
              <a:t>)</a:t>
            </a:r>
          </a:p>
          <a:p>
            <a:pPr eaLnBrk="1">
              <a:lnSpc>
                <a:spcPct val="125000"/>
              </a:lnSpc>
            </a:pPr>
            <a:r>
              <a:rPr lang="en-GB" altLang="en-US" sz="2400" dirty="0">
                <a:latin typeface="Inconsolata" pitchFamily="49" charset="0"/>
              </a:rPr>
              <a:t>&gt;&gt;&gt; </a:t>
            </a:r>
            <a:r>
              <a:rPr lang="en-GB" altLang="en-US" sz="2400" b="1" dirty="0">
                <a:latin typeface="Inconsolata" pitchFamily="49" charset="0"/>
              </a:rPr>
              <a:t>print</a:t>
            </a:r>
            <a:r>
              <a:rPr lang="en-GB" altLang="en-US" sz="2400" dirty="0">
                <a:latin typeface="Inconsolata" pitchFamily="49" charset="0"/>
              </a:rPr>
              <a:t>(path)</a:t>
            </a:r>
          </a:p>
          <a:p>
            <a:pPr eaLnBrk="1">
              <a:lnSpc>
                <a:spcPct val="125000"/>
              </a:lnSpc>
            </a:pPr>
            <a:r>
              <a:rPr lang="en-GB" altLang="en-US" sz="2400" dirty="0">
                <a:solidFill>
                  <a:srgbClr val="006600"/>
                </a:solidFill>
                <a:latin typeface="Inconsolata" pitchFamily="49" charset="0"/>
              </a:rPr>
              <a:t>/users\\</a:t>
            </a:r>
            <a:r>
              <a:rPr lang="en-GB" altLang="en-US" sz="2400" dirty="0" err="1">
                <a:solidFill>
                  <a:srgbClr val="006600"/>
                </a:solidFill>
                <a:latin typeface="Inconsolata" pitchFamily="49" charset="0"/>
              </a:rPr>
              <a:t>vlad</a:t>
            </a:r>
            <a:r>
              <a:rPr lang="en-GB" altLang="en-US" sz="2400" dirty="0">
                <a:solidFill>
                  <a:srgbClr val="006600"/>
                </a:solidFill>
                <a:latin typeface="Inconsolata" pitchFamily="49" charset="0"/>
              </a:rPr>
              <a:t>\\data</a:t>
            </a: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US" altLang="en-US" sz="2400" dirty="0">
              <a:latin typeface="Inconsolata" pitchFamily="49"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Droid Sans" pitchFamily="34" charset="0"/>
            </a:endParaRPr>
          </a:p>
          <a:p>
            <a:pPr eaLnBrk="1">
              <a:lnSpc>
                <a:spcPct val="125000"/>
              </a:lnSpc>
            </a:pPr>
            <a:endParaRPr lang="en-GB" altLang="en-US" sz="24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GB" altLang="en-US" sz="2000" dirty="0">
              <a:latin typeface="Inconsolata" pitchFamily="49" charset="0"/>
            </a:endParaRPr>
          </a:p>
          <a:p>
            <a:pPr eaLnBrk="1">
              <a:lnSpc>
                <a:spcPct val="125000"/>
              </a:lnSpc>
            </a:pPr>
            <a:endParaRPr lang="en-US" altLang="en-US" sz="2000" dirty="0">
              <a:solidFill>
                <a:srgbClr val="006600"/>
              </a:solidFill>
              <a:latin typeface="Inconsolata" pitchFamily="49" charset="0"/>
            </a:endParaRPr>
          </a:p>
          <a:p>
            <a:pPr eaLnBrk="1">
              <a:lnSpc>
                <a:spcPct val="125000"/>
              </a:lnSpc>
            </a:pPr>
            <a:endParaRPr lang="en-US" altLang="en-US" sz="2400" dirty="0">
              <a:solidFill>
                <a:srgbClr val="006600"/>
              </a:solidFill>
              <a:latin typeface="Inconsolata" pitchFamily="49" charset="0"/>
            </a:endParaRPr>
          </a:p>
        </p:txBody>
      </p:sp>
      <p:sp>
        <p:nvSpPr>
          <p:cNvPr id="11267" name="Text Box 2"/>
          <p:cNvSpPr txBox="1">
            <a:spLocks noChangeArrowheads="1"/>
          </p:cNvSpPr>
          <p:nvPr/>
        </p:nvSpPr>
        <p:spPr bwMode="auto">
          <a:xfrm>
            <a:off x="3370263" y="4125913"/>
            <a:ext cx="4378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125000"/>
              </a:lnSpc>
            </a:pPr>
            <a:r>
              <a:rPr lang="en-GB" altLang="en-US" sz="2400">
                <a:solidFill>
                  <a:schemeClr val="accent2"/>
                </a:solidFill>
                <a:latin typeface="Droid Sans" pitchFamily="34" charset="0"/>
              </a:rPr>
              <a:t>Running under Windows</a:t>
            </a: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2154</TotalTime>
  <Words>2822</Words>
  <Application>Microsoft Office PowerPoint</Application>
  <PresentationFormat>Custom</PresentationFormat>
  <Paragraphs>729</Paragraphs>
  <Slides>47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Arial Unicode MS</vt:lpstr>
      <vt:lpstr>Times New Roman</vt:lpstr>
      <vt:lpstr>ＭＳ Ｐゴシック</vt:lpstr>
      <vt:lpstr>Droid Sans</vt:lpstr>
      <vt:lpstr>Inconsolata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 Wilson</dc:creator>
  <cp:lastModifiedBy>FRANCISCO JOSE NAVARRO BRULL</cp:lastModifiedBy>
  <cp:revision>305</cp:revision>
  <cp:lastPrinted>1601-01-01T00:00:00Z</cp:lastPrinted>
  <dcterms:created xsi:type="dcterms:W3CDTF">2010-05-24T21:29:39Z</dcterms:created>
  <dcterms:modified xsi:type="dcterms:W3CDTF">2017-06-01T18:53:00Z</dcterms:modified>
</cp:coreProperties>
</file>