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5"/>
  </p:notesMasterIdLst>
  <p:handoutMasterIdLst>
    <p:handoutMasterId r:id="rId56"/>
  </p:handoutMasterIdLst>
  <p:sldIdLst>
    <p:sldId id="256" r:id="rId2"/>
    <p:sldId id="619" r:id="rId3"/>
    <p:sldId id="669" r:id="rId4"/>
    <p:sldId id="620" r:id="rId5"/>
    <p:sldId id="621" r:id="rId6"/>
    <p:sldId id="622" r:id="rId7"/>
    <p:sldId id="623" r:id="rId8"/>
    <p:sldId id="605" r:id="rId9"/>
    <p:sldId id="624" r:id="rId10"/>
    <p:sldId id="625" r:id="rId11"/>
    <p:sldId id="670" r:id="rId12"/>
    <p:sldId id="606" r:id="rId13"/>
    <p:sldId id="627" r:id="rId14"/>
    <p:sldId id="628" r:id="rId15"/>
    <p:sldId id="629" r:id="rId16"/>
    <p:sldId id="630" r:id="rId17"/>
    <p:sldId id="672" r:id="rId18"/>
    <p:sldId id="671" r:id="rId19"/>
    <p:sldId id="607" r:id="rId20"/>
    <p:sldId id="673" r:id="rId21"/>
    <p:sldId id="674" r:id="rId22"/>
    <p:sldId id="675" r:id="rId23"/>
    <p:sldId id="638" r:id="rId24"/>
    <p:sldId id="676" r:id="rId25"/>
    <p:sldId id="612" r:id="rId26"/>
    <p:sldId id="655" r:id="rId27"/>
    <p:sldId id="678" r:id="rId28"/>
    <p:sldId id="681" r:id="rId29"/>
    <p:sldId id="682" r:id="rId30"/>
    <p:sldId id="683" r:id="rId31"/>
    <p:sldId id="684" r:id="rId32"/>
    <p:sldId id="685" r:id="rId33"/>
    <p:sldId id="686" r:id="rId34"/>
    <p:sldId id="687" r:id="rId35"/>
    <p:sldId id="650" r:id="rId36"/>
    <p:sldId id="688" r:id="rId37"/>
    <p:sldId id="689" r:id="rId38"/>
    <p:sldId id="690" r:id="rId39"/>
    <p:sldId id="613" r:id="rId40"/>
    <p:sldId id="652" r:id="rId41"/>
    <p:sldId id="616" r:id="rId42"/>
    <p:sldId id="661" r:id="rId43"/>
    <p:sldId id="617" r:id="rId44"/>
    <p:sldId id="691" r:id="rId45"/>
    <p:sldId id="692" r:id="rId46"/>
    <p:sldId id="693" r:id="rId47"/>
    <p:sldId id="694" r:id="rId48"/>
    <p:sldId id="696" r:id="rId49"/>
    <p:sldId id="697" r:id="rId50"/>
    <p:sldId id="698" r:id="rId51"/>
    <p:sldId id="699" r:id="rId52"/>
    <p:sldId id="528" r:id="rId53"/>
    <p:sldId id="282" r:id="rId54"/>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0021"/>
    <a:srgbClr val="006600"/>
    <a:srgbClr val="000066"/>
    <a:srgbClr val="FFFF00"/>
    <a:srgbClr val="00FF00"/>
    <a:srgbClr val="00CC99"/>
    <a:srgbClr val="00FF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72947" autoAdjust="0"/>
  </p:normalViewPr>
  <p:slideViewPr>
    <p:cSldViewPr showGuides="1">
      <p:cViewPr varScale="1">
        <p:scale>
          <a:sx n="70" d="100"/>
          <a:sy n="70" d="100"/>
        </p:scale>
        <p:origin x="2496" y="6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showGuides="1">
      <p:cViewPr varScale="1">
        <p:scale>
          <a:sx n="87" d="100"/>
          <a:sy n="87" d="100"/>
        </p:scale>
        <p:origin x="-2010" y="-96"/>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4402138" y="0"/>
            <a:ext cx="3368675" cy="503238"/>
          </a:xfrm>
          <a:prstGeom prst="rect">
            <a:avLst/>
          </a:prstGeom>
        </p:spPr>
        <p:txBody>
          <a:bodyPr vert="horz" lIns="91440" tIns="45720" rIns="91440" bIns="45720" rtlCol="0"/>
          <a:lstStyle>
            <a:lvl1pPr algn="r">
              <a:defRPr sz="1200">
                <a:latin typeface="Arial" charset="0"/>
              </a:defRPr>
            </a:lvl1pPr>
          </a:lstStyle>
          <a:p>
            <a:pPr>
              <a:defRPr/>
            </a:pPr>
            <a:fld id="{208EA1C2-353F-418D-AA78-314062F5E388}" type="datetimeFigureOut">
              <a:rPr lang="en-US"/>
              <a:pPr>
                <a:defRPr/>
              </a:pPr>
              <a:t>6/1/2017</a:t>
            </a:fld>
            <a:endParaRPr lang="en-US"/>
          </a:p>
        </p:txBody>
      </p:sp>
      <p:sp>
        <p:nvSpPr>
          <p:cNvPr id="4" name="Footer Placeholder 3"/>
          <p:cNvSpPr>
            <a:spLocks noGrp="1"/>
          </p:cNvSpPr>
          <p:nvPr>
            <p:ph type="ftr" sz="quarter" idx="2"/>
          </p:nvPr>
        </p:nvSpPr>
        <p:spPr>
          <a:xfrm>
            <a:off x="0" y="9553575"/>
            <a:ext cx="3368675" cy="503238"/>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4402138" y="9553575"/>
            <a:ext cx="3368675" cy="5032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2658DE5-DF07-463D-9B63-3B7BE229347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anose="02020603050405020304" pitchFamily="18" charset="0"/>
              </a:defRPr>
            </a:lvl1pPr>
          </a:lstStyle>
          <a:p>
            <a:fld id="{605F1643-4D36-44FE-AC6D-541B54F7353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4CE07BF-F2A6-4860-8347-D1C265249F86}" type="slidenum">
              <a:rPr lang="en-US" altLang="en-US">
                <a:solidFill>
                  <a:srgbClr val="000000"/>
                </a:solidFill>
                <a:latin typeface="Times New Roman" panose="02020603050405020304" pitchFamily="18" charset="0"/>
              </a:rPr>
              <a:pPr eaLnBrk="1"/>
              <a:t>1</a:t>
            </a:fld>
            <a:endParaRPr lang="en-US" altLang="en-US">
              <a:solidFill>
                <a:srgbClr val="000000"/>
              </a:solidFill>
              <a:latin typeface="Times New Roman" panose="02020603050405020304" pitchFamily="18" charset="0"/>
            </a:endParaRPr>
          </a:p>
        </p:txBody>
      </p:sp>
      <p:sp>
        <p:nvSpPr>
          <p:cNvPr id="5837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8372" name="Text Box 2"/>
          <p:cNvSpPr>
            <a:spLocks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r>
              <a:rPr lang="en-GB" altLang="en-US">
                <a:latin typeface="Times New Roman" panose="02020603050405020304" pitchFamily="18" charset="0"/>
                <a:ea typeface="ＭＳ Ｐゴシック" panose="020B0600070205080204" pitchFamily="34" charset="-128"/>
              </a:rPr>
              <a:t>Hello and welcome to the fifth episode of the Software Carpentry lectures on handling files and directories in Python. We’ll now look at creating and deleting directories, and moving directories and files around.</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But, no matter, as we can use the makedirs function.</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63DBBF0D-93EA-467A-BADB-8657075D4D81}" type="slidenum">
              <a:rPr lang="en-US" altLang="en-US">
                <a:solidFill>
                  <a:srgbClr val="000000"/>
                </a:solidFill>
                <a:latin typeface="Times New Roman" panose="02020603050405020304" pitchFamily="18" charset="0"/>
              </a:rPr>
              <a:pPr eaLnBrk="1"/>
              <a:t>10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This will create all the directories in the path if they don’t already exist.</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7F0A3A2-51A3-470C-94FE-A9160B90A858}" type="slidenum">
              <a:rPr lang="en-US" altLang="en-US">
                <a:solidFill>
                  <a:srgbClr val="000000"/>
                </a:solidFill>
                <a:latin typeface="Times New Roman" panose="02020603050405020304" pitchFamily="18" charset="0"/>
              </a:rPr>
              <a:pPr eaLnBrk="1"/>
              <a:t>11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Rmdir allows us to remove directories. So let’s remove towns.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D03F34F-30C0-4725-AA64-AE80E48CFD60}" type="slidenum">
              <a:rPr lang="en-US" altLang="en-US">
                <a:solidFill>
                  <a:srgbClr val="000000"/>
                </a:solidFill>
                <a:latin typeface="Times New Roman" panose="02020603050405020304" pitchFamily="18" charset="0"/>
              </a:rPr>
              <a:pPr eaLnBrk="1"/>
              <a:t>12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39B8C1DB-181B-4B63-B485-72978C4B6371}" type="slidenum">
              <a:rPr lang="en-US" altLang="en-US">
                <a:solidFill>
                  <a:srgbClr val="000000"/>
                </a:solidFill>
                <a:latin typeface="Times New Roman" panose="02020603050405020304" pitchFamily="18" charset="0"/>
              </a:rPr>
              <a:pPr eaLnBrk="1"/>
              <a:t>13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Now let’s try and remove country and its children.</a:t>
            </a:r>
          </a:p>
          <a:p>
            <a:endParaRPr lang="en-GB" altLang="en-US">
              <a:latin typeface="Times New Roman" panose="02020603050405020304" pitchFamily="18" charset="0"/>
              <a:ea typeface="ＭＳ Ｐゴシック" panose="020B0600070205080204" pitchFamily="34" charset="-128"/>
            </a:endParaRP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F9989A7-BED4-41A0-8297-8F033B810F71}" type="slidenum">
              <a:rPr lang="en-US" altLang="en-US">
                <a:solidFill>
                  <a:srgbClr val="000000"/>
                </a:solidFill>
                <a:latin typeface="Times New Roman" panose="02020603050405020304" pitchFamily="18" charset="0"/>
              </a:rPr>
              <a:pPr eaLnBrk="1"/>
              <a:t>14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This fails. Rmdir only removes empty directories and is not recursive.</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5F4BB252-FFB9-412B-9CB8-93CF7F5EED18}" type="slidenum">
              <a:rPr lang="en-US" altLang="en-US">
                <a:solidFill>
                  <a:srgbClr val="000000"/>
                </a:solidFill>
                <a:latin typeface="Times New Roman" panose="02020603050405020304" pitchFamily="18" charset="0"/>
              </a:rPr>
              <a:pPr eaLnBrk="1"/>
              <a:t>15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But there is a removedirs function that operates recursively. This removes each directory in the path up to and including the first one mentioned.</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2B6BE15-F002-46CB-A8A7-D768E642D12F}" type="slidenum">
              <a:rPr lang="en-US" altLang="en-US">
                <a:solidFill>
                  <a:srgbClr val="000000"/>
                </a:solidFill>
                <a:latin typeface="Times New Roman" panose="02020603050405020304" pitchFamily="18" charset="0"/>
              </a:rPr>
              <a:pPr eaLnBrk="1"/>
              <a:t>16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So it removes regions.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73D843B-1E0C-4D30-BCE1-DAA652C6BA4D}" type="slidenum">
              <a:rPr lang="en-US" altLang="en-US">
                <a:solidFill>
                  <a:srgbClr val="000000"/>
                </a:solidFill>
                <a:latin typeface="Times New Roman" panose="02020603050405020304" pitchFamily="18" charset="0"/>
              </a:rPr>
              <a:pPr eaLnBrk="1"/>
              <a:t>17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Then country.</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75FC5CB-D7D6-4BDE-8E89-FE3598E2441C}" type="slidenum">
              <a:rPr lang="en-US" altLang="en-US">
                <a:solidFill>
                  <a:srgbClr val="000000"/>
                </a:solidFill>
                <a:latin typeface="Times New Roman" panose="02020603050405020304" pitchFamily="18" charset="0"/>
              </a:rPr>
              <a:pPr eaLnBrk="1"/>
              <a:t>18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But removedirs only works if the directories are empty. Suppose we had some data files in regions. Then if we call removedirs…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28548EBA-4D0B-45A2-9826-F3639CAECCE3}" type="slidenum">
              <a:rPr lang="en-US" altLang="en-US">
                <a:solidFill>
                  <a:srgbClr val="000000"/>
                </a:solidFill>
                <a:latin typeface="Times New Roman" panose="02020603050405020304" pitchFamily="18" charset="0"/>
              </a:rPr>
              <a:pPr eaLnBrk="1"/>
              <a:t>19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Let us assume we are in an empty directory called user. And we want to create one called data.  For this we use the mkdir function from the os module.</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99294358-692F-4EF2-BB8B-F378AFC31C21}" type="slidenum">
              <a:rPr lang="en-US" altLang="en-US">
                <a:solidFill>
                  <a:srgbClr val="000000"/>
                </a:solidFill>
                <a:latin typeface="Times New Roman" panose="02020603050405020304" pitchFamily="18" charset="0"/>
              </a:rPr>
              <a:pPr eaLnBrk="1"/>
              <a:t>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…we’d get an error. Removedirs cannot remove directories that have files.</a:t>
            </a:r>
          </a:p>
          <a:p>
            <a:endParaRPr lang="en-GB" altLang="en-US">
              <a:latin typeface="Times New Roman" panose="02020603050405020304" pitchFamily="18" charset="0"/>
              <a:ea typeface="ＭＳ Ｐゴシック" panose="020B0600070205080204" pitchFamily="34" charset="-128"/>
            </a:endParaRP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37BE8EA-4DBB-4989-B21B-E9005B5A2092}" type="slidenum">
              <a:rPr lang="en-US" altLang="en-US">
                <a:solidFill>
                  <a:srgbClr val="000000"/>
                </a:solidFill>
                <a:latin typeface="Times New Roman" panose="02020603050405020304" pitchFamily="18" charset="0"/>
              </a:rPr>
              <a:pPr eaLnBrk="1"/>
              <a:t>20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But rmtree in the shutil module can.</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9483B48-F570-476E-BA5D-ACE3EDB6A164}" type="slidenum">
              <a:rPr lang="en-US" altLang="en-US">
                <a:solidFill>
                  <a:srgbClr val="000000"/>
                </a:solidFill>
                <a:latin typeface="Times New Roman" panose="02020603050405020304" pitchFamily="18" charset="0"/>
              </a:rPr>
              <a:pPr eaLnBrk="1"/>
              <a:t>21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EB6EF23E-A63F-49B2-A41C-0C8AB9A6D204}" type="slidenum">
              <a:rPr lang="en-US" altLang="en-US">
                <a:solidFill>
                  <a:srgbClr val="000000"/>
                </a:solidFill>
                <a:latin typeface="Times New Roman" panose="02020603050405020304" pitchFamily="18" charset="0"/>
              </a:rPr>
              <a:pPr eaLnBrk="1"/>
              <a:t>22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Now that we’ve mentioned it, what about deleting files? Well we could use rmtree on individual files too. But there is the simpler, remove function. So, if we had two files in data and wanted to remove one.</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63E0DBC-209D-4060-81C0-9BA82E042B04}" type="slidenum">
              <a:rPr lang="en-US" altLang="en-US">
                <a:solidFill>
                  <a:srgbClr val="000000"/>
                </a:solidFill>
                <a:latin typeface="Times New Roman" panose="02020603050405020304" pitchFamily="18" charset="0"/>
              </a:rPr>
              <a:pPr eaLnBrk="1"/>
              <a:t>23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just use remove.</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09022ED3-F7BF-4042-8F4D-3A8691F51516}" type="slidenum">
              <a:rPr lang="en-US" altLang="en-US">
                <a:solidFill>
                  <a:srgbClr val="000000"/>
                </a:solidFill>
                <a:latin typeface="Times New Roman" panose="02020603050405020304" pitchFamily="18" charset="0"/>
              </a:rPr>
              <a:pPr eaLnBrk="1"/>
              <a:t>24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can rename and move directories and files too using the rename function. We can rename a directory…</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D6B06612-CA34-4C58-ACF5-A7BB928B1FD2}" type="slidenum">
              <a:rPr lang="en-US" altLang="en-US">
                <a:solidFill>
                  <a:srgbClr val="000000"/>
                </a:solidFill>
                <a:latin typeface="Times New Roman" panose="02020603050405020304" pitchFamily="18" charset="0"/>
              </a:rPr>
              <a:pPr eaLnBrk="1"/>
              <a:t>25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C2DD9B00-BC94-41C1-AB01-1B97A273E60A}" type="slidenum">
              <a:rPr lang="en-US" altLang="en-US">
                <a:solidFill>
                  <a:srgbClr val="000000"/>
                </a:solidFill>
                <a:latin typeface="Times New Roman" panose="02020603050405020304" pitchFamily="18" charset="0"/>
              </a:rPr>
              <a:pPr eaLnBrk="1"/>
              <a:t>26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Note that the destination directory must not exist. If it does exist we get an error.</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3EAA923-AE88-45B3-8373-C63219815DCF}" type="slidenum">
              <a:rPr lang="en-US" altLang="en-US">
                <a:solidFill>
                  <a:srgbClr val="000000"/>
                </a:solidFill>
                <a:latin typeface="Times New Roman" panose="02020603050405020304" pitchFamily="18" charset="0"/>
              </a:rPr>
              <a:pPr eaLnBrk="1"/>
              <a:t>27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EF72A0D-8151-4CD1-AC1A-4844D0DFA9B7}" type="slidenum">
              <a:rPr lang="en-US" altLang="en-US">
                <a:solidFill>
                  <a:srgbClr val="000000"/>
                </a:solidFill>
                <a:latin typeface="Times New Roman" panose="02020603050405020304" pitchFamily="18" charset="0"/>
              </a:rPr>
              <a:pPr eaLnBrk="1"/>
              <a:t>28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To keep the same directory name after the rename, we must provide it explicitly.</a:t>
            </a:r>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0945D29-C416-461D-9BC9-602BD203405E}" type="slidenum">
              <a:rPr lang="en-US" altLang="en-US">
                <a:solidFill>
                  <a:srgbClr val="000000"/>
                </a:solidFill>
                <a:latin typeface="Times New Roman" panose="02020603050405020304" pitchFamily="18" charset="0"/>
              </a:rPr>
              <a:pPr eaLnBrk="1"/>
              <a:t>29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FBDE805-67CC-47FF-B6C0-F210426B312D}" type="slidenum">
              <a:rPr lang="en-US" altLang="en-US">
                <a:solidFill>
                  <a:srgbClr val="000000"/>
                </a:solidFill>
                <a:latin typeface="Times New Roman" panose="02020603050405020304" pitchFamily="18" charset="0"/>
              </a:rPr>
              <a:pPr eaLnBrk="1"/>
              <a:t>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48D7EEB4-432A-4BE2-9BED-564A08C890F4}" type="slidenum">
              <a:rPr lang="en-US" altLang="en-US">
                <a:solidFill>
                  <a:srgbClr val="000000"/>
                </a:solidFill>
                <a:latin typeface="Times New Roman" panose="02020603050405020304" pitchFamily="18" charset="0"/>
              </a:rPr>
              <a:pPr eaLnBrk="1"/>
              <a:t>30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Rename also renames files.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D60C9C79-C17D-4BE8-8410-78F9ECB88D1C}" type="slidenum">
              <a:rPr lang="en-US" altLang="en-US">
                <a:solidFill>
                  <a:srgbClr val="000000"/>
                </a:solidFill>
                <a:latin typeface="Times New Roman" panose="02020603050405020304" pitchFamily="18" charset="0"/>
              </a:rPr>
              <a:pPr eaLnBrk="1"/>
              <a:t>31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07976E30-2032-48C9-8269-567D4B45E970}" type="slidenum">
              <a:rPr lang="en-US" altLang="en-US">
                <a:solidFill>
                  <a:srgbClr val="000000"/>
                </a:solidFill>
                <a:latin typeface="Times New Roman" panose="02020603050405020304" pitchFamily="18" charset="0"/>
              </a:rPr>
              <a:pPr eaLnBrk="1"/>
              <a:t>32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Unlike for directories, a destination file name does not need to be given.</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F6D3FAD-A5AF-44EE-9D53-9A85185257F7}" type="slidenum">
              <a:rPr lang="en-US" altLang="en-US">
                <a:solidFill>
                  <a:srgbClr val="000000"/>
                </a:solidFill>
                <a:latin typeface="Times New Roman" panose="02020603050405020304" pitchFamily="18" charset="0"/>
              </a:rPr>
              <a:pPr eaLnBrk="1"/>
              <a:t>33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As, in that case, the source file name will be used.</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4421358B-ADBF-4D18-9F7D-9E6EF49661D0}" type="slidenum">
              <a:rPr lang="en-US" altLang="en-US">
                <a:solidFill>
                  <a:srgbClr val="000000"/>
                </a:solidFill>
                <a:latin typeface="Times New Roman" panose="02020603050405020304" pitchFamily="18" charset="0"/>
              </a:rPr>
              <a:pPr eaLnBrk="1"/>
              <a:t>34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Alternatively, we can rename files and directories using the shutil module’s move function. This is more powerful. Asides from moving the file or directory, it also…</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E84E554-ADDF-4A1B-839A-C030D0676BA8}" type="slidenum">
              <a:rPr lang="en-US" altLang="en-US">
                <a:solidFill>
                  <a:srgbClr val="000000"/>
                </a:solidFill>
                <a:latin typeface="Times New Roman" panose="02020603050405020304" pitchFamily="18" charset="0"/>
              </a:rPr>
              <a:pPr eaLnBrk="1"/>
              <a:t>35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Preserves permission bits, the group and owner.</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2C62C02D-2287-4080-A250-E595E6674769}" type="slidenum">
              <a:rPr lang="en-US" altLang="en-US">
                <a:solidFill>
                  <a:srgbClr val="000000"/>
                </a:solidFill>
                <a:latin typeface="Times New Roman" panose="02020603050405020304" pitchFamily="18" charset="0"/>
              </a:rPr>
              <a:pPr eaLnBrk="1"/>
              <a:t>36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The last access and modification times.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CEE7294D-7219-4B7E-A67A-FC38D1591F70}" type="slidenum">
              <a:rPr lang="en-US" altLang="en-US">
                <a:solidFill>
                  <a:srgbClr val="000000"/>
                </a:solidFill>
                <a:latin typeface="Times New Roman" panose="02020603050405020304" pitchFamily="18" charset="0"/>
              </a:rPr>
              <a:pPr eaLnBrk="1"/>
              <a:t>37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other flags.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E4AA29AB-27AF-443A-B9E8-2C9364DDFE31}" type="slidenum">
              <a:rPr lang="en-US" altLang="en-US">
                <a:solidFill>
                  <a:srgbClr val="000000"/>
                </a:solidFill>
                <a:latin typeface="Times New Roman" panose="02020603050405020304" pitchFamily="18" charset="0"/>
              </a:rPr>
              <a:pPr eaLnBrk="1"/>
              <a:t>38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Renames behaves like both rename and makedirs.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5B0BBD87-C662-432A-9FF8-F13346286BAB}" type="slidenum">
              <a:rPr lang="en-US" altLang="en-US">
                <a:solidFill>
                  <a:srgbClr val="000000"/>
                </a:solidFill>
                <a:latin typeface="Times New Roman" panose="02020603050405020304" pitchFamily="18" charset="0"/>
              </a:rPr>
              <a:pPr eaLnBrk="1"/>
              <a:t>39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can use listdir to see that we indeed have a new directory called data.</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B5A4691-AC17-4B4B-AF7C-70822D6B5C91}" type="slidenum">
              <a:rPr lang="en-US" altLang="en-US">
                <a:solidFill>
                  <a:srgbClr val="000000"/>
                </a:solidFill>
                <a:latin typeface="Times New Roman" panose="02020603050405020304" pitchFamily="18" charset="0"/>
              </a:rPr>
              <a:pPr eaLnBrk="1"/>
              <a:t>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In that it creates any intermediate directories, that do not already exist, like D.</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47BD12B6-52E6-4266-912C-78E9132D6B7E}" type="slidenum">
              <a:rPr lang="en-US" altLang="en-US">
                <a:solidFill>
                  <a:srgbClr val="000000"/>
                </a:solidFill>
                <a:latin typeface="Times New Roman" panose="02020603050405020304" pitchFamily="18" charset="0"/>
              </a:rPr>
              <a:pPr eaLnBrk="1"/>
              <a:t>40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can copy directories via copytree from shutil.</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40122C92-D81C-449B-BA09-DEB308CBD21A}" type="slidenum">
              <a:rPr lang="en-US" altLang="en-US">
                <a:solidFill>
                  <a:srgbClr val="000000"/>
                </a:solidFill>
                <a:latin typeface="Times New Roman" panose="02020603050405020304" pitchFamily="18" charset="0"/>
              </a:rPr>
              <a:pPr eaLnBrk="1"/>
              <a:t>41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This copies the entire contents of the directory recursively. Like move, it preserves permission bits, groups and owners, last access and modification times and other flags.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6666E22F-4386-4D18-864B-F2BF9069E917}" type="slidenum">
              <a:rPr lang="en-US" altLang="en-US">
                <a:solidFill>
                  <a:srgbClr val="000000"/>
                </a:solidFill>
                <a:latin typeface="Times New Roman" panose="02020603050405020304" pitchFamily="18" charset="0"/>
              </a:rPr>
              <a:pPr eaLnBrk="1"/>
              <a:t>42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can copy files via copyfile from shutil.</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96DE4D8D-C6DC-42BE-9E41-1429150D70DF}" type="slidenum">
              <a:rPr lang="en-US" altLang="en-US">
                <a:solidFill>
                  <a:srgbClr val="000000"/>
                </a:solidFill>
                <a:latin typeface="Times New Roman" panose="02020603050405020304" pitchFamily="18" charset="0"/>
              </a:rPr>
              <a:pPr eaLnBrk="1"/>
              <a:t>43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6692F091-53A8-46C8-8778-6BD91973E809}" type="slidenum">
              <a:rPr lang="en-US" altLang="en-US">
                <a:solidFill>
                  <a:srgbClr val="000000"/>
                </a:solidFill>
                <a:latin typeface="Times New Roman" panose="02020603050405020304" pitchFamily="18" charset="0"/>
              </a:rPr>
              <a:pPr eaLnBrk="1"/>
              <a:t>44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Like move and rename for directories…</a:t>
            </a: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62D28E8A-6C11-4268-B513-B37E0A4F7166}" type="slidenum">
              <a:rPr lang="en-US" altLang="en-US">
                <a:solidFill>
                  <a:srgbClr val="000000"/>
                </a:solidFill>
                <a:latin typeface="Times New Roman" panose="02020603050405020304" pitchFamily="18" charset="0"/>
              </a:rPr>
              <a:pPr eaLnBrk="1"/>
              <a:t>45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 destination file name must always be given</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22D1641-623D-43DE-8219-81496DCDC991}" type="slidenum">
              <a:rPr lang="en-US" altLang="en-US">
                <a:solidFill>
                  <a:srgbClr val="000000"/>
                </a:solidFill>
                <a:latin typeface="Times New Roman" panose="02020603050405020304" pitchFamily="18" charset="0"/>
              </a:rPr>
              <a:pPr eaLnBrk="1"/>
              <a:t>46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Shutil’s copy function also copies files.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954D3ADE-4213-49E1-82CC-577C5DE596E7}" type="slidenum">
              <a:rPr lang="en-US" altLang="en-US">
                <a:solidFill>
                  <a:srgbClr val="000000"/>
                </a:solidFill>
                <a:latin typeface="Times New Roman" panose="02020603050405020304" pitchFamily="18" charset="0"/>
              </a:rPr>
              <a:pPr eaLnBrk="1"/>
              <a:t>47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It is like copyfile but we don’t have to provide a destination file name.</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5BA8875-F0D3-4A76-8319-F3B89E12907B}" type="slidenum">
              <a:rPr lang="en-US" altLang="en-US">
                <a:solidFill>
                  <a:srgbClr val="000000"/>
                </a:solidFill>
                <a:latin typeface="Times New Roman" panose="02020603050405020304" pitchFamily="18" charset="0"/>
              </a:rPr>
              <a:pPr eaLnBrk="1"/>
              <a:t>48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It also copies the existing file permissions.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0196130-7AF9-46AE-982C-796F2A50BD5C}" type="slidenum">
              <a:rPr lang="en-US" altLang="en-US">
                <a:solidFill>
                  <a:srgbClr val="000000"/>
                </a:solidFill>
                <a:latin typeface="Times New Roman" panose="02020603050405020304" pitchFamily="18" charset="0"/>
              </a:rPr>
              <a:pPr eaLnBrk="1"/>
              <a:t>49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that this new directory is empty.</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08C6268-0CE6-4885-9F51-DC69E3FE650E}" type="slidenum">
              <a:rPr lang="en-US" altLang="en-US">
                <a:solidFill>
                  <a:srgbClr val="000000"/>
                </a:solidFill>
                <a:latin typeface="Times New Roman" panose="02020603050405020304" pitchFamily="18" charset="0"/>
              </a:rPr>
              <a:pPr eaLnBrk="1"/>
              <a:t>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Shutil also has a copy2 function. </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000CAE3D-AF00-4479-9CC6-699D0BBA917A}" type="slidenum">
              <a:rPr lang="en-US" altLang="en-US">
                <a:solidFill>
                  <a:srgbClr val="000000"/>
                </a:solidFill>
                <a:latin typeface="Times New Roman" panose="02020603050405020304" pitchFamily="18" charset="0"/>
              </a:rPr>
              <a:pPr eaLnBrk="1"/>
              <a:t>50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This preserves permission bits, groups and owners, last access and modification times and other flags. Copytree, which we saw earlier, uses copy2.</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C8C458EC-61A0-492D-8B27-3E6CDA056EE7}" type="slidenum">
              <a:rPr lang="en-US" altLang="en-US">
                <a:solidFill>
                  <a:srgbClr val="000000"/>
                </a:solidFill>
                <a:latin typeface="Times New Roman" panose="02020603050405020304" pitchFamily="18" charset="0"/>
              </a:rPr>
              <a:pPr eaLnBrk="1"/>
              <a:t>51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In this episode we have seen how to create, move, copy and delete directories and files using a variety of functions from the os and shutil modules.</a:t>
            </a:r>
          </a:p>
          <a:p>
            <a:pPr>
              <a:lnSpc>
                <a:spcPct val="125000"/>
              </a:lnSpc>
            </a:pPr>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02FCFFB4-9F2E-4803-B141-F16836E091A7}" type="slidenum">
              <a:rPr lang="en-US" altLang="en-US">
                <a:solidFill>
                  <a:srgbClr val="000000"/>
                </a:solidFill>
                <a:latin typeface="Times New Roman" panose="02020603050405020304" pitchFamily="18" charset="0"/>
              </a:rPr>
              <a:pPr eaLnBrk="1"/>
              <a:t>52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52AF6E05-FFE6-4506-AB8B-DB4D1CAA9182}" type="slidenum">
              <a:rPr lang="en-US" altLang="en-US">
                <a:solidFill>
                  <a:srgbClr val="000000"/>
                </a:solidFill>
                <a:latin typeface="Times New Roman" panose="02020603050405020304" pitchFamily="18" charset="0"/>
              </a:rPr>
              <a:pPr eaLnBrk="1"/>
              <a:t>53</a:t>
            </a:fld>
            <a:endParaRPr lang="en-US" altLang="en-US">
              <a:solidFill>
                <a:srgbClr val="000000"/>
              </a:solidFill>
              <a:latin typeface="Times New Roman" panose="02020603050405020304" pitchFamily="18" charset="0"/>
            </a:endParaRPr>
          </a:p>
        </p:txBody>
      </p:sp>
      <p:sp>
        <p:nvSpPr>
          <p:cNvPr id="11161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1162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r>
              <a:rPr lang="en-US" altLang="en-US">
                <a:latin typeface="Times New Roman" panose="02020603050405020304" pitchFamily="18" charset="0"/>
                <a:ea typeface="ＭＳ Ｐゴシック" panose="020B0600070205080204" pitchFamily="34" charset="-128"/>
              </a:rPr>
              <a:t>Thank you for listening.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Now, if we try to use mkdir again…</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B70FBB5-766B-4D32-811F-682E8AA7D5DF}" type="slidenum">
              <a:rPr lang="en-US" altLang="en-US">
                <a:solidFill>
                  <a:srgbClr val="000000"/>
                </a:solidFill>
                <a:latin typeface="Times New Roman" panose="02020603050405020304" pitchFamily="18" charset="0"/>
              </a:rPr>
              <a:pPr eaLnBrk="1"/>
              <a:t>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get an error since it already exists.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D1F7188D-ACE3-433D-AD12-A2C4F2D7045B}" type="slidenum">
              <a:rPr lang="en-US" altLang="en-US">
                <a:solidFill>
                  <a:srgbClr val="000000"/>
                </a:solidFill>
                <a:latin typeface="Times New Roman" panose="02020603050405020304" pitchFamily="18" charset="0"/>
              </a:rPr>
              <a:pPr eaLnBrk="1"/>
              <a:t>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Suppose we want to make a nested set of directories for a more complex organisation of files. Let’s give that a try.</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41E04CC-7911-4B78-9E7D-6331939BBFBD}" type="slidenum">
              <a:rPr lang="en-US" altLang="en-US">
                <a:solidFill>
                  <a:srgbClr val="000000"/>
                </a:solidFill>
                <a:latin typeface="Times New Roman" panose="02020603050405020304" pitchFamily="18" charset="0"/>
              </a:rPr>
              <a:pPr eaLnBrk="1"/>
              <a:t>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It fails.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20345A62-7503-4B2E-BE9B-26E48C789988}" type="slidenum">
              <a:rPr lang="en-US" altLang="en-US">
                <a:solidFill>
                  <a:srgbClr val="000000"/>
                </a:solidFill>
                <a:latin typeface="Times New Roman" panose="02020603050405020304" pitchFamily="18" charset="0"/>
              </a:rPr>
              <a:pPr eaLnBrk="1"/>
              <a:t>9</a:t>
            </a:fld>
            <a:endParaRPr lang="en-US" altLang="en-US">
              <a:solidFill>
                <a:srgbClr val="000000"/>
              </a:solidFil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446088" y="6948488"/>
            <a:ext cx="19653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charset="0"/>
                <a:ea typeface="Arial Unicode MS" pitchFamily="34" charset="-128"/>
                <a:cs typeface="Arial Unicode MS" pitchFamily="34" charset="-128"/>
              </a:defRPr>
            </a:lvl1pPr>
            <a:lvl2pPr eaLnBrk="0">
              <a:tabLst>
                <a:tab pos="723900" algn="l"/>
                <a:tab pos="1447800" algn="l"/>
              </a:tabLst>
              <a:defRPr>
                <a:solidFill>
                  <a:schemeClr val="tx1"/>
                </a:solidFill>
                <a:latin typeface="Arial" charset="0"/>
                <a:ea typeface="Arial Unicode MS" pitchFamily="34" charset="-128"/>
                <a:cs typeface="Arial Unicode MS" pitchFamily="34" charset="-128"/>
              </a:defRPr>
            </a:lvl2pPr>
            <a:lvl3pPr eaLnBrk="0">
              <a:tabLst>
                <a:tab pos="723900" algn="l"/>
                <a:tab pos="1447800" algn="l"/>
              </a:tabLst>
              <a:defRPr>
                <a:solidFill>
                  <a:schemeClr val="tx1"/>
                </a:solidFill>
                <a:latin typeface="Arial" charset="0"/>
                <a:ea typeface="Arial Unicode MS" pitchFamily="34" charset="-128"/>
                <a:cs typeface="Arial Unicode MS" pitchFamily="34" charset="-128"/>
              </a:defRPr>
            </a:lvl3pPr>
            <a:lvl4pPr eaLnBrk="0">
              <a:tabLst>
                <a:tab pos="723900" algn="l"/>
                <a:tab pos="1447800" algn="l"/>
              </a:tabLst>
              <a:defRPr>
                <a:solidFill>
                  <a:schemeClr val="tx1"/>
                </a:solidFill>
                <a:latin typeface="Arial" charset="0"/>
                <a:ea typeface="Arial Unicode MS" pitchFamily="34" charset="-128"/>
                <a:cs typeface="Arial Unicode MS" pitchFamily="34" charset="-128"/>
              </a:defRPr>
            </a:lvl4pPr>
            <a:lvl5pPr eaLnBrk="0">
              <a:tabLst>
                <a:tab pos="723900" algn="l"/>
                <a:tab pos="14478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9pPr>
          </a:lstStyle>
          <a:p>
            <a:pPr eaLnBrk="1">
              <a:lnSpc>
                <a:spcPct val="102000"/>
              </a:lnSpc>
              <a:defRPr/>
            </a:pPr>
            <a:r>
              <a:rPr lang="en-US" sz="1600">
                <a:solidFill>
                  <a:srgbClr val="000080"/>
                </a:solidFill>
                <a:latin typeface="Droid Sans" pitchFamily="34" charset="0"/>
              </a:rPr>
              <a:t>Python</a:t>
            </a:r>
          </a:p>
        </p:txBody>
      </p:sp>
      <p:sp>
        <p:nvSpPr>
          <p:cNvPr id="3" name="Text Box 9"/>
          <p:cNvSpPr txBox="1">
            <a:spLocks noChangeArrowheads="1"/>
          </p:cNvSpPr>
          <p:nvPr/>
        </p:nvSpPr>
        <p:spPr bwMode="auto">
          <a:xfrm>
            <a:off x="8361363" y="6948488"/>
            <a:ext cx="12795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Lst>
              <a:defRPr>
                <a:solidFill>
                  <a:schemeClr val="tx1"/>
                </a:solidFill>
                <a:latin typeface="Arial" charset="0"/>
                <a:ea typeface="Arial Unicode MS" pitchFamily="34" charset="-128"/>
                <a:cs typeface="Arial Unicode MS" pitchFamily="34" charset="-128"/>
              </a:defRPr>
            </a:lvl1pPr>
            <a:lvl2pPr eaLnBrk="0">
              <a:tabLst>
                <a:tab pos="723900" algn="l"/>
              </a:tabLst>
              <a:defRPr>
                <a:solidFill>
                  <a:schemeClr val="tx1"/>
                </a:solidFill>
                <a:latin typeface="Arial" charset="0"/>
                <a:ea typeface="Arial Unicode MS" pitchFamily="34" charset="-128"/>
                <a:cs typeface="Arial Unicode MS" pitchFamily="34" charset="-128"/>
              </a:defRPr>
            </a:lvl2pPr>
            <a:lvl3pPr eaLnBrk="0">
              <a:tabLst>
                <a:tab pos="723900" algn="l"/>
              </a:tabLst>
              <a:defRPr>
                <a:solidFill>
                  <a:schemeClr val="tx1"/>
                </a:solidFill>
                <a:latin typeface="Arial" charset="0"/>
                <a:ea typeface="Arial Unicode MS" pitchFamily="34" charset="-128"/>
                <a:cs typeface="Arial Unicode MS" pitchFamily="34" charset="-128"/>
              </a:defRPr>
            </a:lvl3pPr>
            <a:lvl4pPr eaLnBrk="0">
              <a:tabLst>
                <a:tab pos="723900" algn="l"/>
              </a:tabLst>
              <a:defRPr>
                <a:solidFill>
                  <a:schemeClr val="tx1"/>
                </a:solidFill>
                <a:latin typeface="Arial" charset="0"/>
                <a:ea typeface="Arial Unicode MS" pitchFamily="34" charset="-128"/>
                <a:cs typeface="Arial Unicode MS" pitchFamily="34" charset="-128"/>
              </a:defRPr>
            </a:lvl4pPr>
            <a:lvl5pPr eaLnBrk="0">
              <a:tabLst>
                <a:tab pos="7239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9pPr>
          </a:lstStyle>
          <a:p>
            <a:pPr algn="r" eaLnBrk="1">
              <a:lnSpc>
                <a:spcPct val="102000"/>
              </a:lnSpc>
              <a:defRPr/>
            </a:pPr>
            <a:r>
              <a:rPr lang="en-US" sz="1600">
                <a:solidFill>
                  <a:srgbClr val="280099"/>
                </a:solidFill>
                <a:latin typeface="Droid Sans" pitchFamily="34" charset="0"/>
              </a:rPr>
              <a:t>Manipulating Directories and Files</a:t>
            </a:r>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850" y="228600"/>
            <a:ext cx="21399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5" name="Group 18"/>
          <p:cNvGrpSpPr>
            <a:grpSpLocks/>
          </p:cNvGrpSpPr>
          <p:nvPr userDrawn="1"/>
        </p:nvGrpSpPr>
        <p:grpSpPr bwMode="auto">
          <a:xfrm>
            <a:off x="228600" y="227013"/>
            <a:ext cx="9602788" cy="6721475"/>
            <a:chOff x="144" y="143"/>
            <a:chExt cx="6049" cy="4322"/>
          </a:xfrm>
        </p:grpSpPr>
        <p:sp>
          <p:nvSpPr>
            <p:cNvPr id="6" name="Line 12"/>
            <p:cNvSpPr>
              <a:spLocks noChangeShapeType="1"/>
            </p:cNvSpPr>
            <p:nvPr/>
          </p:nvSpPr>
          <p:spPr bwMode="auto">
            <a:xfrm>
              <a:off x="288" y="4464"/>
              <a:ext cx="5760"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13"/>
            <p:cNvSpPr>
              <a:spLocks noChangeShapeType="1"/>
            </p:cNvSpPr>
            <p:nvPr/>
          </p:nvSpPr>
          <p:spPr bwMode="auto">
            <a:xfrm flipV="1">
              <a:off x="144" y="287"/>
              <a:ext cx="1" cy="403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Line 14"/>
            <p:cNvSpPr>
              <a:spLocks noChangeShapeType="1"/>
            </p:cNvSpPr>
            <p:nvPr/>
          </p:nvSpPr>
          <p:spPr bwMode="auto">
            <a:xfrm>
              <a:off x="288" y="144"/>
              <a:ext cx="5904"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 name="Line 15"/>
            <p:cNvSpPr>
              <a:spLocks noChangeShapeType="1"/>
            </p:cNvSpPr>
            <p:nvPr/>
          </p:nvSpPr>
          <p:spPr bwMode="auto">
            <a:xfrm flipV="1">
              <a:off x="6192" y="185"/>
              <a:ext cx="1" cy="413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 name="Line 16"/>
            <p:cNvSpPr>
              <a:spLocks noChangeShapeType="1"/>
            </p:cNvSpPr>
            <p:nvPr/>
          </p:nvSpPr>
          <p:spPr bwMode="auto">
            <a:xfrm flipV="1">
              <a:off x="144" y="143"/>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 name="Line 17"/>
            <p:cNvSpPr>
              <a:spLocks noChangeShapeType="1"/>
            </p:cNvSpPr>
            <p:nvPr/>
          </p:nvSpPr>
          <p:spPr bwMode="auto">
            <a:xfrm flipV="1">
              <a:off x="6048" y="4319"/>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 name="Line 18"/>
            <p:cNvSpPr>
              <a:spLocks noChangeShapeType="1"/>
            </p:cNvSpPr>
            <p:nvPr/>
          </p:nvSpPr>
          <p:spPr bwMode="auto">
            <a:xfrm>
              <a:off x="144" y="4320"/>
              <a:ext cx="144" cy="14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3024820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446088" y="6948488"/>
            <a:ext cx="19653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charset="0"/>
                <a:ea typeface="Arial Unicode MS" pitchFamily="34" charset="-128"/>
                <a:cs typeface="Arial Unicode MS" pitchFamily="34" charset="-128"/>
              </a:defRPr>
            </a:lvl1pPr>
            <a:lvl2pPr eaLnBrk="0">
              <a:tabLst>
                <a:tab pos="723900" algn="l"/>
                <a:tab pos="1447800" algn="l"/>
              </a:tabLst>
              <a:defRPr>
                <a:solidFill>
                  <a:schemeClr val="tx1"/>
                </a:solidFill>
                <a:latin typeface="Arial" charset="0"/>
                <a:ea typeface="Arial Unicode MS" pitchFamily="34" charset="-128"/>
                <a:cs typeface="Arial Unicode MS" pitchFamily="34" charset="-128"/>
              </a:defRPr>
            </a:lvl2pPr>
            <a:lvl3pPr eaLnBrk="0">
              <a:tabLst>
                <a:tab pos="723900" algn="l"/>
                <a:tab pos="1447800" algn="l"/>
              </a:tabLst>
              <a:defRPr>
                <a:solidFill>
                  <a:schemeClr val="tx1"/>
                </a:solidFill>
                <a:latin typeface="Arial" charset="0"/>
                <a:ea typeface="Arial Unicode MS" pitchFamily="34" charset="-128"/>
                <a:cs typeface="Arial Unicode MS" pitchFamily="34" charset="-128"/>
              </a:defRPr>
            </a:lvl3pPr>
            <a:lvl4pPr eaLnBrk="0">
              <a:tabLst>
                <a:tab pos="723900" algn="l"/>
                <a:tab pos="1447800" algn="l"/>
              </a:tabLst>
              <a:defRPr>
                <a:solidFill>
                  <a:schemeClr val="tx1"/>
                </a:solidFill>
                <a:latin typeface="Arial" charset="0"/>
                <a:ea typeface="Arial Unicode MS" pitchFamily="34" charset="-128"/>
                <a:cs typeface="Arial Unicode MS" pitchFamily="34" charset="-128"/>
              </a:defRPr>
            </a:lvl4pPr>
            <a:lvl5pPr eaLnBrk="0">
              <a:tabLst>
                <a:tab pos="723900" algn="l"/>
                <a:tab pos="14478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9pPr>
          </a:lstStyle>
          <a:p>
            <a:pPr eaLnBrk="1">
              <a:lnSpc>
                <a:spcPct val="102000"/>
              </a:lnSpc>
              <a:defRPr/>
            </a:pPr>
            <a:r>
              <a:rPr lang="en-US" sz="1600">
                <a:solidFill>
                  <a:srgbClr val="000080"/>
                </a:solidFill>
                <a:latin typeface="Droid Sans" pitchFamily="34" charset="0"/>
              </a:rPr>
              <a:t>Python</a:t>
            </a:r>
          </a:p>
        </p:txBody>
      </p:sp>
      <p:sp>
        <p:nvSpPr>
          <p:cNvPr id="1027" name="Text Box 9"/>
          <p:cNvSpPr txBox="1">
            <a:spLocks noChangeArrowheads="1"/>
          </p:cNvSpPr>
          <p:nvPr userDrawn="1"/>
        </p:nvSpPr>
        <p:spPr bwMode="auto">
          <a:xfrm>
            <a:off x="8361363" y="6948488"/>
            <a:ext cx="12795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Lst>
              <a:defRPr>
                <a:solidFill>
                  <a:schemeClr val="tx1"/>
                </a:solidFill>
                <a:latin typeface="Arial" charset="0"/>
                <a:ea typeface="Arial Unicode MS" pitchFamily="34" charset="-128"/>
                <a:cs typeface="Arial Unicode MS" pitchFamily="34" charset="-128"/>
              </a:defRPr>
            </a:lvl1pPr>
            <a:lvl2pPr eaLnBrk="0">
              <a:tabLst>
                <a:tab pos="723900" algn="l"/>
              </a:tabLst>
              <a:defRPr>
                <a:solidFill>
                  <a:schemeClr val="tx1"/>
                </a:solidFill>
                <a:latin typeface="Arial" charset="0"/>
                <a:ea typeface="Arial Unicode MS" pitchFamily="34" charset="-128"/>
                <a:cs typeface="Arial Unicode MS" pitchFamily="34" charset="-128"/>
              </a:defRPr>
            </a:lvl2pPr>
            <a:lvl3pPr eaLnBrk="0">
              <a:tabLst>
                <a:tab pos="723900" algn="l"/>
              </a:tabLst>
              <a:defRPr>
                <a:solidFill>
                  <a:schemeClr val="tx1"/>
                </a:solidFill>
                <a:latin typeface="Arial" charset="0"/>
                <a:ea typeface="Arial Unicode MS" pitchFamily="34" charset="-128"/>
                <a:cs typeface="Arial Unicode MS" pitchFamily="34" charset="-128"/>
              </a:defRPr>
            </a:lvl3pPr>
            <a:lvl4pPr eaLnBrk="0">
              <a:tabLst>
                <a:tab pos="723900" algn="l"/>
              </a:tabLst>
              <a:defRPr>
                <a:solidFill>
                  <a:schemeClr val="tx1"/>
                </a:solidFill>
                <a:latin typeface="Arial" charset="0"/>
                <a:ea typeface="Arial Unicode MS" pitchFamily="34" charset="-128"/>
                <a:cs typeface="Arial Unicode MS" pitchFamily="34" charset="-128"/>
              </a:defRPr>
            </a:lvl4pPr>
            <a:lvl5pPr eaLnBrk="0">
              <a:tabLst>
                <a:tab pos="7239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9pPr>
          </a:lstStyle>
          <a:p>
            <a:pPr algn="r" eaLnBrk="1">
              <a:lnSpc>
                <a:spcPct val="102000"/>
              </a:lnSpc>
              <a:defRPr/>
            </a:pPr>
            <a:r>
              <a:rPr lang="en-US" sz="1600">
                <a:solidFill>
                  <a:srgbClr val="280099"/>
                </a:solidFill>
                <a:latin typeface="Droid Sans" pitchFamily="34" charset="0"/>
              </a:rPr>
              <a:t>Manipulating Directories and Files</a:t>
            </a:r>
          </a:p>
        </p:txBody>
      </p:sp>
      <p:pic>
        <p:nvPicPr>
          <p:cNvPr id="1028"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96200" y="225425"/>
            <a:ext cx="21399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029" name="Group 18"/>
          <p:cNvGrpSpPr>
            <a:grpSpLocks/>
          </p:cNvGrpSpPr>
          <p:nvPr userDrawn="1"/>
        </p:nvGrpSpPr>
        <p:grpSpPr bwMode="auto">
          <a:xfrm>
            <a:off x="228600" y="227013"/>
            <a:ext cx="9602788" cy="6721475"/>
            <a:chOff x="144" y="143"/>
            <a:chExt cx="6049" cy="4322"/>
          </a:xfrm>
        </p:grpSpPr>
        <p:sp>
          <p:nvSpPr>
            <p:cNvPr id="1030" name="Line 12"/>
            <p:cNvSpPr>
              <a:spLocks noChangeShapeType="1"/>
            </p:cNvSpPr>
            <p:nvPr/>
          </p:nvSpPr>
          <p:spPr bwMode="auto">
            <a:xfrm>
              <a:off x="288" y="4464"/>
              <a:ext cx="5760"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1" name="Line 13"/>
            <p:cNvSpPr>
              <a:spLocks noChangeShapeType="1"/>
            </p:cNvSpPr>
            <p:nvPr/>
          </p:nvSpPr>
          <p:spPr bwMode="auto">
            <a:xfrm flipV="1">
              <a:off x="144" y="287"/>
              <a:ext cx="1" cy="403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2" name="Line 14"/>
            <p:cNvSpPr>
              <a:spLocks noChangeShapeType="1"/>
            </p:cNvSpPr>
            <p:nvPr/>
          </p:nvSpPr>
          <p:spPr bwMode="auto">
            <a:xfrm>
              <a:off x="288" y="144"/>
              <a:ext cx="5904"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3" name="Line 15"/>
            <p:cNvSpPr>
              <a:spLocks noChangeShapeType="1"/>
            </p:cNvSpPr>
            <p:nvPr/>
          </p:nvSpPr>
          <p:spPr bwMode="auto">
            <a:xfrm flipV="1">
              <a:off x="6192" y="185"/>
              <a:ext cx="1" cy="413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4" name="Line 16"/>
            <p:cNvSpPr>
              <a:spLocks noChangeShapeType="1"/>
            </p:cNvSpPr>
            <p:nvPr/>
          </p:nvSpPr>
          <p:spPr bwMode="auto">
            <a:xfrm flipV="1">
              <a:off x="144" y="143"/>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5" name="Line 17"/>
            <p:cNvSpPr>
              <a:spLocks noChangeShapeType="1"/>
            </p:cNvSpPr>
            <p:nvPr/>
          </p:nvSpPr>
          <p:spPr bwMode="auto">
            <a:xfrm flipV="1">
              <a:off x="6048" y="4319"/>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6" name="Line 18"/>
            <p:cNvSpPr>
              <a:spLocks noChangeShapeType="1"/>
            </p:cNvSpPr>
            <p:nvPr/>
          </p:nvSpPr>
          <p:spPr bwMode="auto">
            <a:xfrm>
              <a:off x="144" y="4320"/>
              <a:ext cx="144" cy="14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 bg1="lt1" tx1="dk1" bg2="lt2" tx2="dk2" accent1="accent1" accent2="accent2" accent3="accent3" accent4="accent4" accent5="accent5" accent6="accent6" hlink="hlink" folHlink="folHlink"/>
  <p:sldLayoutIdLst>
    <p:sldLayoutId id="2147483825" r:id="rId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ＭＳ Ｐゴシック" charset="-128"/>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ＭＳ Ｐゴシック" charset="-128"/>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ＭＳ Ｐゴシック" charset="-128"/>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ＭＳ Ｐゴシック" charset="-128"/>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075" name="Text Box 3"/>
          <p:cNvSpPr txBox="1">
            <a:spLocks noChangeArrowheads="1"/>
          </p:cNvSpPr>
          <p:nvPr/>
        </p:nvSpPr>
        <p:spPr bwMode="auto">
          <a:xfrm>
            <a:off x="1152525" y="4716463"/>
            <a:ext cx="792956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4000">
                <a:solidFill>
                  <a:srgbClr val="000000"/>
                </a:solidFill>
                <a:latin typeface="Droid Sans" pitchFamily="34" charset="0"/>
              </a:rPr>
              <a:t>Manipulating Directories and Files</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6194425"/>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077" name="Text Box 5"/>
          <p:cNvSpPr txBox="1">
            <a:spLocks noChangeArrowheads="1"/>
          </p:cNvSpPr>
          <p:nvPr/>
        </p:nvSpPr>
        <p:spPr bwMode="auto">
          <a:xfrm>
            <a:off x="3116263" y="6186488"/>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02000"/>
              </a:lnSpc>
            </a:pPr>
            <a:r>
              <a:rPr lang="en-US" altLang="en-US" sz="1400">
                <a:solidFill>
                  <a:srgbClr val="000000"/>
                </a:solidFill>
                <a:latin typeface="Droid Sans" pitchFamily="34" charset="0"/>
              </a:rPr>
              <a:t>Copyright </a:t>
            </a:r>
            <a:r>
              <a:rPr lang="en-US" altLang="en-US" sz="1400">
                <a:solidFill>
                  <a:srgbClr val="000000"/>
                </a:solidFill>
                <a:latin typeface="Droid Sans" pitchFamily="34" charset="0"/>
                <a:cs typeface="Arial" panose="020B0604020202020204" pitchFamily="34" charset="0"/>
              </a:rPr>
              <a:t>© The University of Edinburgh 2011</a:t>
            </a:r>
          </a:p>
          <a:p>
            <a:pPr eaLnBrk="1">
              <a:lnSpc>
                <a:spcPct val="140000"/>
              </a:lnSpc>
            </a:pPr>
            <a:r>
              <a:rPr lang="en-US" altLang="en-US" sz="1400">
                <a:solidFill>
                  <a:srgbClr val="000000"/>
                </a:solidFill>
                <a:latin typeface="Droid Sans" pitchFamily="34" charset="0"/>
                <a:cs typeface="Arial" panose="020B0604020202020204" pitchFamily="34" charset="0"/>
              </a:rPr>
              <a:t>This work is licensed under the Creative Commons Attribution License</a:t>
            </a:r>
          </a:p>
          <a:p>
            <a:pPr eaLnBrk="1">
              <a:lnSpc>
                <a:spcPct val="140000"/>
              </a:lnSpc>
            </a:pPr>
            <a:r>
              <a:rPr lang="en-US" altLang="en-US" sz="1400">
                <a:solidFill>
                  <a:srgbClr val="000000"/>
                </a:solidFill>
                <a:latin typeface="Droid Sans" pitchFamily="34" charset="0"/>
                <a:cs typeface="Arial" panose="020B0604020202020204" pitchFamily="34" charset="0"/>
              </a:rPr>
              <a:t>See http://software-carpentry.org/license.html for more information.</a:t>
            </a:r>
          </a:p>
        </p:txBody>
      </p:sp>
      <p:sp>
        <p:nvSpPr>
          <p:cNvPr id="3078" name="Text Box 1"/>
          <p:cNvSpPr txBox="1">
            <a:spLocks noChangeArrowheads="1"/>
          </p:cNvSpPr>
          <p:nvPr/>
        </p:nvSpPr>
        <p:spPr bwMode="auto">
          <a:xfrm>
            <a:off x="1497013" y="3348038"/>
            <a:ext cx="71437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5400">
                <a:solidFill>
                  <a:srgbClr val="000000"/>
                </a:solidFill>
                <a:latin typeface="Droid Sans" pitchFamily="34" charset="0"/>
              </a:rPr>
              <a:t>Python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mkdir(</a:t>
            </a:r>
            <a:r>
              <a:rPr lang="en-US" altLang="en-US" sz="2400">
                <a:latin typeface="Inconsolata" pitchFamily="49" charset="0"/>
              </a:rPr>
              <a:t>'country/regions/towns')</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2] No such file or </a:t>
            </a:r>
          </a:p>
          <a:p>
            <a:pPr eaLnBrk="1">
              <a:lnSpc>
                <a:spcPct val="125000"/>
              </a:lnSpc>
            </a:pPr>
            <a:r>
              <a:rPr lang="en-US" altLang="en-US" sz="2400">
                <a:solidFill>
                  <a:srgbClr val="FF0000"/>
                </a:solidFill>
                <a:latin typeface="Inconsolata" pitchFamily="49" charset="0"/>
              </a:rPr>
              <a:t>directory: 'country/regions/towns'</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makedirs</a:t>
            </a:r>
          </a:p>
          <a:p>
            <a:pPr eaLnBrk="1">
              <a:lnSpc>
                <a:spcPct val="125000"/>
              </a:lnSpc>
            </a:pPr>
            <a:r>
              <a:rPr lang="en-GB" altLang="en-US" sz="2400">
                <a:latin typeface="Inconsolata" pitchFamily="49" charset="0"/>
              </a:rPr>
              <a:t>&gt;&gt;&gt; makedirs(</a:t>
            </a:r>
            <a:r>
              <a:rPr lang="en-US" altLang="en-US" sz="2400">
                <a:solidFill>
                  <a:srgbClr val="A50021"/>
                </a:solidFill>
                <a:latin typeface="Inconsolata" pitchFamily="49" charset="0"/>
              </a:rPr>
              <a:t>'country/regions/towns'</a:t>
            </a:r>
            <a:r>
              <a:rPr lang="en-US" altLang="en-US" sz="2400">
                <a:latin typeface="Inconsolata" pitchFamily="49" charset="0"/>
              </a:rPr>
              <a:t>)</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12291" name="Group 61"/>
          <p:cNvGrpSpPr>
            <a:grpSpLocks/>
          </p:cNvGrpSpPr>
          <p:nvPr/>
        </p:nvGrpSpPr>
        <p:grpSpPr bwMode="auto">
          <a:xfrm>
            <a:off x="7880350" y="957263"/>
            <a:ext cx="731838" cy="984250"/>
            <a:chOff x="6505490" y="3960283"/>
            <a:chExt cx="732692" cy="983362"/>
          </a:xfrm>
        </p:grpSpPr>
        <p:sp>
          <p:nvSpPr>
            <p:cNvPr id="12293"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229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2" name="Text Box 2"/>
          <p:cNvSpPr txBox="1">
            <a:spLocks noChangeArrowheads="1"/>
          </p:cNvSpPr>
          <p:nvPr/>
        </p:nvSpPr>
        <p:spPr bwMode="auto">
          <a:xfrm>
            <a:off x="547688" y="331946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mkdir cannot make nested directories</a:t>
            </a:r>
          </a:p>
          <a:p>
            <a:pPr eaLnBrk="1">
              <a:lnSpc>
                <a:spcPct val="125000"/>
              </a:lnSpc>
            </a:pPr>
            <a:r>
              <a:rPr lang="en-GB" altLang="en-US" sz="2400">
                <a:solidFill>
                  <a:schemeClr val="accent2"/>
                </a:solidFill>
                <a:latin typeface="Droid Sans" pitchFamily="34" charset="0"/>
              </a:rPr>
              <a:t>but makedirs can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mkdir(</a:t>
            </a:r>
            <a:r>
              <a:rPr lang="en-US" altLang="en-US" sz="2400">
                <a:latin typeface="Inconsolata" pitchFamily="49" charset="0"/>
              </a:rPr>
              <a:t>'country/regions/towns')</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2] No such file or </a:t>
            </a:r>
          </a:p>
          <a:p>
            <a:pPr eaLnBrk="1">
              <a:lnSpc>
                <a:spcPct val="125000"/>
              </a:lnSpc>
            </a:pPr>
            <a:r>
              <a:rPr lang="en-US" altLang="en-US" sz="2400">
                <a:solidFill>
                  <a:srgbClr val="FF0000"/>
                </a:solidFill>
                <a:latin typeface="Inconsolata" pitchFamily="49" charset="0"/>
              </a:rPr>
              <a:t>directory: 'country/regions/towns'</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makedirs</a:t>
            </a:r>
          </a:p>
          <a:p>
            <a:pPr eaLnBrk="1">
              <a:lnSpc>
                <a:spcPct val="125000"/>
              </a:lnSpc>
            </a:pPr>
            <a:r>
              <a:rPr lang="en-GB" altLang="en-US" sz="2400">
                <a:latin typeface="Inconsolata" pitchFamily="49" charset="0"/>
              </a:rPr>
              <a:t>&gt;&gt;&gt; makedirs(</a:t>
            </a:r>
            <a:r>
              <a:rPr lang="en-US" altLang="en-US" sz="2400">
                <a:latin typeface="Inconsolata" pitchFamily="49" charset="0"/>
              </a:rPr>
              <a:t>'country/regions/towns')</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13315" name="Group 61"/>
          <p:cNvGrpSpPr>
            <a:grpSpLocks/>
          </p:cNvGrpSpPr>
          <p:nvPr/>
        </p:nvGrpSpPr>
        <p:grpSpPr bwMode="auto">
          <a:xfrm>
            <a:off x="7727950" y="1931988"/>
            <a:ext cx="941388" cy="984250"/>
            <a:chOff x="6351499" y="3960283"/>
            <a:chExt cx="942179" cy="983461"/>
          </a:xfrm>
        </p:grpSpPr>
        <p:sp>
          <p:nvSpPr>
            <p:cNvPr id="13327"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1332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6" name="Group 61"/>
          <p:cNvGrpSpPr>
            <a:grpSpLocks/>
          </p:cNvGrpSpPr>
          <p:nvPr/>
        </p:nvGrpSpPr>
        <p:grpSpPr bwMode="auto">
          <a:xfrm>
            <a:off x="7727950" y="2968625"/>
            <a:ext cx="941388" cy="982663"/>
            <a:chOff x="6351497" y="3960283"/>
            <a:chExt cx="942180" cy="983461"/>
          </a:xfrm>
        </p:grpSpPr>
        <p:sp>
          <p:nvSpPr>
            <p:cNvPr id="13325" name="Text Box 3"/>
            <p:cNvSpPr txBox="1">
              <a:spLocks noChangeArrowheads="1"/>
            </p:cNvSpPr>
            <p:nvPr/>
          </p:nvSpPr>
          <p:spPr bwMode="auto">
            <a:xfrm>
              <a:off x="6351497" y="4593958"/>
              <a:ext cx="942180"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regions</a:t>
              </a:r>
            </a:p>
          </p:txBody>
        </p:sp>
        <p:pic>
          <p:nvPicPr>
            <p:cNvPr id="1332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7" name="Group 61"/>
          <p:cNvGrpSpPr>
            <a:grpSpLocks/>
          </p:cNvGrpSpPr>
          <p:nvPr/>
        </p:nvGrpSpPr>
        <p:grpSpPr bwMode="auto">
          <a:xfrm>
            <a:off x="7802563" y="4062413"/>
            <a:ext cx="809625" cy="984250"/>
            <a:chOff x="6428517" y="3960283"/>
            <a:chExt cx="809665" cy="983461"/>
          </a:xfrm>
        </p:grpSpPr>
        <p:sp>
          <p:nvSpPr>
            <p:cNvPr id="13323" name="Text Box 3"/>
            <p:cNvSpPr txBox="1">
              <a:spLocks noChangeArrowheads="1"/>
            </p:cNvSpPr>
            <p:nvPr/>
          </p:nvSpPr>
          <p:spPr bwMode="auto">
            <a:xfrm>
              <a:off x="6428517" y="4593958"/>
              <a:ext cx="788144"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towns</a:t>
              </a:r>
            </a:p>
          </p:txBody>
        </p:sp>
        <p:pic>
          <p:nvPicPr>
            <p:cNvPr id="1332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8" name="Group 61"/>
          <p:cNvGrpSpPr>
            <a:grpSpLocks/>
          </p:cNvGrpSpPr>
          <p:nvPr/>
        </p:nvGrpSpPr>
        <p:grpSpPr bwMode="auto">
          <a:xfrm>
            <a:off x="7880350" y="957263"/>
            <a:ext cx="731838" cy="984250"/>
            <a:chOff x="6505490" y="3960283"/>
            <a:chExt cx="732692" cy="983362"/>
          </a:xfrm>
        </p:grpSpPr>
        <p:sp>
          <p:nvSpPr>
            <p:cNvPr id="13321"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332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9" name="Text Box 2"/>
          <p:cNvSpPr txBox="1">
            <a:spLocks noChangeArrowheads="1"/>
          </p:cNvSpPr>
          <p:nvPr/>
        </p:nvSpPr>
        <p:spPr bwMode="auto">
          <a:xfrm>
            <a:off x="547688" y="331946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mkdir cannot make nested directories</a:t>
            </a:r>
          </a:p>
          <a:p>
            <a:pPr eaLnBrk="1">
              <a:lnSpc>
                <a:spcPct val="125000"/>
              </a:lnSpc>
            </a:pPr>
            <a:r>
              <a:rPr lang="en-GB" altLang="en-US" sz="2400">
                <a:solidFill>
                  <a:schemeClr val="accent2"/>
                </a:solidFill>
                <a:latin typeface="Droid Sans" pitchFamily="34" charset="0"/>
              </a:rPr>
              <a:t>but makedirs can</a:t>
            </a:r>
          </a:p>
        </p:txBody>
      </p:sp>
      <p:sp>
        <p:nvSpPr>
          <p:cNvPr id="13320" name="AutoShape 27"/>
          <p:cNvSpPr>
            <a:spLocks noChangeArrowheads="1"/>
          </p:cNvSpPr>
          <p:nvPr/>
        </p:nvSpPr>
        <p:spPr bwMode="auto">
          <a:xfrm>
            <a:off x="7604125" y="1936750"/>
            <a:ext cx="1181100" cy="3109913"/>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rmdir</a:t>
            </a:r>
          </a:p>
          <a:p>
            <a:pPr eaLnBrk="1">
              <a:lnSpc>
                <a:spcPct val="125000"/>
              </a:lnSpc>
            </a:pPr>
            <a:r>
              <a:rPr lang="en-GB" altLang="en-US" sz="2400">
                <a:latin typeface="Inconsolata" pitchFamily="49" charset="0"/>
              </a:rPr>
              <a:t>&gt;&gt;&gt; rmdir(</a:t>
            </a:r>
            <a:r>
              <a:rPr lang="en-US" altLang="en-US" sz="2400">
                <a:solidFill>
                  <a:srgbClr val="A50021"/>
                </a:solidFill>
                <a:latin typeface="Inconsolata" pitchFamily="49" charset="0"/>
              </a:rPr>
              <a:t>'country/regions/towns')</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14339" name="Group 61"/>
          <p:cNvGrpSpPr>
            <a:grpSpLocks/>
          </p:cNvGrpSpPr>
          <p:nvPr/>
        </p:nvGrpSpPr>
        <p:grpSpPr bwMode="auto">
          <a:xfrm>
            <a:off x="7727950" y="1931988"/>
            <a:ext cx="941388" cy="984250"/>
            <a:chOff x="6351499" y="3960283"/>
            <a:chExt cx="942179" cy="983461"/>
          </a:xfrm>
        </p:grpSpPr>
        <p:sp>
          <p:nvSpPr>
            <p:cNvPr id="14350"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1435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0" name="Group 61"/>
          <p:cNvGrpSpPr>
            <a:grpSpLocks/>
          </p:cNvGrpSpPr>
          <p:nvPr/>
        </p:nvGrpSpPr>
        <p:grpSpPr bwMode="auto">
          <a:xfrm>
            <a:off x="7727950" y="2968625"/>
            <a:ext cx="941388" cy="982663"/>
            <a:chOff x="6351497" y="3960283"/>
            <a:chExt cx="942180" cy="983461"/>
          </a:xfrm>
        </p:grpSpPr>
        <p:sp>
          <p:nvSpPr>
            <p:cNvPr id="14348" name="Text Box 3"/>
            <p:cNvSpPr txBox="1">
              <a:spLocks noChangeArrowheads="1"/>
            </p:cNvSpPr>
            <p:nvPr/>
          </p:nvSpPr>
          <p:spPr bwMode="auto">
            <a:xfrm>
              <a:off x="6351497" y="4593958"/>
              <a:ext cx="942180"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regions</a:t>
              </a:r>
            </a:p>
          </p:txBody>
        </p:sp>
        <p:pic>
          <p:nvPicPr>
            <p:cNvPr id="1434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1" name="Group 61"/>
          <p:cNvGrpSpPr>
            <a:grpSpLocks/>
          </p:cNvGrpSpPr>
          <p:nvPr/>
        </p:nvGrpSpPr>
        <p:grpSpPr bwMode="auto">
          <a:xfrm>
            <a:off x="7802563" y="4062413"/>
            <a:ext cx="809625" cy="984250"/>
            <a:chOff x="6428517" y="3960283"/>
            <a:chExt cx="809665" cy="983461"/>
          </a:xfrm>
        </p:grpSpPr>
        <p:sp>
          <p:nvSpPr>
            <p:cNvPr id="14346" name="Text Box 3"/>
            <p:cNvSpPr txBox="1">
              <a:spLocks noChangeArrowheads="1"/>
            </p:cNvSpPr>
            <p:nvPr/>
          </p:nvSpPr>
          <p:spPr bwMode="auto">
            <a:xfrm>
              <a:off x="6428517" y="4593958"/>
              <a:ext cx="788144"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towns</a:t>
              </a:r>
            </a:p>
          </p:txBody>
        </p:sp>
        <p:pic>
          <p:nvPicPr>
            <p:cNvPr id="1434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2" name="Group 61"/>
          <p:cNvGrpSpPr>
            <a:grpSpLocks/>
          </p:cNvGrpSpPr>
          <p:nvPr/>
        </p:nvGrpSpPr>
        <p:grpSpPr bwMode="auto">
          <a:xfrm>
            <a:off x="7880350" y="957263"/>
            <a:ext cx="731838" cy="984250"/>
            <a:chOff x="6505490" y="3960283"/>
            <a:chExt cx="732692" cy="983362"/>
          </a:xfrm>
        </p:grpSpPr>
        <p:sp>
          <p:nvSpPr>
            <p:cNvPr id="1434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434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3" name="AutoShape 27"/>
          <p:cNvSpPr>
            <a:spLocks noChangeArrowheads="1"/>
          </p:cNvSpPr>
          <p:nvPr/>
        </p:nvSpPr>
        <p:spPr bwMode="auto">
          <a:xfrm>
            <a:off x="7604125" y="4067175"/>
            <a:ext cx="118110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rmdir</a:t>
            </a:r>
          </a:p>
          <a:p>
            <a:pPr eaLnBrk="1">
              <a:lnSpc>
                <a:spcPct val="125000"/>
              </a:lnSpc>
            </a:pPr>
            <a:r>
              <a:rPr lang="en-GB" altLang="en-US" sz="2400">
                <a:latin typeface="Inconsolata" pitchFamily="49" charset="0"/>
              </a:rPr>
              <a:t>&gt;&gt;&gt; rmdir(</a:t>
            </a:r>
            <a:r>
              <a:rPr lang="en-US" altLang="en-US" sz="2400">
                <a:latin typeface="Inconsolata" pitchFamily="49" charset="0"/>
              </a:rPr>
              <a:t>'country/regions/towns')</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15363" name="Group 61"/>
          <p:cNvGrpSpPr>
            <a:grpSpLocks/>
          </p:cNvGrpSpPr>
          <p:nvPr/>
        </p:nvGrpSpPr>
        <p:grpSpPr bwMode="auto">
          <a:xfrm>
            <a:off x="7727950" y="1931988"/>
            <a:ext cx="941388" cy="984250"/>
            <a:chOff x="6351499" y="3960283"/>
            <a:chExt cx="942179" cy="983461"/>
          </a:xfrm>
        </p:grpSpPr>
        <p:sp>
          <p:nvSpPr>
            <p:cNvPr id="15370"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15371" name="Picture 1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64" name="Group 61"/>
          <p:cNvGrpSpPr>
            <a:grpSpLocks/>
          </p:cNvGrpSpPr>
          <p:nvPr/>
        </p:nvGrpSpPr>
        <p:grpSpPr bwMode="auto">
          <a:xfrm>
            <a:off x="7727950" y="2968625"/>
            <a:ext cx="941388" cy="982663"/>
            <a:chOff x="6351497" y="3960283"/>
            <a:chExt cx="942180" cy="983461"/>
          </a:xfrm>
        </p:grpSpPr>
        <p:sp>
          <p:nvSpPr>
            <p:cNvPr id="15368" name="Text Box 3"/>
            <p:cNvSpPr txBox="1">
              <a:spLocks noChangeArrowheads="1"/>
            </p:cNvSpPr>
            <p:nvPr/>
          </p:nvSpPr>
          <p:spPr bwMode="auto">
            <a:xfrm>
              <a:off x="6351497" y="4593958"/>
              <a:ext cx="942180"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regions</a:t>
              </a:r>
            </a:p>
          </p:txBody>
        </p:sp>
        <p:pic>
          <p:nvPicPr>
            <p:cNvPr id="1536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65" name="Group 61"/>
          <p:cNvGrpSpPr>
            <a:grpSpLocks/>
          </p:cNvGrpSpPr>
          <p:nvPr/>
        </p:nvGrpSpPr>
        <p:grpSpPr bwMode="auto">
          <a:xfrm>
            <a:off x="7880350" y="957263"/>
            <a:ext cx="731838" cy="984250"/>
            <a:chOff x="6505490" y="3960283"/>
            <a:chExt cx="732692" cy="983362"/>
          </a:xfrm>
        </p:grpSpPr>
        <p:sp>
          <p:nvSpPr>
            <p:cNvPr id="15366"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536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rmdir</a:t>
            </a:r>
          </a:p>
          <a:p>
            <a:pPr eaLnBrk="1">
              <a:lnSpc>
                <a:spcPct val="125000"/>
              </a:lnSpc>
            </a:pPr>
            <a:r>
              <a:rPr lang="en-GB" altLang="en-US" sz="2400">
                <a:latin typeface="Inconsolata" pitchFamily="49" charset="0"/>
              </a:rPr>
              <a:t>&gt;&gt;&gt; rmdir(</a:t>
            </a:r>
            <a:r>
              <a:rPr lang="en-US" altLang="en-US" sz="2400">
                <a:latin typeface="Inconsolata" pitchFamily="49" charset="0"/>
              </a:rPr>
              <a:t>'country/regions/towns')</a:t>
            </a:r>
          </a:p>
          <a:p>
            <a:pPr eaLnBrk="1">
              <a:lnSpc>
                <a:spcPct val="125000"/>
              </a:lnSpc>
            </a:pPr>
            <a:r>
              <a:rPr lang="en-GB" altLang="en-US" sz="2400">
                <a:latin typeface="Inconsolata" pitchFamily="49" charset="0"/>
              </a:rPr>
              <a:t>&gt;&gt;&gt; rmdir(</a:t>
            </a:r>
            <a:r>
              <a:rPr lang="en-US" altLang="en-US" sz="2400">
                <a:solidFill>
                  <a:srgbClr val="A50021"/>
                </a:solidFill>
                <a:latin typeface="Inconsolata" pitchFamily="49" charset="0"/>
              </a:rPr>
              <a:t>'country'</a:t>
            </a:r>
            <a:r>
              <a:rPr lang="en-US" altLang="en-US" sz="2400">
                <a:latin typeface="Inconsolata" pitchFamily="49" charset="0"/>
              </a:rPr>
              <a:t>)</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16387" name="Group 61"/>
          <p:cNvGrpSpPr>
            <a:grpSpLocks/>
          </p:cNvGrpSpPr>
          <p:nvPr/>
        </p:nvGrpSpPr>
        <p:grpSpPr bwMode="auto">
          <a:xfrm>
            <a:off x="7727950" y="1931988"/>
            <a:ext cx="941388" cy="984250"/>
            <a:chOff x="6351499" y="3960283"/>
            <a:chExt cx="942179" cy="983461"/>
          </a:xfrm>
        </p:grpSpPr>
        <p:sp>
          <p:nvSpPr>
            <p:cNvPr id="16395"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16396" name="Picture 17"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88" name="Group 61"/>
          <p:cNvGrpSpPr>
            <a:grpSpLocks/>
          </p:cNvGrpSpPr>
          <p:nvPr/>
        </p:nvGrpSpPr>
        <p:grpSpPr bwMode="auto">
          <a:xfrm>
            <a:off x="7727950" y="2968625"/>
            <a:ext cx="941388" cy="982663"/>
            <a:chOff x="6351497" y="3960283"/>
            <a:chExt cx="942180" cy="983461"/>
          </a:xfrm>
        </p:grpSpPr>
        <p:sp>
          <p:nvSpPr>
            <p:cNvPr id="16393" name="Text Box 3"/>
            <p:cNvSpPr txBox="1">
              <a:spLocks noChangeArrowheads="1"/>
            </p:cNvSpPr>
            <p:nvPr/>
          </p:nvSpPr>
          <p:spPr bwMode="auto">
            <a:xfrm>
              <a:off x="6351497" y="4593958"/>
              <a:ext cx="942180"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regions</a:t>
              </a:r>
            </a:p>
          </p:txBody>
        </p:sp>
        <p:pic>
          <p:nvPicPr>
            <p:cNvPr id="1639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89" name="Group 61"/>
          <p:cNvGrpSpPr>
            <a:grpSpLocks/>
          </p:cNvGrpSpPr>
          <p:nvPr/>
        </p:nvGrpSpPr>
        <p:grpSpPr bwMode="auto">
          <a:xfrm>
            <a:off x="7880350" y="957263"/>
            <a:ext cx="731838" cy="984250"/>
            <a:chOff x="6505490" y="3960283"/>
            <a:chExt cx="732692" cy="983362"/>
          </a:xfrm>
        </p:grpSpPr>
        <p:sp>
          <p:nvSpPr>
            <p:cNvPr id="16391"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639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0" name="AutoShape 27"/>
          <p:cNvSpPr>
            <a:spLocks noChangeArrowheads="1"/>
          </p:cNvSpPr>
          <p:nvPr/>
        </p:nvSpPr>
        <p:spPr bwMode="auto">
          <a:xfrm>
            <a:off x="7604125" y="1936750"/>
            <a:ext cx="118110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rmdir</a:t>
            </a:r>
          </a:p>
          <a:p>
            <a:pPr eaLnBrk="1">
              <a:lnSpc>
                <a:spcPct val="125000"/>
              </a:lnSpc>
            </a:pPr>
            <a:r>
              <a:rPr lang="en-GB" altLang="en-US" sz="2400">
                <a:latin typeface="Inconsolata" pitchFamily="49" charset="0"/>
              </a:rPr>
              <a:t>&gt;&gt;&gt; rmdir(</a:t>
            </a:r>
            <a:r>
              <a:rPr lang="en-US" altLang="en-US" sz="2400">
                <a:latin typeface="Inconsolata" pitchFamily="49" charset="0"/>
              </a:rPr>
              <a:t>'country/regions/towns')</a:t>
            </a:r>
          </a:p>
          <a:p>
            <a:pPr eaLnBrk="1">
              <a:lnSpc>
                <a:spcPct val="125000"/>
              </a:lnSpc>
            </a:pPr>
            <a:r>
              <a:rPr lang="en-GB" altLang="en-US" sz="2400">
                <a:latin typeface="Inconsolata" pitchFamily="49" charset="0"/>
              </a:rPr>
              <a:t>&gt;&gt;&gt; rmdir(</a:t>
            </a:r>
            <a:r>
              <a:rPr lang="en-US" altLang="en-US" sz="2400">
                <a:latin typeface="Inconsolata" pitchFamily="49" charset="0"/>
              </a:rPr>
              <a:t>'country')</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 </a:t>
            </a:r>
          </a:p>
          <a:p>
            <a:pPr eaLnBrk="1">
              <a:lnSpc>
                <a:spcPct val="125000"/>
              </a:lnSpc>
            </a:pPr>
            <a:r>
              <a:rPr lang="en-US" altLang="en-US" sz="2400">
                <a:solidFill>
                  <a:srgbClr val="FF0000"/>
                </a:solidFill>
                <a:latin typeface="Inconsolata" pitchFamily="49" charset="0"/>
              </a:rPr>
              <a:t>'country'</a:t>
            </a:r>
            <a:endParaRPr lang="en-GB" altLang="en-US" sz="2400">
              <a:solidFill>
                <a:srgbClr val="FF0000"/>
              </a:solidFill>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17411" name="Group 61"/>
          <p:cNvGrpSpPr>
            <a:grpSpLocks/>
          </p:cNvGrpSpPr>
          <p:nvPr/>
        </p:nvGrpSpPr>
        <p:grpSpPr bwMode="auto">
          <a:xfrm>
            <a:off x="7727950" y="1931988"/>
            <a:ext cx="941388" cy="984250"/>
            <a:chOff x="6351499" y="3960283"/>
            <a:chExt cx="942179" cy="983461"/>
          </a:xfrm>
        </p:grpSpPr>
        <p:sp>
          <p:nvSpPr>
            <p:cNvPr id="17419"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17420" name="Picture 1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12" name="Group 61"/>
          <p:cNvGrpSpPr>
            <a:grpSpLocks/>
          </p:cNvGrpSpPr>
          <p:nvPr/>
        </p:nvGrpSpPr>
        <p:grpSpPr bwMode="auto">
          <a:xfrm>
            <a:off x="7727950" y="2968625"/>
            <a:ext cx="941388" cy="982663"/>
            <a:chOff x="6351497" y="3960283"/>
            <a:chExt cx="942180" cy="983461"/>
          </a:xfrm>
        </p:grpSpPr>
        <p:sp>
          <p:nvSpPr>
            <p:cNvPr id="17417" name="Text Box 3"/>
            <p:cNvSpPr txBox="1">
              <a:spLocks noChangeArrowheads="1"/>
            </p:cNvSpPr>
            <p:nvPr/>
          </p:nvSpPr>
          <p:spPr bwMode="auto">
            <a:xfrm>
              <a:off x="6351497" y="4593958"/>
              <a:ext cx="942180"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regions</a:t>
              </a:r>
            </a:p>
          </p:txBody>
        </p:sp>
        <p:pic>
          <p:nvPicPr>
            <p:cNvPr id="17418" name="Picture 19"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13" name="Group 61"/>
          <p:cNvGrpSpPr>
            <a:grpSpLocks/>
          </p:cNvGrpSpPr>
          <p:nvPr/>
        </p:nvGrpSpPr>
        <p:grpSpPr bwMode="auto">
          <a:xfrm>
            <a:off x="7880350" y="957263"/>
            <a:ext cx="731838" cy="984250"/>
            <a:chOff x="6505490" y="3960283"/>
            <a:chExt cx="732692" cy="983362"/>
          </a:xfrm>
        </p:grpSpPr>
        <p:sp>
          <p:nvSpPr>
            <p:cNvPr id="17415"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741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4" name="Text Box 2"/>
          <p:cNvSpPr txBox="1">
            <a:spLocks noChangeArrowheads="1"/>
          </p:cNvSpPr>
          <p:nvPr/>
        </p:nvSpPr>
        <p:spPr bwMode="auto">
          <a:xfrm>
            <a:off x="547688" y="401002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rmdir cannot remove nested directories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rmdir</a:t>
            </a:r>
          </a:p>
          <a:p>
            <a:pPr eaLnBrk="1">
              <a:lnSpc>
                <a:spcPct val="125000"/>
              </a:lnSpc>
            </a:pPr>
            <a:r>
              <a:rPr lang="en-GB" altLang="en-US" sz="2400">
                <a:latin typeface="Inconsolata" pitchFamily="49" charset="0"/>
              </a:rPr>
              <a:t>&gt;&gt;&gt; rmdir(</a:t>
            </a:r>
            <a:r>
              <a:rPr lang="en-US" altLang="en-US" sz="2400">
                <a:latin typeface="Inconsolata" pitchFamily="49" charset="0"/>
              </a:rPr>
              <a:t>'country/regions/towns')</a:t>
            </a:r>
          </a:p>
          <a:p>
            <a:pPr eaLnBrk="1">
              <a:lnSpc>
                <a:spcPct val="125000"/>
              </a:lnSpc>
            </a:pPr>
            <a:r>
              <a:rPr lang="en-GB" altLang="en-US" sz="2400">
                <a:latin typeface="Inconsolata" pitchFamily="49" charset="0"/>
              </a:rPr>
              <a:t>&gt;&gt;&gt; rmdir(</a:t>
            </a:r>
            <a:r>
              <a:rPr lang="en-US" altLang="en-US" sz="2400">
                <a:latin typeface="Inconsolata" pitchFamily="49" charset="0"/>
              </a:rPr>
              <a:t>'country')</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 </a:t>
            </a:r>
          </a:p>
          <a:p>
            <a:pPr eaLnBrk="1">
              <a:lnSpc>
                <a:spcPct val="125000"/>
              </a:lnSpc>
            </a:pPr>
            <a:r>
              <a:rPr lang="en-US" altLang="en-US" sz="2400">
                <a:solidFill>
                  <a:srgbClr val="FF0000"/>
                </a:solidFill>
                <a:latin typeface="Inconsolata" pitchFamily="49" charset="0"/>
              </a:rPr>
              <a:t>'country‘</a:t>
            </a:r>
          </a:p>
          <a:p>
            <a:pPr eaLnBrk="1">
              <a:lnSpc>
                <a:spcPct val="125000"/>
              </a:lnSpc>
            </a:pPr>
            <a:endParaRPr lang="en-GB" altLang="en-US" sz="2400">
              <a:solidFill>
                <a:srgbClr val="FF0000"/>
              </a:solidFill>
              <a:latin typeface="Inconsolata" pitchFamily="49" charset="0"/>
            </a:endParaRPr>
          </a:p>
          <a:p>
            <a:pPr eaLnBrk="1">
              <a:lnSpc>
                <a:spcPct val="125000"/>
              </a:lnSpc>
            </a:pPr>
            <a:endParaRPr lang="en-GB" altLang="en-US" sz="2400">
              <a:solidFill>
                <a:srgbClr val="FF0000"/>
              </a:solidFill>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removedirs</a:t>
            </a:r>
          </a:p>
          <a:p>
            <a:pPr eaLnBrk="1">
              <a:lnSpc>
                <a:spcPct val="125000"/>
              </a:lnSpc>
            </a:pPr>
            <a:r>
              <a:rPr lang="en-GB" altLang="en-US" sz="2400">
                <a:latin typeface="Inconsolata" pitchFamily="49" charset="0"/>
              </a:rPr>
              <a:t>&gt;&gt;&gt; removedirs(</a:t>
            </a:r>
            <a:r>
              <a:rPr lang="en-US" altLang="en-US" sz="2400">
                <a:solidFill>
                  <a:srgbClr val="A50021"/>
                </a:solidFill>
                <a:latin typeface="Inconsolata" pitchFamily="49" charset="0"/>
              </a:rPr>
              <a:t>'country'</a:t>
            </a:r>
            <a:r>
              <a:rPr lang="en-US" altLang="en-US" sz="2400">
                <a:latin typeface="Inconsolata" pitchFamily="49" charset="0"/>
              </a:rPr>
              <a:t>)</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18435" name="Text Box 2"/>
          <p:cNvSpPr txBox="1">
            <a:spLocks noChangeArrowheads="1"/>
          </p:cNvSpPr>
          <p:nvPr/>
        </p:nvSpPr>
        <p:spPr bwMode="auto">
          <a:xfrm>
            <a:off x="547688" y="401002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rmdir cannot remove nested directories</a:t>
            </a:r>
          </a:p>
          <a:p>
            <a:pPr eaLnBrk="1">
              <a:lnSpc>
                <a:spcPct val="125000"/>
              </a:lnSpc>
            </a:pPr>
            <a:r>
              <a:rPr lang="en-GB" altLang="en-US" sz="2400">
                <a:solidFill>
                  <a:schemeClr val="accent2"/>
                </a:solidFill>
                <a:latin typeface="Droid Sans" pitchFamily="34" charset="0"/>
              </a:rPr>
              <a:t>but removedirs can</a:t>
            </a:r>
          </a:p>
        </p:txBody>
      </p:sp>
      <p:grpSp>
        <p:nvGrpSpPr>
          <p:cNvPr id="18436" name="Group 61"/>
          <p:cNvGrpSpPr>
            <a:grpSpLocks/>
          </p:cNvGrpSpPr>
          <p:nvPr/>
        </p:nvGrpSpPr>
        <p:grpSpPr bwMode="auto">
          <a:xfrm>
            <a:off x="7727950" y="1931988"/>
            <a:ext cx="941388" cy="984250"/>
            <a:chOff x="6351499" y="3960283"/>
            <a:chExt cx="942179" cy="983461"/>
          </a:xfrm>
        </p:grpSpPr>
        <p:sp>
          <p:nvSpPr>
            <p:cNvPr id="18444"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18445" name="Picture 17"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37" name="Group 61"/>
          <p:cNvGrpSpPr>
            <a:grpSpLocks/>
          </p:cNvGrpSpPr>
          <p:nvPr/>
        </p:nvGrpSpPr>
        <p:grpSpPr bwMode="auto">
          <a:xfrm>
            <a:off x="7727950" y="2968625"/>
            <a:ext cx="941388" cy="982663"/>
            <a:chOff x="6351497" y="3960283"/>
            <a:chExt cx="942180" cy="983461"/>
          </a:xfrm>
        </p:grpSpPr>
        <p:sp>
          <p:nvSpPr>
            <p:cNvPr id="18442" name="Text Box 3"/>
            <p:cNvSpPr txBox="1">
              <a:spLocks noChangeArrowheads="1"/>
            </p:cNvSpPr>
            <p:nvPr/>
          </p:nvSpPr>
          <p:spPr bwMode="auto">
            <a:xfrm>
              <a:off x="6351497" y="4593958"/>
              <a:ext cx="942180"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regions</a:t>
              </a:r>
            </a:p>
          </p:txBody>
        </p:sp>
        <p:pic>
          <p:nvPicPr>
            <p:cNvPr id="1844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38" name="Group 61"/>
          <p:cNvGrpSpPr>
            <a:grpSpLocks/>
          </p:cNvGrpSpPr>
          <p:nvPr/>
        </p:nvGrpSpPr>
        <p:grpSpPr bwMode="auto">
          <a:xfrm>
            <a:off x="7880350" y="957263"/>
            <a:ext cx="731838" cy="984250"/>
            <a:chOff x="6505490" y="3960283"/>
            <a:chExt cx="732692" cy="983362"/>
          </a:xfrm>
        </p:grpSpPr>
        <p:sp>
          <p:nvSpPr>
            <p:cNvPr id="18440"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844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9" name="AutoShape 27"/>
          <p:cNvSpPr>
            <a:spLocks noChangeArrowheads="1"/>
          </p:cNvSpPr>
          <p:nvPr/>
        </p:nvSpPr>
        <p:spPr bwMode="auto">
          <a:xfrm>
            <a:off x="7604125" y="1936750"/>
            <a:ext cx="118110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rmdir</a:t>
            </a:r>
          </a:p>
          <a:p>
            <a:pPr eaLnBrk="1">
              <a:lnSpc>
                <a:spcPct val="125000"/>
              </a:lnSpc>
            </a:pPr>
            <a:r>
              <a:rPr lang="en-GB" altLang="en-US" sz="2400">
                <a:latin typeface="Inconsolata" pitchFamily="49" charset="0"/>
              </a:rPr>
              <a:t>&gt;&gt;&gt; rmdir(</a:t>
            </a:r>
            <a:r>
              <a:rPr lang="en-US" altLang="en-US" sz="2400">
                <a:latin typeface="Inconsolata" pitchFamily="49" charset="0"/>
              </a:rPr>
              <a:t>'country/regions/towns')</a:t>
            </a:r>
          </a:p>
          <a:p>
            <a:pPr eaLnBrk="1">
              <a:lnSpc>
                <a:spcPct val="125000"/>
              </a:lnSpc>
            </a:pPr>
            <a:r>
              <a:rPr lang="en-GB" altLang="en-US" sz="2400">
                <a:latin typeface="Inconsolata" pitchFamily="49" charset="0"/>
              </a:rPr>
              <a:t>&gt;&gt;&gt; rmdir(</a:t>
            </a:r>
            <a:r>
              <a:rPr lang="en-US" altLang="en-US" sz="2400">
                <a:latin typeface="Inconsolata" pitchFamily="49" charset="0"/>
              </a:rPr>
              <a:t>'country')</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 </a:t>
            </a:r>
          </a:p>
          <a:p>
            <a:pPr eaLnBrk="1">
              <a:lnSpc>
                <a:spcPct val="125000"/>
              </a:lnSpc>
            </a:pPr>
            <a:r>
              <a:rPr lang="en-US" altLang="en-US" sz="2400">
                <a:solidFill>
                  <a:srgbClr val="FF0000"/>
                </a:solidFill>
                <a:latin typeface="Inconsolata" pitchFamily="49" charset="0"/>
              </a:rPr>
              <a:t>'country‘</a:t>
            </a:r>
          </a:p>
          <a:p>
            <a:pPr eaLnBrk="1">
              <a:lnSpc>
                <a:spcPct val="125000"/>
              </a:lnSpc>
            </a:pPr>
            <a:endParaRPr lang="en-GB" altLang="en-US" sz="2400">
              <a:solidFill>
                <a:srgbClr val="FF0000"/>
              </a:solidFill>
              <a:latin typeface="Inconsolata" pitchFamily="49" charset="0"/>
            </a:endParaRPr>
          </a:p>
          <a:p>
            <a:pPr eaLnBrk="1">
              <a:lnSpc>
                <a:spcPct val="125000"/>
              </a:lnSpc>
            </a:pPr>
            <a:endParaRPr lang="en-GB" altLang="en-US" sz="2400">
              <a:solidFill>
                <a:srgbClr val="FF0000"/>
              </a:solidFill>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removedirs</a:t>
            </a:r>
          </a:p>
          <a:p>
            <a:pPr eaLnBrk="1">
              <a:lnSpc>
                <a:spcPct val="125000"/>
              </a:lnSpc>
            </a:pPr>
            <a:r>
              <a:rPr lang="en-GB" altLang="en-US" sz="2400">
                <a:latin typeface="Inconsolata" pitchFamily="49" charset="0"/>
              </a:rPr>
              <a:t>&gt;&gt;&gt; removedirs(</a:t>
            </a:r>
            <a:r>
              <a:rPr lang="en-US" altLang="en-US" sz="2400">
                <a:latin typeface="Inconsolata" pitchFamily="49" charset="0"/>
              </a:rPr>
              <a:t>'country')</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19459" name="Text Box 2"/>
          <p:cNvSpPr txBox="1">
            <a:spLocks noChangeArrowheads="1"/>
          </p:cNvSpPr>
          <p:nvPr/>
        </p:nvSpPr>
        <p:spPr bwMode="auto">
          <a:xfrm>
            <a:off x="547688" y="401002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rmdir cannot remove nested directories</a:t>
            </a:r>
          </a:p>
          <a:p>
            <a:pPr eaLnBrk="1">
              <a:lnSpc>
                <a:spcPct val="125000"/>
              </a:lnSpc>
            </a:pPr>
            <a:r>
              <a:rPr lang="en-GB" altLang="en-US" sz="2400">
                <a:solidFill>
                  <a:schemeClr val="accent2"/>
                </a:solidFill>
                <a:latin typeface="Droid Sans" pitchFamily="34" charset="0"/>
              </a:rPr>
              <a:t>but removedirs can</a:t>
            </a:r>
          </a:p>
        </p:txBody>
      </p:sp>
      <p:grpSp>
        <p:nvGrpSpPr>
          <p:cNvPr id="19460" name="Group 61"/>
          <p:cNvGrpSpPr>
            <a:grpSpLocks/>
          </p:cNvGrpSpPr>
          <p:nvPr/>
        </p:nvGrpSpPr>
        <p:grpSpPr bwMode="auto">
          <a:xfrm>
            <a:off x="7727950" y="1931988"/>
            <a:ext cx="941388" cy="984250"/>
            <a:chOff x="6351499" y="3960283"/>
            <a:chExt cx="942179" cy="983461"/>
          </a:xfrm>
        </p:grpSpPr>
        <p:sp>
          <p:nvSpPr>
            <p:cNvPr id="19465"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19466" name="Picture 17"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61" name="Group 61"/>
          <p:cNvGrpSpPr>
            <a:grpSpLocks/>
          </p:cNvGrpSpPr>
          <p:nvPr/>
        </p:nvGrpSpPr>
        <p:grpSpPr bwMode="auto">
          <a:xfrm>
            <a:off x="7880350" y="957263"/>
            <a:ext cx="731838" cy="984250"/>
            <a:chOff x="6505490" y="3960283"/>
            <a:chExt cx="732692" cy="983362"/>
          </a:xfrm>
        </p:grpSpPr>
        <p:sp>
          <p:nvSpPr>
            <p:cNvPr id="19463"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946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2" name="AutoShape 27"/>
          <p:cNvSpPr>
            <a:spLocks noChangeArrowheads="1"/>
          </p:cNvSpPr>
          <p:nvPr/>
        </p:nvSpPr>
        <p:spPr bwMode="auto">
          <a:xfrm>
            <a:off x="7604125" y="1936750"/>
            <a:ext cx="118110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rmdir</a:t>
            </a:r>
          </a:p>
          <a:p>
            <a:pPr eaLnBrk="1">
              <a:lnSpc>
                <a:spcPct val="125000"/>
              </a:lnSpc>
            </a:pPr>
            <a:r>
              <a:rPr lang="en-GB" altLang="en-US" sz="2400">
                <a:latin typeface="Inconsolata" pitchFamily="49" charset="0"/>
              </a:rPr>
              <a:t>&gt;&gt;&gt; rmdir(</a:t>
            </a:r>
            <a:r>
              <a:rPr lang="en-US" altLang="en-US" sz="2400">
                <a:latin typeface="Inconsolata" pitchFamily="49" charset="0"/>
              </a:rPr>
              <a:t>'country/regions/towns')</a:t>
            </a:r>
          </a:p>
          <a:p>
            <a:pPr eaLnBrk="1">
              <a:lnSpc>
                <a:spcPct val="125000"/>
              </a:lnSpc>
            </a:pPr>
            <a:r>
              <a:rPr lang="en-GB" altLang="en-US" sz="2400">
                <a:latin typeface="Inconsolata" pitchFamily="49" charset="0"/>
              </a:rPr>
              <a:t>&gt;&gt;&gt; rmdir(</a:t>
            </a:r>
            <a:r>
              <a:rPr lang="en-US" altLang="en-US" sz="2400">
                <a:latin typeface="Inconsolata" pitchFamily="49" charset="0"/>
              </a:rPr>
              <a:t>'country')</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 </a:t>
            </a:r>
          </a:p>
          <a:p>
            <a:pPr eaLnBrk="1">
              <a:lnSpc>
                <a:spcPct val="125000"/>
              </a:lnSpc>
            </a:pPr>
            <a:r>
              <a:rPr lang="en-US" altLang="en-US" sz="2400">
                <a:solidFill>
                  <a:srgbClr val="FF0000"/>
                </a:solidFill>
                <a:latin typeface="Inconsolata" pitchFamily="49" charset="0"/>
              </a:rPr>
              <a:t>'country‘</a:t>
            </a:r>
          </a:p>
          <a:p>
            <a:pPr eaLnBrk="1">
              <a:lnSpc>
                <a:spcPct val="125000"/>
              </a:lnSpc>
            </a:pPr>
            <a:endParaRPr lang="en-GB" altLang="en-US" sz="2400">
              <a:solidFill>
                <a:srgbClr val="FF0000"/>
              </a:solidFill>
              <a:latin typeface="Inconsolata" pitchFamily="49" charset="0"/>
            </a:endParaRPr>
          </a:p>
          <a:p>
            <a:pPr eaLnBrk="1">
              <a:lnSpc>
                <a:spcPct val="125000"/>
              </a:lnSpc>
            </a:pPr>
            <a:endParaRPr lang="en-GB" altLang="en-US" sz="2400">
              <a:solidFill>
                <a:srgbClr val="FF0000"/>
              </a:solidFill>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removedirs</a:t>
            </a:r>
          </a:p>
          <a:p>
            <a:pPr eaLnBrk="1">
              <a:lnSpc>
                <a:spcPct val="125000"/>
              </a:lnSpc>
            </a:pPr>
            <a:r>
              <a:rPr lang="en-GB" altLang="en-US" sz="2400">
                <a:latin typeface="Inconsolata" pitchFamily="49" charset="0"/>
              </a:rPr>
              <a:t>&gt;&gt;&gt; removedirs(</a:t>
            </a:r>
            <a:r>
              <a:rPr lang="en-US" altLang="en-US" sz="2400">
                <a:latin typeface="Inconsolata" pitchFamily="49" charset="0"/>
              </a:rPr>
              <a:t>'country')</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20483" name="Text Box 2"/>
          <p:cNvSpPr txBox="1">
            <a:spLocks noChangeArrowheads="1"/>
          </p:cNvSpPr>
          <p:nvPr/>
        </p:nvSpPr>
        <p:spPr bwMode="auto">
          <a:xfrm>
            <a:off x="547688" y="401002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rmdir cannot remove nested directories</a:t>
            </a:r>
          </a:p>
          <a:p>
            <a:pPr eaLnBrk="1">
              <a:lnSpc>
                <a:spcPct val="125000"/>
              </a:lnSpc>
            </a:pPr>
            <a:r>
              <a:rPr lang="en-GB" altLang="en-US" sz="2400">
                <a:solidFill>
                  <a:schemeClr val="accent2"/>
                </a:solidFill>
                <a:latin typeface="Droid Sans" pitchFamily="34" charset="0"/>
              </a:rPr>
              <a:t>but removedirs can</a:t>
            </a:r>
          </a:p>
        </p:txBody>
      </p:sp>
      <p:grpSp>
        <p:nvGrpSpPr>
          <p:cNvPr id="20484" name="Group 61"/>
          <p:cNvGrpSpPr>
            <a:grpSpLocks/>
          </p:cNvGrpSpPr>
          <p:nvPr/>
        </p:nvGrpSpPr>
        <p:grpSpPr bwMode="auto">
          <a:xfrm>
            <a:off x="7880350" y="957263"/>
            <a:ext cx="731838" cy="984250"/>
            <a:chOff x="6505490" y="3960283"/>
            <a:chExt cx="732692" cy="983362"/>
          </a:xfrm>
        </p:grpSpPr>
        <p:sp>
          <p:nvSpPr>
            <p:cNvPr id="20485"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048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removedirs(</a:t>
            </a:r>
            <a:r>
              <a:rPr lang="en-US" altLang="en-US" sz="2400">
                <a:solidFill>
                  <a:srgbClr val="A50021"/>
                </a:solidFill>
                <a:latin typeface="Inconsolata" pitchFamily="49" charset="0"/>
              </a:rPr>
              <a:t>'country'</a:t>
            </a:r>
            <a:r>
              <a:rPr lang="en-US" altLang="en-US" sz="2400">
                <a:latin typeface="Inconsolata" pitchFamily="49" charset="0"/>
              </a:rPr>
              <a:t>)</a:t>
            </a:r>
          </a:p>
          <a:p>
            <a:pPr eaLnBrk="1">
              <a:lnSpc>
                <a:spcPct val="125000"/>
              </a:lnSpc>
            </a:pPr>
            <a:endParaRPr lang="en-US" altLang="en-US" sz="2400">
              <a:solidFill>
                <a:srgbClr val="006600"/>
              </a:solidFill>
              <a:latin typeface="Inconsolata" pitchFamily="49" charset="0"/>
            </a:endParaRPr>
          </a:p>
        </p:txBody>
      </p:sp>
      <p:pic>
        <p:nvPicPr>
          <p:cNvPr id="21507"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813" y="3952875"/>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32"/>
          <p:cNvSpPr txBox="1">
            <a:spLocks noChangeArrowheads="1"/>
          </p:cNvSpPr>
          <p:nvPr/>
        </p:nvSpPr>
        <p:spPr bwMode="auto">
          <a:xfrm>
            <a:off x="7551738" y="4649788"/>
            <a:ext cx="6207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21509"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3952875"/>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 Box 32"/>
          <p:cNvSpPr txBox="1">
            <a:spLocks noChangeArrowheads="1"/>
          </p:cNvSpPr>
          <p:nvPr/>
        </p:nvSpPr>
        <p:spPr bwMode="auto">
          <a:xfrm>
            <a:off x="8242300" y="4649788"/>
            <a:ext cx="6207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21511" name="Group 61"/>
          <p:cNvGrpSpPr>
            <a:grpSpLocks/>
          </p:cNvGrpSpPr>
          <p:nvPr/>
        </p:nvGrpSpPr>
        <p:grpSpPr bwMode="auto">
          <a:xfrm>
            <a:off x="7727950" y="1931988"/>
            <a:ext cx="941388" cy="984250"/>
            <a:chOff x="6351499" y="3960283"/>
            <a:chExt cx="942179" cy="983461"/>
          </a:xfrm>
        </p:grpSpPr>
        <p:sp>
          <p:nvSpPr>
            <p:cNvPr id="21519"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21520" name="Picture 24"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2" name="Group 61"/>
          <p:cNvGrpSpPr>
            <a:grpSpLocks/>
          </p:cNvGrpSpPr>
          <p:nvPr/>
        </p:nvGrpSpPr>
        <p:grpSpPr bwMode="auto">
          <a:xfrm>
            <a:off x="7727950" y="2968625"/>
            <a:ext cx="941388" cy="982663"/>
            <a:chOff x="6351497" y="3960283"/>
            <a:chExt cx="942180" cy="983461"/>
          </a:xfrm>
        </p:grpSpPr>
        <p:sp>
          <p:nvSpPr>
            <p:cNvPr id="21517" name="Text Box 3"/>
            <p:cNvSpPr txBox="1">
              <a:spLocks noChangeArrowheads="1"/>
            </p:cNvSpPr>
            <p:nvPr/>
          </p:nvSpPr>
          <p:spPr bwMode="auto">
            <a:xfrm>
              <a:off x="6351497" y="4593958"/>
              <a:ext cx="942180"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regions</a:t>
              </a:r>
            </a:p>
          </p:txBody>
        </p:sp>
        <p:pic>
          <p:nvPicPr>
            <p:cNvPr id="21518" name="Picture 27"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3" name="Group 61"/>
          <p:cNvGrpSpPr>
            <a:grpSpLocks/>
          </p:cNvGrpSpPr>
          <p:nvPr/>
        </p:nvGrpSpPr>
        <p:grpSpPr bwMode="auto">
          <a:xfrm>
            <a:off x="7880350" y="957263"/>
            <a:ext cx="731838" cy="984250"/>
            <a:chOff x="6505490" y="3960283"/>
            <a:chExt cx="732692" cy="983362"/>
          </a:xfrm>
        </p:grpSpPr>
        <p:sp>
          <p:nvSpPr>
            <p:cNvPr id="21515"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1516"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4" name="AutoShape 27"/>
          <p:cNvSpPr>
            <a:spLocks noChangeArrowheads="1"/>
          </p:cNvSpPr>
          <p:nvPr/>
        </p:nvSpPr>
        <p:spPr bwMode="auto">
          <a:xfrm>
            <a:off x="7604125" y="1936750"/>
            <a:ext cx="118110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mkdir</a:t>
            </a:r>
          </a:p>
          <a:p>
            <a:pPr eaLnBrk="1">
              <a:lnSpc>
                <a:spcPct val="125000"/>
              </a:lnSpc>
            </a:pPr>
            <a:r>
              <a:rPr lang="en-GB" altLang="en-US" sz="2400">
                <a:latin typeface="Inconsolata" pitchFamily="49" charset="0"/>
              </a:rPr>
              <a:t>&gt;&gt;&gt; mkdir(</a:t>
            </a:r>
            <a:r>
              <a:rPr lang="en-US" altLang="en-US" sz="2400">
                <a:solidFill>
                  <a:srgbClr val="A50021"/>
                </a:solidFill>
                <a:latin typeface="Inconsolata" pitchFamily="49" charset="0"/>
              </a:rPr>
              <a:t>'data'</a:t>
            </a:r>
            <a:r>
              <a:rPr lang="en-US" altLang="en-US" sz="2400">
                <a:latin typeface="Inconsolata" pitchFamily="49" charset="0"/>
              </a:rPr>
              <a:t>)</a:t>
            </a: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4099" name="Group 61"/>
          <p:cNvGrpSpPr>
            <a:grpSpLocks/>
          </p:cNvGrpSpPr>
          <p:nvPr/>
        </p:nvGrpSpPr>
        <p:grpSpPr bwMode="auto">
          <a:xfrm>
            <a:off x="7862888" y="957263"/>
            <a:ext cx="731837" cy="984250"/>
            <a:chOff x="6505490" y="3960283"/>
            <a:chExt cx="732692" cy="983362"/>
          </a:xfrm>
        </p:grpSpPr>
        <p:sp>
          <p:nvSpPr>
            <p:cNvPr id="4100"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410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removedirs(</a:t>
            </a:r>
            <a:r>
              <a:rPr lang="en-US" altLang="en-US" sz="2400">
                <a:latin typeface="Inconsolata" pitchFamily="49" charset="0"/>
              </a:rPr>
              <a:t>'country')</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 </a:t>
            </a:r>
          </a:p>
          <a:p>
            <a:pPr eaLnBrk="1">
              <a:lnSpc>
                <a:spcPct val="125000"/>
              </a:lnSpc>
            </a:pPr>
            <a:r>
              <a:rPr lang="en-US" altLang="en-US" sz="2400">
                <a:solidFill>
                  <a:srgbClr val="FF0000"/>
                </a:solidFill>
                <a:latin typeface="Inconsolata" pitchFamily="49" charset="0"/>
              </a:rPr>
              <a:t>'country' </a:t>
            </a:r>
          </a:p>
          <a:p>
            <a:pPr eaLnBrk="1">
              <a:lnSpc>
                <a:spcPct val="125000"/>
              </a:lnSpc>
            </a:pPr>
            <a:endParaRPr lang="en-US" altLang="en-US" sz="2400">
              <a:latin typeface="Inconsolata" pitchFamily="49" charset="0"/>
            </a:endParaRPr>
          </a:p>
        </p:txBody>
      </p:sp>
      <p:pic>
        <p:nvPicPr>
          <p:cNvPr id="22531"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813" y="3952875"/>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32"/>
          <p:cNvSpPr txBox="1">
            <a:spLocks noChangeArrowheads="1"/>
          </p:cNvSpPr>
          <p:nvPr/>
        </p:nvSpPr>
        <p:spPr bwMode="auto">
          <a:xfrm>
            <a:off x="7551738" y="4649788"/>
            <a:ext cx="6207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22533"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3952875"/>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32"/>
          <p:cNvSpPr txBox="1">
            <a:spLocks noChangeArrowheads="1"/>
          </p:cNvSpPr>
          <p:nvPr/>
        </p:nvSpPr>
        <p:spPr bwMode="auto">
          <a:xfrm>
            <a:off x="8242300" y="4649788"/>
            <a:ext cx="6207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22535" name="Group 61"/>
          <p:cNvGrpSpPr>
            <a:grpSpLocks/>
          </p:cNvGrpSpPr>
          <p:nvPr/>
        </p:nvGrpSpPr>
        <p:grpSpPr bwMode="auto">
          <a:xfrm>
            <a:off x="7727950" y="1931988"/>
            <a:ext cx="941388" cy="984250"/>
            <a:chOff x="6351499" y="3960283"/>
            <a:chExt cx="942179" cy="983461"/>
          </a:xfrm>
        </p:grpSpPr>
        <p:sp>
          <p:nvSpPr>
            <p:cNvPr id="22543"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22544" name="Picture 24"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6" name="Group 61"/>
          <p:cNvGrpSpPr>
            <a:grpSpLocks/>
          </p:cNvGrpSpPr>
          <p:nvPr/>
        </p:nvGrpSpPr>
        <p:grpSpPr bwMode="auto">
          <a:xfrm>
            <a:off x="7727950" y="2968625"/>
            <a:ext cx="941388" cy="982663"/>
            <a:chOff x="6351497" y="3960283"/>
            <a:chExt cx="942180" cy="983461"/>
          </a:xfrm>
        </p:grpSpPr>
        <p:sp>
          <p:nvSpPr>
            <p:cNvPr id="22541" name="Text Box 3"/>
            <p:cNvSpPr txBox="1">
              <a:spLocks noChangeArrowheads="1"/>
            </p:cNvSpPr>
            <p:nvPr/>
          </p:nvSpPr>
          <p:spPr bwMode="auto">
            <a:xfrm>
              <a:off x="6351497" y="4593958"/>
              <a:ext cx="942180"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regions</a:t>
              </a:r>
            </a:p>
          </p:txBody>
        </p:sp>
        <p:pic>
          <p:nvPicPr>
            <p:cNvPr id="22542" name="Picture 27"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7" name="Group 61"/>
          <p:cNvGrpSpPr>
            <a:grpSpLocks/>
          </p:cNvGrpSpPr>
          <p:nvPr/>
        </p:nvGrpSpPr>
        <p:grpSpPr bwMode="auto">
          <a:xfrm>
            <a:off x="7880350" y="957263"/>
            <a:ext cx="731838" cy="984250"/>
            <a:chOff x="6505490" y="3960283"/>
            <a:chExt cx="732692" cy="983362"/>
          </a:xfrm>
        </p:grpSpPr>
        <p:sp>
          <p:nvSpPr>
            <p:cNvPr id="22539"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2540"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8" name="Text Box 2"/>
          <p:cNvSpPr txBox="1">
            <a:spLocks noChangeArrowheads="1"/>
          </p:cNvSpPr>
          <p:nvPr/>
        </p:nvSpPr>
        <p:spPr bwMode="auto">
          <a:xfrm>
            <a:off x="547688" y="308927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removedirs cannot remove directories with files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removedirs(</a:t>
            </a:r>
            <a:r>
              <a:rPr lang="en-US" altLang="en-US" sz="2400">
                <a:latin typeface="Inconsolata" pitchFamily="49" charset="0"/>
              </a:rPr>
              <a:t>'country')</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 </a:t>
            </a:r>
          </a:p>
          <a:p>
            <a:pPr eaLnBrk="1">
              <a:lnSpc>
                <a:spcPct val="125000"/>
              </a:lnSpc>
            </a:pPr>
            <a:r>
              <a:rPr lang="en-US" altLang="en-US" sz="2400">
                <a:solidFill>
                  <a:srgbClr val="FF0000"/>
                </a:solidFill>
                <a:latin typeface="Inconsolata" pitchFamily="49" charset="0"/>
              </a:rPr>
              <a:t>'country' </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rmtree</a:t>
            </a:r>
          </a:p>
          <a:p>
            <a:pPr eaLnBrk="1">
              <a:lnSpc>
                <a:spcPct val="125000"/>
              </a:lnSpc>
            </a:pPr>
            <a:r>
              <a:rPr lang="en-GB" altLang="en-US" sz="2400">
                <a:latin typeface="Inconsolata" pitchFamily="49" charset="0"/>
              </a:rPr>
              <a:t>&gt;&gt;&gt; rmtree(</a:t>
            </a:r>
            <a:r>
              <a:rPr lang="en-US" altLang="en-US" sz="2400">
                <a:solidFill>
                  <a:srgbClr val="A50021"/>
                </a:solidFill>
                <a:latin typeface="Inconsolata" pitchFamily="49" charset="0"/>
              </a:rPr>
              <a:t>'country'</a:t>
            </a:r>
            <a:r>
              <a:rPr lang="en-US" altLang="en-US" sz="2400">
                <a:latin typeface="Inconsolata" pitchFamily="49" charset="0"/>
              </a:rPr>
              <a:t>)</a:t>
            </a:r>
            <a:endParaRPr lang="en-GB" altLang="en-US" sz="2400">
              <a:latin typeface="Inconsolata" pitchFamily="49" charset="0"/>
            </a:endParaRPr>
          </a:p>
          <a:p>
            <a:pPr eaLnBrk="1">
              <a:lnSpc>
                <a:spcPct val="125000"/>
              </a:lnSpc>
            </a:pPr>
            <a:endParaRPr lang="en-US" altLang="en-US" sz="2400">
              <a:latin typeface="Inconsolata" pitchFamily="49" charset="0"/>
            </a:endParaRPr>
          </a:p>
        </p:txBody>
      </p:sp>
      <p:pic>
        <p:nvPicPr>
          <p:cNvPr id="23555"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813" y="3952875"/>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32"/>
          <p:cNvSpPr txBox="1">
            <a:spLocks noChangeArrowheads="1"/>
          </p:cNvSpPr>
          <p:nvPr/>
        </p:nvSpPr>
        <p:spPr bwMode="auto">
          <a:xfrm>
            <a:off x="7551738" y="4649788"/>
            <a:ext cx="6207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23557"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3952875"/>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32"/>
          <p:cNvSpPr txBox="1">
            <a:spLocks noChangeArrowheads="1"/>
          </p:cNvSpPr>
          <p:nvPr/>
        </p:nvSpPr>
        <p:spPr bwMode="auto">
          <a:xfrm>
            <a:off x="8242300" y="4649788"/>
            <a:ext cx="6207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23559" name="Group 61"/>
          <p:cNvGrpSpPr>
            <a:grpSpLocks/>
          </p:cNvGrpSpPr>
          <p:nvPr/>
        </p:nvGrpSpPr>
        <p:grpSpPr bwMode="auto">
          <a:xfrm>
            <a:off x="7727950" y="1931988"/>
            <a:ext cx="941388" cy="984250"/>
            <a:chOff x="6351499" y="3960283"/>
            <a:chExt cx="942179" cy="983461"/>
          </a:xfrm>
        </p:grpSpPr>
        <p:sp>
          <p:nvSpPr>
            <p:cNvPr id="23568" name="Text Box 3"/>
            <p:cNvSpPr txBox="1">
              <a:spLocks noChangeArrowheads="1"/>
            </p:cNvSpPr>
            <p:nvPr/>
          </p:nvSpPr>
          <p:spPr bwMode="auto">
            <a:xfrm>
              <a:off x="6351499" y="4593958"/>
              <a:ext cx="942179"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country</a:t>
              </a:r>
            </a:p>
          </p:txBody>
        </p:sp>
        <p:pic>
          <p:nvPicPr>
            <p:cNvPr id="23569" name="Picture 24"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0" name="Group 61"/>
          <p:cNvGrpSpPr>
            <a:grpSpLocks/>
          </p:cNvGrpSpPr>
          <p:nvPr/>
        </p:nvGrpSpPr>
        <p:grpSpPr bwMode="auto">
          <a:xfrm>
            <a:off x="7727950" y="2968625"/>
            <a:ext cx="941388" cy="982663"/>
            <a:chOff x="6351497" y="3960283"/>
            <a:chExt cx="942180" cy="983461"/>
          </a:xfrm>
        </p:grpSpPr>
        <p:sp>
          <p:nvSpPr>
            <p:cNvPr id="23566" name="Text Box 3"/>
            <p:cNvSpPr txBox="1">
              <a:spLocks noChangeArrowheads="1"/>
            </p:cNvSpPr>
            <p:nvPr/>
          </p:nvSpPr>
          <p:spPr bwMode="auto">
            <a:xfrm>
              <a:off x="6351497" y="4593958"/>
              <a:ext cx="942180" cy="34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regions</a:t>
              </a:r>
            </a:p>
          </p:txBody>
        </p:sp>
        <p:pic>
          <p:nvPicPr>
            <p:cNvPr id="23567" name="Picture 27"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1" name="Group 61"/>
          <p:cNvGrpSpPr>
            <a:grpSpLocks/>
          </p:cNvGrpSpPr>
          <p:nvPr/>
        </p:nvGrpSpPr>
        <p:grpSpPr bwMode="auto">
          <a:xfrm>
            <a:off x="7880350" y="957263"/>
            <a:ext cx="731838" cy="984250"/>
            <a:chOff x="6505490" y="3960283"/>
            <a:chExt cx="732692" cy="983362"/>
          </a:xfrm>
        </p:grpSpPr>
        <p:sp>
          <p:nvSpPr>
            <p:cNvPr id="2356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3565"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2" name="Text Box 2"/>
          <p:cNvSpPr txBox="1">
            <a:spLocks noChangeArrowheads="1"/>
          </p:cNvSpPr>
          <p:nvPr/>
        </p:nvSpPr>
        <p:spPr bwMode="auto">
          <a:xfrm>
            <a:off x="547688" y="308927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removedirs cannot remove directories with files</a:t>
            </a:r>
          </a:p>
          <a:p>
            <a:pPr eaLnBrk="1">
              <a:lnSpc>
                <a:spcPct val="125000"/>
              </a:lnSpc>
            </a:pPr>
            <a:r>
              <a:rPr lang="en-GB" altLang="en-US" sz="2400">
                <a:solidFill>
                  <a:schemeClr val="accent2"/>
                </a:solidFill>
                <a:latin typeface="Droid Sans" pitchFamily="34" charset="0"/>
              </a:rPr>
              <a:t>but rmtree can</a:t>
            </a:r>
          </a:p>
        </p:txBody>
      </p:sp>
      <p:sp>
        <p:nvSpPr>
          <p:cNvPr id="23563" name="AutoShape 27"/>
          <p:cNvSpPr>
            <a:spLocks noChangeArrowheads="1"/>
          </p:cNvSpPr>
          <p:nvPr/>
        </p:nvSpPr>
        <p:spPr bwMode="auto">
          <a:xfrm>
            <a:off x="7604125" y="1936750"/>
            <a:ext cx="118110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removedirs(</a:t>
            </a:r>
            <a:r>
              <a:rPr lang="en-US" altLang="en-US" sz="2400">
                <a:latin typeface="Inconsolata" pitchFamily="49" charset="0"/>
              </a:rPr>
              <a:t>'country')</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 </a:t>
            </a:r>
          </a:p>
          <a:p>
            <a:pPr eaLnBrk="1">
              <a:lnSpc>
                <a:spcPct val="125000"/>
              </a:lnSpc>
            </a:pPr>
            <a:r>
              <a:rPr lang="en-US" altLang="en-US" sz="2400">
                <a:solidFill>
                  <a:srgbClr val="FF0000"/>
                </a:solidFill>
                <a:latin typeface="Inconsolata" pitchFamily="49" charset="0"/>
              </a:rPr>
              <a:t>'country' </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rmtree</a:t>
            </a:r>
          </a:p>
          <a:p>
            <a:pPr eaLnBrk="1">
              <a:lnSpc>
                <a:spcPct val="125000"/>
              </a:lnSpc>
            </a:pPr>
            <a:r>
              <a:rPr lang="en-GB" altLang="en-US" sz="2400">
                <a:latin typeface="Inconsolata" pitchFamily="49" charset="0"/>
              </a:rPr>
              <a:t>&gt;&gt;&gt; rmtree(</a:t>
            </a:r>
            <a:r>
              <a:rPr lang="en-US" altLang="en-US" sz="2400">
                <a:latin typeface="Inconsolata" pitchFamily="49" charset="0"/>
              </a:rPr>
              <a:t>'country')</a:t>
            </a:r>
            <a:endParaRPr lang="en-GB" altLang="en-US" sz="2400">
              <a:latin typeface="Inconsolata" pitchFamily="49" charset="0"/>
            </a:endParaRPr>
          </a:p>
          <a:p>
            <a:pPr eaLnBrk="1">
              <a:lnSpc>
                <a:spcPct val="125000"/>
              </a:lnSpc>
            </a:pPr>
            <a:endParaRPr lang="en-US" altLang="en-US" sz="2400">
              <a:latin typeface="Inconsolata" pitchFamily="49" charset="0"/>
            </a:endParaRPr>
          </a:p>
        </p:txBody>
      </p:sp>
      <p:grpSp>
        <p:nvGrpSpPr>
          <p:cNvPr id="24579" name="Group 61"/>
          <p:cNvGrpSpPr>
            <a:grpSpLocks/>
          </p:cNvGrpSpPr>
          <p:nvPr/>
        </p:nvGrpSpPr>
        <p:grpSpPr bwMode="auto">
          <a:xfrm>
            <a:off x="7880350" y="957263"/>
            <a:ext cx="731838" cy="984250"/>
            <a:chOff x="6505490" y="3960283"/>
            <a:chExt cx="732692" cy="983362"/>
          </a:xfrm>
        </p:grpSpPr>
        <p:sp>
          <p:nvSpPr>
            <p:cNvPr id="24581"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458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0" name="Text Box 2"/>
          <p:cNvSpPr txBox="1">
            <a:spLocks noChangeArrowheads="1"/>
          </p:cNvSpPr>
          <p:nvPr/>
        </p:nvSpPr>
        <p:spPr bwMode="auto">
          <a:xfrm>
            <a:off x="547688" y="308927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removedirs cannot remove directories with files</a:t>
            </a:r>
          </a:p>
          <a:p>
            <a:pPr eaLnBrk="1">
              <a:lnSpc>
                <a:spcPct val="125000"/>
              </a:lnSpc>
            </a:pPr>
            <a:r>
              <a:rPr lang="en-GB" altLang="en-US" sz="2400">
                <a:solidFill>
                  <a:schemeClr val="accent2"/>
                </a:solidFill>
                <a:latin typeface="Droid Sans" pitchFamily="34" charset="0"/>
              </a:rPr>
              <a:t>but rmtree can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remove</a:t>
            </a:r>
          </a:p>
          <a:p>
            <a:pPr eaLnBrk="1">
              <a:lnSpc>
                <a:spcPct val="125000"/>
              </a:lnSpc>
            </a:pPr>
            <a:r>
              <a:rPr lang="en-GB" altLang="en-US" sz="2400">
                <a:latin typeface="Inconsolata" pitchFamily="49" charset="0"/>
              </a:rPr>
              <a:t>&gt;&gt;&gt; remove(</a:t>
            </a:r>
            <a:r>
              <a:rPr lang="en-US" altLang="en-US" sz="2400">
                <a:solidFill>
                  <a:srgbClr val="A50021"/>
                </a:solidFill>
                <a:latin typeface="Inconsolata" pitchFamily="49" charset="0"/>
              </a:rPr>
              <a:t>'1.txt'</a:t>
            </a:r>
            <a:r>
              <a:rPr lang="en-US" altLang="en-US" sz="2400">
                <a:latin typeface="Inconsolata" pitchFamily="49" charset="0"/>
              </a:rPr>
              <a:t>)</a:t>
            </a:r>
          </a:p>
          <a:p>
            <a:pPr eaLnBrk="1">
              <a:lnSpc>
                <a:spcPct val="125000"/>
              </a:lnSpc>
            </a:pPr>
            <a:endParaRPr lang="en-GB" altLang="en-US" sz="2400">
              <a:latin typeface="Inconsolata" pitchFamily="49" charset="0"/>
            </a:endParaRPr>
          </a:p>
        </p:txBody>
      </p:sp>
      <p:pic>
        <p:nvPicPr>
          <p:cNvPr id="25603"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813" y="2973388"/>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32"/>
          <p:cNvSpPr txBox="1">
            <a:spLocks noChangeArrowheads="1"/>
          </p:cNvSpPr>
          <p:nvPr/>
        </p:nvSpPr>
        <p:spPr bwMode="auto">
          <a:xfrm>
            <a:off x="7551738" y="3670300"/>
            <a:ext cx="62071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25605"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29733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32"/>
          <p:cNvSpPr txBox="1">
            <a:spLocks noChangeArrowheads="1"/>
          </p:cNvSpPr>
          <p:nvPr/>
        </p:nvSpPr>
        <p:spPr bwMode="auto">
          <a:xfrm>
            <a:off x="8242300" y="3670300"/>
            <a:ext cx="6207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25607" name="Group 61"/>
          <p:cNvGrpSpPr>
            <a:grpSpLocks/>
          </p:cNvGrpSpPr>
          <p:nvPr/>
        </p:nvGrpSpPr>
        <p:grpSpPr bwMode="auto">
          <a:xfrm>
            <a:off x="7881938" y="1931988"/>
            <a:ext cx="731837" cy="984250"/>
            <a:chOff x="6505573" y="3960283"/>
            <a:chExt cx="732609" cy="983362"/>
          </a:xfrm>
        </p:grpSpPr>
        <p:sp>
          <p:nvSpPr>
            <p:cNvPr id="25613" name="Text Box 3"/>
            <p:cNvSpPr txBox="1">
              <a:spLocks noChangeArrowheads="1"/>
            </p:cNvSpPr>
            <p:nvPr/>
          </p:nvSpPr>
          <p:spPr bwMode="auto">
            <a:xfrm>
              <a:off x="6505573" y="4593958"/>
              <a:ext cx="634040"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5614" name="Picture 18"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08" name="Group 61"/>
          <p:cNvGrpSpPr>
            <a:grpSpLocks/>
          </p:cNvGrpSpPr>
          <p:nvPr/>
        </p:nvGrpSpPr>
        <p:grpSpPr bwMode="auto">
          <a:xfrm>
            <a:off x="7880350" y="957263"/>
            <a:ext cx="731838" cy="984250"/>
            <a:chOff x="6505490" y="3960283"/>
            <a:chExt cx="732692" cy="983362"/>
          </a:xfrm>
        </p:grpSpPr>
        <p:sp>
          <p:nvSpPr>
            <p:cNvPr id="25611"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5612"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9" name="AutoShape 27"/>
          <p:cNvSpPr>
            <a:spLocks noChangeArrowheads="1"/>
          </p:cNvSpPr>
          <p:nvPr/>
        </p:nvSpPr>
        <p:spPr bwMode="auto">
          <a:xfrm>
            <a:off x="7459663" y="2973388"/>
            <a:ext cx="806450" cy="1036637"/>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25610"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remove removes individual files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remove</a:t>
            </a:r>
          </a:p>
          <a:p>
            <a:pPr eaLnBrk="1">
              <a:lnSpc>
                <a:spcPct val="125000"/>
              </a:lnSpc>
            </a:pPr>
            <a:r>
              <a:rPr lang="en-GB" altLang="en-US" sz="2400">
                <a:latin typeface="Inconsolata" pitchFamily="49" charset="0"/>
              </a:rPr>
              <a:t>&gt;&gt;&gt; remove(</a:t>
            </a:r>
            <a:r>
              <a:rPr lang="en-US" altLang="en-US" sz="2400">
                <a:latin typeface="Inconsolata" pitchFamily="49" charset="0"/>
              </a:rPr>
              <a:t>'1.txt')</a:t>
            </a:r>
          </a:p>
          <a:p>
            <a:pPr eaLnBrk="1">
              <a:lnSpc>
                <a:spcPct val="125000"/>
              </a:lnSpc>
            </a:pPr>
            <a:endParaRPr lang="en-GB" altLang="en-US" sz="2400">
              <a:latin typeface="Inconsolata" pitchFamily="49" charset="0"/>
            </a:endParaRPr>
          </a:p>
        </p:txBody>
      </p:sp>
      <p:pic>
        <p:nvPicPr>
          <p:cNvPr id="26627"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29733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32"/>
          <p:cNvSpPr txBox="1">
            <a:spLocks noChangeArrowheads="1"/>
          </p:cNvSpPr>
          <p:nvPr/>
        </p:nvSpPr>
        <p:spPr bwMode="auto">
          <a:xfrm>
            <a:off x="8242300" y="3670300"/>
            <a:ext cx="6207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26629" name="Group 61"/>
          <p:cNvGrpSpPr>
            <a:grpSpLocks/>
          </p:cNvGrpSpPr>
          <p:nvPr/>
        </p:nvGrpSpPr>
        <p:grpSpPr bwMode="auto">
          <a:xfrm>
            <a:off x="7881938" y="1931988"/>
            <a:ext cx="731837" cy="984250"/>
            <a:chOff x="6505573" y="3960283"/>
            <a:chExt cx="732609" cy="983362"/>
          </a:xfrm>
        </p:grpSpPr>
        <p:sp>
          <p:nvSpPr>
            <p:cNvPr id="26634" name="Text Box 3"/>
            <p:cNvSpPr txBox="1">
              <a:spLocks noChangeArrowheads="1"/>
            </p:cNvSpPr>
            <p:nvPr/>
          </p:nvSpPr>
          <p:spPr bwMode="auto">
            <a:xfrm>
              <a:off x="6505573" y="4593958"/>
              <a:ext cx="634040"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6635" name="Picture 18"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0" name="Group 61"/>
          <p:cNvGrpSpPr>
            <a:grpSpLocks/>
          </p:cNvGrpSpPr>
          <p:nvPr/>
        </p:nvGrpSpPr>
        <p:grpSpPr bwMode="auto">
          <a:xfrm>
            <a:off x="7880350" y="957263"/>
            <a:ext cx="731838" cy="984250"/>
            <a:chOff x="6505490" y="3960283"/>
            <a:chExt cx="732692" cy="983362"/>
          </a:xfrm>
        </p:grpSpPr>
        <p:sp>
          <p:nvSpPr>
            <p:cNvPr id="26632"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6633"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31"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remove removes individual files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solidFill>
                  <a:srgbClr val="A50021"/>
                </a:solidFill>
                <a:latin typeface="Inconsolata" pitchFamily="49" charset="0"/>
              </a:rPr>
              <a:t>'A', 'B/D'</a:t>
            </a:r>
            <a:r>
              <a:rPr lang="en-US" altLang="en-US" sz="2400">
                <a:latin typeface="Inconsolata" pitchFamily="49" charset="0"/>
              </a:rPr>
              <a:t>)</a:t>
            </a:r>
          </a:p>
          <a:p>
            <a:pPr eaLnBrk="1">
              <a:lnSpc>
                <a:spcPct val="125000"/>
              </a:lnSpc>
            </a:pPr>
            <a:endParaRPr lang="en-GB" altLang="en-US" sz="2400">
              <a:latin typeface="Inconsolata" pitchFamily="49" charset="0"/>
            </a:endParaRPr>
          </a:p>
        </p:txBody>
      </p:sp>
      <p:grpSp>
        <p:nvGrpSpPr>
          <p:cNvPr id="27651" name="Group 61"/>
          <p:cNvGrpSpPr>
            <a:grpSpLocks/>
          </p:cNvGrpSpPr>
          <p:nvPr/>
        </p:nvGrpSpPr>
        <p:grpSpPr bwMode="auto">
          <a:xfrm>
            <a:off x="6700838" y="2166938"/>
            <a:ext cx="700087" cy="984250"/>
            <a:chOff x="6538094" y="3960283"/>
            <a:chExt cx="700088" cy="983327"/>
          </a:xfrm>
        </p:grpSpPr>
        <p:sp>
          <p:nvSpPr>
            <p:cNvPr id="27667"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2766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52"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138" y="3194050"/>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32"/>
          <p:cNvSpPr txBox="1">
            <a:spLocks noChangeArrowheads="1"/>
          </p:cNvSpPr>
          <p:nvPr/>
        </p:nvSpPr>
        <p:spPr bwMode="auto">
          <a:xfrm>
            <a:off x="6340475" y="3890963"/>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27654"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19405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32"/>
          <p:cNvSpPr txBox="1">
            <a:spLocks noChangeArrowheads="1"/>
          </p:cNvSpPr>
          <p:nvPr/>
        </p:nvSpPr>
        <p:spPr bwMode="auto">
          <a:xfrm>
            <a:off x="7031038" y="3890963"/>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27656" name="Group 61"/>
          <p:cNvGrpSpPr>
            <a:grpSpLocks/>
          </p:cNvGrpSpPr>
          <p:nvPr/>
        </p:nvGrpSpPr>
        <p:grpSpPr bwMode="auto">
          <a:xfrm>
            <a:off x="7862888" y="2162175"/>
            <a:ext cx="700087" cy="984250"/>
            <a:chOff x="6538094" y="3960283"/>
            <a:chExt cx="700088" cy="983327"/>
          </a:xfrm>
        </p:grpSpPr>
        <p:sp>
          <p:nvSpPr>
            <p:cNvPr id="27665"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2766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7" name="Group 61"/>
          <p:cNvGrpSpPr>
            <a:grpSpLocks/>
          </p:cNvGrpSpPr>
          <p:nvPr/>
        </p:nvGrpSpPr>
        <p:grpSpPr bwMode="auto">
          <a:xfrm>
            <a:off x="7418388" y="1239838"/>
            <a:ext cx="731837" cy="984250"/>
            <a:chOff x="6505490" y="3960283"/>
            <a:chExt cx="732692" cy="983362"/>
          </a:xfrm>
        </p:grpSpPr>
        <p:sp>
          <p:nvSpPr>
            <p:cNvPr id="27663"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766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8" name="AutoShape 27"/>
          <p:cNvSpPr>
            <a:spLocks noChangeArrowheads="1"/>
          </p:cNvSpPr>
          <p:nvPr/>
        </p:nvSpPr>
        <p:spPr bwMode="auto">
          <a:xfrm>
            <a:off x="6594475" y="2109788"/>
            <a:ext cx="806450" cy="1036637"/>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27659"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renames directories</a:t>
            </a:r>
          </a:p>
        </p:txBody>
      </p:sp>
      <p:grpSp>
        <p:nvGrpSpPr>
          <p:cNvPr id="27660" name="Group 61"/>
          <p:cNvGrpSpPr>
            <a:grpSpLocks/>
          </p:cNvGrpSpPr>
          <p:nvPr/>
        </p:nvGrpSpPr>
        <p:grpSpPr bwMode="auto">
          <a:xfrm>
            <a:off x="9015413" y="2162175"/>
            <a:ext cx="698500" cy="984250"/>
            <a:chOff x="6538094" y="3960283"/>
            <a:chExt cx="700088" cy="983327"/>
          </a:xfrm>
        </p:grpSpPr>
        <p:sp>
          <p:nvSpPr>
            <p:cNvPr id="27661"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2766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latin typeface="Inconsolata" pitchFamily="49" charset="0"/>
              </a:rPr>
              <a:t>'A', 'B/D')</a:t>
            </a:r>
          </a:p>
          <a:p>
            <a:pPr eaLnBrk="1">
              <a:lnSpc>
                <a:spcPct val="125000"/>
              </a:lnSpc>
            </a:pPr>
            <a:endParaRPr lang="en-GB" altLang="en-US" sz="2400">
              <a:latin typeface="Inconsolata" pitchFamily="49" charset="0"/>
            </a:endParaRPr>
          </a:p>
        </p:txBody>
      </p:sp>
      <p:sp>
        <p:nvSpPr>
          <p:cNvPr id="28675"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renames directories</a:t>
            </a:r>
          </a:p>
        </p:txBody>
      </p:sp>
      <p:grpSp>
        <p:nvGrpSpPr>
          <p:cNvPr id="28676" name="Group 61"/>
          <p:cNvGrpSpPr>
            <a:grpSpLocks/>
          </p:cNvGrpSpPr>
          <p:nvPr/>
        </p:nvGrpSpPr>
        <p:grpSpPr bwMode="auto">
          <a:xfrm>
            <a:off x="7854950" y="3203575"/>
            <a:ext cx="700088" cy="984250"/>
            <a:chOff x="6538094" y="3960283"/>
            <a:chExt cx="700088" cy="983327"/>
          </a:xfrm>
        </p:grpSpPr>
        <p:sp>
          <p:nvSpPr>
            <p:cNvPr id="28690" name="Text Box 3"/>
            <p:cNvSpPr txBox="1">
              <a:spLocks noChangeArrowheads="1"/>
            </p:cNvSpPr>
            <p:nvPr/>
          </p:nvSpPr>
          <p:spPr bwMode="auto">
            <a:xfrm>
              <a:off x="6646697" y="4593958"/>
              <a:ext cx="3517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
              </a:r>
            </a:p>
          </p:txBody>
        </p:sp>
        <p:pic>
          <p:nvPicPr>
            <p:cNvPr id="2869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677"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0" y="42306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32"/>
          <p:cNvSpPr txBox="1">
            <a:spLocks noChangeArrowheads="1"/>
          </p:cNvSpPr>
          <p:nvPr/>
        </p:nvSpPr>
        <p:spPr bwMode="auto">
          <a:xfrm>
            <a:off x="7494588" y="4927600"/>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28679"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4230688"/>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32"/>
          <p:cNvSpPr txBox="1">
            <a:spLocks noChangeArrowheads="1"/>
          </p:cNvSpPr>
          <p:nvPr/>
        </p:nvSpPr>
        <p:spPr bwMode="auto">
          <a:xfrm>
            <a:off x="8185150" y="4927600"/>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28681" name="Group 61"/>
          <p:cNvGrpSpPr>
            <a:grpSpLocks/>
          </p:cNvGrpSpPr>
          <p:nvPr/>
        </p:nvGrpSpPr>
        <p:grpSpPr bwMode="auto">
          <a:xfrm>
            <a:off x="7862888" y="2162175"/>
            <a:ext cx="700087" cy="984250"/>
            <a:chOff x="6538094" y="3960283"/>
            <a:chExt cx="700088" cy="983327"/>
          </a:xfrm>
        </p:grpSpPr>
        <p:sp>
          <p:nvSpPr>
            <p:cNvPr id="28688"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2868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2" name="Group 61"/>
          <p:cNvGrpSpPr>
            <a:grpSpLocks/>
          </p:cNvGrpSpPr>
          <p:nvPr/>
        </p:nvGrpSpPr>
        <p:grpSpPr bwMode="auto">
          <a:xfrm>
            <a:off x="7418388" y="1239838"/>
            <a:ext cx="731837" cy="984250"/>
            <a:chOff x="6505490" y="3960283"/>
            <a:chExt cx="732692" cy="983362"/>
          </a:xfrm>
        </p:grpSpPr>
        <p:sp>
          <p:nvSpPr>
            <p:cNvPr id="28686"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868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3" name="Group 61"/>
          <p:cNvGrpSpPr>
            <a:grpSpLocks/>
          </p:cNvGrpSpPr>
          <p:nvPr/>
        </p:nvGrpSpPr>
        <p:grpSpPr bwMode="auto">
          <a:xfrm>
            <a:off x="9015413" y="2162175"/>
            <a:ext cx="698500" cy="984250"/>
            <a:chOff x="6538094" y="3960283"/>
            <a:chExt cx="700088" cy="983327"/>
          </a:xfrm>
        </p:grpSpPr>
        <p:sp>
          <p:nvSpPr>
            <p:cNvPr id="28684"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2868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latin typeface="Inconsolata" pitchFamily="49" charset="0"/>
              </a:rPr>
              <a:t>'A', 'B/D')</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rename(</a:t>
            </a:r>
            <a:r>
              <a:rPr lang="en-US" altLang="en-US" sz="2400">
                <a:solidFill>
                  <a:srgbClr val="C00000"/>
                </a:solidFill>
                <a:latin typeface="Inconsolata" pitchFamily="49" charset="0"/>
              </a:rPr>
              <a:t>'B/D', 'C'</a:t>
            </a:r>
            <a:r>
              <a:rPr lang="en-US" altLang="en-US" sz="2400">
                <a:latin typeface="Inconsolata" pitchFamily="49" charset="0"/>
              </a:rPr>
              <a:t>)</a:t>
            </a:r>
          </a:p>
          <a:p>
            <a:pPr eaLnBrk="1">
              <a:lnSpc>
                <a:spcPct val="125000"/>
              </a:lnSpc>
            </a:pPr>
            <a:endParaRPr lang="en-GB" altLang="en-US" sz="2400">
              <a:latin typeface="Inconsolata" pitchFamily="49" charset="0"/>
            </a:endParaRPr>
          </a:p>
        </p:txBody>
      </p:sp>
      <p:sp>
        <p:nvSpPr>
          <p:cNvPr id="29699"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renames directories</a:t>
            </a:r>
          </a:p>
          <a:p>
            <a:pPr eaLnBrk="1">
              <a:lnSpc>
                <a:spcPct val="125000"/>
              </a:lnSpc>
            </a:pPr>
            <a:r>
              <a:rPr lang="en-GB" altLang="en-US" sz="2400">
                <a:solidFill>
                  <a:schemeClr val="accent2"/>
                </a:solidFill>
                <a:latin typeface="Droid Sans" pitchFamily="34" charset="0"/>
              </a:rPr>
              <a:t>The directory must not exist</a:t>
            </a:r>
          </a:p>
        </p:txBody>
      </p:sp>
      <p:grpSp>
        <p:nvGrpSpPr>
          <p:cNvPr id="29700" name="Group 61"/>
          <p:cNvGrpSpPr>
            <a:grpSpLocks/>
          </p:cNvGrpSpPr>
          <p:nvPr/>
        </p:nvGrpSpPr>
        <p:grpSpPr bwMode="auto">
          <a:xfrm>
            <a:off x="7854950" y="3203575"/>
            <a:ext cx="700088" cy="984250"/>
            <a:chOff x="6538094" y="3960283"/>
            <a:chExt cx="700088" cy="983327"/>
          </a:xfrm>
        </p:grpSpPr>
        <p:sp>
          <p:nvSpPr>
            <p:cNvPr id="29715" name="Text Box 3"/>
            <p:cNvSpPr txBox="1">
              <a:spLocks noChangeArrowheads="1"/>
            </p:cNvSpPr>
            <p:nvPr/>
          </p:nvSpPr>
          <p:spPr bwMode="auto">
            <a:xfrm>
              <a:off x="6646697" y="4593958"/>
              <a:ext cx="3517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
              </a:r>
            </a:p>
          </p:txBody>
        </p:sp>
        <p:pic>
          <p:nvPicPr>
            <p:cNvPr id="2971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1"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0" y="42306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32"/>
          <p:cNvSpPr txBox="1">
            <a:spLocks noChangeArrowheads="1"/>
          </p:cNvSpPr>
          <p:nvPr/>
        </p:nvSpPr>
        <p:spPr bwMode="auto">
          <a:xfrm>
            <a:off x="7494588" y="4927600"/>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29703"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4230688"/>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Text Box 32"/>
          <p:cNvSpPr txBox="1">
            <a:spLocks noChangeArrowheads="1"/>
          </p:cNvSpPr>
          <p:nvPr/>
        </p:nvSpPr>
        <p:spPr bwMode="auto">
          <a:xfrm>
            <a:off x="8185150" y="4927600"/>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29705" name="Group 61"/>
          <p:cNvGrpSpPr>
            <a:grpSpLocks/>
          </p:cNvGrpSpPr>
          <p:nvPr/>
        </p:nvGrpSpPr>
        <p:grpSpPr bwMode="auto">
          <a:xfrm>
            <a:off x="7862888" y="2162175"/>
            <a:ext cx="700087" cy="984250"/>
            <a:chOff x="6538094" y="3960283"/>
            <a:chExt cx="700088" cy="983327"/>
          </a:xfrm>
        </p:grpSpPr>
        <p:sp>
          <p:nvSpPr>
            <p:cNvPr id="29713"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2971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6" name="Group 61"/>
          <p:cNvGrpSpPr>
            <a:grpSpLocks/>
          </p:cNvGrpSpPr>
          <p:nvPr/>
        </p:nvGrpSpPr>
        <p:grpSpPr bwMode="auto">
          <a:xfrm>
            <a:off x="7418388" y="1239838"/>
            <a:ext cx="731837" cy="984250"/>
            <a:chOff x="6505490" y="3960283"/>
            <a:chExt cx="732692" cy="983362"/>
          </a:xfrm>
        </p:grpSpPr>
        <p:sp>
          <p:nvSpPr>
            <p:cNvPr id="29711"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2971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07" name="AutoShape 27"/>
          <p:cNvSpPr>
            <a:spLocks noChangeArrowheads="1"/>
          </p:cNvSpPr>
          <p:nvPr/>
        </p:nvSpPr>
        <p:spPr bwMode="auto">
          <a:xfrm>
            <a:off x="7748588" y="3146425"/>
            <a:ext cx="806450" cy="103663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grpSp>
        <p:nvGrpSpPr>
          <p:cNvPr id="29708" name="Group 61"/>
          <p:cNvGrpSpPr>
            <a:grpSpLocks/>
          </p:cNvGrpSpPr>
          <p:nvPr/>
        </p:nvGrpSpPr>
        <p:grpSpPr bwMode="auto">
          <a:xfrm>
            <a:off x="9015413" y="2162175"/>
            <a:ext cx="698500" cy="984250"/>
            <a:chOff x="6538094" y="3960283"/>
            <a:chExt cx="700088" cy="983327"/>
          </a:xfrm>
        </p:grpSpPr>
        <p:sp>
          <p:nvSpPr>
            <p:cNvPr id="29709"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29710"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latin typeface="Inconsolata" pitchFamily="49" charset="0"/>
              </a:rPr>
              <a:t>'A', 'B/D')</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rename(</a:t>
            </a:r>
            <a:r>
              <a:rPr lang="en-US" altLang="en-US" sz="2400">
                <a:latin typeface="Inconsolata" pitchFamily="49" charset="0"/>
              </a:rPr>
              <a:t>'B/D', 'C')</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a:t>
            </a: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sp>
        <p:nvSpPr>
          <p:cNvPr id="30723"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renames directories</a:t>
            </a:r>
          </a:p>
          <a:p>
            <a:pPr eaLnBrk="1">
              <a:lnSpc>
                <a:spcPct val="125000"/>
              </a:lnSpc>
            </a:pPr>
            <a:r>
              <a:rPr lang="en-GB" altLang="en-US" sz="2400">
                <a:solidFill>
                  <a:schemeClr val="accent2"/>
                </a:solidFill>
                <a:latin typeface="Droid Sans" pitchFamily="34" charset="0"/>
              </a:rPr>
              <a:t>The directory must not exist</a:t>
            </a:r>
          </a:p>
        </p:txBody>
      </p:sp>
      <p:grpSp>
        <p:nvGrpSpPr>
          <p:cNvPr id="30724" name="Group 61"/>
          <p:cNvGrpSpPr>
            <a:grpSpLocks/>
          </p:cNvGrpSpPr>
          <p:nvPr/>
        </p:nvGrpSpPr>
        <p:grpSpPr bwMode="auto">
          <a:xfrm>
            <a:off x="7854950" y="3203575"/>
            <a:ext cx="700088" cy="984250"/>
            <a:chOff x="6538094" y="3960283"/>
            <a:chExt cx="700088" cy="983327"/>
          </a:xfrm>
        </p:grpSpPr>
        <p:sp>
          <p:nvSpPr>
            <p:cNvPr id="30738" name="Text Box 3"/>
            <p:cNvSpPr txBox="1">
              <a:spLocks noChangeArrowheads="1"/>
            </p:cNvSpPr>
            <p:nvPr/>
          </p:nvSpPr>
          <p:spPr bwMode="auto">
            <a:xfrm>
              <a:off x="6646697" y="4593958"/>
              <a:ext cx="3517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
              </a:r>
            </a:p>
          </p:txBody>
        </p:sp>
        <p:pic>
          <p:nvPicPr>
            <p:cNvPr id="3073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25"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0" y="42306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 Box 32"/>
          <p:cNvSpPr txBox="1">
            <a:spLocks noChangeArrowheads="1"/>
          </p:cNvSpPr>
          <p:nvPr/>
        </p:nvSpPr>
        <p:spPr bwMode="auto">
          <a:xfrm>
            <a:off x="7494588" y="4927600"/>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30727"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4230688"/>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32"/>
          <p:cNvSpPr txBox="1">
            <a:spLocks noChangeArrowheads="1"/>
          </p:cNvSpPr>
          <p:nvPr/>
        </p:nvSpPr>
        <p:spPr bwMode="auto">
          <a:xfrm>
            <a:off x="8185150" y="4927600"/>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30729" name="Group 61"/>
          <p:cNvGrpSpPr>
            <a:grpSpLocks/>
          </p:cNvGrpSpPr>
          <p:nvPr/>
        </p:nvGrpSpPr>
        <p:grpSpPr bwMode="auto">
          <a:xfrm>
            <a:off x="7862888" y="2162175"/>
            <a:ext cx="700087" cy="984250"/>
            <a:chOff x="6538094" y="3960283"/>
            <a:chExt cx="700088" cy="983327"/>
          </a:xfrm>
        </p:grpSpPr>
        <p:sp>
          <p:nvSpPr>
            <p:cNvPr id="30736"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3073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30" name="Group 61"/>
          <p:cNvGrpSpPr>
            <a:grpSpLocks/>
          </p:cNvGrpSpPr>
          <p:nvPr/>
        </p:nvGrpSpPr>
        <p:grpSpPr bwMode="auto">
          <a:xfrm>
            <a:off x="7418388" y="1239838"/>
            <a:ext cx="731837" cy="984250"/>
            <a:chOff x="6505490" y="3960283"/>
            <a:chExt cx="732692" cy="983362"/>
          </a:xfrm>
        </p:grpSpPr>
        <p:sp>
          <p:nvSpPr>
            <p:cNvPr id="3073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3073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31" name="Group 61"/>
          <p:cNvGrpSpPr>
            <a:grpSpLocks/>
          </p:cNvGrpSpPr>
          <p:nvPr/>
        </p:nvGrpSpPr>
        <p:grpSpPr bwMode="auto">
          <a:xfrm>
            <a:off x="9015413" y="2162175"/>
            <a:ext cx="698500" cy="984250"/>
            <a:chOff x="6538094" y="3960283"/>
            <a:chExt cx="700088" cy="983327"/>
          </a:xfrm>
        </p:grpSpPr>
        <p:sp>
          <p:nvSpPr>
            <p:cNvPr id="30732"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3073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latin typeface="Inconsolata" pitchFamily="49" charset="0"/>
              </a:rPr>
              <a:t>'A', 'B/D')</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rename(</a:t>
            </a:r>
            <a:r>
              <a:rPr lang="en-US" altLang="en-US" sz="2400">
                <a:latin typeface="Inconsolata" pitchFamily="49" charset="0"/>
              </a:rPr>
              <a:t>'B/D', 'C')</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a:t>
            </a:r>
          </a:p>
          <a:p>
            <a:pPr eaLnBrk="1">
              <a:lnSpc>
                <a:spcPct val="125000"/>
              </a:lnSpc>
            </a:pPr>
            <a:r>
              <a:rPr lang="en-GB" altLang="en-US" sz="2400">
                <a:latin typeface="Inconsolata" pitchFamily="49" charset="0"/>
              </a:rPr>
              <a:t>&gt;&gt;&gt; rename(</a:t>
            </a:r>
            <a:r>
              <a:rPr lang="en-US" altLang="en-US" sz="2400">
                <a:latin typeface="Inconsolata" pitchFamily="49" charset="0"/>
              </a:rPr>
              <a:t>'B/D', 'C</a:t>
            </a:r>
            <a:r>
              <a:rPr lang="en-US" altLang="en-US" sz="2400">
                <a:solidFill>
                  <a:srgbClr val="A50021"/>
                </a:solidFill>
                <a:latin typeface="Inconsolata" pitchFamily="49" charset="0"/>
              </a:rPr>
              <a:t>/D</a:t>
            </a:r>
            <a:r>
              <a:rPr lang="en-US" altLang="en-US" sz="2400">
                <a:latin typeface="Inconsolata" pitchFamily="49" charset="0"/>
              </a:rPr>
              <a:t>')</a:t>
            </a: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sp>
        <p:nvSpPr>
          <p:cNvPr id="31747"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renames directories</a:t>
            </a:r>
          </a:p>
          <a:p>
            <a:pPr eaLnBrk="1">
              <a:lnSpc>
                <a:spcPct val="125000"/>
              </a:lnSpc>
            </a:pPr>
            <a:r>
              <a:rPr lang="en-GB" altLang="en-US" sz="2400">
                <a:solidFill>
                  <a:schemeClr val="accent2"/>
                </a:solidFill>
                <a:latin typeface="Droid Sans" pitchFamily="34" charset="0"/>
              </a:rPr>
              <a:t>The directory must not exist</a:t>
            </a:r>
          </a:p>
        </p:txBody>
      </p:sp>
      <p:grpSp>
        <p:nvGrpSpPr>
          <p:cNvPr id="31748" name="Group 61"/>
          <p:cNvGrpSpPr>
            <a:grpSpLocks/>
          </p:cNvGrpSpPr>
          <p:nvPr/>
        </p:nvGrpSpPr>
        <p:grpSpPr bwMode="auto">
          <a:xfrm>
            <a:off x="7854950" y="3203575"/>
            <a:ext cx="700088" cy="984250"/>
            <a:chOff x="6538094" y="3960283"/>
            <a:chExt cx="700088" cy="983327"/>
          </a:xfrm>
        </p:grpSpPr>
        <p:sp>
          <p:nvSpPr>
            <p:cNvPr id="31764" name="Text Box 3"/>
            <p:cNvSpPr txBox="1">
              <a:spLocks noChangeArrowheads="1"/>
            </p:cNvSpPr>
            <p:nvPr/>
          </p:nvSpPr>
          <p:spPr bwMode="auto">
            <a:xfrm>
              <a:off x="6646697" y="4593958"/>
              <a:ext cx="3517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
              </a:r>
            </a:p>
          </p:txBody>
        </p:sp>
        <p:pic>
          <p:nvPicPr>
            <p:cNvPr id="3176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749"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0" y="42306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32"/>
          <p:cNvSpPr txBox="1">
            <a:spLocks noChangeArrowheads="1"/>
          </p:cNvSpPr>
          <p:nvPr/>
        </p:nvSpPr>
        <p:spPr bwMode="auto">
          <a:xfrm>
            <a:off x="7494588" y="4927600"/>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31751"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4230688"/>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32"/>
          <p:cNvSpPr txBox="1">
            <a:spLocks noChangeArrowheads="1"/>
          </p:cNvSpPr>
          <p:nvPr/>
        </p:nvSpPr>
        <p:spPr bwMode="auto">
          <a:xfrm>
            <a:off x="8185150" y="4927600"/>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31753" name="Group 61"/>
          <p:cNvGrpSpPr>
            <a:grpSpLocks/>
          </p:cNvGrpSpPr>
          <p:nvPr/>
        </p:nvGrpSpPr>
        <p:grpSpPr bwMode="auto">
          <a:xfrm>
            <a:off x="7862888" y="2162175"/>
            <a:ext cx="700087" cy="984250"/>
            <a:chOff x="6538094" y="3960283"/>
            <a:chExt cx="700088" cy="983327"/>
          </a:xfrm>
        </p:grpSpPr>
        <p:sp>
          <p:nvSpPr>
            <p:cNvPr id="31762"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3176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4" name="Group 61"/>
          <p:cNvGrpSpPr>
            <a:grpSpLocks/>
          </p:cNvGrpSpPr>
          <p:nvPr/>
        </p:nvGrpSpPr>
        <p:grpSpPr bwMode="auto">
          <a:xfrm>
            <a:off x="7418388" y="1239838"/>
            <a:ext cx="731837" cy="984250"/>
            <a:chOff x="6505490" y="3960283"/>
            <a:chExt cx="732692" cy="983362"/>
          </a:xfrm>
        </p:grpSpPr>
        <p:sp>
          <p:nvSpPr>
            <p:cNvPr id="31760"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3176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5" name="Group 61"/>
          <p:cNvGrpSpPr>
            <a:grpSpLocks/>
          </p:cNvGrpSpPr>
          <p:nvPr/>
        </p:nvGrpSpPr>
        <p:grpSpPr bwMode="auto">
          <a:xfrm>
            <a:off x="9015413" y="2162175"/>
            <a:ext cx="698500" cy="984250"/>
            <a:chOff x="6538094" y="3960283"/>
            <a:chExt cx="700088" cy="983327"/>
          </a:xfrm>
        </p:grpSpPr>
        <p:sp>
          <p:nvSpPr>
            <p:cNvPr id="31758"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3175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6" name="AutoShape 27"/>
          <p:cNvSpPr>
            <a:spLocks noChangeArrowheads="1"/>
          </p:cNvSpPr>
          <p:nvPr/>
        </p:nvSpPr>
        <p:spPr bwMode="auto">
          <a:xfrm>
            <a:off x="7748588" y="3146425"/>
            <a:ext cx="806450" cy="103663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31757" name="Text Box 2"/>
          <p:cNvSpPr txBox="1">
            <a:spLocks noChangeArrowheads="1"/>
          </p:cNvSpPr>
          <p:nvPr/>
        </p:nvSpPr>
        <p:spPr bwMode="auto">
          <a:xfrm>
            <a:off x="546100" y="487362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To keep the same directory name, it must be</a:t>
            </a:r>
          </a:p>
          <a:p>
            <a:pPr eaLnBrk="1">
              <a:lnSpc>
                <a:spcPct val="125000"/>
              </a:lnSpc>
            </a:pPr>
            <a:r>
              <a:rPr lang="en-GB" altLang="en-US" sz="2400">
                <a:solidFill>
                  <a:schemeClr val="accent2"/>
                </a:solidFill>
                <a:latin typeface="Droid Sans" pitchFamily="34" charset="0"/>
              </a:rPr>
              <a:t>provided explicitly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mkdir</a:t>
            </a:r>
          </a:p>
          <a:p>
            <a:pPr eaLnBrk="1">
              <a:lnSpc>
                <a:spcPct val="125000"/>
              </a:lnSpc>
            </a:pPr>
            <a:r>
              <a:rPr lang="en-GB" altLang="en-US" sz="2400">
                <a:latin typeface="Inconsolata" pitchFamily="49" charset="0"/>
              </a:rPr>
              <a:t>&gt;&gt;&gt; mkdir(</a:t>
            </a:r>
            <a:r>
              <a:rPr lang="en-US" altLang="en-US" sz="2400">
                <a:latin typeface="Inconsolata" pitchFamily="49" charset="0"/>
              </a:rPr>
              <a:t>'data')</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5123" name="Group 61"/>
          <p:cNvGrpSpPr>
            <a:grpSpLocks/>
          </p:cNvGrpSpPr>
          <p:nvPr/>
        </p:nvGrpSpPr>
        <p:grpSpPr bwMode="auto">
          <a:xfrm>
            <a:off x="7880350" y="957263"/>
            <a:ext cx="731838" cy="984250"/>
            <a:chOff x="6505490" y="3960283"/>
            <a:chExt cx="732692" cy="983362"/>
          </a:xfrm>
        </p:grpSpPr>
        <p:sp>
          <p:nvSpPr>
            <p:cNvPr id="5128"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512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4" name="Group 61"/>
          <p:cNvGrpSpPr>
            <a:grpSpLocks/>
          </p:cNvGrpSpPr>
          <p:nvPr/>
        </p:nvGrpSpPr>
        <p:grpSpPr bwMode="auto">
          <a:xfrm>
            <a:off x="7880350" y="1931988"/>
            <a:ext cx="731838" cy="984250"/>
            <a:chOff x="6505490" y="3960283"/>
            <a:chExt cx="732692" cy="983362"/>
          </a:xfrm>
        </p:grpSpPr>
        <p:sp>
          <p:nvSpPr>
            <p:cNvPr id="5126"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512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AutoShape 27"/>
          <p:cNvSpPr>
            <a:spLocks noChangeArrowheads="1"/>
          </p:cNvSpPr>
          <p:nvPr/>
        </p:nvSpPr>
        <p:spPr bwMode="auto">
          <a:xfrm>
            <a:off x="7661275" y="1936750"/>
            <a:ext cx="118110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latin typeface="Inconsolata" pitchFamily="49" charset="0"/>
              </a:rPr>
              <a:t>'A', 'B/D')</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rename(</a:t>
            </a:r>
            <a:r>
              <a:rPr lang="en-US" altLang="en-US" sz="2400">
                <a:latin typeface="Inconsolata" pitchFamily="49" charset="0"/>
              </a:rPr>
              <a:t>'B/D', 'C')</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a:t>
            </a:r>
          </a:p>
          <a:p>
            <a:pPr eaLnBrk="1">
              <a:lnSpc>
                <a:spcPct val="125000"/>
              </a:lnSpc>
            </a:pPr>
            <a:r>
              <a:rPr lang="en-GB" altLang="en-US" sz="2400">
                <a:latin typeface="Inconsolata" pitchFamily="49" charset="0"/>
              </a:rPr>
              <a:t>&gt;&gt;&gt; rename(</a:t>
            </a:r>
            <a:r>
              <a:rPr lang="en-US" altLang="en-US" sz="2400">
                <a:latin typeface="Inconsolata" pitchFamily="49" charset="0"/>
              </a:rPr>
              <a:t>'B/D', 'C/D')</a:t>
            </a: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sp>
        <p:nvSpPr>
          <p:cNvPr id="32771"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renames directories</a:t>
            </a:r>
          </a:p>
          <a:p>
            <a:pPr eaLnBrk="1">
              <a:lnSpc>
                <a:spcPct val="125000"/>
              </a:lnSpc>
            </a:pPr>
            <a:r>
              <a:rPr lang="en-GB" altLang="en-US" sz="2400">
                <a:solidFill>
                  <a:schemeClr val="accent2"/>
                </a:solidFill>
                <a:latin typeface="Droid Sans" pitchFamily="34" charset="0"/>
              </a:rPr>
              <a:t>The directory must not exist</a:t>
            </a:r>
          </a:p>
        </p:txBody>
      </p:sp>
      <p:grpSp>
        <p:nvGrpSpPr>
          <p:cNvPr id="32772" name="Group 61"/>
          <p:cNvGrpSpPr>
            <a:grpSpLocks/>
          </p:cNvGrpSpPr>
          <p:nvPr/>
        </p:nvGrpSpPr>
        <p:grpSpPr bwMode="auto">
          <a:xfrm>
            <a:off x="8948738" y="3203575"/>
            <a:ext cx="698500" cy="984250"/>
            <a:chOff x="6538094" y="3960283"/>
            <a:chExt cx="700088" cy="983327"/>
          </a:xfrm>
        </p:grpSpPr>
        <p:sp>
          <p:nvSpPr>
            <p:cNvPr id="32786" name="Text Box 3"/>
            <p:cNvSpPr txBox="1">
              <a:spLocks noChangeArrowheads="1"/>
            </p:cNvSpPr>
            <p:nvPr/>
          </p:nvSpPr>
          <p:spPr bwMode="auto">
            <a:xfrm>
              <a:off x="6646697" y="4593958"/>
              <a:ext cx="3517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
              </a:r>
            </a:p>
          </p:txBody>
        </p:sp>
        <p:pic>
          <p:nvPicPr>
            <p:cNvPr id="3278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773"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5038" y="4230688"/>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 Box 32"/>
          <p:cNvSpPr txBox="1">
            <a:spLocks noChangeArrowheads="1"/>
          </p:cNvSpPr>
          <p:nvPr/>
        </p:nvSpPr>
        <p:spPr bwMode="auto">
          <a:xfrm>
            <a:off x="8588375" y="4927600"/>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32775"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5600" y="42306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 Box 32"/>
          <p:cNvSpPr txBox="1">
            <a:spLocks noChangeArrowheads="1"/>
          </p:cNvSpPr>
          <p:nvPr/>
        </p:nvSpPr>
        <p:spPr bwMode="auto">
          <a:xfrm>
            <a:off x="9278938" y="4927600"/>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32777" name="Group 61"/>
          <p:cNvGrpSpPr>
            <a:grpSpLocks/>
          </p:cNvGrpSpPr>
          <p:nvPr/>
        </p:nvGrpSpPr>
        <p:grpSpPr bwMode="auto">
          <a:xfrm>
            <a:off x="7862888" y="2162175"/>
            <a:ext cx="700087" cy="984250"/>
            <a:chOff x="6538094" y="3960283"/>
            <a:chExt cx="700088" cy="983327"/>
          </a:xfrm>
        </p:grpSpPr>
        <p:sp>
          <p:nvSpPr>
            <p:cNvPr id="32784"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3278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78" name="Group 61"/>
          <p:cNvGrpSpPr>
            <a:grpSpLocks/>
          </p:cNvGrpSpPr>
          <p:nvPr/>
        </p:nvGrpSpPr>
        <p:grpSpPr bwMode="auto">
          <a:xfrm>
            <a:off x="7418388" y="1239838"/>
            <a:ext cx="731837" cy="984250"/>
            <a:chOff x="6505490" y="3960283"/>
            <a:chExt cx="732692" cy="983362"/>
          </a:xfrm>
        </p:grpSpPr>
        <p:sp>
          <p:nvSpPr>
            <p:cNvPr id="32782"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3278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79" name="Group 61"/>
          <p:cNvGrpSpPr>
            <a:grpSpLocks/>
          </p:cNvGrpSpPr>
          <p:nvPr/>
        </p:nvGrpSpPr>
        <p:grpSpPr bwMode="auto">
          <a:xfrm>
            <a:off x="9015413" y="2162175"/>
            <a:ext cx="698500" cy="984250"/>
            <a:chOff x="6538094" y="3960283"/>
            <a:chExt cx="700088" cy="983327"/>
          </a:xfrm>
        </p:grpSpPr>
        <p:sp>
          <p:nvSpPr>
            <p:cNvPr id="32780"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3278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solidFill>
                  <a:srgbClr val="A50021"/>
                </a:solidFill>
                <a:latin typeface="Inconsolata" pitchFamily="49" charset="0"/>
              </a:rPr>
              <a:t>'A/1.txt'</a:t>
            </a:r>
            <a:r>
              <a:rPr lang="en-US" altLang="en-US" sz="2400">
                <a:latin typeface="Inconsolata" pitchFamily="49" charset="0"/>
              </a:rPr>
              <a:t>, 'B/3.txt')</a:t>
            </a:r>
          </a:p>
          <a:p>
            <a:pPr eaLnBrk="1">
              <a:lnSpc>
                <a:spcPct val="125000"/>
              </a:lnSpc>
            </a:pPr>
            <a:endParaRPr lang="en-GB" altLang="en-US" sz="2400">
              <a:latin typeface="Inconsolata" pitchFamily="49" charset="0"/>
            </a:endParaRPr>
          </a:p>
        </p:txBody>
      </p:sp>
      <p:grpSp>
        <p:nvGrpSpPr>
          <p:cNvPr id="33795" name="Group 61"/>
          <p:cNvGrpSpPr>
            <a:grpSpLocks/>
          </p:cNvGrpSpPr>
          <p:nvPr/>
        </p:nvGrpSpPr>
        <p:grpSpPr bwMode="auto">
          <a:xfrm>
            <a:off x="6700838" y="2166938"/>
            <a:ext cx="700087" cy="984250"/>
            <a:chOff x="6538094" y="3960283"/>
            <a:chExt cx="700088" cy="983327"/>
          </a:xfrm>
        </p:grpSpPr>
        <p:sp>
          <p:nvSpPr>
            <p:cNvPr id="33811"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3381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796"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138" y="3194050"/>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32"/>
          <p:cNvSpPr txBox="1">
            <a:spLocks noChangeArrowheads="1"/>
          </p:cNvSpPr>
          <p:nvPr/>
        </p:nvSpPr>
        <p:spPr bwMode="auto">
          <a:xfrm>
            <a:off x="6340475" y="3890963"/>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3379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19405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32"/>
          <p:cNvSpPr txBox="1">
            <a:spLocks noChangeArrowheads="1"/>
          </p:cNvSpPr>
          <p:nvPr/>
        </p:nvSpPr>
        <p:spPr bwMode="auto">
          <a:xfrm>
            <a:off x="7031038" y="3890963"/>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33800" name="Group 61"/>
          <p:cNvGrpSpPr>
            <a:grpSpLocks/>
          </p:cNvGrpSpPr>
          <p:nvPr/>
        </p:nvGrpSpPr>
        <p:grpSpPr bwMode="auto">
          <a:xfrm>
            <a:off x="7862888" y="2162175"/>
            <a:ext cx="700087" cy="984250"/>
            <a:chOff x="6538094" y="3960283"/>
            <a:chExt cx="700088" cy="983327"/>
          </a:xfrm>
        </p:grpSpPr>
        <p:sp>
          <p:nvSpPr>
            <p:cNvPr id="33809"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33810"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01" name="Group 61"/>
          <p:cNvGrpSpPr>
            <a:grpSpLocks/>
          </p:cNvGrpSpPr>
          <p:nvPr/>
        </p:nvGrpSpPr>
        <p:grpSpPr bwMode="auto">
          <a:xfrm>
            <a:off x="7418388" y="1239838"/>
            <a:ext cx="731837" cy="984250"/>
            <a:chOff x="6505490" y="3960283"/>
            <a:chExt cx="732692" cy="983362"/>
          </a:xfrm>
        </p:grpSpPr>
        <p:sp>
          <p:nvSpPr>
            <p:cNvPr id="33807"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3380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02" name="AutoShape 27"/>
          <p:cNvSpPr>
            <a:spLocks noChangeArrowheads="1"/>
          </p:cNvSpPr>
          <p:nvPr/>
        </p:nvSpPr>
        <p:spPr bwMode="auto">
          <a:xfrm>
            <a:off x="6249988" y="3146425"/>
            <a:ext cx="806450" cy="103663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33803" name="Text Box 2"/>
          <p:cNvSpPr txBox="1">
            <a:spLocks noChangeArrowheads="1"/>
          </p:cNvSpPr>
          <p:nvPr/>
        </p:nvSpPr>
        <p:spPr bwMode="auto">
          <a:xfrm>
            <a:off x="488950" y="1878013"/>
            <a:ext cx="43783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also renames files</a:t>
            </a:r>
          </a:p>
        </p:txBody>
      </p:sp>
      <p:grpSp>
        <p:nvGrpSpPr>
          <p:cNvPr id="33804" name="Group 61"/>
          <p:cNvGrpSpPr>
            <a:grpSpLocks/>
          </p:cNvGrpSpPr>
          <p:nvPr/>
        </p:nvGrpSpPr>
        <p:grpSpPr bwMode="auto">
          <a:xfrm>
            <a:off x="9015413" y="2162175"/>
            <a:ext cx="698500" cy="984250"/>
            <a:chOff x="6538094" y="3960283"/>
            <a:chExt cx="700088" cy="983327"/>
          </a:xfrm>
        </p:grpSpPr>
        <p:sp>
          <p:nvSpPr>
            <p:cNvPr id="33805"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3380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latin typeface="Inconsolata" pitchFamily="49" charset="0"/>
              </a:rPr>
              <a:t>'A/1.txt', 'B/3.txt')</a:t>
            </a:r>
          </a:p>
          <a:p>
            <a:pPr eaLnBrk="1">
              <a:lnSpc>
                <a:spcPct val="125000"/>
              </a:lnSpc>
            </a:pPr>
            <a:endParaRPr lang="en-GB" altLang="en-US" sz="2400">
              <a:latin typeface="Inconsolata" pitchFamily="49" charset="0"/>
            </a:endParaRPr>
          </a:p>
        </p:txBody>
      </p:sp>
      <p:grpSp>
        <p:nvGrpSpPr>
          <p:cNvPr id="34819" name="Group 61"/>
          <p:cNvGrpSpPr>
            <a:grpSpLocks/>
          </p:cNvGrpSpPr>
          <p:nvPr/>
        </p:nvGrpSpPr>
        <p:grpSpPr bwMode="auto">
          <a:xfrm>
            <a:off x="6700838" y="2166938"/>
            <a:ext cx="700087" cy="984250"/>
            <a:chOff x="6538094" y="3960283"/>
            <a:chExt cx="700088" cy="983327"/>
          </a:xfrm>
        </p:grpSpPr>
        <p:sp>
          <p:nvSpPr>
            <p:cNvPr id="34834"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3483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820"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738" y="3194050"/>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32"/>
          <p:cNvSpPr txBox="1">
            <a:spLocks noChangeArrowheads="1"/>
          </p:cNvSpPr>
          <p:nvPr/>
        </p:nvSpPr>
        <p:spPr bwMode="auto">
          <a:xfrm>
            <a:off x="7839075" y="3890963"/>
            <a:ext cx="6207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3.txt</a:t>
            </a:r>
          </a:p>
        </p:txBody>
      </p:sp>
      <p:pic>
        <p:nvPicPr>
          <p:cNvPr id="34822"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19405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32"/>
          <p:cNvSpPr txBox="1">
            <a:spLocks noChangeArrowheads="1"/>
          </p:cNvSpPr>
          <p:nvPr/>
        </p:nvSpPr>
        <p:spPr bwMode="auto">
          <a:xfrm>
            <a:off x="7031038" y="3890963"/>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34824" name="Group 61"/>
          <p:cNvGrpSpPr>
            <a:grpSpLocks/>
          </p:cNvGrpSpPr>
          <p:nvPr/>
        </p:nvGrpSpPr>
        <p:grpSpPr bwMode="auto">
          <a:xfrm>
            <a:off x="7862888" y="2162175"/>
            <a:ext cx="700087" cy="984250"/>
            <a:chOff x="6538094" y="3960283"/>
            <a:chExt cx="700088" cy="983327"/>
          </a:xfrm>
        </p:grpSpPr>
        <p:sp>
          <p:nvSpPr>
            <p:cNvPr id="34832"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3483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25" name="Group 61"/>
          <p:cNvGrpSpPr>
            <a:grpSpLocks/>
          </p:cNvGrpSpPr>
          <p:nvPr/>
        </p:nvGrpSpPr>
        <p:grpSpPr bwMode="auto">
          <a:xfrm>
            <a:off x="7418388" y="1239838"/>
            <a:ext cx="731837" cy="984250"/>
            <a:chOff x="6505490" y="3960283"/>
            <a:chExt cx="732692" cy="983362"/>
          </a:xfrm>
        </p:grpSpPr>
        <p:sp>
          <p:nvSpPr>
            <p:cNvPr id="34830"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3483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6" name="Text Box 2"/>
          <p:cNvSpPr txBox="1">
            <a:spLocks noChangeArrowheads="1"/>
          </p:cNvSpPr>
          <p:nvPr/>
        </p:nvSpPr>
        <p:spPr bwMode="auto">
          <a:xfrm>
            <a:off x="547688" y="1878013"/>
            <a:ext cx="43783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also renames files</a:t>
            </a:r>
          </a:p>
        </p:txBody>
      </p:sp>
      <p:grpSp>
        <p:nvGrpSpPr>
          <p:cNvPr id="34827" name="Group 61"/>
          <p:cNvGrpSpPr>
            <a:grpSpLocks/>
          </p:cNvGrpSpPr>
          <p:nvPr/>
        </p:nvGrpSpPr>
        <p:grpSpPr bwMode="auto">
          <a:xfrm>
            <a:off x="9015413" y="2162175"/>
            <a:ext cx="698500" cy="984250"/>
            <a:chOff x="6538094" y="3960283"/>
            <a:chExt cx="700088" cy="983327"/>
          </a:xfrm>
        </p:grpSpPr>
        <p:sp>
          <p:nvSpPr>
            <p:cNvPr id="34828"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3482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latin typeface="Inconsolata" pitchFamily="49" charset="0"/>
              </a:rPr>
              <a:t>'A/1.txt', 'B/3.txt')</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rename(</a:t>
            </a:r>
            <a:r>
              <a:rPr lang="en-US" altLang="en-US" sz="2400">
                <a:latin typeface="Inconsolata" pitchFamily="49" charset="0"/>
              </a:rPr>
              <a:t>'B/3.txt', </a:t>
            </a:r>
            <a:r>
              <a:rPr lang="en-US" altLang="en-US" sz="2400">
                <a:solidFill>
                  <a:srgbClr val="A50021"/>
                </a:solidFill>
                <a:latin typeface="Inconsolata" pitchFamily="49" charset="0"/>
              </a:rPr>
              <a:t>'C'</a:t>
            </a:r>
            <a:r>
              <a:rPr lang="en-US" altLang="en-US" sz="2400">
                <a:latin typeface="Inconsolata" pitchFamily="49" charset="0"/>
              </a:rPr>
              <a:t>)</a:t>
            </a: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grpSp>
        <p:nvGrpSpPr>
          <p:cNvPr id="35843" name="Group 61"/>
          <p:cNvGrpSpPr>
            <a:grpSpLocks/>
          </p:cNvGrpSpPr>
          <p:nvPr/>
        </p:nvGrpSpPr>
        <p:grpSpPr bwMode="auto">
          <a:xfrm>
            <a:off x="6700838" y="2166938"/>
            <a:ext cx="700087" cy="984250"/>
            <a:chOff x="6538094" y="3960283"/>
            <a:chExt cx="700088" cy="983327"/>
          </a:xfrm>
        </p:grpSpPr>
        <p:sp>
          <p:nvSpPr>
            <p:cNvPr id="35860"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3586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5844"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738" y="3194050"/>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32"/>
          <p:cNvSpPr txBox="1">
            <a:spLocks noChangeArrowheads="1"/>
          </p:cNvSpPr>
          <p:nvPr/>
        </p:nvSpPr>
        <p:spPr bwMode="auto">
          <a:xfrm>
            <a:off x="7839075" y="3890963"/>
            <a:ext cx="6207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3.txt</a:t>
            </a:r>
          </a:p>
        </p:txBody>
      </p:sp>
      <p:pic>
        <p:nvPicPr>
          <p:cNvPr id="35846"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19405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Text Box 32"/>
          <p:cNvSpPr txBox="1">
            <a:spLocks noChangeArrowheads="1"/>
          </p:cNvSpPr>
          <p:nvPr/>
        </p:nvSpPr>
        <p:spPr bwMode="auto">
          <a:xfrm>
            <a:off x="7031038" y="3890963"/>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35848" name="Group 61"/>
          <p:cNvGrpSpPr>
            <a:grpSpLocks/>
          </p:cNvGrpSpPr>
          <p:nvPr/>
        </p:nvGrpSpPr>
        <p:grpSpPr bwMode="auto">
          <a:xfrm>
            <a:off x="7862888" y="2162175"/>
            <a:ext cx="700087" cy="984250"/>
            <a:chOff x="6538094" y="3960283"/>
            <a:chExt cx="700088" cy="983327"/>
          </a:xfrm>
        </p:grpSpPr>
        <p:sp>
          <p:nvSpPr>
            <p:cNvPr id="35858"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3585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849" name="Group 61"/>
          <p:cNvGrpSpPr>
            <a:grpSpLocks/>
          </p:cNvGrpSpPr>
          <p:nvPr/>
        </p:nvGrpSpPr>
        <p:grpSpPr bwMode="auto">
          <a:xfrm>
            <a:off x="7418388" y="1239838"/>
            <a:ext cx="731837" cy="984250"/>
            <a:chOff x="6505490" y="3960283"/>
            <a:chExt cx="732692" cy="983362"/>
          </a:xfrm>
        </p:grpSpPr>
        <p:sp>
          <p:nvSpPr>
            <p:cNvPr id="35856"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3585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0" name="Text Box 2"/>
          <p:cNvSpPr txBox="1">
            <a:spLocks noChangeArrowheads="1"/>
          </p:cNvSpPr>
          <p:nvPr/>
        </p:nvSpPr>
        <p:spPr bwMode="auto">
          <a:xfrm>
            <a:off x="547688" y="1878013"/>
            <a:ext cx="43783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also renames files</a:t>
            </a:r>
          </a:p>
        </p:txBody>
      </p:sp>
      <p:grpSp>
        <p:nvGrpSpPr>
          <p:cNvPr id="35851" name="Group 61"/>
          <p:cNvGrpSpPr>
            <a:grpSpLocks/>
          </p:cNvGrpSpPr>
          <p:nvPr/>
        </p:nvGrpSpPr>
        <p:grpSpPr bwMode="auto">
          <a:xfrm>
            <a:off x="9015413" y="2162175"/>
            <a:ext cx="698500" cy="984250"/>
            <a:chOff x="6538094" y="3960283"/>
            <a:chExt cx="700088" cy="983327"/>
          </a:xfrm>
        </p:grpSpPr>
        <p:sp>
          <p:nvSpPr>
            <p:cNvPr id="35854"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3585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2" name="Text Box 2"/>
          <p:cNvSpPr txBox="1">
            <a:spLocks noChangeArrowheads="1"/>
          </p:cNvSpPr>
          <p:nvPr/>
        </p:nvSpPr>
        <p:spPr bwMode="auto">
          <a:xfrm>
            <a:off x="547688" y="314642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A destination file name needn’t be given</a:t>
            </a:r>
          </a:p>
        </p:txBody>
      </p:sp>
      <p:sp>
        <p:nvSpPr>
          <p:cNvPr id="35853" name="AutoShape 27"/>
          <p:cNvSpPr>
            <a:spLocks noChangeArrowheads="1"/>
          </p:cNvSpPr>
          <p:nvPr/>
        </p:nvSpPr>
        <p:spPr bwMode="auto">
          <a:xfrm>
            <a:off x="7748588" y="3146425"/>
            <a:ext cx="806450" cy="103663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a:t>
            </a:r>
          </a:p>
          <a:p>
            <a:pPr eaLnBrk="1">
              <a:lnSpc>
                <a:spcPct val="125000"/>
              </a:lnSpc>
            </a:pPr>
            <a:r>
              <a:rPr lang="en-GB" altLang="en-US" sz="2400">
                <a:latin typeface="Inconsolata" pitchFamily="49" charset="0"/>
              </a:rPr>
              <a:t>&gt;&gt;&gt; rename(</a:t>
            </a:r>
            <a:r>
              <a:rPr lang="en-US" altLang="en-US" sz="2400">
                <a:latin typeface="Inconsolata" pitchFamily="49" charset="0"/>
              </a:rPr>
              <a:t>'A/1.txt', 'B/3.txt')</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rename(</a:t>
            </a:r>
            <a:r>
              <a:rPr lang="en-US" altLang="en-US" sz="2400">
                <a:latin typeface="Inconsolata" pitchFamily="49" charset="0"/>
              </a:rPr>
              <a:t>'B/</a:t>
            </a:r>
            <a:r>
              <a:rPr lang="en-US" altLang="en-US" sz="2400">
                <a:solidFill>
                  <a:srgbClr val="A50021"/>
                </a:solidFill>
                <a:latin typeface="Inconsolata" pitchFamily="49" charset="0"/>
              </a:rPr>
              <a:t>3.txt</a:t>
            </a:r>
            <a:r>
              <a:rPr lang="en-US" altLang="en-US" sz="2400">
                <a:latin typeface="Inconsolata" pitchFamily="49" charset="0"/>
              </a:rPr>
              <a:t>', 'C')</a:t>
            </a: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grpSp>
        <p:nvGrpSpPr>
          <p:cNvPr id="36867" name="Group 61"/>
          <p:cNvGrpSpPr>
            <a:grpSpLocks/>
          </p:cNvGrpSpPr>
          <p:nvPr/>
        </p:nvGrpSpPr>
        <p:grpSpPr bwMode="auto">
          <a:xfrm>
            <a:off x="6700838" y="2166938"/>
            <a:ext cx="700087" cy="984250"/>
            <a:chOff x="6538094" y="3960283"/>
            <a:chExt cx="700088" cy="983327"/>
          </a:xfrm>
        </p:grpSpPr>
        <p:sp>
          <p:nvSpPr>
            <p:cNvPr id="36884"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3688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686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263" y="3194050"/>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32"/>
          <p:cNvSpPr txBox="1">
            <a:spLocks noChangeArrowheads="1"/>
          </p:cNvSpPr>
          <p:nvPr/>
        </p:nvSpPr>
        <p:spPr bwMode="auto">
          <a:xfrm>
            <a:off x="8991600" y="3890963"/>
            <a:ext cx="6207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3.txt</a:t>
            </a:r>
          </a:p>
        </p:txBody>
      </p:sp>
      <p:pic>
        <p:nvPicPr>
          <p:cNvPr id="36870"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19405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32"/>
          <p:cNvSpPr txBox="1">
            <a:spLocks noChangeArrowheads="1"/>
          </p:cNvSpPr>
          <p:nvPr/>
        </p:nvSpPr>
        <p:spPr bwMode="auto">
          <a:xfrm>
            <a:off x="7031038" y="3890963"/>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36872" name="Group 61"/>
          <p:cNvGrpSpPr>
            <a:grpSpLocks/>
          </p:cNvGrpSpPr>
          <p:nvPr/>
        </p:nvGrpSpPr>
        <p:grpSpPr bwMode="auto">
          <a:xfrm>
            <a:off x="7862888" y="2162175"/>
            <a:ext cx="700087" cy="984250"/>
            <a:chOff x="6538094" y="3960283"/>
            <a:chExt cx="700088" cy="983327"/>
          </a:xfrm>
        </p:grpSpPr>
        <p:sp>
          <p:nvSpPr>
            <p:cNvPr id="36882"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3688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73" name="Group 61"/>
          <p:cNvGrpSpPr>
            <a:grpSpLocks/>
          </p:cNvGrpSpPr>
          <p:nvPr/>
        </p:nvGrpSpPr>
        <p:grpSpPr bwMode="auto">
          <a:xfrm>
            <a:off x="7418388" y="1239838"/>
            <a:ext cx="731837" cy="984250"/>
            <a:chOff x="6505490" y="3960283"/>
            <a:chExt cx="732692" cy="983362"/>
          </a:xfrm>
        </p:grpSpPr>
        <p:sp>
          <p:nvSpPr>
            <p:cNvPr id="36880"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3688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4" name="Text Box 2"/>
          <p:cNvSpPr txBox="1">
            <a:spLocks noChangeArrowheads="1"/>
          </p:cNvSpPr>
          <p:nvPr/>
        </p:nvSpPr>
        <p:spPr bwMode="auto">
          <a:xfrm>
            <a:off x="547688" y="1878013"/>
            <a:ext cx="43783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 also renames files</a:t>
            </a:r>
          </a:p>
        </p:txBody>
      </p:sp>
      <p:grpSp>
        <p:nvGrpSpPr>
          <p:cNvPr id="36875" name="Group 61"/>
          <p:cNvGrpSpPr>
            <a:grpSpLocks/>
          </p:cNvGrpSpPr>
          <p:nvPr/>
        </p:nvGrpSpPr>
        <p:grpSpPr bwMode="auto">
          <a:xfrm>
            <a:off x="9015413" y="2162175"/>
            <a:ext cx="698500" cy="984250"/>
            <a:chOff x="6538094" y="3960283"/>
            <a:chExt cx="700088" cy="983327"/>
          </a:xfrm>
        </p:grpSpPr>
        <p:sp>
          <p:nvSpPr>
            <p:cNvPr id="36878" name="Text Box 3"/>
            <p:cNvSpPr txBox="1">
              <a:spLocks noChangeArrowheads="1"/>
            </p:cNvSpPr>
            <p:nvPr/>
          </p:nvSpPr>
          <p:spPr bwMode="auto">
            <a:xfrm>
              <a:off x="6646725" y="4593958"/>
              <a:ext cx="351728"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C</a:t>
              </a:r>
            </a:p>
          </p:txBody>
        </p:sp>
        <p:pic>
          <p:nvPicPr>
            <p:cNvPr id="3687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6" name="Text Box 2"/>
          <p:cNvSpPr txBox="1">
            <a:spLocks noChangeArrowheads="1"/>
          </p:cNvSpPr>
          <p:nvPr/>
        </p:nvSpPr>
        <p:spPr bwMode="auto">
          <a:xfrm>
            <a:off x="547688" y="3146425"/>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A destination file name needn’t be given</a:t>
            </a:r>
          </a:p>
          <a:p>
            <a:pPr eaLnBrk="1">
              <a:lnSpc>
                <a:spcPct val="125000"/>
              </a:lnSpc>
            </a:pPr>
            <a:r>
              <a:rPr lang="en-GB" altLang="en-US" sz="2400">
                <a:solidFill>
                  <a:schemeClr val="accent2"/>
                </a:solidFill>
                <a:latin typeface="Droid Sans" pitchFamily="34" charset="0"/>
              </a:rPr>
              <a:t>as the source file name will be used</a:t>
            </a:r>
          </a:p>
        </p:txBody>
      </p:sp>
      <p:sp>
        <p:nvSpPr>
          <p:cNvPr id="36877" name="AutoShape 27"/>
          <p:cNvSpPr>
            <a:spLocks noChangeArrowheads="1"/>
          </p:cNvSpPr>
          <p:nvPr/>
        </p:nvSpPr>
        <p:spPr bwMode="auto">
          <a:xfrm>
            <a:off x="8899525" y="3146425"/>
            <a:ext cx="806450" cy="103663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move</a:t>
            </a:r>
          </a:p>
          <a:p>
            <a:pPr eaLnBrk="1">
              <a:lnSpc>
                <a:spcPct val="125000"/>
              </a:lnSpc>
            </a:pPr>
            <a:r>
              <a:rPr lang="en-GB" altLang="en-US" sz="2400">
                <a:latin typeface="Inconsolata" pitchFamily="49" charset="0"/>
              </a:rPr>
              <a:t>&gt;&gt;&gt; move(</a:t>
            </a:r>
            <a:r>
              <a:rPr lang="en-US" altLang="en-US" sz="2400">
                <a:latin typeface="Inconsolata" pitchFamily="49" charset="0"/>
              </a:rPr>
              <a:t>'A/1.txt', 'B/3.txt')</a:t>
            </a:r>
          </a:p>
          <a:p>
            <a:pPr eaLnBrk="1">
              <a:lnSpc>
                <a:spcPct val="125000"/>
              </a:lnSpc>
            </a:pPr>
            <a:endParaRPr lang="en-US" altLang="en-US" sz="2400">
              <a:solidFill>
                <a:srgbClr val="006600"/>
              </a:solidFill>
              <a:latin typeface="Inconsolata" pitchFamily="49" charset="0"/>
            </a:endParaRPr>
          </a:p>
          <a:p>
            <a:pPr eaLnBrk="1">
              <a:lnSpc>
                <a:spcPct val="125000"/>
              </a:lnSpc>
            </a:pPr>
            <a:endParaRPr lang="en-GB" altLang="en-US" sz="2400">
              <a:latin typeface="Inconsolata" pitchFamily="49" charset="0"/>
            </a:endParaRPr>
          </a:p>
        </p:txBody>
      </p:sp>
      <p:sp>
        <p:nvSpPr>
          <p:cNvPr id="37891" name="Text Box 2"/>
          <p:cNvSpPr txBox="1">
            <a:spLocks noChangeArrowheads="1"/>
          </p:cNvSpPr>
          <p:nvPr/>
        </p:nvSpPr>
        <p:spPr bwMode="auto">
          <a:xfrm>
            <a:off x="547688" y="22240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move is like rename but more powerful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move</a:t>
            </a:r>
          </a:p>
          <a:p>
            <a:pPr eaLnBrk="1">
              <a:lnSpc>
                <a:spcPct val="125000"/>
              </a:lnSpc>
            </a:pPr>
            <a:r>
              <a:rPr lang="en-GB" altLang="en-US" sz="2400">
                <a:latin typeface="Inconsolata" pitchFamily="49" charset="0"/>
              </a:rPr>
              <a:t>&gt;&gt;&gt; move(</a:t>
            </a:r>
            <a:r>
              <a:rPr lang="en-US" altLang="en-US" sz="2400">
                <a:latin typeface="Inconsolata" pitchFamily="49" charset="0"/>
              </a:rPr>
              <a:t>'A/1.txt', 'B/3.txt')</a:t>
            </a:r>
          </a:p>
          <a:p>
            <a:pPr eaLnBrk="1">
              <a:lnSpc>
                <a:spcPct val="125000"/>
              </a:lnSpc>
            </a:pPr>
            <a:endParaRPr lang="en-US" altLang="en-US" sz="2400">
              <a:solidFill>
                <a:srgbClr val="006600"/>
              </a:solidFill>
              <a:latin typeface="Inconsolata" pitchFamily="49" charset="0"/>
            </a:endParaRPr>
          </a:p>
          <a:p>
            <a:pPr eaLnBrk="1">
              <a:lnSpc>
                <a:spcPct val="125000"/>
              </a:lnSpc>
            </a:pPr>
            <a:endParaRPr lang="en-GB" altLang="en-US" sz="2400">
              <a:latin typeface="Inconsolata" pitchFamily="49" charset="0"/>
            </a:endParaRPr>
          </a:p>
        </p:txBody>
      </p:sp>
      <p:sp>
        <p:nvSpPr>
          <p:cNvPr id="38915" name="Text Box 2"/>
          <p:cNvSpPr txBox="1">
            <a:spLocks noChangeArrowheads="1"/>
          </p:cNvSpPr>
          <p:nvPr/>
        </p:nvSpPr>
        <p:spPr bwMode="auto">
          <a:xfrm>
            <a:off x="547688" y="22240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move is like rename but more powerful. It preserves</a:t>
            </a:r>
          </a:p>
          <a:p>
            <a:pPr eaLnBrk="1">
              <a:lnSpc>
                <a:spcPct val="125000"/>
              </a:lnSpc>
            </a:pPr>
            <a:r>
              <a:rPr lang="en-GB" altLang="en-US" sz="2400">
                <a:solidFill>
                  <a:schemeClr val="accent2"/>
                </a:solidFill>
                <a:latin typeface="Droid Sans" pitchFamily="34" charset="0"/>
              </a:rPr>
              <a:t>  Permission bits, group and owner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move</a:t>
            </a:r>
          </a:p>
          <a:p>
            <a:pPr eaLnBrk="1">
              <a:lnSpc>
                <a:spcPct val="125000"/>
              </a:lnSpc>
            </a:pPr>
            <a:r>
              <a:rPr lang="en-GB" altLang="en-US" sz="2400">
                <a:latin typeface="Inconsolata" pitchFamily="49" charset="0"/>
              </a:rPr>
              <a:t>&gt;&gt;&gt; move(</a:t>
            </a:r>
            <a:r>
              <a:rPr lang="en-US" altLang="en-US" sz="2400">
                <a:latin typeface="Inconsolata" pitchFamily="49" charset="0"/>
              </a:rPr>
              <a:t>'A/1.txt', 'B/3.txt')</a:t>
            </a:r>
          </a:p>
          <a:p>
            <a:pPr eaLnBrk="1">
              <a:lnSpc>
                <a:spcPct val="125000"/>
              </a:lnSpc>
            </a:pPr>
            <a:endParaRPr lang="en-US" altLang="en-US" sz="2400">
              <a:solidFill>
                <a:srgbClr val="006600"/>
              </a:solidFill>
              <a:latin typeface="Inconsolata" pitchFamily="49" charset="0"/>
            </a:endParaRPr>
          </a:p>
          <a:p>
            <a:pPr eaLnBrk="1">
              <a:lnSpc>
                <a:spcPct val="125000"/>
              </a:lnSpc>
            </a:pPr>
            <a:endParaRPr lang="en-GB" altLang="en-US" sz="2400">
              <a:latin typeface="Inconsolata" pitchFamily="49" charset="0"/>
            </a:endParaRPr>
          </a:p>
        </p:txBody>
      </p:sp>
      <p:sp>
        <p:nvSpPr>
          <p:cNvPr id="39939" name="Text Box 2"/>
          <p:cNvSpPr txBox="1">
            <a:spLocks noChangeArrowheads="1"/>
          </p:cNvSpPr>
          <p:nvPr/>
        </p:nvSpPr>
        <p:spPr bwMode="auto">
          <a:xfrm>
            <a:off x="547688" y="22240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move is like rename but more powerful. It preserves</a:t>
            </a:r>
          </a:p>
          <a:p>
            <a:pPr eaLnBrk="1">
              <a:lnSpc>
                <a:spcPct val="125000"/>
              </a:lnSpc>
            </a:pPr>
            <a:r>
              <a:rPr lang="en-GB" altLang="en-US" sz="2400">
                <a:solidFill>
                  <a:schemeClr val="accent2"/>
                </a:solidFill>
                <a:latin typeface="Droid Sans" pitchFamily="34" charset="0"/>
              </a:rPr>
              <a:t>  Permission bits, group and owner  </a:t>
            </a:r>
          </a:p>
          <a:p>
            <a:pPr eaLnBrk="1">
              <a:lnSpc>
                <a:spcPct val="125000"/>
              </a:lnSpc>
            </a:pPr>
            <a:r>
              <a:rPr lang="en-GB" altLang="en-US" sz="2400">
                <a:solidFill>
                  <a:schemeClr val="accent2"/>
                </a:solidFill>
                <a:latin typeface="Droid Sans" pitchFamily="34" charset="0"/>
              </a:rPr>
              <a:t>  Last access and modification times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move</a:t>
            </a:r>
          </a:p>
          <a:p>
            <a:pPr eaLnBrk="1">
              <a:lnSpc>
                <a:spcPct val="125000"/>
              </a:lnSpc>
            </a:pPr>
            <a:r>
              <a:rPr lang="en-GB" altLang="en-US" sz="2400">
                <a:latin typeface="Inconsolata" pitchFamily="49" charset="0"/>
              </a:rPr>
              <a:t>&gt;&gt;&gt; move(</a:t>
            </a:r>
            <a:r>
              <a:rPr lang="en-US" altLang="en-US" sz="2400">
                <a:latin typeface="Inconsolata" pitchFamily="49" charset="0"/>
              </a:rPr>
              <a:t>'A/1.txt', 'B/3.txt')</a:t>
            </a:r>
          </a:p>
          <a:p>
            <a:pPr eaLnBrk="1">
              <a:lnSpc>
                <a:spcPct val="125000"/>
              </a:lnSpc>
            </a:pPr>
            <a:endParaRPr lang="en-US" altLang="en-US" sz="2400">
              <a:solidFill>
                <a:srgbClr val="006600"/>
              </a:solidFill>
              <a:latin typeface="Inconsolata" pitchFamily="49" charset="0"/>
            </a:endParaRPr>
          </a:p>
          <a:p>
            <a:pPr eaLnBrk="1">
              <a:lnSpc>
                <a:spcPct val="125000"/>
              </a:lnSpc>
            </a:pPr>
            <a:endParaRPr lang="en-GB" altLang="en-US" sz="2400">
              <a:latin typeface="Inconsolata" pitchFamily="49" charset="0"/>
            </a:endParaRPr>
          </a:p>
        </p:txBody>
      </p:sp>
      <p:sp>
        <p:nvSpPr>
          <p:cNvPr id="40963" name="Text Box 2"/>
          <p:cNvSpPr txBox="1">
            <a:spLocks noChangeArrowheads="1"/>
          </p:cNvSpPr>
          <p:nvPr/>
        </p:nvSpPr>
        <p:spPr bwMode="auto">
          <a:xfrm>
            <a:off x="547688" y="22240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move is like rename but more powerful. It preserves</a:t>
            </a:r>
          </a:p>
          <a:p>
            <a:pPr eaLnBrk="1">
              <a:lnSpc>
                <a:spcPct val="125000"/>
              </a:lnSpc>
            </a:pPr>
            <a:r>
              <a:rPr lang="en-GB" altLang="en-US" sz="2400">
                <a:solidFill>
                  <a:schemeClr val="accent2"/>
                </a:solidFill>
                <a:latin typeface="Droid Sans" pitchFamily="34" charset="0"/>
              </a:rPr>
              <a:t>  Permission bits, group and owner</a:t>
            </a:r>
          </a:p>
          <a:p>
            <a:pPr eaLnBrk="1">
              <a:lnSpc>
                <a:spcPct val="125000"/>
              </a:lnSpc>
            </a:pPr>
            <a:r>
              <a:rPr lang="en-GB" altLang="en-US" sz="2400">
                <a:solidFill>
                  <a:schemeClr val="accent2"/>
                </a:solidFill>
                <a:latin typeface="Droid Sans" pitchFamily="34" charset="0"/>
              </a:rPr>
              <a:t>  Last access and modification times</a:t>
            </a:r>
          </a:p>
          <a:p>
            <a:pPr eaLnBrk="1">
              <a:lnSpc>
                <a:spcPct val="125000"/>
              </a:lnSpc>
            </a:pPr>
            <a:r>
              <a:rPr lang="en-GB" altLang="en-US" sz="2400">
                <a:solidFill>
                  <a:schemeClr val="accent2"/>
                </a:solidFill>
                <a:latin typeface="Droid Sans" pitchFamily="34" charset="0"/>
              </a:rPr>
              <a:t>  Other flags</a:t>
            </a:r>
            <a:endParaRPr lang="en-US" altLang="en-US" sz="2400">
              <a:solidFill>
                <a:schemeClr val="accent2"/>
              </a:solidFill>
              <a:latin typeface="Droid Sans"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renames</a:t>
            </a:r>
          </a:p>
          <a:p>
            <a:pPr eaLnBrk="1">
              <a:lnSpc>
                <a:spcPct val="125000"/>
              </a:lnSpc>
            </a:pPr>
            <a:r>
              <a:rPr lang="en-GB" altLang="en-US" sz="2400">
                <a:latin typeface="Inconsolata" pitchFamily="49" charset="0"/>
              </a:rPr>
              <a:t>&gt;&gt;&gt; renames(</a:t>
            </a:r>
            <a:r>
              <a:rPr lang="en-US" altLang="en-US" sz="2400">
                <a:solidFill>
                  <a:srgbClr val="A50021"/>
                </a:solidFill>
                <a:latin typeface="Inconsolata" pitchFamily="49" charset="0"/>
              </a:rPr>
              <a:t>'A/1.txt'</a:t>
            </a:r>
            <a:r>
              <a:rPr lang="en-US" altLang="en-US" sz="2400">
                <a:latin typeface="Inconsolata" pitchFamily="49" charset="0"/>
              </a:rPr>
              <a:t>, 'B/D/3.txt')</a:t>
            </a:r>
          </a:p>
          <a:p>
            <a:pPr eaLnBrk="1">
              <a:lnSpc>
                <a:spcPct val="125000"/>
              </a:lnSpc>
            </a:pPr>
            <a:endParaRPr lang="en-GB" altLang="en-US" sz="2400">
              <a:latin typeface="Inconsolata" pitchFamily="49" charset="0"/>
            </a:endParaRPr>
          </a:p>
        </p:txBody>
      </p:sp>
      <p:sp>
        <p:nvSpPr>
          <p:cNvPr id="41987" name="Text Box 2"/>
          <p:cNvSpPr txBox="1">
            <a:spLocks noChangeArrowheads="1"/>
          </p:cNvSpPr>
          <p:nvPr/>
        </p:nvSpPr>
        <p:spPr bwMode="auto">
          <a:xfrm>
            <a:off x="547688" y="22240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renames behaves like both</a:t>
            </a:r>
          </a:p>
          <a:p>
            <a:pPr eaLnBrk="1">
              <a:lnSpc>
                <a:spcPct val="125000"/>
              </a:lnSpc>
            </a:pPr>
            <a:r>
              <a:rPr lang="en-GB" altLang="en-US" sz="2400">
                <a:solidFill>
                  <a:schemeClr val="accent2"/>
                </a:solidFill>
                <a:latin typeface="Droid Sans" pitchFamily="34" charset="0"/>
              </a:rPr>
              <a:t>  rename</a:t>
            </a:r>
          </a:p>
          <a:p>
            <a:pPr eaLnBrk="1">
              <a:lnSpc>
                <a:spcPct val="125000"/>
              </a:lnSpc>
            </a:pPr>
            <a:r>
              <a:rPr lang="en-GB" altLang="en-US" sz="2400">
                <a:solidFill>
                  <a:schemeClr val="accent2"/>
                </a:solidFill>
                <a:latin typeface="Droid Sans" pitchFamily="34" charset="0"/>
              </a:rPr>
              <a:t>  makedirs</a:t>
            </a:r>
            <a:endParaRPr lang="en-US" altLang="en-US" sz="2400">
              <a:solidFill>
                <a:schemeClr val="accent2"/>
              </a:solidFill>
              <a:latin typeface="Droid Sans" pitchFamily="34" charset="0"/>
            </a:endParaRPr>
          </a:p>
        </p:txBody>
      </p:sp>
      <p:grpSp>
        <p:nvGrpSpPr>
          <p:cNvPr id="41988" name="Group 61"/>
          <p:cNvGrpSpPr>
            <a:grpSpLocks/>
          </p:cNvGrpSpPr>
          <p:nvPr/>
        </p:nvGrpSpPr>
        <p:grpSpPr bwMode="auto">
          <a:xfrm>
            <a:off x="6700838" y="2628900"/>
            <a:ext cx="700087" cy="984250"/>
            <a:chOff x="6538094" y="3960283"/>
            <a:chExt cx="700088" cy="983327"/>
          </a:xfrm>
        </p:grpSpPr>
        <p:sp>
          <p:nvSpPr>
            <p:cNvPr id="42000"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4200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989"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138" y="36560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Box 32"/>
          <p:cNvSpPr txBox="1">
            <a:spLocks noChangeArrowheads="1"/>
          </p:cNvSpPr>
          <p:nvPr/>
        </p:nvSpPr>
        <p:spPr bwMode="auto">
          <a:xfrm>
            <a:off x="6340475" y="43529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41991"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6560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 Box 32"/>
          <p:cNvSpPr txBox="1">
            <a:spLocks noChangeArrowheads="1"/>
          </p:cNvSpPr>
          <p:nvPr/>
        </p:nvSpPr>
        <p:spPr bwMode="auto">
          <a:xfrm>
            <a:off x="7031038" y="43529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41993" name="Group 61"/>
          <p:cNvGrpSpPr>
            <a:grpSpLocks/>
          </p:cNvGrpSpPr>
          <p:nvPr/>
        </p:nvGrpSpPr>
        <p:grpSpPr bwMode="auto">
          <a:xfrm>
            <a:off x="7862888" y="2624138"/>
            <a:ext cx="700087" cy="984250"/>
            <a:chOff x="6538094" y="3960283"/>
            <a:chExt cx="700088" cy="983327"/>
          </a:xfrm>
        </p:grpSpPr>
        <p:sp>
          <p:nvSpPr>
            <p:cNvPr id="41998"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4199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994" name="Group 61"/>
          <p:cNvGrpSpPr>
            <a:grpSpLocks/>
          </p:cNvGrpSpPr>
          <p:nvPr/>
        </p:nvGrpSpPr>
        <p:grpSpPr bwMode="auto">
          <a:xfrm>
            <a:off x="7418388" y="1701800"/>
            <a:ext cx="731837" cy="984250"/>
            <a:chOff x="6505490" y="3960283"/>
            <a:chExt cx="732692" cy="983362"/>
          </a:xfrm>
        </p:grpSpPr>
        <p:sp>
          <p:nvSpPr>
            <p:cNvPr id="41996"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4199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AutoShape 27"/>
          <p:cNvSpPr>
            <a:spLocks noChangeArrowheads="1"/>
          </p:cNvSpPr>
          <p:nvPr/>
        </p:nvSpPr>
        <p:spPr bwMode="auto">
          <a:xfrm>
            <a:off x="6249988" y="3608388"/>
            <a:ext cx="806450" cy="1036637"/>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mkdir</a:t>
            </a:r>
          </a:p>
          <a:p>
            <a:pPr eaLnBrk="1">
              <a:lnSpc>
                <a:spcPct val="125000"/>
              </a:lnSpc>
            </a:pPr>
            <a:r>
              <a:rPr lang="en-GB" altLang="en-US" sz="2400">
                <a:latin typeface="Inconsolata" pitchFamily="49" charset="0"/>
              </a:rPr>
              <a:t>&gt;&gt;&gt; mkdir(</a:t>
            </a:r>
            <a:r>
              <a:rPr lang="en-US" altLang="en-US" sz="2400">
                <a:latin typeface="Inconsolata" pitchFamily="49" charset="0"/>
              </a:rPr>
              <a:t>'data')</a:t>
            </a:r>
          </a:p>
          <a:p>
            <a:pPr eaLnBrk="1">
              <a:lnSpc>
                <a:spcPct val="125000"/>
              </a:lnSpc>
            </a:pPr>
            <a:r>
              <a:rPr lang="en-GB" altLang="en-US" sz="2400">
                <a:latin typeface="Inconsolata" pitchFamily="49" charset="0"/>
              </a:rPr>
              <a:t>&gt;&gt;&gt; listdir(</a:t>
            </a:r>
            <a:r>
              <a:rPr lang="en-GB" altLang="en-US" sz="2400">
                <a:solidFill>
                  <a:srgbClr val="A50021"/>
                </a:solidFill>
                <a:latin typeface="Inconsolata" pitchFamily="49" charset="0"/>
              </a:rPr>
              <a:t>getcwd()</a:t>
            </a:r>
            <a:r>
              <a:rPr lang="en-GB" altLang="en-US" sz="2400">
                <a:latin typeface="Inconsolata" pitchFamily="49" charset="0"/>
              </a:rPr>
              <a:t>)</a:t>
            </a:r>
          </a:p>
          <a:p>
            <a:pPr eaLnBrk="1">
              <a:lnSpc>
                <a:spcPct val="125000"/>
              </a:lnSpc>
            </a:pPr>
            <a:r>
              <a:rPr lang="en-GB" altLang="en-US" sz="2400">
                <a:solidFill>
                  <a:srgbClr val="006600"/>
                </a:solidFill>
                <a:latin typeface="Inconsolata" pitchFamily="49" charset="0"/>
              </a:rPr>
              <a:t>[</a:t>
            </a:r>
            <a:r>
              <a:rPr lang="en-US" altLang="en-US" sz="2400">
                <a:solidFill>
                  <a:srgbClr val="006600"/>
                </a:solidFill>
                <a:latin typeface="Inconsolata" pitchFamily="49" charset="0"/>
              </a:rPr>
              <a:t>'data'</a:t>
            </a:r>
            <a:r>
              <a:rPr lang="en-GB" altLang="en-US" sz="2400">
                <a:solidFill>
                  <a:srgbClr val="006600"/>
                </a:solidFill>
                <a:latin typeface="Inconsolata" pitchFamily="49" charset="0"/>
              </a:rPr>
              <a:t>]</a:t>
            </a: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6147" name="Group 61"/>
          <p:cNvGrpSpPr>
            <a:grpSpLocks/>
          </p:cNvGrpSpPr>
          <p:nvPr/>
        </p:nvGrpSpPr>
        <p:grpSpPr bwMode="auto">
          <a:xfrm>
            <a:off x="7862888" y="957263"/>
            <a:ext cx="731837" cy="984250"/>
            <a:chOff x="6505490" y="3960283"/>
            <a:chExt cx="732692" cy="983362"/>
          </a:xfrm>
        </p:grpSpPr>
        <p:sp>
          <p:nvSpPr>
            <p:cNvPr id="6152"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615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8" name="Group 61"/>
          <p:cNvGrpSpPr>
            <a:grpSpLocks/>
          </p:cNvGrpSpPr>
          <p:nvPr/>
        </p:nvGrpSpPr>
        <p:grpSpPr bwMode="auto">
          <a:xfrm>
            <a:off x="7862888" y="1931988"/>
            <a:ext cx="731837" cy="984250"/>
            <a:chOff x="6505490" y="3960283"/>
            <a:chExt cx="732692" cy="983362"/>
          </a:xfrm>
        </p:grpSpPr>
        <p:sp>
          <p:nvSpPr>
            <p:cNvPr id="6150"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615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AutoShape 27"/>
          <p:cNvSpPr>
            <a:spLocks noChangeArrowheads="1"/>
          </p:cNvSpPr>
          <p:nvPr/>
        </p:nvSpPr>
        <p:spPr bwMode="auto">
          <a:xfrm>
            <a:off x="7604125" y="957263"/>
            <a:ext cx="1181100" cy="979487"/>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renames</a:t>
            </a:r>
          </a:p>
          <a:p>
            <a:pPr eaLnBrk="1">
              <a:lnSpc>
                <a:spcPct val="125000"/>
              </a:lnSpc>
            </a:pPr>
            <a:r>
              <a:rPr lang="en-GB" altLang="en-US" sz="2400">
                <a:latin typeface="Inconsolata" pitchFamily="49" charset="0"/>
              </a:rPr>
              <a:t>&gt;&gt;&gt; renames(</a:t>
            </a:r>
            <a:r>
              <a:rPr lang="en-US" altLang="en-US" sz="2400">
                <a:latin typeface="Inconsolata" pitchFamily="49" charset="0"/>
              </a:rPr>
              <a:t>'A/1.txt', 'B/D/3.txt')</a:t>
            </a:r>
          </a:p>
          <a:p>
            <a:pPr eaLnBrk="1">
              <a:lnSpc>
                <a:spcPct val="125000"/>
              </a:lnSpc>
            </a:pPr>
            <a:endParaRPr lang="en-GB" altLang="en-US" sz="2400">
              <a:latin typeface="Inconsolata" pitchFamily="49" charset="0"/>
            </a:endParaRPr>
          </a:p>
        </p:txBody>
      </p:sp>
      <p:sp>
        <p:nvSpPr>
          <p:cNvPr id="43011" name="Text Box 2"/>
          <p:cNvSpPr txBox="1">
            <a:spLocks noChangeArrowheads="1"/>
          </p:cNvSpPr>
          <p:nvPr/>
        </p:nvSpPr>
        <p:spPr bwMode="auto">
          <a:xfrm>
            <a:off x="547688" y="22240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renames behaves like both</a:t>
            </a:r>
          </a:p>
          <a:p>
            <a:pPr eaLnBrk="1">
              <a:lnSpc>
                <a:spcPct val="125000"/>
              </a:lnSpc>
            </a:pPr>
            <a:r>
              <a:rPr lang="en-GB" altLang="en-US" sz="2400">
                <a:solidFill>
                  <a:schemeClr val="accent2"/>
                </a:solidFill>
                <a:latin typeface="Droid Sans" pitchFamily="34" charset="0"/>
              </a:rPr>
              <a:t>  rename</a:t>
            </a:r>
          </a:p>
          <a:p>
            <a:pPr eaLnBrk="1">
              <a:lnSpc>
                <a:spcPct val="125000"/>
              </a:lnSpc>
            </a:pPr>
            <a:r>
              <a:rPr lang="en-GB" altLang="en-US" sz="2400">
                <a:solidFill>
                  <a:schemeClr val="accent2"/>
                </a:solidFill>
                <a:latin typeface="Droid Sans" pitchFamily="34" charset="0"/>
              </a:rPr>
              <a:t>  makedirs</a:t>
            </a:r>
          </a:p>
          <a:p>
            <a:pPr eaLnBrk="1">
              <a:lnSpc>
                <a:spcPct val="125000"/>
              </a:lnSpc>
            </a:pPr>
            <a:r>
              <a:rPr lang="en-GB" altLang="en-US" sz="2400">
                <a:solidFill>
                  <a:schemeClr val="accent2"/>
                </a:solidFill>
                <a:latin typeface="Droid Sans" pitchFamily="34" charset="0"/>
              </a:rPr>
              <a:t>It creates any intermediate directories</a:t>
            </a:r>
            <a:endParaRPr lang="en-US" altLang="en-US" sz="2400">
              <a:solidFill>
                <a:schemeClr val="accent2"/>
              </a:solidFill>
              <a:latin typeface="Droid Sans" pitchFamily="34" charset="0"/>
            </a:endParaRPr>
          </a:p>
        </p:txBody>
      </p:sp>
      <p:grpSp>
        <p:nvGrpSpPr>
          <p:cNvPr id="43012" name="Group 61"/>
          <p:cNvGrpSpPr>
            <a:grpSpLocks/>
          </p:cNvGrpSpPr>
          <p:nvPr/>
        </p:nvGrpSpPr>
        <p:grpSpPr bwMode="auto">
          <a:xfrm>
            <a:off x="6700838" y="2628900"/>
            <a:ext cx="700087" cy="984250"/>
            <a:chOff x="6538094" y="3960283"/>
            <a:chExt cx="700088" cy="983327"/>
          </a:xfrm>
        </p:grpSpPr>
        <p:sp>
          <p:nvSpPr>
            <p:cNvPr id="43027"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4302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3013"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738" y="46339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 Box 32"/>
          <p:cNvSpPr txBox="1">
            <a:spLocks noChangeArrowheads="1"/>
          </p:cNvSpPr>
          <p:nvPr/>
        </p:nvSpPr>
        <p:spPr bwMode="auto">
          <a:xfrm>
            <a:off x="7839075" y="53308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3.txt</a:t>
            </a:r>
          </a:p>
        </p:txBody>
      </p:sp>
      <p:pic>
        <p:nvPicPr>
          <p:cNvPr id="43015"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6560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32"/>
          <p:cNvSpPr txBox="1">
            <a:spLocks noChangeArrowheads="1"/>
          </p:cNvSpPr>
          <p:nvPr/>
        </p:nvSpPr>
        <p:spPr bwMode="auto">
          <a:xfrm>
            <a:off x="7031038" y="43529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43017" name="Group 61"/>
          <p:cNvGrpSpPr>
            <a:grpSpLocks/>
          </p:cNvGrpSpPr>
          <p:nvPr/>
        </p:nvGrpSpPr>
        <p:grpSpPr bwMode="auto">
          <a:xfrm>
            <a:off x="7862888" y="2624138"/>
            <a:ext cx="700087" cy="984250"/>
            <a:chOff x="6538094" y="3960283"/>
            <a:chExt cx="700088" cy="983327"/>
          </a:xfrm>
        </p:grpSpPr>
        <p:sp>
          <p:nvSpPr>
            <p:cNvPr id="43025"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4302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18" name="Group 61"/>
          <p:cNvGrpSpPr>
            <a:grpSpLocks/>
          </p:cNvGrpSpPr>
          <p:nvPr/>
        </p:nvGrpSpPr>
        <p:grpSpPr bwMode="auto">
          <a:xfrm>
            <a:off x="7418388" y="1701800"/>
            <a:ext cx="731837" cy="984250"/>
            <a:chOff x="6505490" y="3960283"/>
            <a:chExt cx="732692" cy="983362"/>
          </a:xfrm>
        </p:grpSpPr>
        <p:sp>
          <p:nvSpPr>
            <p:cNvPr id="43023"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4302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9" name="AutoShape 27"/>
          <p:cNvSpPr>
            <a:spLocks noChangeArrowheads="1"/>
          </p:cNvSpPr>
          <p:nvPr/>
        </p:nvSpPr>
        <p:spPr bwMode="auto">
          <a:xfrm>
            <a:off x="7748588" y="3606800"/>
            <a:ext cx="80645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grpSp>
        <p:nvGrpSpPr>
          <p:cNvPr id="43020" name="Group 61"/>
          <p:cNvGrpSpPr>
            <a:grpSpLocks/>
          </p:cNvGrpSpPr>
          <p:nvPr/>
        </p:nvGrpSpPr>
        <p:grpSpPr bwMode="auto">
          <a:xfrm>
            <a:off x="7862888" y="3606800"/>
            <a:ext cx="700087" cy="984250"/>
            <a:chOff x="6538094" y="3960283"/>
            <a:chExt cx="700088" cy="983315"/>
          </a:xfrm>
        </p:grpSpPr>
        <p:sp>
          <p:nvSpPr>
            <p:cNvPr id="43021" name="Text Box 3"/>
            <p:cNvSpPr txBox="1">
              <a:spLocks noChangeArrowheads="1"/>
            </p:cNvSpPr>
            <p:nvPr/>
          </p:nvSpPr>
          <p:spPr bwMode="auto">
            <a:xfrm>
              <a:off x="6646902" y="4593958"/>
              <a:ext cx="351380" cy="34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
              </a:r>
            </a:p>
          </p:txBody>
        </p:sp>
        <p:pic>
          <p:nvPicPr>
            <p:cNvPr id="4302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copytree</a:t>
            </a:r>
          </a:p>
          <a:p>
            <a:pPr eaLnBrk="1">
              <a:lnSpc>
                <a:spcPct val="125000"/>
              </a:lnSpc>
            </a:pPr>
            <a:r>
              <a:rPr lang="en-GB" altLang="en-US" sz="2400">
                <a:latin typeface="Inconsolata" pitchFamily="49" charset="0"/>
              </a:rPr>
              <a:t>&gt;&gt;&gt; copytree(</a:t>
            </a:r>
            <a:r>
              <a:rPr lang="en-US" altLang="en-US" sz="2400">
                <a:latin typeface="Inconsolata" pitchFamily="49" charset="0"/>
              </a:rPr>
              <a:t>'</a:t>
            </a:r>
            <a:r>
              <a:rPr lang="en-US" altLang="en-US" sz="2400">
                <a:solidFill>
                  <a:srgbClr val="A50021"/>
                </a:solidFill>
                <a:latin typeface="Inconsolata" pitchFamily="49" charset="0"/>
              </a:rPr>
              <a:t>A</a:t>
            </a:r>
            <a:r>
              <a:rPr lang="en-US" altLang="en-US" sz="2400">
                <a:latin typeface="Inconsolata" pitchFamily="49" charset="0"/>
              </a:rPr>
              <a:t>', 'B')</a:t>
            </a:r>
          </a:p>
          <a:p>
            <a:pPr eaLnBrk="1">
              <a:lnSpc>
                <a:spcPct val="125000"/>
              </a:lnSpc>
            </a:pPr>
            <a:endParaRPr lang="en-GB" altLang="en-US" sz="2400">
              <a:latin typeface="Inconsolata" pitchFamily="49" charset="0"/>
            </a:endParaRPr>
          </a:p>
        </p:txBody>
      </p:sp>
      <p:grpSp>
        <p:nvGrpSpPr>
          <p:cNvPr id="44035" name="Group 61"/>
          <p:cNvGrpSpPr>
            <a:grpSpLocks/>
          </p:cNvGrpSpPr>
          <p:nvPr/>
        </p:nvGrpSpPr>
        <p:grpSpPr bwMode="auto">
          <a:xfrm>
            <a:off x="6700838" y="2628900"/>
            <a:ext cx="700087" cy="984250"/>
            <a:chOff x="6538094" y="3960283"/>
            <a:chExt cx="700088" cy="983327"/>
          </a:xfrm>
        </p:grpSpPr>
        <p:sp>
          <p:nvSpPr>
            <p:cNvPr id="44045"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4404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036"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138" y="36560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32"/>
          <p:cNvSpPr txBox="1">
            <a:spLocks noChangeArrowheads="1"/>
          </p:cNvSpPr>
          <p:nvPr/>
        </p:nvSpPr>
        <p:spPr bwMode="auto">
          <a:xfrm>
            <a:off x="6340475" y="43529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4403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6560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32"/>
          <p:cNvSpPr txBox="1">
            <a:spLocks noChangeArrowheads="1"/>
          </p:cNvSpPr>
          <p:nvPr/>
        </p:nvSpPr>
        <p:spPr bwMode="auto">
          <a:xfrm>
            <a:off x="7031038" y="43529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44040" name="Group 61"/>
          <p:cNvGrpSpPr>
            <a:grpSpLocks/>
          </p:cNvGrpSpPr>
          <p:nvPr/>
        </p:nvGrpSpPr>
        <p:grpSpPr bwMode="auto">
          <a:xfrm>
            <a:off x="7418388" y="1701800"/>
            <a:ext cx="731837" cy="984250"/>
            <a:chOff x="6505490" y="3960283"/>
            <a:chExt cx="732692" cy="983362"/>
          </a:xfrm>
        </p:grpSpPr>
        <p:sp>
          <p:nvSpPr>
            <p:cNvPr id="44043"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4404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41" name="AutoShape 27"/>
          <p:cNvSpPr>
            <a:spLocks noChangeArrowheads="1"/>
          </p:cNvSpPr>
          <p:nvPr/>
        </p:nvSpPr>
        <p:spPr bwMode="auto">
          <a:xfrm>
            <a:off x="6537325" y="2570163"/>
            <a:ext cx="922338" cy="1036637"/>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44042" name="Text Box 2"/>
          <p:cNvSpPr txBox="1">
            <a:spLocks noChangeArrowheads="1"/>
          </p:cNvSpPr>
          <p:nvPr/>
        </p:nvSpPr>
        <p:spPr bwMode="auto">
          <a:xfrm>
            <a:off x="547688" y="22240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copytree copies directories and files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copytree</a:t>
            </a:r>
          </a:p>
          <a:p>
            <a:pPr eaLnBrk="1">
              <a:lnSpc>
                <a:spcPct val="125000"/>
              </a:lnSpc>
            </a:pPr>
            <a:r>
              <a:rPr lang="en-GB" altLang="en-US" sz="2400">
                <a:latin typeface="Inconsolata" pitchFamily="49" charset="0"/>
              </a:rPr>
              <a:t>&gt;&gt;&gt; copytree(</a:t>
            </a:r>
            <a:r>
              <a:rPr lang="en-US" altLang="en-US" sz="2400">
                <a:latin typeface="Inconsolata" pitchFamily="49" charset="0"/>
              </a:rPr>
              <a:t>'A', 'B')</a:t>
            </a:r>
          </a:p>
          <a:p>
            <a:pPr eaLnBrk="1">
              <a:lnSpc>
                <a:spcPct val="125000"/>
              </a:lnSpc>
            </a:pPr>
            <a:endParaRPr lang="en-GB" altLang="en-US" sz="2400">
              <a:latin typeface="Inconsolata" pitchFamily="49" charset="0"/>
            </a:endParaRPr>
          </a:p>
        </p:txBody>
      </p:sp>
      <p:grpSp>
        <p:nvGrpSpPr>
          <p:cNvPr id="45059" name="Group 61"/>
          <p:cNvGrpSpPr>
            <a:grpSpLocks/>
          </p:cNvGrpSpPr>
          <p:nvPr/>
        </p:nvGrpSpPr>
        <p:grpSpPr bwMode="auto">
          <a:xfrm>
            <a:off x="6700838" y="2628900"/>
            <a:ext cx="700087" cy="984250"/>
            <a:chOff x="6538094" y="3960283"/>
            <a:chExt cx="700088" cy="983327"/>
          </a:xfrm>
        </p:grpSpPr>
        <p:sp>
          <p:nvSpPr>
            <p:cNvPr id="45076"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4507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060"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138" y="36560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32"/>
          <p:cNvSpPr txBox="1">
            <a:spLocks noChangeArrowheads="1"/>
          </p:cNvSpPr>
          <p:nvPr/>
        </p:nvSpPr>
        <p:spPr bwMode="auto">
          <a:xfrm>
            <a:off x="6340475" y="43529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45062"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6560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32"/>
          <p:cNvSpPr txBox="1">
            <a:spLocks noChangeArrowheads="1"/>
          </p:cNvSpPr>
          <p:nvPr/>
        </p:nvSpPr>
        <p:spPr bwMode="auto">
          <a:xfrm>
            <a:off x="7031038" y="43529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45064" name="Group 61"/>
          <p:cNvGrpSpPr>
            <a:grpSpLocks/>
          </p:cNvGrpSpPr>
          <p:nvPr/>
        </p:nvGrpSpPr>
        <p:grpSpPr bwMode="auto">
          <a:xfrm>
            <a:off x="7418388" y="1701800"/>
            <a:ext cx="731837" cy="984250"/>
            <a:chOff x="6505490" y="3960283"/>
            <a:chExt cx="732692" cy="983362"/>
          </a:xfrm>
        </p:grpSpPr>
        <p:sp>
          <p:nvSpPr>
            <p:cNvPr id="4507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4507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65" name="Group 61"/>
          <p:cNvGrpSpPr>
            <a:grpSpLocks/>
          </p:cNvGrpSpPr>
          <p:nvPr/>
        </p:nvGrpSpPr>
        <p:grpSpPr bwMode="auto">
          <a:xfrm>
            <a:off x="8142288" y="2628900"/>
            <a:ext cx="700087" cy="984250"/>
            <a:chOff x="6538094" y="3960283"/>
            <a:chExt cx="700088" cy="983315"/>
          </a:xfrm>
        </p:grpSpPr>
        <p:sp>
          <p:nvSpPr>
            <p:cNvPr id="45072" name="Text Box 3"/>
            <p:cNvSpPr txBox="1">
              <a:spLocks noChangeArrowheads="1"/>
            </p:cNvSpPr>
            <p:nvPr/>
          </p:nvSpPr>
          <p:spPr bwMode="auto">
            <a:xfrm>
              <a:off x="6653314" y="4593958"/>
              <a:ext cx="338555" cy="34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4507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066"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8588" y="36560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7" name="Text Box 32"/>
          <p:cNvSpPr txBox="1">
            <a:spLocks noChangeArrowheads="1"/>
          </p:cNvSpPr>
          <p:nvPr/>
        </p:nvSpPr>
        <p:spPr bwMode="auto">
          <a:xfrm>
            <a:off x="7781925" y="43529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4506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150" y="36560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9" name="Text Box 32"/>
          <p:cNvSpPr txBox="1">
            <a:spLocks noChangeArrowheads="1"/>
          </p:cNvSpPr>
          <p:nvPr/>
        </p:nvSpPr>
        <p:spPr bwMode="auto">
          <a:xfrm>
            <a:off x="8472488" y="43529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sp>
        <p:nvSpPr>
          <p:cNvPr id="45070" name="AutoShape 27"/>
          <p:cNvSpPr>
            <a:spLocks noChangeArrowheads="1"/>
          </p:cNvSpPr>
          <p:nvPr/>
        </p:nvSpPr>
        <p:spPr bwMode="auto">
          <a:xfrm>
            <a:off x="7978775" y="2570163"/>
            <a:ext cx="922338" cy="1036637"/>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45071" name="Text Box 2"/>
          <p:cNvSpPr txBox="1">
            <a:spLocks noChangeArrowheads="1"/>
          </p:cNvSpPr>
          <p:nvPr/>
        </p:nvSpPr>
        <p:spPr bwMode="auto">
          <a:xfrm>
            <a:off x="547688" y="22240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copytree copies directories and files recursively</a:t>
            </a:r>
          </a:p>
          <a:p>
            <a:pPr eaLnBrk="1">
              <a:lnSpc>
                <a:spcPct val="125000"/>
              </a:lnSpc>
            </a:pPr>
            <a:r>
              <a:rPr lang="en-GB" altLang="en-US" sz="2400">
                <a:solidFill>
                  <a:schemeClr val="accent2"/>
                </a:solidFill>
                <a:latin typeface="Droid Sans" pitchFamily="34" charset="0"/>
              </a:rPr>
              <a:t>  It preserves</a:t>
            </a:r>
          </a:p>
          <a:p>
            <a:pPr eaLnBrk="1">
              <a:lnSpc>
                <a:spcPct val="125000"/>
              </a:lnSpc>
            </a:pPr>
            <a:r>
              <a:rPr lang="en-GB" altLang="en-US" sz="2400">
                <a:solidFill>
                  <a:schemeClr val="accent2"/>
                </a:solidFill>
                <a:latin typeface="Droid Sans" pitchFamily="34" charset="0"/>
              </a:rPr>
              <a:t>    Permission bits, group and owner</a:t>
            </a:r>
          </a:p>
          <a:p>
            <a:pPr eaLnBrk="1">
              <a:lnSpc>
                <a:spcPct val="125000"/>
              </a:lnSpc>
            </a:pPr>
            <a:r>
              <a:rPr lang="en-GB" altLang="en-US" sz="2400">
                <a:solidFill>
                  <a:schemeClr val="accent2"/>
                </a:solidFill>
                <a:latin typeface="Droid Sans" pitchFamily="34" charset="0"/>
              </a:rPr>
              <a:t>    Last access and modification times</a:t>
            </a:r>
          </a:p>
          <a:p>
            <a:pPr eaLnBrk="1">
              <a:lnSpc>
                <a:spcPct val="125000"/>
              </a:lnSpc>
            </a:pPr>
            <a:r>
              <a:rPr lang="en-GB" altLang="en-US" sz="2400">
                <a:solidFill>
                  <a:schemeClr val="accent2"/>
                </a:solidFill>
                <a:latin typeface="Droid Sans" pitchFamily="34" charset="0"/>
              </a:rPr>
              <a:t>    Other flags</a:t>
            </a:r>
            <a:endParaRPr lang="en-US" altLang="en-US" sz="2400">
              <a:solidFill>
                <a:schemeClr val="accent2"/>
              </a:solidFill>
              <a:latin typeface="Droid Sans"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copyfile</a:t>
            </a:r>
          </a:p>
          <a:p>
            <a:pPr eaLnBrk="1">
              <a:lnSpc>
                <a:spcPct val="125000"/>
              </a:lnSpc>
            </a:pPr>
            <a:r>
              <a:rPr lang="en-GB" altLang="en-US" sz="2400">
                <a:latin typeface="Inconsolata" pitchFamily="49" charset="0"/>
              </a:rPr>
              <a:t>&gt;&gt;&gt; copyfile(</a:t>
            </a:r>
            <a:r>
              <a:rPr lang="en-US" altLang="en-US" sz="2400">
                <a:latin typeface="Inconsolata" pitchFamily="49" charset="0"/>
              </a:rPr>
              <a:t>'</a:t>
            </a:r>
            <a:r>
              <a:rPr lang="en-US" altLang="en-US" sz="2400">
                <a:solidFill>
                  <a:srgbClr val="A50021"/>
                </a:solidFill>
                <a:latin typeface="Inconsolata" pitchFamily="49" charset="0"/>
              </a:rPr>
              <a:t>A/1.txt</a:t>
            </a:r>
            <a:r>
              <a:rPr lang="en-US" altLang="en-US" sz="2400">
                <a:latin typeface="Inconsolata" pitchFamily="49" charset="0"/>
              </a:rPr>
              <a:t>', 'B/3.txt')</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grpSp>
        <p:nvGrpSpPr>
          <p:cNvPr id="46083" name="Group 61"/>
          <p:cNvGrpSpPr>
            <a:grpSpLocks/>
          </p:cNvGrpSpPr>
          <p:nvPr/>
        </p:nvGrpSpPr>
        <p:grpSpPr bwMode="auto">
          <a:xfrm>
            <a:off x="7267575" y="2057400"/>
            <a:ext cx="700088" cy="984250"/>
            <a:chOff x="6538094" y="3960283"/>
            <a:chExt cx="700088" cy="983327"/>
          </a:xfrm>
        </p:grpSpPr>
        <p:sp>
          <p:nvSpPr>
            <p:cNvPr id="46096"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4609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084"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875" y="30845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32"/>
          <p:cNvSpPr txBox="1">
            <a:spLocks noChangeArrowheads="1"/>
          </p:cNvSpPr>
          <p:nvPr/>
        </p:nvSpPr>
        <p:spPr bwMode="auto">
          <a:xfrm>
            <a:off x="6907213" y="37814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46086"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438" y="30845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Text Box 32"/>
          <p:cNvSpPr txBox="1">
            <a:spLocks noChangeArrowheads="1"/>
          </p:cNvSpPr>
          <p:nvPr/>
        </p:nvSpPr>
        <p:spPr bwMode="auto">
          <a:xfrm>
            <a:off x="7597775" y="37814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46088" name="Group 61"/>
          <p:cNvGrpSpPr>
            <a:grpSpLocks/>
          </p:cNvGrpSpPr>
          <p:nvPr/>
        </p:nvGrpSpPr>
        <p:grpSpPr bwMode="auto">
          <a:xfrm>
            <a:off x="7985125" y="1130300"/>
            <a:ext cx="731838" cy="984250"/>
            <a:chOff x="6505490" y="3960283"/>
            <a:chExt cx="732692" cy="983362"/>
          </a:xfrm>
        </p:grpSpPr>
        <p:sp>
          <p:nvSpPr>
            <p:cNvPr id="4609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4609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089" name="Group 61"/>
          <p:cNvGrpSpPr>
            <a:grpSpLocks/>
          </p:cNvGrpSpPr>
          <p:nvPr/>
        </p:nvGrpSpPr>
        <p:grpSpPr bwMode="auto">
          <a:xfrm>
            <a:off x="8429625" y="2052638"/>
            <a:ext cx="700088" cy="984250"/>
            <a:chOff x="6538094" y="3960283"/>
            <a:chExt cx="700088" cy="983327"/>
          </a:xfrm>
        </p:grpSpPr>
        <p:sp>
          <p:nvSpPr>
            <p:cNvPr id="46092"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4609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90" name="AutoShape 27"/>
          <p:cNvSpPr>
            <a:spLocks noChangeArrowheads="1"/>
          </p:cNvSpPr>
          <p:nvPr/>
        </p:nvSpPr>
        <p:spPr bwMode="auto">
          <a:xfrm>
            <a:off x="6816725" y="3036888"/>
            <a:ext cx="806450" cy="1036637"/>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46091" name="Text Box 2"/>
          <p:cNvSpPr txBox="1">
            <a:spLocks noChangeArrowheads="1"/>
          </p:cNvSpPr>
          <p:nvPr/>
        </p:nvSpPr>
        <p:spPr bwMode="auto">
          <a:xfrm>
            <a:off x="547688" y="19939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copyfile copies files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copyfile</a:t>
            </a:r>
          </a:p>
          <a:p>
            <a:pPr eaLnBrk="1">
              <a:lnSpc>
                <a:spcPct val="125000"/>
              </a:lnSpc>
            </a:pPr>
            <a:r>
              <a:rPr lang="en-GB" altLang="en-US" sz="2400">
                <a:latin typeface="Inconsolata" pitchFamily="49" charset="0"/>
              </a:rPr>
              <a:t>&gt;&gt;&gt; copyfile(</a:t>
            </a:r>
            <a:r>
              <a:rPr lang="en-US" altLang="en-US" sz="2400">
                <a:latin typeface="Inconsolata" pitchFamily="49" charset="0"/>
              </a:rPr>
              <a:t>'A/1.txt', 'B/3.txt')</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grpSp>
        <p:nvGrpSpPr>
          <p:cNvPr id="47107" name="Group 61"/>
          <p:cNvGrpSpPr>
            <a:grpSpLocks/>
          </p:cNvGrpSpPr>
          <p:nvPr/>
        </p:nvGrpSpPr>
        <p:grpSpPr bwMode="auto">
          <a:xfrm>
            <a:off x="7277100" y="2057400"/>
            <a:ext cx="700088" cy="984250"/>
            <a:chOff x="6538094" y="3960283"/>
            <a:chExt cx="700088" cy="983327"/>
          </a:xfrm>
        </p:grpSpPr>
        <p:sp>
          <p:nvSpPr>
            <p:cNvPr id="47122"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4712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710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30845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32"/>
          <p:cNvSpPr txBox="1">
            <a:spLocks noChangeArrowheads="1"/>
          </p:cNvSpPr>
          <p:nvPr/>
        </p:nvSpPr>
        <p:spPr bwMode="auto">
          <a:xfrm>
            <a:off x="6916738" y="37814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47110"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963" y="30845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Text Box 32"/>
          <p:cNvSpPr txBox="1">
            <a:spLocks noChangeArrowheads="1"/>
          </p:cNvSpPr>
          <p:nvPr/>
        </p:nvSpPr>
        <p:spPr bwMode="auto">
          <a:xfrm>
            <a:off x="7607300" y="37814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47112" name="Group 61"/>
          <p:cNvGrpSpPr>
            <a:grpSpLocks/>
          </p:cNvGrpSpPr>
          <p:nvPr/>
        </p:nvGrpSpPr>
        <p:grpSpPr bwMode="auto">
          <a:xfrm>
            <a:off x="7994650" y="1130300"/>
            <a:ext cx="731838" cy="984250"/>
            <a:chOff x="6505490" y="3960283"/>
            <a:chExt cx="732692" cy="983362"/>
          </a:xfrm>
        </p:grpSpPr>
        <p:sp>
          <p:nvSpPr>
            <p:cNvPr id="47120"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4712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13" name="Group 61"/>
          <p:cNvGrpSpPr>
            <a:grpSpLocks/>
          </p:cNvGrpSpPr>
          <p:nvPr/>
        </p:nvGrpSpPr>
        <p:grpSpPr bwMode="auto">
          <a:xfrm>
            <a:off x="8439150" y="2052638"/>
            <a:ext cx="700088" cy="984250"/>
            <a:chOff x="6538094" y="3960283"/>
            <a:chExt cx="700088" cy="983327"/>
          </a:xfrm>
        </p:grpSpPr>
        <p:sp>
          <p:nvSpPr>
            <p:cNvPr id="47118"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4711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7114"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150" y="3082925"/>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5" name="Text Box 32"/>
          <p:cNvSpPr txBox="1">
            <a:spLocks noChangeArrowheads="1"/>
          </p:cNvSpPr>
          <p:nvPr/>
        </p:nvSpPr>
        <p:spPr bwMode="auto">
          <a:xfrm>
            <a:off x="8472488" y="3779838"/>
            <a:ext cx="6207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3.txt</a:t>
            </a:r>
          </a:p>
        </p:txBody>
      </p:sp>
      <p:sp>
        <p:nvSpPr>
          <p:cNvPr id="47116" name="AutoShape 27"/>
          <p:cNvSpPr>
            <a:spLocks noChangeArrowheads="1"/>
          </p:cNvSpPr>
          <p:nvPr/>
        </p:nvSpPr>
        <p:spPr bwMode="auto">
          <a:xfrm>
            <a:off x="8382000" y="3035300"/>
            <a:ext cx="806450" cy="103663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47117" name="Text Box 2"/>
          <p:cNvSpPr txBox="1">
            <a:spLocks noChangeArrowheads="1"/>
          </p:cNvSpPr>
          <p:nvPr/>
        </p:nvSpPr>
        <p:spPr bwMode="auto">
          <a:xfrm>
            <a:off x="547688" y="19939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copyfile copies files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copyfile</a:t>
            </a:r>
          </a:p>
          <a:p>
            <a:pPr eaLnBrk="1">
              <a:lnSpc>
                <a:spcPct val="125000"/>
              </a:lnSpc>
            </a:pPr>
            <a:r>
              <a:rPr lang="en-GB" altLang="en-US" sz="2400">
                <a:latin typeface="Inconsolata" pitchFamily="49" charset="0"/>
              </a:rPr>
              <a:t>&gt;&gt;&gt; copyfile(</a:t>
            </a:r>
            <a:r>
              <a:rPr lang="en-US" altLang="en-US" sz="2400">
                <a:latin typeface="Inconsolata" pitchFamily="49" charset="0"/>
              </a:rPr>
              <a:t>'A/1.txt', 'B/3.txt')</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copyfile(</a:t>
            </a:r>
            <a:r>
              <a:rPr lang="en-US" altLang="en-US" sz="2400">
                <a:latin typeface="Inconsolata" pitchFamily="49" charset="0"/>
              </a:rPr>
              <a:t>'</a:t>
            </a:r>
            <a:r>
              <a:rPr lang="en-US" altLang="en-US" sz="2400">
                <a:solidFill>
                  <a:srgbClr val="A50021"/>
                </a:solidFill>
                <a:latin typeface="Inconsolata" pitchFamily="49" charset="0"/>
              </a:rPr>
              <a:t>B/3.txt</a:t>
            </a:r>
            <a:r>
              <a:rPr lang="en-US" altLang="en-US" sz="2400">
                <a:latin typeface="Inconsolata" pitchFamily="49" charset="0"/>
              </a:rPr>
              <a:t>', 'A')</a:t>
            </a:r>
          </a:p>
          <a:p>
            <a:pPr eaLnBrk="1">
              <a:lnSpc>
                <a:spcPct val="125000"/>
              </a:lnSpc>
            </a:pPr>
            <a:endParaRPr lang="en-GB" altLang="en-US" sz="2400">
              <a:latin typeface="Inconsolata" pitchFamily="49" charset="0"/>
            </a:endParaRPr>
          </a:p>
        </p:txBody>
      </p:sp>
      <p:grpSp>
        <p:nvGrpSpPr>
          <p:cNvPr id="48131" name="Group 61"/>
          <p:cNvGrpSpPr>
            <a:grpSpLocks/>
          </p:cNvGrpSpPr>
          <p:nvPr/>
        </p:nvGrpSpPr>
        <p:grpSpPr bwMode="auto">
          <a:xfrm>
            <a:off x="7277100" y="2057400"/>
            <a:ext cx="700088" cy="984250"/>
            <a:chOff x="6538094" y="3960283"/>
            <a:chExt cx="700088" cy="983327"/>
          </a:xfrm>
        </p:grpSpPr>
        <p:sp>
          <p:nvSpPr>
            <p:cNvPr id="48146"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4814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132"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30845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32"/>
          <p:cNvSpPr txBox="1">
            <a:spLocks noChangeArrowheads="1"/>
          </p:cNvSpPr>
          <p:nvPr/>
        </p:nvSpPr>
        <p:spPr bwMode="auto">
          <a:xfrm>
            <a:off x="6916738" y="37814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48134"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963" y="30845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Text Box 32"/>
          <p:cNvSpPr txBox="1">
            <a:spLocks noChangeArrowheads="1"/>
          </p:cNvSpPr>
          <p:nvPr/>
        </p:nvSpPr>
        <p:spPr bwMode="auto">
          <a:xfrm>
            <a:off x="7607300" y="37814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48136" name="Group 61"/>
          <p:cNvGrpSpPr>
            <a:grpSpLocks/>
          </p:cNvGrpSpPr>
          <p:nvPr/>
        </p:nvGrpSpPr>
        <p:grpSpPr bwMode="auto">
          <a:xfrm>
            <a:off x="7994650" y="1130300"/>
            <a:ext cx="731838" cy="984250"/>
            <a:chOff x="6505490" y="3960283"/>
            <a:chExt cx="732692" cy="983362"/>
          </a:xfrm>
        </p:grpSpPr>
        <p:sp>
          <p:nvSpPr>
            <p:cNvPr id="4814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4814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37" name="Group 61"/>
          <p:cNvGrpSpPr>
            <a:grpSpLocks/>
          </p:cNvGrpSpPr>
          <p:nvPr/>
        </p:nvGrpSpPr>
        <p:grpSpPr bwMode="auto">
          <a:xfrm>
            <a:off x="8439150" y="2052638"/>
            <a:ext cx="700088" cy="984250"/>
            <a:chOff x="6538094" y="3960283"/>
            <a:chExt cx="700088" cy="983327"/>
          </a:xfrm>
        </p:grpSpPr>
        <p:sp>
          <p:nvSpPr>
            <p:cNvPr id="48142"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4814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13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150" y="3082925"/>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Text Box 32"/>
          <p:cNvSpPr txBox="1">
            <a:spLocks noChangeArrowheads="1"/>
          </p:cNvSpPr>
          <p:nvPr/>
        </p:nvSpPr>
        <p:spPr bwMode="auto">
          <a:xfrm>
            <a:off x="8472488" y="3779838"/>
            <a:ext cx="6207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3.txt</a:t>
            </a:r>
          </a:p>
        </p:txBody>
      </p:sp>
      <p:sp>
        <p:nvSpPr>
          <p:cNvPr id="48140" name="AutoShape 27"/>
          <p:cNvSpPr>
            <a:spLocks noChangeArrowheads="1"/>
          </p:cNvSpPr>
          <p:nvPr/>
        </p:nvSpPr>
        <p:spPr bwMode="auto">
          <a:xfrm>
            <a:off x="8382000" y="3035300"/>
            <a:ext cx="806450" cy="103663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48141" name="Text Box 2"/>
          <p:cNvSpPr txBox="1">
            <a:spLocks noChangeArrowheads="1"/>
          </p:cNvSpPr>
          <p:nvPr/>
        </p:nvSpPr>
        <p:spPr bwMode="auto">
          <a:xfrm>
            <a:off x="547688" y="19939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copyfile copies files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copyfile</a:t>
            </a:r>
          </a:p>
          <a:p>
            <a:pPr eaLnBrk="1">
              <a:lnSpc>
                <a:spcPct val="125000"/>
              </a:lnSpc>
            </a:pPr>
            <a:r>
              <a:rPr lang="en-GB" altLang="en-US" sz="2400">
                <a:latin typeface="Inconsolata" pitchFamily="49" charset="0"/>
              </a:rPr>
              <a:t>&gt;&gt;&gt; copyfile(</a:t>
            </a:r>
            <a:r>
              <a:rPr lang="en-US" altLang="en-US" sz="2400">
                <a:latin typeface="Inconsolata" pitchFamily="49" charset="0"/>
              </a:rPr>
              <a:t>'A/1.txt', 'B/3.txt')</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copyfile(</a:t>
            </a:r>
            <a:r>
              <a:rPr lang="en-US" altLang="en-US" sz="2400">
                <a:latin typeface="Inconsolata" pitchFamily="49" charset="0"/>
              </a:rPr>
              <a:t>'B/3.txt', 'A')</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  File "/usr/local/lib/python2.4/shutil.py", </a:t>
            </a:r>
          </a:p>
          <a:p>
            <a:pPr eaLnBrk="1">
              <a:lnSpc>
                <a:spcPct val="125000"/>
              </a:lnSpc>
            </a:pPr>
            <a:r>
              <a:rPr lang="en-US" altLang="en-US" sz="2400">
                <a:solidFill>
                  <a:srgbClr val="FF0000"/>
                </a:solidFill>
                <a:latin typeface="Inconsolata" pitchFamily="49" charset="0"/>
              </a:rPr>
              <a:t>  line 48, in copyfile</a:t>
            </a:r>
          </a:p>
          <a:p>
            <a:pPr eaLnBrk="1">
              <a:lnSpc>
                <a:spcPct val="125000"/>
              </a:lnSpc>
            </a:pPr>
            <a:r>
              <a:rPr lang="en-US" altLang="en-US" sz="2400">
                <a:solidFill>
                  <a:srgbClr val="FF0000"/>
                </a:solidFill>
                <a:latin typeface="Inconsolata" pitchFamily="49" charset="0"/>
              </a:rPr>
              <a:t>    fdst = open(dst, 'wb')</a:t>
            </a:r>
          </a:p>
          <a:p>
            <a:pPr eaLnBrk="1">
              <a:lnSpc>
                <a:spcPct val="125000"/>
              </a:lnSpc>
            </a:pPr>
            <a:r>
              <a:rPr lang="en-US" altLang="en-US" sz="2400">
                <a:solidFill>
                  <a:srgbClr val="FF0000"/>
                </a:solidFill>
                <a:latin typeface="Inconsolata" pitchFamily="49" charset="0"/>
              </a:rPr>
              <a:t>IOError: invalid mode: wb</a:t>
            </a: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grpSp>
        <p:nvGrpSpPr>
          <p:cNvPr id="49155" name="Group 61"/>
          <p:cNvGrpSpPr>
            <a:grpSpLocks/>
          </p:cNvGrpSpPr>
          <p:nvPr/>
        </p:nvGrpSpPr>
        <p:grpSpPr bwMode="auto">
          <a:xfrm>
            <a:off x="7277100" y="2052638"/>
            <a:ext cx="700088" cy="984250"/>
            <a:chOff x="6538094" y="3960283"/>
            <a:chExt cx="700088" cy="983327"/>
          </a:xfrm>
        </p:grpSpPr>
        <p:sp>
          <p:nvSpPr>
            <p:cNvPr id="49169"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49170"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156"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307975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32"/>
          <p:cNvSpPr txBox="1">
            <a:spLocks noChangeArrowheads="1"/>
          </p:cNvSpPr>
          <p:nvPr/>
        </p:nvSpPr>
        <p:spPr bwMode="auto">
          <a:xfrm>
            <a:off x="6916738" y="3776663"/>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4915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963" y="3079750"/>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Text Box 32"/>
          <p:cNvSpPr txBox="1">
            <a:spLocks noChangeArrowheads="1"/>
          </p:cNvSpPr>
          <p:nvPr/>
        </p:nvSpPr>
        <p:spPr bwMode="auto">
          <a:xfrm>
            <a:off x="7607300" y="3776663"/>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49160" name="Group 61"/>
          <p:cNvGrpSpPr>
            <a:grpSpLocks/>
          </p:cNvGrpSpPr>
          <p:nvPr/>
        </p:nvGrpSpPr>
        <p:grpSpPr bwMode="auto">
          <a:xfrm>
            <a:off x="7994650" y="1125538"/>
            <a:ext cx="731838" cy="984250"/>
            <a:chOff x="6505490" y="3960283"/>
            <a:chExt cx="732692" cy="983362"/>
          </a:xfrm>
        </p:grpSpPr>
        <p:sp>
          <p:nvSpPr>
            <p:cNvPr id="49167"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4916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61" name="Group 61"/>
          <p:cNvGrpSpPr>
            <a:grpSpLocks/>
          </p:cNvGrpSpPr>
          <p:nvPr/>
        </p:nvGrpSpPr>
        <p:grpSpPr bwMode="auto">
          <a:xfrm>
            <a:off x="8439150" y="2047875"/>
            <a:ext cx="700088" cy="984250"/>
            <a:chOff x="6538094" y="3960283"/>
            <a:chExt cx="700088" cy="983327"/>
          </a:xfrm>
        </p:grpSpPr>
        <p:sp>
          <p:nvSpPr>
            <p:cNvPr id="49165"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4916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162"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150" y="307816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Text Box 32"/>
          <p:cNvSpPr txBox="1">
            <a:spLocks noChangeArrowheads="1"/>
          </p:cNvSpPr>
          <p:nvPr/>
        </p:nvSpPr>
        <p:spPr bwMode="auto">
          <a:xfrm>
            <a:off x="8472488" y="3775075"/>
            <a:ext cx="62071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3.txt</a:t>
            </a:r>
          </a:p>
        </p:txBody>
      </p:sp>
      <p:sp>
        <p:nvSpPr>
          <p:cNvPr id="49164" name="Text Box 2"/>
          <p:cNvSpPr txBox="1">
            <a:spLocks noChangeArrowheads="1"/>
          </p:cNvSpPr>
          <p:nvPr/>
        </p:nvSpPr>
        <p:spPr bwMode="auto">
          <a:xfrm>
            <a:off x="547688" y="19939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copyfile copies files</a:t>
            </a:r>
          </a:p>
          <a:p>
            <a:pPr eaLnBrk="1">
              <a:lnSpc>
                <a:spcPct val="125000"/>
              </a:lnSpc>
            </a:pPr>
            <a:r>
              <a:rPr lang="en-GB" altLang="en-US" sz="2400">
                <a:solidFill>
                  <a:schemeClr val="accent2"/>
                </a:solidFill>
                <a:latin typeface="Droid Sans" pitchFamily="34" charset="0"/>
              </a:rPr>
              <a:t>A destination file name must always be given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a:t>
            </a:r>
          </a:p>
          <a:p>
            <a:pPr eaLnBrk="1">
              <a:lnSpc>
                <a:spcPct val="125000"/>
              </a:lnSpc>
            </a:pPr>
            <a:r>
              <a:rPr lang="en-GB" altLang="en-US" sz="2400">
                <a:latin typeface="Inconsolata" pitchFamily="49" charset="0"/>
              </a:rPr>
              <a:t>&gt;&gt;&gt; copy(</a:t>
            </a:r>
            <a:r>
              <a:rPr lang="en-US" altLang="en-US" sz="2400">
                <a:latin typeface="Inconsolata" pitchFamily="49" charset="0"/>
              </a:rPr>
              <a:t>'</a:t>
            </a:r>
            <a:r>
              <a:rPr lang="en-US" altLang="en-US" sz="2400">
                <a:solidFill>
                  <a:srgbClr val="A50021"/>
                </a:solidFill>
                <a:latin typeface="Inconsolata" pitchFamily="49" charset="0"/>
              </a:rPr>
              <a:t>A/1.txt</a:t>
            </a:r>
            <a:r>
              <a:rPr lang="en-US" altLang="en-US" sz="2400">
                <a:latin typeface="Inconsolata" pitchFamily="49" charset="0"/>
              </a:rPr>
              <a:t>', 'B')</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grpSp>
        <p:nvGrpSpPr>
          <p:cNvPr id="50179" name="Group 61"/>
          <p:cNvGrpSpPr>
            <a:grpSpLocks/>
          </p:cNvGrpSpPr>
          <p:nvPr/>
        </p:nvGrpSpPr>
        <p:grpSpPr bwMode="auto">
          <a:xfrm>
            <a:off x="7267575" y="2057400"/>
            <a:ext cx="700088" cy="984250"/>
            <a:chOff x="6538094" y="3960283"/>
            <a:chExt cx="700088" cy="983327"/>
          </a:xfrm>
        </p:grpSpPr>
        <p:sp>
          <p:nvSpPr>
            <p:cNvPr id="50192"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5019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180"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875" y="30845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 Box 32"/>
          <p:cNvSpPr txBox="1">
            <a:spLocks noChangeArrowheads="1"/>
          </p:cNvSpPr>
          <p:nvPr/>
        </p:nvSpPr>
        <p:spPr bwMode="auto">
          <a:xfrm>
            <a:off x="6907213" y="37814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50182"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438" y="30845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 Box 32"/>
          <p:cNvSpPr txBox="1">
            <a:spLocks noChangeArrowheads="1"/>
          </p:cNvSpPr>
          <p:nvPr/>
        </p:nvSpPr>
        <p:spPr bwMode="auto">
          <a:xfrm>
            <a:off x="7597775" y="37814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50184" name="Group 61"/>
          <p:cNvGrpSpPr>
            <a:grpSpLocks/>
          </p:cNvGrpSpPr>
          <p:nvPr/>
        </p:nvGrpSpPr>
        <p:grpSpPr bwMode="auto">
          <a:xfrm>
            <a:off x="7985125" y="1130300"/>
            <a:ext cx="731838" cy="984250"/>
            <a:chOff x="6505490" y="3960283"/>
            <a:chExt cx="732692" cy="983362"/>
          </a:xfrm>
        </p:grpSpPr>
        <p:sp>
          <p:nvSpPr>
            <p:cNvPr id="50190"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5019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85" name="Group 61"/>
          <p:cNvGrpSpPr>
            <a:grpSpLocks/>
          </p:cNvGrpSpPr>
          <p:nvPr/>
        </p:nvGrpSpPr>
        <p:grpSpPr bwMode="auto">
          <a:xfrm>
            <a:off x="8429625" y="2052638"/>
            <a:ext cx="700088" cy="984250"/>
            <a:chOff x="6538094" y="3960283"/>
            <a:chExt cx="700088" cy="983327"/>
          </a:xfrm>
        </p:grpSpPr>
        <p:sp>
          <p:nvSpPr>
            <p:cNvPr id="50188"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5018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186" name="AutoShape 27"/>
          <p:cNvSpPr>
            <a:spLocks noChangeArrowheads="1"/>
          </p:cNvSpPr>
          <p:nvPr/>
        </p:nvSpPr>
        <p:spPr bwMode="auto">
          <a:xfrm>
            <a:off x="6816725" y="3036888"/>
            <a:ext cx="806450" cy="1036637"/>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50187"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 also copies files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a:t>
            </a:r>
          </a:p>
          <a:p>
            <a:pPr eaLnBrk="1">
              <a:lnSpc>
                <a:spcPct val="125000"/>
              </a:lnSpc>
            </a:pPr>
            <a:r>
              <a:rPr lang="en-GB" altLang="en-US" sz="2400">
                <a:latin typeface="Inconsolata" pitchFamily="49" charset="0"/>
              </a:rPr>
              <a:t>&gt;&gt;&gt; copy(</a:t>
            </a:r>
            <a:r>
              <a:rPr lang="en-US" altLang="en-US" sz="2400">
                <a:latin typeface="Inconsolata" pitchFamily="49" charset="0"/>
              </a:rPr>
              <a:t>'A/1.txt', 'B')</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grpSp>
        <p:nvGrpSpPr>
          <p:cNvPr id="51203" name="Group 61"/>
          <p:cNvGrpSpPr>
            <a:grpSpLocks/>
          </p:cNvGrpSpPr>
          <p:nvPr/>
        </p:nvGrpSpPr>
        <p:grpSpPr bwMode="auto">
          <a:xfrm>
            <a:off x="7277100" y="2057400"/>
            <a:ext cx="700088" cy="984250"/>
            <a:chOff x="6538094" y="3960283"/>
            <a:chExt cx="700088" cy="983327"/>
          </a:xfrm>
        </p:grpSpPr>
        <p:sp>
          <p:nvSpPr>
            <p:cNvPr id="51218"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5121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204"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30845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32"/>
          <p:cNvSpPr txBox="1">
            <a:spLocks noChangeArrowheads="1"/>
          </p:cNvSpPr>
          <p:nvPr/>
        </p:nvSpPr>
        <p:spPr bwMode="auto">
          <a:xfrm>
            <a:off x="6916738" y="37814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51206"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963" y="30845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 Box 32"/>
          <p:cNvSpPr txBox="1">
            <a:spLocks noChangeArrowheads="1"/>
          </p:cNvSpPr>
          <p:nvPr/>
        </p:nvSpPr>
        <p:spPr bwMode="auto">
          <a:xfrm>
            <a:off x="7607300" y="37814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51208" name="Group 61"/>
          <p:cNvGrpSpPr>
            <a:grpSpLocks/>
          </p:cNvGrpSpPr>
          <p:nvPr/>
        </p:nvGrpSpPr>
        <p:grpSpPr bwMode="auto">
          <a:xfrm>
            <a:off x="7994650" y="1130300"/>
            <a:ext cx="731838" cy="984250"/>
            <a:chOff x="6505490" y="3960283"/>
            <a:chExt cx="732692" cy="983362"/>
          </a:xfrm>
        </p:grpSpPr>
        <p:sp>
          <p:nvSpPr>
            <p:cNvPr id="51216"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5121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9" name="Group 61"/>
          <p:cNvGrpSpPr>
            <a:grpSpLocks/>
          </p:cNvGrpSpPr>
          <p:nvPr/>
        </p:nvGrpSpPr>
        <p:grpSpPr bwMode="auto">
          <a:xfrm>
            <a:off x="8439150" y="2052638"/>
            <a:ext cx="700088" cy="984250"/>
            <a:chOff x="6538094" y="3960283"/>
            <a:chExt cx="700088" cy="983327"/>
          </a:xfrm>
        </p:grpSpPr>
        <p:sp>
          <p:nvSpPr>
            <p:cNvPr id="51214"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5121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210"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150" y="3082925"/>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1" name="Text Box 32"/>
          <p:cNvSpPr txBox="1">
            <a:spLocks noChangeArrowheads="1"/>
          </p:cNvSpPr>
          <p:nvPr/>
        </p:nvSpPr>
        <p:spPr bwMode="auto">
          <a:xfrm>
            <a:off x="8472488" y="3779838"/>
            <a:ext cx="6207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sp>
        <p:nvSpPr>
          <p:cNvPr id="51212" name="AutoShape 27"/>
          <p:cNvSpPr>
            <a:spLocks noChangeArrowheads="1"/>
          </p:cNvSpPr>
          <p:nvPr/>
        </p:nvSpPr>
        <p:spPr bwMode="auto">
          <a:xfrm>
            <a:off x="8382000" y="3035300"/>
            <a:ext cx="806450" cy="103663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51213"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 also copies files</a:t>
            </a:r>
          </a:p>
          <a:p>
            <a:pPr eaLnBrk="1">
              <a:lnSpc>
                <a:spcPct val="125000"/>
              </a:lnSpc>
            </a:pPr>
            <a:r>
              <a:rPr lang="en-GB" altLang="en-US" sz="2400">
                <a:solidFill>
                  <a:schemeClr val="accent2"/>
                </a:solidFill>
                <a:latin typeface="Droid Sans" pitchFamily="34" charset="0"/>
              </a:rPr>
              <a:t>  Unlike copyfile, no target file name needs to </a:t>
            </a:r>
          </a:p>
          <a:p>
            <a:pPr eaLnBrk="1">
              <a:lnSpc>
                <a:spcPct val="125000"/>
              </a:lnSpc>
            </a:pPr>
            <a:r>
              <a:rPr lang="en-GB" altLang="en-US" sz="2400">
                <a:solidFill>
                  <a:schemeClr val="accent2"/>
                </a:solidFill>
                <a:latin typeface="Droid Sans" pitchFamily="34" charset="0"/>
              </a:rPr>
              <a:t>  be given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a:t>
            </a:r>
          </a:p>
          <a:p>
            <a:pPr eaLnBrk="1">
              <a:lnSpc>
                <a:spcPct val="125000"/>
              </a:lnSpc>
            </a:pPr>
            <a:r>
              <a:rPr lang="en-GB" altLang="en-US" sz="2400">
                <a:latin typeface="Inconsolata" pitchFamily="49" charset="0"/>
              </a:rPr>
              <a:t>&gt;&gt;&gt; copy(</a:t>
            </a:r>
            <a:r>
              <a:rPr lang="en-US" altLang="en-US" sz="2400">
                <a:latin typeface="Inconsolata" pitchFamily="49" charset="0"/>
              </a:rPr>
              <a:t>'A/1.txt', 'B')</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p:txBody>
      </p:sp>
      <p:grpSp>
        <p:nvGrpSpPr>
          <p:cNvPr id="52227" name="Group 61"/>
          <p:cNvGrpSpPr>
            <a:grpSpLocks/>
          </p:cNvGrpSpPr>
          <p:nvPr/>
        </p:nvGrpSpPr>
        <p:grpSpPr bwMode="auto">
          <a:xfrm>
            <a:off x="7277100" y="2057400"/>
            <a:ext cx="700088" cy="984250"/>
            <a:chOff x="6538094" y="3960283"/>
            <a:chExt cx="700088" cy="983327"/>
          </a:xfrm>
        </p:grpSpPr>
        <p:sp>
          <p:nvSpPr>
            <p:cNvPr id="52241"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5224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222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30845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 Box 32"/>
          <p:cNvSpPr txBox="1">
            <a:spLocks noChangeArrowheads="1"/>
          </p:cNvSpPr>
          <p:nvPr/>
        </p:nvSpPr>
        <p:spPr bwMode="auto">
          <a:xfrm>
            <a:off x="6916738" y="37814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52230"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963" y="30845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32"/>
          <p:cNvSpPr txBox="1">
            <a:spLocks noChangeArrowheads="1"/>
          </p:cNvSpPr>
          <p:nvPr/>
        </p:nvSpPr>
        <p:spPr bwMode="auto">
          <a:xfrm>
            <a:off x="7607300" y="37814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52232" name="Group 61"/>
          <p:cNvGrpSpPr>
            <a:grpSpLocks/>
          </p:cNvGrpSpPr>
          <p:nvPr/>
        </p:nvGrpSpPr>
        <p:grpSpPr bwMode="auto">
          <a:xfrm>
            <a:off x="7994650" y="1130300"/>
            <a:ext cx="731838" cy="984250"/>
            <a:chOff x="6505490" y="3960283"/>
            <a:chExt cx="732692" cy="983362"/>
          </a:xfrm>
        </p:grpSpPr>
        <p:sp>
          <p:nvSpPr>
            <p:cNvPr id="52239"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52240"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33" name="Group 61"/>
          <p:cNvGrpSpPr>
            <a:grpSpLocks/>
          </p:cNvGrpSpPr>
          <p:nvPr/>
        </p:nvGrpSpPr>
        <p:grpSpPr bwMode="auto">
          <a:xfrm>
            <a:off x="8439150" y="2052638"/>
            <a:ext cx="700088" cy="984250"/>
            <a:chOff x="6538094" y="3960283"/>
            <a:chExt cx="700088" cy="983327"/>
          </a:xfrm>
        </p:grpSpPr>
        <p:sp>
          <p:nvSpPr>
            <p:cNvPr id="52237"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5223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2234"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150" y="3082925"/>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5" name="Text Box 32"/>
          <p:cNvSpPr txBox="1">
            <a:spLocks noChangeArrowheads="1"/>
          </p:cNvSpPr>
          <p:nvPr/>
        </p:nvSpPr>
        <p:spPr bwMode="auto">
          <a:xfrm>
            <a:off x="8472488" y="3779838"/>
            <a:ext cx="6207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sp>
        <p:nvSpPr>
          <p:cNvPr id="52236"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 also copies files</a:t>
            </a:r>
          </a:p>
          <a:p>
            <a:pPr eaLnBrk="1">
              <a:lnSpc>
                <a:spcPct val="125000"/>
              </a:lnSpc>
            </a:pPr>
            <a:r>
              <a:rPr lang="en-GB" altLang="en-US" sz="2400">
                <a:solidFill>
                  <a:schemeClr val="accent2"/>
                </a:solidFill>
                <a:latin typeface="Droid Sans" pitchFamily="34" charset="0"/>
              </a:rPr>
              <a:t>  Unlike copyfile, no target file name needs to </a:t>
            </a:r>
          </a:p>
          <a:p>
            <a:pPr eaLnBrk="1">
              <a:lnSpc>
                <a:spcPct val="125000"/>
              </a:lnSpc>
            </a:pPr>
            <a:r>
              <a:rPr lang="en-GB" altLang="en-US" sz="2400">
                <a:solidFill>
                  <a:schemeClr val="accent2"/>
                </a:solidFill>
                <a:latin typeface="Droid Sans" pitchFamily="34" charset="0"/>
              </a:rPr>
              <a:t>  be given</a:t>
            </a:r>
          </a:p>
          <a:p>
            <a:pPr eaLnBrk="1">
              <a:lnSpc>
                <a:spcPct val="125000"/>
              </a:lnSpc>
            </a:pPr>
            <a:r>
              <a:rPr lang="en-GB" altLang="en-US" sz="2400">
                <a:solidFill>
                  <a:schemeClr val="accent2"/>
                </a:solidFill>
                <a:latin typeface="Droid Sans" pitchFamily="34" charset="0"/>
              </a:rPr>
              <a:t>  It also copies existing file permissions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mkdir</a:t>
            </a:r>
          </a:p>
          <a:p>
            <a:pPr eaLnBrk="1">
              <a:lnSpc>
                <a:spcPct val="125000"/>
              </a:lnSpc>
            </a:pPr>
            <a:r>
              <a:rPr lang="en-GB" altLang="en-US" sz="2400">
                <a:latin typeface="Inconsolata" pitchFamily="49" charset="0"/>
              </a:rPr>
              <a:t>&gt;&gt;&gt; mkdir(</a:t>
            </a:r>
            <a:r>
              <a:rPr lang="en-US" altLang="en-US" sz="2400">
                <a:latin typeface="Inconsolata" pitchFamily="49" charset="0"/>
              </a:rPr>
              <a:t>'data')</a:t>
            </a:r>
          </a:p>
          <a:p>
            <a:pPr eaLnBrk="1">
              <a:lnSpc>
                <a:spcPct val="125000"/>
              </a:lnSpc>
            </a:pPr>
            <a:r>
              <a:rPr lang="en-GB" altLang="en-US" sz="2400">
                <a:latin typeface="Inconsolata" pitchFamily="49" charset="0"/>
              </a:rPr>
              <a:t>&gt;&gt;&gt; listdir(getcwd())</a:t>
            </a:r>
          </a:p>
          <a:p>
            <a:pPr eaLnBrk="1">
              <a:lnSpc>
                <a:spcPct val="125000"/>
              </a:lnSpc>
            </a:pPr>
            <a:r>
              <a:rPr lang="en-GB" altLang="en-US" sz="2400">
                <a:solidFill>
                  <a:srgbClr val="006600"/>
                </a:solidFill>
                <a:latin typeface="Inconsolata" pitchFamily="49" charset="0"/>
              </a:rPr>
              <a:t>[</a:t>
            </a:r>
            <a:r>
              <a:rPr lang="en-US" altLang="en-US" sz="2400">
                <a:solidFill>
                  <a:srgbClr val="006600"/>
                </a:solidFill>
                <a:latin typeface="Inconsolata" pitchFamily="49" charset="0"/>
              </a:rPr>
              <a:t>'data'</a:t>
            </a:r>
            <a:r>
              <a:rPr lang="en-GB" altLang="en-US" sz="2400">
                <a:solidFill>
                  <a:srgbClr val="006600"/>
                </a:solidFill>
                <a:latin typeface="Inconsolata" pitchFamily="49" charset="0"/>
              </a:rPr>
              <a:t>]</a:t>
            </a:r>
          </a:p>
          <a:p>
            <a:pPr eaLnBrk="1">
              <a:lnSpc>
                <a:spcPct val="125000"/>
              </a:lnSpc>
            </a:pPr>
            <a:r>
              <a:rPr lang="en-GB" altLang="en-US" sz="2400">
                <a:latin typeface="Inconsolata" pitchFamily="49" charset="0"/>
              </a:rPr>
              <a:t>&gt;&gt;&gt; listdir(</a:t>
            </a:r>
            <a:r>
              <a:rPr lang="en-US" altLang="en-US" sz="2400">
                <a:solidFill>
                  <a:srgbClr val="A50021"/>
                </a:solidFill>
                <a:latin typeface="Inconsolata" pitchFamily="49" charset="0"/>
              </a:rPr>
              <a:t>'data'</a:t>
            </a:r>
            <a:r>
              <a:rPr lang="en-US" altLang="en-US" sz="2400">
                <a:latin typeface="Inconsolata" pitchFamily="49" charset="0"/>
              </a:rPr>
              <a:t>)</a:t>
            </a:r>
          </a:p>
          <a:p>
            <a:pPr eaLnBrk="1">
              <a:lnSpc>
                <a:spcPct val="125000"/>
              </a:lnSpc>
            </a:pPr>
            <a:r>
              <a:rPr lang="en-GB" altLang="en-US" sz="2400">
                <a:solidFill>
                  <a:srgbClr val="006600"/>
                </a:solidFill>
                <a:latin typeface="Inconsolata" pitchFamily="49" charset="0"/>
              </a:rPr>
              <a:t>[]</a:t>
            </a: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7171" name="AutoShape 27"/>
          <p:cNvSpPr>
            <a:spLocks noChangeArrowheads="1"/>
          </p:cNvSpPr>
          <p:nvPr/>
        </p:nvSpPr>
        <p:spPr bwMode="auto">
          <a:xfrm>
            <a:off x="7604125" y="1936750"/>
            <a:ext cx="118110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grpSp>
        <p:nvGrpSpPr>
          <p:cNvPr id="7172" name="Group 61"/>
          <p:cNvGrpSpPr>
            <a:grpSpLocks/>
          </p:cNvGrpSpPr>
          <p:nvPr/>
        </p:nvGrpSpPr>
        <p:grpSpPr bwMode="auto">
          <a:xfrm>
            <a:off x="7862888" y="957263"/>
            <a:ext cx="731837" cy="984250"/>
            <a:chOff x="6505490" y="3960283"/>
            <a:chExt cx="732692" cy="983362"/>
          </a:xfrm>
        </p:grpSpPr>
        <p:sp>
          <p:nvSpPr>
            <p:cNvPr id="7176"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717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3" name="Group 61"/>
          <p:cNvGrpSpPr>
            <a:grpSpLocks/>
          </p:cNvGrpSpPr>
          <p:nvPr/>
        </p:nvGrpSpPr>
        <p:grpSpPr bwMode="auto">
          <a:xfrm>
            <a:off x="7862888" y="1931988"/>
            <a:ext cx="731837" cy="984250"/>
            <a:chOff x="6505490" y="3960283"/>
            <a:chExt cx="732692" cy="983362"/>
          </a:xfrm>
        </p:grpSpPr>
        <p:sp>
          <p:nvSpPr>
            <p:cNvPr id="717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717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a:t>
            </a:r>
          </a:p>
          <a:p>
            <a:pPr eaLnBrk="1">
              <a:lnSpc>
                <a:spcPct val="125000"/>
              </a:lnSpc>
            </a:pPr>
            <a:r>
              <a:rPr lang="en-GB" altLang="en-US" sz="2400">
                <a:latin typeface="Inconsolata" pitchFamily="49" charset="0"/>
              </a:rPr>
              <a:t>&gt;&gt;&gt; copy(</a:t>
            </a:r>
            <a:r>
              <a:rPr lang="en-US" altLang="en-US" sz="2400">
                <a:latin typeface="Inconsolata" pitchFamily="49" charset="0"/>
              </a:rPr>
              <a:t>'A/1.txt', 'B')</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copy2</a:t>
            </a:r>
          </a:p>
          <a:p>
            <a:pPr eaLnBrk="1">
              <a:lnSpc>
                <a:spcPct val="125000"/>
              </a:lnSpc>
            </a:pPr>
            <a:r>
              <a:rPr lang="en-GB" altLang="en-US" sz="2400">
                <a:latin typeface="Inconsolata" pitchFamily="49" charset="0"/>
              </a:rPr>
              <a:t>&gt;&gt;&gt; copy2(</a:t>
            </a:r>
            <a:r>
              <a:rPr lang="en-US" altLang="en-US" sz="2400">
                <a:latin typeface="Inconsolata" pitchFamily="49" charset="0"/>
              </a:rPr>
              <a:t>'A/1.txt', 'B')</a:t>
            </a:r>
          </a:p>
          <a:p>
            <a:pPr eaLnBrk="1">
              <a:lnSpc>
                <a:spcPct val="125000"/>
              </a:lnSpc>
            </a:pPr>
            <a:endParaRPr lang="en-GB" altLang="en-US" sz="2400">
              <a:latin typeface="Inconsolata" pitchFamily="49" charset="0"/>
            </a:endParaRPr>
          </a:p>
        </p:txBody>
      </p:sp>
      <p:grpSp>
        <p:nvGrpSpPr>
          <p:cNvPr id="53251" name="Group 61"/>
          <p:cNvGrpSpPr>
            <a:grpSpLocks/>
          </p:cNvGrpSpPr>
          <p:nvPr/>
        </p:nvGrpSpPr>
        <p:grpSpPr bwMode="auto">
          <a:xfrm>
            <a:off x="7277100" y="2057400"/>
            <a:ext cx="700088" cy="984250"/>
            <a:chOff x="6538094" y="3960283"/>
            <a:chExt cx="700088" cy="983327"/>
          </a:xfrm>
        </p:grpSpPr>
        <p:sp>
          <p:nvSpPr>
            <p:cNvPr id="53266"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5326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3252"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30845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32"/>
          <p:cNvSpPr txBox="1">
            <a:spLocks noChangeArrowheads="1"/>
          </p:cNvSpPr>
          <p:nvPr/>
        </p:nvSpPr>
        <p:spPr bwMode="auto">
          <a:xfrm>
            <a:off x="6916738" y="37814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53254"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963" y="30845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32"/>
          <p:cNvSpPr txBox="1">
            <a:spLocks noChangeArrowheads="1"/>
          </p:cNvSpPr>
          <p:nvPr/>
        </p:nvSpPr>
        <p:spPr bwMode="auto">
          <a:xfrm>
            <a:off x="7607300" y="37814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53256" name="Group 61"/>
          <p:cNvGrpSpPr>
            <a:grpSpLocks/>
          </p:cNvGrpSpPr>
          <p:nvPr/>
        </p:nvGrpSpPr>
        <p:grpSpPr bwMode="auto">
          <a:xfrm>
            <a:off x="7994650" y="1130300"/>
            <a:ext cx="731838" cy="984250"/>
            <a:chOff x="6505490" y="3960283"/>
            <a:chExt cx="732692" cy="983362"/>
          </a:xfrm>
        </p:grpSpPr>
        <p:sp>
          <p:nvSpPr>
            <p:cNvPr id="5326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5326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257" name="Group 61"/>
          <p:cNvGrpSpPr>
            <a:grpSpLocks/>
          </p:cNvGrpSpPr>
          <p:nvPr/>
        </p:nvGrpSpPr>
        <p:grpSpPr bwMode="auto">
          <a:xfrm>
            <a:off x="8439150" y="2052638"/>
            <a:ext cx="700088" cy="984250"/>
            <a:chOff x="6538094" y="3960283"/>
            <a:chExt cx="700088" cy="983327"/>
          </a:xfrm>
        </p:grpSpPr>
        <p:sp>
          <p:nvSpPr>
            <p:cNvPr id="53262"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5326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325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150" y="3082925"/>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9" name="Text Box 32"/>
          <p:cNvSpPr txBox="1">
            <a:spLocks noChangeArrowheads="1"/>
          </p:cNvSpPr>
          <p:nvPr/>
        </p:nvSpPr>
        <p:spPr bwMode="auto">
          <a:xfrm>
            <a:off x="8472488" y="3779838"/>
            <a:ext cx="6207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sp>
        <p:nvSpPr>
          <p:cNvPr id="53260"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 also copies files</a:t>
            </a:r>
          </a:p>
          <a:p>
            <a:pPr eaLnBrk="1">
              <a:lnSpc>
                <a:spcPct val="125000"/>
              </a:lnSpc>
            </a:pPr>
            <a:r>
              <a:rPr lang="en-GB" altLang="en-US" sz="2400">
                <a:solidFill>
                  <a:schemeClr val="accent2"/>
                </a:solidFill>
                <a:latin typeface="Droid Sans" pitchFamily="34" charset="0"/>
              </a:rPr>
              <a:t>  Unlike copyfile, no target file name needs to </a:t>
            </a:r>
          </a:p>
          <a:p>
            <a:pPr eaLnBrk="1">
              <a:lnSpc>
                <a:spcPct val="125000"/>
              </a:lnSpc>
            </a:pPr>
            <a:r>
              <a:rPr lang="en-GB" altLang="en-US" sz="2400">
                <a:solidFill>
                  <a:schemeClr val="accent2"/>
                </a:solidFill>
                <a:latin typeface="Droid Sans" pitchFamily="34" charset="0"/>
              </a:rPr>
              <a:t>  be given</a:t>
            </a:r>
          </a:p>
          <a:p>
            <a:pPr eaLnBrk="1">
              <a:lnSpc>
                <a:spcPct val="125000"/>
              </a:lnSpc>
            </a:pPr>
            <a:r>
              <a:rPr lang="en-GB" altLang="en-US" sz="2400">
                <a:solidFill>
                  <a:schemeClr val="accent2"/>
                </a:solidFill>
                <a:latin typeface="Droid Sans" pitchFamily="34" charset="0"/>
              </a:rPr>
              <a:t>  It also copies existing file permissions</a:t>
            </a:r>
          </a:p>
        </p:txBody>
      </p:sp>
      <p:sp>
        <p:nvSpPr>
          <p:cNvPr id="53261" name="Text Box 2"/>
          <p:cNvSpPr txBox="1">
            <a:spLocks noChangeArrowheads="1"/>
          </p:cNvSpPr>
          <p:nvPr/>
        </p:nvSpPr>
        <p:spPr bwMode="auto">
          <a:xfrm>
            <a:off x="547688" y="452913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copy2 also copies files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a:t>
            </a:r>
          </a:p>
          <a:p>
            <a:pPr eaLnBrk="1">
              <a:lnSpc>
                <a:spcPct val="125000"/>
              </a:lnSpc>
            </a:pPr>
            <a:r>
              <a:rPr lang="en-GB" altLang="en-US" sz="2400">
                <a:latin typeface="Inconsolata" pitchFamily="49" charset="0"/>
              </a:rPr>
              <a:t>&gt;&gt;&gt; copy(</a:t>
            </a:r>
            <a:r>
              <a:rPr lang="en-US" altLang="en-US" sz="2400">
                <a:latin typeface="Inconsolata" pitchFamily="49" charset="0"/>
              </a:rPr>
              <a:t>'A/1.txt', 'B')</a:t>
            </a: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US"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shutil </a:t>
            </a:r>
            <a:r>
              <a:rPr lang="en-GB" altLang="en-US" sz="2400" b="1">
                <a:latin typeface="Inconsolata" pitchFamily="49" charset="0"/>
              </a:rPr>
              <a:t>import</a:t>
            </a:r>
            <a:r>
              <a:rPr lang="en-GB" altLang="en-US" sz="2400">
                <a:latin typeface="Inconsolata" pitchFamily="49" charset="0"/>
              </a:rPr>
              <a:t> copy2</a:t>
            </a:r>
          </a:p>
          <a:p>
            <a:pPr eaLnBrk="1">
              <a:lnSpc>
                <a:spcPct val="125000"/>
              </a:lnSpc>
            </a:pPr>
            <a:r>
              <a:rPr lang="en-GB" altLang="en-US" sz="2400">
                <a:latin typeface="Inconsolata" pitchFamily="49" charset="0"/>
              </a:rPr>
              <a:t>&gt;&gt;&gt; copy2(</a:t>
            </a:r>
            <a:r>
              <a:rPr lang="en-US" altLang="en-US" sz="2400">
                <a:latin typeface="Inconsolata" pitchFamily="49" charset="0"/>
              </a:rPr>
              <a:t>'A/1.txt', 'B')</a:t>
            </a:r>
          </a:p>
          <a:p>
            <a:pPr eaLnBrk="1">
              <a:lnSpc>
                <a:spcPct val="125000"/>
              </a:lnSpc>
            </a:pPr>
            <a:endParaRPr lang="en-GB" altLang="en-US" sz="2400">
              <a:latin typeface="Inconsolata" pitchFamily="49" charset="0"/>
            </a:endParaRPr>
          </a:p>
        </p:txBody>
      </p:sp>
      <p:grpSp>
        <p:nvGrpSpPr>
          <p:cNvPr id="54275" name="Group 61"/>
          <p:cNvGrpSpPr>
            <a:grpSpLocks/>
          </p:cNvGrpSpPr>
          <p:nvPr/>
        </p:nvGrpSpPr>
        <p:grpSpPr bwMode="auto">
          <a:xfrm>
            <a:off x="7277100" y="2057400"/>
            <a:ext cx="700088" cy="984250"/>
            <a:chOff x="6538094" y="3960283"/>
            <a:chExt cx="700088" cy="983327"/>
          </a:xfrm>
        </p:grpSpPr>
        <p:sp>
          <p:nvSpPr>
            <p:cNvPr id="54290" name="Text Box 3"/>
            <p:cNvSpPr txBox="1">
              <a:spLocks noChangeArrowheads="1"/>
            </p:cNvSpPr>
            <p:nvPr/>
          </p:nvSpPr>
          <p:spPr bwMode="auto">
            <a:xfrm>
              <a:off x="6653116" y="4593958"/>
              <a:ext cx="338951"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a:t>
              </a:r>
            </a:p>
          </p:txBody>
        </p:sp>
        <p:pic>
          <p:nvPicPr>
            <p:cNvPr id="5429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4276"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3084513"/>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 Box 32"/>
          <p:cNvSpPr txBox="1">
            <a:spLocks noChangeArrowheads="1"/>
          </p:cNvSpPr>
          <p:nvPr/>
        </p:nvSpPr>
        <p:spPr bwMode="auto">
          <a:xfrm>
            <a:off x="6916738" y="3781425"/>
            <a:ext cx="6207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pic>
        <p:nvPicPr>
          <p:cNvPr id="54278"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963" y="3084513"/>
            <a:ext cx="6905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Text Box 32"/>
          <p:cNvSpPr txBox="1">
            <a:spLocks noChangeArrowheads="1"/>
          </p:cNvSpPr>
          <p:nvPr/>
        </p:nvSpPr>
        <p:spPr bwMode="auto">
          <a:xfrm>
            <a:off x="7607300" y="3781425"/>
            <a:ext cx="620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2.txt</a:t>
            </a:r>
          </a:p>
        </p:txBody>
      </p:sp>
      <p:grpSp>
        <p:nvGrpSpPr>
          <p:cNvPr id="54280" name="Group 61"/>
          <p:cNvGrpSpPr>
            <a:grpSpLocks/>
          </p:cNvGrpSpPr>
          <p:nvPr/>
        </p:nvGrpSpPr>
        <p:grpSpPr bwMode="auto">
          <a:xfrm>
            <a:off x="7994650" y="1130300"/>
            <a:ext cx="731838" cy="984250"/>
            <a:chOff x="6505490" y="3960283"/>
            <a:chExt cx="732692" cy="983362"/>
          </a:xfrm>
        </p:grpSpPr>
        <p:sp>
          <p:nvSpPr>
            <p:cNvPr id="54288"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5428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281" name="Group 61"/>
          <p:cNvGrpSpPr>
            <a:grpSpLocks/>
          </p:cNvGrpSpPr>
          <p:nvPr/>
        </p:nvGrpSpPr>
        <p:grpSpPr bwMode="auto">
          <a:xfrm>
            <a:off x="8439150" y="2052638"/>
            <a:ext cx="700088" cy="984250"/>
            <a:chOff x="6538094" y="3960283"/>
            <a:chExt cx="700088" cy="983327"/>
          </a:xfrm>
        </p:grpSpPr>
        <p:sp>
          <p:nvSpPr>
            <p:cNvPr id="54286" name="Text Box 3"/>
            <p:cNvSpPr txBox="1">
              <a:spLocks noChangeArrowheads="1"/>
            </p:cNvSpPr>
            <p:nvPr/>
          </p:nvSpPr>
          <p:spPr bwMode="auto">
            <a:xfrm>
              <a:off x="6653143" y="4593958"/>
              <a:ext cx="338890" cy="3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a:t>
              </a:r>
            </a:p>
          </p:txBody>
        </p:sp>
        <p:pic>
          <p:nvPicPr>
            <p:cNvPr id="5428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4282"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150" y="3082925"/>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3" name="Text Box 32"/>
          <p:cNvSpPr txBox="1">
            <a:spLocks noChangeArrowheads="1"/>
          </p:cNvSpPr>
          <p:nvPr/>
        </p:nvSpPr>
        <p:spPr bwMode="auto">
          <a:xfrm>
            <a:off x="8472488" y="3779838"/>
            <a:ext cx="6207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1.txt</a:t>
            </a:r>
          </a:p>
        </p:txBody>
      </p:sp>
      <p:sp>
        <p:nvSpPr>
          <p:cNvPr id="54284" name="Text Box 2"/>
          <p:cNvSpPr txBox="1">
            <a:spLocks noChangeArrowheads="1"/>
          </p:cNvSpPr>
          <p:nvPr/>
        </p:nvSpPr>
        <p:spPr bwMode="auto">
          <a:xfrm>
            <a:off x="547688" y="17637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 also copies files</a:t>
            </a:r>
          </a:p>
          <a:p>
            <a:pPr eaLnBrk="1">
              <a:lnSpc>
                <a:spcPct val="125000"/>
              </a:lnSpc>
            </a:pPr>
            <a:r>
              <a:rPr lang="en-GB" altLang="en-US" sz="2400">
                <a:solidFill>
                  <a:schemeClr val="accent2"/>
                </a:solidFill>
                <a:latin typeface="Droid Sans" pitchFamily="34" charset="0"/>
              </a:rPr>
              <a:t>  Unlike copyfile, no target file name needs to </a:t>
            </a:r>
          </a:p>
          <a:p>
            <a:pPr eaLnBrk="1">
              <a:lnSpc>
                <a:spcPct val="125000"/>
              </a:lnSpc>
            </a:pPr>
            <a:r>
              <a:rPr lang="en-GB" altLang="en-US" sz="2400">
                <a:solidFill>
                  <a:schemeClr val="accent2"/>
                </a:solidFill>
                <a:latin typeface="Droid Sans" pitchFamily="34" charset="0"/>
              </a:rPr>
              <a:t>  be given</a:t>
            </a:r>
          </a:p>
          <a:p>
            <a:pPr eaLnBrk="1">
              <a:lnSpc>
                <a:spcPct val="125000"/>
              </a:lnSpc>
            </a:pPr>
            <a:r>
              <a:rPr lang="en-GB" altLang="en-US" sz="2400">
                <a:solidFill>
                  <a:schemeClr val="accent2"/>
                </a:solidFill>
                <a:latin typeface="Droid Sans" pitchFamily="34" charset="0"/>
              </a:rPr>
              <a:t>  It also copies existing file permissions</a:t>
            </a:r>
          </a:p>
        </p:txBody>
      </p:sp>
      <p:sp>
        <p:nvSpPr>
          <p:cNvPr id="54285" name="Text Box 2"/>
          <p:cNvSpPr txBox="1">
            <a:spLocks noChangeArrowheads="1"/>
          </p:cNvSpPr>
          <p:nvPr/>
        </p:nvSpPr>
        <p:spPr bwMode="auto">
          <a:xfrm>
            <a:off x="547688" y="452913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copy2 also copies files. It also copies</a:t>
            </a:r>
          </a:p>
          <a:p>
            <a:pPr eaLnBrk="1">
              <a:lnSpc>
                <a:spcPct val="125000"/>
              </a:lnSpc>
            </a:pPr>
            <a:r>
              <a:rPr lang="en-GB" altLang="en-US" sz="2400">
                <a:solidFill>
                  <a:schemeClr val="accent2"/>
                </a:solidFill>
                <a:latin typeface="Droid Sans" pitchFamily="34" charset="0"/>
              </a:rPr>
              <a:t>  Permission bits, group and owner</a:t>
            </a:r>
          </a:p>
          <a:p>
            <a:pPr eaLnBrk="1">
              <a:lnSpc>
                <a:spcPct val="125000"/>
              </a:lnSpc>
            </a:pPr>
            <a:r>
              <a:rPr lang="en-GB" altLang="en-US" sz="2400">
                <a:solidFill>
                  <a:schemeClr val="accent2"/>
                </a:solidFill>
                <a:latin typeface="Droid Sans" pitchFamily="34" charset="0"/>
              </a:rPr>
              <a:t>  Last access and modification times</a:t>
            </a:r>
          </a:p>
          <a:p>
            <a:pPr eaLnBrk="1">
              <a:lnSpc>
                <a:spcPct val="125000"/>
              </a:lnSpc>
            </a:pPr>
            <a:r>
              <a:rPr lang="en-GB" altLang="en-US" sz="2400">
                <a:solidFill>
                  <a:schemeClr val="accent2"/>
                </a:solidFill>
                <a:latin typeface="Droid Sans" pitchFamily="34" charset="0"/>
              </a:rPr>
              <a:t>  Other flags</a:t>
            </a:r>
          </a:p>
          <a:p>
            <a:pPr eaLnBrk="1">
              <a:lnSpc>
                <a:spcPct val="125000"/>
              </a:lnSpc>
            </a:pPr>
            <a:r>
              <a:rPr lang="en-GB" altLang="en-US" sz="2400">
                <a:solidFill>
                  <a:schemeClr val="accent2"/>
                </a:solidFill>
                <a:latin typeface="Droid Sans" pitchFamily="34" charset="0"/>
              </a:rPr>
              <a:t>copytree uses copy2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44" name="Group 4"/>
          <p:cNvGraphicFramePr>
            <a:graphicFrameLocks noGrp="1"/>
          </p:cNvGraphicFramePr>
          <p:nvPr>
            <p:ph idx="4294967295"/>
          </p:nvPr>
        </p:nvGraphicFramePr>
        <p:xfrm>
          <a:off x="504825" y="957263"/>
          <a:ext cx="9072563" cy="5907087"/>
        </p:xfrm>
        <a:graphic>
          <a:graphicData uri="http://schemas.openxmlformats.org/drawingml/2006/table">
            <a:tbl>
              <a:tblPr/>
              <a:tblGrid>
                <a:gridCol w="2346421">
                  <a:extLst>
                    <a:ext uri="{9D8B030D-6E8A-4147-A177-3AD203B41FA5}">
                      <a16:colId xmlns:a16="http://schemas.microsoft.com/office/drawing/2014/main" val="20000"/>
                    </a:ext>
                  </a:extLst>
                </a:gridCol>
                <a:gridCol w="6726142">
                  <a:extLst>
                    <a:ext uri="{9D8B030D-6E8A-4147-A177-3AD203B41FA5}">
                      <a16:colId xmlns:a16="http://schemas.microsoft.com/office/drawing/2014/main" val="20001"/>
                    </a:ext>
                  </a:extLst>
                </a:gridCol>
              </a:tblGrid>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1"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os</a:t>
                      </a:r>
                      <a:endParaRPr kumimoji="0" lang="en-CA" sz="2000" b="1"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Miscellaneous operating system interfaces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mkdir</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Make a directory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makedirs</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Make a directory and any intermediate directories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rmdir</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Remove an empty directory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removedirs</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Remove all empty directories in a path</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rPr>
                        <a:t>remove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Remove a file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rPr>
                        <a:t>rename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Rename a file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rPr>
                        <a:t>renames</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Rename a file, creating any intermediate directories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1"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shutil</a:t>
                      </a:r>
                      <a:endParaRPr kumimoji="0" lang="en-CA" sz="2000" b="1"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High-level file 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rmtree</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Remove a directory and all its contents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rPr>
                        <a:t>move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Move a file or a directory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copytree</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Copy a directory and all its contents, using copy2.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copyfile</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Copy a file’s contents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490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rPr>
                        <a:t>copy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Copy a file preserving the file permissions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658375">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rPr>
                        <a:t>copy2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Copy a file, preserving file permissions, group, owner, last access and modification times and flags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6323" name="Text Box 4"/>
          <p:cNvSpPr txBox="1">
            <a:spLocks noChangeArrowheads="1"/>
          </p:cNvSpPr>
          <p:nvPr/>
        </p:nvSpPr>
        <p:spPr bwMode="auto">
          <a:xfrm>
            <a:off x="4219575" y="4883150"/>
            <a:ext cx="1720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2600">
                <a:solidFill>
                  <a:srgbClr val="000000"/>
                </a:solidFill>
                <a:latin typeface="Droid Sans" pitchFamily="34" charset="0"/>
              </a:rPr>
              <a:t>May 2011</a:t>
            </a:r>
          </a:p>
        </p:txBody>
      </p:sp>
      <p:sp>
        <p:nvSpPr>
          <p:cNvPr id="56324" name="Text Box 5"/>
          <p:cNvSpPr txBox="1">
            <a:spLocks noChangeArrowheads="1"/>
          </p:cNvSpPr>
          <p:nvPr/>
        </p:nvSpPr>
        <p:spPr bwMode="auto">
          <a:xfrm>
            <a:off x="4284663" y="3046413"/>
            <a:ext cx="1590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2600">
                <a:solidFill>
                  <a:srgbClr val="000000"/>
                </a:solidFill>
                <a:latin typeface="Droid Sans" pitchFamily="34" charset="0"/>
              </a:rPr>
              <a:t>created by</a:t>
            </a:r>
          </a:p>
        </p:txBody>
      </p:sp>
      <p:sp>
        <p:nvSpPr>
          <p:cNvPr id="56325" name="Text Box 6"/>
          <p:cNvSpPr txBox="1">
            <a:spLocks noChangeArrowheads="1"/>
          </p:cNvSpPr>
          <p:nvPr/>
        </p:nvSpPr>
        <p:spPr bwMode="auto">
          <a:xfrm>
            <a:off x="3983038" y="3911600"/>
            <a:ext cx="21939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3200">
                <a:solidFill>
                  <a:srgbClr val="000000"/>
                </a:solidFill>
                <a:latin typeface="Droid Sans" pitchFamily="34" charset="0"/>
              </a:rPr>
              <a:t>Mike Jackson</a:t>
            </a:r>
          </a:p>
        </p:txBody>
      </p:sp>
      <p:pic>
        <p:nvPicPr>
          <p:cNvPr id="563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6194425"/>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6327" name="Text Box 5"/>
          <p:cNvSpPr txBox="1">
            <a:spLocks noChangeArrowheads="1"/>
          </p:cNvSpPr>
          <p:nvPr/>
        </p:nvSpPr>
        <p:spPr bwMode="auto">
          <a:xfrm>
            <a:off x="3116263" y="6186488"/>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02000"/>
              </a:lnSpc>
            </a:pPr>
            <a:r>
              <a:rPr lang="en-US" altLang="en-US" sz="1400">
                <a:solidFill>
                  <a:srgbClr val="000000"/>
                </a:solidFill>
                <a:latin typeface="Droid Sans" pitchFamily="34" charset="0"/>
              </a:rPr>
              <a:t>Copyright </a:t>
            </a:r>
            <a:r>
              <a:rPr lang="en-US" altLang="en-US" sz="1400">
                <a:solidFill>
                  <a:srgbClr val="000000"/>
                </a:solidFill>
                <a:latin typeface="Droid Sans" pitchFamily="34" charset="0"/>
                <a:cs typeface="Arial" panose="020B0604020202020204" pitchFamily="34" charset="0"/>
              </a:rPr>
              <a:t>© The University of Edinburgh 2011</a:t>
            </a:r>
          </a:p>
          <a:p>
            <a:pPr eaLnBrk="1">
              <a:lnSpc>
                <a:spcPct val="140000"/>
              </a:lnSpc>
            </a:pPr>
            <a:r>
              <a:rPr lang="en-US" altLang="en-US" sz="1400">
                <a:solidFill>
                  <a:srgbClr val="000000"/>
                </a:solidFill>
                <a:latin typeface="Droid Sans" pitchFamily="34" charset="0"/>
                <a:cs typeface="Arial" panose="020B0604020202020204" pitchFamily="34" charset="0"/>
              </a:rPr>
              <a:t>This work is licensed under the Creative Commons Attribution License</a:t>
            </a:r>
          </a:p>
          <a:p>
            <a:pPr eaLnBrk="1">
              <a:lnSpc>
                <a:spcPct val="140000"/>
              </a:lnSpc>
            </a:pPr>
            <a:r>
              <a:rPr lang="en-US" altLang="en-US" sz="1400">
                <a:solidFill>
                  <a:srgbClr val="000000"/>
                </a:solidFill>
                <a:latin typeface="Droid Sans" pitchFamily="34" charset="0"/>
                <a:cs typeface="Arial" panose="020B0604020202020204" pitchFamily="34" charset="0"/>
              </a:rPr>
              <a:t>See http://software-carpentry.org/license.html for more information.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mkdir</a:t>
            </a:r>
          </a:p>
          <a:p>
            <a:pPr eaLnBrk="1">
              <a:lnSpc>
                <a:spcPct val="125000"/>
              </a:lnSpc>
            </a:pPr>
            <a:r>
              <a:rPr lang="en-GB" altLang="en-US" sz="2400">
                <a:latin typeface="Inconsolata" pitchFamily="49" charset="0"/>
              </a:rPr>
              <a:t>&gt;&gt;&gt; mkdir(</a:t>
            </a:r>
            <a:r>
              <a:rPr lang="en-US" altLang="en-US" sz="2400">
                <a:latin typeface="Inconsolata" pitchFamily="49" charset="0"/>
              </a:rPr>
              <a:t>'data')</a:t>
            </a:r>
          </a:p>
          <a:p>
            <a:pPr eaLnBrk="1">
              <a:lnSpc>
                <a:spcPct val="125000"/>
              </a:lnSpc>
            </a:pPr>
            <a:r>
              <a:rPr lang="en-GB" altLang="en-US" sz="2400">
                <a:latin typeface="Inconsolata" pitchFamily="49" charset="0"/>
              </a:rPr>
              <a:t>&gt;&gt;&gt; listdir(getcwd())</a:t>
            </a:r>
          </a:p>
          <a:p>
            <a:pPr eaLnBrk="1">
              <a:lnSpc>
                <a:spcPct val="125000"/>
              </a:lnSpc>
            </a:pPr>
            <a:r>
              <a:rPr lang="en-GB" altLang="en-US" sz="2400">
                <a:solidFill>
                  <a:srgbClr val="006600"/>
                </a:solidFill>
                <a:latin typeface="Inconsolata" pitchFamily="49" charset="0"/>
              </a:rPr>
              <a:t>[</a:t>
            </a:r>
            <a:r>
              <a:rPr lang="en-US" altLang="en-US" sz="2400">
                <a:solidFill>
                  <a:srgbClr val="006600"/>
                </a:solidFill>
                <a:latin typeface="Inconsolata" pitchFamily="49" charset="0"/>
              </a:rPr>
              <a:t>'data'</a:t>
            </a:r>
            <a:r>
              <a:rPr lang="en-GB" altLang="en-US" sz="2400">
                <a:solidFill>
                  <a:srgbClr val="006600"/>
                </a:solidFill>
                <a:latin typeface="Inconsolata" pitchFamily="49" charset="0"/>
              </a:rPr>
              <a:t>]</a:t>
            </a:r>
          </a:p>
          <a:p>
            <a:pPr eaLnBrk="1">
              <a:lnSpc>
                <a:spcPct val="125000"/>
              </a:lnSpc>
            </a:pPr>
            <a:r>
              <a:rPr lang="en-GB" altLang="en-US" sz="2400">
                <a:latin typeface="Inconsolata" pitchFamily="49" charset="0"/>
              </a:rPr>
              <a:t>&gt;&gt;&gt; listdir(</a:t>
            </a:r>
            <a:r>
              <a:rPr lang="en-US" altLang="en-US" sz="2400">
                <a:latin typeface="Inconsolata" pitchFamily="49" charset="0"/>
              </a:rPr>
              <a:t>'data')</a:t>
            </a:r>
          </a:p>
          <a:p>
            <a:pPr eaLnBrk="1">
              <a:lnSpc>
                <a:spcPct val="125000"/>
              </a:lnSpc>
            </a:pPr>
            <a:r>
              <a:rPr lang="en-GB" altLang="en-US" sz="2400">
                <a:solidFill>
                  <a:srgbClr val="006600"/>
                </a:solidFill>
                <a:latin typeface="Inconsolata" pitchFamily="49" charset="0"/>
              </a:rPr>
              <a:t>[]</a:t>
            </a:r>
          </a:p>
          <a:p>
            <a:pPr eaLnBrk="1">
              <a:lnSpc>
                <a:spcPct val="125000"/>
              </a:lnSpc>
            </a:pPr>
            <a:r>
              <a:rPr lang="en-GB" altLang="en-US" sz="2400">
                <a:latin typeface="Inconsolata" pitchFamily="49" charset="0"/>
              </a:rPr>
              <a:t>&gt;&gt;&gt; mkdir(</a:t>
            </a:r>
            <a:r>
              <a:rPr lang="en-US" altLang="en-US" sz="2400">
                <a:solidFill>
                  <a:srgbClr val="A50021"/>
                </a:solidFill>
                <a:latin typeface="Inconsolata" pitchFamily="49" charset="0"/>
              </a:rPr>
              <a:t>'data'</a:t>
            </a:r>
            <a:r>
              <a:rPr lang="en-US" altLang="en-US" sz="2400">
                <a:latin typeface="Inconsolata" pitchFamily="49" charset="0"/>
              </a:rPr>
              <a:t>)</a:t>
            </a: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8195" name="Group 61"/>
          <p:cNvGrpSpPr>
            <a:grpSpLocks/>
          </p:cNvGrpSpPr>
          <p:nvPr/>
        </p:nvGrpSpPr>
        <p:grpSpPr bwMode="auto">
          <a:xfrm>
            <a:off x="7880350" y="957263"/>
            <a:ext cx="731838" cy="984250"/>
            <a:chOff x="6505490" y="3960283"/>
            <a:chExt cx="732692" cy="983362"/>
          </a:xfrm>
        </p:grpSpPr>
        <p:sp>
          <p:nvSpPr>
            <p:cNvPr id="8200"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820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96" name="Group 61"/>
          <p:cNvGrpSpPr>
            <a:grpSpLocks/>
          </p:cNvGrpSpPr>
          <p:nvPr/>
        </p:nvGrpSpPr>
        <p:grpSpPr bwMode="auto">
          <a:xfrm>
            <a:off x="7880350" y="1936750"/>
            <a:ext cx="731838" cy="984250"/>
            <a:chOff x="6505490" y="3960283"/>
            <a:chExt cx="732692" cy="983362"/>
          </a:xfrm>
        </p:grpSpPr>
        <p:sp>
          <p:nvSpPr>
            <p:cNvPr id="8198"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8199"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7" name="AutoShape 27"/>
          <p:cNvSpPr>
            <a:spLocks noChangeArrowheads="1"/>
          </p:cNvSpPr>
          <p:nvPr/>
        </p:nvSpPr>
        <p:spPr bwMode="auto">
          <a:xfrm>
            <a:off x="7604125" y="1936750"/>
            <a:ext cx="1181100" cy="979488"/>
          </a:xfrm>
          <a:prstGeom prst="roundRect">
            <a:avLst>
              <a:gd name="adj" fmla="val 0"/>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mkdir</a:t>
            </a:r>
          </a:p>
          <a:p>
            <a:pPr eaLnBrk="1">
              <a:lnSpc>
                <a:spcPct val="125000"/>
              </a:lnSpc>
            </a:pPr>
            <a:r>
              <a:rPr lang="en-GB" altLang="en-US" sz="2400">
                <a:latin typeface="Inconsolata" pitchFamily="49" charset="0"/>
              </a:rPr>
              <a:t>&gt;&gt;&gt; mkdir(</a:t>
            </a:r>
            <a:r>
              <a:rPr lang="en-US" altLang="en-US" sz="2400">
                <a:latin typeface="Inconsolata" pitchFamily="49" charset="0"/>
              </a:rPr>
              <a:t>'data')</a:t>
            </a:r>
          </a:p>
          <a:p>
            <a:pPr eaLnBrk="1">
              <a:lnSpc>
                <a:spcPct val="125000"/>
              </a:lnSpc>
            </a:pPr>
            <a:r>
              <a:rPr lang="en-GB" altLang="en-US" sz="2400">
                <a:latin typeface="Inconsolata" pitchFamily="49" charset="0"/>
              </a:rPr>
              <a:t>&gt;&gt;&gt; listdir(getcwd())</a:t>
            </a:r>
          </a:p>
          <a:p>
            <a:pPr eaLnBrk="1">
              <a:lnSpc>
                <a:spcPct val="125000"/>
              </a:lnSpc>
            </a:pPr>
            <a:r>
              <a:rPr lang="en-GB" altLang="en-US" sz="2400">
                <a:solidFill>
                  <a:srgbClr val="006600"/>
                </a:solidFill>
                <a:latin typeface="Inconsolata" pitchFamily="49" charset="0"/>
              </a:rPr>
              <a:t>[</a:t>
            </a:r>
            <a:r>
              <a:rPr lang="en-US" altLang="en-US" sz="2400">
                <a:solidFill>
                  <a:srgbClr val="006600"/>
                </a:solidFill>
                <a:latin typeface="Inconsolata" pitchFamily="49" charset="0"/>
              </a:rPr>
              <a:t>'data'</a:t>
            </a:r>
            <a:r>
              <a:rPr lang="en-GB" altLang="en-US" sz="2400">
                <a:solidFill>
                  <a:srgbClr val="006600"/>
                </a:solidFill>
                <a:latin typeface="Inconsolata" pitchFamily="49" charset="0"/>
              </a:rPr>
              <a:t>]</a:t>
            </a:r>
          </a:p>
          <a:p>
            <a:pPr eaLnBrk="1">
              <a:lnSpc>
                <a:spcPct val="125000"/>
              </a:lnSpc>
            </a:pPr>
            <a:r>
              <a:rPr lang="en-GB" altLang="en-US" sz="2400">
                <a:latin typeface="Inconsolata" pitchFamily="49" charset="0"/>
              </a:rPr>
              <a:t>&gt;&gt;&gt; listdir(</a:t>
            </a:r>
            <a:r>
              <a:rPr lang="en-US" altLang="en-US" sz="2400">
                <a:latin typeface="Inconsolata" pitchFamily="49" charset="0"/>
              </a:rPr>
              <a:t>'data')</a:t>
            </a:r>
          </a:p>
          <a:p>
            <a:pPr eaLnBrk="1">
              <a:lnSpc>
                <a:spcPct val="125000"/>
              </a:lnSpc>
            </a:pPr>
            <a:r>
              <a:rPr lang="en-GB" altLang="en-US" sz="2400">
                <a:solidFill>
                  <a:srgbClr val="006600"/>
                </a:solidFill>
                <a:latin typeface="Inconsolata" pitchFamily="49" charset="0"/>
              </a:rPr>
              <a:t>[]</a:t>
            </a:r>
          </a:p>
          <a:p>
            <a:pPr eaLnBrk="1">
              <a:lnSpc>
                <a:spcPct val="125000"/>
              </a:lnSpc>
            </a:pPr>
            <a:r>
              <a:rPr lang="en-GB" altLang="en-US" sz="2400">
                <a:latin typeface="Inconsolata" pitchFamily="49" charset="0"/>
              </a:rPr>
              <a:t>&gt;&gt;&gt; mkdir(</a:t>
            </a:r>
            <a:r>
              <a:rPr lang="en-US" altLang="en-US" sz="2400">
                <a:latin typeface="Inconsolata" pitchFamily="49" charset="0"/>
              </a:rPr>
              <a:t>'data')</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17] File exists: 'data'</a:t>
            </a:r>
            <a:endParaRPr lang="en-GB" altLang="en-US" sz="2400">
              <a:solidFill>
                <a:srgbClr val="FF0000"/>
              </a:solidFill>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9219" name="Group 61"/>
          <p:cNvGrpSpPr>
            <a:grpSpLocks/>
          </p:cNvGrpSpPr>
          <p:nvPr/>
        </p:nvGrpSpPr>
        <p:grpSpPr bwMode="auto">
          <a:xfrm>
            <a:off x="7880350" y="957263"/>
            <a:ext cx="731838" cy="984250"/>
            <a:chOff x="6505490" y="3960283"/>
            <a:chExt cx="732692" cy="983362"/>
          </a:xfrm>
        </p:grpSpPr>
        <p:sp>
          <p:nvSpPr>
            <p:cNvPr id="922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922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0" name="Group 61"/>
          <p:cNvGrpSpPr>
            <a:grpSpLocks/>
          </p:cNvGrpSpPr>
          <p:nvPr/>
        </p:nvGrpSpPr>
        <p:grpSpPr bwMode="auto">
          <a:xfrm>
            <a:off x="7880350" y="1936750"/>
            <a:ext cx="731838" cy="984250"/>
            <a:chOff x="6505490" y="3960283"/>
            <a:chExt cx="732692" cy="983362"/>
          </a:xfrm>
        </p:grpSpPr>
        <p:sp>
          <p:nvSpPr>
            <p:cNvPr id="9222"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922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1" name="Text Box 2"/>
          <p:cNvSpPr txBox="1">
            <a:spLocks noChangeArrowheads="1"/>
          </p:cNvSpPr>
          <p:nvPr/>
        </p:nvSpPr>
        <p:spPr bwMode="auto">
          <a:xfrm>
            <a:off x="547688" y="54498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Cannot mkdir on an existing directory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mkdir(</a:t>
            </a:r>
            <a:r>
              <a:rPr lang="en-US" altLang="en-US" sz="2400">
                <a:solidFill>
                  <a:srgbClr val="A50021"/>
                </a:solidFill>
                <a:latin typeface="Inconsolata" pitchFamily="49" charset="0"/>
              </a:rPr>
              <a:t>'country/regions/towns'</a:t>
            </a:r>
            <a:r>
              <a:rPr lang="en-US" altLang="en-US" sz="2400">
                <a:latin typeface="Inconsolata" pitchFamily="49" charset="0"/>
              </a:rPr>
              <a:t>)</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10243" name="Group 61"/>
          <p:cNvGrpSpPr>
            <a:grpSpLocks/>
          </p:cNvGrpSpPr>
          <p:nvPr/>
        </p:nvGrpSpPr>
        <p:grpSpPr bwMode="auto">
          <a:xfrm>
            <a:off x="7880350" y="957263"/>
            <a:ext cx="731838" cy="984250"/>
            <a:chOff x="6505490" y="3960283"/>
            <a:chExt cx="732692" cy="983362"/>
          </a:xfrm>
        </p:grpSpPr>
        <p:sp>
          <p:nvSpPr>
            <p:cNvPr id="10244"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024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mkdir(</a:t>
            </a:r>
            <a:r>
              <a:rPr lang="en-US" altLang="en-US" sz="2400">
                <a:latin typeface="Inconsolata" pitchFamily="49" charset="0"/>
              </a:rPr>
              <a:t>'country/regions/towns')</a:t>
            </a:r>
          </a:p>
          <a:p>
            <a:pPr eaLnBrk="1">
              <a:lnSpc>
                <a:spcPct val="125000"/>
              </a:lnSpc>
            </a:pPr>
            <a:r>
              <a:rPr lang="en-US" altLang="en-US" sz="2400">
                <a:solidFill>
                  <a:srgbClr val="FF0000"/>
                </a:solidFill>
                <a:latin typeface="Inconsolata" pitchFamily="49" charset="0"/>
              </a:rPr>
              <a:t>Traceback (most recent call last):</a:t>
            </a:r>
          </a:p>
          <a:p>
            <a:pPr eaLnBrk="1">
              <a:lnSpc>
                <a:spcPct val="125000"/>
              </a:lnSpc>
            </a:pPr>
            <a:r>
              <a:rPr lang="en-US" altLang="en-US" sz="2400">
                <a:solidFill>
                  <a:srgbClr val="FF0000"/>
                </a:solidFill>
                <a:latin typeface="Inconsolata" pitchFamily="49" charset="0"/>
              </a:rPr>
              <a:t>  File "&lt;stdin&gt;", line 1, in ?</a:t>
            </a:r>
          </a:p>
          <a:p>
            <a:pPr eaLnBrk="1">
              <a:lnSpc>
                <a:spcPct val="125000"/>
              </a:lnSpc>
            </a:pPr>
            <a:r>
              <a:rPr lang="en-US" altLang="en-US" sz="2400">
                <a:solidFill>
                  <a:srgbClr val="FF0000"/>
                </a:solidFill>
                <a:latin typeface="Inconsolata" pitchFamily="49" charset="0"/>
              </a:rPr>
              <a:t>OSError: [Errno 2] No such file or </a:t>
            </a:r>
          </a:p>
          <a:p>
            <a:pPr eaLnBrk="1">
              <a:lnSpc>
                <a:spcPct val="125000"/>
              </a:lnSpc>
            </a:pPr>
            <a:r>
              <a:rPr lang="en-US" altLang="en-US" sz="2400">
                <a:solidFill>
                  <a:srgbClr val="FF0000"/>
                </a:solidFill>
                <a:latin typeface="Inconsolata" pitchFamily="49" charset="0"/>
              </a:rPr>
              <a:t>directory: 'country/regions/towns'</a:t>
            </a:r>
          </a:p>
          <a:p>
            <a:pPr eaLnBrk="1">
              <a:lnSpc>
                <a:spcPct val="125000"/>
              </a:lnSpc>
            </a:pP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grpSp>
        <p:nvGrpSpPr>
          <p:cNvPr id="11267" name="Group 61"/>
          <p:cNvGrpSpPr>
            <a:grpSpLocks/>
          </p:cNvGrpSpPr>
          <p:nvPr/>
        </p:nvGrpSpPr>
        <p:grpSpPr bwMode="auto">
          <a:xfrm>
            <a:off x="7880350" y="957263"/>
            <a:ext cx="731838" cy="984250"/>
            <a:chOff x="6505490" y="3960283"/>
            <a:chExt cx="732692" cy="983362"/>
          </a:xfrm>
        </p:grpSpPr>
        <p:sp>
          <p:nvSpPr>
            <p:cNvPr id="11269" name="Text Box 3"/>
            <p:cNvSpPr txBox="1">
              <a:spLocks noChangeArrowheads="1"/>
            </p:cNvSpPr>
            <p:nvPr/>
          </p:nvSpPr>
          <p:spPr bwMode="auto">
            <a:xfrm>
              <a:off x="6505490" y="459395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a:t>
              </a:r>
            </a:p>
          </p:txBody>
        </p:sp>
        <p:pic>
          <p:nvPicPr>
            <p:cNvPr id="11270"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8" name="Text Box 2"/>
          <p:cNvSpPr txBox="1">
            <a:spLocks noChangeArrowheads="1"/>
          </p:cNvSpPr>
          <p:nvPr/>
        </p:nvSpPr>
        <p:spPr bwMode="auto">
          <a:xfrm>
            <a:off x="547688" y="331946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mkdir cannot make nested directories</a:t>
            </a: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2685</TotalTime>
  <Words>2719</Words>
  <Application>Microsoft Office PowerPoint</Application>
  <PresentationFormat>Custom</PresentationFormat>
  <Paragraphs>903</Paragraphs>
  <Slides>53</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 Unicode MS</vt:lpstr>
      <vt:lpstr>Times New Roman</vt:lpstr>
      <vt:lpstr>ＭＳ Ｐゴシック</vt:lpstr>
      <vt:lpstr>Droid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Wilson</dc:creator>
  <cp:lastModifiedBy>FRANCISCO JOSE NAVARRO BRULL</cp:lastModifiedBy>
  <cp:revision>382</cp:revision>
  <cp:lastPrinted>1601-01-01T00:00:00Z</cp:lastPrinted>
  <dcterms:created xsi:type="dcterms:W3CDTF">2010-05-24T21:29:39Z</dcterms:created>
  <dcterms:modified xsi:type="dcterms:W3CDTF">2017-06-01T18:53:31Z</dcterms:modified>
</cp:coreProperties>
</file>