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56" r:id="rId5"/>
    <p:sldId id="260" r:id="rId6"/>
    <p:sldId id="261" r:id="rId7"/>
    <p:sldId id="257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6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D9695-5408-4920-ACFB-3421A57BE05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6ADF-AB26-4F91-A637-C262361E0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" y="214237"/>
            <a:ext cx="11906529" cy="6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3" y="0"/>
            <a:ext cx="385762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714" y="7574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8" y="831273"/>
            <a:ext cx="11195563" cy="519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4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8712" cy="3288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27" y="2048"/>
            <a:ext cx="5801778" cy="3507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730" y="3459829"/>
            <a:ext cx="5506925" cy="3429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5" y="3592944"/>
            <a:ext cx="4794504" cy="31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3849" y="341174"/>
            <a:ext cx="112871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impact of </a:t>
            </a:r>
            <a:r>
              <a:rPr lang="en-US" sz="2000" b="1" dirty="0" err="1">
                <a:solidFill>
                  <a:srgbClr val="FF0000"/>
                </a:solidFill>
              </a:rPr>
              <a:t>hyperaemic</a:t>
            </a:r>
            <a:r>
              <a:rPr lang="en-US" sz="2000" b="1" dirty="0">
                <a:solidFill>
                  <a:srgbClr val="FF0000"/>
                </a:solidFill>
              </a:rPr>
              <a:t> conditions on the flow reserve </a:t>
            </a:r>
            <a:r>
              <a:rPr lang="en-US" sz="2000" b="1" dirty="0" smtClean="0">
                <a:solidFill>
                  <a:srgbClr val="FF0000"/>
                </a:solidFill>
              </a:rPr>
              <a:t>including </a:t>
            </a:r>
            <a:r>
              <a:rPr lang="en-US" sz="2000" b="1" dirty="0" err="1" smtClean="0">
                <a:solidFill>
                  <a:srgbClr val="FF0000"/>
                </a:solidFill>
              </a:rPr>
              <a:t>iFR</a:t>
            </a:r>
            <a:r>
              <a:rPr lang="en-US" sz="2000" b="1" dirty="0" smtClean="0">
                <a:solidFill>
                  <a:srgbClr val="FF0000"/>
                </a:solidFill>
              </a:rPr>
              <a:t>—an indicator based on the non-</a:t>
            </a:r>
            <a:r>
              <a:rPr lang="en-US" sz="2000" b="1" dirty="0" err="1" smtClean="0">
                <a:solidFill>
                  <a:srgbClr val="FF0000"/>
                </a:solidFill>
              </a:rPr>
              <a:t>hyperaemic</a:t>
            </a:r>
            <a:r>
              <a:rPr lang="en-US" sz="2000" b="1" dirty="0" smtClean="0">
                <a:solidFill>
                  <a:srgbClr val="FF0000"/>
                </a:solidFill>
              </a:rPr>
              <a:t> resting condition (baseline conditions)</a:t>
            </a:r>
          </a:p>
          <a:p>
            <a:pPr marL="457200" indent="-457200">
              <a:buFont typeface="+mj-lt"/>
              <a:buAutoNum type="arabicParenR"/>
            </a:pPr>
            <a:endParaRPr lang="en-US" sz="2000" b="1" dirty="0">
              <a:solidFill>
                <a:srgbClr val="FF0000"/>
              </a:solidFill>
              <a:effectLst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pulsatile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FFR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calculated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as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average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of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Pd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Pa</a:t>
            </a:r>
            <a:r>
              <a:rPr lang="en-US" sz="2000" b="1" i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throughout 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cardiac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cycle,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whereas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iFR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only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in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wave-free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(diastolic)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region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4" y="2249389"/>
            <a:ext cx="11365658" cy="32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0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3849" y="341174"/>
            <a:ext cx="112871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impact of </a:t>
            </a:r>
            <a:r>
              <a:rPr lang="en-US" sz="2000" b="1" dirty="0" err="1">
                <a:solidFill>
                  <a:srgbClr val="FF0000"/>
                </a:solidFill>
              </a:rPr>
              <a:t>hyperaemic</a:t>
            </a:r>
            <a:r>
              <a:rPr lang="en-US" sz="2000" b="1" dirty="0">
                <a:solidFill>
                  <a:srgbClr val="FF0000"/>
                </a:solidFill>
              </a:rPr>
              <a:t> conditions on the flow reserve </a:t>
            </a:r>
            <a:r>
              <a:rPr lang="en-US" sz="2000" b="1" dirty="0" smtClean="0">
                <a:solidFill>
                  <a:srgbClr val="FF0000"/>
                </a:solidFill>
              </a:rPr>
              <a:t>including </a:t>
            </a:r>
            <a:r>
              <a:rPr lang="en-US" sz="2000" b="1" dirty="0" err="1" smtClean="0">
                <a:solidFill>
                  <a:srgbClr val="FF0000"/>
                </a:solidFill>
              </a:rPr>
              <a:t>iFR</a:t>
            </a:r>
            <a:r>
              <a:rPr lang="en-US" sz="2000" b="1" dirty="0" smtClean="0">
                <a:solidFill>
                  <a:srgbClr val="FF0000"/>
                </a:solidFill>
              </a:rPr>
              <a:t>—an indicator based on the non-</a:t>
            </a:r>
            <a:r>
              <a:rPr lang="en-US" sz="2000" b="1" dirty="0" err="1" smtClean="0">
                <a:solidFill>
                  <a:srgbClr val="FF0000"/>
                </a:solidFill>
              </a:rPr>
              <a:t>hyperaemic</a:t>
            </a:r>
            <a:r>
              <a:rPr lang="en-US" sz="2000" b="1" dirty="0" smtClean="0">
                <a:solidFill>
                  <a:srgbClr val="FF0000"/>
                </a:solidFill>
              </a:rPr>
              <a:t> condition ((baseline conditions)</a:t>
            </a:r>
          </a:p>
          <a:p>
            <a:pPr marL="457200" indent="-457200">
              <a:buFont typeface="+mj-lt"/>
              <a:buAutoNum type="arabicParenR"/>
            </a:pPr>
            <a:endParaRPr lang="en-US" sz="2000" b="1" dirty="0">
              <a:solidFill>
                <a:srgbClr val="FF0000"/>
              </a:solidFill>
              <a:effectLst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pulsatile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FFR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calculated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as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average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of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Pd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Pa</a:t>
            </a:r>
            <a:r>
              <a:rPr lang="en-US" sz="2000" b="1" i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throughout 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cardiac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cycle,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whereas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iFR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only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in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wave-free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(diastolic)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region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0" y="2549236"/>
            <a:ext cx="12588162" cy="147781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55515"/>
              </p:ext>
            </p:extLst>
          </p:nvPr>
        </p:nvGraphicFramePr>
        <p:xfrm>
          <a:off x="245486" y="4010194"/>
          <a:ext cx="12507139" cy="1189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4" imgW="6657996" imgH="634148" progId="Word.Document.12">
                  <p:embed/>
                </p:oleObj>
              </mc:Choice>
              <mc:Fallback>
                <p:oleObj name="Document" r:id="rId4" imgW="6657996" imgH="6341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486" y="4010194"/>
                        <a:ext cx="12507139" cy="1189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10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12211382" cy="3009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323849" y="341174"/>
            <a:ext cx="112871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impact of </a:t>
            </a:r>
            <a:r>
              <a:rPr lang="en-US" sz="2000" b="1" dirty="0" err="1">
                <a:solidFill>
                  <a:srgbClr val="FF0000"/>
                </a:solidFill>
              </a:rPr>
              <a:t>hyperaemic</a:t>
            </a:r>
            <a:r>
              <a:rPr lang="en-US" sz="2000" b="1" dirty="0">
                <a:solidFill>
                  <a:srgbClr val="FF0000"/>
                </a:solidFill>
              </a:rPr>
              <a:t> conditions on the flow reserve </a:t>
            </a:r>
            <a:r>
              <a:rPr lang="en-US" sz="2000" b="1" dirty="0" smtClean="0">
                <a:solidFill>
                  <a:srgbClr val="FF0000"/>
                </a:solidFill>
              </a:rPr>
              <a:t>including </a:t>
            </a:r>
            <a:r>
              <a:rPr lang="en-US" sz="2000" b="1" dirty="0" err="1" smtClean="0">
                <a:solidFill>
                  <a:srgbClr val="FF0000"/>
                </a:solidFill>
              </a:rPr>
              <a:t>iFR</a:t>
            </a:r>
            <a:r>
              <a:rPr lang="en-US" sz="2000" b="1" dirty="0" smtClean="0">
                <a:solidFill>
                  <a:srgbClr val="FF0000"/>
                </a:solidFill>
              </a:rPr>
              <a:t>—an indicator based on the non-</a:t>
            </a:r>
            <a:r>
              <a:rPr lang="en-US" sz="2000" b="1" dirty="0" err="1" smtClean="0">
                <a:solidFill>
                  <a:srgbClr val="FF0000"/>
                </a:solidFill>
              </a:rPr>
              <a:t>hyperaemic</a:t>
            </a:r>
            <a:r>
              <a:rPr lang="en-US" sz="2000" b="1" dirty="0" smtClean="0">
                <a:solidFill>
                  <a:srgbClr val="FF0000"/>
                </a:solidFill>
              </a:rPr>
              <a:t> condition ((baseline conditions)</a:t>
            </a:r>
          </a:p>
          <a:p>
            <a:pPr marL="457200" indent="-457200">
              <a:buFont typeface="+mj-lt"/>
              <a:buAutoNum type="arabicParenR"/>
            </a:pPr>
            <a:endParaRPr lang="en-US" sz="2000" b="1" dirty="0">
              <a:solidFill>
                <a:srgbClr val="FF0000"/>
              </a:solidFill>
              <a:effectLst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pulsatile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FFR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calculated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as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average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of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Pd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Pa</a:t>
            </a:r>
            <a:r>
              <a:rPr lang="en-US" sz="2000" b="1" i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throughout 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cardiac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cycle,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whereas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iFR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only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in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wave-free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(diastolic)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3849" y="341174"/>
            <a:ext cx="1128712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impact of </a:t>
            </a:r>
            <a:r>
              <a:rPr lang="en-US" sz="2000" b="1" dirty="0" err="1">
                <a:solidFill>
                  <a:srgbClr val="FF0000"/>
                </a:solidFill>
              </a:rPr>
              <a:t>hyperaemic</a:t>
            </a:r>
            <a:r>
              <a:rPr lang="en-US" sz="2000" b="1" dirty="0">
                <a:solidFill>
                  <a:srgbClr val="FF0000"/>
                </a:solidFill>
              </a:rPr>
              <a:t> conditions on the flow reserve </a:t>
            </a:r>
            <a:r>
              <a:rPr lang="en-US" sz="2000" b="1" dirty="0" smtClean="0">
                <a:solidFill>
                  <a:srgbClr val="FF0000"/>
                </a:solidFill>
              </a:rPr>
              <a:t>including </a:t>
            </a:r>
            <a:r>
              <a:rPr lang="en-US" sz="2000" b="1" dirty="0" err="1" smtClean="0">
                <a:solidFill>
                  <a:srgbClr val="FF0000"/>
                </a:solidFill>
              </a:rPr>
              <a:t>iFR</a:t>
            </a:r>
            <a:r>
              <a:rPr lang="en-US" sz="2000" b="1" dirty="0" smtClean="0">
                <a:solidFill>
                  <a:srgbClr val="FF0000"/>
                </a:solidFill>
              </a:rPr>
              <a:t>—an indicator based on the non-</a:t>
            </a:r>
            <a:r>
              <a:rPr lang="en-US" sz="2000" b="1" dirty="0" err="1" smtClean="0">
                <a:solidFill>
                  <a:srgbClr val="FF0000"/>
                </a:solidFill>
              </a:rPr>
              <a:t>hyperaemic</a:t>
            </a:r>
            <a:r>
              <a:rPr lang="en-US" sz="2000" b="1" dirty="0" smtClean="0">
                <a:solidFill>
                  <a:srgbClr val="FF0000"/>
                </a:solidFill>
              </a:rPr>
              <a:t> condition ((baseline conditions)</a:t>
            </a:r>
          </a:p>
          <a:p>
            <a:pPr marL="457200" indent="-457200">
              <a:buFont typeface="+mj-lt"/>
              <a:buAutoNum type="arabicParenR"/>
            </a:pPr>
            <a:endParaRPr lang="en-US" sz="2000" b="1" dirty="0">
              <a:solidFill>
                <a:srgbClr val="FF0000"/>
              </a:solidFill>
              <a:effectLst/>
              <a:ea typeface="Times New Roman" panose="02020603050405020304" pitchFamily="18" charset="0"/>
              <a:cs typeface="Book Antiqua" panose="0204060205030503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pulsatile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FFR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calculated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as</a:t>
            </a:r>
            <a:r>
              <a:rPr lang="en-US" sz="2000" b="1" spc="-5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average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of</a:t>
            </a:r>
            <a:r>
              <a:rPr lang="en-US" sz="2000" b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i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Pd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/</a:t>
            </a:r>
            <a:r>
              <a:rPr lang="en-US" sz="2000" b="1" i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Pa</a:t>
            </a:r>
            <a:r>
              <a:rPr lang="en-US" sz="2000" b="1" i="1" spc="-5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throughout 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cardiac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cycle,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whereas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iFR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was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only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in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the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wave-free</a:t>
            </a:r>
            <a:r>
              <a:rPr lang="en-US" sz="2000" b="1" spc="-20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(diastolic)</a:t>
            </a:r>
            <a:r>
              <a:rPr lang="en-US" sz="2000" b="1" spc="-25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Book Antiqua" panose="02040602050305030304" pitchFamily="18" charset="0"/>
              </a:rPr>
              <a:t>region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2485390"/>
            <a:ext cx="11920012" cy="31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4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23849" y="341174"/>
            <a:ext cx="11287126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The maximum difference of FFR between pulsatile and steady inflow conditions was 0.02 (2.4%), approximately at a level similar to a reported uncertainty level of clinical FFR measurement (3–4%). 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The flow with steady BC appeared to represent well the diastolic phase of pulsatile flow, where FFR is measured. </a:t>
            </a:r>
          </a:p>
          <a:p>
            <a:pPr marL="457200" indent="-457200">
              <a:buFont typeface="+mj-lt"/>
              <a:buAutoNum type="arabicParenR"/>
            </a:pPr>
            <a:endParaRPr lang="en-US" sz="24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Though the difference between patient-specific and population average BCs affected the flow more, the maximum discrepancy of FFR was 0.07 (8.3%), despite the patient-specific inflow of one patient being nearly twice as the population average. </a:t>
            </a:r>
          </a:p>
          <a:p>
            <a:pPr marL="457200" indent="-457200">
              <a:buFont typeface="+mj-lt"/>
              <a:buAutoNum type="arabicParenR"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b="1" dirty="0" smtClean="0">
                <a:solidFill>
                  <a:srgbClr val="FF0000"/>
                </a:solidFill>
              </a:rPr>
              <a:t>Conclusions: </a:t>
            </a:r>
            <a:r>
              <a:rPr lang="en-US" sz="2400" b="1" dirty="0" smtClean="0"/>
              <a:t>In the patients investigated,  the type  of inflow boundary condition, especially flow </a:t>
            </a:r>
            <a:r>
              <a:rPr lang="en-US" sz="2400" b="1" dirty="0" err="1" smtClean="0"/>
              <a:t>pulsatility</a:t>
            </a:r>
            <a:r>
              <a:rPr lang="en-US" sz="2400" b="1" dirty="0" smtClean="0"/>
              <a:t>, does not have a significant impact on computed FFRs in narrowed coronary arteries.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4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314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Times New Roman</vt:lpstr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2021-06-16T07:12:38Z</dcterms:created>
  <dcterms:modified xsi:type="dcterms:W3CDTF">2021-06-16T16:50:47Z</dcterms:modified>
</cp:coreProperties>
</file>