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298" r:id="rId4"/>
    <p:sldId id="299" r:id="rId5"/>
    <p:sldId id="301" r:id="rId6"/>
    <p:sldId id="296" r:id="rId7"/>
    <p:sldId id="302" r:id="rId8"/>
    <p:sldId id="303" r:id="rId9"/>
    <p:sldId id="304" r:id="rId10"/>
    <p:sldId id="305" r:id="rId11"/>
    <p:sldId id="295" r:id="rId12"/>
    <p:sldId id="300" r:id="rId13"/>
    <p:sldId id="297" r:id="rId14"/>
    <p:sldId id="27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CC99"/>
    <a:srgbClr val="9966FF"/>
    <a:srgbClr val="FF7C80"/>
    <a:srgbClr val="FF99CC"/>
    <a:srgbClr val="FFCC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60" autoAdjust="0"/>
  </p:normalViewPr>
  <p:slideViewPr>
    <p:cSldViewPr>
      <p:cViewPr varScale="1">
        <p:scale>
          <a:sx n="103" d="100"/>
          <a:sy n="103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C3D3D-A38D-4D73-8CD7-1F6EBBE7F21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2F90D-6DB3-4FB3-806D-43499074A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C3353-0DFD-4A3F-9523-6FC5AD8A54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7" name="Oval 25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</p:spPr>
        <p:txBody>
          <a:bodyPr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en-US" altLang="ru-R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8ABD040-76A3-4AD2-B88C-CB3E2AB0DE3A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0" name="Oval 1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72739" dir="3238358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92" name="Freeform 20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3" name="Freeform 21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4" name="Freeform 22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ru-RU" altLang="ru-RU" noProof="0" smtClean="0"/>
              <a:t>Образец заголовка</a:t>
            </a:r>
            <a:endParaRPr lang="en-US" altLang="ru-RU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  <a:endParaRPr lang="en-US" altLang="ru-RU" noProof="0" smtClean="0"/>
          </a:p>
        </p:txBody>
      </p:sp>
      <p:sp>
        <p:nvSpPr>
          <p:cNvPr id="3091" name="Freeform 19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095" name="Oval 23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74" y="3541898"/>
            <a:ext cx="1486143" cy="50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9D95E-3759-4FAB-A21C-AF75E6BACC7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244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4ECBF-6A11-4F5D-A875-BE6FCE08E9D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416478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47642991-93CD-44EA-B103-72A27F75A8C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256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ru-RU" smtClean="0"/>
              <a:t>Вставка диаграммы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E5E6E8DB-8A6D-4E55-A681-07281C25671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010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FA155-3A4F-440E-8208-83B8C94A2E6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1552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97F8C-53C8-4D02-8E60-A3DA63C4CEC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5932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F7921-AB14-4523-97C3-53D0EF27AC70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69963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1B174-05BB-4881-95C6-8758EAB8FBCC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7296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C9A41-2513-4529-A7C5-1EBF58ECA0C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6712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F0849-C9C0-4C8C-97CA-5638A2EAAF1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3104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C1656-97C9-4F39-B323-78398CA8EE5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77654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7E4BE-0C21-46F2-B043-AC73ECDE99A0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3937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838200"/>
            <a:ext cx="594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ru-RU"/>
              <a:t>www.thmemgallery.com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 altLang="ru-RU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C4CB740-CF23-489A-896F-C76E2E30F5F2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grpSp>
        <p:nvGrpSpPr>
          <p:cNvPr id="1041" name="Group 17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63500" dir="2212194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4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2413" y="609600"/>
            <a:ext cx="5081587" cy="1828800"/>
          </a:xfrm>
        </p:spPr>
        <p:txBody>
          <a:bodyPr/>
          <a:lstStyle/>
          <a:p>
            <a:pPr algn="l"/>
            <a:r>
              <a:rPr lang="en-US" altLang="ru-RU" sz="4800" dirty="0" smtClean="0">
                <a:latin typeface="Arial Narrow" panose="020B0606020202030204" pitchFamily="34" charset="0"/>
              </a:rPr>
              <a:t>CAD </a:t>
            </a:r>
            <a:endParaRPr lang="en-US" altLang="ru-RU" sz="4800" dirty="0">
              <a:latin typeface="Arial Narrow" panose="020B0606020202030204" pitchFamily="34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953000" y="3657600"/>
            <a:ext cx="40799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ru-RU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PI – </a:t>
            </a:r>
            <a:r>
              <a:rPr lang="en-US" altLang="ru-RU" b="1" u="sng" dirty="0" smtClean="0">
                <a:solidFill>
                  <a:schemeClr val="bg1"/>
                </a:solidFill>
                <a:latin typeface="Verdana" panose="020B0604030504040204" pitchFamily="34" charset="0"/>
              </a:rPr>
              <a:t>Prof Michael Yong Zhao</a:t>
            </a:r>
          </a:p>
          <a:p>
            <a:pPr algn="r"/>
            <a:r>
              <a:rPr lang="en-US" altLang="ru-RU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Co-PI</a:t>
            </a:r>
            <a:r>
              <a:rPr lang="en-US" altLang="ru-RU" b="1" u="sng" dirty="0" smtClean="0">
                <a:solidFill>
                  <a:schemeClr val="bg1"/>
                </a:solidFill>
                <a:latin typeface="Verdana" panose="020B0604030504040204" pitchFamily="34" charset="0"/>
              </a:rPr>
              <a:t>: </a:t>
            </a:r>
            <a:r>
              <a:rPr lang="en-US" altLang="ru-RU" b="1" u="sng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Dr</a:t>
            </a:r>
            <a:r>
              <a:rPr lang="en-US" altLang="ru-RU" b="1" u="sng" dirty="0" smtClean="0">
                <a:solidFill>
                  <a:schemeClr val="bg1"/>
                </a:solidFill>
                <a:latin typeface="Verdana" panose="020B0604030504040204" pitchFamily="34" charset="0"/>
              </a:rPr>
              <a:t> Sholpan Sumbekova</a:t>
            </a:r>
            <a:endParaRPr lang="en-US" altLang="ru-RU" b="1" u="sng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40268"/>
            <a:ext cx="824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feel free to choose the design of slides, which is comfortable for you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283152" cy="706090"/>
          </a:xfrm>
        </p:spPr>
        <p:txBody>
          <a:bodyPr/>
          <a:lstStyle/>
          <a:p>
            <a:r>
              <a:rPr lang="en-US" dirty="0" smtClean="0"/>
              <a:t>Patient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24647"/>
            <a:ext cx="6294866" cy="4783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94928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 CT scans, b. 3D model, c. angiography data, d. simulation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Intellectual Property Portfolio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buClr>
                <a:srgbClr val="C00000"/>
              </a:buClr>
            </a:pPr>
            <a:r>
              <a:rPr lang="en-US" sz="2000" dirty="0"/>
              <a:t>What is the potential intellectual property</a:t>
            </a:r>
            <a:r>
              <a:rPr lang="en-US" sz="2000" dirty="0" smtClean="0"/>
              <a:t>?</a:t>
            </a:r>
          </a:p>
          <a:p>
            <a:pPr>
              <a:lnSpc>
                <a:spcPct val="105000"/>
              </a:lnSpc>
              <a:buClr>
                <a:srgbClr val="C00000"/>
              </a:buClr>
            </a:pPr>
            <a:endParaRPr lang="en-US" sz="2000" dirty="0"/>
          </a:p>
          <a:p>
            <a:pPr>
              <a:lnSpc>
                <a:spcPct val="105000"/>
              </a:lnSpc>
              <a:buClr>
                <a:srgbClr val="C00000"/>
              </a:buClr>
            </a:pPr>
            <a:r>
              <a:rPr lang="en-US" sz="2000" dirty="0" smtClean="0"/>
              <a:t>Have </a:t>
            </a:r>
            <a:r>
              <a:rPr lang="en-US" sz="2000" dirty="0"/>
              <a:t>patents been filed? If so, when and where were they filed</a:t>
            </a:r>
            <a:r>
              <a:rPr lang="en-US" sz="2000" dirty="0" smtClean="0"/>
              <a:t>? What </a:t>
            </a:r>
            <a:r>
              <a:rPr lang="en-US" sz="2000" dirty="0"/>
              <a:t>is the current status of the filings?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35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2400"/>
            <a:ext cx="7772400" cy="563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Business Model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(i.e. How will you generate revenues</a:t>
            </a:r>
            <a:r>
              <a:rPr lang="en-US" sz="28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?)</a:t>
            </a:r>
            <a:endParaRPr lang="ru-RU" sz="2800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9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 Michael Yong Zhao – PI 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Sholpan Sumbekova – Co-PI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Tairkhan</a:t>
            </a:r>
            <a:r>
              <a:rPr lang="en-US" dirty="0" smtClean="0"/>
              <a:t> </a:t>
            </a:r>
            <a:r>
              <a:rPr lang="en-US" dirty="0" err="1" smtClean="0"/>
              <a:t>Dautov</a:t>
            </a:r>
            <a:r>
              <a:rPr lang="en-US" dirty="0" smtClean="0"/>
              <a:t> – Vice-President National Cardiac Centre</a:t>
            </a:r>
          </a:p>
          <a:p>
            <a:r>
              <a:rPr lang="en-US" dirty="0" err="1" smtClean="0"/>
              <a:t>Dr</a:t>
            </a:r>
            <a:r>
              <a:rPr lang="en-US" dirty="0" smtClean="0"/>
              <a:t> Marat </a:t>
            </a:r>
            <a:r>
              <a:rPr lang="en-US" dirty="0" err="1" smtClean="0"/>
              <a:t>Sharipov</a:t>
            </a:r>
            <a:r>
              <a:rPr lang="en-US" dirty="0" smtClean="0"/>
              <a:t> – </a:t>
            </a:r>
            <a:r>
              <a:rPr lang="en-US" dirty="0" err="1" smtClean="0"/>
              <a:t>Cardiologue</a:t>
            </a:r>
            <a:r>
              <a:rPr lang="en-US" dirty="0" smtClean="0"/>
              <a:t>, National Cardiac Centre </a:t>
            </a:r>
          </a:p>
          <a:p>
            <a:r>
              <a:rPr lang="en-US" dirty="0" smtClean="0"/>
              <a:t>Torybek </a:t>
            </a:r>
            <a:r>
              <a:rPr lang="en-US" dirty="0" err="1" smtClean="0"/>
              <a:t>Kezhekhanov</a:t>
            </a:r>
            <a:r>
              <a:rPr lang="en-US" dirty="0" smtClean="0"/>
              <a:t> – 3</a:t>
            </a:r>
            <a:r>
              <a:rPr lang="en-US" baseline="30000" dirty="0" smtClean="0"/>
              <a:t>rd</a:t>
            </a:r>
            <a:r>
              <a:rPr lang="en-US" dirty="0" smtClean="0"/>
              <a:t> year MAE Department</a:t>
            </a:r>
          </a:p>
        </p:txBody>
      </p:sp>
    </p:spTree>
    <p:extLst>
      <p:ext uri="{BB962C8B-B14F-4D97-AF65-F5344CB8AC3E}">
        <p14:creationId xmlns:p14="http://schemas.microsoft.com/office/powerpoint/2010/main" val="33692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WordArt 5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ru-RU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reliable numerical tool to facilitate the </a:t>
            </a:r>
            <a:r>
              <a:rPr lang="en-US" dirty="0" err="1" smtClean="0"/>
              <a:t>cardiosurgents</a:t>
            </a:r>
            <a:r>
              <a:rPr lang="en-US" dirty="0" smtClean="0"/>
              <a:t> with the prognosis of CAD affected arteries</a:t>
            </a:r>
          </a:p>
          <a:p>
            <a:endParaRPr lang="en-US" dirty="0"/>
          </a:p>
          <a:p>
            <a:r>
              <a:rPr lang="en-US" dirty="0" smtClean="0"/>
              <a:t>To produce the cutting-edge tool to obtain the numerical prognosis based on CT images</a:t>
            </a:r>
          </a:p>
          <a:p>
            <a:endParaRPr lang="en-US" dirty="0"/>
          </a:p>
          <a:p>
            <a:r>
              <a:rPr lang="en-US" dirty="0" smtClean="0"/>
              <a:t>24 months </a:t>
            </a:r>
          </a:p>
          <a:p>
            <a:endParaRPr lang="en-US" dirty="0"/>
          </a:p>
          <a:p>
            <a:r>
              <a:rPr lang="en-US" dirty="0" smtClean="0"/>
              <a:t>$150000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1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386397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000" dirty="0"/>
              <a:t>Projects should be driven by the need for a solution that solves a problem or frustration in the market. What problem are you trying to solve? </a:t>
            </a:r>
            <a:endParaRPr lang="en-US" sz="2000" dirty="0" smtClean="0"/>
          </a:p>
          <a:p>
            <a:pPr>
              <a:lnSpc>
                <a:spcPct val="105000"/>
              </a:lnSpc>
            </a:pPr>
            <a:endParaRPr lang="en-US" sz="2000" dirty="0"/>
          </a:p>
          <a:p>
            <a:pPr>
              <a:lnSpc>
                <a:spcPct val="105000"/>
              </a:lnSpc>
            </a:pPr>
            <a:r>
              <a:rPr lang="en-US" sz="2000" dirty="0"/>
              <a:t>Overall, what is the gap in current solutions? (i.e. too expensive, too time consuming, not adequately addressing the need, etc</a:t>
            </a:r>
            <a:r>
              <a:rPr lang="en-US" sz="2000" dirty="0" smtClean="0"/>
              <a:t>.)</a:t>
            </a:r>
          </a:p>
          <a:p>
            <a:pPr>
              <a:lnSpc>
                <a:spcPct val="105000"/>
              </a:lnSpc>
            </a:pPr>
            <a:endParaRPr lang="en-US" sz="2000" dirty="0"/>
          </a:p>
          <a:p>
            <a:pPr>
              <a:lnSpc>
                <a:spcPct val="105000"/>
              </a:lnSpc>
            </a:pPr>
            <a:r>
              <a:rPr lang="en-US" sz="2000" dirty="0"/>
              <a:t>The unmet need should be crystallized into a short statement. It should be clear, succinct, compelling, and memorable</a:t>
            </a:r>
            <a:r>
              <a:rPr lang="en-US" sz="2000" dirty="0" smtClean="0"/>
              <a:t>.</a:t>
            </a:r>
            <a:endParaRPr lang="ru-RU" b="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-76200"/>
            <a:ext cx="8305800" cy="762000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Unmet Need </a:t>
            </a:r>
            <a:r>
              <a:rPr lang="en-US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(i.e. What is the problem?)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13300"/>
          </a:xfrm>
        </p:spPr>
        <p:txBody>
          <a:bodyPr/>
          <a:lstStyle/>
          <a:p>
            <a:pPr lvl="0">
              <a:lnSpc>
                <a:spcPct val="105000"/>
              </a:lnSpc>
              <a:buClr>
                <a:srgbClr val="C00000"/>
              </a:buClr>
            </a:pPr>
            <a:r>
              <a:rPr lang="en-US" sz="2000" dirty="0">
                <a:cs typeface="Segoe UI Light" panose="020B0502040204020203" pitchFamily="34" charset="0"/>
              </a:rPr>
              <a:t>What is the addressable market size</a:t>
            </a:r>
            <a:r>
              <a:rPr lang="en-US" sz="2000" dirty="0" smtClean="0">
                <a:cs typeface="Segoe UI Light" panose="020B0502040204020203" pitchFamily="34" charset="0"/>
              </a:rPr>
              <a:t>?</a:t>
            </a:r>
          </a:p>
          <a:p>
            <a:pPr lvl="0">
              <a:lnSpc>
                <a:spcPct val="105000"/>
              </a:lnSpc>
              <a:buClr>
                <a:srgbClr val="C00000"/>
              </a:buClr>
            </a:pPr>
            <a:endParaRPr lang="en-US" sz="2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buClr>
                <a:srgbClr val="C00000"/>
              </a:buClr>
            </a:pPr>
            <a:r>
              <a:rPr lang="en-US" sz="2000" dirty="0">
                <a:cs typeface="Segoe UI Light" panose="020B0502040204020203" pitchFamily="34" charset="0"/>
              </a:rPr>
              <a:t>Market sizing and landscape: </a:t>
            </a:r>
            <a:r>
              <a:rPr lang="en-US" sz="2000" dirty="0" smtClean="0">
                <a:cs typeface="Segoe UI Light" panose="020B0502040204020203" pitchFamily="34" charset="0"/>
              </a:rPr>
              <a:t>your </a:t>
            </a:r>
            <a:r>
              <a:rPr lang="en-US" sz="2000" dirty="0">
                <a:cs typeface="Segoe UI Light" panose="020B0502040204020203" pitchFamily="34" charset="0"/>
              </a:rPr>
              <a:t>market is NOT the total market. Identify your market segments</a:t>
            </a:r>
            <a:r>
              <a:rPr lang="en-US" sz="2000" dirty="0" smtClean="0">
                <a:cs typeface="Segoe UI Light" panose="020B0502040204020203" pitchFamily="34" charset="0"/>
              </a:rPr>
              <a:t>.</a:t>
            </a:r>
          </a:p>
          <a:p>
            <a:pPr lvl="0">
              <a:lnSpc>
                <a:spcPct val="105000"/>
              </a:lnSpc>
              <a:buClr>
                <a:srgbClr val="C00000"/>
              </a:buClr>
            </a:pPr>
            <a:endParaRPr lang="en-US" sz="2000" dirty="0">
              <a:cs typeface="Segoe UI Light" panose="020B0502040204020203" pitchFamily="34" charset="0"/>
            </a:endParaRPr>
          </a:p>
          <a:p>
            <a:pPr lvl="0">
              <a:lnSpc>
                <a:spcPct val="105000"/>
              </a:lnSpc>
              <a:buClr>
                <a:srgbClr val="C00000"/>
              </a:buClr>
            </a:pPr>
            <a:r>
              <a:rPr lang="en-US" sz="2000" dirty="0">
                <a:cs typeface="Segoe UI Light" panose="020B0502040204020203" pitchFamily="34" charset="0"/>
              </a:rPr>
              <a:t>Focus in on the market that you will go after first.</a:t>
            </a:r>
            <a:endParaRPr lang="en-US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15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218082"/>
            <a:ext cx="7239000" cy="646331"/>
          </a:xfrm>
          <a:prstGeom prst="rect">
            <a:avLst/>
          </a:prstGeom>
        </p:spPr>
        <p:txBody>
          <a:bodyPr>
            <a:sp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US" sz="3600" b="0" dirty="0" smtClean="0">
                <a:ln>
                  <a:noFill/>
                </a:ln>
                <a:effectLst/>
              </a:rPr>
              <a:t>Concept of the Project</a:t>
            </a:r>
            <a:endParaRPr lang="he-IL" sz="3600" b="0" dirty="0">
              <a:ln>
                <a:noFill/>
              </a:ln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80" y="1700808"/>
            <a:ext cx="3485099" cy="3596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99992" y="1700808"/>
                <a:ext cx="3456384" cy="218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/>
                  <a:t>Aterosclerosis (the accumulation of plague)</a:t>
                </a:r>
                <a:endParaRPr lang="ru-RU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Drop of flow velocity after constriction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Invasive </a:t>
                </a:r>
                <a:r>
                  <a:rPr lang="en-US" dirty="0" smtClean="0"/>
                  <a:t>testing of Flow Fractional Reserve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𝐹𝐹𝑅</m:t>
                    </m:r>
                  </m:oMath>
                </a14:m>
                <a:r>
                  <a:rPr lang="en-US" dirty="0" smtClean="0"/>
                  <a:t>)</a:t>
                </a:r>
                <a:endParaRPr lang="ru-RU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Indicator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700808"/>
                <a:ext cx="3456384" cy="2182777"/>
              </a:xfrm>
              <a:prstGeom prst="rect">
                <a:avLst/>
              </a:prstGeom>
              <a:blipFill rotWithShape="0">
                <a:blip r:embed="rId4"/>
                <a:stretch>
                  <a:fillRect l="-1411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9992" y="4221608"/>
                <a:ext cx="374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/>
                  <a:t>Building 3D model from CT images</a:t>
                </a:r>
                <a:endParaRPr lang="ru-RU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CFD simulation with BC </a:t>
                </a:r>
                <a:endParaRPr lang="ru-RU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Obtain numerical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𝐹𝐹𝑅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AutoNum type="arabicPeriod"/>
                </a:pPr>
                <a:r>
                  <a:rPr lang="en-US" dirty="0" smtClean="0"/>
                  <a:t>Compare with the medical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221608"/>
                <a:ext cx="3744416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303" t="-3061" r="-1140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20072" y="1305865"/>
            <a:ext cx="19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Medical Procedure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4543" y="3849656"/>
            <a:ext cx="21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Numerical Procedure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5517232"/>
            <a:ext cx="343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Schematic of CAD affected arteries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3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readiness</a:t>
            </a:r>
            <a:endParaRPr lang="ru-RU" dirty="0"/>
          </a:p>
        </p:txBody>
      </p:sp>
      <p:pic>
        <p:nvPicPr>
          <p:cNvPr id="6" name="Picture 2" descr="https://upload.wikimedia.org/wikipedia/commons/7/72/NASA_TRL_Met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85" y="1676400"/>
            <a:ext cx="3309257" cy="47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7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 smtClean="0"/>
              <a:t>CT scans and 3D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42" y="1037668"/>
            <a:ext cx="3371390" cy="5454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037668"/>
            <a:ext cx="4357672" cy="5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31" y="228600"/>
            <a:ext cx="7355160" cy="725340"/>
          </a:xfrm>
        </p:spPr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5327" y="1259217"/>
            <a:ext cx="755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Computational Fluid Dynamics simulation of the blood flows gives us a detailed pressure and velocity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4" y="1988840"/>
            <a:ext cx="7558906" cy="3937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268" y="6093296"/>
            <a:ext cx="670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 distribution obtained by the free software </a:t>
            </a:r>
            <a:r>
              <a:rPr lang="en-US" dirty="0" err="1" smtClean="0"/>
              <a:t>Simvascular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488832" cy="720080"/>
          </a:xfrm>
        </p:spPr>
        <p:txBody>
          <a:bodyPr/>
          <a:lstStyle/>
          <a:p>
            <a:r>
              <a:rPr lang="en-US" dirty="0" smtClean="0"/>
              <a:t>Patient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681"/>
          <a:stretch/>
        </p:blipFill>
        <p:spPr>
          <a:xfrm>
            <a:off x="251521" y="836713"/>
            <a:ext cx="3816424" cy="2565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3645024"/>
            <a:ext cx="3888433" cy="2802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6056" y="2524972"/>
            <a:ext cx="24482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smtClean="0"/>
              <a:t>CT image</a:t>
            </a:r>
          </a:p>
          <a:p>
            <a:pPr marL="342900" indent="-342900">
              <a:buAutoNum type="alphaLcPeriod"/>
            </a:pPr>
            <a:r>
              <a:rPr lang="en-US" dirty="0" smtClean="0"/>
              <a:t>3D model built and meshed</a:t>
            </a:r>
          </a:p>
          <a:p>
            <a:pPr marL="342900" indent="-342900">
              <a:buAutoNum type="alphaLcPeriod"/>
            </a:pPr>
            <a:r>
              <a:rPr lang="en-US" dirty="0" smtClean="0"/>
              <a:t>Angiography Data</a:t>
            </a:r>
          </a:p>
          <a:p>
            <a:pPr marL="342900" indent="-342900">
              <a:buAutoNum type="alphaLcPeriod"/>
            </a:pPr>
            <a:r>
              <a:rPr lang="en-US" dirty="0" smtClean="0"/>
              <a:t>Result of FFR computed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</Template>
  <TotalTime>651</TotalTime>
  <Words>384</Words>
  <Application>Microsoft Office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Segoe UI</vt:lpstr>
      <vt:lpstr>Segoe UI Light</vt:lpstr>
      <vt:lpstr>Verdana</vt:lpstr>
      <vt:lpstr>Wingdings</vt:lpstr>
      <vt:lpstr>sample</vt:lpstr>
      <vt:lpstr>CAD </vt:lpstr>
      <vt:lpstr>General information</vt:lpstr>
      <vt:lpstr>Unmet Need (i.e. What is the problem?)</vt:lpstr>
      <vt:lpstr>Market analysis</vt:lpstr>
      <vt:lpstr>PowerPoint Presentation</vt:lpstr>
      <vt:lpstr>Level of readiness</vt:lpstr>
      <vt:lpstr>CT scans and 3D Model</vt:lpstr>
      <vt:lpstr>Simulation</vt:lpstr>
      <vt:lpstr>Patient 1</vt:lpstr>
      <vt:lpstr>Patient 2</vt:lpstr>
      <vt:lpstr>Intellectual Property Portfolio</vt:lpstr>
      <vt:lpstr>Business Model (i.e. How will you generate revenues?)</vt:lpstr>
      <vt:lpstr>Team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Офис коммерциализации</dc:title>
  <dc:creator>Zhuldyz Zhumadilova</dc:creator>
  <cp:lastModifiedBy>Yong Zhao</cp:lastModifiedBy>
  <cp:revision>50</cp:revision>
  <dcterms:created xsi:type="dcterms:W3CDTF">2018-04-24T04:39:18Z</dcterms:created>
  <dcterms:modified xsi:type="dcterms:W3CDTF">2020-03-16T10:38:45Z</dcterms:modified>
</cp:coreProperties>
</file>