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3" r:id="rId2"/>
    <p:sldId id="306" r:id="rId3"/>
    <p:sldId id="303" r:id="rId4"/>
    <p:sldId id="272" r:id="rId5"/>
    <p:sldId id="288" r:id="rId6"/>
    <p:sldId id="317" r:id="rId7"/>
    <p:sldId id="304" r:id="rId8"/>
    <p:sldId id="310" r:id="rId9"/>
    <p:sldId id="307" r:id="rId10"/>
    <p:sldId id="318" r:id="rId11"/>
    <p:sldId id="305" r:id="rId12"/>
    <p:sldId id="313" r:id="rId13"/>
    <p:sldId id="319" r:id="rId14"/>
    <p:sldId id="314" r:id="rId15"/>
    <p:sldId id="315" r:id="rId16"/>
    <p:sldId id="316" r:id="rId17"/>
    <p:sldId id="311" r:id="rId18"/>
    <p:sldId id="270" r:id="rId19"/>
    <p:sldId id="312" r:id="rId20"/>
  </p:sldIdLst>
  <p:sldSz cx="9144000" cy="6858000" type="screen4x3"/>
  <p:notesSz cx="6731000" cy="9863138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611"/>
    <a:srgbClr val="CC99FF"/>
    <a:srgbClr val="339933"/>
    <a:srgbClr val="FF0000"/>
    <a:srgbClr val="0033CC"/>
    <a:srgbClr val="FFE40E"/>
    <a:srgbClr val="21DCFF"/>
    <a:srgbClr val="FF1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5278" autoAdjust="0"/>
  </p:normalViewPr>
  <p:slideViewPr>
    <p:cSldViewPr snapToObjects="1">
      <p:cViewPr varScale="1">
        <p:scale>
          <a:sx n="68" d="100"/>
          <a:sy n="68" d="100"/>
        </p:scale>
        <p:origin x="1440" y="72"/>
      </p:cViewPr>
      <p:guideLst>
        <p:guide orient="horz" pos="19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E976887-AE94-4884-92E4-6304688F1A22}" type="datetimeFigureOut">
              <a:rPr lang="fr-FR"/>
              <a:pPr>
                <a:defRPr/>
              </a:pPr>
              <a:t>04/04/2017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67838"/>
            <a:ext cx="291623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3175" y="9367838"/>
            <a:ext cx="291623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C99E6DE-1DF5-4B28-9ABC-65013985C3C1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8E48EAD-5343-4F01-877E-DF8BF56E766B}" type="datetimeFigureOut">
              <a:rPr lang="en-US"/>
              <a:pPr>
                <a:defRPr/>
              </a:pPr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233488"/>
            <a:ext cx="4438650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6625"/>
            <a:ext cx="5384800" cy="3883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9425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3175" y="9369425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944462F-64F0-4006-9EB4-3FB987607BC5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86015A-3EAE-4F07-B5D7-FA829B81F3C6}" type="slidenum">
              <a:rPr lang="en-US" altLang="fr-FR"/>
              <a:pPr/>
              <a:t>2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AF8C1-DE22-432A-9EDB-DB48994683CB}" type="slidenum">
              <a:rPr lang="en-US" altLang="fr-FR"/>
              <a:pPr/>
              <a:t>11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AF8C1-DE22-432A-9EDB-DB48994683CB}" type="slidenum">
              <a:rPr lang="en-US" altLang="fr-FR"/>
              <a:pPr/>
              <a:t>12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81867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86015A-3EAE-4F07-B5D7-FA829B81F3C6}" type="slidenum">
              <a:rPr lang="en-US" altLang="fr-FR"/>
              <a:pPr/>
              <a:t>13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41600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AF8C1-DE22-432A-9EDB-DB48994683CB}" type="slidenum">
              <a:rPr lang="en-US" altLang="fr-FR"/>
              <a:pPr/>
              <a:t>14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79490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AF8C1-DE22-432A-9EDB-DB48994683CB}" type="slidenum">
              <a:rPr lang="en-US" altLang="fr-FR"/>
              <a:pPr/>
              <a:t>15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48074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AF8C1-DE22-432A-9EDB-DB48994683CB}" type="slidenum">
              <a:rPr lang="en-US" altLang="fr-FR"/>
              <a:pPr/>
              <a:t>16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42597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A6B490-741F-4050-AECB-2475E4624D6B}" type="slidenum">
              <a:rPr lang="en-US" altLang="fr-FR"/>
              <a:pPr/>
              <a:t>17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37492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A6B490-741F-4050-AECB-2475E4624D6B}" type="slidenum">
              <a:rPr lang="en-US" altLang="fr-FR"/>
              <a:pPr/>
              <a:t>18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462F-64F0-4006-9EB4-3FB987607BC5}" type="slidenum">
              <a:rPr lang="en-US" altLang="fr-FR" smtClean="0"/>
              <a:pPr/>
              <a:t>19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60625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E0BC74-A154-410F-9941-108F5B31B1B6}" type="slidenum">
              <a:rPr lang="en-US" altLang="fr-FR"/>
              <a:pPr/>
              <a:t>3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94025F-008E-41F3-9059-6F530903177E}" type="slidenum">
              <a:rPr lang="en-US" altLang="fr-FR"/>
              <a:pPr/>
              <a:t>4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fr-FR" dirty="0"/>
              <a:t>Mettre en place une solution d’analyse des données de ces </a:t>
            </a:r>
            <a:r>
              <a:rPr lang="fr-FR" altLang="fr-FR" dirty="0" err="1"/>
              <a:t>Vélib</a:t>
            </a:r>
            <a:endParaRPr lang="fr-FR" altLang="fr-FR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18BCC8-E21D-4430-BB8B-5D348D18CF71}" type="slidenum">
              <a:rPr lang="en-US" altLang="fr-FR"/>
              <a:pPr/>
              <a:t>5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86015A-3EAE-4F07-B5D7-FA829B81F3C6}" type="slidenum">
              <a:rPr lang="en-US" altLang="fr-FR"/>
              <a:pPr/>
              <a:t>6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255501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495077E-53F4-4B3A-8F94-787E6C892517}" type="slidenum">
              <a:rPr lang="en-US" altLang="fr-FR"/>
              <a:pPr/>
              <a:t>7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495077E-53F4-4B3A-8F94-787E6C892517}" type="slidenum">
              <a:rPr lang="en-US" altLang="fr-FR"/>
              <a:pPr/>
              <a:t>8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964079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AF8C1-DE22-432A-9EDB-DB48994683CB}" type="slidenum">
              <a:rPr lang="en-US" altLang="fr-FR"/>
              <a:pPr/>
              <a:t>9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81019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86015A-3EAE-4F07-B5D7-FA829B81F3C6}" type="slidenum">
              <a:rPr lang="en-US" altLang="fr-FR"/>
              <a:pPr/>
              <a:t>10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1317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GB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" name="Image 6" descr="LOGO_FITE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3450"/>
            <a:ext cx="78882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94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CYAN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3587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1508" y="214290"/>
            <a:ext cx="7416000" cy="1143000"/>
          </a:xfrm>
        </p:spPr>
        <p:txBody>
          <a:bodyPr/>
          <a:lstStyle>
            <a:lvl1pPr algn="r">
              <a:defRPr>
                <a:solidFill>
                  <a:srgbClr val="21DCFF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rgbClr val="21DCFF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7E28EE-83DF-483C-BCBD-DA838FAD5216}" type="datetime1">
              <a:rPr lang="en-US"/>
              <a:pPr>
                <a:defRPr/>
              </a:pPr>
              <a:t>4/4/2017</a:t>
            </a:fld>
            <a:endParaRPr lang="en-GB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C3615-B40E-407D-A717-A67D2754EE8A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12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JAU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58775"/>
            <a:ext cx="6477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890" y="216582"/>
            <a:ext cx="7416000" cy="1143000"/>
          </a:xfrm>
        </p:spPr>
        <p:txBody>
          <a:bodyPr/>
          <a:lstStyle>
            <a:lvl1pPr algn="r">
              <a:defRPr>
                <a:solidFill>
                  <a:srgbClr val="FFE40E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rgbClr val="FFE40E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134AD0-3D60-4CD7-8230-07A2ED473155}" type="datetime1">
              <a:rPr lang="en-US"/>
              <a:pPr>
                <a:defRPr/>
              </a:pPr>
              <a:t>4/4/2017</a:t>
            </a:fld>
            <a:endParaRPr lang="en-GB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68E19-D894-4026-952F-B096001C2969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393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JAU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5F23F-28D5-4EB6-8E07-1AAADCE1636C}" type="datetime1">
              <a:rPr lang="en-US"/>
              <a:pPr>
                <a:defRPr/>
              </a:pPr>
              <a:t>4/4/2017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24CFD-19AC-41E5-8819-A8166635DE25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71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MAGENT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8013"/>
            <a:ext cx="9144000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25DE7C-EB9D-450B-9618-F257E597677B}" type="datetime1">
              <a:rPr lang="en-US"/>
              <a:pPr>
                <a:defRPr/>
              </a:pPr>
              <a:t>4/4/2017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A6293-697C-4F9A-AE23-922FA1FD2BFC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31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BLEU_F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D69D54-B69E-424F-91B3-9AE98CAE25FA}" type="datetime1">
              <a:rPr lang="en-US"/>
              <a:pPr>
                <a:defRPr/>
              </a:pPr>
              <a:t>4/4/2017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B32AE-CE49-45A1-9D0A-184D89FA97F2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239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VER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6900"/>
            <a:ext cx="91440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27D8D8-FF22-4D37-8CB0-9616623C61C1}" type="datetime1">
              <a:rPr lang="en-US"/>
              <a:pPr>
                <a:defRPr/>
              </a:pPr>
              <a:t>4/4/2017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A7843-4A0D-416E-985E-21393396EE66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510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BLEU_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C8080C-8B28-4A08-8FF3-4F38337D5462}" type="datetime1">
              <a:rPr lang="en-US"/>
              <a:pPr>
                <a:defRPr/>
              </a:pPr>
              <a:t>4/4/2017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6359C-E49F-4733-A6C3-22A577DB8615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121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8F929C-3D8D-4120-AAA0-00ED68016D6E}" type="datetime1">
              <a:rPr lang="en-US"/>
              <a:pPr>
                <a:defRPr/>
              </a:pPr>
              <a:t>4/4/2017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29D17-52DB-442F-B8B7-837C98070680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94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MAGENTA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57188"/>
            <a:ext cx="64293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rgbClr val="FF1BA0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271508" y="199776"/>
            <a:ext cx="7416000" cy="1143000"/>
          </a:xfrm>
        </p:spPr>
        <p:txBody>
          <a:bodyPr/>
          <a:lstStyle>
            <a:lvl1pPr algn="r">
              <a:defRPr>
                <a:solidFill>
                  <a:srgbClr val="FF18CF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84FBB4-7E92-43D6-80EB-EEB5BDC0844F}" type="datetime1">
              <a:rPr lang="en-US"/>
              <a:pPr>
                <a:defRPr/>
              </a:pPr>
              <a:t>4/4/2017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93DA-A9E7-47E3-A6BD-7F20FA4B7872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022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BLEU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68300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9244" y="216582"/>
            <a:ext cx="7416000" cy="11430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GB" sz="44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MS PGothic" pitchFamily="34" charset="-128"/>
                <a:cs typeface="ＭＳ Ｐゴシック" pitchFamily="24" charset="-128"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D9AC3D-3533-4BC1-B932-17D70058991B}" type="datetime1">
              <a:rPr lang="en-US"/>
              <a:pPr>
                <a:defRPr/>
              </a:pPr>
              <a:t>4/4/2017</a:t>
            </a:fld>
            <a:endParaRPr lang="en-GB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D0D16-5039-49E2-841E-A27F6161A10B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679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et modifiez le titre</a:t>
            </a:r>
            <a:endParaRPr lang="en-GB" altLang="en-US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  <a:endParaRPr lang="en-GB" alt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312605C-FA67-4D97-9415-187A5A753015}" type="datetime1">
              <a:rPr lang="en-US"/>
              <a:pPr>
                <a:defRPr/>
              </a:pPr>
              <a:t>4/4/2017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8C32D24-D39D-4E25-BC9B-D8290D8B5D06}" type="slidenum">
              <a:rPr lang="en-GB" altLang="en-US"/>
              <a:pPr/>
              <a:t>‹N°›</a:t>
            </a:fld>
            <a:endParaRPr lang="en-GB" altLang="en-US"/>
          </a:p>
        </p:txBody>
      </p:sp>
      <p:pic>
        <p:nvPicPr>
          <p:cNvPr id="1031" name="Image 6" descr="ETOIL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126163"/>
            <a:ext cx="7493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pitchFamily="3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13.pn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e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jpeg"/><Relationship Id="rId10" Type="http://schemas.openxmlformats.org/officeDocument/2006/relationships/image" Target="../media/image30.jpeg"/><Relationship Id="rId4" Type="http://schemas.openxmlformats.org/officeDocument/2006/relationships/image" Target="../media/image13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13.png"/><Relationship Id="rId7" Type="http://schemas.openxmlformats.org/officeDocument/2006/relationships/image" Target="../media/image36.jpe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3.jpeg"/><Relationship Id="rId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3"/>
          <p:cNvSpPr>
            <a:spLocks noGrp="1"/>
          </p:cNvSpPr>
          <p:nvPr>
            <p:ph type="ctrTitle"/>
          </p:nvPr>
        </p:nvSpPr>
        <p:spPr>
          <a:xfrm>
            <a:off x="533400" y="1557338"/>
            <a:ext cx="8229600" cy="1470025"/>
          </a:xfrm>
        </p:spPr>
        <p:txBody>
          <a:bodyPr/>
          <a:lstStyle/>
          <a:p>
            <a:pPr>
              <a:defRPr/>
            </a:pPr>
            <a:r>
              <a:rPr lang="fr-FR" sz="54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Analyse en temps réel</a:t>
            </a:r>
            <a:br>
              <a:rPr lang="fr-FR" sz="5400" noProof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fr-FR" sz="54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des données de Vélib</a:t>
            </a:r>
            <a:endParaRPr lang="fr-FR" sz="3200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Sous-titre 9"/>
          <p:cNvSpPr>
            <a:spLocks noGrp="1"/>
          </p:cNvSpPr>
          <p:nvPr>
            <p:ph type="subTitle" idx="4294967295"/>
          </p:nvPr>
        </p:nvSpPr>
        <p:spPr>
          <a:xfrm>
            <a:off x="2209800" y="5013325"/>
            <a:ext cx="6553200" cy="1609725"/>
          </a:xfrm>
        </p:spPr>
        <p:txBody>
          <a:bodyPr/>
          <a:lstStyle/>
          <a:p>
            <a:pPr algn="r">
              <a:buFont typeface="Arial" charset="0"/>
              <a:buNone/>
              <a:defRPr/>
            </a:pPr>
            <a:r>
              <a:rPr lang="fr-FR" altLang="en-US" sz="2000" noProof="1">
                <a:solidFill>
                  <a:srgbClr val="53126A"/>
                </a:solidFill>
              </a:rPr>
              <a:t>Petty ESSI</a:t>
            </a:r>
          </a:p>
          <a:p>
            <a:pPr algn="r">
              <a:buFont typeface="Arial" charset="0"/>
              <a:buNone/>
              <a:defRPr/>
            </a:pPr>
            <a:r>
              <a:rPr lang="fr-FR" altLang="en-US" sz="2000" noProof="1">
                <a:solidFill>
                  <a:srgbClr val="53126A"/>
                </a:solidFill>
              </a:rPr>
              <a:t>Julien LARSENEUR</a:t>
            </a:r>
          </a:p>
          <a:p>
            <a:pPr algn="r">
              <a:buFont typeface="Arial" charset="0"/>
              <a:buNone/>
              <a:defRPr/>
            </a:pPr>
            <a:r>
              <a:rPr lang="fr-FR" altLang="en-US" sz="2000" noProof="1">
                <a:solidFill>
                  <a:srgbClr val="53126A"/>
                </a:solidFill>
              </a:rPr>
              <a:t>Gaël </a:t>
            </a:r>
            <a:r>
              <a:rPr lang="fr-FR" altLang="en-US" sz="2000" cap="all" noProof="1">
                <a:solidFill>
                  <a:srgbClr val="53126A"/>
                </a:solidFill>
              </a:rPr>
              <a:t>buchillet</a:t>
            </a:r>
          </a:p>
          <a:p>
            <a:pPr algn="r">
              <a:buFont typeface="Arial" charset="0"/>
              <a:buNone/>
              <a:defRPr/>
            </a:pPr>
            <a:r>
              <a:rPr lang="fr-FR" altLang="en-US" sz="2000" noProof="1">
                <a:solidFill>
                  <a:srgbClr val="53126A"/>
                </a:solidFill>
              </a:rPr>
              <a:t>Foucault </a:t>
            </a:r>
            <a:r>
              <a:rPr lang="fr-FR" altLang="en-US" sz="2000" cap="all" noProof="1">
                <a:solidFill>
                  <a:srgbClr val="53126A"/>
                </a:solidFill>
              </a:rPr>
              <a:t>de villele</a:t>
            </a:r>
          </a:p>
        </p:txBody>
      </p:sp>
      <p:sp>
        <p:nvSpPr>
          <p:cNvPr id="1331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3317" name="Picture 7" descr="Site officiel Velib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962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4F41D0-974E-4BD9-8CA8-CF561F0D7A11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/>
              <a:t>Sommaire</a:t>
            </a:r>
            <a:endParaRPr lang="en-GB" altLang="en-US" dirty="0"/>
          </a:p>
        </p:txBody>
      </p:sp>
      <p:sp>
        <p:nvSpPr>
          <p:cNvPr id="6" name="ZoneTexte 18"/>
          <p:cNvSpPr txBox="1"/>
          <p:nvPr/>
        </p:nvSpPr>
        <p:spPr>
          <a:xfrm>
            <a:off x="1187450" y="2276872"/>
            <a:ext cx="67691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ea typeface="MS PGothic" pitchFamily="34" charset="-128"/>
              </a:rPr>
              <a:t>Présentation du projet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ea typeface="MS PGothic" pitchFamily="34" charset="-128"/>
              </a:rPr>
              <a:t>Architecture applicative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rgbClr val="000000"/>
                </a:solidFill>
                <a:ea typeface="MS PGothic" pitchFamily="34" charset="-128"/>
              </a:rPr>
              <a:t>Solutions d’analyse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rgbClr val="000000"/>
                </a:solidFill>
                <a:ea typeface="MS PGothic" pitchFamily="34" charset="-128"/>
              </a:rPr>
              <a:t>Visualisation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rgbClr val="000000"/>
                </a:solidFill>
                <a:ea typeface="MS PGothic" pitchFamily="34" charset="-128"/>
              </a:rPr>
              <a:t>Conclusion et perspectives</a:t>
            </a:r>
          </a:p>
          <a:p>
            <a:pPr marL="342900" indent="-342900" eaLnBrk="1" hangingPunct="1">
              <a:defRPr/>
            </a:pPr>
            <a:endParaRPr lang="fr-FR" sz="20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36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42FA82-EBF5-426E-8AC7-27A8BF5F6573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10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5366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08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6"/>
          <p:cNvSpPr>
            <a:spLocks noGrp="1"/>
          </p:cNvSpPr>
          <p:nvPr>
            <p:ph type="title"/>
          </p:nvPr>
        </p:nvSpPr>
        <p:spPr>
          <a:xfrm>
            <a:off x="1177801" y="116632"/>
            <a:ext cx="7786687" cy="1143000"/>
          </a:xfrm>
        </p:spPr>
        <p:txBody>
          <a:bodyPr/>
          <a:lstStyle/>
          <a:p>
            <a:r>
              <a:rPr lang="en-GB" altLang="en-US" dirty="0"/>
              <a:t>3.1 Analyse : </a:t>
            </a:r>
            <a:r>
              <a:rPr lang="en-GB" altLang="en-US" dirty="0" err="1"/>
              <a:t>Règles</a:t>
            </a:r>
            <a:r>
              <a:rPr lang="en-GB" altLang="en-US" dirty="0"/>
              <a:t> </a:t>
            </a:r>
            <a:r>
              <a:rPr lang="en-GB" altLang="en-US" dirty="0" err="1"/>
              <a:t>d’association</a:t>
            </a:r>
            <a:endParaRPr lang="en-GB" altLang="en-US" dirty="0"/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5F8E91-4929-45DC-9E34-0BCA58484BC7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11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Rectangle 15"/>
          <p:cNvSpPr>
            <a:spLocks noChangeArrowheads="1"/>
          </p:cNvSpPr>
          <p:nvPr/>
        </p:nvSpPr>
        <p:spPr bwMode="auto">
          <a:xfrm>
            <a:off x="304800" y="1570038"/>
            <a:ext cx="8461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fr-FR"/>
          </a:p>
        </p:txBody>
      </p:sp>
      <p:pic>
        <p:nvPicPr>
          <p:cNvPr id="19462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33" descr="apache-spark-mllib-training-in-mexic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686" y="1328151"/>
            <a:ext cx="903524" cy="85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322217" y="2036683"/>
            <a:ext cx="838508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fr-FR" dirty="0">
                <a:latin typeface="+mn-lt"/>
              </a:rPr>
              <a:t>Objectif</a:t>
            </a:r>
          </a:p>
          <a:p>
            <a:pPr marL="722313" lvl="1" indent="-2651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fr-FR" dirty="0">
                <a:latin typeface="+mn-lt"/>
              </a:rPr>
              <a:t>Trouver une relation entre des sous ensembles de données</a:t>
            </a:r>
          </a:p>
          <a:p>
            <a:pPr marL="722313" lvl="1" indent="-2651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fr-FR" dirty="0">
                <a:latin typeface="+mn-lt"/>
              </a:rPr>
              <a:t>Construire un modèle basé sur des règles conditionnelles </a:t>
            </a:r>
          </a:p>
          <a:p>
            <a:pPr lvl="1" eaLnBrk="1" hangingPunct="1">
              <a:buClr>
                <a:schemeClr val="accent4">
                  <a:lumMod val="75000"/>
                </a:schemeClr>
              </a:buClr>
              <a:defRPr/>
            </a:pPr>
            <a:r>
              <a:rPr lang="fr-FR" dirty="0">
                <a:latin typeface="+mn-lt"/>
              </a:rPr>
              <a:t>	«si Conditions alors Résultats »</a:t>
            </a:r>
          </a:p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fr-FR" dirty="0">
              <a:latin typeface="+mn-lt"/>
            </a:endParaRPr>
          </a:p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fr-FR" dirty="0">
                <a:solidFill>
                  <a:srgbClr val="FF0000"/>
                </a:solidFill>
                <a:latin typeface="+mn-lt"/>
              </a:rPr>
              <a:t>FP </a:t>
            </a:r>
            <a:r>
              <a:rPr lang="fr-FR" dirty="0" err="1">
                <a:solidFill>
                  <a:srgbClr val="FF0000"/>
                </a:solidFill>
                <a:latin typeface="+mn-lt"/>
              </a:rPr>
              <a:t>Growth</a:t>
            </a:r>
            <a:r>
              <a:rPr lang="fr-FR" dirty="0">
                <a:solidFill>
                  <a:srgbClr val="FF0000"/>
                </a:solidFill>
                <a:latin typeface="+mn-lt"/>
              </a:rPr>
              <a:t> : </a:t>
            </a:r>
            <a:r>
              <a:rPr lang="fr-FR" dirty="0">
                <a:latin typeface="+mn-lt"/>
              </a:rPr>
              <a:t>Algorithme d’apprentissage supervisé</a:t>
            </a:r>
          </a:p>
          <a:p>
            <a:pPr marL="722313" lvl="1" indent="-2651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fr-FR" dirty="0">
                <a:latin typeface="+mn-lt"/>
              </a:rPr>
              <a:t>Prévision par série temporelle de 10 min</a:t>
            </a:r>
          </a:p>
          <a:p>
            <a:pPr marL="722313" lvl="1" indent="-2651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fr-FR" dirty="0">
                <a:latin typeface="+mn-lt"/>
              </a:rPr>
              <a:t>Structuration de la données par station par jour de la semaine et par période de 10 min</a:t>
            </a:r>
          </a:p>
          <a:p>
            <a:pPr marL="722313" lvl="1" indent="-2651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fr-FR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/>
              <a:t>3.2 Analyse : Clustering</a:t>
            </a: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5F8E91-4929-45DC-9E34-0BCA58484BC7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12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Rectangle 15"/>
          <p:cNvSpPr>
            <a:spLocks noChangeArrowheads="1"/>
          </p:cNvSpPr>
          <p:nvPr/>
        </p:nvSpPr>
        <p:spPr bwMode="auto">
          <a:xfrm>
            <a:off x="304800" y="1570038"/>
            <a:ext cx="8461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fr-FR"/>
          </a:p>
        </p:txBody>
      </p:sp>
      <p:pic>
        <p:nvPicPr>
          <p:cNvPr id="19462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19366" y="1939925"/>
            <a:ext cx="838508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fr-FR" dirty="0">
                <a:latin typeface="+mn-lt"/>
              </a:rPr>
              <a:t>Objectif du </a:t>
            </a:r>
            <a:r>
              <a:rPr lang="fr-FR" dirty="0" err="1">
                <a:latin typeface="+mn-lt"/>
              </a:rPr>
              <a:t>clustering</a:t>
            </a:r>
            <a:endParaRPr lang="fr-FR" dirty="0">
              <a:latin typeface="+mn-lt"/>
            </a:endParaRPr>
          </a:p>
          <a:p>
            <a:pPr marL="722313" lvl="1" indent="-2651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fr-FR" dirty="0">
                <a:latin typeface="+mn-lt"/>
              </a:rPr>
              <a:t>Trouver des groupes de stations avec des profils d’usage similaires</a:t>
            </a:r>
          </a:p>
          <a:p>
            <a:pPr marL="722313" lvl="1" indent="-2651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fr-FR" dirty="0">
                <a:latin typeface="+mn-lt"/>
              </a:rPr>
              <a:t>Croiser les groupes ou clusters trouvés avec des données géographiques et socio-économiques de la ville</a:t>
            </a:r>
          </a:p>
          <a:p>
            <a:pPr lvl="1" eaLnBrk="1" hangingPunct="1">
              <a:buClr>
                <a:schemeClr val="accent4">
                  <a:lumMod val="75000"/>
                </a:schemeClr>
              </a:buClr>
              <a:defRPr/>
            </a:pPr>
            <a:r>
              <a:rPr lang="fr-FR" dirty="0">
                <a:latin typeface="+mn-lt"/>
              </a:rPr>
              <a:t>⇒ Facteurs influents sur l’usage des </a:t>
            </a:r>
            <a:r>
              <a:rPr lang="fr-FR" dirty="0" err="1">
                <a:latin typeface="+mn-lt"/>
              </a:rPr>
              <a:t>Vélib</a:t>
            </a:r>
            <a:r>
              <a:rPr lang="fr-FR" dirty="0">
                <a:latin typeface="+mn-lt"/>
              </a:rPr>
              <a:t>’</a:t>
            </a:r>
          </a:p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endParaRPr lang="fr-FR" dirty="0">
              <a:latin typeface="+mn-lt"/>
            </a:endParaRPr>
          </a:p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fr-FR" dirty="0">
                <a:latin typeface="+mn-lt"/>
              </a:rPr>
              <a:t>Deux algorithmes de </a:t>
            </a:r>
            <a:r>
              <a:rPr lang="fr-FR" dirty="0" err="1">
                <a:latin typeface="+mn-lt"/>
              </a:rPr>
              <a:t>clustering</a:t>
            </a:r>
            <a:r>
              <a:rPr lang="fr-FR" dirty="0">
                <a:latin typeface="+mn-lt"/>
              </a:rPr>
              <a:t> non supervisés</a:t>
            </a:r>
          </a:p>
          <a:p>
            <a:pPr marL="722313" lvl="1" indent="-2651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fr-FR" dirty="0">
                <a:solidFill>
                  <a:srgbClr val="FF0000"/>
                </a:solidFill>
                <a:latin typeface="+mn-lt"/>
              </a:rPr>
              <a:t>K-</a:t>
            </a:r>
            <a:r>
              <a:rPr lang="fr-FR" dirty="0" err="1">
                <a:solidFill>
                  <a:srgbClr val="FF0000"/>
                </a:solidFill>
                <a:latin typeface="+mn-lt"/>
              </a:rPr>
              <a:t>means</a:t>
            </a:r>
            <a:endParaRPr lang="fr-FR" dirty="0">
              <a:solidFill>
                <a:srgbClr val="FF0000"/>
              </a:solidFill>
              <a:latin typeface="+mn-lt"/>
            </a:endParaRPr>
          </a:p>
          <a:p>
            <a:pPr marL="722313" lvl="1" indent="-2651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fr-FR" dirty="0" err="1">
                <a:latin typeface="+mn-lt"/>
              </a:rPr>
              <a:t>Hierarchical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clustering</a:t>
            </a:r>
            <a:endParaRPr lang="fr-FR" dirty="0">
              <a:latin typeface="+mn-lt"/>
            </a:endParaRPr>
          </a:p>
        </p:txBody>
      </p:sp>
      <p:pic>
        <p:nvPicPr>
          <p:cNvPr id="8" name="Image 33" descr="apache-spark-mllib-training-in-mexic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686" y="1143208"/>
            <a:ext cx="903524" cy="85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75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/>
              <a:t>Sommaire</a:t>
            </a:r>
            <a:endParaRPr lang="en-GB" altLang="en-US" dirty="0"/>
          </a:p>
        </p:txBody>
      </p:sp>
      <p:sp>
        <p:nvSpPr>
          <p:cNvPr id="6" name="ZoneTexte 18"/>
          <p:cNvSpPr txBox="1"/>
          <p:nvPr/>
        </p:nvSpPr>
        <p:spPr>
          <a:xfrm>
            <a:off x="1187450" y="2276872"/>
            <a:ext cx="67691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ea typeface="MS PGothic" pitchFamily="34" charset="-128"/>
              </a:rPr>
              <a:t>Présentation du projet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ea typeface="MS PGothic" pitchFamily="34" charset="-128"/>
              </a:rPr>
              <a:t>Architecture applicative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ea typeface="MS PGothic" pitchFamily="34" charset="-128"/>
              </a:rPr>
              <a:t>Solutions d’analyse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rgbClr val="000000"/>
                </a:solidFill>
                <a:ea typeface="MS PGothic" pitchFamily="34" charset="-128"/>
              </a:rPr>
              <a:t>Visualisation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rgbClr val="000000"/>
                </a:solidFill>
                <a:ea typeface="MS PGothic" pitchFamily="34" charset="-128"/>
              </a:rPr>
              <a:t>Conclusion et perspectives</a:t>
            </a:r>
          </a:p>
          <a:p>
            <a:pPr marL="342900" indent="-342900" eaLnBrk="1" hangingPunct="1">
              <a:defRPr/>
            </a:pPr>
            <a:endParaRPr lang="fr-FR" sz="20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36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42FA82-EBF5-426E-8AC7-27A8BF5F6573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13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5366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93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/>
              <a:t>4. Visualisation</a:t>
            </a: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5F8E91-4929-45DC-9E34-0BCA58484BC7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14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Rectangle 15"/>
          <p:cNvSpPr>
            <a:spLocks noChangeArrowheads="1"/>
          </p:cNvSpPr>
          <p:nvPr/>
        </p:nvSpPr>
        <p:spPr bwMode="auto">
          <a:xfrm>
            <a:off x="304800" y="1570038"/>
            <a:ext cx="8461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fr-FR"/>
          </a:p>
        </p:txBody>
      </p:sp>
      <p:pic>
        <p:nvPicPr>
          <p:cNvPr id="19462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19366" y="1042249"/>
            <a:ext cx="8385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accent4">
                  <a:lumMod val="75000"/>
                </a:schemeClr>
              </a:buClr>
              <a:defRPr/>
            </a:pPr>
            <a:r>
              <a:rPr lang="fr-FR" sz="2000" b="1" dirty="0">
                <a:latin typeface="+mn-lt"/>
              </a:rPr>
              <a:t>Disponibilité en temps réel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4488" t="44397" r="27163" b="7496"/>
          <a:stretch/>
        </p:blipFill>
        <p:spPr>
          <a:xfrm>
            <a:off x="1821147" y="1570038"/>
            <a:ext cx="5309319" cy="50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3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/>
              <a:t>4. Visualisation</a:t>
            </a: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5F8E91-4929-45DC-9E34-0BCA58484BC7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15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Rectangle 15"/>
          <p:cNvSpPr>
            <a:spLocks noChangeArrowheads="1"/>
          </p:cNvSpPr>
          <p:nvPr/>
        </p:nvSpPr>
        <p:spPr bwMode="auto">
          <a:xfrm>
            <a:off x="304800" y="1570038"/>
            <a:ext cx="8461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fr-FR"/>
          </a:p>
        </p:txBody>
      </p:sp>
      <p:pic>
        <p:nvPicPr>
          <p:cNvPr id="19462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19366" y="1042249"/>
            <a:ext cx="8385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Clr>
                <a:schemeClr val="accent4">
                  <a:lumMod val="75000"/>
                </a:schemeClr>
              </a:buClr>
              <a:defRPr/>
            </a:pPr>
            <a:r>
              <a:rPr lang="fr-FR" sz="2000" b="1" dirty="0">
                <a:latin typeface="+mn-lt"/>
              </a:rPr>
              <a:t>Statistiques du jour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87" y="944689"/>
            <a:ext cx="4086225" cy="29718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19" y="3923351"/>
            <a:ext cx="7953375" cy="28289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519" y="2125265"/>
            <a:ext cx="30765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6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/>
              <a:t>4. Visualisation</a:t>
            </a: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5F8E91-4929-45DC-9E34-0BCA58484BC7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16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Rectangle 15"/>
          <p:cNvSpPr>
            <a:spLocks noChangeArrowheads="1"/>
          </p:cNvSpPr>
          <p:nvPr/>
        </p:nvSpPr>
        <p:spPr bwMode="auto">
          <a:xfrm>
            <a:off x="304800" y="1570038"/>
            <a:ext cx="8461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fr-FR"/>
          </a:p>
        </p:txBody>
      </p:sp>
      <p:pic>
        <p:nvPicPr>
          <p:cNvPr id="19462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19366" y="1042249"/>
            <a:ext cx="8385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accent4">
                  <a:lumMod val="75000"/>
                </a:schemeClr>
              </a:buClr>
              <a:defRPr/>
            </a:pPr>
            <a:r>
              <a:rPr lang="fr-FR" sz="2000" b="1" dirty="0">
                <a:latin typeface="+mn-lt"/>
              </a:rPr>
              <a:t>Prédiction de la disponibilité immédiate sur Paris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69" y="1556792"/>
            <a:ext cx="7153275" cy="24003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13" y="4149080"/>
            <a:ext cx="70008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76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/>
              <a:t>Conclusions et perspectives</a:t>
            </a:r>
          </a:p>
        </p:txBody>
      </p:sp>
      <p:sp>
        <p:nvSpPr>
          <p:cNvPr id="1434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4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2AC0EA-1341-4951-B399-3914DFEC536A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17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4342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99439" y="2060848"/>
            <a:ext cx="874512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fr-FR" dirty="0">
                <a:latin typeface="+mn-lt"/>
              </a:rPr>
              <a:t>Prédiction à court terme de l'occupation des stations</a:t>
            </a:r>
          </a:p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fr-FR" dirty="0">
                <a:latin typeface="+mn-lt"/>
              </a:rPr>
              <a:t>Etude exploratoire des données des trajets </a:t>
            </a:r>
            <a:r>
              <a:rPr lang="fr-FR" dirty="0" err="1">
                <a:latin typeface="+mn-lt"/>
              </a:rPr>
              <a:t>Vélib</a:t>
            </a:r>
            <a:r>
              <a:rPr lang="fr-FR" dirty="0">
                <a:latin typeface="+mn-lt"/>
              </a:rPr>
              <a:t> pour une meilleure compréhension de l’utilisation de ce système</a:t>
            </a:r>
          </a:p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endParaRPr lang="fr-FR" dirty="0">
              <a:latin typeface="+mn-lt"/>
            </a:endParaRPr>
          </a:p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fr-FR" dirty="0">
                <a:latin typeface="+mn-lt"/>
              </a:rPr>
              <a:t>Perspectives</a:t>
            </a:r>
          </a:p>
          <a:p>
            <a:pPr marL="722313" lvl="1" indent="-2651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fr-FR" dirty="0">
                <a:latin typeface="+mn-lt"/>
              </a:rPr>
              <a:t>Tester d’autres algorithme d’apprentissage et comparer les performances</a:t>
            </a:r>
          </a:p>
          <a:p>
            <a:pPr marL="722313" lvl="1" indent="-2651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fr-FR" dirty="0">
                <a:latin typeface="+mn-lt"/>
              </a:rPr>
              <a:t>Croiser les groupes ou clusters trouvés avec des données géographiques et socio-économiques de la ville</a:t>
            </a:r>
          </a:p>
          <a:p>
            <a:pPr lvl="1" eaLnBrk="1" hangingPunct="1">
              <a:buClr>
                <a:schemeClr val="accent4">
                  <a:lumMod val="75000"/>
                </a:schemeClr>
              </a:buClr>
              <a:defRPr/>
            </a:pPr>
            <a:r>
              <a:rPr lang="fr-FR" dirty="0">
                <a:latin typeface="+mn-lt"/>
              </a:rPr>
              <a:t>⇒ Facteurs influents sur l’usage des </a:t>
            </a:r>
            <a:r>
              <a:rPr lang="fr-FR" dirty="0" err="1">
                <a:latin typeface="+mn-lt"/>
              </a:rPr>
              <a:t>Vélib</a:t>
            </a:r>
            <a:r>
              <a:rPr lang="fr-FR" dirty="0">
                <a:latin typeface="+mn-lt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60420474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/>
              <a:t>Remerciements</a:t>
            </a:r>
            <a:endParaRPr lang="en-GB" altLang="en-US" dirty="0"/>
          </a:p>
        </p:txBody>
      </p:sp>
      <p:sp>
        <p:nvSpPr>
          <p:cNvPr id="6" name="ZoneTexte 18"/>
          <p:cNvSpPr txBox="1"/>
          <p:nvPr/>
        </p:nvSpPr>
        <p:spPr>
          <a:xfrm>
            <a:off x="1258888" y="2781300"/>
            <a:ext cx="6769100" cy="132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FITEC &amp; Pole Emploi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Formateurs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Entreprises partenaires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Max </a:t>
            </a:r>
            <a:r>
              <a:rPr lang="fr-FR" sz="2000" dirty="0" err="1">
                <a:solidFill>
                  <a:srgbClr val="000000"/>
                </a:solidFill>
                <a:ea typeface="MS PGothic" pitchFamily="34" charset="-128"/>
              </a:rPr>
              <a:t>Halford</a:t>
            </a: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 – Open Bikes</a:t>
            </a:r>
          </a:p>
        </p:txBody>
      </p:sp>
      <p:sp>
        <p:nvSpPr>
          <p:cNvPr id="1434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4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2AC0EA-1341-4951-B399-3914DFEC536A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18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4342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D17-52DB-442F-B8B7-837C98070680}" type="slidenum">
              <a:rPr lang="en-GB" altLang="en-US" smtClean="0"/>
              <a:pPr/>
              <a:t>19</a:t>
            </a:fld>
            <a:endParaRPr lang="en-GB" altLang="en-US"/>
          </a:p>
        </p:txBody>
      </p:sp>
      <p:pic>
        <p:nvPicPr>
          <p:cNvPr id="7" name="Espace réservé du contenu 6" descr="question_mark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96640" y="2887821"/>
            <a:ext cx="1950720" cy="1950720"/>
          </a:xfrm>
        </p:spPr>
      </p:pic>
      <p:pic>
        <p:nvPicPr>
          <p:cNvPr id="6" name="Picture 7" descr="Site officiel Velib'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70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/>
              <a:t>Sommaire</a:t>
            </a:r>
            <a:endParaRPr lang="en-GB" altLang="en-US" dirty="0"/>
          </a:p>
        </p:txBody>
      </p:sp>
      <p:sp>
        <p:nvSpPr>
          <p:cNvPr id="6" name="ZoneTexte 18"/>
          <p:cNvSpPr txBox="1"/>
          <p:nvPr/>
        </p:nvSpPr>
        <p:spPr>
          <a:xfrm>
            <a:off x="1187450" y="2276872"/>
            <a:ext cx="67691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rgbClr val="000000"/>
                </a:solidFill>
                <a:ea typeface="MS PGothic" pitchFamily="34" charset="-128"/>
              </a:rPr>
              <a:t>Présentation du projet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rgbClr val="000000"/>
                </a:solidFill>
                <a:ea typeface="MS PGothic" pitchFamily="34" charset="-128"/>
              </a:rPr>
              <a:t>Architecture applicative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rgbClr val="000000"/>
                </a:solidFill>
                <a:ea typeface="MS PGothic" pitchFamily="34" charset="-128"/>
              </a:rPr>
              <a:t>Solutions d’analyse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rgbClr val="000000"/>
                </a:solidFill>
                <a:ea typeface="MS PGothic" pitchFamily="34" charset="-128"/>
              </a:rPr>
              <a:t>Visualisation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rgbClr val="000000"/>
                </a:solidFill>
                <a:ea typeface="MS PGothic" pitchFamily="34" charset="-128"/>
              </a:rPr>
              <a:t>Conclusion et perspectives</a:t>
            </a:r>
          </a:p>
          <a:p>
            <a:pPr marL="342900" indent="-342900" eaLnBrk="1" hangingPunct="1">
              <a:defRPr/>
            </a:pPr>
            <a:endParaRPr lang="fr-FR" sz="20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36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42FA82-EBF5-426E-8AC7-27A8BF5F6573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5366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/>
              <a:t>L’équipe</a:t>
            </a:r>
            <a:endParaRPr lang="en-GB" altLang="en-US" dirty="0"/>
          </a:p>
        </p:txBody>
      </p:sp>
      <p:sp>
        <p:nvSpPr>
          <p:cNvPr id="1843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 dirty="0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 dirty="0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E38832-3B6B-4A35-AC1B-0184EA5FD7F5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4819452" y="1844675"/>
            <a:ext cx="3886200" cy="1323975"/>
            <a:chOff x="4891088" y="1844675"/>
            <a:chExt cx="3886200" cy="1323975"/>
          </a:xfrm>
        </p:grpSpPr>
        <p:sp>
          <p:nvSpPr>
            <p:cNvPr id="8" name="ZoneTexte 19"/>
            <p:cNvSpPr txBox="1"/>
            <p:nvPr/>
          </p:nvSpPr>
          <p:spPr>
            <a:xfrm>
              <a:off x="4891088" y="1844675"/>
              <a:ext cx="3886200" cy="13239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2" name="Image 14" descr="IMG_265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1" t="14999" r="20000" b="21249"/>
            <a:stretch>
              <a:fillRect/>
            </a:stretch>
          </p:blipFill>
          <p:spPr bwMode="auto">
            <a:xfrm>
              <a:off x="5003800" y="1916113"/>
              <a:ext cx="1008063" cy="122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8" name="ZoneTexte 20"/>
            <p:cNvSpPr txBox="1">
              <a:spLocks noChangeArrowheads="1"/>
            </p:cNvSpPr>
            <p:nvPr/>
          </p:nvSpPr>
          <p:spPr bwMode="auto">
            <a:xfrm>
              <a:off x="6140450" y="1939925"/>
              <a:ext cx="1817292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 dirty="0">
                  <a:latin typeface="+mn-lt"/>
                </a:rPr>
                <a:t>Gaël BUCHILLET</a:t>
              </a:r>
            </a:p>
            <a:p>
              <a:r>
                <a:rPr lang="fr-FR" altLang="fr-FR" sz="1600" dirty="0">
                  <a:latin typeface="+mn-lt"/>
                </a:rPr>
                <a:t>Consultant </a:t>
              </a:r>
              <a:r>
                <a:rPr lang="fr-FR" altLang="fr-FR" sz="1600" dirty="0" err="1">
                  <a:latin typeface="+mn-lt"/>
                </a:rPr>
                <a:t>Big</a:t>
              </a:r>
              <a:r>
                <a:rPr lang="fr-FR" altLang="fr-FR" sz="1600" dirty="0">
                  <a:latin typeface="+mn-lt"/>
                </a:rPr>
                <a:t> Data</a:t>
              </a:r>
            </a:p>
            <a:p>
              <a:r>
                <a:rPr lang="fr-FR" altLang="fr-FR" sz="1600" dirty="0">
                  <a:latin typeface="+mn-lt"/>
                </a:rPr>
                <a:t>BK Consulting</a:t>
              </a:r>
            </a:p>
          </p:txBody>
        </p:sp>
        <p:pic>
          <p:nvPicPr>
            <p:cNvPr id="18450" name="Picture 11" descr="Résultat de recherche d'images pour &quot;bk consulting logo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238" y="2500313"/>
              <a:ext cx="649287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e 1"/>
          <p:cNvGrpSpPr/>
          <p:nvPr/>
        </p:nvGrpSpPr>
        <p:grpSpPr>
          <a:xfrm>
            <a:off x="539552" y="1844675"/>
            <a:ext cx="3886200" cy="1323975"/>
            <a:chOff x="611188" y="1844675"/>
            <a:chExt cx="3886200" cy="1323975"/>
          </a:xfrm>
        </p:grpSpPr>
        <p:sp>
          <p:nvSpPr>
            <p:cNvPr id="7" name="ZoneTexte 19"/>
            <p:cNvSpPr txBox="1"/>
            <p:nvPr/>
          </p:nvSpPr>
          <p:spPr>
            <a:xfrm>
              <a:off x="611188" y="1844675"/>
              <a:ext cx="3886200" cy="13239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5" name="Image 17" descr="WhatsApp Image 2016-12-12 at 21.47.34 (2)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3" y="1939925"/>
              <a:ext cx="1058862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6" name="ZoneTexte 18"/>
            <p:cNvSpPr txBox="1">
              <a:spLocks noChangeArrowheads="1"/>
            </p:cNvSpPr>
            <p:nvPr/>
          </p:nvSpPr>
          <p:spPr bwMode="auto">
            <a:xfrm>
              <a:off x="1916113" y="1939925"/>
              <a:ext cx="1817292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 dirty="0">
                  <a:latin typeface="+mn-lt"/>
                </a:rPr>
                <a:t>Petty ESSI</a:t>
              </a:r>
            </a:p>
            <a:p>
              <a:r>
                <a:rPr lang="fr-FR" altLang="fr-FR" sz="1600" dirty="0">
                  <a:latin typeface="+mn-lt"/>
                </a:rPr>
                <a:t>Consultant </a:t>
              </a:r>
              <a:r>
                <a:rPr lang="fr-FR" altLang="fr-FR" sz="1600" dirty="0" err="1">
                  <a:latin typeface="+mn-lt"/>
                </a:rPr>
                <a:t>Big</a:t>
              </a:r>
              <a:r>
                <a:rPr lang="fr-FR" altLang="fr-FR" sz="1600" dirty="0">
                  <a:latin typeface="+mn-lt"/>
                </a:rPr>
                <a:t> Data</a:t>
              </a:r>
            </a:p>
            <a:p>
              <a:r>
                <a:rPr lang="fr-FR" altLang="fr-FR" sz="1600" dirty="0">
                  <a:latin typeface="+mn-lt"/>
                </a:rPr>
                <a:t>JEMS </a:t>
              </a:r>
              <a:r>
                <a:rPr lang="fr-FR" altLang="fr-FR" sz="1600" dirty="0" err="1">
                  <a:latin typeface="+mn-lt"/>
                </a:rPr>
                <a:t>Datafactory</a:t>
              </a:r>
              <a:endParaRPr lang="fr-FR" altLang="fr-FR" sz="1600" dirty="0">
                <a:latin typeface="+mn-lt"/>
              </a:endParaRPr>
            </a:p>
          </p:txBody>
        </p:sp>
        <p:pic>
          <p:nvPicPr>
            <p:cNvPr id="18451" name="Picture 13" descr="Résultat de recherche d'images pour &quot;jems datafactory&quot;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8888" y="2492375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e 3"/>
          <p:cNvGrpSpPr/>
          <p:nvPr/>
        </p:nvGrpSpPr>
        <p:grpSpPr>
          <a:xfrm>
            <a:off x="539552" y="3861048"/>
            <a:ext cx="3886200" cy="1323975"/>
            <a:chOff x="611188" y="3905250"/>
            <a:chExt cx="3886200" cy="1323975"/>
          </a:xfrm>
        </p:grpSpPr>
        <p:sp>
          <p:nvSpPr>
            <p:cNvPr id="9" name="ZoneTexte 19"/>
            <p:cNvSpPr txBox="1"/>
            <p:nvPr/>
          </p:nvSpPr>
          <p:spPr>
            <a:xfrm>
              <a:off x="611188" y="3905250"/>
              <a:ext cx="3886200" cy="13239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4" name="Image 16" descr="IMG_2665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13" t="21054" r="19986" b="22504"/>
            <a:stretch>
              <a:fillRect/>
            </a:stretch>
          </p:blipFill>
          <p:spPr bwMode="auto">
            <a:xfrm>
              <a:off x="684213" y="4005263"/>
              <a:ext cx="107950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ZoneTexte 19"/>
            <p:cNvSpPr txBox="1">
              <a:spLocks noChangeArrowheads="1"/>
            </p:cNvSpPr>
            <p:nvPr/>
          </p:nvSpPr>
          <p:spPr bwMode="auto">
            <a:xfrm>
              <a:off x="1916113" y="4005263"/>
              <a:ext cx="1880836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 dirty="0">
                  <a:latin typeface="+mn-lt"/>
                </a:rPr>
                <a:t>Julien LARSENEUR</a:t>
              </a:r>
            </a:p>
            <a:p>
              <a:r>
                <a:rPr lang="fr-FR" altLang="fr-FR" sz="1600" dirty="0">
                  <a:latin typeface="+mn-lt"/>
                </a:rPr>
                <a:t>Consultant </a:t>
              </a:r>
              <a:r>
                <a:rPr lang="fr-FR" altLang="fr-FR" sz="1600" dirty="0" err="1">
                  <a:latin typeface="+mn-lt"/>
                </a:rPr>
                <a:t>Big</a:t>
              </a:r>
              <a:r>
                <a:rPr lang="fr-FR" altLang="fr-FR" sz="1600" dirty="0">
                  <a:latin typeface="+mn-lt"/>
                </a:rPr>
                <a:t> Data</a:t>
              </a:r>
            </a:p>
            <a:p>
              <a:r>
                <a:rPr lang="fr-FR" altLang="fr-FR" sz="1600" dirty="0">
                  <a:latin typeface="+mn-lt"/>
                </a:rPr>
                <a:t>NSIT</a:t>
              </a:r>
            </a:p>
          </p:txBody>
        </p:sp>
        <p:pic>
          <p:nvPicPr>
            <p:cNvPr id="18452" name="Picture 15" descr="logo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00" y="4651375"/>
              <a:ext cx="863600" cy="433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e 4"/>
          <p:cNvGrpSpPr/>
          <p:nvPr/>
        </p:nvGrpSpPr>
        <p:grpSpPr>
          <a:xfrm>
            <a:off x="4808339" y="3861048"/>
            <a:ext cx="3886200" cy="1322388"/>
            <a:chOff x="4879975" y="3905250"/>
            <a:chExt cx="3886200" cy="1322388"/>
          </a:xfrm>
        </p:grpSpPr>
        <p:sp>
          <p:nvSpPr>
            <p:cNvPr id="10" name="ZoneTexte 19"/>
            <p:cNvSpPr txBox="1"/>
            <p:nvPr/>
          </p:nvSpPr>
          <p:spPr>
            <a:xfrm>
              <a:off x="4879975" y="3905250"/>
              <a:ext cx="3886200" cy="132238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3" name="Image 15" descr="IMG_2657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63" r="18752" b="28436"/>
            <a:stretch>
              <a:fillRect/>
            </a:stretch>
          </p:blipFill>
          <p:spPr bwMode="auto">
            <a:xfrm>
              <a:off x="5003800" y="4005263"/>
              <a:ext cx="1081088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9" name="ZoneTexte 21"/>
            <p:cNvSpPr txBox="1">
              <a:spLocks noChangeArrowheads="1"/>
            </p:cNvSpPr>
            <p:nvPr/>
          </p:nvSpPr>
          <p:spPr bwMode="auto">
            <a:xfrm>
              <a:off x="6140450" y="4005263"/>
              <a:ext cx="2056717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 dirty="0">
                  <a:latin typeface="+mn-lt"/>
                </a:rPr>
                <a:t>Foucault DE VILLELE</a:t>
              </a:r>
            </a:p>
            <a:p>
              <a:r>
                <a:rPr lang="fr-FR" altLang="fr-FR" sz="1600" dirty="0">
                  <a:latin typeface="+mn-lt"/>
                </a:rPr>
                <a:t>Consultant </a:t>
              </a:r>
              <a:r>
                <a:rPr lang="fr-FR" altLang="fr-FR" sz="1600" dirty="0" err="1">
                  <a:latin typeface="+mn-lt"/>
                </a:rPr>
                <a:t>Big</a:t>
              </a:r>
              <a:r>
                <a:rPr lang="fr-FR" altLang="fr-FR" sz="1600" dirty="0">
                  <a:latin typeface="+mn-lt"/>
                </a:rPr>
                <a:t> Data</a:t>
              </a:r>
            </a:p>
            <a:p>
              <a:r>
                <a:rPr lang="fr-FR" altLang="fr-FR" sz="1600" dirty="0">
                  <a:latin typeface="+mn-lt"/>
                </a:rPr>
                <a:t>GFI</a:t>
              </a:r>
            </a:p>
          </p:txBody>
        </p:sp>
        <p:pic>
          <p:nvPicPr>
            <p:cNvPr id="18453" name="Image 34" descr="Logo_GFI_2011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450" y="4559300"/>
              <a:ext cx="854075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54" name="Picture 7" descr="Site officiel Velib'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US" altLang="fr-FR" dirty="0"/>
              <a:t>1.1 </a:t>
            </a:r>
            <a:r>
              <a:rPr lang="en-US" altLang="fr-FR" dirty="0" err="1"/>
              <a:t>Vélib</a:t>
            </a:r>
            <a:r>
              <a:rPr lang="en-US" altLang="fr-FR" dirty="0"/>
              <a:t> </a:t>
            </a:r>
            <a:r>
              <a:rPr lang="en-US" altLang="fr-FR" dirty="0" err="1"/>
              <a:t>en</a:t>
            </a:r>
            <a:r>
              <a:rPr lang="en-US" altLang="fr-FR" dirty="0"/>
              <a:t> </a:t>
            </a:r>
            <a:r>
              <a:rPr lang="en-US" altLang="fr-FR" dirty="0" err="1"/>
              <a:t>quelques</a:t>
            </a:r>
            <a:r>
              <a:rPr lang="en-US" altLang="fr-FR" dirty="0"/>
              <a:t> </a:t>
            </a:r>
            <a:r>
              <a:rPr lang="en-US" altLang="fr-FR" dirty="0" err="1"/>
              <a:t>chiffres</a:t>
            </a:r>
            <a:endParaRPr lang="en-GB" altLang="en-US" dirty="0"/>
          </a:p>
        </p:txBody>
      </p:sp>
      <p:sp>
        <p:nvSpPr>
          <p:cNvPr id="1638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2ADBE-9972-445C-B5F2-0B8A9D9AC718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Rectangle 15"/>
          <p:cNvSpPr>
            <a:spLocks noChangeArrowheads="1"/>
          </p:cNvSpPr>
          <p:nvPr/>
        </p:nvSpPr>
        <p:spPr bwMode="auto">
          <a:xfrm>
            <a:off x="380890" y="2308702"/>
            <a:ext cx="84613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fr-FR" dirty="0">
                <a:latin typeface="+mn-lt"/>
              </a:rPr>
              <a:t>Service public de location de vélos à grande échelle</a:t>
            </a:r>
          </a:p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fr-FR" dirty="0">
                <a:latin typeface="+mn-lt"/>
              </a:rPr>
              <a:t>Service disponible 24 heures sur 24 et 7 jours sur 7</a:t>
            </a:r>
          </a:p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fr-FR" dirty="0">
                <a:latin typeface="+mn-lt"/>
              </a:rPr>
              <a:t>20 000 vélos dans Paris et 30 communes limitrophes</a:t>
            </a:r>
          </a:p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fr-FR" dirty="0">
                <a:latin typeface="+mn-lt"/>
              </a:rPr>
              <a:t>1 230 stations, une station tous les 300 mètres environ</a:t>
            </a:r>
          </a:p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fr-FR" dirty="0">
                <a:latin typeface="+mn-lt"/>
              </a:rPr>
              <a:t>110 000 trajets par jour en moyenne</a:t>
            </a:r>
          </a:p>
        </p:txBody>
      </p:sp>
      <p:pic>
        <p:nvPicPr>
          <p:cNvPr id="16390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Vel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0192" y="3648090"/>
            <a:ext cx="2160240" cy="243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fr-FR" altLang="fr-FR" dirty="0"/>
              <a:t>1.2 Problématique</a:t>
            </a:r>
            <a:endParaRPr lang="en-GB" altLang="en-US" dirty="0"/>
          </a:p>
        </p:txBody>
      </p:sp>
      <p:sp>
        <p:nvSpPr>
          <p:cNvPr id="1741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13AD2-AB7C-483B-ACE8-7A132F7F12F2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60" y="1268413"/>
            <a:ext cx="64770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Site officiel Velib'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03305" y="3599781"/>
            <a:ext cx="5736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buClr>
                <a:schemeClr val="accent4">
                  <a:lumMod val="75000"/>
                </a:schemeClr>
              </a:buClr>
              <a:defRPr/>
            </a:pPr>
            <a:r>
              <a:rPr lang="fr-FR" sz="2000" b="1" dirty="0">
                <a:latin typeface="+mn-lt"/>
              </a:rPr>
              <a:t>Comment améliorer la disponibilité des ressources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78247" y="4399483"/>
            <a:ext cx="4920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fr-FR" dirty="0">
                <a:latin typeface="+mn-lt"/>
              </a:rPr>
              <a:t>Dégager une typologie des usages </a:t>
            </a:r>
          </a:p>
          <a:p>
            <a:pPr marL="442913" indent="-442913" eaLnBrk="1" hangingPunct="1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fr-FR" dirty="0">
                <a:latin typeface="+mn-lt"/>
              </a:rPr>
              <a:t>Construire des modèles de prédiction d’usage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97655" y="3974124"/>
            <a:ext cx="581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buClr>
                <a:schemeClr val="accent4">
                  <a:lumMod val="75000"/>
                </a:schemeClr>
              </a:buClr>
              <a:defRPr/>
            </a:pPr>
            <a:r>
              <a:rPr lang="fr-FR" dirty="0">
                <a:latin typeface="+mn-lt"/>
              </a:rPr>
              <a:t>⇒ Optimisation des politiques de redéploiements des vélos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/>
              <a:t>Sommaire</a:t>
            </a:r>
            <a:endParaRPr lang="en-GB" altLang="en-US" dirty="0"/>
          </a:p>
        </p:txBody>
      </p:sp>
      <p:sp>
        <p:nvSpPr>
          <p:cNvPr id="6" name="ZoneTexte 18"/>
          <p:cNvSpPr txBox="1"/>
          <p:nvPr/>
        </p:nvSpPr>
        <p:spPr>
          <a:xfrm>
            <a:off x="1187450" y="2276872"/>
            <a:ext cx="67691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ea typeface="MS PGothic" pitchFamily="34" charset="-128"/>
              </a:rPr>
              <a:t>Présentation du projet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rgbClr val="000000"/>
                </a:solidFill>
                <a:ea typeface="MS PGothic" pitchFamily="34" charset="-128"/>
              </a:rPr>
              <a:t>Architecture applicative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rgbClr val="000000"/>
                </a:solidFill>
                <a:ea typeface="MS PGothic" pitchFamily="34" charset="-128"/>
              </a:rPr>
              <a:t>Solutions d’analyse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rgbClr val="000000"/>
                </a:solidFill>
                <a:ea typeface="MS PGothic" pitchFamily="34" charset="-128"/>
              </a:rPr>
              <a:t>Visualisation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fr-FR" sz="3200" dirty="0">
                <a:solidFill>
                  <a:srgbClr val="000000"/>
                </a:solidFill>
                <a:ea typeface="MS PGothic" pitchFamily="34" charset="-128"/>
              </a:rPr>
              <a:t>Conclusion et perspectives</a:t>
            </a:r>
          </a:p>
          <a:p>
            <a:pPr marL="342900" indent="-342900" eaLnBrk="1" hangingPunct="1">
              <a:defRPr/>
            </a:pPr>
            <a:endParaRPr lang="fr-FR" sz="20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36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42FA82-EBF5-426E-8AC7-27A8BF5F6573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5366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84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/>
              <a:t>2. Architecture </a:t>
            </a:r>
            <a:r>
              <a:rPr lang="en-GB" altLang="en-US" dirty="0" err="1"/>
              <a:t>générale</a:t>
            </a:r>
            <a:endParaRPr lang="en-GB" altLang="en-US" dirty="0"/>
          </a:p>
        </p:txBody>
      </p:sp>
      <p:sp>
        <p:nvSpPr>
          <p:cNvPr id="20483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482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482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3D78DB-06E5-43EA-B584-8B9FA618704C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7" name="AutoShape 28" descr="Résultat de recherche d'images pour &quot;google map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20488" name="AutoShape 30" descr="Résultat de recherche d'images pour &quot;google map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/>
          </a:p>
        </p:txBody>
      </p:sp>
      <p:grpSp>
        <p:nvGrpSpPr>
          <p:cNvPr id="4" name="Groupe 3"/>
          <p:cNvGrpSpPr/>
          <p:nvPr/>
        </p:nvGrpSpPr>
        <p:grpSpPr>
          <a:xfrm>
            <a:off x="304800" y="2895426"/>
            <a:ext cx="1616150" cy="3552825"/>
            <a:chOff x="304800" y="2803525"/>
            <a:chExt cx="1616150" cy="3552825"/>
          </a:xfrm>
        </p:grpSpPr>
        <p:sp>
          <p:nvSpPr>
            <p:cNvPr id="8" name="Rectangle à coins arrondis 7"/>
            <p:cNvSpPr/>
            <p:nvPr/>
          </p:nvSpPr>
          <p:spPr bwMode="auto">
            <a:xfrm>
              <a:off x="304800" y="2803525"/>
              <a:ext cx="1616150" cy="3552825"/>
            </a:xfrm>
            <a:prstGeom prst="round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fr-FR" sz="1600" dirty="0">
                  <a:solidFill>
                    <a:srgbClr val="FF0000"/>
                  </a:solidFill>
                </a:rPr>
                <a:t>Data Sources</a:t>
              </a:r>
            </a:p>
          </p:txBody>
        </p:sp>
        <p:pic>
          <p:nvPicPr>
            <p:cNvPr id="2050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509" y="3499005"/>
              <a:ext cx="1300862" cy="23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7" name="Picture 7" descr="Site officiel Velib'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25" y="3805921"/>
              <a:ext cx="970829" cy="56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8" name="Image 18" descr="openbikes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90" y="4439214"/>
              <a:ext cx="1365498" cy="51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9" name="Image 21" descr="1200x600xmeteogrand-dot-png.pagespeed.ic.5RFuAPrmm9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25" y="5028268"/>
              <a:ext cx="970829" cy="44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0" name="Image 24" descr="Google_Maps_Icon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02" y="5548019"/>
              <a:ext cx="743877" cy="689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0" name="Groupe 34"/>
          <p:cNvGrpSpPr>
            <a:grpSpLocks/>
          </p:cNvGrpSpPr>
          <p:nvPr/>
        </p:nvGrpSpPr>
        <p:grpSpPr bwMode="auto">
          <a:xfrm>
            <a:off x="2412306" y="2895426"/>
            <a:ext cx="1871662" cy="3552825"/>
            <a:chOff x="2195736" y="2803525"/>
            <a:chExt cx="1872208" cy="3552825"/>
          </a:xfrm>
        </p:grpSpPr>
        <p:sp>
          <p:nvSpPr>
            <p:cNvPr id="27" name="Rectangle à coins arrondis 26"/>
            <p:cNvSpPr/>
            <p:nvPr/>
          </p:nvSpPr>
          <p:spPr>
            <a:xfrm>
              <a:off x="2195736" y="2803525"/>
              <a:ext cx="1872208" cy="355282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fr-FR" sz="1600" dirty="0">
                  <a:solidFill>
                    <a:srgbClr val="FF0000"/>
                  </a:solidFill>
                </a:rPr>
                <a:t>Ingestion</a:t>
              </a:r>
            </a:p>
          </p:txBody>
        </p:sp>
        <p:pic>
          <p:nvPicPr>
            <p:cNvPr id="20501" name="Image 28" descr="logstash-logo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3356992"/>
              <a:ext cx="1440160" cy="546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2" name="Image 29" descr="event-smart-rest-api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3994044"/>
              <a:ext cx="1152128" cy="64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3" name="Image 30" descr="python1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794" y="4732014"/>
              <a:ext cx="684076" cy="72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4" name="Image 31" descr="cassandra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5548019"/>
              <a:ext cx="864096" cy="436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e 2"/>
          <p:cNvGrpSpPr/>
          <p:nvPr/>
        </p:nvGrpSpPr>
        <p:grpSpPr>
          <a:xfrm>
            <a:off x="4788024" y="2895425"/>
            <a:ext cx="1861359" cy="3552825"/>
            <a:chOff x="4851887" y="2895425"/>
            <a:chExt cx="1861359" cy="3552825"/>
          </a:xfrm>
        </p:grpSpPr>
        <p:sp>
          <p:nvSpPr>
            <p:cNvPr id="33" name="Rectangle à coins arrondis 32"/>
            <p:cNvSpPr/>
            <p:nvPr/>
          </p:nvSpPr>
          <p:spPr bwMode="auto">
            <a:xfrm>
              <a:off x="4851887" y="2895425"/>
              <a:ext cx="1861359" cy="35528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fr-FR" sz="1600" dirty="0">
                  <a:solidFill>
                    <a:srgbClr val="FF0000"/>
                  </a:solidFill>
                </a:rPr>
                <a:t>Traitement</a:t>
              </a:r>
            </a:p>
          </p:txBody>
        </p:sp>
        <p:pic>
          <p:nvPicPr>
            <p:cNvPr id="20497" name="Image 33" descr="apache-spark-mllib-training-in-mexico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158" y="4663572"/>
              <a:ext cx="903524" cy="853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8" name="Image 36" descr="main-thumb-t-1565095-200-qoqwygfcsqtavnxgaiqjxrfukbqvgtps.jpe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10" b="32138"/>
            <a:stretch>
              <a:fillRect/>
            </a:stretch>
          </p:blipFill>
          <p:spPr bwMode="auto">
            <a:xfrm>
              <a:off x="5053215" y="3776050"/>
              <a:ext cx="1459051" cy="589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e 9"/>
          <p:cNvGrpSpPr/>
          <p:nvPr/>
        </p:nvGrpSpPr>
        <p:grpSpPr>
          <a:xfrm>
            <a:off x="7045667" y="2895426"/>
            <a:ext cx="1720508" cy="3552825"/>
            <a:chOff x="7045667" y="2895426"/>
            <a:chExt cx="1720508" cy="3552825"/>
          </a:xfrm>
        </p:grpSpPr>
        <p:pic>
          <p:nvPicPr>
            <p:cNvPr id="20499" name="Image 39" descr="elasticsearchlogo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8524" y="4702830"/>
              <a:ext cx="1622894" cy="526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à coins arrondis 37"/>
            <p:cNvSpPr/>
            <p:nvPr/>
          </p:nvSpPr>
          <p:spPr bwMode="auto">
            <a:xfrm>
              <a:off x="7045667" y="2895426"/>
              <a:ext cx="1720508" cy="3552825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fr-FR" sz="1600" dirty="0">
                  <a:solidFill>
                    <a:srgbClr val="FF0000"/>
                  </a:solidFill>
                </a:rPr>
                <a:t>Visualisation</a:t>
              </a:r>
            </a:p>
          </p:txBody>
        </p:sp>
        <p:pic>
          <p:nvPicPr>
            <p:cNvPr id="20494" name="Image 41" descr="0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655" y="3789040"/>
              <a:ext cx="1197785" cy="499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5" name="Image 42" descr="logo.003.jp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7" t="33583" r="9177" b="31929"/>
            <a:stretch>
              <a:fillRect/>
            </a:stretch>
          </p:blipFill>
          <p:spPr bwMode="auto">
            <a:xfrm>
              <a:off x="7164288" y="5346964"/>
              <a:ext cx="1491367" cy="386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ZoneTexte 4"/>
          <p:cNvSpPr txBox="1"/>
          <p:nvPr/>
        </p:nvSpPr>
        <p:spPr>
          <a:xfrm>
            <a:off x="430509" y="1136938"/>
            <a:ext cx="32160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Sources de données Open Data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30509" y="1418873"/>
            <a:ext cx="58175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b="1" dirty="0" err="1">
                <a:solidFill>
                  <a:prstClr val="black"/>
                </a:solidFill>
                <a:latin typeface="Calibri" pitchFamily="34" charset="0"/>
              </a:rPr>
              <a:t>Logstash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 pour collecter les données </a:t>
            </a:r>
            <a:r>
              <a:rPr lang="fr-FR" sz="1700" dirty="0" err="1">
                <a:solidFill>
                  <a:prstClr val="black"/>
                </a:solidFill>
                <a:latin typeface="Calibri" pitchFamily="34" charset="0"/>
              </a:rPr>
              <a:t>vélib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’ toutes les minutes</a:t>
            </a:r>
          </a:p>
          <a:p>
            <a:pPr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latin typeface="Calibri" pitchFamily="34" charset="0"/>
              </a:rPr>
              <a:t>Stockage des données en temps réel avec </a:t>
            </a:r>
            <a:r>
              <a:rPr lang="fr-FR" sz="1700" b="1" dirty="0">
                <a:latin typeface="Calibri" pitchFamily="34" charset="0"/>
              </a:rPr>
              <a:t>Cassandra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30509" y="2001034"/>
            <a:ext cx="27016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Analyse avec </a:t>
            </a:r>
            <a:r>
              <a:rPr lang="fr-FR" sz="1700" b="1" dirty="0" err="1">
                <a:solidFill>
                  <a:prstClr val="black"/>
                </a:solidFill>
                <a:latin typeface="Calibri" pitchFamily="34" charset="0"/>
              </a:rPr>
              <a:t>Spark</a:t>
            </a:r>
            <a:r>
              <a:rPr lang="fr-FR" sz="1700" b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fr-FR" sz="1700" b="1" dirty="0" err="1">
                <a:solidFill>
                  <a:prstClr val="black"/>
                </a:solidFill>
                <a:latin typeface="Calibri" pitchFamily="34" charset="0"/>
              </a:rPr>
              <a:t>MLlib</a:t>
            </a:r>
            <a:endParaRPr lang="fr-FR" sz="17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0509" y="2354977"/>
            <a:ext cx="377199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Visualisation avec </a:t>
            </a:r>
            <a:r>
              <a:rPr lang="fr-FR" sz="1700" b="1" dirty="0" err="1">
                <a:solidFill>
                  <a:prstClr val="black"/>
                </a:solidFill>
                <a:latin typeface="Calibri" pitchFamily="34" charset="0"/>
              </a:rPr>
              <a:t>Kibana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 et </a:t>
            </a:r>
            <a:r>
              <a:rPr lang="fr-FR" sz="1700" b="1" dirty="0">
                <a:solidFill>
                  <a:prstClr val="black"/>
                </a:solidFill>
                <a:latin typeface="Calibri" pitchFamily="34" charset="0"/>
              </a:rPr>
              <a:t>Power 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/>
              <a:t>2.1 Architecture </a:t>
            </a:r>
            <a:r>
              <a:rPr lang="en-GB" altLang="en-US" dirty="0" err="1"/>
              <a:t>générale</a:t>
            </a:r>
            <a:endParaRPr lang="en-GB" altLang="en-US" dirty="0"/>
          </a:p>
        </p:txBody>
      </p:sp>
      <p:sp>
        <p:nvSpPr>
          <p:cNvPr id="20483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482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482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3D78DB-06E5-43EA-B584-8B9FA618704C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7" name="AutoShape 28" descr="Résultat de recherche d'images pour &quot;google map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20488" name="AutoShape 30" descr="Résultat de recherche d'images pour &quot;google map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/>
          </a:p>
        </p:txBody>
      </p:sp>
      <p:pic>
        <p:nvPicPr>
          <p:cNvPr id="34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0" y="2289599"/>
            <a:ext cx="970829" cy="56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 28" descr="logstash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4" y="5589240"/>
            <a:ext cx="1439740" cy="5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avec flèche 10"/>
          <p:cNvCxnSpPr>
            <a:stCxn id="34" idx="2"/>
            <a:endCxn id="35" idx="0"/>
          </p:cNvCxnSpPr>
          <p:nvPr/>
        </p:nvCxnSpPr>
        <p:spPr>
          <a:xfrm flipH="1">
            <a:off x="786394" y="2852936"/>
            <a:ext cx="1" cy="2736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2154450" y="1259632"/>
            <a:ext cx="545342" cy="447186"/>
            <a:chOff x="177833" y="3335631"/>
            <a:chExt cx="545342" cy="447186"/>
          </a:xfrm>
        </p:grpSpPr>
        <p:sp>
          <p:nvSpPr>
            <p:cNvPr id="12" name="Flèche courbée vers la droite 11"/>
            <p:cNvSpPr/>
            <p:nvPr/>
          </p:nvSpPr>
          <p:spPr>
            <a:xfrm>
              <a:off x="216973" y="3335632"/>
              <a:ext cx="182003" cy="447185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Flèche courbée vers la droite 38"/>
            <p:cNvSpPr/>
            <p:nvPr/>
          </p:nvSpPr>
          <p:spPr>
            <a:xfrm rot="10800000">
              <a:off x="501565" y="3335631"/>
              <a:ext cx="182003" cy="447185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77833" y="3436112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 </a:t>
              </a:r>
              <a:r>
                <a:rPr lang="fr-FR" sz="1000" dirty="0" err="1"/>
                <a:t>hour</a:t>
              </a:r>
              <a:endParaRPr lang="fr-FR" sz="1000" dirty="0"/>
            </a:p>
          </p:txBody>
        </p:sp>
      </p:grpSp>
      <p:sp>
        <p:nvSpPr>
          <p:cNvPr id="15" name="Cylindre 14"/>
          <p:cNvSpPr/>
          <p:nvPr/>
        </p:nvSpPr>
        <p:spPr>
          <a:xfrm>
            <a:off x="3779912" y="3212976"/>
            <a:ext cx="792088" cy="792088"/>
          </a:xfrm>
          <a:prstGeom prst="can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31" descr="cassandra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985" y="3463008"/>
            <a:ext cx="611942" cy="30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Image 39" descr="elasticsearch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80" y="5566926"/>
            <a:ext cx="1622894" cy="52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Image 42" descr="logo.003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t="33583" r="9177" b="31929"/>
          <a:stretch>
            <a:fillRect/>
          </a:stretch>
        </p:blipFill>
        <p:spPr bwMode="auto">
          <a:xfrm>
            <a:off x="6874316" y="5634996"/>
            <a:ext cx="1491367" cy="38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Image 41" descr="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13" y="4635786"/>
            <a:ext cx="1197785" cy="49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Connecteur droit avec flèche 16"/>
          <p:cNvCxnSpPr/>
          <p:nvPr/>
        </p:nvCxnSpPr>
        <p:spPr>
          <a:xfrm flipV="1">
            <a:off x="1608853" y="3682333"/>
            <a:ext cx="2061627" cy="1906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1691680" y="5862324"/>
            <a:ext cx="18722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4662073" y="4005064"/>
            <a:ext cx="2142175" cy="880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Image 33" descr="apache-spark-mllib-training-in-mexic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151404"/>
            <a:ext cx="903524" cy="85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Image 21" descr="1200x600xmeteogrand-dot-png.pagespeed.ic.5RFuAPrmm9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9928"/>
            <a:ext cx="970829" cy="44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Image 28" descr="logstash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84784"/>
            <a:ext cx="1439740" cy="5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Connecteur droit avec flèche 62"/>
          <p:cNvCxnSpPr/>
          <p:nvPr/>
        </p:nvCxnSpPr>
        <p:spPr>
          <a:xfrm>
            <a:off x="1495015" y="1757868"/>
            <a:ext cx="17808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/>
          <p:cNvGrpSpPr/>
          <p:nvPr/>
        </p:nvGrpSpPr>
        <p:grpSpPr>
          <a:xfrm>
            <a:off x="179512" y="3773902"/>
            <a:ext cx="505735" cy="447186"/>
            <a:chOff x="177833" y="3335631"/>
            <a:chExt cx="505735" cy="447186"/>
          </a:xfrm>
        </p:grpSpPr>
        <p:sp>
          <p:nvSpPr>
            <p:cNvPr id="69" name="Flèche courbée vers la droite 68"/>
            <p:cNvSpPr/>
            <p:nvPr/>
          </p:nvSpPr>
          <p:spPr>
            <a:xfrm>
              <a:off x="216973" y="3335632"/>
              <a:ext cx="182003" cy="447185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0" name="Flèche courbée vers la droite 69"/>
            <p:cNvSpPr/>
            <p:nvPr/>
          </p:nvSpPr>
          <p:spPr>
            <a:xfrm rot="10800000">
              <a:off x="501565" y="3335631"/>
              <a:ext cx="182003" cy="447185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177833" y="3436112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 min</a:t>
              </a:r>
            </a:p>
          </p:txBody>
        </p:sp>
      </p:grpSp>
      <p:cxnSp>
        <p:nvCxnSpPr>
          <p:cNvPr id="72" name="Connecteur droit avec flèche 71"/>
          <p:cNvCxnSpPr>
            <a:stCxn id="62" idx="2"/>
          </p:cNvCxnSpPr>
          <p:nvPr/>
        </p:nvCxnSpPr>
        <p:spPr>
          <a:xfrm>
            <a:off x="4139742" y="2030952"/>
            <a:ext cx="0" cy="1077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Image 36" descr="main-thumb-t-1565095-200-qoqwygfcsqtavnxgaiqjxrfukbqvgtps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10" b="32138"/>
          <a:stretch>
            <a:fillRect/>
          </a:stretch>
        </p:blipFill>
        <p:spPr bwMode="auto">
          <a:xfrm>
            <a:off x="6789519" y="1402239"/>
            <a:ext cx="1459051" cy="5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Connecteur droit avec flèche 78"/>
          <p:cNvCxnSpPr/>
          <p:nvPr/>
        </p:nvCxnSpPr>
        <p:spPr>
          <a:xfrm flipV="1">
            <a:off x="5506998" y="5805264"/>
            <a:ext cx="115323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7485405" y="2135875"/>
            <a:ext cx="0" cy="107710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4814473" y="3645024"/>
            <a:ext cx="22778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>
            <a:off x="4814473" y="3501008"/>
            <a:ext cx="22778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e 90"/>
          <p:cNvGrpSpPr/>
          <p:nvPr/>
        </p:nvGrpSpPr>
        <p:grpSpPr>
          <a:xfrm>
            <a:off x="7605860" y="2427628"/>
            <a:ext cx="545342" cy="447186"/>
            <a:chOff x="177833" y="3335631"/>
            <a:chExt cx="545342" cy="447186"/>
          </a:xfrm>
        </p:grpSpPr>
        <p:sp>
          <p:nvSpPr>
            <p:cNvPr id="92" name="Flèche courbée vers la droite 91"/>
            <p:cNvSpPr/>
            <p:nvPr/>
          </p:nvSpPr>
          <p:spPr>
            <a:xfrm>
              <a:off x="216973" y="3335632"/>
              <a:ext cx="182003" cy="447185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3" name="Flèche courbée vers la droite 92"/>
            <p:cNvSpPr/>
            <p:nvPr/>
          </p:nvSpPr>
          <p:spPr>
            <a:xfrm rot="10800000">
              <a:off x="501565" y="3335631"/>
              <a:ext cx="182003" cy="447185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177833" y="3436112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 </a:t>
              </a:r>
              <a:r>
                <a:rPr lang="fr-FR" sz="1000" dirty="0" err="1"/>
                <a:t>hour</a:t>
              </a:r>
              <a:endParaRPr lang="fr-FR" sz="1000" dirty="0"/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7453027" y="214111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Make</a:t>
            </a:r>
            <a:r>
              <a:rPr lang="fr-FR" sz="1000" dirty="0"/>
              <a:t> </a:t>
            </a:r>
            <a:r>
              <a:rPr lang="fr-FR" sz="1000" dirty="0" err="1"/>
              <a:t>prediction</a:t>
            </a:r>
            <a:endParaRPr lang="fr-FR" sz="1000" dirty="0"/>
          </a:p>
        </p:txBody>
      </p:sp>
      <p:sp>
        <p:nvSpPr>
          <p:cNvPr id="96" name="ZoneTexte 95"/>
          <p:cNvSpPr txBox="1"/>
          <p:nvPr/>
        </p:nvSpPr>
        <p:spPr>
          <a:xfrm>
            <a:off x="5350024" y="3254787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Store </a:t>
            </a:r>
            <a:r>
              <a:rPr lang="fr-FR" sz="1000" dirty="0" err="1"/>
              <a:t>prediction</a:t>
            </a:r>
            <a:r>
              <a:rPr lang="fr-FR" sz="1000" dirty="0"/>
              <a:t> output</a:t>
            </a:r>
          </a:p>
        </p:txBody>
      </p:sp>
      <p:grpSp>
        <p:nvGrpSpPr>
          <p:cNvPr id="97" name="Groupe 96"/>
          <p:cNvGrpSpPr/>
          <p:nvPr/>
        </p:nvGrpSpPr>
        <p:grpSpPr>
          <a:xfrm>
            <a:off x="5077353" y="4365104"/>
            <a:ext cx="545342" cy="447186"/>
            <a:chOff x="177833" y="3335631"/>
            <a:chExt cx="545342" cy="447186"/>
          </a:xfrm>
        </p:grpSpPr>
        <p:sp>
          <p:nvSpPr>
            <p:cNvPr id="98" name="Flèche courbée vers la droite 97"/>
            <p:cNvSpPr/>
            <p:nvPr/>
          </p:nvSpPr>
          <p:spPr>
            <a:xfrm>
              <a:off x="216973" y="3335632"/>
              <a:ext cx="182003" cy="447185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9" name="Flèche courbée vers la droite 98"/>
            <p:cNvSpPr/>
            <p:nvPr/>
          </p:nvSpPr>
          <p:spPr>
            <a:xfrm rot="10800000">
              <a:off x="501565" y="3335631"/>
              <a:ext cx="182003" cy="447185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177833" y="3436112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 </a:t>
              </a:r>
              <a:r>
                <a:rPr lang="fr-FR" sz="1000" dirty="0" err="1"/>
                <a:t>hour</a:t>
              </a:r>
              <a:endParaRPr lang="fr-FR" sz="1000" dirty="0"/>
            </a:p>
          </p:txBody>
        </p:sp>
      </p:grpSp>
      <p:sp>
        <p:nvSpPr>
          <p:cNvPr id="101" name="ZoneTexte 100"/>
          <p:cNvSpPr txBox="1"/>
          <p:nvPr/>
        </p:nvSpPr>
        <p:spPr>
          <a:xfrm>
            <a:off x="5229072" y="4086935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Read </a:t>
            </a:r>
            <a:r>
              <a:rPr lang="fr-FR" sz="1000" dirty="0" err="1"/>
              <a:t>prediction</a:t>
            </a:r>
            <a:endParaRPr lang="fr-FR" sz="1000" dirty="0"/>
          </a:p>
        </p:txBody>
      </p:sp>
      <p:sp>
        <p:nvSpPr>
          <p:cNvPr id="102" name="ZoneTexte 101"/>
          <p:cNvSpPr txBox="1"/>
          <p:nvPr/>
        </p:nvSpPr>
        <p:spPr>
          <a:xfrm>
            <a:off x="2108644" y="5620986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Indexation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5730812" y="5566926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Stream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2340017" y="4241994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Collect</a:t>
            </a:r>
            <a:endParaRPr lang="fr-FR" sz="1000" dirty="0"/>
          </a:p>
        </p:txBody>
      </p:sp>
      <p:sp>
        <p:nvSpPr>
          <p:cNvPr id="105" name="ZoneTexte 104"/>
          <p:cNvSpPr txBox="1"/>
          <p:nvPr/>
        </p:nvSpPr>
        <p:spPr>
          <a:xfrm>
            <a:off x="3636161" y="2358186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Collect</a:t>
            </a:r>
            <a:endParaRPr lang="fr-FR" sz="1000" dirty="0"/>
          </a:p>
        </p:txBody>
      </p:sp>
      <p:pic>
        <p:nvPicPr>
          <p:cNvPr id="106" name="Image 29" descr="event-smart-rest-api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35" y="2898652"/>
            <a:ext cx="440028" cy="24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Image 29" descr="event-smart-rest-api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47" y="1808919"/>
            <a:ext cx="440028" cy="24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20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/>
              <a:t>2.2 Ingestion</a:t>
            </a: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5F8E91-4929-45DC-9E34-0BCA58484BC7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9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Rectangle 15"/>
          <p:cNvSpPr>
            <a:spLocks noChangeArrowheads="1"/>
          </p:cNvSpPr>
          <p:nvPr/>
        </p:nvSpPr>
        <p:spPr bwMode="auto">
          <a:xfrm>
            <a:off x="304800" y="1570038"/>
            <a:ext cx="8461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fr-FR"/>
          </a:p>
        </p:txBody>
      </p:sp>
      <p:pic>
        <p:nvPicPr>
          <p:cNvPr id="19462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079092" y="1558067"/>
            <a:ext cx="64087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API </a:t>
            </a:r>
            <a:r>
              <a:rPr lang="fr-FR" sz="1700" dirty="0" err="1">
                <a:solidFill>
                  <a:prstClr val="black"/>
                </a:solidFill>
                <a:latin typeface="Calibri" pitchFamily="34" charset="0"/>
              </a:rPr>
              <a:t>JCDecaux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 : Disponibilité des vélos par station en temps réel</a:t>
            </a:r>
          </a:p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API </a:t>
            </a:r>
            <a:r>
              <a:rPr lang="fr-FR" sz="1700" dirty="0" err="1">
                <a:solidFill>
                  <a:prstClr val="black"/>
                </a:solidFill>
                <a:latin typeface="Calibri" pitchFamily="34" charset="0"/>
              </a:rPr>
              <a:t>OpenWeatherMap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 : Météo en temps réel</a:t>
            </a:r>
          </a:p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Open Bikes : Historique des données </a:t>
            </a:r>
            <a:r>
              <a:rPr lang="fr-FR" sz="1700" dirty="0" err="1">
                <a:solidFill>
                  <a:prstClr val="black"/>
                </a:solidFill>
                <a:latin typeface="Calibri" pitchFamily="34" charset="0"/>
              </a:rPr>
              <a:t>Vélib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 de l’année 2016</a:t>
            </a:r>
          </a:p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API Google </a:t>
            </a:r>
            <a:r>
              <a:rPr lang="fr-FR" sz="1700" dirty="0" err="1">
                <a:solidFill>
                  <a:prstClr val="black"/>
                </a:solidFill>
                <a:latin typeface="Calibri" pitchFamily="34" charset="0"/>
              </a:rPr>
              <a:t>elevation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 pour le calcul de l’altitude</a:t>
            </a:r>
          </a:p>
        </p:txBody>
      </p:sp>
      <p:grpSp>
        <p:nvGrpSpPr>
          <p:cNvPr id="17" name="Groupe 16"/>
          <p:cNvGrpSpPr/>
          <p:nvPr/>
        </p:nvGrpSpPr>
        <p:grpSpPr>
          <a:xfrm>
            <a:off x="184572" y="1412776"/>
            <a:ext cx="1616150" cy="3552825"/>
            <a:chOff x="304800" y="2803525"/>
            <a:chExt cx="1616150" cy="3552825"/>
          </a:xfrm>
        </p:grpSpPr>
        <p:sp>
          <p:nvSpPr>
            <p:cNvPr id="18" name="Rectangle à coins arrondis 17"/>
            <p:cNvSpPr/>
            <p:nvPr/>
          </p:nvSpPr>
          <p:spPr bwMode="auto">
            <a:xfrm>
              <a:off x="304800" y="2803525"/>
              <a:ext cx="1616150" cy="3552825"/>
            </a:xfrm>
            <a:prstGeom prst="round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fr-FR" sz="1600" dirty="0">
                  <a:solidFill>
                    <a:srgbClr val="FF0000"/>
                  </a:solidFill>
                </a:rPr>
                <a:t>Data Sources</a:t>
              </a:r>
            </a:p>
          </p:txBody>
        </p:sp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509" y="3499005"/>
              <a:ext cx="1300862" cy="23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7" descr="Site officiel Velib'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25" y="3805921"/>
              <a:ext cx="970829" cy="56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Image 18" descr="openbikes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90" y="4439214"/>
              <a:ext cx="1365498" cy="51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Image 21" descr="1200x600xmeteogrand-dot-png.pagespeed.ic.5RFuAPrmm9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25" y="5028268"/>
              <a:ext cx="970829" cy="44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Image 24" descr="Google_Maps_Icon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02" y="5548019"/>
              <a:ext cx="743877" cy="689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" name="Picture 2" descr="Résultat de recherche d'images pour &quot;spark cassandra cluster&quot;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9" t="42121"/>
          <a:stretch/>
        </p:blipFill>
        <p:spPr bwMode="auto">
          <a:xfrm>
            <a:off x="2843808" y="4096407"/>
            <a:ext cx="4248472" cy="26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2117496" y="2849240"/>
            <a:ext cx="64087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Rafraichissement à la minute</a:t>
            </a:r>
          </a:p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300 Mo par jour</a:t>
            </a:r>
          </a:p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Ingestion et traitement en temps réel</a:t>
            </a:r>
          </a:p>
        </p:txBody>
      </p:sp>
    </p:spTree>
    <p:extLst>
      <p:ext uri="{BB962C8B-B14F-4D97-AF65-F5344CB8AC3E}">
        <p14:creationId xmlns:p14="http://schemas.microsoft.com/office/powerpoint/2010/main" val="230700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590</Words>
  <Application>Microsoft Office PowerPoint</Application>
  <PresentationFormat>Affichage à l'écran (4:3)</PresentationFormat>
  <Paragraphs>187</Paragraphs>
  <Slides>19</Slides>
  <Notes>18</Notes>
  <HiddenSlides>2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MS PGothic</vt:lpstr>
      <vt:lpstr>MS PGothic</vt:lpstr>
      <vt:lpstr>Arial</vt:lpstr>
      <vt:lpstr>Calibri</vt:lpstr>
      <vt:lpstr>Courier New</vt:lpstr>
      <vt:lpstr>Wingdings</vt:lpstr>
      <vt:lpstr>Thème Office</vt:lpstr>
      <vt:lpstr>Analyse en temps réel des données de Vélib</vt:lpstr>
      <vt:lpstr>Sommaire</vt:lpstr>
      <vt:lpstr>L’équipe</vt:lpstr>
      <vt:lpstr>1.1 Vélib en quelques chiffres</vt:lpstr>
      <vt:lpstr>1.2 Problématique</vt:lpstr>
      <vt:lpstr>Sommaire</vt:lpstr>
      <vt:lpstr>2. Architecture générale</vt:lpstr>
      <vt:lpstr>2.1 Architecture générale</vt:lpstr>
      <vt:lpstr>2.2 Ingestion</vt:lpstr>
      <vt:lpstr>Sommaire</vt:lpstr>
      <vt:lpstr>3.1 Analyse : Règles d’association</vt:lpstr>
      <vt:lpstr>3.2 Analyse : Clustering</vt:lpstr>
      <vt:lpstr>Sommaire</vt:lpstr>
      <vt:lpstr>4. Visualisation</vt:lpstr>
      <vt:lpstr>4. Visualisation</vt:lpstr>
      <vt:lpstr>4. Visualisation</vt:lpstr>
      <vt:lpstr>Conclusions et perspectives</vt:lpstr>
      <vt:lpstr>Remerciements</vt:lpstr>
      <vt:lpstr>Questions</vt:lpstr>
    </vt:vector>
  </TitlesOfParts>
  <Company>****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Laurence Guillotin</dc:creator>
  <cp:lastModifiedBy>Joe</cp:lastModifiedBy>
  <cp:revision>412</cp:revision>
  <dcterms:created xsi:type="dcterms:W3CDTF">2009-03-12T17:11:52Z</dcterms:created>
  <dcterms:modified xsi:type="dcterms:W3CDTF">2017-04-03T22:31:52Z</dcterms:modified>
</cp:coreProperties>
</file>