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303" r:id="rId3"/>
    <p:sldId id="306" r:id="rId4"/>
    <p:sldId id="272" r:id="rId5"/>
    <p:sldId id="288" r:id="rId6"/>
    <p:sldId id="311" r:id="rId7"/>
    <p:sldId id="310" r:id="rId8"/>
    <p:sldId id="314" r:id="rId9"/>
    <p:sldId id="316" r:id="rId10"/>
    <p:sldId id="312" r:id="rId11"/>
    <p:sldId id="315" r:id="rId12"/>
    <p:sldId id="317" r:id="rId13"/>
    <p:sldId id="318" r:id="rId14"/>
    <p:sldId id="319" r:id="rId15"/>
    <p:sldId id="320" r:id="rId16"/>
    <p:sldId id="270" r:id="rId17"/>
    <p:sldId id="313" r:id="rId18"/>
  </p:sldIdLst>
  <p:sldSz cx="9144000" cy="6858000" type="screen4x3"/>
  <p:notesSz cx="6731000" cy="9863138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611"/>
    <a:srgbClr val="CC99FF"/>
    <a:srgbClr val="339933"/>
    <a:srgbClr val="FF0000"/>
    <a:srgbClr val="0033CC"/>
    <a:srgbClr val="FFE40E"/>
    <a:srgbClr val="21DCFF"/>
    <a:srgbClr val="FF18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278" autoAdjust="0"/>
  </p:normalViewPr>
  <p:slideViewPr>
    <p:cSldViewPr snapToObjects="1">
      <p:cViewPr varScale="1">
        <p:scale>
          <a:sx n="84" d="100"/>
          <a:sy n="84" d="100"/>
        </p:scale>
        <p:origin x="-845" y="-67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976887-AE94-4884-92E4-6304688F1A22}" type="datetimeFigureOut">
              <a:rPr lang="fr-FR"/>
              <a:pPr>
                <a:defRPr/>
              </a:pPr>
              <a:t>31/03/2017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3175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C99E6DE-1DF5-4B28-9ABC-65013985C3C1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8E48EAD-5343-4F01-877E-DF8BF56E766B}" type="datetimeFigureOut">
              <a:rPr lang="en-US"/>
              <a:pPr>
                <a:defRPr/>
              </a:pPr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233488"/>
            <a:ext cx="44386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6625"/>
            <a:ext cx="5384800" cy="3883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44462F-64F0-4006-9EB4-3FB987607BC5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E0BC74-A154-410F-9941-108F5B31B1B6}" type="slidenum">
              <a:rPr lang="en-US" altLang="fr-FR"/>
              <a:pPr/>
              <a:t>2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86015A-3EAE-4F07-B5D7-FA829B81F3C6}" type="slidenum">
              <a:rPr lang="en-US" altLang="fr-FR"/>
              <a:pPr/>
              <a:t>3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94025F-008E-41F3-9059-6F530903177E}" type="slidenum">
              <a:rPr lang="en-US" altLang="fr-FR"/>
              <a:pPr/>
              <a:t>4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18BCC8-E21D-4430-BB8B-5D348D18CF71}" type="slidenum">
              <a:rPr lang="en-US" altLang="fr-FR"/>
              <a:pPr/>
              <a:t>5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6B490-741F-4050-AECB-2475E4624D6B}" type="slidenum">
              <a:rPr lang="en-US" altLang="fr-FR"/>
              <a:pPr/>
              <a:t>16</a:t>
            </a:fld>
            <a:endParaRPr lang="en-US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GB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" name="Image 6" descr="LOGO_FITE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3450"/>
            <a:ext cx="78882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519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CYAN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3587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1508" y="214290"/>
            <a:ext cx="7416000" cy="1143000"/>
          </a:xfrm>
        </p:spPr>
        <p:txBody>
          <a:bodyPr/>
          <a:lstStyle>
            <a:lvl1pPr algn="r">
              <a:defRPr>
                <a:solidFill>
                  <a:srgbClr val="21DCF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21DCFF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7E28EE-83DF-483C-BCBD-DA838FAD5216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C3615-B40E-407D-A717-A67D2754EE8A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61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8775"/>
            <a:ext cx="647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890" y="216582"/>
            <a:ext cx="7416000" cy="1143000"/>
          </a:xfrm>
        </p:spPr>
        <p:txBody>
          <a:bodyPr/>
          <a:lstStyle>
            <a:lvl1pPr algn="r">
              <a:defRPr>
                <a:solidFill>
                  <a:srgbClr val="FFE40E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E40E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134AD0-3D60-4CD7-8230-07A2ED473155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68E19-D894-4026-952F-B096001C2969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439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5F23F-28D5-4EB6-8E07-1AAADCE1636C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24CFD-19AC-41E5-8819-A8166635DE2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6271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MAGENT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8013"/>
            <a:ext cx="9144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5DE7C-EB9D-450B-9618-F257E597677B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A6293-697C-4F9A-AE23-922FA1FD2BFC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63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F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D69D54-B69E-424F-91B3-9AE98CAE25FA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B32AE-CE49-45A1-9D0A-184D89FA97F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7723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VE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90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7D8D8-FF22-4D37-8CB0-9616623C61C1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A7843-4A0D-416E-985E-21393396EE66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851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C8080C-8B28-4A08-8FF3-4F38337D5462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6359C-E49F-4733-A6C3-22A577DB861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321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8F929C-3D8D-4120-AAA0-00ED68016D6E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9D17-52DB-442F-B8B7-837C98070680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9994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MAGENTA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8"/>
            <a:ext cx="6429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1BA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71508" y="199776"/>
            <a:ext cx="7416000" cy="1143000"/>
          </a:xfrm>
        </p:spPr>
        <p:txBody>
          <a:bodyPr/>
          <a:lstStyle>
            <a:lvl1pPr algn="r">
              <a:defRPr>
                <a:solidFill>
                  <a:srgbClr val="FF18C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84FBB4-7E92-43D6-80EB-EEB5BDC0844F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93DA-A9E7-47E3-A6BD-7F20FA4B787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102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BLEU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683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9244" y="216582"/>
            <a:ext cx="7416000" cy="1143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4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MS PGothic" pitchFamily="34" charset="-128"/>
                <a:cs typeface="ＭＳ Ｐゴシック" pitchFamily="24" charset="-128"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D9AC3D-3533-4BC1-B932-17D70058991B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D0D16-5039-49E2-841E-A27F6161A10B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5467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et modifiez le titre</a:t>
            </a:r>
            <a:endParaRPr lang="en-GB" alt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GB" alt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312605C-FA67-4D97-9415-187A5A753015}" type="datetime1">
              <a:rPr lang="en-US"/>
              <a:pPr>
                <a:defRPr/>
              </a:pPr>
              <a:t>3/31/2017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8C32D24-D39D-4E25-BC9B-D8290D8B5D06}" type="slidenum">
              <a:rPr lang="en-GB" altLang="en-US"/>
              <a:pPr/>
              <a:t>‹N°›</a:t>
            </a:fld>
            <a:endParaRPr lang="en-GB" altLang="en-US"/>
          </a:p>
        </p:txBody>
      </p:sp>
      <p:pic>
        <p:nvPicPr>
          <p:cNvPr id="1031" name="Image 6" descr="ETOIL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126163"/>
            <a:ext cx="749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13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/>
          <p:cNvSpPr>
            <a:spLocks noGrp="1"/>
          </p:cNvSpPr>
          <p:nvPr>
            <p:ph type="ctrTitle"/>
          </p:nvPr>
        </p:nvSpPr>
        <p:spPr>
          <a:xfrm>
            <a:off x="533400" y="1557338"/>
            <a:ext cx="8229600" cy="1470025"/>
          </a:xfrm>
        </p:spPr>
        <p:txBody>
          <a:bodyPr/>
          <a:lstStyle/>
          <a:p>
            <a:pPr>
              <a:defRPr/>
            </a:pPr>
            <a:r>
              <a:rPr lang="fr-FR" sz="54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Analyse prédictive des données de Vélib</a:t>
            </a:r>
            <a:endParaRPr lang="fr-FR" sz="32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Sous-titre 9"/>
          <p:cNvSpPr>
            <a:spLocks noGrp="1"/>
          </p:cNvSpPr>
          <p:nvPr>
            <p:ph type="subTitle" idx="4294967295"/>
          </p:nvPr>
        </p:nvSpPr>
        <p:spPr>
          <a:xfrm>
            <a:off x="2209800" y="5013325"/>
            <a:ext cx="6553200" cy="1609725"/>
          </a:xfrm>
        </p:spPr>
        <p:txBody>
          <a:bodyPr/>
          <a:lstStyle/>
          <a:p>
            <a:pPr algn="r">
              <a:buFont typeface="Arial" charset="0"/>
              <a:buNone/>
              <a:defRPr/>
            </a:pPr>
            <a:r>
              <a:rPr lang="fr-FR" altLang="en-US" sz="2000" noProof="1" smtClean="0">
                <a:solidFill>
                  <a:srgbClr val="53126A"/>
                </a:solidFill>
              </a:rPr>
              <a:t>Gaël </a:t>
            </a:r>
            <a:r>
              <a:rPr lang="fr-FR" altLang="en-US" sz="2000" cap="all" noProof="1" smtClean="0">
                <a:solidFill>
                  <a:srgbClr val="53126A"/>
                </a:solidFill>
              </a:rPr>
              <a:t>buchillet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 smtClean="0">
                <a:solidFill>
                  <a:srgbClr val="53126A"/>
                </a:solidFill>
              </a:rPr>
              <a:t>Petty </a:t>
            </a:r>
            <a:r>
              <a:rPr lang="fr-FR" altLang="en-US" sz="2000" noProof="1">
                <a:solidFill>
                  <a:srgbClr val="53126A"/>
                </a:solidFill>
              </a:rPr>
              <a:t>ESSI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Julien LARSENEUR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 smtClean="0">
                <a:solidFill>
                  <a:srgbClr val="53126A"/>
                </a:solidFill>
              </a:rPr>
              <a:t>Foucault</a:t>
            </a:r>
            <a:r>
              <a:rPr lang="fr-FR" altLang="en-US" sz="2000" cap="all" noProof="1" smtClean="0">
                <a:solidFill>
                  <a:srgbClr val="53126A"/>
                </a:solidFill>
              </a:rPr>
              <a:t> </a:t>
            </a:r>
            <a:r>
              <a:rPr lang="fr-FR" altLang="en-US" sz="2000" noProof="1" smtClean="0">
                <a:solidFill>
                  <a:srgbClr val="53126A"/>
                </a:solidFill>
              </a:rPr>
              <a:t>de </a:t>
            </a:r>
            <a:r>
              <a:rPr lang="fr-FR" altLang="en-US" sz="2000" cap="all" noProof="1" smtClean="0">
                <a:solidFill>
                  <a:srgbClr val="53126A"/>
                </a:solidFill>
              </a:rPr>
              <a:t>villele</a:t>
            </a:r>
            <a:endParaRPr lang="fr-FR" altLang="en-US" sz="2000" cap="all" noProof="1">
              <a:solidFill>
                <a:srgbClr val="53126A"/>
              </a:solidFill>
            </a:endParaRPr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317" name="Picture 7" descr="Site officiel Velib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962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4F41D0-974E-4BD9-8CA8-CF561F0D7A11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GB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: architecture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6" name="Image 28" descr="logstash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0" y="1357290"/>
            <a:ext cx="1439740" cy="5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31" descr="cassandr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6" y="2924944"/>
            <a:ext cx="863844" cy="43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36" descr="main-thumb-t-1565095-200-qoqwygfcsqtavnxgaiqjxrfukbqvgtp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9210" b="32138"/>
          <a:stretch>
            <a:fillRect/>
          </a:stretch>
        </p:blipFill>
        <p:spPr bwMode="auto">
          <a:xfrm>
            <a:off x="5454715" y="2186272"/>
            <a:ext cx="1565557" cy="5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30" descr="python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34" y="1759442"/>
            <a:ext cx="683877" cy="72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33" descr="apache-spark-mllib-training-in-mexi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94" y="1332612"/>
            <a:ext cx="969478" cy="85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41" descr="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01" y="4581128"/>
            <a:ext cx="1197785" cy="49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Connecteur droit avec flèche 19"/>
          <p:cNvCxnSpPr/>
          <p:nvPr/>
        </p:nvCxnSpPr>
        <p:spPr>
          <a:xfrm>
            <a:off x="1897546" y="1759442"/>
            <a:ext cx="514214" cy="30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342911" y="2484563"/>
            <a:ext cx="298190" cy="30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623692" y="3683597"/>
            <a:ext cx="828209" cy="753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4355850" y="2706662"/>
            <a:ext cx="864222" cy="4365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568190" y="2195708"/>
            <a:ext cx="1854200" cy="879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</a:t>
            </a:r>
            <a:r>
              <a:rPr lang="fr-FR" dirty="0" smtClean="0"/>
              <a:t> </a:t>
            </a:r>
            <a:r>
              <a:rPr lang="fr-FR" dirty="0" smtClean="0"/>
              <a:t>: données </a:t>
            </a:r>
            <a:r>
              <a:rPr lang="fr-FR" dirty="0" err="1" smtClean="0"/>
              <a:t>JCDecaux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7" name="Accolade fermante 6"/>
          <p:cNvSpPr/>
          <p:nvPr/>
        </p:nvSpPr>
        <p:spPr>
          <a:xfrm>
            <a:off x="4572000" y="2132856"/>
            <a:ext cx="360040" cy="1800200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4572000" y="4293096"/>
            <a:ext cx="360040" cy="15121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359573" y="2852936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Données statiques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431739" y="486952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</a:rPr>
              <a:t>Données dynamiques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876182"/>
            <a:ext cx="32861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 </a:t>
            </a:r>
            <a:r>
              <a:rPr lang="fr-FR" dirty="0" smtClean="0"/>
              <a:t>: structure de la base Cassandra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Nœuds installés dans des dockers sur les machines linux distantes Orange</a:t>
            </a:r>
            <a:endParaRPr lang="fr-FR" dirty="0" smtClean="0"/>
          </a:p>
          <a:p>
            <a:r>
              <a:rPr lang="fr-FR" dirty="0" smtClean="0"/>
              <a:t>Clé primaire utilisée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numéro de station, </a:t>
            </a:r>
            <a:r>
              <a:rPr lang="fr-FR" dirty="0" err="1" smtClean="0"/>
              <a:t>timestamp</a:t>
            </a:r>
            <a:endParaRPr lang="fr-FR" dirty="0" smtClean="0"/>
          </a:p>
          <a:p>
            <a:r>
              <a:rPr lang="fr-FR" dirty="0" smtClean="0"/>
              <a:t>Clé </a:t>
            </a:r>
            <a:r>
              <a:rPr lang="fr-FR" dirty="0" smtClean="0"/>
              <a:t>de </a:t>
            </a:r>
            <a:r>
              <a:rPr lang="fr-FR" dirty="0" smtClean="0"/>
              <a:t>partition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n</a:t>
            </a:r>
            <a:r>
              <a:rPr lang="fr-FR" dirty="0" smtClean="0"/>
              <a:t>uméro de station</a:t>
            </a:r>
          </a:p>
          <a:p>
            <a:r>
              <a:rPr lang="fr-FR" dirty="0" smtClean="0"/>
              <a:t>Clé </a:t>
            </a:r>
            <a:r>
              <a:rPr lang="fr-FR" dirty="0" smtClean="0"/>
              <a:t>de </a:t>
            </a:r>
            <a:r>
              <a:rPr lang="fr-FR" dirty="0" err="1" smtClean="0"/>
              <a:t>clustering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timestamp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: structure </a:t>
            </a:r>
            <a:r>
              <a:rPr lang="fr-FR" dirty="0" smtClean="0"/>
              <a:t>du cluster </a:t>
            </a:r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Architecture maître-esclaves</a:t>
            </a:r>
          </a:p>
          <a:p>
            <a:r>
              <a:rPr lang="fr-FR" dirty="0" smtClean="0"/>
              <a:t>Utilisation du python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6" name="Image 5" descr="CLuster sp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84984"/>
            <a:ext cx="5304323" cy="2474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Remerciements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258888" y="2781300"/>
            <a:ext cx="6769100" cy="132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FITEC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Formateurs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Entreprises partenaires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Max </a:t>
            </a:r>
            <a:r>
              <a:rPr lang="fr-FR" sz="2000" dirty="0" err="1">
                <a:solidFill>
                  <a:srgbClr val="000000"/>
                </a:solidFill>
                <a:ea typeface="MS PGothic" pitchFamily="34" charset="-128"/>
              </a:rPr>
              <a:t>Halford</a:t>
            </a: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 – Open Bikes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2AC0EA-1341-4951-B399-3914DFEC536A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16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434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L’équipe</a:t>
            </a:r>
            <a:endParaRPr lang="en-GB" altLang="en-US" dirty="0"/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E38832-3B6B-4A35-AC1B-0184EA5FD7F5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819452" y="1844675"/>
            <a:ext cx="3886200" cy="1323975"/>
            <a:chOff x="4891088" y="1844675"/>
            <a:chExt cx="3886200" cy="1323975"/>
          </a:xfrm>
        </p:grpSpPr>
        <p:sp>
          <p:nvSpPr>
            <p:cNvPr id="8" name="ZoneTexte 19"/>
            <p:cNvSpPr txBox="1"/>
            <p:nvPr/>
          </p:nvSpPr>
          <p:spPr>
            <a:xfrm>
              <a:off x="48910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2" name="Image 14" descr="IMG_265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0001" t="14999" r="20000" b="21249"/>
            <a:stretch>
              <a:fillRect/>
            </a:stretch>
          </p:blipFill>
          <p:spPr bwMode="auto">
            <a:xfrm>
              <a:off x="5003800" y="1916113"/>
              <a:ext cx="1008063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ZoneTexte 20"/>
            <p:cNvSpPr txBox="1">
              <a:spLocks noChangeArrowheads="1"/>
            </p:cNvSpPr>
            <p:nvPr/>
          </p:nvSpPr>
          <p:spPr bwMode="auto">
            <a:xfrm>
              <a:off x="6140450" y="1939925"/>
              <a:ext cx="200818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Gaël BUCHILLET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BK Consulting</a:t>
              </a:r>
            </a:p>
          </p:txBody>
        </p:sp>
        <p:pic>
          <p:nvPicPr>
            <p:cNvPr id="18450" name="Picture 11" descr="Résultat de recherche d'images pour &quot;bk consulting logo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238" y="2500313"/>
              <a:ext cx="64928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539552" y="1844675"/>
            <a:ext cx="3886200" cy="1323975"/>
            <a:chOff x="611188" y="1844675"/>
            <a:chExt cx="3886200" cy="1323975"/>
          </a:xfrm>
        </p:grpSpPr>
        <p:sp>
          <p:nvSpPr>
            <p:cNvPr id="7" name="ZoneTexte 19"/>
            <p:cNvSpPr txBox="1"/>
            <p:nvPr/>
          </p:nvSpPr>
          <p:spPr>
            <a:xfrm>
              <a:off x="6111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5" name="Image 17" descr="WhatsApp Image 2016-12-12 at 21.47.34 (2)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939925"/>
              <a:ext cx="1058862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ZoneTexte 18"/>
            <p:cNvSpPr txBox="1">
              <a:spLocks noChangeArrowheads="1"/>
            </p:cNvSpPr>
            <p:nvPr/>
          </p:nvSpPr>
          <p:spPr bwMode="auto">
            <a:xfrm>
              <a:off x="1916113" y="1939925"/>
              <a:ext cx="200818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Petty ESSI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JEMS Datafactory</a:t>
              </a:r>
            </a:p>
          </p:txBody>
        </p:sp>
        <p:pic>
          <p:nvPicPr>
            <p:cNvPr id="18451" name="Picture 13" descr="Résultat de recherche d'images pour &quot;jems datafactory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88" y="2492375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539552" y="3905250"/>
            <a:ext cx="3886200" cy="1323975"/>
            <a:chOff x="611188" y="3905250"/>
            <a:chExt cx="3886200" cy="1323975"/>
          </a:xfrm>
        </p:grpSpPr>
        <p:sp>
          <p:nvSpPr>
            <p:cNvPr id="9" name="ZoneTexte 19"/>
            <p:cNvSpPr txBox="1"/>
            <p:nvPr/>
          </p:nvSpPr>
          <p:spPr>
            <a:xfrm>
              <a:off x="611188" y="3905250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4" name="Image 16" descr="IMG_2665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9413" t="21054" r="19986" b="22504"/>
            <a:stretch>
              <a:fillRect/>
            </a:stretch>
          </p:blipFill>
          <p:spPr bwMode="auto">
            <a:xfrm>
              <a:off x="684213" y="4005263"/>
              <a:ext cx="10795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ZoneTexte 19"/>
            <p:cNvSpPr txBox="1">
              <a:spLocks noChangeArrowheads="1"/>
            </p:cNvSpPr>
            <p:nvPr/>
          </p:nvSpPr>
          <p:spPr bwMode="auto">
            <a:xfrm>
              <a:off x="1916113" y="4005263"/>
              <a:ext cx="2262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Julien LARSENEUR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NSIT</a:t>
              </a:r>
            </a:p>
          </p:txBody>
        </p:sp>
        <p:pic>
          <p:nvPicPr>
            <p:cNvPr id="18452" name="Picture 15" descr="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0" y="4651375"/>
              <a:ext cx="863600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4808339" y="3905250"/>
            <a:ext cx="3886200" cy="1322388"/>
            <a:chOff x="4879975" y="3905250"/>
            <a:chExt cx="3886200" cy="1322388"/>
          </a:xfrm>
        </p:grpSpPr>
        <p:sp>
          <p:nvSpPr>
            <p:cNvPr id="10" name="ZoneTexte 19"/>
            <p:cNvSpPr txBox="1"/>
            <p:nvPr/>
          </p:nvSpPr>
          <p:spPr>
            <a:xfrm>
              <a:off x="4879975" y="3905250"/>
              <a:ext cx="3886200" cy="13223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3" name="Image 15" descr="IMG_2657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6563" r="18752" b="28436"/>
            <a:stretch>
              <a:fillRect/>
            </a:stretch>
          </p:blipFill>
          <p:spPr bwMode="auto">
            <a:xfrm>
              <a:off x="5003800" y="4005263"/>
              <a:ext cx="1081088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9" name="ZoneTexte 21"/>
            <p:cNvSpPr txBox="1">
              <a:spLocks noChangeArrowheads="1"/>
            </p:cNvSpPr>
            <p:nvPr/>
          </p:nvSpPr>
          <p:spPr bwMode="auto">
            <a:xfrm>
              <a:off x="6140450" y="4005263"/>
              <a:ext cx="2428875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Foucault DE VILLELE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GFI</a:t>
              </a:r>
            </a:p>
          </p:txBody>
        </p:sp>
        <p:pic>
          <p:nvPicPr>
            <p:cNvPr id="18453" name="Image 34" descr="Logo_GFI_2011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0" y="4559300"/>
              <a:ext cx="854075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54" name="Picture 7" descr="Site officiel Velib'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 smtClean="0"/>
              <a:t>Sommaire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900113" y="1628774"/>
            <a:ext cx="7127875" cy="23698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§"/>
              <a:defRPr/>
            </a:pPr>
            <a:endParaRPr lang="fr-FR" sz="32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	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Eléments 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de contexte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	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Ingestion, traitement et visualisation</a:t>
            </a:r>
            <a:endParaRPr lang="fr-FR" sz="32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	Perspectives</a:t>
            </a:r>
          </a:p>
          <a:p>
            <a:pPr marL="342900" indent="-342900" eaLnBrk="1" hangingPunct="1">
              <a:defRPr/>
            </a:pPr>
            <a:endParaRPr lang="fr-FR" sz="2000" dirty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2FA82-EBF5-426E-8AC7-27A8BF5F6573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US" altLang="fr-FR" dirty="0" err="1" smtClean="0"/>
              <a:t>Eléments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contexte</a:t>
            </a:r>
            <a:r>
              <a:rPr lang="en-US" altLang="fr-FR" dirty="0" smtClean="0"/>
              <a:t> : </a:t>
            </a:r>
            <a:br>
              <a:rPr lang="en-US" altLang="fr-FR" dirty="0" smtClean="0"/>
            </a:br>
            <a:r>
              <a:rPr lang="en-US" altLang="fr-FR" dirty="0" err="1" smtClean="0"/>
              <a:t>Vélib</a:t>
            </a:r>
            <a:r>
              <a:rPr lang="en-US" altLang="fr-FR" dirty="0" smtClean="0"/>
              <a:t> </a:t>
            </a:r>
            <a:r>
              <a:rPr lang="en-US" altLang="fr-FR" dirty="0"/>
              <a:t>en </a:t>
            </a:r>
            <a:r>
              <a:rPr lang="en-US" altLang="fr-FR" dirty="0" err="1"/>
              <a:t>quelques</a:t>
            </a:r>
            <a:r>
              <a:rPr lang="en-US" altLang="fr-FR" dirty="0"/>
              <a:t> </a:t>
            </a:r>
            <a:r>
              <a:rPr lang="en-US" altLang="fr-FR" dirty="0" err="1"/>
              <a:t>chiffres</a:t>
            </a:r>
            <a:endParaRPr lang="en-GB" altLang="en-US" dirty="0"/>
          </a:p>
        </p:txBody>
      </p:sp>
      <p:sp>
        <p:nvSpPr>
          <p:cNvPr id="163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2ADBE-9972-445C-B5F2-0B8A9D9AC718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’ : Service </a:t>
            </a:r>
            <a:r>
              <a:rPr lang="fr-FR" dirty="0" smtClean="0">
                <a:latin typeface="+mn-lt"/>
              </a:rPr>
              <a:t>de </a:t>
            </a:r>
            <a:r>
              <a:rPr lang="fr-FR" dirty="0">
                <a:latin typeface="+mn-lt"/>
              </a:rPr>
              <a:t>location de vélos à grande échelle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Début : 15 juillet 2007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Service disponible 24 heures sur 24 et 7 jours sur 7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20 000 vélos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1 230 stations, une station tous les 300 mètres environ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110 000 trajets par jour en moyenne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Tarifs</a:t>
            </a:r>
          </a:p>
          <a:p>
            <a:pPr lvl="1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Les abonnements annuels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' Classique - 29 € " 30 premières minutes offertes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' Passion - 39 € " 45 premières minutes offertes</a:t>
            </a:r>
          </a:p>
          <a:p>
            <a:pPr lvl="1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Les tickets courte durée, 30 premières minutes offertes à chaque déplacement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 jour - 1,70€ , 7 jours - 8€</a:t>
            </a:r>
            <a:endParaRPr lang="en-US" dirty="0">
              <a:latin typeface="+mn-lt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16390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fr-FR" altLang="fr-FR" dirty="0" smtClean="0"/>
              <a:t>Eléments de contexte : problématiques d’exploitation</a:t>
            </a:r>
            <a:endParaRPr lang="en-GB" altLang="en-US" dirty="0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13AD2-AB7C-483B-ACE8-7A132F7F12F2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784"/>
            <a:ext cx="64770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Site officiel Velib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AutoShape 2" descr="Résultat de recherche d'images pour &quot;velib rechargement cam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0" name="AutoShape 4" descr="Résultat de recherche d'images pour &quot;velib rechargement cam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 descr="Camion de rechargement véli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992" y="3794004"/>
            <a:ext cx="3165808" cy="237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Eléments de contexte</a:t>
            </a:r>
            <a:r>
              <a:rPr lang="fr-FR" dirty="0" smtClean="0"/>
              <a:t> </a:t>
            </a:r>
            <a:r>
              <a:rPr lang="fr-FR" dirty="0" smtClean="0"/>
              <a:t>: facteurs explicatifs potentiels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Météo</a:t>
            </a:r>
          </a:p>
          <a:p>
            <a:r>
              <a:rPr lang="fr-FR" dirty="0" smtClean="0"/>
              <a:t>Altitude</a:t>
            </a:r>
          </a:p>
          <a:p>
            <a:r>
              <a:rPr lang="fr-FR" dirty="0" smtClean="0"/>
              <a:t>Isolement des stations</a:t>
            </a:r>
          </a:p>
          <a:p>
            <a:r>
              <a:rPr lang="fr-FR" dirty="0" smtClean="0"/>
              <a:t>Evénements</a:t>
            </a:r>
          </a:p>
          <a:p>
            <a:r>
              <a:rPr lang="fr-FR" dirty="0" smtClean="0"/>
              <a:t>Densité de population</a:t>
            </a:r>
          </a:p>
          <a:p>
            <a:r>
              <a:rPr lang="fr-FR" dirty="0" smtClean="0"/>
              <a:t>Infrastructures urbaines</a:t>
            </a:r>
          </a:p>
          <a:p>
            <a:r>
              <a:rPr lang="fr-FR" dirty="0" smtClean="0"/>
              <a:t>Saisonnalités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 </a:t>
            </a:r>
            <a:r>
              <a:rPr lang="fr-FR" dirty="0" smtClean="0"/>
              <a:t>: sources </a:t>
            </a:r>
            <a:r>
              <a:rPr lang="fr-FR" dirty="0" smtClean="0"/>
              <a:t>des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JCDecaux</a:t>
            </a:r>
            <a:r>
              <a:rPr lang="fr-FR" dirty="0" smtClean="0"/>
              <a:t> : historique et temps réel</a:t>
            </a:r>
          </a:p>
          <a:p>
            <a:r>
              <a:rPr lang="fr-FR" dirty="0" smtClean="0"/>
              <a:t>API </a:t>
            </a:r>
            <a:r>
              <a:rPr lang="fr-FR" dirty="0" err="1" smtClean="0"/>
              <a:t>OpenWeatherMap</a:t>
            </a:r>
            <a:r>
              <a:rPr lang="fr-FR" dirty="0" smtClean="0"/>
              <a:t> : historique et temps réel</a:t>
            </a:r>
          </a:p>
          <a:p>
            <a:r>
              <a:rPr lang="fr-FR" dirty="0" smtClean="0"/>
              <a:t>API Google </a:t>
            </a:r>
            <a:r>
              <a:rPr lang="fr-FR" dirty="0" err="1" smtClean="0"/>
              <a:t>elevation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6" name="Picture 7" descr="Site officiel Velib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5" y="3897822"/>
            <a:ext cx="1673959" cy="97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OpenWeather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789040"/>
            <a:ext cx="1065782" cy="1080120"/>
          </a:xfrm>
          <a:prstGeom prst="rect">
            <a:avLst/>
          </a:prstGeom>
        </p:spPr>
      </p:pic>
      <p:pic>
        <p:nvPicPr>
          <p:cNvPr id="8" name="Image 24" descr="Google_Maps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89040"/>
            <a:ext cx="1168285" cy="108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8" descr="openbik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6" y="5050213"/>
            <a:ext cx="1365498" cy="51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 </a:t>
            </a:r>
            <a:r>
              <a:rPr lang="fr-FR" dirty="0" smtClean="0"/>
              <a:t>: contexte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Volume de données </a:t>
            </a:r>
            <a:r>
              <a:rPr lang="fr-FR" dirty="0" err="1" smtClean="0"/>
              <a:t>Vélib</a:t>
            </a:r>
            <a:r>
              <a:rPr lang="fr-FR" dirty="0" smtClean="0"/>
              <a:t> : 300 Mo de données/jour</a:t>
            </a:r>
          </a:p>
          <a:p>
            <a:pPr>
              <a:buNone/>
            </a:pPr>
            <a:r>
              <a:rPr lang="fr-FR" dirty="0" smtClean="0"/>
              <a:t>			rafraichissement à la minute</a:t>
            </a:r>
          </a:p>
          <a:p>
            <a:pPr>
              <a:buNone/>
            </a:pPr>
            <a:r>
              <a:rPr lang="fr-FR" dirty="0" smtClean="0"/>
              <a:t>+	Vitesse : prédiction en temps réel</a:t>
            </a:r>
          </a:p>
          <a:p>
            <a:pPr>
              <a:buNone/>
            </a:pPr>
            <a:r>
              <a:rPr lang="fr-FR" dirty="0" smtClean="0"/>
              <a:t>+	Variété des données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BIG DATA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8</a:t>
            </a:fld>
            <a:endParaRPr lang="en-GB" alt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539552" y="3717032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: </a:t>
            </a:r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Ingestion : variété </a:t>
            </a:r>
            <a:r>
              <a:rPr lang="fr-FR" dirty="0" smtClean="0"/>
              <a:t>des </a:t>
            </a:r>
            <a:r>
              <a:rPr lang="fr-FR" dirty="0" smtClean="0"/>
              <a:t>sources</a:t>
            </a:r>
          </a:p>
          <a:p>
            <a:r>
              <a:rPr lang="fr-FR" dirty="0" smtClean="0"/>
              <a:t>Stockage : données structurées</a:t>
            </a:r>
          </a:p>
          <a:p>
            <a:r>
              <a:rPr lang="fr-FR" dirty="0" smtClean="0"/>
              <a:t>Traitement </a:t>
            </a:r>
            <a:r>
              <a:rPr lang="fr-FR" dirty="0" smtClean="0"/>
              <a:t>: puissance du calcul distribué</a:t>
            </a:r>
            <a:br>
              <a:rPr lang="fr-FR" dirty="0" smtClean="0"/>
            </a:br>
            <a:r>
              <a:rPr lang="fr-FR" dirty="0" smtClean="0"/>
              <a:t>			    </a:t>
            </a:r>
            <a:r>
              <a:rPr lang="fr-FR" dirty="0" smtClean="0"/>
              <a:t>	    nécessité </a:t>
            </a:r>
            <a:r>
              <a:rPr lang="fr-FR" dirty="0" smtClean="0"/>
              <a:t>de faire des jointures</a:t>
            </a:r>
          </a:p>
          <a:p>
            <a:r>
              <a:rPr lang="fr-FR" dirty="0" smtClean="0"/>
              <a:t>Visualisation : </a:t>
            </a:r>
            <a:r>
              <a:rPr lang="fr-FR" dirty="0" smtClean="0"/>
              <a:t>données géographiques et 						                   saisonnières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383</Words>
  <Application>Microsoft Office PowerPoint</Application>
  <PresentationFormat>Affichage à l'écran (4:3)</PresentationFormat>
  <Paragraphs>128</Paragraphs>
  <Slides>17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Analyse prédictive des données de Vélib</vt:lpstr>
      <vt:lpstr>L’équipe</vt:lpstr>
      <vt:lpstr>Sommaire</vt:lpstr>
      <vt:lpstr>Eléments de contexte :  Vélib en quelques chiffres</vt:lpstr>
      <vt:lpstr>Eléments de contexte : problématiques d’exploitation</vt:lpstr>
      <vt:lpstr>Eléments de contexte : facteurs explicatifs potentiels</vt:lpstr>
      <vt:lpstr>Ingestion : sources des données</vt:lpstr>
      <vt:lpstr>Ingestion : contexte technique</vt:lpstr>
      <vt:lpstr>Méthodologie : contraintes</vt:lpstr>
      <vt:lpstr>Méthodologie : architecture</vt:lpstr>
      <vt:lpstr>Ingestion : données JCDecaux</vt:lpstr>
      <vt:lpstr>Ingestion : structure de la base Cassandra</vt:lpstr>
      <vt:lpstr>Traitement : structure du cluster Spark</vt:lpstr>
      <vt:lpstr>Visualisation :</vt:lpstr>
      <vt:lpstr>Perspectives</vt:lpstr>
      <vt:lpstr>Remerciements</vt:lpstr>
      <vt:lpstr>Diapositive 17</vt:lpstr>
    </vt:vector>
  </TitlesOfParts>
  <Company>****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Laurence Guillotin</dc:creator>
  <cp:lastModifiedBy>Fitec</cp:lastModifiedBy>
  <cp:revision>362</cp:revision>
  <dcterms:created xsi:type="dcterms:W3CDTF">2009-03-12T17:11:52Z</dcterms:created>
  <dcterms:modified xsi:type="dcterms:W3CDTF">2017-03-31T12:55:17Z</dcterms:modified>
</cp:coreProperties>
</file>