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3" r:id="rId2"/>
    <p:sldId id="303" r:id="rId3"/>
    <p:sldId id="306" r:id="rId4"/>
    <p:sldId id="272" r:id="rId5"/>
    <p:sldId id="288" r:id="rId6"/>
    <p:sldId id="311" r:id="rId7"/>
    <p:sldId id="322" r:id="rId8"/>
    <p:sldId id="310" r:id="rId9"/>
    <p:sldId id="315" r:id="rId10"/>
    <p:sldId id="323" r:id="rId11"/>
    <p:sldId id="326" r:id="rId12"/>
    <p:sldId id="314" r:id="rId13"/>
    <p:sldId id="327" r:id="rId14"/>
    <p:sldId id="328" r:id="rId15"/>
    <p:sldId id="312" r:id="rId16"/>
    <p:sldId id="325" r:id="rId17"/>
    <p:sldId id="333" r:id="rId18"/>
    <p:sldId id="324" r:id="rId19"/>
    <p:sldId id="331" r:id="rId20"/>
    <p:sldId id="334" r:id="rId21"/>
    <p:sldId id="321" r:id="rId22"/>
    <p:sldId id="336" r:id="rId23"/>
    <p:sldId id="337" r:id="rId24"/>
    <p:sldId id="319" r:id="rId25"/>
    <p:sldId id="320" r:id="rId26"/>
    <p:sldId id="339" r:id="rId27"/>
    <p:sldId id="270" r:id="rId28"/>
    <p:sldId id="335" r:id="rId29"/>
  </p:sldIdLst>
  <p:sldSz cx="9144000" cy="6858000" type="screen4x3"/>
  <p:notesSz cx="6731000" cy="9863138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C0D611"/>
    <a:srgbClr val="CC99FF"/>
    <a:srgbClr val="FF0000"/>
    <a:srgbClr val="0033CC"/>
    <a:srgbClr val="FFE40E"/>
    <a:srgbClr val="21DCFF"/>
    <a:srgbClr val="FF18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69855" autoAdjust="0"/>
  </p:normalViewPr>
  <p:slideViewPr>
    <p:cSldViewPr snapToObjects="1">
      <p:cViewPr>
        <p:scale>
          <a:sx n="75" d="100"/>
          <a:sy n="75" d="100"/>
        </p:scale>
        <p:origin x="-1109" y="82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3288" y="-82"/>
      </p:cViewPr>
      <p:guideLst>
        <p:guide orient="horz" pos="3106"/>
        <p:guide pos="2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976887-AE94-4884-92E4-6304688F1A22}" type="datetimeFigureOut">
              <a:rPr lang="fr-FR"/>
              <a:pPr>
                <a:defRPr/>
              </a:pPr>
              <a:t>31/03/2017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67838"/>
            <a:ext cx="291623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3175" y="9367838"/>
            <a:ext cx="291623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C99E6DE-1DF5-4B28-9ABC-65013985C3C1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8E48EAD-5343-4F01-877E-DF8BF56E766B}" type="datetimeFigureOut">
              <a:rPr lang="en-US"/>
              <a:pPr>
                <a:defRPr/>
              </a:pPr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233488"/>
            <a:ext cx="4438650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6625"/>
            <a:ext cx="5384800" cy="3883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9425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3175" y="9369425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944462F-64F0-4006-9EB4-3FB987607BC5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11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Dire</a:t>
            </a:r>
            <a:r>
              <a:rPr lang="fr-FR" baseline="0" dirty="0" smtClean="0"/>
              <a:t> qu’on a 3 V (Volumes parce que idéalement pour a </a:t>
            </a:r>
            <a:r>
              <a:rPr lang="fr-FR" baseline="0" dirty="0" err="1" smtClean="0"/>
              <a:t>saisonalité</a:t>
            </a:r>
            <a:r>
              <a:rPr lang="fr-FR" baseline="0" dirty="0" smtClean="0"/>
              <a:t> annuelle il nous faut 3 ans min  d’historique (2 ans pour l’entrainement du modèle et 1 an pour les données de test du modèle)</a:t>
            </a:r>
          </a:p>
          <a:p>
            <a:r>
              <a:rPr lang="fr-FR" baseline="0" dirty="0" smtClean="0"/>
              <a:t>300 * 365 *3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12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Point à aborder</a:t>
            </a:r>
            <a:r>
              <a:rPr lang="fr-FR" baseline="0" dirty="0" smtClean="0"/>
              <a:t> :</a:t>
            </a:r>
          </a:p>
          <a:p>
            <a:endParaRPr lang="fr-FR" baseline="0" dirty="0" smtClean="0"/>
          </a:p>
          <a:p>
            <a:r>
              <a:rPr lang="fr-FR" baseline="0" dirty="0" smtClean="0"/>
              <a:t>	- préciser les axes sur le graphe </a:t>
            </a:r>
          </a:p>
          <a:p>
            <a:r>
              <a:rPr lang="fr-FR" baseline="0" dirty="0" smtClean="0"/>
              <a:t>	- faire observer </a:t>
            </a:r>
          </a:p>
          <a:p>
            <a:r>
              <a:rPr lang="fr-FR" baseline="0" dirty="0" smtClean="0"/>
              <a:t>		- le rechargement potentiel de la station </a:t>
            </a:r>
          </a:p>
          <a:p>
            <a:r>
              <a:rPr lang="fr-FR" baseline="0" dirty="0" smtClean="0"/>
              <a:t>		- la forte utilisation de la station</a:t>
            </a:r>
          </a:p>
          <a:p>
            <a:r>
              <a:rPr lang="fr-FR" baseline="0" dirty="0" smtClean="0"/>
              <a:t>		- les jours samedi / dimanche et lundi</a:t>
            </a:r>
          </a:p>
          <a:p>
            <a:r>
              <a:rPr lang="fr-FR" baseline="0" dirty="0" smtClean="0"/>
              <a:t>	</a:t>
            </a:r>
          </a:p>
          <a:p>
            <a:r>
              <a:rPr lang="fr-FR" baseline="0" dirty="0" smtClean="0"/>
              <a:t>	- préciser que notre analyse va surtout dépendre des stations et des séries temporelle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13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Est-ce que la </a:t>
            </a:r>
            <a:r>
              <a:rPr lang="fr-FR" dirty="0" err="1" smtClean="0"/>
              <a:t>problèmatique</a:t>
            </a:r>
            <a:r>
              <a:rPr lang="fr-FR" baseline="0" dirty="0" smtClean="0"/>
              <a:t> et l’objectif sont claire</a:t>
            </a:r>
          </a:p>
          <a:p>
            <a:r>
              <a:rPr lang="fr-FR" baseline="0" dirty="0" smtClean="0"/>
              <a:t>Problématique : indisponibilité des </a:t>
            </a:r>
            <a:r>
              <a:rPr lang="fr-FR" baseline="0" dirty="0" err="1" smtClean="0"/>
              <a:t>velos</a:t>
            </a:r>
            <a:r>
              <a:rPr lang="fr-FR" baseline="0" dirty="0" smtClean="0"/>
              <a:t> ou des places libres </a:t>
            </a:r>
          </a:p>
          <a:p>
            <a:r>
              <a:rPr lang="fr-FR" baseline="0" dirty="0" smtClean="0"/>
              <a:t>Multiplicité et diversité des paramètres explicatifs à prendre en compte</a:t>
            </a:r>
          </a:p>
          <a:p>
            <a:r>
              <a:rPr lang="fr-FR" baseline="0" dirty="0" smtClean="0"/>
              <a:t>C’est une occasion de résumé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14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Justifier</a:t>
            </a:r>
            <a:r>
              <a:rPr lang="fr-FR" baseline="0" dirty="0" smtClean="0"/>
              <a:t> chaque choix technologique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Logstash</a:t>
            </a:r>
            <a:r>
              <a:rPr lang="fr-FR" baseline="0" dirty="0" smtClean="0"/>
              <a:t> : Pourquoi </a:t>
            </a:r>
            <a:r>
              <a:rPr lang="fr-FR" baseline="0" dirty="0" err="1" smtClean="0"/>
              <a:t>logstash</a:t>
            </a:r>
            <a:r>
              <a:rPr lang="fr-FR" baseline="0" dirty="0" smtClean="0"/>
              <a:t>/ </a:t>
            </a:r>
            <a:r>
              <a:rPr lang="fr-FR" baseline="0" dirty="0" err="1" smtClean="0"/>
              <a:t>flume</a:t>
            </a:r>
            <a:r>
              <a:rPr lang="fr-FR" baseline="0" dirty="0" smtClean="0"/>
              <a:t> ou </a:t>
            </a:r>
            <a:r>
              <a:rPr lang="fr-FR" baseline="0" dirty="0" err="1" smtClean="0"/>
              <a:t>kafka</a:t>
            </a:r>
            <a:r>
              <a:rPr lang="fr-FR" baseline="0" dirty="0" smtClean="0"/>
              <a:t> </a:t>
            </a:r>
          </a:p>
          <a:p>
            <a:r>
              <a:rPr lang="fr-FR" baseline="0" dirty="0" err="1" smtClean="0"/>
              <a:t>Logstash</a:t>
            </a:r>
            <a:r>
              <a:rPr lang="fr-FR" baseline="0" dirty="0" smtClean="0"/>
              <a:t> vs </a:t>
            </a:r>
            <a:r>
              <a:rPr lang="fr-FR" baseline="0" dirty="0" err="1" smtClean="0"/>
              <a:t>flume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flume</a:t>
            </a:r>
            <a:r>
              <a:rPr lang="fr-FR" baseline="0" dirty="0" smtClean="0"/>
              <a:t> est à privilégier en cas de stockage sur </a:t>
            </a:r>
            <a:r>
              <a:rPr lang="fr-FR" baseline="0" dirty="0" err="1" smtClean="0"/>
              <a:t>hdfs</a:t>
            </a:r>
            <a:r>
              <a:rPr lang="fr-FR" baseline="0" dirty="0" smtClean="0"/>
              <a:t>  (lent et donc </a:t>
            </a:r>
            <a:r>
              <a:rPr lang="fr-FR" baseline="0" dirty="0" err="1" smtClean="0"/>
              <a:t>necessite</a:t>
            </a:r>
            <a:r>
              <a:rPr lang="fr-FR" baseline="0" dirty="0" smtClean="0"/>
              <a:t> un stockage tampon qu’offre </a:t>
            </a:r>
            <a:r>
              <a:rPr lang="fr-FR" baseline="0" dirty="0" err="1" smtClean="0"/>
              <a:t>flume</a:t>
            </a:r>
            <a:r>
              <a:rPr lang="fr-FR" baseline="0" dirty="0" smtClean="0"/>
              <a:t>) et ou en cas d’ingestion quasi continue </a:t>
            </a:r>
          </a:p>
          <a:p>
            <a:r>
              <a:rPr lang="fr-FR" baseline="0" dirty="0" err="1" smtClean="0"/>
              <a:t>Logstash</a:t>
            </a:r>
            <a:r>
              <a:rPr lang="fr-FR" baseline="0" dirty="0" smtClean="0"/>
              <a:t> est suffisant pour des </a:t>
            </a:r>
            <a:r>
              <a:rPr lang="fr-FR" baseline="0" dirty="0" err="1" smtClean="0"/>
              <a:t>requetes</a:t>
            </a:r>
            <a:r>
              <a:rPr lang="fr-FR" baseline="0" dirty="0" smtClean="0"/>
              <a:t> toutes les minutes et </a:t>
            </a:r>
            <a:r>
              <a:rPr lang="fr-FR" baseline="0" dirty="0" err="1" smtClean="0"/>
              <a:t>cassandra</a:t>
            </a:r>
            <a:r>
              <a:rPr lang="fr-FR" baseline="0" dirty="0" smtClean="0"/>
              <a:t> permet une écriture rapide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Kafka c’est le marteau et l’enclume pour écraser une mouche : cependant un cluster </a:t>
            </a:r>
            <a:r>
              <a:rPr lang="fr-FR" baseline="0" dirty="0" err="1" smtClean="0"/>
              <a:t>kafka</a:t>
            </a:r>
            <a:r>
              <a:rPr lang="fr-FR" baseline="0" dirty="0" smtClean="0"/>
              <a:t> pur aurait pu être envisagé mais les spécificité des </a:t>
            </a:r>
            <a:r>
              <a:rPr lang="fr-FR" baseline="0" dirty="0" err="1" smtClean="0"/>
              <a:t>kafka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topic</a:t>
            </a:r>
            <a:r>
              <a:rPr lang="fr-FR" baseline="0" dirty="0" smtClean="0"/>
              <a:t> , pub/</a:t>
            </a:r>
            <a:r>
              <a:rPr lang="fr-FR" baseline="0" dirty="0" err="1" smtClean="0"/>
              <a:t>subscribe</a:t>
            </a:r>
            <a:r>
              <a:rPr lang="fr-FR" baseline="0" dirty="0" smtClean="0"/>
              <a:t> n’ont pas d’</a:t>
            </a:r>
            <a:r>
              <a:rPr lang="fr-FR" baseline="0" dirty="0" err="1" smtClean="0"/>
              <a:t>interet</a:t>
            </a:r>
            <a:r>
              <a:rPr lang="fr-FR" baseline="0" dirty="0" smtClean="0"/>
              <a:t> pour notre projet)</a:t>
            </a:r>
          </a:p>
          <a:p>
            <a:endParaRPr lang="fr-FR" baseline="0" dirty="0" smtClean="0"/>
          </a:p>
          <a:p>
            <a:r>
              <a:rPr lang="fr-FR" baseline="0" dirty="0" smtClean="0"/>
              <a:t>Traitement  et nettoyage </a:t>
            </a:r>
          </a:p>
          <a:p>
            <a:r>
              <a:rPr lang="fr-FR" baseline="0" dirty="0" smtClean="0"/>
              <a:t>Évoquer la normalisation et le calcul d’indicateurs statiques supplémentaires </a:t>
            </a:r>
            <a:r>
              <a:rPr lang="fr-FR" baseline="0" dirty="0" err="1" smtClean="0"/>
              <a:t>coeficient</a:t>
            </a:r>
            <a:r>
              <a:rPr lang="fr-FR" baseline="0" dirty="0" smtClean="0"/>
              <a:t> d’isolation , récupération de l’altitude classification par </a:t>
            </a:r>
            <a:r>
              <a:rPr lang="fr-FR" baseline="0" dirty="0" err="1" smtClean="0"/>
              <a:t>keans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15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Préciser donc</a:t>
            </a:r>
            <a:r>
              <a:rPr lang="fr-FR" baseline="0" dirty="0" smtClean="0"/>
              <a:t> que pour les données </a:t>
            </a:r>
            <a:r>
              <a:rPr lang="fr-FR" baseline="0" dirty="0" err="1" smtClean="0"/>
              <a:t>vélib</a:t>
            </a:r>
            <a:r>
              <a:rPr lang="fr-FR" baseline="0" dirty="0" smtClean="0"/>
              <a:t> on aura donc 1226 partitions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16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Préciser qu’il y</a:t>
            </a:r>
            <a:r>
              <a:rPr lang="fr-FR" baseline="0" dirty="0" smtClean="0"/>
              <a:t> a 56 stations météo qui couvrent l’ensemble des stations </a:t>
            </a:r>
            <a:r>
              <a:rPr lang="fr-FR" baseline="0" dirty="0" err="1" smtClean="0"/>
              <a:t>vélib</a:t>
            </a:r>
            <a:r>
              <a:rPr lang="fr-FR" baseline="0" dirty="0" smtClean="0"/>
              <a:t>’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17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Présenter le code couleur et la légende</a:t>
            </a:r>
          </a:p>
          <a:p>
            <a:endParaRPr lang="fr-FR" dirty="0" smtClean="0"/>
          </a:p>
          <a:p>
            <a:r>
              <a:rPr lang="fr-FR" dirty="0" smtClean="0"/>
              <a:t>Montrer que </a:t>
            </a:r>
            <a:r>
              <a:rPr lang="fr-FR" dirty="0" err="1" smtClean="0"/>
              <a:t>grace</a:t>
            </a:r>
            <a:r>
              <a:rPr lang="fr-FR" baseline="0" dirty="0" smtClean="0"/>
              <a:t> à </a:t>
            </a:r>
            <a:r>
              <a:rPr lang="fr-FR" baseline="0" dirty="0" err="1" smtClean="0"/>
              <a:t>spark</a:t>
            </a:r>
            <a:r>
              <a:rPr lang="fr-FR" baseline="0" dirty="0" smtClean="0"/>
              <a:t> sur </a:t>
            </a:r>
            <a:r>
              <a:rPr lang="fr-FR" baseline="0" dirty="0" err="1" smtClean="0"/>
              <a:t>cassandra</a:t>
            </a:r>
            <a:r>
              <a:rPr lang="fr-FR" baseline="0" dirty="0" smtClean="0"/>
              <a:t> on amène le traitement vers la données </a:t>
            </a:r>
          </a:p>
          <a:p>
            <a:r>
              <a:rPr lang="fr-FR" baseline="0" dirty="0" smtClean="0"/>
              <a:t>Précisez ici notre 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	- 4 nœuds </a:t>
            </a:r>
            <a:r>
              <a:rPr lang="fr-FR" baseline="0" dirty="0" err="1" smtClean="0"/>
              <a:t>cassandra</a:t>
            </a:r>
            <a:r>
              <a:rPr lang="fr-FR" baseline="0" dirty="0" smtClean="0"/>
              <a:t> à partir d’image docker</a:t>
            </a:r>
          </a:p>
          <a:p>
            <a:r>
              <a:rPr lang="fr-FR" baseline="0" dirty="0" smtClean="0"/>
              <a:t>	- 4 configurations de </a:t>
            </a:r>
            <a:r>
              <a:rPr lang="fr-FR" baseline="0" dirty="0" err="1" smtClean="0"/>
              <a:t>spark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18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Faire la transition vers le traitements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19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 :</a:t>
            </a:r>
            <a:r>
              <a:rPr lang="fr-FR" baseline="0" dirty="0" smtClean="0"/>
              <a:t> regrouper les stations par comportement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21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E0BC74-A154-410F-9941-108F5B31B1B6}" type="slidenum">
              <a:rPr lang="en-US" altLang="fr-FR"/>
              <a:pPr/>
              <a:t>2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Préciser</a:t>
            </a:r>
            <a:r>
              <a:rPr lang="fr-FR" baseline="0" dirty="0" smtClean="0"/>
              <a:t> qu’on a essayé de mettre en place un cluster </a:t>
            </a:r>
            <a:r>
              <a:rPr lang="fr-FR" baseline="0" dirty="0" err="1" smtClean="0"/>
              <a:t>hadoop</a:t>
            </a:r>
            <a:r>
              <a:rPr lang="fr-FR" baseline="0" dirty="0" smtClean="0"/>
              <a:t> à partir d’</a:t>
            </a:r>
            <a:r>
              <a:rPr lang="fr-FR" baseline="0" dirty="0" err="1" smtClean="0"/>
              <a:t>ambari</a:t>
            </a:r>
            <a:endParaRPr lang="fr-FR" baseline="0" dirty="0" smtClean="0"/>
          </a:p>
          <a:p>
            <a:r>
              <a:rPr lang="fr-FR" baseline="0" dirty="0" smtClean="0"/>
              <a:t>Sans succès </a:t>
            </a:r>
            <a:r>
              <a:rPr lang="fr-FR" baseline="0" dirty="0" smtClean="0">
                <a:sym typeface="Wingdings" pitchFamily="2" charset="2"/>
              </a:rPr>
              <a:t> instabilités dues au machines virtuelle orange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25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Faire la transition vers le traitements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26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A6B490-741F-4050-AECB-2475E4624D6B}" type="slidenum">
              <a:rPr lang="en-US" altLang="fr-FR"/>
              <a:pPr/>
              <a:t>27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28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fr-FR" dirty="0" err="1" smtClean="0"/>
              <a:t>Préciser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que</a:t>
            </a:r>
            <a:r>
              <a:rPr lang="en-US" altLang="fr-FR" baseline="0" dirty="0" smtClean="0"/>
              <a:t> la </a:t>
            </a:r>
            <a:r>
              <a:rPr lang="en-US" altLang="fr-FR" baseline="0" dirty="0" err="1" smtClean="0"/>
              <a:t>présentation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reprend</a:t>
            </a:r>
            <a:r>
              <a:rPr lang="en-US" altLang="fr-FR" baseline="0" dirty="0" smtClean="0"/>
              <a:t> le </a:t>
            </a:r>
            <a:r>
              <a:rPr lang="en-US" altLang="fr-FR" baseline="0" dirty="0" err="1" smtClean="0"/>
              <a:t>déroulé</a:t>
            </a:r>
            <a:r>
              <a:rPr lang="en-US" altLang="fr-FR" baseline="0" dirty="0" smtClean="0"/>
              <a:t> de </a:t>
            </a:r>
            <a:r>
              <a:rPr lang="en-US" altLang="fr-FR" baseline="0" dirty="0" err="1" smtClean="0"/>
              <a:t>notre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raisonnement</a:t>
            </a:r>
            <a:r>
              <a:rPr lang="en-US" altLang="fr-FR" baseline="0" dirty="0" smtClean="0"/>
              <a:t> et de </a:t>
            </a:r>
            <a:r>
              <a:rPr lang="en-US" altLang="fr-FR" baseline="0" dirty="0" err="1" smtClean="0"/>
              <a:t>notre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approche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méthodique</a:t>
            </a:r>
            <a:endParaRPr lang="en-US" altLang="fr-FR" dirty="0" smtClean="0"/>
          </a:p>
          <a:p>
            <a:pPr eaLnBrk="1" hangingPunct="1">
              <a:spcBef>
                <a:spcPct val="0"/>
              </a:spcBef>
            </a:pPr>
            <a:endParaRPr lang="en-US" altLang="fr-FR" dirty="0" smtClean="0"/>
          </a:p>
          <a:p>
            <a:pPr eaLnBrk="1" hangingPunct="1">
              <a:spcBef>
                <a:spcPct val="0"/>
              </a:spcBef>
            </a:pPr>
            <a:r>
              <a:rPr lang="en-US" altLang="fr-FR" dirty="0" smtClean="0"/>
              <a:t>Pour le </a:t>
            </a:r>
            <a:r>
              <a:rPr lang="en-US" altLang="fr-FR" dirty="0" err="1" smtClean="0"/>
              <a:t>déroulé</a:t>
            </a:r>
            <a:r>
              <a:rPr lang="en-US" altLang="fr-FR" dirty="0" smtClean="0"/>
              <a:t> de la </a:t>
            </a:r>
            <a:r>
              <a:rPr lang="en-US" altLang="fr-FR" dirty="0" err="1" smtClean="0"/>
              <a:t>présentation</a:t>
            </a:r>
            <a:r>
              <a:rPr lang="en-US" altLang="fr-FR" dirty="0" smtClean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altLang="fr-FR" dirty="0" smtClean="0"/>
              <a:t>Proposer</a:t>
            </a:r>
            <a:r>
              <a:rPr lang="en-US" altLang="fr-FR" baseline="0" dirty="0" smtClean="0"/>
              <a:t> de ne pas poser de questions entre les </a:t>
            </a:r>
            <a:r>
              <a:rPr lang="en-US" altLang="fr-FR" baseline="0" dirty="0" err="1" smtClean="0"/>
              <a:t>différentes</a:t>
            </a:r>
            <a:r>
              <a:rPr lang="en-US" altLang="fr-FR" baseline="0" dirty="0" smtClean="0"/>
              <a:t> phase de la </a:t>
            </a:r>
            <a:r>
              <a:rPr lang="en-US" altLang="fr-FR" baseline="0" dirty="0" err="1" smtClean="0"/>
              <a:t>présentation</a:t>
            </a:r>
            <a:r>
              <a:rPr lang="en-US" altLang="fr-FR" baseline="0" dirty="0" smtClean="0"/>
              <a:t> ,je </a:t>
            </a:r>
            <a:r>
              <a:rPr lang="en-US" altLang="fr-FR" baseline="0" dirty="0" err="1" smtClean="0"/>
              <a:t>m’arreterai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avant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chaque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étape</a:t>
            </a:r>
            <a:r>
              <a:rPr lang="en-US" altLang="fr-FR" baseline="0" dirty="0" smtClean="0"/>
              <a:t> pour demander </a:t>
            </a:r>
            <a:r>
              <a:rPr lang="en-US" altLang="fr-FR" baseline="0" dirty="0" err="1" smtClean="0"/>
              <a:t>si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il</a:t>
            </a:r>
            <a:r>
              <a:rPr lang="en-US" altLang="fr-FR" baseline="0" dirty="0" smtClean="0"/>
              <a:t> y a des questions</a:t>
            </a:r>
            <a:endParaRPr lang="en-US" altLang="fr-FR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86015A-3EAE-4F07-B5D7-FA829B81F3C6}" type="slidenum">
              <a:rPr lang="en-US" altLang="fr-FR"/>
              <a:pPr/>
              <a:t>3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Justifier notre limitation à</a:t>
            </a:r>
            <a:r>
              <a:rPr lang="fr-FR" baseline="0" dirty="0" smtClean="0"/>
              <a:t> la zone géographique </a:t>
            </a:r>
            <a:r>
              <a:rPr lang="fr-FR" baseline="0" dirty="0" err="1" smtClean="0"/>
              <a:t>idf</a:t>
            </a:r>
            <a:endParaRPr lang="fr-F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FR" baseline="0" dirty="0" smtClean="0"/>
              <a:t>C’est la ville précurseur ,celle ou l’on a le plus de données historique à disposition</a:t>
            </a:r>
          </a:p>
          <a:p>
            <a:pPr marL="228600" indent="-228600">
              <a:buFont typeface="+mj-lt"/>
              <a:buAutoNum type="arabicPeriod"/>
            </a:pPr>
            <a:r>
              <a:rPr lang="fr-FR" baseline="0" dirty="0" smtClean="0"/>
              <a:t>C’est le plus grands réseau français</a:t>
            </a:r>
          </a:p>
          <a:p>
            <a:pPr marL="228600" indent="-228600">
              <a:buFont typeface="+mj-lt"/>
              <a:buAutoNum type="arabicPeriod"/>
            </a:pPr>
            <a:endParaRPr lang="fr-FR" baseline="0" dirty="0" smtClean="0"/>
          </a:p>
          <a:p>
            <a:r>
              <a:rPr lang="fr-FR" baseline="0" dirty="0" smtClean="0"/>
              <a:t>Dire que la limitation n’est pas contraignante pour notre modèle de prédiction parce que les différents réseaux qui existent sont isolés et </a:t>
            </a:r>
            <a:r>
              <a:rPr lang="fr-FR" baseline="0" dirty="0" err="1" smtClean="0"/>
              <a:t>décorrélés</a:t>
            </a:r>
            <a:r>
              <a:rPr lang="fr-FR" baseline="0" dirty="0" smtClean="0"/>
              <a:t> en terme d’utilisation (on retrouvera certainement les mêmes pattern mais l’utilisation des </a:t>
            </a:r>
            <a:r>
              <a:rPr lang="fr-FR" baseline="0" dirty="0" err="1" smtClean="0"/>
              <a:t>velib</a:t>
            </a:r>
            <a:r>
              <a:rPr lang="fr-FR" baseline="0" dirty="0" smtClean="0"/>
              <a:t>’ de paris n’influence pas celle faite à </a:t>
            </a:r>
            <a:r>
              <a:rPr lang="fr-FR" baseline="0" dirty="0" err="1" smtClean="0"/>
              <a:t>lyon</a:t>
            </a:r>
            <a:r>
              <a:rPr lang="fr-FR" baseline="0" dirty="0" smtClean="0"/>
              <a:t> ou new </a:t>
            </a:r>
            <a:r>
              <a:rPr lang="fr-FR" baseline="0" dirty="0" err="1" smtClean="0"/>
              <a:t>york</a:t>
            </a:r>
            <a:r>
              <a:rPr lang="fr-FR" baseline="0" dirty="0" smtClean="0"/>
              <a:t>)</a:t>
            </a:r>
          </a:p>
          <a:p>
            <a:r>
              <a:rPr lang="fr-FR" baseline="0" dirty="0" smtClean="0"/>
              <a:t>Montrer que le modèle de prédiction peut être appliquer de </a:t>
            </a:r>
            <a:r>
              <a:rPr lang="fr-FR" baseline="0" dirty="0" err="1" smtClean="0"/>
              <a:t>facon</a:t>
            </a:r>
            <a:r>
              <a:rPr lang="fr-FR" baseline="0" dirty="0" smtClean="0"/>
              <a:t> similaire dans toutes les autres zones à vélo partagé isolées tel que a </a:t>
            </a:r>
            <a:r>
              <a:rPr lang="fr-FR" baseline="0" dirty="0" err="1" smtClean="0"/>
              <a:t>lyon</a:t>
            </a:r>
            <a:r>
              <a:rPr lang="fr-FR" baseline="0" dirty="0" smtClean="0"/>
              <a:t> </a:t>
            </a:r>
          </a:p>
          <a:p>
            <a:endParaRPr lang="fr-FR" baseline="0" dirty="0" smtClean="0"/>
          </a:p>
          <a:p>
            <a:r>
              <a:rPr lang="fr-FR" baseline="0" dirty="0" smtClean="0"/>
              <a:t>Ce sont des réseaux géographiquement isolés et donc le modèle doit pouvoir s’appliquer </a:t>
            </a:r>
            <a:endParaRPr lang="fr-FR" dirty="0" smtClean="0"/>
          </a:p>
          <a:p>
            <a:pPr eaLnBrk="1" hangingPunct="1">
              <a:spcBef>
                <a:spcPct val="0"/>
              </a:spcBef>
            </a:pPr>
            <a:endParaRPr lang="en-US" altLang="fr-FR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94025F-008E-41F3-9059-6F530903177E}" type="slidenum">
              <a:rPr lang="en-US" altLang="fr-FR"/>
              <a:pPr/>
              <a:t>4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fr-FR" dirty="0" err="1" smtClean="0"/>
              <a:t>Quel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problème</a:t>
            </a:r>
            <a:r>
              <a:rPr lang="en-US" altLang="fr-FR" baseline="0" dirty="0" smtClean="0"/>
              <a:t> on se propose de </a:t>
            </a:r>
            <a:r>
              <a:rPr lang="en-US" altLang="fr-FR" baseline="0" dirty="0" err="1" smtClean="0"/>
              <a:t>résoudre</a:t>
            </a:r>
            <a:r>
              <a:rPr lang="en-US" altLang="fr-FR" baseline="0" dirty="0" smtClean="0"/>
              <a:t> ?</a:t>
            </a:r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fr-FR" dirty="0" err="1" smtClean="0"/>
              <a:t>L’indisponibilité</a:t>
            </a:r>
            <a:r>
              <a:rPr lang="en-US" altLang="fr-FR" baseline="0" dirty="0" smtClean="0"/>
              <a:t> des  </a:t>
            </a:r>
            <a:r>
              <a:rPr lang="en-US" altLang="fr-FR" baseline="0" dirty="0" err="1" smtClean="0"/>
              <a:t>vélos</a:t>
            </a:r>
            <a:endParaRPr lang="en-US" altLang="fr-FR" baseline="0" dirty="0" smtClean="0"/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fr-FR" baseline="0" dirty="0" err="1" smtClean="0"/>
              <a:t>L’indisponibilité</a:t>
            </a:r>
            <a:r>
              <a:rPr lang="en-US" altLang="fr-FR" baseline="0" dirty="0" smtClean="0"/>
              <a:t> des places </a:t>
            </a:r>
            <a:r>
              <a:rPr lang="en-US" altLang="fr-FR" baseline="0" dirty="0" err="1" smtClean="0"/>
              <a:t>libres</a:t>
            </a:r>
            <a:endParaRPr lang="en-US" altLang="fr-FR" baseline="0" dirty="0" smtClean="0"/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endParaRPr lang="en-US" altLang="fr-FR" baseline="0" dirty="0" smtClean="0"/>
          </a:p>
          <a:p>
            <a:pPr marL="228600" indent="-228600" eaLnBrk="1" hangingPunct="1">
              <a:spcBef>
                <a:spcPct val="0"/>
              </a:spcBef>
              <a:buFont typeface="+mj-lt"/>
              <a:buNone/>
            </a:pPr>
            <a:r>
              <a:rPr lang="en-US" altLang="fr-FR" baseline="0" dirty="0" smtClean="0">
                <a:sym typeface="Wingdings" pitchFamily="2" charset="2"/>
              </a:rPr>
              <a:t> </a:t>
            </a:r>
            <a:r>
              <a:rPr lang="en-US" altLang="fr-FR" baseline="0" dirty="0" err="1" smtClean="0">
                <a:sym typeface="Wingdings" pitchFamily="2" charset="2"/>
              </a:rPr>
              <a:t>Fournir</a:t>
            </a:r>
            <a:r>
              <a:rPr lang="en-US" altLang="fr-FR" baseline="0" dirty="0" smtClean="0">
                <a:sym typeface="Wingdings" pitchFamily="2" charset="2"/>
              </a:rPr>
              <a:t> un </a:t>
            </a:r>
            <a:r>
              <a:rPr lang="en-US" altLang="fr-FR" baseline="0" dirty="0" err="1" smtClean="0">
                <a:sym typeface="Wingdings" pitchFamily="2" charset="2"/>
              </a:rPr>
              <a:t>indicateur</a:t>
            </a:r>
            <a:r>
              <a:rPr lang="en-US" altLang="fr-FR" baseline="0" dirty="0" smtClean="0">
                <a:sym typeface="Wingdings" pitchFamily="2" charset="2"/>
              </a:rPr>
              <a:t> de </a:t>
            </a:r>
            <a:r>
              <a:rPr lang="en-US" altLang="fr-FR" baseline="0" dirty="0" err="1" smtClean="0">
                <a:sym typeface="Wingdings" pitchFamily="2" charset="2"/>
              </a:rPr>
              <a:t>prédiction</a:t>
            </a:r>
            <a:r>
              <a:rPr lang="en-US" altLang="fr-FR" baseline="0" dirty="0" smtClean="0">
                <a:sym typeface="Wingdings" pitchFamily="2" charset="2"/>
              </a:rPr>
              <a:t> (</a:t>
            </a:r>
            <a:r>
              <a:rPr lang="en-US" altLang="fr-FR" baseline="0" dirty="0" err="1" smtClean="0">
                <a:sym typeface="Wingdings" pitchFamily="2" charset="2"/>
              </a:rPr>
              <a:t>dans</a:t>
            </a:r>
            <a:r>
              <a:rPr lang="en-US" altLang="fr-FR" baseline="0" dirty="0" smtClean="0">
                <a:sym typeface="Wingdings" pitchFamily="2" charset="2"/>
              </a:rPr>
              <a:t> le </a:t>
            </a:r>
            <a:r>
              <a:rPr lang="en-US" altLang="fr-FR" baseline="0" dirty="0" err="1" smtClean="0">
                <a:sym typeface="Wingdings" pitchFamily="2" charset="2"/>
              </a:rPr>
              <a:t>futur</a:t>
            </a:r>
            <a:r>
              <a:rPr lang="en-US" altLang="fr-FR" baseline="0" dirty="0" smtClean="0">
                <a:sym typeface="Wingdings" pitchFamily="2" charset="2"/>
              </a:rPr>
              <a:t>) des </a:t>
            </a:r>
            <a:r>
              <a:rPr lang="en-US" altLang="fr-FR" baseline="0" dirty="0" err="1" smtClean="0">
                <a:sym typeface="Wingdings" pitchFamily="2" charset="2"/>
              </a:rPr>
              <a:t>vélos</a:t>
            </a:r>
            <a:r>
              <a:rPr lang="en-US" altLang="fr-FR" baseline="0" dirty="0" smtClean="0">
                <a:sym typeface="Wingdings" pitchFamily="2" charset="2"/>
              </a:rPr>
              <a:t> </a:t>
            </a:r>
            <a:r>
              <a:rPr lang="en-US" altLang="fr-FR" baseline="0" dirty="0" err="1" smtClean="0">
                <a:sym typeface="Wingdings" pitchFamily="2" charset="2"/>
              </a:rPr>
              <a:t>disponibles</a:t>
            </a:r>
            <a:r>
              <a:rPr lang="en-US" altLang="fr-FR" baseline="0" dirty="0" smtClean="0">
                <a:sym typeface="Wingdings" pitchFamily="2" charset="2"/>
              </a:rPr>
              <a:t> à </a:t>
            </a:r>
            <a:r>
              <a:rPr lang="en-US" altLang="fr-FR" baseline="0" dirty="0" err="1" smtClean="0">
                <a:sym typeface="Wingdings" pitchFamily="2" charset="2"/>
              </a:rPr>
              <a:t>une</a:t>
            </a:r>
            <a:r>
              <a:rPr lang="en-US" altLang="fr-FR" baseline="0" dirty="0" smtClean="0">
                <a:sym typeface="Wingdings" pitchFamily="2" charset="2"/>
              </a:rPr>
              <a:t> station et des places </a:t>
            </a:r>
            <a:r>
              <a:rPr lang="en-US" altLang="fr-FR" baseline="0" dirty="0" err="1" smtClean="0">
                <a:sym typeface="Wingdings" pitchFamily="2" charset="2"/>
              </a:rPr>
              <a:t>disponibles</a:t>
            </a:r>
            <a:endParaRPr lang="en-US" altLang="fr-FR" baseline="0" dirty="0" smtClean="0"/>
          </a:p>
          <a:p>
            <a:pPr marL="228600" indent="-228600" eaLnBrk="1" hangingPunct="1">
              <a:spcBef>
                <a:spcPct val="0"/>
              </a:spcBef>
              <a:buFont typeface="+mj-lt"/>
              <a:buNone/>
            </a:pPr>
            <a:r>
              <a:rPr lang="en-US" altLang="fr-FR" baseline="0" dirty="0" err="1" smtClean="0"/>
              <a:t>Objectif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économique</a:t>
            </a:r>
            <a:r>
              <a:rPr lang="en-US" altLang="fr-FR" baseline="0" dirty="0" smtClean="0"/>
              <a:t>:</a:t>
            </a:r>
          </a:p>
          <a:p>
            <a:pPr marL="228600" indent="-228600" eaLnBrk="1" hangingPunct="1">
              <a:spcBef>
                <a:spcPct val="0"/>
              </a:spcBef>
              <a:buFont typeface="+mj-lt"/>
              <a:buNone/>
            </a:pPr>
            <a:r>
              <a:rPr lang="en-US" altLang="fr-FR" baseline="0" dirty="0" smtClean="0"/>
              <a:t>	 </a:t>
            </a:r>
            <a:r>
              <a:rPr lang="en-US" altLang="fr-FR" baseline="0" dirty="0" err="1" smtClean="0"/>
              <a:t>améliorer</a:t>
            </a:r>
            <a:r>
              <a:rPr lang="en-US" altLang="fr-FR" baseline="0" dirty="0" smtClean="0"/>
              <a:t> la </a:t>
            </a:r>
            <a:r>
              <a:rPr lang="en-US" altLang="fr-FR" baseline="0" dirty="0" err="1" smtClean="0"/>
              <a:t>qualité</a:t>
            </a:r>
            <a:r>
              <a:rPr lang="en-US" altLang="fr-FR" baseline="0" dirty="0" smtClean="0"/>
              <a:t> de service </a:t>
            </a:r>
          </a:p>
          <a:p>
            <a:pPr marL="228600" indent="-228600" eaLnBrk="1" hangingPunct="1">
              <a:spcBef>
                <a:spcPct val="0"/>
              </a:spcBef>
              <a:buFont typeface="+mj-lt"/>
              <a:buNone/>
            </a:pPr>
            <a:r>
              <a:rPr lang="en-US" altLang="fr-FR" baseline="0" dirty="0" smtClean="0">
                <a:sym typeface="Wingdings" pitchFamily="2" charset="2"/>
              </a:rPr>
              <a:t>	</a:t>
            </a:r>
            <a:r>
              <a:rPr lang="en-US" altLang="fr-FR" baseline="0" dirty="0" smtClean="0"/>
              <a:t> augmenter le </a:t>
            </a:r>
            <a:r>
              <a:rPr lang="en-US" altLang="fr-FR" baseline="0" dirty="0" err="1" smtClean="0"/>
              <a:t>taux</a:t>
            </a:r>
            <a:r>
              <a:rPr lang="en-US" altLang="fr-FR" baseline="0" dirty="0" smtClean="0"/>
              <a:t> </a:t>
            </a:r>
            <a:r>
              <a:rPr lang="en-US" altLang="fr-FR" baseline="0" dirty="0" err="1" smtClean="0"/>
              <a:t>d’utilisation</a:t>
            </a:r>
            <a:r>
              <a:rPr lang="en-US" altLang="fr-FR" baseline="0" dirty="0" smtClean="0"/>
              <a:t> du service </a:t>
            </a:r>
          </a:p>
          <a:p>
            <a:pPr marL="228600" indent="-228600" eaLnBrk="1" hangingPunct="1">
              <a:spcBef>
                <a:spcPct val="0"/>
              </a:spcBef>
              <a:buFont typeface="+mj-lt"/>
              <a:buNone/>
            </a:pPr>
            <a:r>
              <a:rPr lang="en-US" altLang="fr-FR" baseline="0" dirty="0" smtClean="0">
                <a:sym typeface="Wingdings" pitchFamily="2" charset="2"/>
              </a:rPr>
              <a:t>		 augmenter les </a:t>
            </a:r>
            <a:r>
              <a:rPr lang="en-US" altLang="fr-FR" baseline="0" dirty="0" err="1" smtClean="0">
                <a:sym typeface="Wingdings" pitchFamily="2" charset="2"/>
              </a:rPr>
              <a:t>revenus</a:t>
            </a:r>
            <a:r>
              <a:rPr lang="en-US" altLang="fr-FR" baseline="0" dirty="0" smtClean="0">
                <a:sym typeface="Wingdings" pitchFamily="2" charset="2"/>
              </a:rPr>
              <a:t> </a:t>
            </a:r>
            <a:r>
              <a:rPr lang="en-US" altLang="fr-FR" baseline="0" dirty="0" err="1" smtClean="0">
                <a:sym typeface="Wingdings" pitchFamily="2" charset="2"/>
              </a:rPr>
              <a:t>publicitaire</a:t>
            </a:r>
            <a:endParaRPr lang="en-US" altLang="fr-FR" baseline="0" dirty="0" smtClean="0">
              <a:sym typeface="Wingdings" pitchFamily="2" charset="2"/>
            </a:endParaRPr>
          </a:p>
          <a:p>
            <a:pPr marL="228600" indent="-228600" eaLnBrk="1" hangingPunct="1">
              <a:spcBef>
                <a:spcPct val="0"/>
              </a:spcBef>
              <a:buFont typeface="+mj-lt"/>
              <a:buNone/>
            </a:pPr>
            <a:r>
              <a:rPr lang="en-US" altLang="fr-FR" baseline="0" dirty="0" smtClean="0">
                <a:sym typeface="Wingdings" pitchFamily="2" charset="2"/>
              </a:rPr>
              <a:t>		 </a:t>
            </a:r>
            <a:r>
              <a:rPr lang="en-US" altLang="fr-FR" baseline="0" dirty="0" err="1" smtClean="0">
                <a:sym typeface="Wingdings" pitchFamily="2" charset="2"/>
              </a:rPr>
              <a:t>optimiser</a:t>
            </a:r>
            <a:r>
              <a:rPr lang="en-US" altLang="fr-FR" baseline="0" dirty="0" smtClean="0">
                <a:sym typeface="Wingdings" pitchFamily="2" charset="2"/>
              </a:rPr>
              <a:t> les </a:t>
            </a:r>
            <a:r>
              <a:rPr lang="en-US" altLang="fr-FR" baseline="0" dirty="0" err="1" smtClean="0">
                <a:sym typeface="Wingdings" pitchFamily="2" charset="2"/>
              </a:rPr>
              <a:t>rechargements</a:t>
            </a:r>
            <a:r>
              <a:rPr lang="en-US" altLang="fr-FR" baseline="0" dirty="0" smtClean="0">
                <a:sym typeface="Wingdings" pitchFamily="2" charset="2"/>
              </a:rPr>
              <a:t>  des stations</a:t>
            </a:r>
            <a:endParaRPr lang="en-US" altLang="fr-FR" baseline="0" dirty="0" smtClean="0"/>
          </a:p>
          <a:p>
            <a:pPr marL="228600" indent="-228600" eaLnBrk="1" hangingPunct="1">
              <a:spcBef>
                <a:spcPct val="0"/>
              </a:spcBef>
              <a:buFont typeface="+mj-lt"/>
              <a:buNone/>
            </a:pPr>
            <a:endParaRPr lang="en-US" altLang="fr-FR" baseline="0" dirty="0" smtClean="0"/>
          </a:p>
          <a:p>
            <a:pPr marL="228600" indent="-228600" eaLnBrk="1" hangingPunct="1">
              <a:spcBef>
                <a:spcPct val="0"/>
              </a:spcBef>
              <a:buFont typeface="+mj-lt"/>
              <a:buNone/>
            </a:pPr>
            <a:r>
              <a:rPr lang="en-US" altLang="fr-FR" baseline="0" dirty="0" smtClean="0"/>
              <a:t>	</a:t>
            </a:r>
            <a:endParaRPr lang="en-US" altLang="fr-FR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18BCC8-E21D-4430-BB8B-5D348D18CF71}" type="slidenum">
              <a:rPr lang="en-US" altLang="fr-FR"/>
              <a:pPr/>
              <a:t>5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 –ce qu’il fait qu’une station se</a:t>
            </a:r>
            <a:r>
              <a:rPr lang="fr-FR" baseline="0" dirty="0" smtClean="0"/>
              <a:t> vide rapidement ou au contraire se 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peut observer qu’il y a aussi bien des éléments ponctuel (travaux, manifestation) que des éléments structurel et donc statique (altitude ,isolement) que instantané (météo)  et récurrent (</a:t>
            </a:r>
            <a:r>
              <a:rPr lang="fr-FR" baseline="0" dirty="0" err="1" smtClean="0"/>
              <a:t>saisonalité</a:t>
            </a:r>
            <a:r>
              <a:rPr lang="fr-FR" baseline="0" dirty="0" smtClean="0"/>
              <a:t>)</a:t>
            </a:r>
          </a:p>
          <a:p>
            <a:r>
              <a:rPr lang="fr-FR" dirty="0" smtClean="0"/>
              <a:t>  </a:t>
            </a:r>
            <a:r>
              <a:rPr lang="fr-FR" dirty="0" smtClean="0">
                <a:sym typeface="Wingdings" pitchFamily="2" charset="2"/>
              </a:rPr>
              <a:t> diversité des sources et donc probablement des formats</a:t>
            </a:r>
          </a:p>
          <a:p>
            <a:r>
              <a:rPr lang="fr-FR" dirty="0" smtClean="0">
                <a:sym typeface="Wingdings" pitchFamily="2" charset="2"/>
              </a:rPr>
              <a:t>   multiplicité</a:t>
            </a:r>
            <a:r>
              <a:rPr lang="fr-FR" baseline="0" dirty="0" smtClean="0">
                <a:sym typeface="Wingdings" pitchFamily="2" charset="2"/>
              </a:rPr>
              <a:t> des facteurs explicatifs</a:t>
            </a:r>
          </a:p>
          <a:p>
            <a:endParaRPr lang="fr-FR" baseline="0" dirty="0" smtClean="0">
              <a:sym typeface="Wingdings" pitchFamily="2" charset="2"/>
            </a:endParaRPr>
          </a:p>
          <a:p>
            <a:r>
              <a:rPr lang="fr-FR" baseline="0" dirty="0" smtClean="0">
                <a:sym typeface="Wingdings" pitchFamily="2" charset="2"/>
              </a:rPr>
              <a:t>… mentionner les épidémies , les revenus des populations alentours, les indicateurs socio économiques (taux de </a:t>
            </a:r>
            <a:r>
              <a:rPr lang="fr-FR" baseline="0" dirty="0" err="1" smtClean="0">
                <a:sym typeface="Wingdings" pitchFamily="2" charset="2"/>
              </a:rPr>
              <a:t>chomage</a:t>
            </a:r>
            <a:r>
              <a:rPr lang="fr-FR" baseline="0" dirty="0" smtClean="0">
                <a:sym typeface="Wingdings" pitchFamily="2" charset="2"/>
              </a:rPr>
              <a:t> 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6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Est-ce que la </a:t>
            </a:r>
            <a:r>
              <a:rPr lang="fr-FR" dirty="0" err="1" smtClean="0"/>
              <a:t>problèmatique</a:t>
            </a:r>
            <a:r>
              <a:rPr lang="fr-FR" baseline="0" dirty="0" smtClean="0"/>
              <a:t> et l’objectif sont claire</a:t>
            </a:r>
          </a:p>
          <a:p>
            <a:r>
              <a:rPr lang="fr-FR" baseline="0" dirty="0" smtClean="0"/>
              <a:t>Problématique : indisponibilité des </a:t>
            </a:r>
            <a:r>
              <a:rPr lang="fr-FR" baseline="0" dirty="0" err="1" smtClean="0"/>
              <a:t>velos</a:t>
            </a:r>
            <a:r>
              <a:rPr lang="fr-FR" baseline="0" dirty="0" smtClean="0"/>
              <a:t> ou des places libres </a:t>
            </a:r>
          </a:p>
          <a:p>
            <a:r>
              <a:rPr lang="fr-FR" baseline="0" dirty="0" smtClean="0"/>
              <a:t>Multiplicité et diversité des paramètres explicatifs à prendre en compte</a:t>
            </a:r>
          </a:p>
          <a:p>
            <a:r>
              <a:rPr lang="fr-FR" baseline="0" dirty="0" smtClean="0"/>
              <a:t>C’est une occasion de résumé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7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Préciser</a:t>
            </a:r>
            <a:r>
              <a:rPr lang="fr-FR" baseline="0" dirty="0" smtClean="0"/>
              <a:t> ici les  3 facteurs explicatifs que l’on a retenu après recherche des sources de données à notre disposition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8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des données</a:t>
            </a:r>
            <a:r>
              <a:rPr lang="fr-FR" baseline="0" dirty="0" smtClean="0"/>
              <a:t> météo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10</a:t>
            </a:fld>
            <a:endParaRPr lang="en-US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GB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" name="Image 6" descr="LOGO_FITE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3450"/>
            <a:ext cx="78882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5194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CYAN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513" y="3587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1508" y="214290"/>
            <a:ext cx="7416000" cy="1143000"/>
          </a:xfrm>
        </p:spPr>
        <p:txBody>
          <a:bodyPr/>
          <a:lstStyle>
            <a:lvl1pPr algn="r">
              <a:defRPr>
                <a:solidFill>
                  <a:srgbClr val="21DCF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21DCFF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F94B7E-10F3-4882-B92E-DB4D12021FF9}" type="datetime1">
              <a:rPr lang="en-US" smtClean="0"/>
              <a:t>4/2/2017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C3615-B40E-407D-A717-A67D2754EE8A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161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JAU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63" y="358775"/>
            <a:ext cx="6477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890" y="216582"/>
            <a:ext cx="7416000" cy="1143000"/>
          </a:xfrm>
        </p:spPr>
        <p:txBody>
          <a:bodyPr/>
          <a:lstStyle>
            <a:lvl1pPr algn="r">
              <a:defRPr>
                <a:solidFill>
                  <a:srgbClr val="FFE40E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FFE40E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0ECDA3-81B8-45B8-9173-75AA2F5EDB28}" type="datetime1">
              <a:rPr lang="en-US" smtClean="0"/>
              <a:t>4/2/2017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68E19-D894-4026-952F-B096001C2969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44393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JAU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F5F241-D121-437C-BD4A-3FA53007BE18}" type="datetime1">
              <a:rPr lang="en-US" smtClean="0"/>
              <a:t>4/2/2017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24CFD-19AC-41E5-8819-A8166635DE25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6271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MAGENT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48013"/>
            <a:ext cx="9144000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1064B3-91FF-4F4F-874C-92B7A3A46DF0}" type="datetime1">
              <a:rPr lang="en-US" smtClean="0"/>
              <a:t>4/2/2017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A6293-697C-4F9A-AE23-922FA1FD2BFC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7631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BLEU_F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3ABD7D-F4CC-4BD8-81BB-63331B29892D}" type="datetime1">
              <a:rPr lang="en-US" smtClean="0"/>
              <a:t>4/2/2017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B32AE-CE49-45A1-9D0A-184D89FA97F2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7723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VER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36900"/>
            <a:ext cx="9144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A0D9E0-DD46-4136-9246-0BEAC20D0844}" type="datetime1">
              <a:rPr lang="en-US" smtClean="0"/>
              <a:t>4/2/2017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A7843-4A0D-416E-985E-21393396EE66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9851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BLEU_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0A3E8F-7AA0-483D-A2E3-53557ACF06C4}" type="datetime1">
              <a:rPr lang="en-US" smtClean="0"/>
              <a:t>4/2/2017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6359C-E49F-4733-A6C3-22A577DB8615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3212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7EEFFF-364A-4061-B1F3-790A057A1D1B}" type="datetime1">
              <a:rPr lang="en-US" smtClean="0"/>
              <a:t>4/2/2017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29D17-52DB-442F-B8B7-837C98070680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9994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MAGENTA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357188"/>
            <a:ext cx="6429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FF1BA0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271508" y="199776"/>
            <a:ext cx="7416000" cy="1143000"/>
          </a:xfrm>
        </p:spPr>
        <p:txBody>
          <a:bodyPr/>
          <a:lstStyle>
            <a:lvl1pPr algn="r">
              <a:defRPr>
                <a:solidFill>
                  <a:srgbClr val="FF18C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64B23B-5EB5-4E38-808C-79B0E3817890}" type="datetime1">
              <a:rPr lang="en-US" smtClean="0"/>
              <a:t>4/2/2017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93DA-A9E7-47E3-A6BD-7F20FA4B7872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91022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BLEU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36830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9244" y="216582"/>
            <a:ext cx="7416000" cy="1143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GB" sz="4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MS PGothic" pitchFamily="34" charset="-128"/>
                <a:cs typeface="ＭＳ Ｐゴシック" pitchFamily="24" charset="-128"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86A4DE-3ADE-42DB-B4A9-3CF6C0E55AFC}" type="datetime1">
              <a:rPr lang="en-US" smtClean="0"/>
              <a:t>4/2/2017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D0D16-5039-49E2-841E-A27F6161A10B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54679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et modifiez le titre</a:t>
            </a:r>
            <a:endParaRPr lang="en-GB" altLang="en-US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  <a:endParaRPr lang="en-GB" alt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E78A960-3369-4480-9A9A-0B470F7BAA19}" type="datetime1">
              <a:rPr lang="en-US" smtClean="0"/>
              <a:t>4/2/2017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8C32D24-D39D-4E25-BC9B-D8290D8B5D06}" type="slidenum">
              <a:rPr lang="en-GB" altLang="en-US"/>
              <a:pPr/>
              <a:t>‹N°›</a:t>
            </a:fld>
            <a:endParaRPr lang="en-GB" altLang="en-US"/>
          </a:p>
        </p:txBody>
      </p:sp>
      <p:pic>
        <p:nvPicPr>
          <p:cNvPr id="1031" name="Image 6" descr="ETOIL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126163"/>
            <a:ext cx="7493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pitchFamily="3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13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3"/>
          <p:cNvSpPr>
            <a:spLocks noGrp="1"/>
          </p:cNvSpPr>
          <p:nvPr>
            <p:ph type="ctrTitle"/>
          </p:nvPr>
        </p:nvSpPr>
        <p:spPr>
          <a:xfrm>
            <a:off x="533400" y="1344320"/>
            <a:ext cx="8229600" cy="2879774"/>
          </a:xfrm>
        </p:spPr>
        <p:txBody>
          <a:bodyPr/>
          <a:lstStyle/>
          <a:p>
            <a:pPr algn="ctr">
              <a:defRPr/>
            </a:pPr>
            <a:r>
              <a:rPr lang="fr-FR" sz="5400" dirty="0" smtClean="0"/>
              <a:t>Analyse prédictive au service de la mobilité urbaine</a:t>
            </a:r>
            <a:br>
              <a:rPr lang="fr-FR" sz="5400" dirty="0" smtClean="0"/>
            </a:br>
            <a:r>
              <a:rPr lang="fr-FR" sz="5400" dirty="0" smtClean="0"/>
              <a:t>Application aux </a:t>
            </a:r>
            <a:r>
              <a:rPr lang="fr-FR" sz="5400" dirty="0" err="1" smtClean="0"/>
              <a:t>Vélib</a:t>
            </a:r>
            <a:r>
              <a:rPr lang="fr-FR" sz="5400" dirty="0" smtClean="0"/>
              <a:t>’</a:t>
            </a:r>
            <a:endParaRPr lang="fr-FR" sz="3200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Sous-titre 9"/>
          <p:cNvSpPr>
            <a:spLocks noGrp="1"/>
          </p:cNvSpPr>
          <p:nvPr>
            <p:ph type="subTitle" idx="4294967295"/>
          </p:nvPr>
        </p:nvSpPr>
        <p:spPr>
          <a:xfrm>
            <a:off x="2209800" y="5013325"/>
            <a:ext cx="6553200" cy="1609725"/>
          </a:xfrm>
        </p:spPr>
        <p:txBody>
          <a:bodyPr/>
          <a:lstStyle/>
          <a:p>
            <a:pPr algn="r">
              <a:buFont typeface="Arial" charset="0"/>
              <a:buNone/>
              <a:defRPr/>
            </a:pPr>
            <a:r>
              <a:rPr lang="fr-FR" altLang="en-US" sz="2000" noProof="1" smtClean="0">
                <a:solidFill>
                  <a:srgbClr val="53126A"/>
                </a:solidFill>
              </a:rPr>
              <a:t>Gaël </a:t>
            </a:r>
            <a:r>
              <a:rPr lang="fr-FR" altLang="en-US" sz="2000" cap="all" noProof="1" smtClean="0">
                <a:solidFill>
                  <a:srgbClr val="53126A"/>
                </a:solidFill>
              </a:rPr>
              <a:t>buchillet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 smtClean="0">
                <a:solidFill>
                  <a:srgbClr val="53126A"/>
                </a:solidFill>
              </a:rPr>
              <a:t>Petty </a:t>
            </a:r>
            <a:r>
              <a:rPr lang="fr-FR" altLang="en-US" sz="2000" noProof="1">
                <a:solidFill>
                  <a:srgbClr val="53126A"/>
                </a:solidFill>
              </a:rPr>
              <a:t>ESSI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>
                <a:solidFill>
                  <a:srgbClr val="53126A"/>
                </a:solidFill>
              </a:rPr>
              <a:t>Julien LARSENEUR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 smtClean="0">
                <a:solidFill>
                  <a:srgbClr val="53126A"/>
                </a:solidFill>
              </a:rPr>
              <a:t>Foucault</a:t>
            </a:r>
            <a:r>
              <a:rPr lang="fr-FR" altLang="en-US" sz="2000" cap="all" noProof="1" smtClean="0">
                <a:solidFill>
                  <a:srgbClr val="53126A"/>
                </a:solidFill>
              </a:rPr>
              <a:t> </a:t>
            </a:r>
            <a:r>
              <a:rPr lang="fr-FR" altLang="en-US" sz="2000" noProof="1" smtClean="0">
                <a:solidFill>
                  <a:srgbClr val="53126A"/>
                </a:solidFill>
              </a:rPr>
              <a:t>de </a:t>
            </a:r>
            <a:r>
              <a:rPr lang="fr-FR" altLang="en-US" sz="2000" cap="all" noProof="1" smtClean="0">
                <a:solidFill>
                  <a:srgbClr val="53126A"/>
                </a:solidFill>
              </a:rPr>
              <a:t>villele</a:t>
            </a:r>
            <a:endParaRPr lang="fr-FR" altLang="en-US" sz="2000" cap="all" noProof="1">
              <a:solidFill>
                <a:srgbClr val="53126A"/>
              </a:solidFill>
            </a:endParaRPr>
          </a:p>
        </p:txBody>
      </p:sp>
      <p:sp>
        <p:nvSpPr>
          <p:cNvPr id="1331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3317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115887"/>
            <a:ext cx="1962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4F41D0-974E-4BD9-8CA8-CF561F0D7A11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GB" altLang="en-US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Ingestion: données Météo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165225"/>
            <a:ext cx="27908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ccolade fermante 9"/>
          <p:cNvSpPr/>
          <p:nvPr/>
        </p:nvSpPr>
        <p:spPr>
          <a:xfrm>
            <a:off x="3402385" y="3645391"/>
            <a:ext cx="360040" cy="2710959"/>
          </a:xfrm>
          <a:prstGeom prst="rightBrace">
            <a:avLst>
              <a:gd name="adj1" fmla="val 551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995936" y="4869527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</a:rPr>
              <a:t>Données dynamiques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600" y="1165224"/>
            <a:ext cx="1752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ccolade fermante 14"/>
          <p:cNvSpPr/>
          <p:nvPr/>
        </p:nvSpPr>
        <p:spPr>
          <a:xfrm>
            <a:off x="2544180" y="1165225"/>
            <a:ext cx="360040" cy="192066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131806" y="1124744"/>
            <a:ext cx="194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Données statiques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Ingestion: données historiques</a:t>
            </a:r>
            <a:endParaRPr lang="fr-FR" dirty="0"/>
          </a:p>
        </p:txBody>
      </p:sp>
      <p:pic>
        <p:nvPicPr>
          <p:cNvPr id="6" name="Espace réservé du contenu 5" descr="csv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8153" y="1645322"/>
            <a:ext cx="775566" cy="77556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Image 6" descr="zi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2420888"/>
            <a:ext cx="1554480" cy="155448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7" idx="3"/>
            <a:endCxn id="6" idx="1"/>
          </p:cNvCxnSpPr>
          <p:nvPr/>
        </p:nvCxnSpPr>
        <p:spPr>
          <a:xfrm flipV="1">
            <a:off x="2824480" y="2033105"/>
            <a:ext cx="783673" cy="1165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et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2768031"/>
            <a:ext cx="1524000" cy="1524000"/>
          </a:xfrm>
          <a:prstGeom prst="rect">
            <a:avLst/>
          </a:prstGeom>
        </p:spPr>
      </p:pic>
      <p:pic>
        <p:nvPicPr>
          <p:cNvPr id="11" name="Espace réservé du contenu 5" descr="cs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8153" y="4581128"/>
            <a:ext cx="775566" cy="77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necteur droit avec flèche 11"/>
          <p:cNvCxnSpPr>
            <a:stCxn id="7" idx="3"/>
            <a:endCxn id="11" idx="1"/>
          </p:cNvCxnSpPr>
          <p:nvPr/>
        </p:nvCxnSpPr>
        <p:spPr>
          <a:xfrm>
            <a:off x="2824480" y="3198128"/>
            <a:ext cx="783673" cy="1770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7" idx="3"/>
          </p:cNvCxnSpPr>
          <p:nvPr/>
        </p:nvCxnSpPr>
        <p:spPr>
          <a:xfrm flipV="1">
            <a:off x="2824480" y="3068960"/>
            <a:ext cx="1027440" cy="12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7" idx="3"/>
          </p:cNvCxnSpPr>
          <p:nvPr/>
        </p:nvCxnSpPr>
        <p:spPr>
          <a:xfrm>
            <a:off x="2824480" y="3198128"/>
            <a:ext cx="1027440" cy="446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788024" y="3009726"/>
            <a:ext cx="367240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1226 fichiers csv ( 1 par station)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 Données dynamique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Météo à la 1/2 h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Stations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vélib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’ à la minute 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Ingestion : </a:t>
            </a:r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Volume de données </a:t>
            </a:r>
            <a:r>
              <a:rPr lang="fr-FR" dirty="0" err="1" smtClean="0"/>
              <a:t>Vélib</a:t>
            </a:r>
            <a:r>
              <a:rPr lang="fr-FR" dirty="0" smtClean="0"/>
              <a:t> : 300 Mo de données/jour</a:t>
            </a:r>
          </a:p>
          <a:p>
            <a:pPr>
              <a:buNone/>
            </a:pPr>
            <a:r>
              <a:rPr lang="fr-FR" dirty="0" smtClean="0"/>
              <a:t>			rafraichissement à la minute</a:t>
            </a:r>
          </a:p>
          <a:p>
            <a:pPr>
              <a:buNone/>
            </a:pPr>
            <a:r>
              <a:rPr lang="fr-FR" dirty="0" smtClean="0"/>
              <a:t>+	Vitesse : prédiction </a:t>
            </a:r>
            <a:r>
              <a:rPr lang="fr-FR" dirty="0" smtClean="0"/>
              <a:t>et ingestion en </a:t>
            </a:r>
            <a:r>
              <a:rPr lang="fr-FR" dirty="0" smtClean="0"/>
              <a:t>temps réel</a:t>
            </a:r>
          </a:p>
          <a:p>
            <a:pPr>
              <a:buNone/>
            </a:pPr>
            <a:r>
              <a:rPr lang="fr-FR" dirty="0" smtClean="0"/>
              <a:t>+	Variété des </a:t>
            </a:r>
            <a:r>
              <a:rPr lang="fr-FR" dirty="0" smtClean="0"/>
              <a:t>données semi structurées (source et format)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	BIG DATA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12</a:t>
            </a:fld>
            <a:endParaRPr lang="en-GB" alt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539552" y="4149080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Ingestion: Une première analyse</a:t>
            </a:r>
            <a:endParaRPr lang="fr-FR" dirty="0"/>
          </a:p>
        </p:txBody>
      </p:sp>
      <p:pic>
        <p:nvPicPr>
          <p:cNvPr id="6" name="Espace réservé du contenu 5" descr="figsize_test2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43608" y="1700808"/>
            <a:ext cx="7235433" cy="482362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7" name="ZoneTexte 6"/>
          <p:cNvSpPr txBox="1"/>
          <p:nvPr/>
        </p:nvSpPr>
        <p:spPr>
          <a:xfrm>
            <a:off x="2411760" y="1700808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Station : 4007   : disponibilité des </a:t>
            </a:r>
            <a:r>
              <a:rPr lang="fr-FR" dirty="0" err="1" smtClean="0"/>
              <a:t>vélibs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sur les sources de données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14</a:t>
            </a:fld>
            <a:endParaRPr lang="en-GB" altLang="en-US"/>
          </a:p>
        </p:txBody>
      </p:sp>
      <p:pic>
        <p:nvPicPr>
          <p:cNvPr id="7" name="Espace réservé du contenu 6" descr="question_mark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96640" y="2887821"/>
            <a:ext cx="1950720" cy="19507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à coins arrondis 55"/>
          <p:cNvSpPr/>
          <p:nvPr/>
        </p:nvSpPr>
        <p:spPr>
          <a:xfrm>
            <a:off x="4284049" y="4815257"/>
            <a:ext cx="2664296" cy="15410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: architecture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6" name="Image 28" descr="logstash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100" y="3505524"/>
            <a:ext cx="1439740" cy="5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31" descr="cassandra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4049" y="3861048"/>
            <a:ext cx="863844" cy="43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36" descr="main-thumb-t-1565095-200-qoqwygfcsqtavnxgaiqjxrfukbqvgtp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210" b="32138"/>
          <a:stretch>
            <a:fillRect/>
          </a:stretch>
        </p:blipFill>
        <p:spPr bwMode="auto">
          <a:xfrm>
            <a:off x="6553200" y="3212976"/>
            <a:ext cx="1565557" cy="5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30" descr="python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0091" y="2117345"/>
            <a:ext cx="683877" cy="72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33" descr="apache-spark-mllib-training-in-mexic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7215" y="2276872"/>
            <a:ext cx="969478" cy="85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41" descr="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5235" y="5161527"/>
            <a:ext cx="1197785" cy="49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eur droit avec flèche 22"/>
          <p:cNvCxnSpPr>
            <a:stCxn id="9" idx="2"/>
            <a:endCxn id="7" idx="0"/>
          </p:cNvCxnSpPr>
          <p:nvPr/>
        </p:nvCxnSpPr>
        <p:spPr>
          <a:xfrm>
            <a:off x="3942030" y="2842466"/>
            <a:ext cx="773941" cy="1018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7" idx="2"/>
            <a:endCxn id="56" idx="0"/>
          </p:cNvCxnSpPr>
          <p:nvPr/>
        </p:nvCxnSpPr>
        <p:spPr>
          <a:xfrm>
            <a:off x="4715971" y="4297612"/>
            <a:ext cx="900226" cy="517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7" idx="3"/>
          </p:cNvCxnSpPr>
          <p:nvPr/>
        </p:nvCxnSpPr>
        <p:spPr>
          <a:xfrm flipV="1">
            <a:off x="5147893" y="3271994"/>
            <a:ext cx="874611" cy="807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  <a:endCxn id="7" idx="1"/>
          </p:cNvCxnSpPr>
          <p:nvPr/>
        </p:nvCxnSpPr>
        <p:spPr>
          <a:xfrm>
            <a:off x="3131840" y="3778608"/>
            <a:ext cx="1152209" cy="300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28" descr="logstash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100" y="4725144"/>
            <a:ext cx="1439740" cy="5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necteur droit avec flèche 16"/>
          <p:cNvCxnSpPr>
            <a:stCxn id="16" idx="3"/>
            <a:endCxn id="7" idx="1"/>
          </p:cNvCxnSpPr>
          <p:nvPr/>
        </p:nvCxnSpPr>
        <p:spPr>
          <a:xfrm flipV="1">
            <a:off x="3131840" y="4079330"/>
            <a:ext cx="1152209" cy="918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398496" y="3068960"/>
            <a:ext cx="2237400" cy="259228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1835696" y="31025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305973" y="38610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Météo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2339752" y="50851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Vélib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1802268" y="1268760"/>
            <a:ext cx="3593376" cy="165058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1863908" y="1501306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Pré-traitement</a:t>
            </a:r>
            <a:r>
              <a:rPr lang="fr-FR" dirty="0" smtClean="0"/>
              <a:t>/ nettoyage </a:t>
            </a:r>
          </a:p>
          <a:p>
            <a:r>
              <a:rPr lang="fr-FR" dirty="0" smtClean="0"/>
              <a:t>Données statiques et historiques</a:t>
            </a:r>
            <a:endParaRPr lang="fr-FR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6022504" y="1910366"/>
            <a:ext cx="2664296" cy="2814778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5004048" y="57239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Visualisation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Cassandra: Partitionnement stations </a:t>
            </a:r>
            <a:endParaRPr lang="fr-FR" dirty="0"/>
          </a:p>
        </p:txBody>
      </p:sp>
      <p:pic>
        <p:nvPicPr>
          <p:cNvPr id="6" name="Espace réservé du contenu 5" descr="stations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3192458"/>
            <a:ext cx="8229600" cy="254079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457200" y="3405128"/>
            <a:ext cx="586408" cy="23042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>
            <a:stCxn id="7" idx="0"/>
            <a:endCxn id="12" idx="2"/>
          </p:cNvCxnSpPr>
          <p:nvPr/>
        </p:nvCxnSpPr>
        <p:spPr>
          <a:xfrm flipV="1">
            <a:off x="750404" y="2086496"/>
            <a:ext cx="215238" cy="1318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9284" y="171716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Partition Key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1101904" y="1745888"/>
            <a:ext cx="2230184" cy="3976320"/>
            <a:chOff x="1101904" y="1468904"/>
            <a:chExt cx="2230184" cy="3976320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1101904" y="3130808"/>
              <a:ext cx="949816" cy="2314416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18771" y="1468904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, </a:t>
              </a:r>
              <a:r>
                <a:rPr lang="fr-FR" dirty="0" err="1" smtClean="0"/>
                <a:t>Clustering</a:t>
              </a:r>
              <a:r>
                <a:rPr lang="fr-FR" dirty="0" smtClean="0"/>
                <a:t> Key</a:t>
              </a:r>
              <a:endParaRPr lang="fr-FR" dirty="0"/>
            </a:p>
          </p:txBody>
        </p:sp>
        <p:cxnSp>
          <p:nvCxnSpPr>
            <p:cNvPr id="14" name="Connecteur droit avec flèche 13"/>
            <p:cNvCxnSpPr>
              <a:endCxn id="13" idx="2"/>
            </p:cNvCxnSpPr>
            <p:nvPr/>
          </p:nvCxnSpPr>
          <p:spPr>
            <a:xfrm flipV="1">
              <a:off x="1600220" y="1838236"/>
              <a:ext cx="825210" cy="13027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>
            <a:off x="137984" y="1703432"/>
            <a:ext cx="6451500" cy="409104"/>
            <a:chOff x="137984" y="1805052"/>
            <a:chExt cx="6451500" cy="409104"/>
          </a:xfrm>
        </p:grpSpPr>
        <p:sp>
          <p:nvSpPr>
            <p:cNvPr id="22" name="ZoneTexte 21"/>
            <p:cNvSpPr txBox="1"/>
            <p:nvPr/>
          </p:nvSpPr>
          <p:spPr>
            <a:xfrm>
              <a:off x="137984" y="180505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</a:t>
              </a:r>
              <a:endParaRPr lang="fr-FR" dirty="0"/>
            </a:p>
          </p:txBody>
        </p:sp>
        <p:grpSp>
          <p:nvGrpSpPr>
            <p:cNvPr id="28" name="Groupe 27"/>
            <p:cNvGrpSpPr/>
            <p:nvPr/>
          </p:nvGrpSpPr>
          <p:grpSpPr>
            <a:xfrm>
              <a:off x="3131840" y="1835532"/>
              <a:ext cx="3457644" cy="378624"/>
              <a:chOff x="3131840" y="1835532"/>
              <a:chExt cx="3457644" cy="378624"/>
            </a:xfrm>
          </p:grpSpPr>
          <p:sp>
            <p:nvSpPr>
              <p:cNvPr id="23" name="ZoneTexte 22"/>
              <p:cNvSpPr txBox="1"/>
              <p:nvPr/>
            </p:nvSpPr>
            <p:spPr>
              <a:xfrm>
                <a:off x="3131840" y="1835532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)</a:t>
                </a:r>
                <a:endParaRPr lang="fr-FR" dirty="0"/>
              </a:p>
            </p:txBody>
          </p:sp>
          <p:cxnSp>
            <p:nvCxnSpPr>
              <p:cNvPr id="25" name="Connecteur droit avec flèche 24"/>
              <p:cNvCxnSpPr>
                <a:stCxn id="23" idx="3"/>
                <a:endCxn id="26" idx="1"/>
              </p:cNvCxnSpPr>
              <p:nvPr/>
            </p:nvCxnSpPr>
            <p:spPr>
              <a:xfrm>
                <a:off x="3393450" y="2020198"/>
                <a:ext cx="1754614" cy="92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5148064" y="1844824"/>
                <a:ext cx="1441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Primary</a:t>
                </a:r>
                <a:r>
                  <a:rPr lang="fr-FR" dirty="0" smtClean="0"/>
                  <a:t> Key</a:t>
                </a:r>
                <a:endParaRPr lang="fr-FR" dirty="0"/>
              </a:p>
            </p:txBody>
          </p:sp>
        </p:grpSp>
      </p:grpSp>
      <p:pic>
        <p:nvPicPr>
          <p:cNvPr id="31" name="Image 30" descr="requê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39" y="2094012"/>
            <a:ext cx="3554593" cy="1190972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1115616" y="5733256"/>
            <a:ext cx="3240360" cy="657146"/>
            <a:chOff x="1115616" y="5733256"/>
            <a:chExt cx="3240360" cy="657146"/>
          </a:xfrm>
        </p:grpSpPr>
        <p:sp>
          <p:nvSpPr>
            <p:cNvPr id="33" name="Accolade ouvrante 32"/>
            <p:cNvSpPr/>
            <p:nvPr/>
          </p:nvSpPr>
          <p:spPr>
            <a:xfrm rot="16200000">
              <a:off x="2627784" y="4221088"/>
              <a:ext cx="216024" cy="324036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691491" y="6021070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colonne dynamique</a:t>
              </a:r>
              <a:endParaRPr lang="fr-FR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427984" y="5733257"/>
            <a:ext cx="4258816" cy="680347"/>
            <a:chOff x="4427984" y="5733257"/>
            <a:chExt cx="4258816" cy="680347"/>
          </a:xfrm>
        </p:grpSpPr>
        <p:sp>
          <p:nvSpPr>
            <p:cNvPr id="34" name="Accolade ouvrante 33"/>
            <p:cNvSpPr/>
            <p:nvPr/>
          </p:nvSpPr>
          <p:spPr>
            <a:xfrm rot="16200000">
              <a:off x="6449380" y="3711861"/>
              <a:ext cx="216024" cy="4258816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711800" y="6044272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Colonnes statique 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space réservé du contenu 28" descr="meteo-data-id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3405129"/>
            <a:ext cx="8229600" cy="225612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Cassandra: Partitionnement Météo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17</a:t>
            </a:fld>
            <a:endParaRPr lang="en-GB" alt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416560" y="3573016"/>
            <a:ext cx="812800" cy="2136368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>
            <a:stCxn id="7" idx="0"/>
            <a:endCxn id="12" idx="2"/>
          </p:cNvCxnSpPr>
          <p:nvPr/>
        </p:nvCxnSpPr>
        <p:spPr>
          <a:xfrm flipV="1">
            <a:off x="822960" y="2086496"/>
            <a:ext cx="142682" cy="1486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9284" y="171716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Partition Key</a:t>
            </a:r>
            <a:endParaRPr lang="fr-FR" dirty="0"/>
          </a:p>
        </p:txBody>
      </p:sp>
      <p:grpSp>
        <p:nvGrpSpPr>
          <p:cNvPr id="3" name="Groupe 29"/>
          <p:cNvGrpSpPr/>
          <p:nvPr/>
        </p:nvGrpSpPr>
        <p:grpSpPr>
          <a:xfrm>
            <a:off x="1270000" y="1745888"/>
            <a:ext cx="2062088" cy="3976320"/>
            <a:chOff x="1270000" y="1468904"/>
            <a:chExt cx="2062088" cy="3976320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1270000" y="3296032"/>
              <a:ext cx="1429792" cy="2149192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18771" y="1468904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, </a:t>
              </a:r>
              <a:r>
                <a:rPr lang="fr-FR" dirty="0" err="1" smtClean="0"/>
                <a:t>Clustering</a:t>
              </a:r>
              <a:r>
                <a:rPr lang="fr-FR" dirty="0" smtClean="0"/>
                <a:t> Key</a:t>
              </a:r>
              <a:endParaRPr lang="fr-FR" dirty="0"/>
            </a:p>
          </p:txBody>
        </p:sp>
        <p:cxnSp>
          <p:nvCxnSpPr>
            <p:cNvPr id="14" name="Connecteur droit avec flèche 13"/>
            <p:cNvCxnSpPr>
              <a:stCxn id="8" idx="0"/>
            </p:cNvCxnSpPr>
            <p:nvPr/>
          </p:nvCxnSpPr>
          <p:spPr>
            <a:xfrm flipV="1">
              <a:off x="1984896" y="1835552"/>
              <a:ext cx="552314" cy="1460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" name="Groupe 28"/>
          <p:cNvGrpSpPr/>
          <p:nvPr/>
        </p:nvGrpSpPr>
        <p:grpSpPr>
          <a:xfrm>
            <a:off x="137984" y="1703432"/>
            <a:ext cx="6451500" cy="409104"/>
            <a:chOff x="137984" y="1805052"/>
            <a:chExt cx="6451500" cy="409104"/>
          </a:xfrm>
        </p:grpSpPr>
        <p:sp>
          <p:nvSpPr>
            <p:cNvPr id="22" name="ZoneTexte 21"/>
            <p:cNvSpPr txBox="1"/>
            <p:nvPr/>
          </p:nvSpPr>
          <p:spPr>
            <a:xfrm>
              <a:off x="137984" y="180505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</a:t>
              </a:r>
              <a:endParaRPr lang="fr-FR" dirty="0"/>
            </a:p>
          </p:txBody>
        </p:sp>
        <p:grpSp>
          <p:nvGrpSpPr>
            <p:cNvPr id="11" name="Groupe 27"/>
            <p:cNvGrpSpPr/>
            <p:nvPr/>
          </p:nvGrpSpPr>
          <p:grpSpPr>
            <a:xfrm>
              <a:off x="3131840" y="1835532"/>
              <a:ext cx="3457644" cy="378624"/>
              <a:chOff x="3131840" y="1835532"/>
              <a:chExt cx="3457644" cy="378624"/>
            </a:xfrm>
          </p:grpSpPr>
          <p:sp>
            <p:nvSpPr>
              <p:cNvPr id="23" name="ZoneTexte 22"/>
              <p:cNvSpPr txBox="1"/>
              <p:nvPr/>
            </p:nvSpPr>
            <p:spPr>
              <a:xfrm>
                <a:off x="3131840" y="1835532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)</a:t>
                </a:r>
                <a:endParaRPr lang="fr-FR" dirty="0"/>
              </a:p>
            </p:txBody>
          </p:sp>
          <p:cxnSp>
            <p:nvCxnSpPr>
              <p:cNvPr id="25" name="Connecteur droit avec flèche 24"/>
              <p:cNvCxnSpPr>
                <a:stCxn id="23" idx="3"/>
                <a:endCxn id="26" idx="1"/>
              </p:cNvCxnSpPr>
              <p:nvPr/>
            </p:nvCxnSpPr>
            <p:spPr>
              <a:xfrm>
                <a:off x="3393450" y="2020198"/>
                <a:ext cx="1754614" cy="92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5148064" y="1844824"/>
                <a:ext cx="1441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Primary</a:t>
                </a:r>
                <a:r>
                  <a:rPr lang="fr-FR" dirty="0" smtClean="0"/>
                  <a:t> Key</a:t>
                </a:r>
                <a:endParaRPr lang="fr-FR" dirty="0"/>
              </a:p>
            </p:txBody>
          </p:sp>
        </p:grpSp>
      </p:grpSp>
      <p:pic>
        <p:nvPicPr>
          <p:cNvPr id="31" name="Image 30" descr="requê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39" y="2094012"/>
            <a:ext cx="3554593" cy="1190972"/>
          </a:xfrm>
          <a:prstGeom prst="rect">
            <a:avLst/>
          </a:prstGeom>
        </p:spPr>
      </p:pic>
      <p:grpSp>
        <p:nvGrpSpPr>
          <p:cNvPr id="15" name="Groupe 37"/>
          <p:cNvGrpSpPr/>
          <p:nvPr/>
        </p:nvGrpSpPr>
        <p:grpSpPr>
          <a:xfrm>
            <a:off x="1115616" y="5722208"/>
            <a:ext cx="7344815" cy="657146"/>
            <a:chOff x="1115616" y="5733256"/>
            <a:chExt cx="3240360" cy="657146"/>
          </a:xfrm>
        </p:grpSpPr>
        <p:sp>
          <p:nvSpPr>
            <p:cNvPr id="33" name="Accolade ouvrante 32"/>
            <p:cNvSpPr/>
            <p:nvPr/>
          </p:nvSpPr>
          <p:spPr>
            <a:xfrm rot="16200000">
              <a:off x="2627784" y="4221088"/>
              <a:ext cx="216024" cy="324036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2297835" y="6021070"/>
              <a:ext cx="1065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colonnes dynamiques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Cluster </a:t>
            </a:r>
            <a:r>
              <a:rPr lang="fr-FR" dirty="0" err="1" smtClean="0"/>
              <a:t>Spark</a:t>
            </a:r>
            <a:r>
              <a:rPr lang="fr-FR" dirty="0" smtClean="0"/>
              <a:t>/Cassandra</a:t>
            </a:r>
            <a:endParaRPr lang="fr-FR" dirty="0"/>
          </a:p>
        </p:txBody>
      </p:sp>
      <p:pic>
        <p:nvPicPr>
          <p:cNvPr id="6" name="Espace réservé du contenu 5" descr="cluster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2920" y="2132856"/>
            <a:ext cx="4069080" cy="38100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18</a:t>
            </a:fld>
            <a:endParaRPr lang="en-GB" altLang="en-US"/>
          </a:p>
        </p:txBody>
      </p:sp>
      <p:pic>
        <p:nvPicPr>
          <p:cNvPr id="7" name="Image 6" descr="reparti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3392125"/>
            <a:ext cx="3098819" cy="2557155"/>
          </a:xfrm>
          <a:prstGeom prst="rect">
            <a:avLst/>
          </a:prstGeom>
        </p:spPr>
      </p:pic>
      <p:pic>
        <p:nvPicPr>
          <p:cNvPr id="8" name="Image 7" descr="cluster legend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2245152"/>
            <a:ext cx="3528366" cy="967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sur l’architecture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19</a:t>
            </a:fld>
            <a:endParaRPr lang="en-GB" altLang="en-US"/>
          </a:p>
        </p:txBody>
      </p:sp>
      <p:pic>
        <p:nvPicPr>
          <p:cNvPr id="7" name="Espace réservé du contenu 6" descr="question_mark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96640" y="2887821"/>
            <a:ext cx="1950720" cy="19507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L’équipe</a:t>
            </a:r>
            <a:endParaRPr lang="en-GB" altLang="en-US" dirty="0"/>
          </a:p>
        </p:txBody>
      </p:sp>
      <p:sp>
        <p:nvSpPr>
          <p:cNvPr id="184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33984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6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2</a:t>
            </a:r>
            <a:endParaRPr lang="en-GB" altLang="en-US" sz="16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4819452" y="1844675"/>
            <a:ext cx="3886200" cy="1323975"/>
            <a:chOff x="4891088" y="1844675"/>
            <a:chExt cx="3886200" cy="1323975"/>
          </a:xfrm>
        </p:grpSpPr>
        <p:sp>
          <p:nvSpPr>
            <p:cNvPr id="8" name="ZoneTexte 19"/>
            <p:cNvSpPr txBox="1"/>
            <p:nvPr/>
          </p:nvSpPr>
          <p:spPr>
            <a:xfrm>
              <a:off x="4891088" y="1844675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2" name="Image 14" descr="IMG_265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001" t="14999" r="20000" b="21249"/>
            <a:stretch>
              <a:fillRect/>
            </a:stretch>
          </p:blipFill>
          <p:spPr bwMode="auto">
            <a:xfrm>
              <a:off x="5003800" y="1916113"/>
              <a:ext cx="1008063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" name="ZoneTexte 20"/>
            <p:cNvSpPr txBox="1">
              <a:spLocks noChangeArrowheads="1"/>
            </p:cNvSpPr>
            <p:nvPr/>
          </p:nvSpPr>
          <p:spPr bwMode="auto">
            <a:xfrm>
              <a:off x="6140450" y="1939925"/>
              <a:ext cx="200818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Gaël BUCHILLET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BK Consulting</a:t>
              </a:r>
            </a:p>
          </p:txBody>
        </p:sp>
        <p:pic>
          <p:nvPicPr>
            <p:cNvPr id="18450" name="Picture 11" descr="Résultat de recherche d'images pour &quot;bk consulting logo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238" y="2500313"/>
              <a:ext cx="649287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e 1"/>
          <p:cNvGrpSpPr/>
          <p:nvPr/>
        </p:nvGrpSpPr>
        <p:grpSpPr>
          <a:xfrm>
            <a:off x="539552" y="1844675"/>
            <a:ext cx="3886200" cy="1323975"/>
            <a:chOff x="611188" y="1844675"/>
            <a:chExt cx="3886200" cy="1323975"/>
          </a:xfrm>
        </p:grpSpPr>
        <p:sp>
          <p:nvSpPr>
            <p:cNvPr id="7" name="ZoneTexte 19"/>
            <p:cNvSpPr txBox="1"/>
            <p:nvPr/>
          </p:nvSpPr>
          <p:spPr>
            <a:xfrm>
              <a:off x="611188" y="1844675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5" name="Image 17" descr="WhatsApp Image 2016-12-12 at 21.47.34 (2)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1939925"/>
              <a:ext cx="1058862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ZoneTexte 18"/>
            <p:cNvSpPr txBox="1">
              <a:spLocks noChangeArrowheads="1"/>
            </p:cNvSpPr>
            <p:nvPr/>
          </p:nvSpPr>
          <p:spPr bwMode="auto">
            <a:xfrm>
              <a:off x="1916113" y="1939925"/>
              <a:ext cx="200818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Petty ESSI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JEMS Datafactory</a:t>
              </a:r>
            </a:p>
          </p:txBody>
        </p:sp>
        <p:pic>
          <p:nvPicPr>
            <p:cNvPr id="18451" name="Picture 13" descr="Résultat de recherche d'images pour &quot;jems datafactory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888" y="2492375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e 3"/>
          <p:cNvGrpSpPr/>
          <p:nvPr/>
        </p:nvGrpSpPr>
        <p:grpSpPr>
          <a:xfrm>
            <a:off x="539552" y="3905250"/>
            <a:ext cx="3886200" cy="1323975"/>
            <a:chOff x="611188" y="3905250"/>
            <a:chExt cx="3886200" cy="1323975"/>
          </a:xfrm>
        </p:grpSpPr>
        <p:sp>
          <p:nvSpPr>
            <p:cNvPr id="9" name="ZoneTexte 19"/>
            <p:cNvSpPr txBox="1"/>
            <p:nvPr/>
          </p:nvSpPr>
          <p:spPr>
            <a:xfrm>
              <a:off x="611188" y="3905250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4" name="Image 16" descr="IMG_2665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9413" t="21054" r="19986" b="22504"/>
            <a:stretch>
              <a:fillRect/>
            </a:stretch>
          </p:blipFill>
          <p:spPr bwMode="auto">
            <a:xfrm>
              <a:off x="684213" y="4005263"/>
              <a:ext cx="107950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ZoneTexte 19"/>
            <p:cNvSpPr txBox="1">
              <a:spLocks noChangeArrowheads="1"/>
            </p:cNvSpPr>
            <p:nvPr/>
          </p:nvSpPr>
          <p:spPr bwMode="auto">
            <a:xfrm>
              <a:off x="1916113" y="4005263"/>
              <a:ext cx="2262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Julien LARSENEUR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NSIT</a:t>
              </a:r>
            </a:p>
          </p:txBody>
        </p:sp>
        <p:pic>
          <p:nvPicPr>
            <p:cNvPr id="18452" name="Picture 15" descr="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00" y="4651375"/>
              <a:ext cx="863600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e 4"/>
          <p:cNvGrpSpPr/>
          <p:nvPr/>
        </p:nvGrpSpPr>
        <p:grpSpPr>
          <a:xfrm>
            <a:off x="4808339" y="3905250"/>
            <a:ext cx="3886200" cy="1322388"/>
            <a:chOff x="4879975" y="3905250"/>
            <a:chExt cx="3886200" cy="1322388"/>
          </a:xfrm>
        </p:grpSpPr>
        <p:sp>
          <p:nvSpPr>
            <p:cNvPr id="10" name="ZoneTexte 19"/>
            <p:cNvSpPr txBox="1"/>
            <p:nvPr/>
          </p:nvSpPr>
          <p:spPr>
            <a:xfrm>
              <a:off x="4879975" y="3905250"/>
              <a:ext cx="3886200" cy="13223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3" name="Image 15" descr="IMG_2657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563" r="18752" b="28436"/>
            <a:stretch>
              <a:fillRect/>
            </a:stretch>
          </p:blipFill>
          <p:spPr bwMode="auto">
            <a:xfrm>
              <a:off x="5003800" y="4005263"/>
              <a:ext cx="1081088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9" name="ZoneTexte 21"/>
            <p:cNvSpPr txBox="1">
              <a:spLocks noChangeArrowheads="1"/>
            </p:cNvSpPr>
            <p:nvPr/>
          </p:nvSpPr>
          <p:spPr bwMode="auto">
            <a:xfrm>
              <a:off x="6140450" y="4005263"/>
              <a:ext cx="2428875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Foucault DE VILLELE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GFI</a:t>
              </a:r>
            </a:p>
          </p:txBody>
        </p:sp>
        <p:pic>
          <p:nvPicPr>
            <p:cNvPr id="18453" name="Image 34" descr="Logo_GFI_2011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450" y="4559300"/>
              <a:ext cx="854075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54" name="Picture 7" descr="Site officiel Velib'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Traitement: Préparation des données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fr-FR" dirty="0" smtClean="0"/>
              <a:t>Normalisation des données de vélos et place dispo</a:t>
            </a:r>
          </a:p>
          <a:p>
            <a:r>
              <a:rPr lang="fr-FR" dirty="0" smtClean="0"/>
              <a:t>Coefficient d’isolement : </a:t>
            </a:r>
          </a:p>
          <a:p>
            <a:pPr lvl="1"/>
            <a:r>
              <a:rPr lang="fr-FR" dirty="0" smtClean="0"/>
              <a:t>Nombre de stations voisines dans un rayon de 2km normalisé sur le nombre totale de stations</a:t>
            </a:r>
          </a:p>
          <a:p>
            <a:r>
              <a:rPr lang="fr-FR" dirty="0" smtClean="0"/>
              <a:t> Association des stations météo aux stations </a:t>
            </a:r>
            <a:r>
              <a:rPr lang="fr-FR" dirty="0" err="1" smtClean="0"/>
              <a:t>vélib</a:t>
            </a:r>
            <a:endParaRPr lang="fr-FR" dirty="0" smtClean="0"/>
          </a:p>
          <a:p>
            <a:pPr lvl="1"/>
            <a:r>
              <a:rPr lang="fr-FR" dirty="0" smtClean="0"/>
              <a:t>Calcul de Distance</a:t>
            </a:r>
          </a:p>
          <a:p>
            <a:r>
              <a:rPr lang="fr-FR" dirty="0" smtClean="0"/>
              <a:t>Transformation degrés kelvin -&gt; </a:t>
            </a:r>
            <a:r>
              <a:rPr lang="fr-FR" dirty="0" err="1" smtClean="0"/>
              <a:t>celcius</a:t>
            </a:r>
            <a:endParaRPr lang="fr-FR" dirty="0" smtClean="0"/>
          </a:p>
          <a:p>
            <a:r>
              <a:rPr lang="fr-FR" dirty="0" smtClean="0"/>
              <a:t>Détermination du jour de la semaine (données historique)</a:t>
            </a:r>
          </a:p>
          <a:p>
            <a:r>
              <a:rPr lang="fr-FR" dirty="0" smtClean="0"/>
              <a:t>Détermination des périodes scolaire (sur données historique)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Traitement:Un</a:t>
            </a:r>
            <a:r>
              <a:rPr lang="fr-FR" dirty="0" smtClean="0"/>
              <a:t> peu d’intelligence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fr-FR" dirty="0" err="1" smtClean="0"/>
              <a:t>Clustering</a:t>
            </a:r>
            <a:r>
              <a:rPr lang="fr-FR" dirty="0" smtClean="0"/>
              <a:t> comportemental par jour des stations : 3 clusters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Déterminer la classe d’utilisation journalière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Pour chaque jour de la semaine et par station déterminer le nombre total d’entrée/sortie de vélo sur la totalité de l’historique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Appliquer un </a:t>
            </a:r>
            <a:r>
              <a:rPr lang="fr-FR" dirty="0" err="1" smtClean="0">
                <a:solidFill>
                  <a:schemeClr val="tx2"/>
                </a:solidFill>
              </a:rPr>
              <a:t>KMeans</a:t>
            </a:r>
            <a:r>
              <a:rPr lang="fr-FR" dirty="0" smtClean="0">
                <a:solidFill>
                  <a:schemeClr val="tx2"/>
                </a:solidFill>
              </a:rPr>
              <a:t>  sur  le flux global par jours sur l’ensemble des stations avec 3 </a:t>
            </a:r>
            <a:r>
              <a:rPr lang="fr-FR" dirty="0" err="1" smtClean="0">
                <a:solidFill>
                  <a:schemeClr val="tx2"/>
                </a:solidFill>
              </a:rPr>
              <a:t>categories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</a:p>
          <a:p>
            <a:pPr lvl="1">
              <a:buNone/>
            </a:pPr>
            <a:r>
              <a:rPr lang="fr-FR" dirty="0" smtClean="0">
                <a:solidFill>
                  <a:schemeClr val="tx2"/>
                </a:solidFill>
                <a:sym typeface="Wingdings" pitchFamily="2" charset="2"/>
              </a:rPr>
              <a:t> on obtient une classification par jours et par stations de l’utilisation des </a:t>
            </a:r>
            <a:r>
              <a:rPr lang="fr-FR" dirty="0" err="1" smtClean="0">
                <a:solidFill>
                  <a:schemeClr val="tx2"/>
                </a:solidFill>
                <a:sym typeface="Wingdings" pitchFamily="2" charset="2"/>
              </a:rPr>
              <a:t>vélibs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21</a:t>
            </a:fld>
            <a:endParaRPr lang="en-GB" altLang="en-US"/>
          </a:p>
        </p:txBody>
      </p:sp>
      <p:sp>
        <p:nvSpPr>
          <p:cNvPr id="6" name="Ellipse 5"/>
          <p:cNvSpPr/>
          <p:nvPr/>
        </p:nvSpPr>
        <p:spPr>
          <a:xfrm>
            <a:off x="1864060" y="2276872"/>
            <a:ext cx="936104" cy="9361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880284" y="2276872"/>
            <a:ext cx="936104" cy="93610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940152" y="2276872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Clustering</a:t>
            </a:r>
            <a:r>
              <a:rPr lang="fr-FR" dirty="0" smtClean="0"/>
              <a:t> comportementale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22</a:t>
            </a:fld>
            <a:endParaRPr lang="en-GB" altLang="en-US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457201" y="1600200"/>
          <a:ext cx="8229600" cy="362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88640">
                <a:tc>
                  <a:txBody>
                    <a:bodyPr/>
                    <a:lstStyle/>
                    <a:p>
                      <a:r>
                        <a:rPr lang="fr-FR" dirty="0" smtClean="0"/>
                        <a:t>Stations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Dimanche</a:t>
                      </a:r>
                      <a:endParaRPr lang="fr-FR" dirty="0"/>
                    </a:p>
                  </a:txBody>
                  <a:tcPr/>
                </a:tc>
              </a:tr>
              <a:tr h="7469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9002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469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31705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469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10042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469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1651040" y="2317512"/>
            <a:ext cx="576064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804248" y="2348880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812360" y="2348880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748544" y="3789040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91680" y="3068960"/>
            <a:ext cx="576064" cy="5760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691680" y="4509120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2699792" y="2317512"/>
            <a:ext cx="576064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69752" y="2327672"/>
            <a:ext cx="576064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755768" y="2337832"/>
            <a:ext cx="576064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807184" y="2349768"/>
            <a:ext cx="576064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3748544" y="3068960"/>
            <a:ext cx="576064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731160" y="3068960"/>
            <a:ext cx="576064" cy="5760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4788024" y="3068960"/>
            <a:ext cx="576064" cy="5760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796136" y="3068960"/>
            <a:ext cx="576064" cy="5760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804248" y="3068960"/>
            <a:ext cx="576064" cy="5760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7812360" y="3068960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1701840" y="3799200"/>
            <a:ext cx="576064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2740432" y="3809360"/>
            <a:ext cx="576064" cy="5760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788024" y="3798312"/>
            <a:ext cx="576064" cy="5760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7812360" y="3830568"/>
            <a:ext cx="576064" cy="5760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6834728" y="3829680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5806296" y="3830568"/>
            <a:ext cx="576064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/>
          <p:cNvSpPr/>
          <p:nvPr/>
        </p:nvSpPr>
        <p:spPr>
          <a:xfrm>
            <a:off x="6855936" y="4549760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842840" y="4559032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759592" y="4549760"/>
            <a:ext cx="576064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2750592" y="4550648"/>
            <a:ext cx="576064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4798184" y="4549760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5796136" y="4559032"/>
            <a:ext cx="576064" cy="5760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Traitement: Prédiction plus fine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Implémentation d’un modèle FP-</a:t>
            </a:r>
            <a:r>
              <a:rPr lang="fr-FR" dirty="0" err="1" smtClean="0"/>
              <a:t>Growth</a:t>
            </a:r>
            <a:endParaRPr lang="fr-FR" dirty="0" smtClean="0"/>
          </a:p>
          <a:p>
            <a:r>
              <a:rPr lang="fr-FR" dirty="0" smtClean="0"/>
              <a:t>Prévision par série temporelle de 10 min</a:t>
            </a:r>
          </a:p>
          <a:p>
            <a:pPr lvl="1"/>
            <a:r>
              <a:rPr lang="fr-FR" dirty="0" smtClean="0"/>
              <a:t>Structuration de la données par station par jour de la semaine et par période de 10 min</a:t>
            </a:r>
          </a:p>
          <a:p>
            <a:pPr lvl="1"/>
            <a:r>
              <a:rPr lang="fr-FR" dirty="0" smtClean="0"/>
              <a:t>Entrainement d’un modèle sur les données </a:t>
            </a:r>
            <a:r>
              <a:rPr lang="fr-FR" dirty="0" err="1" smtClean="0"/>
              <a:t>historisées</a:t>
            </a:r>
            <a:endParaRPr lang="fr-FR" dirty="0" smtClean="0"/>
          </a:p>
          <a:p>
            <a:r>
              <a:rPr lang="fr-FR" dirty="0" smtClean="0"/>
              <a:t>10 x 6 x 24 x 7 = 10 080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 à calculer</a:t>
            </a:r>
            <a:endParaRPr lang="fr-FR" dirty="0" smtClean="0"/>
          </a:p>
          <a:p>
            <a:r>
              <a:rPr lang="fr-FR" dirty="0" smtClean="0"/>
              <a:t>1  modèle par tranche de 10 min sur 365 données par 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24</a:t>
            </a:fld>
            <a:endParaRPr lang="en-GB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386131"/>
            <a:ext cx="5616624" cy="49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3677424" y="3125276"/>
            <a:ext cx="277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tx2"/>
                </a:solidFill>
                <a:cs typeface="Arial" pitchFamily="34" charset="0"/>
              </a:rPr>
              <a:t>Prévision : Lundi 03/04/2017 à 14h</a:t>
            </a:r>
          </a:p>
          <a:p>
            <a:r>
              <a:rPr lang="fr-FR" sz="1200" b="1" dirty="0" smtClean="0">
                <a:solidFill>
                  <a:srgbClr val="92D050"/>
                </a:solidFill>
                <a:cs typeface="Arial" pitchFamily="34" charset="0"/>
              </a:rPr>
              <a:t>   Vélo dispo : entre 5 et 8 </a:t>
            </a:r>
          </a:p>
          <a:p>
            <a:r>
              <a:rPr lang="fr-FR" sz="1200" b="1" dirty="0" smtClean="0">
                <a:solidFill>
                  <a:srgbClr val="92D050"/>
                </a:solidFill>
                <a:cs typeface="Arial" pitchFamily="34" charset="0"/>
              </a:rPr>
              <a:t> </a:t>
            </a:r>
            <a:r>
              <a:rPr lang="fr-FR" sz="1200" b="1" dirty="0" smtClean="0">
                <a:solidFill>
                  <a:srgbClr val="92D050"/>
                </a:solidFill>
                <a:cs typeface="Arial" pitchFamily="34" charset="0"/>
              </a:rPr>
              <a:t>   Attaches dispo: entre 11 et 14</a:t>
            </a:r>
          </a:p>
          <a:p>
            <a:r>
              <a:rPr lang="fr-FR" sz="1200" dirty="0" smtClean="0">
                <a:cs typeface="Arial" pitchFamily="34" charset="0"/>
              </a:rPr>
              <a:t>   </a:t>
            </a:r>
            <a:endParaRPr lang="fr-FR" sz="12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fr-FR" dirty="0" smtClean="0"/>
              <a:t>Migration vers une architecture </a:t>
            </a:r>
            <a:r>
              <a:rPr lang="fr-FR" dirty="0" err="1" smtClean="0"/>
              <a:t>Hadoop</a:t>
            </a:r>
            <a:r>
              <a:rPr lang="fr-FR" dirty="0" smtClean="0"/>
              <a:t> pour stockage des données archivage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25</a:t>
            </a:fld>
            <a:endParaRPr lang="en-GB" altLang="en-US"/>
          </a:p>
        </p:txBody>
      </p:sp>
      <p:pic>
        <p:nvPicPr>
          <p:cNvPr id="6" name="Image 31" descr="cassandr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96992"/>
            <a:ext cx="128236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hadoop-hdf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317" y="3845064"/>
            <a:ext cx="1714500" cy="1714500"/>
          </a:xfrm>
          <a:prstGeom prst="rect">
            <a:avLst/>
          </a:prstGeom>
        </p:spPr>
      </p:pic>
      <p:pic>
        <p:nvPicPr>
          <p:cNvPr id="8" name="Image 7" descr="Spark Strea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885" y="4568714"/>
            <a:ext cx="2641818" cy="72365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8" idx="1"/>
            <a:endCxn id="6" idx="2"/>
          </p:cNvCxnSpPr>
          <p:nvPr/>
        </p:nvCxnSpPr>
        <p:spPr>
          <a:xfrm flipH="1" flipV="1">
            <a:off x="1684789" y="3845064"/>
            <a:ext cx="864096" cy="1085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3"/>
            <a:endCxn id="7" idx="1"/>
          </p:cNvCxnSpPr>
          <p:nvPr/>
        </p:nvCxnSpPr>
        <p:spPr>
          <a:xfrm flipV="1">
            <a:off x="5190703" y="4702314"/>
            <a:ext cx="1246614" cy="228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ambar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017" y="2770272"/>
            <a:ext cx="1828800" cy="853440"/>
          </a:xfrm>
          <a:prstGeom prst="rect">
            <a:avLst/>
          </a:prstGeom>
        </p:spPr>
      </p:pic>
      <p:sp>
        <p:nvSpPr>
          <p:cNvPr id="19" name="Flèche vers le bas 18"/>
          <p:cNvSpPr/>
          <p:nvPr/>
        </p:nvSpPr>
        <p:spPr>
          <a:xfrm>
            <a:off x="7085389" y="3706376"/>
            <a:ext cx="504056" cy="6427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67600" y="3740839"/>
            <a:ext cx="354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Batch d’extraction</a:t>
            </a:r>
          </a:p>
          <a:p>
            <a:r>
              <a:rPr lang="fr-FR" dirty="0" smtClean="0"/>
              <a:t>d</a:t>
            </a:r>
            <a:r>
              <a:rPr lang="fr-FR" dirty="0" smtClean="0"/>
              <a:t>e partition par block de 128 Mo </a:t>
            </a:r>
          </a:p>
          <a:p>
            <a:r>
              <a:rPr lang="fr-FR" dirty="0" smtClean="0"/>
              <a:t>p</a:t>
            </a:r>
            <a:r>
              <a:rPr lang="fr-FR" dirty="0" smtClean="0"/>
              <a:t>our stockage dans </a:t>
            </a:r>
            <a:r>
              <a:rPr lang="fr-FR" dirty="0" err="1" smtClean="0"/>
              <a:t>hdfs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26</a:t>
            </a:fld>
            <a:endParaRPr lang="en-GB" altLang="en-US"/>
          </a:p>
        </p:txBody>
      </p:sp>
      <p:pic>
        <p:nvPicPr>
          <p:cNvPr id="7" name="Espace réservé du contenu 6" descr="question_mark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96640" y="2887821"/>
            <a:ext cx="1950720" cy="19507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Remerciements</a:t>
            </a:r>
            <a:endParaRPr lang="en-GB" altLang="en-US" dirty="0"/>
          </a:p>
        </p:txBody>
      </p:sp>
      <p:sp>
        <p:nvSpPr>
          <p:cNvPr id="6" name="ZoneTexte 18"/>
          <p:cNvSpPr txBox="1"/>
          <p:nvPr/>
        </p:nvSpPr>
        <p:spPr>
          <a:xfrm>
            <a:off x="1258888" y="2781300"/>
            <a:ext cx="6769100" cy="132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FITEC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Formateurs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Entreprises partenaires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Max </a:t>
            </a:r>
            <a:r>
              <a:rPr lang="fr-FR" sz="2000" dirty="0" err="1">
                <a:solidFill>
                  <a:srgbClr val="000000"/>
                </a:solidFill>
                <a:ea typeface="MS PGothic" pitchFamily="34" charset="-128"/>
              </a:rPr>
              <a:t>Halford</a:t>
            </a: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 – Open Bikes</a:t>
            </a:r>
          </a:p>
        </p:txBody>
      </p:sp>
      <p:sp>
        <p:nvSpPr>
          <p:cNvPr id="1434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2AC0EA-1341-4951-B399-3914DFEC536A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27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434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disponibles sur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https://github.com/CADB1/velib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28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 smtClean="0"/>
              <a:t>Sommaire</a:t>
            </a:r>
            <a:endParaRPr lang="en-GB" altLang="en-US" dirty="0"/>
          </a:p>
        </p:txBody>
      </p:sp>
      <p:sp>
        <p:nvSpPr>
          <p:cNvPr id="6" name="ZoneTexte 18"/>
          <p:cNvSpPr txBox="1"/>
          <p:nvPr/>
        </p:nvSpPr>
        <p:spPr>
          <a:xfrm>
            <a:off x="900113" y="1628774"/>
            <a:ext cx="7127875" cy="3847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buFont typeface="Wingdings" pitchFamily="2" charset="2"/>
              <a:buChar char="§"/>
              <a:defRPr/>
            </a:pPr>
            <a:endParaRPr lang="fr-FR" sz="3200" dirty="0" smtClean="0">
              <a:solidFill>
                <a:srgbClr val="000000"/>
              </a:solidFill>
              <a:ea typeface="MS PGothic" pitchFamily="34" charset="-128"/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Eléments </a:t>
            </a: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de </a:t>
            </a: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contexte et problématique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Sources de données: première analyse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Ingestion</a:t>
            </a: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, traitement et </a:t>
            </a: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visualisation</a:t>
            </a:r>
            <a:endParaRPr lang="fr-FR" sz="3200" dirty="0" smtClean="0">
              <a:solidFill>
                <a:srgbClr val="000000"/>
              </a:solidFill>
              <a:ea typeface="MS PGothic" pitchFamily="34" charset="-128"/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Limitations et </a:t>
            </a:r>
            <a:r>
              <a:rPr lang="fr-FR" sz="3200" dirty="0" smtClean="0">
                <a:solidFill>
                  <a:srgbClr val="000000"/>
                </a:solidFill>
                <a:ea typeface="MS PGothic" pitchFamily="34" charset="-128"/>
              </a:rPr>
              <a:t>Perspectives d’évolutions</a:t>
            </a:r>
            <a:endParaRPr lang="fr-FR" sz="3200" dirty="0" smtClean="0">
              <a:solidFill>
                <a:srgbClr val="000000"/>
              </a:solidFill>
              <a:ea typeface="MS PGothic" pitchFamily="34" charset="-128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fr-FR" sz="2000" dirty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42FA82-EBF5-426E-8AC7-27A8BF5F6573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GB" altLang="en-US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366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US" altLang="fr-FR" dirty="0" err="1" smtClean="0"/>
              <a:t>Eléments</a:t>
            </a:r>
            <a:r>
              <a:rPr lang="en-US" altLang="fr-FR" dirty="0" smtClean="0"/>
              <a:t> de </a:t>
            </a:r>
            <a:r>
              <a:rPr lang="en-US" altLang="fr-FR" dirty="0" err="1" smtClean="0"/>
              <a:t>contexte</a:t>
            </a:r>
            <a:r>
              <a:rPr lang="en-US" altLang="fr-FR" dirty="0" smtClean="0"/>
              <a:t> : </a:t>
            </a:r>
            <a:br>
              <a:rPr lang="en-US" altLang="fr-FR" dirty="0" smtClean="0"/>
            </a:br>
            <a:r>
              <a:rPr lang="en-US" altLang="fr-FR" dirty="0" err="1" smtClean="0"/>
              <a:t>Vélib</a:t>
            </a:r>
            <a:r>
              <a:rPr lang="en-US" altLang="fr-FR" dirty="0" smtClean="0"/>
              <a:t> </a:t>
            </a:r>
            <a:r>
              <a:rPr lang="en-US" altLang="fr-FR" dirty="0"/>
              <a:t>en </a:t>
            </a:r>
            <a:r>
              <a:rPr lang="en-US" altLang="fr-FR" dirty="0" err="1"/>
              <a:t>quelques</a:t>
            </a:r>
            <a:r>
              <a:rPr lang="en-US" altLang="fr-FR" dirty="0"/>
              <a:t> </a:t>
            </a:r>
            <a:r>
              <a:rPr lang="en-US" altLang="fr-FR" dirty="0" err="1"/>
              <a:t>chiffres</a:t>
            </a:r>
            <a:endParaRPr lang="en-GB" altLang="en-US" dirty="0"/>
          </a:p>
        </p:txBody>
      </p:sp>
      <p:sp>
        <p:nvSpPr>
          <p:cNvPr id="1638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2ADBE-9972-445C-B5F2-0B8A9D9AC718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’ : Service </a:t>
            </a:r>
            <a:r>
              <a:rPr lang="fr-FR" dirty="0" smtClean="0">
                <a:latin typeface="+mn-lt"/>
              </a:rPr>
              <a:t>de </a:t>
            </a:r>
            <a:r>
              <a:rPr lang="fr-FR" dirty="0">
                <a:latin typeface="+mn-lt"/>
              </a:rPr>
              <a:t>location de vélos à grande échelle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Début : 15 juillet 2007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Service disponible 24 heures sur 24 et 7 jours sur 7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20 000 vélos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1 230 stations, une station tous les 300 mètres environ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110 000 trajets par jour en moyenne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endParaRPr lang="fr-FR" dirty="0" smtClean="0">
              <a:latin typeface="+mn-lt"/>
            </a:endParaRP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 smtClean="0">
                <a:latin typeface="+mn-lt"/>
              </a:rPr>
              <a:t>Tarifs (accessible à tous)</a:t>
            </a:r>
            <a:endParaRPr lang="fr-FR" dirty="0">
              <a:latin typeface="+mn-lt"/>
            </a:endParaRPr>
          </a:p>
          <a:p>
            <a:pPr lvl="1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Les abonnements annuels</a:t>
            </a:r>
          </a:p>
          <a:p>
            <a:pPr lvl="2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' Classique - 29 € " 30 premières minutes offertes</a:t>
            </a:r>
          </a:p>
          <a:p>
            <a:pPr lvl="2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' Passion - 39 € " 45 premières minutes offertes</a:t>
            </a:r>
          </a:p>
          <a:p>
            <a:pPr lvl="1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Les tickets courte durée, 30 premières minutes offertes à chaque déplacement</a:t>
            </a:r>
          </a:p>
          <a:p>
            <a:pPr lvl="2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1 jour - 1,70€ , 7 jours - 8€</a:t>
            </a:r>
            <a:endParaRPr lang="en-US" dirty="0">
              <a:latin typeface="+mn-lt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16390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Vel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9363" y="1340912"/>
            <a:ext cx="243681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fr-FR" altLang="fr-FR" dirty="0" smtClean="0"/>
              <a:t>Eléments de contexte : problématiques d’exploitation</a:t>
            </a:r>
            <a:endParaRPr lang="en-GB" altLang="en-US" dirty="0"/>
          </a:p>
        </p:txBody>
      </p:sp>
      <p:sp>
        <p:nvSpPr>
          <p:cNvPr id="1741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13AD2-AB7C-483B-ACE8-7A132F7F12F2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784"/>
            <a:ext cx="64770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Site officiel Velib'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AutoShape 2" descr="Résultat de recherche d'images pour &quot;velib rechargement cam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0" name="AutoShape 4" descr="Résultat de recherche d'images pour &quot;velib rechargement cam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 descr="Camion de rechargement véli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992" y="3794004"/>
            <a:ext cx="3165808" cy="237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Eléments de contexte : facteurs explicatifs potentiels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Météo</a:t>
            </a:r>
          </a:p>
          <a:p>
            <a:r>
              <a:rPr lang="fr-FR" dirty="0" smtClean="0"/>
              <a:t>Altitude</a:t>
            </a:r>
            <a:endParaRPr lang="fr-FR" dirty="0" smtClean="0"/>
          </a:p>
          <a:p>
            <a:r>
              <a:rPr lang="fr-FR" dirty="0" smtClean="0"/>
              <a:t>Isolement des </a:t>
            </a:r>
            <a:r>
              <a:rPr lang="fr-FR" dirty="0" smtClean="0"/>
              <a:t>stations</a:t>
            </a:r>
            <a:endParaRPr lang="fr-FR" dirty="0" smtClean="0"/>
          </a:p>
          <a:p>
            <a:r>
              <a:rPr lang="fr-FR" dirty="0" smtClean="0"/>
              <a:t>Evénements</a:t>
            </a:r>
          </a:p>
          <a:p>
            <a:r>
              <a:rPr lang="fr-FR" dirty="0" smtClean="0"/>
              <a:t>Densité de population</a:t>
            </a:r>
          </a:p>
          <a:p>
            <a:r>
              <a:rPr lang="fr-FR" dirty="0" smtClean="0"/>
              <a:t>Infrastructures urbaines</a:t>
            </a:r>
          </a:p>
          <a:p>
            <a:r>
              <a:rPr lang="fr-FR" dirty="0" smtClean="0"/>
              <a:t>Saisonnalités (horaire, journalière, hebdo … )</a:t>
            </a:r>
          </a:p>
          <a:p>
            <a:r>
              <a:rPr lang="fr-FR" dirty="0" smtClean="0"/>
              <a:t>…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Image 6" descr="mete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36" y="2911770"/>
            <a:ext cx="1554480" cy="1554480"/>
          </a:xfrm>
          <a:prstGeom prst="rect">
            <a:avLst/>
          </a:prstGeom>
        </p:spPr>
      </p:pic>
      <p:pic>
        <p:nvPicPr>
          <p:cNvPr id="8" name="Image 7" descr="vel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0563">
            <a:off x="4918359" y="1789404"/>
            <a:ext cx="1089112" cy="1089112"/>
          </a:xfrm>
          <a:prstGeom prst="rect">
            <a:avLst/>
          </a:prstGeom>
        </p:spPr>
      </p:pic>
      <p:pic>
        <p:nvPicPr>
          <p:cNvPr id="9" name="Image 8" descr="vel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50802">
            <a:off x="6553200" y="1840014"/>
            <a:ext cx="1071756" cy="1071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sur la problématique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Espace réservé du contenu 6" descr="question_mark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96640" y="2887821"/>
            <a:ext cx="1950720" cy="19507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Ingestion : sources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JCDecaux</a:t>
            </a:r>
            <a:r>
              <a:rPr lang="fr-FR" dirty="0" smtClean="0"/>
              <a:t> : historique et temps réel</a:t>
            </a:r>
          </a:p>
          <a:p>
            <a:r>
              <a:rPr lang="fr-FR" dirty="0" smtClean="0"/>
              <a:t>API </a:t>
            </a:r>
            <a:r>
              <a:rPr lang="fr-FR" dirty="0" err="1" smtClean="0"/>
              <a:t>OpenWeatherMap</a:t>
            </a:r>
            <a:r>
              <a:rPr lang="fr-FR" dirty="0" smtClean="0"/>
              <a:t> : historique et temps réel</a:t>
            </a:r>
          </a:p>
          <a:p>
            <a:r>
              <a:rPr lang="fr-FR" dirty="0" smtClean="0"/>
              <a:t>API Google </a:t>
            </a:r>
            <a:r>
              <a:rPr lang="fr-FR" dirty="0" err="1" smtClean="0"/>
              <a:t>elevation</a:t>
            </a:r>
            <a:endParaRPr lang="fr-FR" dirty="0" smtClean="0"/>
          </a:p>
          <a:p>
            <a:r>
              <a:rPr lang="fr-FR" dirty="0" smtClean="0"/>
              <a:t>Données historique passées : 1 an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6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525" y="3897822"/>
            <a:ext cx="1673959" cy="97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OpenWeather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789040"/>
            <a:ext cx="1065782" cy="1080120"/>
          </a:xfrm>
          <a:prstGeom prst="rect">
            <a:avLst/>
          </a:prstGeom>
        </p:spPr>
      </p:pic>
      <p:pic>
        <p:nvPicPr>
          <p:cNvPr id="8" name="Image 24" descr="Google_Maps_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89040"/>
            <a:ext cx="1168285" cy="108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8" descr="openbik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3986" y="5050213"/>
            <a:ext cx="1365498" cy="51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Ingestion : données </a:t>
            </a:r>
            <a:r>
              <a:rPr lang="fr-FR" dirty="0" err="1" smtClean="0"/>
              <a:t>JCDecaux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©FITEC 2017 – CABD1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7" name="Accolade fermante 6"/>
          <p:cNvSpPr/>
          <p:nvPr/>
        </p:nvSpPr>
        <p:spPr>
          <a:xfrm>
            <a:off x="5717811" y="2132856"/>
            <a:ext cx="360040" cy="2304256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/>
          <p:cNvSpPr/>
          <p:nvPr/>
        </p:nvSpPr>
        <p:spPr>
          <a:xfrm>
            <a:off x="5717811" y="4581128"/>
            <a:ext cx="360040" cy="12241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444208" y="3131676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Données statiques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444208" y="500388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</a:rPr>
              <a:t>Données dynamiques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775643"/>
            <a:ext cx="32861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uiExpand="1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7466</TotalTime>
  <Words>1465</Words>
  <Application>Microsoft Office PowerPoint</Application>
  <PresentationFormat>Affichage à l'écran (4:3)</PresentationFormat>
  <Paragraphs>317</Paragraphs>
  <Slides>28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 Office</vt:lpstr>
      <vt:lpstr>Analyse prédictive au service de la mobilité urbaine Application aux Vélib’</vt:lpstr>
      <vt:lpstr>L’équipe</vt:lpstr>
      <vt:lpstr>Sommaire</vt:lpstr>
      <vt:lpstr>Eléments de contexte :  Vélib en quelques chiffres</vt:lpstr>
      <vt:lpstr>Eléments de contexte : problématiques d’exploitation</vt:lpstr>
      <vt:lpstr>Eléments de contexte : facteurs explicatifs potentiels</vt:lpstr>
      <vt:lpstr>Questions sur la problématique </vt:lpstr>
      <vt:lpstr>Ingestion : sources des données</vt:lpstr>
      <vt:lpstr>Ingestion : données JCDecaux</vt:lpstr>
      <vt:lpstr>Ingestion: données Météo</vt:lpstr>
      <vt:lpstr>Ingestion: données historiques</vt:lpstr>
      <vt:lpstr>Ingestion : Contraintes</vt:lpstr>
      <vt:lpstr>Ingestion: Une première analyse</vt:lpstr>
      <vt:lpstr>Questions sur les sources de données </vt:lpstr>
      <vt:lpstr>Méthodologie : architecture</vt:lpstr>
      <vt:lpstr>Cassandra: Partitionnement stations </vt:lpstr>
      <vt:lpstr>Cassandra: Partitionnement Météo</vt:lpstr>
      <vt:lpstr>Architecture : Cluster Spark/Cassandra</vt:lpstr>
      <vt:lpstr>Questions sur l’architecture </vt:lpstr>
      <vt:lpstr>Traitement: Préparation des données </vt:lpstr>
      <vt:lpstr>Traitement:Un peu d’intelligence</vt:lpstr>
      <vt:lpstr>Clustering comportementale</vt:lpstr>
      <vt:lpstr>Traitement: Prédiction plus fine</vt:lpstr>
      <vt:lpstr>Visualisation :</vt:lpstr>
      <vt:lpstr>Perspectives</vt:lpstr>
      <vt:lpstr>Questions ?</vt:lpstr>
      <vt:lpstr>Remerciements</vt:lpstr>
      <vt:lpstr>Sources disponibles sur GitHub</vt:lpstr>
    </vt:vector>
  </TitlesOfParts>
  <Company>****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Laurence Guillotin</dc:creator>
  <cp:lastModifiedBy>Fitec</cp:lastModifiedBy>
  <cp:revision>478</cp:revision>
  <dcterms:created xsi:type="dcterms:W3CDTF">2009-03-12T17:11:52Z</dcterms:created>
  <dcterms:modified xsi:type="dcterms:W3CDTF">2017-04-03T00:30:09Z</dcterms:modified>
</cp:coreProperties>
</file>