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70" r:id="rId3"/>
    <p:sldId id="306" r:id="rId4"/>
    <p:sldId id="272" r:id="rId5"/>
    <p:sldId id="288" r:id="rId6"/>
    <p:sldId id="303" r:id="rId7"/>
    <p:sldId id="305" r:id="rId8"/>
    <p:sldId id="304" r:id="rId9"/>
    <p:sldId id="307" r:id="rId10"/>
    <p:sldId id="308" r:id="rId11"/>
    <p:sldId id="309" r:id="rId12"/>
  </p:sldIdLst>
  <p:sldSz cx="9144000" cy="6858000" type="screen4x3"/>
  <p:notesSz cx="6731000" cy="9863138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611"/>
    <a:srgbClr val="CC99FF"/>
    <a:srgbClr val="339933"/>
    <a:srgbClr val="FF0000"/>
    <a:srgbClr val="0033CC"/>
    <a:srgbClr val="FFE40E"/>
    <a:srgbClr val="21DCFF"/>
    <a:srgbClr val="FF1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5278" autoAdjust="0"/>
  </p:normalViewPr>
  <p:slideViewPr>
    <p:cSldViewPr snapToObjects="1">
      <p:cViewPr varScale="1">
        <p:scale>
          <a:sx n="68" d="100"/>
          <a:sy n="68" d="100"/>
        </p:scale>
        <p:origin x="1440" y="72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E976887-AE94-4884-92E4-6304688F1A22}" type="datetimeFigureOut">
              <a:rPr lang="fr-FR"/>
              <a:pPr>
                <a:defRPr/>
              </a:pPr>
              <a:t>29/03/2017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3175" y="9367838"/>
            <a:ext cx="291623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C99E6DE-1DF5-4B28-9ABC-65013985C3C1}" type="slidenum">
              <a:rPr lang="fr-FR" altLang="en-US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3175" y="0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E48EAD-5343-4F01-877E-DF8BF56E766B}" type="datetimeFigureOut">
              <a:rPr lang="en-US"/>
              <a:pPr>
                <a:defRPr/>
              </a:pPr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233488"/>
            <a:ext cx="4438650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6625"/>
            <a:ext cx="5384800" cy="3883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3175" y="9369425"/>
            <a:ext cx="29162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944462F-64F0-4006-9EB4-3FB987607BC5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6B490-741F-4050-AECB-2475E4624D6B}" type="slidenum">
              <a:rPr lang="en-US" altLang="fr-FR"/>
              <a:pPr/>
              <a:t>2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959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86015A-3EAE-4F07-B5D7-FA829B81F3C6}" type="slidenum">
              <a:rPr lang="en-US" altLang="fr-FR"/>
              <a:pPr/>
              <a:t>3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94025F-008E-41F3-9059-6F530903177E}" type="slidenum">
              <a:rPr lang="en-US" altLang="fr-FR"/>
              <a:pPr/>
              <a:t>4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18BCC8-E21D-4430-BB8B-5D348D18CF71}" type="slidenum">
              <a:rPr lang="en-US" altLang="fr-FR"/>
              <a:pPr/>
              <a:t>5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E0BC74-A154-410F-9941-108F5B31B1B6}" type="slidenum">
              <a:rPr lang="en-US" altLang="fr-FR"/>
              <a:pPr/>
              <a:t>6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7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95077E-53F4-4B3A-8F94-787E6C892517}" type="slidenum">
              <a:rPr lang="en-US" altLang="fr-FR"/>
              <a:pPr/>
              <a:t>8</a:t>
            </a:fld>
            <a:endParaRPr lang="en-US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9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8101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fr-FR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AF8C1-DE22-432A-9EDB-DB48994683CB}" type="slidenum">
              <a:rPr lang="en-US" altLang="fr-FR"/>
              <a:pPr/>
              <a:t>10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1139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GB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" name="Image 6" descr="LOGO_FITE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50"/>
            <a:ext cx="78882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9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CYAN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3587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1508" y="214290"/>
            <a:ext cx="7416000" cy="1143000"/>
          </a:xfrm>
        </p:spPr>
        <p:txBody>
          <a:bodyPr/>
          <a:lstStyle>
            <a:lvl1pPr algn="r">
              <a:defRPr>
                <a:solidFill>
                  <a:srgbClr val="21DCF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21DCFF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7E28EE-83DF-483C-BCBD-DA838FAD5216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C3615-B40E-407D-A717-A67D2754EE8A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1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58775"/>
            <a:ext cx="647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4890" y="216582"/>
            <a:ext cx="7416000" cy="1143000"/>
          </a:xfrm>
        </p:spPr>
        <p:txBody>
          <a:bodyPr/>
          <a:lstStyle>
            <a:lvl1pPr algn="r">
              <a:defRPr>
                <a:solidFill>
                  <a:srgbClr val="FFE40E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E40E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134AD0-3D60-4CD7-8230-07A2ED473155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8E19-D894-4026-952F-B096001C2969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39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JAUN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25F23F-28D5-4EB6-8E07-1AAADCE1636C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24CFD-19AC-41E5-8819-A8166635DE2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71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MAGENT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8013"/>
            <a:ext cx="9144000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5DE7C-EB9D-450B-9618-F257E597677B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A6293-697C-4F9A-AE23-922FA1FD2BFC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3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F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D69D54-B69E-424F-91B3-9AE98CAE25FA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B32AE-CE49-45A1-9D0A-184D89FA97F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23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VE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6900"/>
            <a:ext cx="9144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27D8D8-FF22-4D37-8CB0-9616623C61C1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A7843-4A0D-416E-985E-21393396EE66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851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PT_BLEU_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457200" y="2030413"/>
            <a:ext cx="8229600" cy="1470025"/>
          </a:xfrm>
        </p:spPr>
        <p:txBody>
          <a:bodyPr/>
          <a:lstStyle>
            <a:lvl1pPr algn="r">
              <a:defRPr>
                <a:solidFill>
                  <a:srgbClr val="53126A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1928794" y="4286256"/>
            <a:ext cx="6758006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C8080C-8B28-4A08-8FF3-4F38337D5462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6359C-E49F-4733-A6C3-22A577DB861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1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VERT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04800"/>
            <a:ext cx="75723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0000" y="214290"/>
            <a:ext cx="7416800" cy="1143000"/>
          </a:xfrm>
        </p:spPr>
        <p:txBody>
          <a:bodyPr/>
          <a:lstStyle>
            <a:lvl1pPr algn="r">
              <a:defRPr b="0">
                <a:solidFill>
                  <a:srgbClr val="C0D611"/>
                </a:solidFill>
                <a:effectLst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lang="fr-FR" sz="2400" b="0" kern="1200" dirty="0" smtClean="0">
                <a:solidFill>
                  <a:srgbClr val="C0D611"/>
                </a:solidFill>
                <a:effectLst/>
                <a:latin typeface="+mj-lt"/>
                <a:ea typeface="MS PGothic" pitchFamily="34" charset="-128"/>
                <a:cs typeface="ＭＳ Ｐゴシック" pitchFamily="24" charset="-128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8F929C-3D8D-4120-AAA0-00ED68016D6E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29D17-52DB-442F-B8B7-837C98070680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4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MAGENTA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57188"/>
            <a:ext cx="6429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rgbClr val="FF1BA0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71508" y="199776"/>
            <a:ext cx="7416000" cy="1143000"/>
          </a:xfrm>
        </p:spPr>
        <p:txBody>
          <a:bodyPr/>
          <a:lstStyle>
            <a:lvl1pPr algn="r">
              <a:defRPr>
                <a:solidFill>
                  <a:srgbClr val="FF18CF"/>
                </a:solidFill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84FBB4-7E92-43D6-80EB-EEB5BDC0844F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93DA-A9E7-47E3-A6BD-7F20FA4B7872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02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PERSO_BLEU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68300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244" y="216582"/>
            <a:ext cx="7416000" cy="1143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44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MS PGothic" pitchFamily="34" charset="-128"/>
                <a:cs typeface="ＭＳ Ｐゴシック" pitchFamily="24" charset="-128"/>
              </a:defRPr>
            </a:lvl1pPr>
          </a:lstStyle>
          <a:p>
            <a:r>
              <a:rPr lang="fr-FR" dirty="0"/>
              <a:t>Cliquez et modifiez le titre</a:t>
            </a:r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>
                <a:solidFill>
                  <a:srgbClr val="53126A"/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5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D9AC3D-3533-4BC1-B932-17D70058991B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D0D16-5039-49E2-841E-A27F6161A10B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679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et modifiez le titre</a:t>
            </a:r>
            <a:endParaRPr lang="en-GB" alt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312605C-FA67-4D97-9415-187A5A753015}" type="datetime1">
              <a:rPr lang="en-US"/>
              <a:pPr>
                <a:defRPr/>
              </a:pPr>
              <a:t>3/29/2017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©FITEC 2017 – CABD1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8C32D24-D39D-4E25-BC9B-D8290D8B5D06}" type="slidenum">
              <a:rPr lang="en-GB" altLang="en-US"/>
              <a:pPr/>
              <a:t>‹N°›</a:t>
            </a:fld>
            <a:endParaRPr lang="en-GB" altLang="en-US"/>
          </a:p>
        </p:txBody>
      </p:sp>
      <p:pic>
        <p:nvPicPr>
          <p:cNvPr id="1031" name="Image 6" descr="ETOIL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126163"/>
            <a:ext cx="749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MS PGothic" pitchFamily="34" charset="-128"/>
          <a:cs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13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jpeg"/><Relationship Id="rId10" Type="http://schemas.openxmlformats.org/officeDocument/2006/relationships/image" Target="../media/image29.jpeg"/><Relationship Id="rId4" Type="http://schemas.openxmlformats.org/officeDocument/2006/relationships/image" Target="../media/image1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3"/>
          <p:cNvSpPr>
            <a:spLocks noGrp="1"/>
          </p:cNvSpPr>
          <p:nvPr>
            <p:ph type="ctrTitle"/>
          </p:nvPr>
        </p:nvSpPr>
        <p:spPr>
          <a:xfrm>
            <a:off x="533400" y="1557338"/>
            <a:ext cx="8229600" cy="1470025"/>
          </a:xfrm>
        </p:spPr>
        <p:txBody>
          <a:bodyPr/>
          <a:lstStyle/>
          <a:p>
            <a:pPr>
              <a:defRPr/>
            </a:pPr>
            <a:r>
              <a:rPr lang="fr-FR" sz="54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Analyse prédictive des données de Vélib</a:t>
            </a:r>
            <a:endParaRPr lang="fr-FR" sz="32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Sous-titre 9"/>
          <p:cNvSpPr>
            <a:spLocks noGrp="1"/>
          </p:cNvSpPr>
          <p:nvPr>
            <p:ph type="subTitle" idx="4294967295"/>
          </p:nvPr>
        </p:nvSpPr>
        <p:spPr>
          <a:xfrm>
            <a:off x="2209800" y="5013325"/>
            <a:ext cx="6553200" cy="1609725"/>
          </a:xfrm>
        </p:spPr>
        <p:txBody>
          <a:bodyPr/>
          <a:lstStyle/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Petty ESSI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Julien LARSENEUR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Gaël </a:t>
            </a:r>
            <a:r>
              <a:rPr lang="fr-FR" altLang="en-US" sz="2000" cap="all" noProof="1">
                <a:solidFill>
                  <a:srgbClr val="53126A"/>
                </a:solidFill>
              </a:rPr>
              <a:t>buchillet</a:t>
            </a:r>
          </a:p>
          <a:p>
            <a:pPr algn="r">
              <a:buFont typeface="Arial" charset="0"/>
              <a:buNone/>
              <a:defRPr/>
            </a:pPr>
            <a:r>
              <a:rPr lang="fr-FR" altLang="en-US" sz="2000" noProof="1">
                <a:solidFill>
                  <a:srgbClr val="53126A"/>
                </a:solidFill>
              </a:rPr>
              <a:t>Foucault </a:t>
            </a:r>
            <a:r>
              <a:rPr lang="fr-FR" altLang="en-US" sz="2000" cap="all" noProof="1">
                <a:solidFill>
                  <a:srgbClr val="53126A"/>
                </a:solidFill>
              </a:rPr>
              <a:t>de villele</a:t>
            </a:r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317" name="Picture 7" descr="Site officiel Velib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1962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4F41D0-974E-4BD9-8CA8-CF561F0D7A11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Ingestion – Les </a:t>
            </a:r>
            <a:r>
              <a:rPr lang="en-GB" altLang="en-US" dirty="0" err="1"/>
              <a:t>données</a:t>
            </a:r>
            <a:endParaRPr lang="en-GB" altLang="en-US" dirty="0"/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30509" y="1412776"/>
            <a:ext cx="7597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Données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géolocalisées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: Station identifiées par géolocalisation et par « 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number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 »</a:t>
            </a:r>
          </a:p>
          <a:p>
            <a:pPr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La géolocalisation et autres sources permettent d'enrichir l'information :</a:t>
            </a:r>
          </a:p>
          <a:p>
            <a:pPr lvl="1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L’altitude</a:t>
            </a:r>
          </a:p>
          <a:p>
            <a:pPr lvl="1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Le coefficient d’isolation de la station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8622" y="2893963"/>
            <a:ext cx="51995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Données météorologiques via l’api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OpenWeatherMap</a:t>
            </a:r>
            <a:endParaRPr lang="fr-FR" sz="17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42" y="3247906"/>
            <a:ext cx="6267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Ingestion – Le </a:t>
            </a:r>
            <a:r>
              <a:rPr lang="en-GB" altLang="en-US" dirty="0" err="1"/>
              <a:t>stockage</a:t>
            </a:r>
            <a:endParaRPr lang="en-GB" altLang="en-US" dirty="0"/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431719" y="2780928"/>
            <a:ext cx="612269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8064A2">
                  <a:lumMod val="75000"/>
                </a:srgbClr>
              </a:buClr>
              <a:defRPr/>
            </a:pPr>
            <a:r>
              <a:rPr lang="fr-FR" sz="1700" b="1" dirty="0">
                <a:solidFill>
                  <a:prstClr val="black"/>
                </a:solidFill>
                <a:latin typeface="Calibri" pitchFamily="34" charset="0"/>
              </a:rPr>
              <a:t>Cassandra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comme système de stockage des données</a:t>
            </a:r>
          </a:p>
        </p:txBody>
      </p:sp>
      <p:pic>
        <p:nvPicPr>
          <p:cNvPr id="10" name="Image 31" descr="cassandra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255206"/>
            <a:ext cx="1665502" cy="84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51266" y="3253085"/>
            <a:ext cx="2880320" cy="19761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Points forts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prstClr val="black"/>
                </a:solidFill>
                <a:latin typeface="Calibri" pitchFamily="34" charset="0"/>
              </a:rPr>
              <a:t>Performant sur les opérations d’écriture et lecture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prstClr val="black"/>
                </a:solidFill>
                <a:latin typeface="Calibri" pitchFamily="34" charset="0"/>
              </a:rPr>
              <a:t>Optimisé pour des données de type numérique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prstClr val="black"/>
                </a:solidFill>
                <a:latin typeface="Calibri" pitchFamily="34" charset="0"/>
              </a:rPr>
              <a:t>Simplicité du passage à l’échelle (partitionnement et réplication)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2040" y="3253085"/>
            <a:ext cx="2880320" cy="19761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Points faibles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prstClr val="black"/>
                </a:solidFill>
                <a:latin typeface="Calibri" pitchFamily="34" charset="0"/>
              </a:rPr>
              <a:t>Typage fort et schéma contraint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prstClr val="black"/>
                </a:solidFill>
                <a:latin typeface="Calibri" pitchFamily="34" charset="0"/>
              </a:rPr>
              <a:t>Modélisation de l’architecture de données difficiles (</a:t>
            </a:r>
            <a:r>
              <a:rPr lang="fr-FR" sz="1400" dirty="0" err="1">
                <a:solidFill>
                  <a:prstClr val="black"/>
                </a:solidFill>
                <a:latin typeface="Calibri" pitchFamily="34" charset="0"/>
              </a:rPr>
              <a:t>dénormalisation</a:t>
            </a:r>
            <a:r>
              <a:rPr lang="fr-FR" sz="1400" dirty="0">
                <a:solidFill>
                  <a:prstClr val="black"/>
                </a:solidFill>
                <a:latin typeface="Calibri" pitchFamily="34" charset="0"/>
              </a:rPr>
              <a:t> et duplication)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0509" y="1412776"/>
            <a:ext cx="7597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Ces données sont:</a:t>
            </a:r>
          </a:p>
          <a:p>
            <a:pPr lvl="1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Redondantes</a:t>
            </a:r>
          </a:p>
          <a:p>
            <a:pPr lvl="1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volumineuses (5.76 x 105 octets par instantané)</a:t>
            </a:r>
          </a:p>
          <a:p>
            <a:pPr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Il faut pouvoir interroger et stocker (comprimer) en temps réel</a:t>
            </a:r>
          </a:p>
        </p:txBody>
      </p:sp>
    </p:spTree>
    <p:extLst>
      <p:ext uri="{BB962C8B-B14F-4D97-AF65-F5344CB8AC3E}">
        <p14:creationId xmlns:p14="http://schemas.microsoft.com/office/powerpoint/2010/main" val="30558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Remerciements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258888" y="2781300"/>
            <a:ext cx="6769100" cy="132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FITEC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Formateurs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Entreprises partenaires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Max </a:t>
            </a:r>
            <a:r>
              <a:rPr lang="fr-FR" sz="2000" dirty="0" err="1">
                <a:solidFill>
                  <a:srgbClr val="000000"/>
                </a:solidFill>
                <a:ea typeface="MS PGothic" pitchFamily="34" charset="-128"/>
              </a:rPr>
              <a:t>Halford</a:t>
            </a: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 – Open Bikes</a:t>
            </a:r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2AC0EA-1341-4951-B399-3914DFEC536A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434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Sommaire</a:t>
            </a:r>
            <a:endParaRPr lang="en-GB" altLang="en-US" dirty="0"/>
          </a:p>
        </p:txBody>
      </p:sp>
      <p:sp>
        <p:nvSpPr>
          <p:cNvPr id="6" name="ZoneTexte 18"/>
          <p:cNvSpPr txBox="1"/>
          <p:nvPr/>
        </p:nvSpPr>
        <p:spPr>
          <a:xfrm>
            <a:off x="1258888" y="1628775"/>
            <a:ext cx="6769100" cy="37861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Introduction</a:t>
            </a:r>
          </a:p>
          <a:p>
            <a:pPr marL="800100" lvl="1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Le système </a:t>
            </a:r>
            <a:r>
              <a:rPr lang="fr-FR" sz="2000" dirty="0" err="1">
                <a:solidFill>
                  <a:srgbClr val="000000"/>
                </a:solidFill>
                <a:ea typeface="MS PGothic" pitchFamily="34" charset="-128"/>
              </a:rPr>
              <a:t>Velib</a:t>
            </a: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’ en quelques chiffres</a:t>
            </a:r>
          </a:p>
          <a:p>
            <a:pPr marL="800100" lvl="1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Problématique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Organisation du projet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Architecture applicative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Ingestion des données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Solutions d’analyse</a:t>
            </a:r>
          </a:p>
          <a:p>
            <a:pPr marL="800100" lvl="1" indent="-342900" eaLnBrk="1" hangingPunct="1">
              <a:buFont typeface="Wingdings" pitchFamily="2" charset="2"/>
              <a:buChar char="§"/>
              <a:defRPr/>
            </a:pPr>
            <a:r>
              <a:rPr lang="fr-FR" sz="2000" dirty="0" err="1">
                <a:solidFill>
                  <a:srgbClr val="000000"/>
                </a:solidFill>
                <a:ea typeface="MS PGothic" pitchFamily="34" charset="-128"/>
              </a:rPr>
              <a:t>Clustering</a:t>
            </a:r>
            <a:endParaRPr lang="fr-FR" sz="2000" dirty="0">
              <a:solidFill>
                <a:srgbClr val="000000"/>
              </a:solidFill>
              <a:ea typeface="MS PGothic" pitchFamily="34" charset="-128"/>
            </a:endParaRPr>
          </a:p>
          <a:p>
            <a:pPr marL="800100" lvl="1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Analyse prédictive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Visualisation</a:t>
            </a:r>
          </a:p>
          <a:p>
            <a:pPr marL="342900" indent="-342900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solidFill>
                  <a:srgbClr val="000000"/>
                </a:solidFill>
                <a:ea typeface="MS PGothic" pitchFamily="34" charset="-128"/>
              </a:rPr>
              <a:t>Conclusion et perspectives</a:t>
            </a:r>
          </a:p>
          <a:p>
            <a:pPr marL="342900" indent="-342900" eaLnBrk="1" hangingPunct="1">
              <a:defRPr/>
            </a:pPr>
            <a:endParaRPr lang="fr-FR" sz="20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42FA82-EBF5-426E-8AC7-27A8BF5F6573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5366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US" altLang="fr-FR" dirty="0" err="1"/>
              <a:t>Vélib</a:t>
            </a:r>
            <a:r>
              <a:rPr lang="en-US" altLang="fr-FR" dirty="0"/>
              <a:t> </a:t>
            </a:r>
            <a:r>
              <a:rPr lang="en-US" altLang="fr-FR" dirty="0" err="1"/>
              <a:t>en</a:t>
            </a:r>
            <a:r>
              <a:rPr lang="en-US" altLang="fr-FR" dirty="0"/>
              <a:t> </a:t>
            </a:r>
            <a:r>
              <a:rPr lang="en-US" altLang="fr-FR" dirty="0" err="1"/>
              <a:t>quelques</a:t>
            </a:r>
            <a:r>
              <a:rPr lang="en-US" altLang="fr-FR" dirty="0"/>
              <a:t> </a:t>
            </a:r>
            <a:r>
              <a:rPr lang="en-US" altLang="fr-FR" dirty="0" err="1"/>
              <a:t>chiffres</a:t>
            </a:r>
            <a:endParaRPr lang="en-GB" altLang="en-US" dirty="0"/>
          </a:p>
        </p:txBody>
      </p:sp>
      <p:sp>
        <p:nvSpPr>
          <p:cNvPr id="1638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2ADBE-9972-445C-B5F2-0B8A9D9AC718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’ : Service public de location de vélos à grande échelle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Début : 15 juillet 2007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Service disponible 24 heures sur 24 et 7 jours sur 7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20 000 vélos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1 230 stations, une station tous les 300 mètres environ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110 000 trajets par jour en moyenne</a:t>
            </a:r>
          </a:p>
          <a:p>
            <a:pPr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Tarifs</a:t>
            </a:r>
          </a:p>
          <a:p>
            <a:pPr lvl="1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Les abonnements annuels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' Classique - 29 € " 30 premières minutes offertes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' Passion - 39 € " 45 premières minutes offertes</a:t>
            </a:r>
          </a:p>
          <a:p>
            <a:pPr lvl="1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Les tickets courte durée, 30 premières minutes offertes à chaque déplacement</a:t>
            </a:r>
          </a:p>
          <a:p>
            <a:pPr lvl="2" indent="361950" eaLnBrk="1" hangingPunct="1">
              <a:buClr>
                <a:schemeClr val="accent4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fr-FR" dirty="0">
                <a:latin typeface="+mn-lt"/>
              </a:rPr>
              <a:t>1 jour - 1,70€ , 7 jours - 8€</a:t>
            </a:r>
            <a:endParaRPr lang="en-US" dirty="0">
              <a:latin typeface="+mn-lt"/>
            </a:endParaRPr>
          </a:p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16390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fr-FR" altLang="fr-FR" dirty="0"/>
              <a:t>Problématiques liées à </a:t>
            </a:r>
            <a:r>
              <a:rPr lang="fr-FR" altLang="fr-FR" dirty="0" err="1"/>
              <a:t>Vélib</a:t>
            </a:r>
            <a:endParaRPr lang="en-GB" altLang="en-US" dirty="0"/>
          </a:p>
        </p:txBody>
      </p:sp>
      <p:sp>
        <p:nvSpPr>
          <p:cNvPr id="1741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13AD2-AB7C-483B-ACE8-7A132F7F12F2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64770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Site officiel Velib'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52963" y="3794004"/>
            <a:ext cx="628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n-lt"/>
              </a:rPr>
              <a:t>Mettre en place une solution d’analyse des données de ces </a:t>
            </a:r>
            <a:r>
              <a:rPr lang="fr-FR" dirty="0" err="1">
                <a:latin typeface="+mn-lt"/>
              </a:rPr>
              <a:t>Vélib</a:t>
            </a:r>
            <a:r>
              <a:rPr lang="fr-FR" dirty="0">
                <a:latin typeface="+mn-lt"/>
              </a:rPr>
              <a:t> :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32299" y="4217745"/>
            <a:ext cx="633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+mn-lt"/>
              </a:rPr>
              <a:t>Obtenir une analyse descriptive en temps réel du réseau </a:t>
            </a:r>
            <a:r>
              <a:rPr lang="fr-FR" dirty="0" err="1">
                <a:latin typeface="+mn-lt"/>
              </a:rPr>
              <a:t>Vélib</a:t>
            </a:r>
            <a:endParaRPr lang="fr-FR" dirty="0">
              <a:latin typeface="+mn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32299" y="4641486"/>
            <a:ext cx="688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dirty="0">
                <a:latin typeface="+mn-lt"/>
              </a:rPr>
              <a:t>Faire une analyse prédictive permettant de prédire la disponibilité du nombre de vélos et de stations disponibles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L’équipe</a:t>
            </a:r>
            <a:endParaRPr lang="en-GB" altLang="en-US" dirty="0"/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E38832-3B6B-4A35-AC1B-0184EA5FD7F5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819452" y="1844675"/>
            <a:ext cx="3886200" cy="1323975"/>
            <a:chOff x="4891088" y="1844675"/>
            <a:chExt cx="3886200" cy="1323975"/>
          </a:xfrm>
        </p:grpSpPr>
        <p:sp>
          <p:nvSpPr>
            <p:cNvPr id="8" name="ZoneTexte 19"/>
            <p:cNvSpPr txBox="1"/>
            <p:nvPr/>
          </p:nvSpPr>
          <p:spPr>
            <a:xfrm>
              <a:off x="48910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2" name="Image 14" descr="IMG_265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14999" r="20000" b="21249"/>
            <a:stretch>
              <a:fillRect/>
            </a:stretch>
          </p:blipFill>
          <p:spPr bwMode="auto">
            <a:xfrm>
              <a:off x="5003800" y="1916113"/>
              <a:ext cx="1008063" cy="122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8" name="ZoneTexte 20"/>
            <p:cNvSpPr txBox="1">
              <a:spLocks noChangeArrowheads="1"/>
            </p:cNvSpPr>
            <p:nvPr/>
          </p:nvSpPr>
          <p:spPr bwMode="auto">
            <a:xfrm>
              <a:off x="6140450" y="1939925"/>
              <a:ext cx="200818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Gaël BUCHILLET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BK Consulting</a:t>
              </a:r>
            </a:p>
          </p:txBody>
        </p:sp>
        <p:pic>
          <p:nvPicPr>
            <p:cNvPr id="18450" name="Picture 11" descr="Résultat de recherche d'images pour &quot;bk consulting logo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238" y="2500313"/>
              <a:ext cx="649287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539552" y="1844675"/>
            <a:ext cx="3886200" cy="1323975"/>
            <a:chOff x="611188" y="1844675"/>
            <a:chExt cx="3886200" cy="1323975"/>
          </a:xfrm>
        </p:grpSpPr>
        <p:sp>
          <p:nvSpPr>
            <p:cNvPr id="7" name="ZoneTexte 19"/>
            <p:cNvSpPr txBox="1"/>
            <p:nvPr/>
          </p:nvSpPr>
          <p:spPr>
            <a:xfrm>
              <a:off x="611188" y="1844675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5" name="Image 17" descr="WhatsApp Image 2016-12-12 at 21.47.34 (2).jpe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13" y="1939925"/>
              <a:ext cx="1058862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ZoneTexte 18"/>
            <p:cNvSpPr txBox="1">
              <a:spLocks noChangeArrowheads="1"/>
            </p:cNvSpPr>
            <p:nvPr/>
          </p:nvSpPr>
          <p:spPr bwMode="auto">
            <a:xfrm>
              <a:off x="1916113" y="1939925"/>
              <a:ext cx="2008187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Petty ESSI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JEMS Datafactory</a:t>
              </a:r>
            </a:p>
          </p:txBody>
        </p:sp>
        <p:pic>
          <p:nvPicPr>
            <p:cNvPr id="18451" name="Picture 13" descr="Résultat de recherche d'images pour &quot;jems datafactory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8888" y="2492375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539552" y="3905250"/>
            <a:ext cx="3886200" cy="1323975"/>
            <a:chOff x="611188" y="3905250"/>
            <a:chExt cx="3886200" cy="1323975"/>
          </a:xfrm>
        </p:grpSpPr>
        <p:sp>
          <p:nvSpPr>
            <p:cNvPr id="9" name="ZoneTexte 19"/>
            <p:cNvSpPr txBox="1"/>
            <p:nvPr/>
          </p:nvSpPr>
          <p:spPr>
            <a:xfrm>
              <a:off x="611188" y="3905250"/>
              <a:ext cx="3886200" cy="132397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4" name="Image 16" descr="IMG_2665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3" t="21054" r="19986" b="22504"/>
            <a:stretch>
              <a:fillRect/>
            </a:stretch>
          </p:blipFill>
          <p:spPr bwMode="auto">
            <a:xfrm>
              <a:off x="684213" y="4005263"/>
              <a:ext cx="10795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ZoneTexte 19"/>
            <p:cNvSpPr txBox="1">
              <a:spLocks noChangeArrowheads="1"/>
            </p:cNvSpPr>
            <p:nvPr/>
          </p:nvSpPr>
          <p:spPr bwMode="auto">
            <a:xfrm>
              <a:off x="1916113" y="4005263"/>
              <a:ext cx="2262187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Julien LARSENEUR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NSIT</a:t>
              </a:r>
            </a:p>
          </p:txBody>
        </p:sp>
        <p:pic>
          <p:nvPicPr>
            <p:cNvPr id="18452" name="Picture 15" descr="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00" y="4651375"/>
              <a:ext cx="863600" cy="433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4808339" y="3905250"/>
            <a:ext cx="3886200" cy="1322388"/>
            <a:chOff x="4879975" y="3905250"/>
            <a:chExt cx="3886200" cy="1322388"/>
          </a:xfrm>
        </p:grpSpPr>
        <p:sp>
          <p:nvSpPr>
            <p:cNvPr id="10" name="ZoneTexte 19"/>
            <p:cNvSpPr txBox="1"/>
            <p:nvPr/>
          </p:nvSpPr>
          <p:spPr>
            <a:xfrm>
              <a:off x="4879975" y="3905250"/>
              <a:ext cx="3886200" cy="132238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 eaLnBrk="1" hangingPunct="1"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  <a:p>
              <a:pPr marL="342900" indent="-342900" eaLnBrk="1" hangingPunct="1">
                <a:buFont typeface="Courier New" pitchFamily="49" charset="0"/>
                <a:buChar char="o"/>
                <a:defRPr/>
              </a:pPr>
              <a:endParaRPr lang="fr-FR" sz="2000" dirty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pic>
          <p:nvPicPr>
            <p:cNvPr id="18443" name="Image 15" descr="IMG_2657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3" r="18752" b="28436"/>
            <a:stretch>
              <a:fillRect/>
            </a:stretch>
          </p:blipFill>
          <p:spPr bwMode="auto">
            <a:xfrm>
              <a:off x="5003800" y="4005263"/>
              <a:ext cx="1081088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ZoneTexte 21"/>
            <p:cNvSpPr txBox="1">
              <a:spLocks noChangeArrowheads="1"/>
            </p:cNvSpPr>
            <p:nvPr/>
          </p:nvSpPr>
          <p:spPr bwMode="auto">
            <a:xfrm>
              <a:off x="6140450" y="4005263"/>
              <a:ext cx="2428875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fr-FR" altLang="fr-FR"/>
                <a:t>Foucault DE VILLELE</a:t>
              </a:r>
            </a:p>
            <a:p>
              <a:r>
                <a:rPr lang="fr-FR" altLang="fr-FR" sz="1600"/>
                <a:t>Consultant Big Data</a:t>
              </a:r>
            </a:p>
            <a:p>
              <a:r>
                <a:rPr lang="fr-FR" altLang="fr-FR" sz="1600"/>
                <a:t>GFI</a:t>
              </a:r>
            </a:p>
          </p:txBody>
        </p:sp>
        <p:pic>
          <p:nvPicPr>
            <p:cNvPr id="18453" name="Image 34" descr="Logo_GFI_2011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450" y="4559300"/>
              <a:ext cx="854075" cy="61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54" name="Picture 7" descr="Site officiel Velib'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Organisation du </a:t>
            </a:r>
            <a:r>
              <a:rPr lang="en-GB" altLang="en-US" dirty="0" err="1"/>
              <a:t>projet</a:t>
            </a:r>
            <a:endParaRPr lang="en-GB" altLang="en-US" dirty="0"/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 err="1"/>
              <a:t>L’architecture</a:t>
            </a:r>
            <a:endParaRPr lang="en-GB" altLang="en-US" dirty="0"/>
          </a:p>
        </p:txBody>
      </p:sp>
      <p:sp>
        <p:nvSpPr>
          <p:cNvPr id="20483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4825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482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3D78DB-06E5-43EA-B584-8B9FA618704C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7" name="AutoShape 28" descr="Résultat de recherche d'images pour &quot;google map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0488" name="AutoShape 30" descr="Résultat de recherche d'images pour &quot;google map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/>
          </a:p>
        </p:txBody>
      </p:sp>
      <p:grpSp>
        <p:nvGrpSpPr>
          <p:cNvPr id="4" name="Groupe 3"/>
          <p:cNvGrpSpPr/>
          <p:nvPr/>
        </p:nvGrpSpPr>
        <p:grpSpPr>
          <a:xfrm>
            <a:off x="304800" y="2895426"/>
            <a:ext cx="1616150" cy="3552825"/>
            <a:chOff x="304800" y="2803525"/>
            <a:chExt cx="1616150" cy="3552825"/>
          </a:xfrm>
        </p:grpSpPr>
        <p:sp>
          <p:nvSpPr>
            <p:cNvPr id="8" name="Rectangle à coins arrondis 7"/>
            <p:cNvSpPr/>
            <p:nvPr/>
          </p:nvSpPr>
          <p:spPr bwMode="auto">
            <a:xfrm>
              <a:off x="304800" y="2803525"/>
              <a:ext cx="1616150" cy="3552825"/>
            </a:xfrm>
            <a:prstGeom prst="roundRect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Data Sources</a:t>
              </a:r>
            </a:p>
          </p:txBody>
        </p:sp>
        <p:pic>
          <p:nvPicPr>
            <p:cNvPr id="2050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09" y="3499005"/>
              <a:ext cx="1300862" cy="23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7" name="Picture 7" descr="Site officiel Velib'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" y="3805921"/>
              <a:ext cx="970829" cy="563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8" name="Image 18" descr="openbikes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90" y="4439214"/>
              <a:ext cx="1365498" cy="51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Image 21" descr="1200x600xmeteogrand-dot-png.pagespeed.ic.5RFuAPrmm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" y="5028268"/>
              <a:ext cx="970829" cy="4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Image 24" descr="Google_Maps_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2" y="5548019"/>
              <a:ext cx="743877" cy="689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0" name="Groupe 34"/>
          <p:cNvGrpSpPr>
            <a:grpSpLocks/>
          </p:cNvGrpSpPr>
          <p:nvPr/>
        </p:nvGrpSpPr>
        <p:grpSpPr bwMode="auto">
          <a:xfrm>
            <a:off x="2352872" y="2895426"/>
            <a:ext cx="1871662" cy="3552825"/>
            <a:chOff x="2195736" y="2803525"/>
            <a:chExt cx="1872208" cy="3552825"/>
          </a:xfrm>
        </p:grpSpPr>
        <p:sp>
          <p:nvSpPr>
            <p:cNvPr id="27" name="Rectangle à coins arrondis 26"/>
            <p:cNvSpPr/>
            <p:nvPr/>
          </p:nvSpPr>
          <p:spPr>
            <a:xfrm>
              <a:off x="2195736" y="2803525"/>
              <a:ext cx="1872208" cy="355282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Ingestion</a:t>
              </a:r>
            </a:p>
          </p:txBody>
        </p:sp>
        <p:pic>
          <p:nvPicPr>
            <p:cNvPr id="20501" name="Image 28" descr="logstash-logo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3356992"/>
              <a:ext cx="1440160" cy="54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Image 29" descr="event-smart-rest-api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994044"/>
              <a:ext cx="1152128" cy="647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Image 30" descr="python1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7794" y="4732014"/>
              <a:ext cx="684076" cy="72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4" name="Image 31" descr="cassandra.gi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5548019"/>
              <a:ext cx="864096" cy="43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1" name="Groupe 40"/>
          <p:cNvGrpSpPr>
            <a:grpSpLocks/>
          </p:cNvGrpSpPr>
          <p:nvPr/>
        </p:nvGrpSpPr>
        <p:grpSpPr bwMode="auto">
          <a:xfrm>
            <a:off x="4716016" y="2895425"/>
            <a:ext cx="1997231" cy="3552825"/>
            <a:chOff x="4499992" y="2803525"/>
            <a:chExt cx="1944216" cy="3552825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4499992" y="2803525"/>
              <a:ext cx="1944216" cy="35528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Traitement</a:t>
              </a:r>
            </a:p>
          </p:txBody>
        </p:sp>
        <p:pic>
          <p:nvPicPr>
            <p:cNvPr id="20497" name="Image 33" descr="apache-spark-mllib-training-in-mexico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752" y="3994044"/>
              <a:ext cx="943744" cy="853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Image 36" descr="main-thumb-t-1565095-200-qoqwygfcsqtavnxgaiqjxrfukbqvgtps.jpe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0" b="32138"/>
            <a:stretch>
              <a:fillRect/>
            </a:stretch>
          </p:blipFill>
          <p:spPr bwMode="auto">
            <a:xfrm>
              <a:off x="4710282" y="3314106"/>
              <a:ext cx="1524000" cy="58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Image 39" descr="elasticsearchlogo.png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056" y="5028268"/>
              <a:ext cx="1695136" cy="52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7116561" y="2895426"/>
            <a:ext cx="1649613" cy="3552825"/>
            <a:chOff x="7116561" y="2803525"/>
            <a:chExt cx="1649613" cy="3552825"/>
          </a:xfrm>
        </p:grpSpPr>
        <p:sp>
          <p:nvSpPr>
            <p:cNvPr id="38" name="Rectangle à coins arrondis 37"/>
            <p:cNvSpPr/>
            <p:nvPr/>
          </p:nvSpPr>
          <p:spPr bwMode="auto">
            <a:xfrm>
              <a:off x="7116561" y="2803525"/>
              <a:ext cx="1649613" cy="3552825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fr-FR" sz="1600" dirty="0">
                  <a:solidFill>
                    <a:srgbClr val="FF0000"/>
                  </a:solidFill>
                </a:rPr>
                <a:t>Visualisation</a:t>
              </a:r>
            </a:p>
          </p:txBody>
        </p:sp>
        <p:pic>
          <p:nvPicPr>
            <p:cNvPr id="20494" name="Image 41" descr="0.png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655" y="3494323"/>
              <a:ext cx="1197785" cy="49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5" name="Image 42" descr="logo.003.jpg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t="33583" r="9177" b="31929"/>
            <a:stretch>
              <a:fillRect/>
            </a:stretch>
          </p:blipFill>
          <p:spPr bwMode="auto">
            <a:xfrm>
              <a:off x="7164288" y="4293096"/>
              <a:ext cx="1491367" cy="386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ZoneTexte 4"/>
          <p:cNvSpPr txBox="1"/>
          <p:nvPr/>
        </p:nvSpPr>
        <p:spPr>
          <a:xfrm>
            <a:off x="430509" y="1136938"/>
            <a:ext cx="32160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Sources de données Open Data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0509" y="1418873"/>
            <a:ext cx="58175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Logstash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pour collecter les données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vélib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’ toutes les minutes</a:t>
            </a:r>
          </a:p>
          <a:p>
            <a:pPr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latin typeface="Calibri" pitchFamily="34" charset="0"/>
              </a:rPr>
              <a:t>Stockage des données en temps réel avec </a:t>
            </a:r>
            <a:r>
              <a:rPr lang="fr-FR" sz="1700" b="1" dirty="0">
                <a:latin typeface="Calibri" pitchFamily="34" charset="0"/>
              </a:rPr>
              <a:t>Cassandra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30509" y="2001034"/>
            <a:ext cx="27016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Analyse avec </a:t>
            </a: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Spark</a:t>
            </a:r>
            <a:r>
              <a:rPr lang="fr-FR" sz="1700" b="1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MLlib</a:t>
            </a:r>
            <a:endParaRPr lang="fr-FR" sz="17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0509" y="2354977"/>
            <a:ext cx="37719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Visualisation avec </a:t>
            </a:r>
            <a:r>
              <a:rPr lang="fr-FR" sz="1700" b="1" dirty="0" err="1">
                <a:solidFill>
                  <a:prstClr val="black"/>
                </a:solidFill>
                <a:latin typeface="Calibri" pitchFamily="34" charset="0"/>
              </a:rPr>
              <a:t>Kibana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et </a:t>
            </a:r>
            <a:r>
              <a:rPr lang="fr-FR" sz="1700" b="1" dirty="0">
                <a:solidFill>
                  <a:prstClr val="black"/>
                </a:solidFill>
                <a:latin typeface="Calibri" pitchFamily="34" charset="0"/>
              </a:rPr>
              <a:t>Power BI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36"/>
          <p:cNvSpPr>
            <a:spLocks noGrp="1"/>
          </p:cNvSpPr>
          <p:nvPr>
            <p:ph type="title"/>
          </p:nvPr>
        </p:nvSpPr>
        <p:spPr>
          <a:xfrm>
            <a:off x="1571625" y="116632"/>
            <a:ext cx="7115175" cy="1143000"/>
          </a:xfrm>
        </p:spPr>
        <p:txBody>
          <a:bodyPr/>
          <a:lstStyle/>
          <a:p>
            <a:r>
              <a:rPr lang="en-GB" altLang="en-US" dirty="0"/>
              <a:t>Ingestion – Les </a:t>
            </a:r>
            <a:r>
              <a:rPr lang="en-GB" altLang="en-US" dirty="0" err="1"/>
              <a:t>données</a:t>
            </a:r>
            <a:endParaRPr lang="en-GB" altLang="en-US" dirty="0"/>
          </a:p>
        </p:txBody>
      </p:sp>
      <p:sp>
        <p:nvSpPr>
          <p:cNvPr id="194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>
                <a:solidFill>
                  <a:srgbClr val="898989"/>
                </a:solidFill>
                <a:latin typeface="Calibri" panose="020F0502020204030204" pitchFamily="34" charset="0"/>
              </a:rPr>
              <a:t>©</a:t>
            </a:r>
            <a:r>
              <a:rPr lang="en-US" altLang="fr-FR">
                <a:solidFill>
                  <a:srgbClr val="898989"/>
                </a:solidFill>
                <a:latin typeface="Calibri" panose="020F0502020204030204" pitchFamily="34" charset="0"/>
              </a:rPr>
              <a:t>FITEC 2017 – CABD1</a:t>
            </a:r>
            <a:endParaRPr lang="fr-FR" altLang="fr-F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5F8E91-4929-45DC-9E34-0BCA58484BC7}" type="slidenum">
              <a:rPr lang="en-GB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GB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1" name="Rectangle 15"/>
          <p:cNvSpPr>
            <a:spLocks noChangeArrowheads="1"/>
          </p:cNvSpPr>
          <p:nvPr/>
        </p:nvSpPr>
        <p:spPr bwMode="auto">
          <a:xfrm>
            <a:off x="304800" y="1570038"/>
            <a:ext cx="8461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fr-FR"/>
          </a:p>
        </p:txBody>
      </p:sp>
      <p:pic>
        <p:nvPicPr>
          <p:cNvPr id="19462" name="Picture 7" descr="Site officiel Velib'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4438"/>
            <a:ext cx="9001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30509" y="1412776"/>
            <a:ext cx="74538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Données fournies par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JCDecaux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dans le cadre de la politique de l’Open Data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Ce jeu de données donne les disponibilités en temps réel des stations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Vélib</a:t>
            </a:r>
            <a:endParaRPr lang="fr-FR" sz="1700" dirty="0">
              <a:solidFill>
                <a:prstClr val="black"/>
              </a:solidFill>
              <a:latin typeface="Calibri" pitchFamily="34" charset="0"/>
            </a:endParaRP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La mise à jour est faite à la minute</a:t>
            </a:r>
          </a:p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Accès aux données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Velib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en direct via l'API </a:t>
            </a:r>
            <a:r>
              <a:rPr lang="fr-FR" sz="1700" dirty="0" err="1">
                <a:solidFill>
                  <a:prstClr val="black"/>
                </a:solidFill>
                <a:latin typeface="Calibri" pitchFamily="34" charset="0"/>
              </a:rPr>
              <a:t>velib</a:t>
            </a: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 à :</a:t>
            </a:r>
          </a:p>
        </p:txBody>
      </p:sp>
      <p:sp>
        <p:nvSpPr>
          <p:cNvPr id="4" name="Rectangle 3"/>
          <p:cNvSpPr/>
          <p:nvPr/>
        </p:nvSpPr>
        <p:spPr>
          <a:xfrm>
            <a:off x="5372944" y="2204864"/>
            <a:ext cx="2952328" cy="36004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https://developer.jcdecaux.com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30509" y="2636912"/>
            <a:ext cx="50343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266700">
              <a:buClr>
                <a:srgbClr val="8064A2">
                  <a:lumMod val="75000"/>
                </a:srgbClr>
              </a:buClr>
              <a:buFont typeface="Wingdings" pitchFamily="2" charset="2"/>
              <a:buChar char="§"/>
              <a:defRPr/>
            </a:pPr>
            <a:r>
              <a:rPr lang="fr-FR" sz="1700" dirty="0">
                <a:solidFill>
                  <a:prstClr val="black"/>
                </a:solidFill>
                <a:latin typeface="Calibri" pitchFamily="34" charset="0"/>
              </a:rPr>
              <a:t>Les stations sont représentées de la façon suivante :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2996952"/>
            <a:ext cx="7153275" cy="3390900"/>
          </a:xfrm>
          <a:prstGeom prst="rect">
            <a:avLst/>
          </a:prstGeom>
        </p:spPr>
      </p:pic>
      <p:sp>
        <p:nvSpPr>
          <p:cNvPr id="12" name="Accolade fermante 11"/>
          <p:cNvSpPr/>
          <p:nvPr/>
        </p:nvSpPr>
        <p:spPr>
          <a:xfrm>
            <a:off x="3491880" y="3212976"/>
            <a:ext cx="360040" cy="1800200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fermante 12"/>
          <p:cNvSpPr/>
          <p:nvPr/>
        </p:nvSpPr>
        <p:spPr>
          <a:xfrm>
            <a:off x="3491880" y="5051078"/>
            <a:ext cx="360040" cy="11142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75550" y="3928410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Données statiques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088776" y="542352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+mn-lt"/>
              </a:rPr>
              <a:t>Données dynamiques</a:t>
            </a:r>
          </a:p>
        </p:txBody>
      </p:sp>
    </p:spTree>
    <p:extLst>
      <p:ext uri="{BB962C8B-B14F-4D97-AF65-F5344CB8AC3E}">
        <p14:creationId xmlns:p14="http://schemas.microsoft.com/office/powerpoint/2010/main" val="23070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13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501</Words>
  <Application>Microsoft Office PowerPoint</Application>
  <PresentationFormat>Affichage à l'écran (4:3)</PresentationFormat>
  <Paragraphs>133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MS PGothic</vt:lpstr>
      <vt:lpstr>Calibri</vt:lpstr>
      <vt:lpstr>Wingdings</vt:lpstr>
      <vt:lpstr>Courier New</vt:lpstr>
      <vt:lpstr>Thème Office</vt:lpstr>
      <vt:lpstr>Analyse prédictive des données de Vélib</vt:lpstr>
      <vt:lpstr>Remerciements</vt:lpstr>
      <vt:lpstr>Sommaire</vt:lpstr>
      <vt:lpstr>Vélib en quelques chiffres</vt:lpstr>
      <vt:lpstr>Problématiques liées à Vélib</vt:lpstr>
      <vt:lpstr>L’équipe</vt:lpstr>
      <vt:lpstr>Organisation du projet</vt:lpstr>
      <vt:lpstr>L’architecture</vt:lpstr>
      <vt:lpstr>Ingestion – Les données</vt:lpstr>
      <vt:lpstr>Ingestion – Les données</vt:lpstr>
      <vt:lpstr>Ingestion – Le stockage</vt:lpstr>
    </vt:vector>
  </TitlesOfParts>
  <Company>****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Laurence Guillotin</dc:creator>
  <cp:lastModifiedBy>Joe</cp:lastModifiedBy>
  <cp:revision>346</cp:revision>
  <dcterms:created xsi:type="dcterms:W3CDTF">2009-03-12T17:11:52Z</dcterms:created>
  <dcterms:modified xsi:type="dcterms:W3CDTF">2017-03-30T00:35:15Z</dcterms:modified>
</cp:coreProperties>
</file>