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85"/>
  </p:notesMasterIdLst>
  <p:handoutMasterIdLst>
    <p:handoutMasterId r:id="rId86"/>
  </p:handoutMasterIdLst>
  <p:sldIdLst>
    <p:sldId id="6486" r:id="rId5"/>
    <p:sldId id="2873" r:id="rId6"/>
    <p:sldId id="6331" r:id="rId7"/>
    <p:sldId id="6361" r:id="rId8"/>
    <p:sldId id="6333" r:id="rId9"/>
    <p:sldId id="6362" r:id="rId10"/>
    <p:sldId id="6332" r:id="rId11"/>
    <p:sldId id="2759" r:id="rId12"/>
    <p:sldId id="6367" r:id="rId13"/>
    <p:sldId id="6225" r:id="rId14"/>
    <p:sldId id="6447" r:id="rId15"/>
    <p:sldId id="6434" r:id="rId16"/>
    <p:sldId id="6405" r:id="rId17"/>
    <p:sldId id="6450" r:id="rId18"/>
    <p:sldId id="6452" r:id="rId19"/>
    <p:sldId id="6456" r:id="rId20"/>
    <p:sldId id="6482" r:id="rId21"/>
    <p:sldId id="6453" r:id="rId22"/>
    <p:sldId id="6443" r:id="rId23"/>
    <p:sldId id="6446" r:id="rId24"/>
    <p:sldId id="6479" r:id="rId25"/>
    <p:sldId id="6481" r:id="rId26"/>
    <p:sldId id="6480" r:id="rId27"/>
    <p:sldId id="6460" r:id="rId28"/>
    <p:sldId id="6490" r:id="rId29"/>
    <p:sldId id="6418" r:id="rId30"/>
    <p:sldId id="6448" r:id="rId31"/>
    <p:sldId id="6471" r:id="rId32"/>
    <p:sldId id="6365" r:id="rId33"/>
    <p:sldId id="6427" r:id="rId34"/>
    <p:sldId id="6419" r:id="rId35"/>
    <p:sldId id="6444" r:id="rId36"/>
    <p:sldId id="6364" r:id="rId37"/>
    <p:sldId id="6390" r:id="rId38"/>
    <p:sldId id="6437" r:id="rId39"/>
    <p:sldId id="6420" r:id="rId40"/>
    <p:sldId id="6465" r:id="rId41"/>
    <p:sldId id="6464" r:id="rId42"/>
    <p:sldId id="6492" r:id="rId43"/>
    <p:sldId id="2907" r:id="rId44"/>
    <p:sldId id="6375" r:id="rId45"/>
    <p:sldId id="6407" r:id="rId46"/>
    <p:sldId id="266" r:id="rId47"/>
    <p:sldId id="257" r:id="rId48"/>
    <p:sldId id="6483" r:id="rId49"/>
    <p:sldId id="6404" r:id="rId50"/>
    <p:sldId id="6501" r:id="rId51"/>
    <p:sldId id="6502" r:id="rId52"/>
    <p:sldId id="6503" r:id="rId53"/>
    <p:sldId id="6435" r:id="rId54"/>
    <p:sldId id="6340" r:id="rId55"/>
    <p:sldId id="6497" r:id="rId56"/>
    <p:sldId id="6348" r:id="rId57"/>
    <p:sldId id="6369" r:id="rId58"/>
    <p:sldId id="6394" r:id="rId59"/>
    <p:sldId id="6423" r:id="rId60"/>
    <p:sldId id="6363" r:id="rId61"/>
    <p:sldId id="6284" r:id="rId62"/>
    <p:sldId id="6379" r:id="rId63"/>
    <p:sldId id="6393" r:id="rId64"/>
    <p:sldId id="6411" r:id="rId65"/>
    <p:sldId id="6383" r:id="rId66"/>
    <p:sldId id="6334" r:id="rId67"/>
    <p:sldId id="6374" r:id="rId68"/>
    <p:sldId id="6410" r:id="rId69"/>
    <p:sldId id="6414" r:id="rId70"/>
    <p:sldId id="6335" r:id="rId71"/>
    <p:sldId id="6473" r:id="rId72"/>
    <p:sldId id="6467" r:id="rId73"/>
    <p:sldId id="6475" r:id="rId74"/>
    <p:sldId id="6474" r:id="rId75"/>
    <p:sldId id="6485" r:id="rId76"/>
    <p:sldId id="6496" r:id="rId77"/>
    <p:sldId id="6498" r:id="rId78"/>
    <p:sldId id="6487" r:id="rId79"/>
    <p:sldId id="6489" r:id="rId80"/>
    <p:sldId id="6488" r:id="rId81"/>
    <p:sldId id="6493" r:id="rId82"/>
    <p:sldId id="6499" r:id="rId83"/>
    <p:sldId id="6500" r:id="rId84"/>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210502B-6752-4973-8167-E73F73352141}">
          <p14:sldIdLst>
            <p14:sldId id="6486"/>
            <p14:sldId id="2873"/>
            <p14:sldId id="6331"/>
            <p14:sldId id="6361"/>
            <p14:sldId id="6333"/>
            <p14:sldId id="6362"/>
            <p14:sldId id="6332"/>
            <p14:sldId id="2759"/>
            <p14:sldId id="6367"/>
            <p14:sldId id="6225"/>
            <p14:sldId id="6447"/>
            <p14:sldId id="6434"/>
            <p14:sldId id="6405"/>
            <p14:sldId id="6450"/>
            <p14:sldId id="6452"/>
            <p14:sldId id="6456"/>
            <p14:sldId id="6482"/>
            <p14:sldId id="6453"/>
            <p14:sldId id="6443"/>
            <p14:sldId id="6446"/>
            <p14:sldId id="6479"/>
            <p14:sldId id="6481"/>
            <p14:sldId id="6480"/>
            <p14:sldId id="6460"/>
            <p14:sldId id="6490"/>
            <p14:sldId id="6418"/>
            <p14:sldId id="6448"/>
            <p14:sldId id="6471"/>
            <p14:sldId id="6365"/>
            <p14:sldId id="6427"/>
            <p14:sldId id="6419"/>
            <p14:sldId id="6444"/>
            <p14:sldId id="6364"/>
            <p14:sldId id="6390"/>
            <p14:sldId id="6437"/>
            <p14:sldId id="6420"/>
            <p14:sldId id="6465"/>
            <p14:sldId id="6464"/>
            <p14:sldId id="6492"/>
            <p14:sldId id="2907"/>
            <p14:sldId id="6375"/>
            <p14:sldId id="6407"/>
            <p14:sldId id="266"/>
            <p14:sldId id="257"/>
            <p14:sldId id="6483"/>
            <p14:sldId id="6404"/>
            <p14:sldId id="6501"/>
            <p14:sldId id="6502"/>
            <p14:sldId id="6503"/>
            <p14:sldId id="6435"/>
            <p14:sldId id="6340"/>
            <p14:sldId id="6497"/>
            <p14:sldId id="6348"/>
            <p14:sldId id="6369"/>
            <p14:sldId id="6394"/>
            <p14:sldId id="6423"/>
            <p14:sldId id="6363"/>
            <p14:sldId id="6284"/>
            <p14:sldId id="6379"/>
            <p14:sldId id="6393"/>
            <p14:sldId id="6411"/>
            <p14:sldId id="6383"/>
            <p14:sldId id="6334"/>
            <p14:sldId id="6374"/>
            <p14:sldId id="6410"/>
            <p14:sldId id="6414"/>
            <p14:sldId id="6335"/>
            <p14:sldId id="6473"/>
            <p14:sldId id="6467"/>
            <p14:sldId id="6475"/>
            <p14:sldId id="6474"/>
            <p14:sldId id="6485"/>
            <p14:sldId id="6496"/>
            <p14:sldId id="6498"/>
            <p14:sldId id="6487"/>
            <p14:sldId id="6489"/>
            <p14:sldId id="6488"/>
            <p14:sldId id="6493"/>
            <p14:sldId id="6499"/>
            <p14:sldId id="65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4472C4"/>
    <a:srgbClr val="DEEBF7"/>
    <a:srgbClr val="D9D9D9"/>
    <a:srgbClr val="FF9999"/>
    <a:srgbClr val="6666FF"/>
    <a:srgbClr val="33CC33"/>
    <a:srgbClr val="5B9BD5"/>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1DC04-9D0E-4AB5-B715-197B980D4345}" v="2" dt="2023-03-28T10:02:50.600"/>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8" autoAdjust="0"/>
    <p:restoredTop sz="94111" autoAdjust="0"/>
  </p:normalViewPr>
  <p:slideViewPr>
    <p:cSldViewPr snapToGrid="0">
      <p:cViewPr varScale="1">
        <p:scale>
          <a:sx n="82" d="100"/>
          <a:sy n="82" d="100"/>
        </p:scale>
        <p:origin x="1206" y="90"/>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823A8EA-4880-626D-54AA-B52FE53AE485}"/>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B874EE2-AA23-CACF-9204-5C4FEBDBDFF3}"/>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F424205-6FDA-4204-A6E1-5CDA668DF307}" type="datetimeFigureOut">
              <a:rPr kumimoji="1" lang="ja-JP" altLang="en-US" smtClean="0"/>
              <a:t>2023/3/28</a:t>
            </a:fld>
            <a:endParaRPr kumimoji="1" lang="ja-JP" altLang="en-US"/>
          </a:p>
        </p:txBody>
      </p:sp>
      <p:sp>
        <p:nvSpPr>
          <p:cNvPr id="4" name="フッター プレースホルダー 3">
            <a:extLst>
              <a:ext uri="{FF2B5EF4-FFF2-40B4-BE49-F238E27FC236}">
                <a16:creationId xmlns:a16="http://schemas.microsoft.com/office/drawing/2014/main" id="{75025460-6C0D-4746-CBD5-794D5CBCD8AA}"/>
              </a:ext>
            </a:extLst>
          </p:cNvPr>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0CEAD3E-536E-DDD7-977C-A4F91911B44C}"/>
              </a:ext>
            </a:extLst>
          </p:cNvPr>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DBADBCE4-EB38-4D68-8329-673268E4E9A7}" type="slidenum">
              <a:rPr kumimoji="1" lang="ja-JP" altLang="en-US" smtClean="0"/>
              <a:t>‹#›</a:t>
            </a:fld>
            <a:endParaRPr kumimoji="1" lang="ja-JP" altLang="en-US"/>
          </a:p>
        </p:txBody>
      </p:sp>
    </p:spTree>
    <p:extLst>
      <p:ext uri="{BB962C8B-B14F-4D97-AF65-F5344CB8AC3E}">
        <p14:creationId xmlns:p14="http://schemas.microsoft.com/office/powerpoint/2010/main" val="1338613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vl1pPr>
          </a:lstStyle>
          <a:p>
            <a:fld id="{FBC5C42D-15BF-4869-8FB8-8E2925A40047}"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vl1pPr>
          </a:lstStyle>
          <a:p>
            <a:fld id="{04875828-964D-4D25-AF84-BEA903889EBC}" type="slidenum">
              <a:rPr kumimoji="1" lang="ja-JP" altLang="en-US" smtClean="0"/>
              <a:t>‹#›</a:t>
            </a:fld>
            <a:endParaRPr kumimoji="1"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4799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11518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304350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2390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26661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678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2926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52425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3054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931AE-2A87-484F-839C-2F391086FA9F}"/>
              </a:ext>
            </a:extLst>
          </p:cNvPr>
          <p:cNvSpPr>
            <a:spLocks noGrp="1"/>
          </p:cNvSpPr>
          <p:nvPr>
            <p:ph type="title"/>
          </p:nvPr>
        </p:nvSpPr>
        <p:spPr>
          <a:xfrm>
            <a:off x="681037" y="2651126"/>
            <a:ext cx="8543925" cy="1325563"/>
          </a:xfrm>
        </p:spPr>
        <p:txBody>
          <a:bodyPr/>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F4C785B4-C67A-4649-8A5A-BBA68430F464}"/>
              </a:ext>
            </a:extLst>
          </p:cNvPr>
          <p:cNvSpPr/>
          <p:nvPr userDrawn="1"/>
        </p:nvSpPr>
        <p:spPr>
          <a:xfrm>
            <a:off x="9496840" y="6581001"/>
            <a:ext cx="33054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spTree>
    <p:extLst>
      <p:ext uri="{BB962C8B-B14F-4D97-AF65-F5344CB8AC3E}">
        <p14:creationId xmlns:p14="http://schemas.microsoft.com/office/powerpoint/2010/main" val="236960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タイトルのみ">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398956913"/>
      </p:ext>
    </p:extLst>
  </p:cSld>
  <p:clrMapOvr>
    <a:masterClrMapping/>
  </p:clrMapOvr>
  <p:extLst>
    <p:ext uri="{DCECCB84-F9BA-43D5-87BE-67443E8EF086}">
      <p15:sldGuideLst xmlns:p15="http://schemas.microsoft.com/office/powerpoint/2012/main">
        <p15:guide id="1" orient="horz" pos="346">
          <p15:clr>
            <a:srgbClr val="FBAE40"/>
          </p15:clr>
        </p15:guide>
        <p15:guide id="2" pos="1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userDrawn="1">
            <p:ph type="title"/>
          </p:nvPr>
        </p:nvSpPr>
        <p:spPr bwMode="gray">
          <a:xfrm>
            <a:off x="122624" y="179482"/>
            <a:ext cx="3623108" cy="424732"/>
          </a:xfrm>
          <a:prstGeom prst="rect">
            <a:avLst/>
          </a:prstGeom>
        </p:spPr>
        <p:txBody>
          <a:bodyPr wrap="none">
            <a:spAutoFit/>
          </a:bodyPr>
          <a:lstStyle>
            <a:lvl1pPr>
              <a:defRPr sz="2400" b="1">
                <a:solidFill>
                  <a:schemeClr val="tx1"/>
                </a:solidFill>
                <a:latin typeface="+mj-ea"/>
                <a:ea typeface="+mj-ea"/>
              </a:defRPr>
            </a:lvl1pPr>
          </a:lstStyle>
          <a:p>
            <a:r>
              <a:rPr lang="ja-JP" altLang="en-US" dirty="0"/>
              <a:t>マスタ タイトルの書式設定</a:t>
            </a:r>
          </a:p>
        </p:txBody>
      </p:sp>
      <p:sp>
        <p:nvSpPr>
          <p:cNvPr id="49" name="スライド番号プレースホルダ 2"/>
          <p:cNvSpPr>
            <a:spLocks noGrp="1"/>
          </p:cNvSpPr>
          <p:nvPr userDrawn="1">
            <p:ph type="sldNum" sz="quarter" idx="10"/>
          </p:nvPr>
        </p:nvSpPr>
        <p:spPr bwMode="gray">
          <a:xfrm>
            <a:off x="9321271" y="6545263"/>
            <a:ext cx="529696"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6"/>
            <a:ext cx="9906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sz="1800"/>
          </a:p>
        </p:txBody>
      </p:sp>
      <p:grpSp>
        <p:nvGrpSpPr>
          <p:cNvPr id="88" name="グループ化 62"/>
          <p:cNvGrpSpPr/>
          <p:nvPr userDrawn="1"/>
        </p:nvGrpSpPr>
        <p:grpSpPr bwMode="gray">
          <a:xfrm>
            <a:off x="-5" y="739776"/>
            <a:ext cx="1604781"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8260693" y="202285"/>
            <a:ext cx="1456991"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extLst>
      <p:ext uri="{BB962C8B-B14F-4D97-AF65-F5344CB8AC3E}">
        <p14:creationId xmlns:p14="http://schemas.microsoft.com/office/powerpoint/2010/main" val="37635538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sldNum="0"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svg"/><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5EC5BC3-C058-6740-6205-9DBC5A4559C9}"/>
              </a:ext>
            </a:extLst>
          </p:cNvPr>
          <p:cNvSpPr/>
          <p:nvPr/>
        </p:nvSpPr>
        <p:spPr>
          <a:xfrm>
            <a:off x="6353781" y="5269509"/>
            <a:ext cx="3069620"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rPr>
              <a:t>2022</a:t>
            </a:r>
            <a:r>
              <a:rPr lang="ja-JP" altLang="en-US" sz="2400">
                <a:latin typeface="Meiryo UI" panose="020B0604030504040204" pitchFamily="50" charset="-128"/>
                <a:ea typeface="Meiryo UI" panose="020B0604030504040204" pitchFamily="50" charset="-128"/>
              </a:rPr>
              <a:t>年</a:t>
            </a:r>
            <a:r>
              <a:rPr lang="en-US" altLang="ja-JP" sz="2400">
                <a:latin typeface="Meiryo UI" panose="020B0604030504040204" pitchFamily="50" charset="-128"/>
                <a:ea typeface="Meiryo UI" panose="020B0604030504040204" pitchFamily="50" charset="-128"/>
              </a:rPr>
              <a:t>9</a:t>
            </a:r>
            <a:r>
              <a:rPr lang="ja-JP" altLang="en-US" sz="2400">
                <a:latin typeface="Meiryo UI" panose="020B0604030504040204" pitchFamily="50" charset="-128"/>
                <a:ea typeface="Meiryo UI" panose="020B0604030504040204" pitchFamily="50" charset="-128"/>
              </a:rPr>
              <a:t>月</a:t>
            </a:r>
            <a:r>
              <a:rPr lang="en-US" altLang="ja-JP" sz="2400">
                <a:latin typeface="Meiryo UI" panose="020B0604030504040204" pitchFamily="50" charset="-128"/>
                <a:ea typeface="Meiryo UI" panose="020B0604030504040204" pitchFamily="50" charset="-128"/>
              </a:rPr>
              <a:t>26</a:t>
            </a:r>
            <a:r>
              <a:rPr lang="ja-JP" altLang="en-US" sz="2400">
                <a:latin typeface="Meiryo UI" panose="020B0604030504040204" pitchFamily="50" charset="-128"/>
                <a:ea typeface="Meiryo UI" panose="020B0604030504040204" pitchFamily="50" charset="-128"/>
              </a:rPr>
              <a:t>日</a:t>
            </a:r>
            <a:endParaRPr lang="en-US" altLang="ja-JP" sz="2400" dirty="0">
              <a:latin typeface="Meiryo UI" panose="020B0604030504040204" pitchFamily="50" charset="-128"/>
              <a:ea typeface="Meiryo UI" panose="020B0604030504040204" pitchFamily="50" charset="-128"/>
            </a:endParaRPr>
          </a:p>
        </p:txBody>
      </p:sp>
      <p:sp>
        <p:nvSpPr>
          <p:cNvPr id="4" name="タイトル 2">
            <a:extLst>
              <a:ext uri="{FF2B5EF4-FFF2-40B4-BE49-F238E27FC236}">
                <a16:creationId xmlns:a16="http://schemas.microsoft.com/office/drawing/2014/main" id="{42502B29-BA07-9FBB-2440-26327A06DEC9}"/>
              </a:ext>
            </a:extLst>
          </p:cNvPr>
          <p:cNvSpPr txBox="1">
            <a:spLocks/>
          </p:cNvSpPr>
          <p:nvPr/>
        </p:nvSpPr>
        <p:spPr>
          <a:xfrm>
            <a:off x="1490831" y="1947127"/>
            <a:ext cx="7602369" cy="2955799"/>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zh-TW" sz="3600" dirty="0">
              <a:latin typeface="Meiryo UI" panose="020B0604030504040204" pitchFamily="50" charset="-128"/>
              <a:ea typeface="Meiryo UI" panose="020B0604030504040204" pitchFamily="50" charset="-128"/>
            </a:endParaRPr>
          </a:p>
          <a:p>
            <a:r>
              <a:rPr lang="zh-TW" altLang="en-US" sz="3600" dirty="0">
                <a:latin typeface="Meiryo UI" panose="020B0604030504040204" pitchFamily="50" charset="-128"/>
                <a:ea typeface="Meiryo UI" panose="020B0604030504040204" pitchFamily="50" charset="-128"/>
              </a:rPr>
              <a:t>基本設計書</a:t>
            </a:r>
            <a:endParaRPr lang="en-US" altLang="zh-TW"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認証・認可</a:t>
            </a:r>
            <a:endParaRPr lang="ja-JP" altLang="en-US" sz="2400" dirty="0">
              <a:latin typeface="Meiryo UI" panose="020B0604030504040204" pitchFamily="50" charset="-128"/>
              <a:ea typeface="Meiryo UI" panose="020B0604030504040204" pitchFamily="50" charset="-128"/>
            </a:endParaRPr>
          </a:p>
        </p:txBody>
      </p:sp>
      <p:pic>
        <p:nvPicPr>
          <p:cNvPr id="1026" name="Picture 2">
            <a:extLst>
              <a:ext uri="{FF2B5EF4-FFF2-40B4-BE49-F238E27FC236}">
                <a16:creationId xmlns:a16="http://schemas.microsoft.com/office/drawing/2014/main" id="{260F4BDC-B239-BC89-06A0-A7F86D5D7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13" y="5497811"/>
            <a:ext cx="13144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09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6000" y="720002"/>
            <a:ext cx="9171840" cy="1474558"/>
          </a:xfrm>
          <a:prstGeom prst="rect">
            <a:avLst/>
          </a:prstGeom>
          <a:noFill/>
          <a:ln>
            <a:noFill/>
          </a:ln>
        </p:spPr>
        <p:txBody>
          <a:bodyPr wrap="square" rtlCol="0" anchor="t" anchorCtr="0">
            <a:noAutofit/>
          </a:bodyPr>
          <a:lstStyle/>
          <a:p>
            <a:r>
              <a:rPr lang="ja-JP" altLang="en-US" dirty="0">
                <a:latin typeface="Meiryo UI" panose="020B0604030504040204" pitchFamily="50" charset="-128"/>
                <a:ea typeface="Meiryo UI" panose="020B0604030504040204" pitchFamily="50" charset="-128"/>
              </a:rPr>
              <a:t>認証の目的</a:t>
            </a:r>
            <a:endParaRPr lang="en-US" altLang="ja-JP"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に登録されているユーザであるかの真正性の確認が必要であるため、その仕組み（認証）を具備する。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そして、認証済みのユーザにのみ</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の利用を許可するためのアクセス制御の仕組みを具備する。</a:t>
            </a:r>
            <a:endParaRPr lang="en-US" altLang="ja-JP" sz="12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認可の目的</a:t>
            </a:r>
            <a:endParaRPr lang="en-US" altLang="ja-JP"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では、データ提供者が自身のカタログやデータを、特定のデータ利用者にのみ提供することが必要であるため、その仕組み（認可）を具備する。</a:t>
            </a:r>
            <a:endParaRPr lang="en-US" altLang="ja-JP"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4000" y="109165"/>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 1.1. </a:t>
            </a:r>
            <a:r>
              <a:rPr lang="ja-JP" altLang="en-US" sz="1800" dirty="0">
                <a:latin typeface="Meiryo UI" panose="020B0604030504040204" pitchFamily="50" charset="-128"/>
                <a:ea typeface="Meiryo UI" panose="020B0604030504040204" pitchFamily="50" charset="-128"/>
              </a:rPr>
              <a:t>目的</a:t>
            </a:r>
            <a:endParaRPr kumimoji="1" lang="ja-JP" altLang="en-US"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4603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D722D-F0D8-44A5-AD5C-97609A6ECEBB}"/>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 1.2. </a:t>
            </a:r>
            <a:r>
              <a:rPr lang="ja-JP" altLang="en-US" sz="1800" dirty="0">
                <a:latin typeface="Meiryo UI" panose="020B0604030504040204" pitchFamily="50" charset="-128"/>
                <a:ea typeface="Meiryo UI" panose="020B0604030504040204" pitchFamily="50" charset="-128"/>
              </a:rPr>
              <a:t>要件 </a:t>
            </a:r>
            <a:r>
              <a:rPr lang="en-US" altLang="ja-JP" sz="1800" dirty="0">
                <a:latin typeface="Meiryo UI" panose="020B0604030504040204" pitchFamily="50" charset="-128"/>
                <a:ea typeface="Meiryo UI" panose="020B0604030504040204" pitchFamily="50" charset="-128"/>
              </a:rPr>
              <a:t>&gt; 1.2.1. </a:t>
            </a:r>
            <a:r>
              <a:rPr lang="ja-JP" altLang="en-US" sz="1800" dirty="0">
                <a:latin typeface="Meiryo UI" panose="020B0604030504040204" pitchFamily="50" charset="-128"/>
                <a:ea typeface="Meiryo UI" panose="020B0604030504040204" pitchFamily="50" charset="-128"/>
              </a:rPr>
              <a:t>認証・認可の要件</a:t>
            </a:r>
            <a:endParaRPr kumimoji="1" lang="ja-JP" altLang="en-US" sz="1800" dirty="0"/>
          </a:p>
        </p:txBody>
      </p:sp>
      <p:graphicFrame>
        <p:nvGraphicFramePr>
          <p:cNvPr id="4" name="表 4">
            <a:extLst>
              <a:ext uri="{FF2B5EF4-FFF2-40B4-BE49-F238E27FC236}">
                <a16:creationId xmlns:a16="http://schemas.microsoft.com/office/drawing/2014/main" id="{5B0D197F-043F-E7E3-6F2E-760ACCEC980A}"/>
              </a:ext>
            </a:extLst>
          </p:cNvPr>
          <p:cNvGraphicFramePr>
            <a:graphicFrameLocks noGrp="1"/>
          </p:cNvGraphicFramePr>
          <p:nvPr>
            <p:extLst>
              <p:ext uri="{D42A27DB-BD31-4B8C-83A1-F6EECF244321}">
                <p14:modId xmlns:p14="http://schemas.microsoft.com/office/powerpoint/2010/main" val="3804567510"/>
              </p:ext>
            </p:extLst>
          </p:nvPr>
        </p:nvGraphicFramePr>
        <p:xfrm>
          <a:off x="215999" y="1264526"/>
          <a:ext cx="9311177" cy="3563196"/>
        </p:xfrm>
        <a:graphic>
          <a:graphicData uri="http://schemas.openxmlformats.org/drawingml/2006/table">
            <a:tbl>
              <a:tblPr firstRow="1" bandRow="1">
                <a:tableStyleId>{5C22544A-7EE6-4342-B048-85BDC9FD1C3A}</a:tableStyleId>
              </a:tblPr>
              <a:tblGrid>
                <a:gridCol w="386493">
                  <a:extLst>
                    <a:ext uri="{9D8B030D-6E8A-4147-A177-3AD203B41FA5}">
                      <a16:colId xmlns:a16="http://schemas.microsoft.com/office/drawing/2014/main" val="2392400991"/>
                    </a:ext>
                  </a:extLst>
                </a:gridCol>
                <a:gridCol w="3347634">
                  <a:extLst>
                    <a:ext uri="{9D8B030D-6E8A-4147-A177-3AD203B41FA5}">
                      <a16:colId xmlns:a16="http://schemas.microsoft.com/office/drawing/2014/main" val="2812196564"/>
                    </a:ext>
                  </a:extLst>
                </a:gridCol>
                <a:gridCol w="4302720">
                  <a:extLst>
                    <a:ext uri="{9D8B030D-6E8A-4147-A177-3AD203B41FA5}">
                      <a16:colId xmlns:a16="http://schemas.microsoft.com/office/drawing/2014/main" val="2318282780"/>
                    </a:ext>
                  </a:extLst>
                </a:gridCol>
                <a:gridCol w="1274330">
                  <a:extLst>
                    <a:ext uri="{9D8B030D-6E8A-4147-A177-3AD203B41FA5}">
                      <a16:colId xmlns:a16="http://schemas.microsoft.com/office/drawing/2014/main" val="2058495626"/>
                    </a:ext>
                  </a:extLst>
                </a:gridCol>
              </a:tblGrid>
              <a:tr h="319774">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目的（ユースケース、業務要件）</a:t>
                      </a:r>
                    </a:p>
                  </a:txBody>
                  <a:tcPr/>
                </a:tc>
                <a:tc>
                  <a:txBody>
                    <a:bodyPr/>
                    <a:lstStyle/>
                    <a:p>
                      <a:r>
                        <a:rPr kumimoji="1" lang="ja-JP" altLang="en-US" sz="800" dirty="0">
                          <a:latin typeface="Meiryo UI" panose="020B0604030504040204" pitchFamily="50" charset="-128"/>
                          <a:ea typeface="Meiryo UI" panose="020B0604030504040204" pitchFamily="50" charset="-128"/>
                        </a:rPr>
                        <a:t>システム要件</a:t>
                      </a:r>
                    </a:p>
                  </a:txBody>
                  <a:tcPr/>
                </a:tc>
                <a:tc>
                  <a:txBody>
                    <a:bodyPr/>
                    <a:lstStyle/>
                    <a:p>
                      <a:r>
                        <a:rPr kumimoji="1" lang="ja-JP" altLang="en-US" sz="800" dirty="0">
                          <a:latin typeface="Meiryo UI" panose="020B0604030504040204" pitchFamily="50" charset="-128"/>
                          <a:ea typeface="Meiryo UI" panose="020B0604030504040204" pitchFamily="50" charset="-128"/>
                        </a:rPr>
                        <a:t>業務名</a:t>
                      </a:r>
                    </a:p>
                  </a:txBody>
                  <a:tcPr/>
                </a:tc>
                <a:extLst>
                  <a:ext uri="{0D108BD9-81ED-4DB2-BD59-A6C34878D82A}">
                    <a16:rowId xmlns:a16="http://schemas.microsoft.com/office/drawing/2014/main" val="2911869879"/>
                  </a:ext>
                </a:extLst>
              </a:tr>
              <a:tr h="502502">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ユーザの身元確認および適格性評価をして</a:t>
                      </a: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にユーザを登録することができる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を利用するユーザに対して、一意に識別するための</a:t>
                      </a: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ユーザ</a:t>
                      </a:r>
                      <a:r>
                        <a:rPr lang="en-US" altLang="ja-JP" sz="800" dirty="0">
                          <a:latin typeface="Meiryo UI" panose="020B0604030504040204" pitchFamily="50" charset="-128"/>
                          <a:ea typeface="Meiryo UI" panose="020B0604030504040204" pitchFamily="50" charset="-128"/>
                        </a:rPr>
                        <a:t>ID</a:t>
                      </a:r>
                      <a:r>
                        <a:rPr lang="ja-JP" altLang="en-US" sz="800" dirty="0">
                          <a:latin typeface="Meiryo UI" panose="020B0604030504040204" pitchFamily="50" charset="-128"/>
                          <a:ea typeface="Meiryo UI" panose="020B0604030504040204" pitchFamily="50" charset="-128"/>
                        </a:rPr>
                        <a:t>を発行することができる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認証機能にユーザ情報を保管することができる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利用準備</a:t>
                      </a:r>
                      <a:endParaRPr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0275610"/>
                  </a:ext>
                </a:extLst>
              </a:tr>
              <a:tr h="685230">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を利用するユーザの真正性を確認することができる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認証機能が</a:t>
                      </a: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ユーザ</a:t>
                      </a:r>
                      <a:r>
                        <a:rPr lang="en-US" altLang="ja-JP" sz="800" dirty="0">
                          <a:latin typeface="Meiryo UI" panose="020B0604030504040204" pitchFamily="50" charset="-128"/>
                          <a:ea typeface="Meiryo UI" panose="020B0604030504040204" pitchFamily="50" charset="-128"/>
                        </a:rPr>
                        <a:t>ID</a:t>
                      </a:r>
                      <a:r>
                        <a:rPr lang="ja-JP" altLang="en-US" sz="800" dirty="0">
                          <a:latin typeface="Meiryo UI" panose="020B0604030504040204" pitchFamily="50" charset="-128"/>
                          <a:ea typeface="Meiryo UI" panose="020B0604030504040204" pitchFamily="50" charset="-128"/>
                        </a:rPr>
                        <a:t>とユーザのクレデンシャル情報を照合することによって利用を要求しているユーザの真正性を確認することができる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また、認証機能は外部</a:t>
                      </a:r>
                      <a:r>
                        <a:rPr lang="en-US" altLang="ja-JP" sz="800" dirty="0">
                          <a:latin typeface="Meiryo UI" panose="020B0604030504040204" pitchFamily="50" charset="-128"/>
                          <a:ea typeface="Meiryo UI" panose="020B0604030504040204" pitchFamily="50" charset="-128"/>
                        </a:rPr>
                        <a:t>IdP</a:t>
                      </a:r>
                      <a:r>
                        <a:rPr lang="ja-JP" altLang="en-US" sz="800" dirty="0">
                          <a:latin typeface="Meiryo UI" panose="020B0604030504040204" pitchFamily="50" charset="-128"/>
                          <a:ea typeface="Meiryo UI" panose="020B0604030504040204" pitchFamily="50" charset="-128"/>
                        </a:rPr>
                        <a:t>と連携し、利用を要求しているユーザの真正性を確認することができる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データ提供</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データ発見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データ取得・連携</a:t>
                      </a:r>
                      <a:endParaRPr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5644611"/>
                  </a:ext>
                </a:extLst>
              </a:tr>
              <a:tr h="502502">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登録された</a:t>
                      </a: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ユーザだけに</a:t>
                      </a: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の利用を制限することができる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各システムが認可機能に問い合わせることによって、アクセス可否を確認することができる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データ提供</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データ発見</a:t>
                      </a:r>
                      <a:endParaRPr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8309650"/>
                  </a:ext>
                </a:extLst>
              </a:tr>
              <a:tr h="1050686">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ユーザの属性に基づいたデータ提供可否を設定することができる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ユーザが自身の保有するカタログやデータのアクセスに対して認可を与えられる仕組みを持つ</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ここで、データ提供者としてのユーザは以下のような認可の与え方ができる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①　ユーザの属性を指定して認可を与えることができる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②　組織を指定して一度に多数のユーザ</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組織・組織内個人</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に認可を与えることができる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③　契約に基づいた①～②をすることができる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データ提供</a:t>
                      </a:r>
                      <a:endParaRPr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44259549"/>
                  </a:ext>
                </a:extLst>
              </a:tr>
              <a:tr h="502502">
                <a:tc>
                  <a:txBody>
                    <a:bodyPr/>
                    <a:lstStyle/>
                    <a:p>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ユーザの属性に基づいたデータ提供可否を決定することができる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r>
                        <a:rPr lang="ja-JP" altLang="en-US" sz="800" dirty="0">
                          <a:latin typeface="Meiryo UI" panose="020B0604030504040204" pitchFamily="50" charset="-128"/>
                          <a:ea typeface="Meiryo UI" panose="020B0604030504040204" pitchFamily="50" charset="-128"/>
                        </a:rPr>
                        <a:t>ユーザがカタログやデータにアクセスした際に、認可を確認して提供可否を判断することができる</a:t>
                      </a:r>
                      <a:endParaRPr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データ発見</a:t>
                      </a:r>
                      <a:endParaRPr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dirty="0">
                          <a:latin typeface="Meiryo UI" panose="020B0604030504040204" pitchFamily="50" charset="-128"/>
                          <a:ea typeface="Meiryo UI" panose="020B0604030504040204" pitchFamily="50" charset="-128"/>
                        </a:rPr>
                        <a:t>データ取得・連携</a:t>
                      </a:r>
                      <a:endParaRPr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9424775"/>
                  </a:ext>
                </a:extLst>
              </a:tr>
            </a:tbl>
          </a:graphicData>
        </a:graphic>
      </p:graphicFrame>
      <p:sp>
        <p:nvSpPr>
          <p:cNvPr id="34" name="テキスト ボックス 33">
            <a:extLst>
              <a:ext uri="{FF2B5EF4-FFF2-40B4-BE49-F238E27FC236}">
                <a16:creationId xmlns:a16="http://schemas.microsoft.com/office/drawing/2014/main" id="{DAE2AB1A-7DFB-539F-DD57-7EC13CCACA26}"/>
              </a:ext>
            </a:extLst>
          </p:cNvPr>
          <p:cNvSpPr txBox="1"/>
          <p:nvPr/>
        </p:nvSpPr>
        <p:spPr>
          <a:xfrm>
            <a:off x="216000" y="720000"/>
            <a:ext cx="9311177" cy="351154"/>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認証・認可の要件は以下の通り。</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2216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5900BC84-EC2F-4870-89BF-FDF0EB330911}"/>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 1.2. </a:t>
            </a:r>
            <a:r>
              <a:rPr lang="ja-JP" altLang="en-US" sz="1800" dirty="0">
                <a:latin typeface="Meiryo UI" panose="020B0604030504040204" pitchFamily="50" charset="-128"/>
                <a:ea typeface="Meiryo UI" panose="020B0604030504040204" pitchFamily="50" charset="-128"/>
              </a:rPr>
              <a:t>要件 </a:t>
            </a:r>
            <a:r>
              <a:rPr lang="en-US" altLang="ja-JP" sz="1800" dirty="0">
                <a:latin typeface="Meiryo UI" panose="020B0604030504040204" pitchFamily="50" charset="-128"/>
                <a:ea typeface="Meiryo UI" panose="020B0604030504040204" pitchFamily="50" charset="-128"/>
              </a:rPr>
              <a:t>&gt; 1.2.2. </a:t>
            </a:r>
            <a:r>
              <a:rPr lang="ja-JP" altLang="en-US" sz="1800" dirty="0">
                <a:latin typeface="Meiryo UI" panose="020B0604030504040204" pitchFamily="50" charset="-128"/>
                <a:ea typeface="Meiryo UI" panose="020B0604030504040204" pitchFamily="50" charset="-128"/>
              </a:rPr>
              <a:t>認証・認可の対象</a:t>
            </a:r>
            <a:endParaRPr kumimoji="1" lang="ja-JP" altLang="en-US" sz="1800" dirty="0"/>
          </a:p>
        </p:txBody>
      </p:sp>
      <p:graphicFrame>
        <p:nvGraphicFramePr>
          <p:cNvPr id="4" name="表 4">
            <a:extLst>
              <a:ext uri="{FF2B5EF4-FFF2-40B4-BE49-F238E27FC236}">
                <a16:creationId xmlns:a16="http://schemas.microsoft.com/office/drawing/2014/main" id="{AC0DAC27-01C2-411E-9D61-2C80DD93DA09}"/>
              </a:ext>
            </a:extLst>
          </p:cNvPr>
          <p:cNvGraphicFramePr>
            <a:graphicFrameLocks noGrp="1"/>
          </p:cNvGraphicFramePr>
          <p:nvPr>
            <p:extLst>
              <p:ext uri="{D42A27DB-BD31-4B8C-83A1-F6EECF244321}">
                <p14:modId xmlns:p14="http://schemas.microsoft.com/office/powerpoint/2010/main" val="4156463127"/>
              </p:ext>
            </p:extLst>
          </p:nvPr>
        </p:nvGraphicFramePr>
        <p:xfrm>
          <a:off x="215997" y="1085066"/>
          <a:ext cx="9398834" cy="487680"/>
        </p:xfrm>
        <a:graphic>
          <a:graphicData uri="http://schemas.openxmlformats.org/drawingml/2006/table">
            <a:tbl>
              <a:tblPr firstRow="1" bandRow="1">
                <a:tableStyleId>{5C22544A-7EE6-4342-B048-85BDC9FD1C3A}</a:tableStyleId>
              </a:tblPr>
              <a:tblGrid>
                <a:gridCol w="284567">
                  <a:extLst>
                    <a:ext uri="{9D8B030D-6E8A-4147-A177-3AD203B41FA5}">
                      <a16:colId xmlns:a16="http://schemas.microsoft.com/office/drawing/2014/main" val="3987005041"/>
                    </a:ext>
                  </a:extLst>
                </a:gridCol>
                <a:gridCol w="4559116">
                  <a:extLst>
                    <a:ext uri="{9D8B030D-6E8A-4147-A177-3AD203B41FA5}">
                      <a16:colId xmlns:a16="http://schemas.microsoft.com/office/drawing/2014/main" val="2946498555"/>
                    </a:ext>
                  </a:extLst>
                </a:gridCol>
                <a:gridCol w="4555151">
                  <a:extLst>
                    <a:ext uri="{9D8B030D-6E8A-4147-A177-3AD203B41FA5}">
                      <a16:colId xmlns:a16="http://schemas.microsoft.com/office/drawing/2014/main" val="1932411469"/>
                    </a:ext>
                  </a:extLst>
                </a:gridCol>
              </a:tblGrid>
              <a:tr h="157655">
                <a:tc>
                  <a:txBody>
                    <a:bodyPr/>
                    <a:lstStyle/>
                    <a:p>
                      <a:r>
                        <a:rPr kumimoji="1" lang="en-US" altLang="ja-JP" sz="1000" dirty="0"/>
                        <a:t>#</a:t>
                      </a:r>
                      <a:endParaRPr kumimoji="1" lang="ja-JP" altLang="en-US" sz="1000" dirty="0"/>
                    </a:p>
                  </a:txBody>
                  <a:tcPr/>
                </a:tc>
                <a:tc>
                  <a:txBody>
                    <a:bodyPr/>
                    <a:lstStyle/>
                    <a:p>
                      <a:r>
                        <a:rPr kumimoji="1" lang="ja-JP" altLang="en-US" sz="1000" dirty="0"/>
                        <a:t>認証される対象</a:t>
                      </a:r>
                    </a:p>
                  </a:txBody>
                  <a:tcPr/>
                </a:tc>
                <a:tc>
                  <a:txBody>
                    <a:bodyPr/>
                    <a:lstStyle/>
                    <a:p>
                      <a:r>
                        <a:rPr kumimoji="1" lang="ja-JP" altLang="en-US" sz="1000" dirty="0"/>
                        <a:t>説明</a:t>
                      </a:r>
                    </a:p>
                  </a:txBody>
                  <a:tcPr/>
                </a:tc>
                <a:extLst>
                  <a:ext uri="{0D108BD9-81ED-4DB2-BD59-A6C34878D82A}">
                    <a16:rowId xmlns:a16="http://schemas.microsoft.com/office/drawing/2014/main" val="2705684145"/>
                  </a:ext>
                </a:extLst>
              </a:tr>
              <a:tr h="157655">
                <a:tc>
                  <a:txBody>
                    <a:bodyPr/>
                    <a:lstStyle/>
                    <a:p>
                      <a:r>
                        <a:rPr kumimoji="1" lang="en-US" altLang="ja-JP" sz="1000" dirty="0"/>
                        <a:t>1</a:t>
                      </a:r>
                      <a:endParaRPr kumimoji="1" lang="ja-JP" altLang="en-US" sz="1000" dirty="0"/>
                    </a:p>
                  </a:txBody>
                  <a:tcPr/>
                </a:tc>
                <a:tc>
                  <a:txBody>
                    <a:bodyPr/>
                    <a:lstStyle/>
                    <a:p>
                      <a:r>
                        <a:rPr kumimoji="1" lang="ja-JP" altLang="en-US" sz="1000" dirty="0"/>
                        <a:t>ユーザ</a:t>
                      </a:r>
                    </a:p>
                  </a:txBody>
                  <a:tcPr/>
                </a:tc>
                <a:tc>
                  <a:txBody>
                    <a:bodyPr/>
                    <a:lstStyle/>
                    <a:p>
                      <a:r>
                        <a:rPr kumimoji="1" lang="en-US" altLang="ja-JP" sz="1000" dirty="0"/>
                        <a:t>CADDE</a:t>
                      </a:r>
                      <a:r>
                        <a:rPr kumimoji="1" lang="ja-JP" altLang="en-US" sz="1000" dirty="0"/>
                        <a:t>を利用するために、あらかじめ利用申請をする必要がある</a:t>
                      </a:r>
                    </a:p>
                  </a:txBody>
                  <a:tcPr/>
                </a:tc>
                <a:extLst>
                  <a:ext uri="{0D108BD9-81ED-4DB2-BD59-A6C34878D82A}">
                    <a16:rowId xmlns:a16="http://schemas.microsoft.com/office/drawing/2014/main" val="3453220560"/>
                  </a:ext>
                </a:extLst>
              </a:tr>
            </a:tbl>
          </a:graphicData>
        </a:graphic>
      </p:graphicFrame>
      <p:graphicFrame>
        <p:nvGraphicFramePr>
          <p:cNvPr id="5" name="表 4">
            <a:extLst>
              <a:ext uri="{FF2B5EF4-FFF2-40B4-BE49-F238E27FC236}">
                <a16:creationId xmlns:a16="http://schemas.microsoft.com/office/drawing/2014/main" id="{54540148-2025-41DF-99B1-C0F3F9F4C859}"/>
              </a:ext>
            </a:extLst>
          </p:cNvPr>
          <p:cNvGraphicFramePr>
            <a:graphicFrameLocks noGrp="1"/>
          </p:cNvGraphicFramePr>
          <p:nvPr>
            <p:extLst>
              <p:ext uri="{D42A27DB-BD31-4B8C-83A1-F6EECF244321}">
                <p14:modId xmlns:p14="http://schemas.microsoft.com/office/powerpoint/2010/main" val="775491637"/>
              </p:ext>
            </p:extLst>
          </p:nvPr>
        </p:nvGraphicFramePr>
        <p:xfrm>
          <a:off x="216000" y="2403567"/>
          <a:ext cx="9398834" cy="1036320"/>
        </p:xfrm>
        <a:graphic>
          <a:graphicData uri="http://schemas.openxmlformats.org/drawingml/2006/table">
            <a:tbl>
              <a:tblPr firstRow="1" bandRow="1">
                <a:tableStyleId>{5C22544A-7EE6-4342-B048-85BDC9FD1C3A}</a:tableStyleId>
              </a:tblPr>
              <a:tblGrid>
                <a:gridCol w="283317">
                  <a:extLst>
                    <a:ext uri="{9D8B030D-6E8A-4147-A177-3AD203B41FA5}">
                      <a16:colId xmlns:a16="http://schemas.microsoft.com/office/drawing/2014/main" val="3987005041"/>
                    </a:ext>
                  </a:extLst>
                </a:gridCol>
                <a:gridCol w="2677753">
                  <a:extLst>
                    <a:ext uri="{9D8B030D-6E8A-4147-A177-3AD203B41FA5}">
                      <a16:colId xmlns:a16="http://schemas.microsoft.com/office/drawing/2014/main" val="2946498555"/>
                    </a:ext>
                  </a:extLst>
                </a:gridCol>
                <a:gridCol w="1858014">
                  <a:extLst>
                    <a:ext uri="{9D8B030D-6E8A-4147-A177-3AD203B41FA5}">
                      <a16:colId xmlns:a16="http://schemas.microsoft.com/office/drawing/2014/main" val="1811792226"/>
                    </a:ext>
                  </a:extLst>
                </a:gridCol>
                <a:gridCol w="4579750">
                  <a:extLst>
                    <a:ext uri="{9D8B030D-6E8A-4147-A177-3AD203B41FA5}">
                      <a16:colId xmlns:a16="http://schemas.microsoft.com/office/drawing/2014/main" val="45608833"/>
                    </a:ext>
                  </a:extLst>
                </a:gridCol>
              </a:tblGrid>
              <a:tr h="0">
                <a:tc>
                  <a:txBody>
                    <a:bodyPr/>
                    <a:lstStyle/>
                    <a:p>
                      <a:r>
                        <a:rPr kumimoji="1" lang="en-US" altLang="ja-JP" sz="1000" dirty="0"/>
                        <a:t>#</a:t>
                      </a:r>
                      <a:endParaRPr kumimoji="1" lang="ja-JP" altLang="en-US" sz="1000" dirty="0"/>
                    </a:p>
                  </a:txBody>
                  <a:tcPr/>
                </a:tc>
                <a:tc>
                  <a:txBody>
                    <a:bodyPr/>
                    <a:lstStyle/>
                    <a:p>
                      <a:r>
                        <a:rPr kumimoji="1" lang="ja-JP" altLang="en-US" sz="1000" dirty="0"/>
                        <a:t>アクセス制御される対象</a:t>
                      </a:r>
                      <a:endParaRPr kumimoji="1" lang="en-US" altLang="ja-JP" sz="1000" dirty="0"/>
                    </a:p>
                  </a:txBody>
                  <a:tcPr/>
                </a:tc>
                <a:tc>
                  <a:txBody>
                    <a:bodyPr/>
                    <a:lstStyle/>
                    <a:p>
                      <a:r>
                        <a:rPr kumimoji="1" lang="ja-JP" altLang="en-US" sz="1000" dirty="0"/>
                        <a:t>アクセス権限を付与される対象</a:t>
                      </a:r>
                    </a:p>
                  </a:txBody>
                  <a:tcPr/>
                </a:tc>
                <a:tc>
                  <a:txBody>
                    <a:bodyPr/>
                    <a:lstStyle/>
                    <a:p>
                      <a:r>
                        <a:rPr kumimoji="1" lang="ja-JP" altLang="en-US" sz="1000" dirty="0"/>
                        <a:t>説明</a:t>
                      </a:r>
                    </a:p>
                  </a:txBody>
                  <a:tcPr/>
                </a:tc>
                <a:extLst>
                  <a:ext uri="{0D108BD9-81ED-4DB2-BD59-A6C34878D82A}">
                    <a16:rowId xmlns:a16="http://schemas.microsoft.com/office/drawing/2014/main" val="2705684145"/>
                  </a:ext>
                </a:extLst>
              </a:tr>
              <a:tr h="117051">
                <a:tc>
                  <a:txBody>
                    <a:bodyPr/>
                    <a:lstStyle/>
                    <a:p>
                      <a:r>
                        <a:rPr kumimoji="1" lang="en-US" altLang="ja-JP" sz="1000" dirty="0"/>
                        <a:t>1</a:t>
                      </a:r>
                      <a:endParaRPr kumimoji="1" lang="ja-JP" altLang="en-US" sz="1000" dirty="0"/>
                    </a:p>
                  </a:txBody>
                  <a:tcPr/>
                </a:tc>
                <a:tc>
                  <a:txBody>
                    <a:bodyPr/>
                    <a:lstStyle/>
                    <a:p>
                      <a:r>
                        <a:rPr kumimoji="1" lang="ja-JP" altLang="en-US" sz="1000" i="0" dirty="0"/>
                        <a:t>詳細検索用</a:t>
                      </a:r>
                      <a:r>
                        <a:rPr kumimoji="1" lang="en-US" altLang="ja-JP" sz="1000" i="0" dirty="0"/>
                        <a:t>CKAN</a:t>
                      </a:r>
                      <a:r>
                        <a:rPr kumimoji="1" lang="ja-JP" altLang="en-US" sz="1000" dirty="0"/>
                        <a:t>の</a:t>
                      </a:r>
                      <a:r>
                        <a:rPr kumimoji="1" lang="en-US" altLang="ja-JP" sz="1000" dirty="0"/>
                        <a:t>URL</a:t>
                      </a:r>
                    </a:p>
                    <a:p>
                      <a:r>
                        <a:rPr kumimoji="1" lang="ja-JP" altLang="en-US" sz="1000" dirty="0"/>
                        <a:t>（データ提供者が保有するカタログ全体）</a:t>
                      </a:r>
                      <a:endParaRPr kumimoji="1" lang="en-US" altLang="ja-JP" sz="1000" dirty="0"/>
                    </a:p>
                  </a:txBody>
                  <a:tcPr/>
                </a:tc>
                <a:tc>
                  <a:txBody>
                    <a:bodyPr/>
                    <a:lstStyle/>
                    <a:p>
                      <a:pPr marL="0" indent="0">
                        <a:buFont typeface="Arial" panose="020B0604020202020204" pitchFamily="34" charset="0"/>
                        <a:buNone/>
                      </a:pPr>
                      <a:r>
                        <a:rPr kumimoji="1" lang="ja-JP" altLang="en-US" sz="1000" dirty="0"/>
                        <a:t>ユーザ</a:t>
                      </a:r>
                      <a:endParaRPr kumimoji="1" lang="en-US" altLang="ja-JP" sz="1000" dirty="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ユーザがデータ利用者としてデータ発見（詳細カタログ検索）時に認可確認する</a:t>
                      </a:r>
                      <a:endParaRPr kumimoji="1" lang="en-US" altLang="ja-JP" sz="1000" dirty="0"/>
                    </a:p>
                  </a:txBody>
                  <a:tcPr/>
                </a:tc>
                <a:extLst>
                  <a:ext uri="{0D108BD9-81ED-4DB2-BD59-A6C34878D82A}">
                    <a16:rowId xmlns:a16="http://schemas.microsoft.com/office/drawing/2014/main" val="3453220560"/>
                  </a:ext>
                </a:extLst>
              </a:tr>
              <a:tr h="162071">
                <a:tc>
                  <a:txBody>
                    <a:bodyPr/>
                    <a:lstStyle/>
                    <a:p>
                      <a:r>
                        <a:rPr kumimoji="1" lang="en-US" altLang="ja-JP" sz="1000" dirty="0"/>
                        <a:t>2</a:t>
                      </a:r>
                      <a:endParaRPr kumimoji="1" lang="ja-JP" altLang="en-US" sz="1000" dirty="0"/>
                    </a:p>
                  </a:txBody>
                  <a:tcPr/>
                </a:tc>
                <a:tc>
                  <a:txBody>
                    <a:bodyPr/>
                    <a:lstStyle/>
                    <a:p>
                      <a:r>
                        <a:rPr kumimoji="1" lang="ja-JP" altLang="en-US" sz="1000" dirty="0"/>
                        <a:t>データ提供者が提供する各データの</a:t>
                      </a:r>
                      <a:r>
                        <a:rPr kumimoji="1" lang="en-US" altLang="ja-JP" sz="1000" dirty="0"/>
                        <a:t>URL</a:t>
                      </a:r>
                    </a:p>
                    <a:p>
                      <a:r>
                        <a:rPr kumimoji="1" lang="ja-JP" altLang="en-US" sz="1000" dirty="0"/>
                        <a:t>（データ提供者が提供する個々のデータ）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a:t>ユーザ</a:t>
                      </a:r>
                      <a:endParaRPr kumimoji="1" lang="en-US" altLang="ja-JP" sz="1000" dirty="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ユーザがデータ利用者としてデータ取得時に認可確認する</a:t>
                      </a:r>
                      <a:endParaRPr kumimoji="1" lang="en-US" altLang="ja-JP" sz="1000" dirty="0"/>
                    </a:p>
                  </a:txBody>
                  <a:tcPr/>
                </a:tc>
                <a:extLst>
                  <a:ext uri="{0D108BD9-81ED-4DB2-BD59-A6C34878D82A}">
                    <a16:rowId xmlns:a16="http://schemas.microsoft.com/office/drawing/2014/main" val="259787473"/>
                  </a:ext>
                </a:extLst>
              </a:tr>
            </a:tbl>
          </a:graphicData>
        </a:graphic>
      </p:graphicFrame>
      <p:sp>
        <p:nvSpPr>
          <p:cNvPr id="6" name="テキスト ボックス 5">
            <a:extLst>
              <a:ext uri="{FF2B5EF4-FFF2-40B4-BE49-F238E27FC236}">
                <a16:creationId xmlns:a16="http://schemas.microsoft.com/office/drawing/2014/main" id="{661554F7-C8B0-4EB0-B824-D29D939C8563}"/>
              </a:ext>
            </a:extLst>
          </p:cNvPr>
          <p:cNvSpPr txBox="1"/>
          <p:nvPr/>
        </p:nvSpPr>
        <p:spPr>
          <a:xfrm>
            <a:off x="216000" y="720000"/>
            <a:ext cx="9311177" cy="351154"/>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認証の対象を以下に示す。</a:t>
            </a:r>
            <a:endParaRPr lang="en-US" altLang="ja-JP" sz="12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11B1AA1-0ACA-41FA-9BA4-FF29D7A47B3E}"/>
              </a:ext>
            </a:extLst>
          </p:cNvPr>
          <p:cNvSpPr txBox="1"/>
          <p:nvPr/>
        </p:nvSpPr>
        <p:spPr>
          <a:xfrm>
            <a:off x="216000" y="1978106"/>
            <a:ext cx="9311177" cy="351154"/>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認可の対象（アクセス制御される対象およびアクセス権限を付与される対象）を以下に示す。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2234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E54B2A-3385-4362-910A-AD619DDD59B3}"/>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1.3.1. </a:t>
            </a:r>
            <a:r>
              <a:rPr lang="ja-JP" altLang="en-US" sz="1800" dirty="0">
                <a:latin typeface="Meiryo UI" panose="020B0604030504040204" pitchFamily="50" charset="-128"/>
                <a:ea typeface="Meiryo UI" panose="020B0604030504040204" pitchFamily="50" charset="-128"/>
              </a:rPr>
              <a:t>業務フロー一覧</a:t>
            </a:r>
            <a:endParaRPr kumimoji="1" lang="ja-JP" altLang="en-US" dirty="0"/>
          </a:p>
        </p:txBody>
      </p:sp>
      <p:graphicFrame>
        <p:nvGraphicFramePr>
          <p:cNvPr id="3" name="表 3">
            <a:extLst>
              <a:ext uri="{FF2B5EF4-FFF2-40B4-BE49-F238E27FC236}">
                <a16:creationId xmlns:a16="http://schemas.microsoft.com/office/drawing/2014/main" id="{C06D5D48-0430-42E2-A13E-589657C5065E}"/>
              </a:ext>
            </a:extLst>
          </p:cNvPr>
          <p:cNvGraphicFramePr>
            <a:graphicFrameLocks noGrp="1"/>
          </p:cNvGraphicFramePr>
          <p:nvPr>
            <p:extLst>
              <p:ext uri="{D42A27DB-BD31-4B8C-83A1-F6EECF244321}">
                <p14:modId xmlns:p14="http://schemas.microsoft.com/office/powerpoint/2010/main" val="1471822778"/>
              </p:ext>
            </p:extLst>
          </p:nvPr>
        </p:nvGraphicFramePr>
        <p:xfrm>
          <a:off x="233999" y="1163998"/>
          <a:ext cx="9162550" cy="2346960"/>
        </p:xfrm>
        <a:graphic>
          <a:graphicData uri="http://schemas.openxmlformats.org/drawingml/2006/table">
            <a:tbl>
              <a:tblPr firstRow="1" bandRow="1">
                <a:tableStyleId>{5C22544A-7EE6-4342-B048-85BDC9FD1C3A}</a:tableStyleId>
              </a:tblPr>
              <a:tblGrid>
                <a:gridCol w="327439">
                  <a:extLst>
                    <a:ext uri="{9D8B030D-6E8A-4147-A177-3AD203B41FA5}">
                      <a16:colId xmlns:a16="http://schemas.microsoft.com/office/drawing/2014/main" val="743543592"/>
                    </a:ext>
                  </a:extLst>
                </a:gridCol>
                <a:gridCol w="2669442">
                  <a:extLst>
                    <a:ext uri="{9D8B030D-6E8A-4147-A177-3AD203B41FA5}">
                      <a16:colId xmlns:a16="http://schemas.microsoft.com/office/drawing/2014/main" val="1976747842"/>
                    </a:ext>
                  </a:extLst>
                </a:gridCol>
                <a:gridCol w="6165669">
                  <a:extLst>
                    <a:ext uri="{9D8B030D-6E8A-4147-A177-3AD203B41FA5}">
                      <a16:colId xmlns:a16="http://schemas.microsoft.com/office/drawing/2014/main" val="3020537770"/>
                    </a:ext>
                  </a:extLst>
                </a:gridCol>
              </a:tblGrid>
              <a:tr h="118589">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業務フロー</a:t>
                      </a:r>
                    </a:p>
                  </a:txBody>
                  <a:tcPr/>
                </a:tc>
                <a:tc>
                  <a:txBody>
                    <a:bodyPr/>
                    <a:lstStyle/>
                    <a:p>
                      <a:r>
                        <a:rPr kumimoji="1" lang="ja-JP" altLang="en-US" sz="8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3915582261"/>
                  </a:ext>
                </a:extLst>
              </a:tr>
              <a:tr h="118589">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kumimoji="1" lang="ja-JP" altLang="en-US" sz="800" dirty="0">
                          <a:latin typeface="Meiryo UI" panose="020B0604030504040204" pitchFamily="50" charset="-128"/>
                          <a:ea typeface="Meiryo UI" panose="020B0604030504040204" pitchFamily="50" charset="-128"/>
                        </a:rPr>
                        <a:t>認証機能運用開始</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運用管理者が認証機能を運用開始する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4642196"/>
                  </a:ext>
                </a:extLst>
              </a:tr>
              <a:tr h="118589">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認可機能運用開始</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データ提供者が認可機能を運用開始する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1359268"/>
                  </a:ext>
                </a:extLst>
              </a:tr>
              <a:tr h="186354">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データ利用者登録</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申請を受けて</a:t>
                      </a:r>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運用管理者がデータ利用者を登録する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3696469"/>
                  </a:ext>
                </a:extLst>
              </a:tr>
              <a:tr h="186354">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データ提供者登録</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申請を受けて</a:t>
                      </a:r>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運用管理者がデータ提供者を登録する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7212606"/>
                  </a:ext>
                </a:extLst>
              </a:tr>
              <a:tr h="118589">
                <a:tc>
                  <a:txBody>
                    <a:bodyPr/>
                    <a:lstStyle/>
                    <a:p>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ユーザ情報更新</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申請を受けて</a:t>
                      </a:r>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運用管理者がユーザ情報を更新する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02656207"/>
                  </a:ext>
                </a:extLst>
              </a:tr>
              <a:tr h="118589">
                <a:tc>
                  <a:txBody>
                    <a:bodyPr/>
                    <a:lstStyle/>
                    <a:p>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認可情報更新（限定提供データ（契約無））</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限定提供データ（契約無）に対して、データ提供者が認可情報更新する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943853"/>
                  </a:ext>
                </a:extLst>
              </a:tr>
              <a:tr h="118589">
                <a:tc>
                  <a:txBody>
                    <a:bodyPr/>
                    <a:lstStyle/>
                    <a:p>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認可情報更新（限定提供データ（契約有））</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限定提供データ（契約有）に対して、データ取引市場が契約に基づいて認可情報更新する</a:t>
                      </a:r>
                    </a:p>
                  </a:txBody>
                  <a:tcPr/>
                </a:tc>
                <a:extLst>
                  <a:ext uri="{0D108BD9-81ED-4DB2-BD59-A6C34878D82A}">
                    <a16:rowId xmlns:a16="http://schemas.microsoft.com/office/drawing/2014/main" val="3500973141"/>
                  </a:ext>
                </a:extLst>
              </a:tr>
              <a:tr h="118589">
                <a:tc>
                  <a:txBody>
                    <a:bodyPr/>
                    <a:lstStyle/>
                    <a:p>
                      <a:r>
                        <a:rPr kumimoji="1" lang="en-US" altLang="ja-JP" sz="800" dirty="0">
                          <a:latin typeface="Meiryo UI" panose="020B0604030504040204" pitchFamily="50" charset="-128"/>
                          <a:ea typeface="Meiryo UI" panose="020B0604030504040204" pitchFamily="50" charset="-128"/>
                        </a:rPr>
                        <a:t>8</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dirty="0">
                          <a:latin typeface="Meiryo UI" panose="020B0604030504040204" pitchFamily="50" charset="-128"/>
                          <a:ea typeface="Meiryo UI" panose="020B0604030504040204" pitchFamily="50" charset="-128"/>
                        </a:rPr>
                        <a:t>認可確認（限定提供データ（契約無）データ発見）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限定提供データ（契約無）データ発見時に認可確認する</a:t>
                      </a:r>
                    </a:p>
                  </a:txBody>
                  <a:tcPr/>
                </a:tc>
                <a:extLst>
                  <a:ext uri="{0D108BD9-81ED-4DB2-BD59-A6C34878D82A}">
                    <a16:rowId xmlns:a16="http://schemas.microsoft.com/office/drawing/2014/main" val="752087885"/>
                  </a:ext>
                </a:extLst>
              </a:tr>
              <a:tr h="118589">
                <a:tc>
                  <a:txBody>
                    <a:bodyPr/>
                    <a:lstStyle/>
                    <a:p>
                      <a:r>
                        <a:rPr kumimoji="1" lang="en-US" altLang="ja-JP" sz="800" dirty="0">
                          <a:latin typeface="Meiryo UI" panose="020B0604030504040204" pitchFamily="50" charset="-128"/>
                          <a:ea typeface="Meiryo UI" panose="020B0604030504040204" pitchFamily="50" charset="-128"/>
                        </a:rPr>
                        <a:t>9</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認可確認（</a:t>
                      </a:r>
                      <a:r>
                        <a:rPr kumimoji="1" lang="ja-JP" altLang="en-US" sz="800" dirty="0">
                          <a:latin typeface="Meiryo UI" panose="020B0604030504040204" pitchFamily="50" charset="-128"/>
                          <a:ea typeface="Meiryo UI" panose="020B0604030504040204" pitchFamily="50" charset="-128"/>
                        </a:rPr>
                        <a:t>限定提供データ（契約無）データ取得）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限定提供データ（契約無）データ取得時に認可確認する</a:t>
                      </a:r>
                    </a:p>
                  </a:txBody>
                  <a:tcPr/>
                </a:tc>
                <a:extLst>
                  <a:ext uri="{0D108BD9-81ED-4DB2-BD59-A6C34878D82A}">
                    <a16:rowId xmlns:a16="http://schemas.microsoft.com/office/drawing/2014/main" val="3453699567"/>
                  </a:ext>
                </a:extLst>
              </a:tr>
              <a:tr h="118589">
                <a:tc>
                  <a:txBody>
                    <a:bodyPr/>
                    <a:lstStyle/>
                    <a:p>
                      <a:r>
                        <a:rPr kumimoji="1" lang="en-US" altLang="ja-JP" sz="800" dirty="0">
                          <a:latin typeface="Meiryo UI" panose="020B0604030504040204" pitchFamily="50" charset="-128"/>
                          <a:ea typeface="Meiryo UI" panose="020B0604030504040204" pitchFamily="50" charset="-128"/>
                        </a:rPr>
                        <a:t>10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認可確認（</a:t>
                      </a:r>
                      <a:r>
                        <a:rPr kumimoji="1" lang="ja-JP" altLang="en-US" sz="800" dirty="0">
                          <a:latin typeface="Meiryo UI" panose="020B0604030504040204" pitchFamily="50" charset="-128"/>
                          <a:ea typeface="Meiryo UI" panose="020B0604030504040204" pitchFamily="50" charset="-128"/>
                        </a:rPr>
                        <a:t>限定提供データ（契約有）データ取得）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限定提供データ（契約有）データ取得</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時に認可確認する</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91648936"/>
                  </a:ext>
                </a:extLst>
              </a:tr>
            </a:tbl>
          </a:graphicData>
        </a:graphic>
      </p:graphicFrame>
      <p:sp>
        <p:nvSpPr>
          <p:cNvPr id="4" name="テキスト ボックス 3">
            <a:extLst>
              <a:ext uri="{FF2B5EF4-FFF2-40B4-BE49-F238E27FC236}">
                <a16:creationId xmlns:a16="http://schemas.microsoft.com/office/drawing/2014/main" id="{FE11C8AE-1156-4719-B7A2-9C67A6DFB444}"/>
              </a:ext>
            </a:extLst>
          </p:cNvPr>
          <p:cNvSpPr txBox="1"/>
          <p:nvPr/>
        </p:nvSpPr>
        <p:spPr>
          <a:xfrm>
            <a:off x="216000" y="720000"/>
            <a:ext cx="9082670" cy="359062"/>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業務フローの一覧を以下に示す。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572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1.3.2. </a:t>
            </a:r>
            <a:r>
              <a:rPr kumimoji="1" lang="ja-JP" altLang="en-US" sz="1800" dirty="0">
                <a:latin typeface="Meiryo UI" panose="020B0604030504040204" pitchFamily="50" charset="-128"/>
                <a:ea typeface="Meiryo UI" panose="020B0604030504040204" pitchFamily="50" charset="-128"/>
              </a:rPr>
              <a:t>認証機能運用開始</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kumimoji="1" lang="ja-JP" altLang="en-US" sz="1600" dirty="0">
                <a:latin typeface="Meiryo UI" panose="020B0604030504040204" pitchFamily="50" charset="-128"/>
                <a:ea typeface="Meiryo UI" panose="020B0604030504040204" pitchFamily="50" charset="-128"/>
              </a:rPr>
              <a:t>認証機能運用開始</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D0FC52F3-785D-A93E-4A9E-22FB144A7DD3}"/>
              </a:ext>
            </a:extLst>
          </p:cNvPr>
          <p:cNvSpPr/>
          <p:nvPr/>
        </p:nvSpPr>
        <p:spPr>
          <a:xfrm>
            <a:off x="1851763" y="1793300"/>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0" name="フローチャート: 他ページ結合子 19">
            <a:extLst>
              <a:ext uri="{FF2B5EF4-FFF2-40B4-BE49-F238E27FC236}">
                <a16:creationId xmlns:a16="http://schemas.microsoft.com/office/drawing/2014/main" id="{B7C71F6B-D6C1-79DA-6571-4FA2FC1A9A11}"/>
              </a:ext>
            </a:extLst>
          </p:cNvPr>
          <p:cNvSpPr/>
          <p:nvPr/>
        </p:nvSpPr>
        <p:spPr>
          <a:xfrm>
            <a:off x="7589104" y="1845212"/>
            <a:ext cx="252000" cy="25200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00A468AB-F77D-BFF6-6350-578CD817053A}"/>
              </a:ext>
            </a:extLst>
          </p:cNvPr>
          <p:cNvSpPr/>
          <p:nvPr/>
        </p:nvSpPr>
        <p:spPr>
          <a:xfrm>
            <a:off x="3882162" y="1845212"/>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2" name="フローチャート: 判断 21">
            <a:extLst>
              <a:ext uri="{FF2B5EF4-FFF2-40B4-BE49-F238E27FC236}">
                <a16:creationId xmlns:a16="http://schemas.microsoft.com/office/drawing/2014/main" id="{706016F8-87D2-436B-0DCD-B59E28E210F5}"/>
              </a:ext>
            </a:extLst>
          </p:cNvPr>
          <p:cNvSpPr/>
          <p:nvPr/>
        </p:nvSpPr>
        <p:spPr>
          <a:xfrm>
            <a:off x="5133052" y="1845212"/>
            <a:ext cx="360000" cy="25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6C798C8D-D254-F0CB-B22A-00042C6C4A9A}"/>
              </a:ext>
            </a:extLst>
          </p:cNvPr>
          <p:cNvSpPr txBox="1"/>
          <p:nvPr/>
        </p:nvSpPr>
        <p:spPr>
          <a:xfrm>
            <a:off x="7821188" y="1832713"/>
            <a:ext cx="646331"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結合子</a:t>
            </a:r>
          </a:p>
        </p:txBody>
      </p:sp>
      <p:sp>
        <p:nvSpPr>
          <p:cNvPr id="24" name="テキスト ボックス 23">
            <a:extLst>
              <a:ext uri="{FF2B5EF4-FFF2-40B4-BE49-F238E27FC236}">
                <a16:creationId xmlns:a16="http://schemas.microsoft.com/office/drawing/2014/main" id="{FAD47106-7170-27A1-359E-DA1B9558DCF1}"/>
              </a:ext>
            </a:extLst>
          </p:cNvPr>
          <p:cNvSpPr txBox="1"/>
          <p:nvPr/>
        </p:nvSpPr>
        <p:spPr>
          <a:xfrm>
            <a:off x="5433184" y="1832713"/>
            <a:ext cx="492443"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分岐</a:t>
            </a:r>
          </a:p>
        </p:txBody>
      </p:sp>
      <p:sp>
        <p:nvSpPr>
          <p:cNvPr id="25" name="テキスト ボックス 24">
            <a:extLst>
              <a:ext uri="{FF2B5EF4-FFF2-40B4-BE49-F238E27FC236}">
                <a16:creationId xmlns:a16="http://schemas.microsoft.com/office/drawing/2014/main" id="{926BFA7C-BB99-76B8-E74D-89B6F62BDEDF}"/>
              </a:ext>
            </a:extLst>
          </p:cNvPr>
          <p:cNvSpPr txBox="1"/>
          <p:nvPr/>
        </p:nvSpPr>
        <p:spPr>
          <a:xfrm>
            <a:off x="2737594" y="1724227"/>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9B642CDD-3F71-3435-980D-E34C1D09DBC6}"/>
              </a:ext>
            </a:extLst>
          </p:cNvPr>
          <p:cNvSpPr txBox="1"/>
          <p:nvPr/>
        </p:nvSpPr>
        <p:spPr>
          <a:xfrm>
            <a:off x="4198430" y="1832713"/>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27" name="フローチャート: 順次アクセス記憶 26">
            <a:extLst>
              <a:ext uri="{FF2B5EF4-FFF2-40B4-BE49-F238E27FC236}">
                <a16:creationId xmlns:a16="http://schemas.microsoft.com/office/drawing/2014/main" id="{0A2CF762-6197-EB08-C9D3-3C5CF543D102}"/>
              </a:ext>
            </a:extLst>
          </p:cNvPr>
          <p:cNvSpPr/>
          <p:nvPr/>
        </p:nvSpPr>
        <p:spPr>
          <a:xfrm>
            <a:off x="5890302" y="1845212"/>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F6544EB4-FD56-7684-D96D-DF3490E6BB32}"/>
              </a:ext>
            </a:extLst>
          </p:cNvPr>
          <p:cNvSpPr txBox="1"/>
          <p:nvPr/>
        </p:nvSpPr>
        <p:spPr>
          <a:xfrm>
            <a:off x="6106117" y="1832713"/>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29" name="フローチャート: 磁気ディスク 28">
            <a:extLst>
              <a:ext uri="{FF2B5EF4-FFF2-40B4-BE49-F238E27FC236}">
                <a16:creationId xmlns:a16="http://schemas.microsoft.com/office/drawing/2014/main" id="{50925B23-6032-7612-CB57-67A2744D20E5}"/>
              </a:ext>
            </a:extLst>
          </p:cNvPr>
          <p:cNvSpPr/>
          <p:nvPr/>
        </p:nvSpPr>
        <p:spPr>
          <a:xfrm>
            <a:off x="6653351" y="1845212"/>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3FE8371-9481-101D-7C86-A57FFDB3288E}"/>
              </a:ext>
            </a:extLst>
          </p:cNvPr>
          <p:cNvSpPr txBox="1"/>
          <p:nvPr/>
        </p:nvSpPr>
        <p:spPr>
          <a:xfrm>
            <a:off x="6969282" y="1832713"/>
            <a:ext cx="4042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DB</a:t>
            </a:r>
            <a:endParaRPr kumimoji="1" lang="ja-JP" altLang="en-US" sz="1200" dirty="0">
              <a:latin typeface="Meiryo UI" panose="020B0604030504040204" pitchFamily="50" charset="-128"/>
              <a:ea typeface="Meiryo UI" panose="020B0604030504040204" pitchFamily="50" charset="-128"/>
            </a:endParaRPr>
          </a:p>
        </p:txBody>
      </p:sp>
      <p:sp>
        <p:nvSpPr>
          <p:cNvPr id="31" name="吹き出し: 線 30">
            <a:extLst>
              <a:ext uri="{FF2B5EF4-FFF2-40B4-BE49-F238E27FC236}">
                <a16:creationId xmlns:a16="http://schemas.microsoft.com/office/drawing/2014/main" id="{A70FF3C0-8979-ADBF-9BA4-24B4D77035AE}"/>
              </a:ext>
            </a:extLst>
          </p:cNvPr>
          <p:cNvSpPr/>
          <p:nvPr/>
        </p:nvSpPr>
        <p:spPr>
          <a:xfrm>
            <a:off x="8569468" y="1845212"/>
            <a:ext cx="360000" cy="252000"/>
          </a:xfrm>
          <a:prstGeom prst="borderCallout1">
            <a:avLst>
              <a:gd name="adj1" fmla="val 43948"/>
              <a:gd name="adj2" fmla="val -4805"/>
              <a:gd name="adj3" fmla="val 77222"/>
              <a:gd name="adj4" fmla="val -38333"/>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A1DB0169-98F6-E2F7-C61E-6BC2AE6DA270}"/>
              </a:ext>
            </a:extLst>
          </p:cNvPr>
          <p:cNvSpPr txBox="1"/>
          <p:nvPr/>
        </p:nvSpPr>
        <p:spPr>
          <a:xfrm>
            <a:off x="8923299" y="1835951"/>
            <a:ext cx="822661"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補足事項</a:t>
            </a:r>
          </a:p>
        </p:txBody>
      </p:sp>
      <p:sp>
        <p:nvSpPr>
          <p:cNvPr id="33" name="楕円 32">
            <a:extLst>
              <a:ext uri="{FF2B5EF4-FFF2-40B4-BE49-F238E27FC236}">
                <a16:creationId xmlns:a16="http://schemas.microsoft.com/office/drawing/2014/main" id="{CC9A08A8-501F-D7AD-15A8-749166681D0F}"/>
              </a:ext>
            </a:extLst>
          </p:cNvPr>
          <p:cNvSpPr/>
          <p:nvPr/>
        </p:nvSpPr>
        <p:spPr>
          <a:xfrm>
            <a:off x="2414958" y="1845212"/>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540D9BE0-33E4-5BA9-CDBB-BD3738631ACE}"/>
              </a:ext>
            </a:extLst>
          </p:cNvPr>
          <p:cNvSpPr/>
          <p:nvPr/>
        </p:nvSpPr>
        <p:spPr>
          <a:xfrm>
            <a:off x="961419" y="2264161"/>
            <a:ext cx="8784542" cy="93143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6977689D-9B52-4C38-CC5D-8AC4CDDF841E}"/>
              </a:ext>
            </a:extLst>
          </p:cNvPr>
          <p:cNvSpPr/>
          <p:nvPr/>
        </p:nvSpPr>
        <p:spPr>
          <a:xfrm>
            <a:off x="66362" y="2264160"/>
            <a:ext cx="895056" cy="93143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rPr>
              <a:t>CADDE</a:t>
            </a:r>
          </a:p>
          <a:p>
            <a:pPr algn="ctr"/>
            <a:r>
              <a:rPr kumimoji="1" lang="ja-JP" altLang="en-US" sz="1200" dirty="0">
                <a:solidFill>
                  <a:schemeClr val="tx1"/>
                </a:solidFill>
                <a:latin typeface="Meiryo UI" panose="020B0604030504040204" pitchFamily="50" charset="-128"/>
                <a:ea typeface="Meiryo UI" panose="020B0604030504040204" pitchFamily="50" charset="-128"/>
              </a:rPr>
              <a:t>データ交換</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36" name="楕円 35">
            <a:extLst>
              <a:ext uri="{FF2B5EF4-FFF2-40B4-BE49-F238E27FC236}">
                <a16:creationId xmlns:a16="http://schemas.microsoft.com/office/drawing/2014/main" id="{6AE13F66-A3A7-5AF6-19DF-96E90FC1C6E3}"/>
              </a:ext>
            </a:extLst>
          </p:cNvPr>
          <p:cNvSpPr/>
          <p:nvPr/>
        </p:nvSpPr>
        <p:spPr>
          <a:xfrm>
            <a:off x="1154191" y="2406472"/>
            <a:ext cx="983322" cy="5660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800" dirty="0">
                <a:solidFill>
                  <a:schemeClr val="tx1"/>
                </a:solidFill>
                <a:latin typeface="Meiryo UI" panose="020B0604030504040204" pitchFamily="50" charset="-128"/>
                <a:ea typeface="Meiryo UI" panose="020B0604030504040204" pitchFamily="50" charset="-128"/>
              </a:rPr>
              <a:t>認証機能</a:t>
            </a:r>
            <a:endParaRPr lang="en-US" altLang="ja-JP" sz="800" dirty="0">
              <a:solidFill>
                <a:schemeClr val="tx1"/>
              </a:solidFill>
              <a:latin typeface="Meiryo UI" panose="020B0604030504040204" pitchFamily="50" charset="-128"/>
              <a:ea typeface="Meiryo UI" panose="020B0604030504040204" pitchFamily="50" charset="-128"/>
            </a:endParaRPr>
          </a:p>
          <a:p>
            <a:pPr algn="ctr"/>
            <a:r>
              <a:rPr lang="ja-JP" altLang="en-US" sz="800" dirty="0">
                <a:solidFill>
                  <a:schemeClr val="tx1"/>
                </a:solidFill>
                <a:latin typeface="Meiryo UI" panose="020B0604030504040204" pitchFamily="50" charset="-128"/>
                <a:ea typeface="Meiryo UI" panose="020B0604030504040204" pitchFamily="50" charset="-128"/>
              </a:rPr>
              <a:t>構築</a:t>
            </a:r>
            <a:endParaRPr lang="en-US" altLang="ja-JP" sz="800" dirty="0">
              <a:solidFill>
                <a:schemeClr val="tx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CEC34F14-8DC7-BA2A-3F43-B6316402851F}"/>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
        <p:nvSpPr>
          <p:cNvPr id="38" name="正方形/長方形 37">
            <a:extLst>
              <a:ext uri="{FF2B5EF4-FFF2-40B4-BE49-F238E27FC236}">
                <a16:creationId xmlns:a16="http://schemas.microsoft.com/office/drawing/2014/main" id="{475E8C02-CF33-CE88-E072-0BFB14D2AEA9}"/>
              </a:ext>
            </a:extLst>
          </p:cNvPr>
          <p:cNvSpPr/>
          <p:nvPr/>
        </p:nvSpPr>
        <p:spPr>
          <a:xfrm>
            <a:off x="1103638" y="2355742"/>
            <a:ext cx="1120369" cy="6819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885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5F7E9E4-7D4E-82EA-7381-71DEACC82C6F}"/>
              </a:ext>
            </a:extLst>
          </p:cNvPr>
          <p:cNvPicPr>
            <a:picLocks noChangeAspect="1"/>
          </p:cNvPicPr>
          <p:nvPr/>
        </p:nvPicPr>
        <p:blipFill>
          <a:blip r:embed="rId2"/>
          <a:stretch>
            <a:fillRect/>
          </a:stretch>
        </p:blipFill>
        <p:spPr>
          <a:xfrm>
            <a:off x="366465" y="1476104"/>
            <a:ext cx="8801598" cy="4916603"/>
          </a:xfrm>
          <a:prstGeom prst="rect">
            <a:avLst/>
          </a:prstGeom>
        </p:spPr>
      </p:pic>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1.3.3.</a:t>
            </a:r>
            <a:r>
              <a:rPr lang="ja-JP" altLang="en-US" sz="1800" dirty="0">
                <a:latin typeface="Meiryo UI" panose="020B0604030504040204" pitchFamily="50" charset="-128"/>
                <a:ea typeface="Meiryo UI" panose="020B0604030504040204" pitchFamily="50" charset="-128"/>
              </a:rPr>
              <a:t> 認可機能</a:t>
            </a:r>
            <a:r>
              <a:rPr kumimoji="1" lang="ja-JP" altLang="en-US" sz="1800" dirty="0">
                <a:latin typeface="Meiryo UI" panose="020B0604030504040204" pitchFamily="50" charset="-128"/>
                <a:ea typeface="Meiryo UI" panose="020B0604030504040204" pitchFamily="50" charset="-128"/>
              </a:rPr>
              <a:t>運用開始</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99929"/>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認可機能</a:t>
            </a:r>
            <a:r>
              <a:rPr kumimoji="1" lang="ja-JP" altLang="en-US" sz="1600" dirty="0">
                <a:latin typeface="Meiryo UI" panose="020B0604030504040204" pitchFamily="50" charset="-128"/>
                <a:ea typeface="Meiryo UI" panose="020B0604030504040204" pitchFamily="50" charset="-128"/>
              </a:rPr>
              <a:t>運用開始</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C838E0A2-3C1F-908A-8A48-FA87D292C2EB}"/>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
        <p:nvSpPr>
          <p:cNvPr id="2" name="正方形/長方形 1">
            <a:extLst>
              <a:ext uri="{FF2B5EF4-FFF2-40B4-BE49-F238E27FC236}">
                <a16:creationId xmlns:a16="http://schemas.microsoft.com/office/drawing/2014/main" id="{0CD90AA5-49A7-FE4A-5211-74DBF9F801ED}"/>
              </a:ext>
            </a:extLst>
          </p:cNvPr>
          <p:cNvSpPr/>
          <p:nvPr/>
        </p:nvSpPr>
        <p:spPr>
          <a:xfrm>
            <a:off x="5089481" y="5242559"/>
            <a:ext cx="1311320" cy="5660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0690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43129C1-358C-AAE7-DD7E-05AE5969EB2B}"/>
              </a:ext>
            </a:extLst>
          </p:cNvPr>
          <p:cNvPicPr>
            <a:picLocks noChangeAspect="1"/>
          </p:cNvPicPr>
          <p:nvPr/>
        </p:nvPicPr>
        <p:blipFill>
          <a:blip r:embed="rId2"/>
          <a:stretch>
            <a:fillRect/>
          </a:stretch>
        </p:blipFill>
        <p:spPr>
          <a:xfrm>
            <a:off x="449811" y="1561827"/>
            <a:ext cx="8432934" cy="4419005"/>
          </a:xfrm>
          <a:prstGeom prst="rect">
            <a:avLst/>
          </a:prstGeom>
        </p:spPr>
      </p:pic>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1.3.4. </a:t>
            </a:r>
            <a:r>
              <a:rPr lang="ja-JP" altLang="en-US" sz="1800" dirty="0">
                <a:latin typeface="Meiryo UI" panose="020B0604030504040204" pitchFamily="50" charset="-128"/>
                <a:ea typeface="Meiryo UI" panose="020B0604030504040204" pitchFamily="50" charset="-128"/>
              </a:rPr>
              <a:t>データ利用者</a:t>
            </a:r>
            <a:r>
              <a:rPr kumimoji="1" lang="ja-JP" altLang="en-US" sz="1800" dirty="0">
                <a:latin typeface="Meiryo UI" panose="020B0604030504040204" pitchFamily="50" charset="-128"/>
                <a:ea typeface="Meiryo UI" panose="020B0604030504040204" pitchFamily="50" charset="-128"/>
              </a:rPr>
              <a:t>登録</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データ利用者</a:t>
            </a:r>
            <a:r>
              <a:rPr kumimoji="1" lang="ja-JP" altLang="en-US" sz="1600" dirty="0">
                <a:latin typeface="Meiryo UI" panose="020B0604030504040204" pitchFamily="50" charset="-128"/>
                <a:ea typeface="Meiryo UI" panose="020B0604030504040204" pitchFamily="50" charset="-128"/>
              </a:rPr>
              <a:t>登録</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62481758-B6C7-CD5C-F360-8D5C15AB7726}"/>
              </a:ext>
            </a:extLst>
          </p:cNvPr>
          <p:cNvSpPr/>
          <p:nvPr/>
        </p:nvSpPr>
        <p:spPr>
          <a:xfrm>
            <a:off x="1353502" y="3429000"/>
            <a:ext cx="5220295" cy="1386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124CE7-C40D-D4E4-F1D1-C69668E98430}"/>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311243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1.3.5. </a:t>
            </a:r>
            <a:r>
              <a:rPr lang="ja-JP" altLang="en-US" sz="1800" dirty="0">
                <a:latin typeface="Meiryo UI" panose="020B0604030504040204" pitchFamily="50" charset="-128"/>
                <a:ea typeface="Meiryo UI" panose="020B0604030504040204" pitchFamily="50" charset="-128"/>
              </a:rPr>
              <a:t>データ提供者</a:t>
            </a:r>
            <a:r>
              <a:rPr kumimoji="1" lang="ja-JP" altLang="en-US" sz="1800" dirty="0">
                <a:latin typeface="Meiryo UI" panose="020B0604030504040204" pitchFamily="50" charset="-128"/>
                <a:ea typeface="Meiryo UI" panose="020B0604030504040204" pitchFamily="50" charset="-128"/>
              </a:rPr>
              <a:t>登録</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データ提供者</a:t>
            </a:r>
            <a:r>
              <a:rPr kumimoji="1" lang="ja-JP" altLang="en-US" sz="1600" dirty="0">
                <a:latin typeface="Meiryo UI" panose="020B0604030504040204" pitchFamily="50" charset="-128"/>
                <a:ea typeface="Meiryo UI" panose="020B0604030504040204" pitchFamily="50" charset="-128"/>
              </a:rPr>
              <a:t>登録</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30124CE7-C40D-D4E4-F1D1-C69668E98430}"/>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pic>
        <p:nvPicPr>
          <p:cNvPr id="2" name="図 1">
            <a:extLst>
              <a:ext uri="{FF2B5EF4-FFF2-40B4-BE49-F238E27FC236}">
                <a16:creationId xmlns:a16="http://schemas.microsoft.com/office/drawing/2014/main" id="{7764D7ED-C53B-5746-1D18-5BE92BF692E7}"/>
              </a:ext>
            </a:extLst>
          </p:cNvPr>
          <p:cNvPicPr>
            <a:picLocks noChangeAspect="1"/>
          </p:cNvPicPr>
          <p:nvPr/>
        </p:nvPicPr>
        <p:blipFill>
          <a:blip r:embed="rId2"/>
          <a:stretch>
            <a:fillRect/>
          </a:stretch>
        </p:blipFill>
        <p:spPr>
          <a:xfrm>
            <a:off x="490304" y="1459391"/>
            <a:ext cx="8279227" cy="4624805"/>
          </a:xfrm>
          <a:prstGeom prst="rect">
            <a:avLst/>
          </a:prstGeom>
        </p:spPr>
      </p:pic>
      <p:sp>
        <p:nvSpPr>
          <p:cNvPr id="11" name="正方形/長方形 10">
            <a:extLst>
              <a:ext uri="{FF2B5EF4-FFF2-40B4-BE49-F238E27FC236}">
                <a16:creationId xmlns:a16="http://schemas.microsoft.com/office/drawing/2014/main" id="{FA307978-7902-CDC0-32B2-7A72D1EC7290}"/>
              </a:ext>
            </a:extLst>
          </p:cNvPr>
          <p:cNvSpPr/>
          <p:nvPr/>
        </p:nvSpPr>
        <p:spPr>
          <a:xfrm>
            <a:off x="1231583" y="2735580"/>
            <a:ext cx="4951504" cy="1386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660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1.3.6. </a:t>
            </a:r>
            <a:r>
              <a:rPr lang="ja-JP" altLang="en-US" sz="1800" dirty="0">
                <a:latin typeface="Meiryo UI" panose="020B0604030504040204" pitchFamily="50" charset="-128"/>
                <a:ea typeface="Meiryo UI" panose="020B0604030504040204" pitchFamily="50" charset="-128"/>
              </a:rPr>
              <a:t>ユーザ情報更新</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ユーザ情報更新の業務フローを示す。</a:t>
            </a:r>
            <a:endParaRPr lang="en-US" altLang="ja-JP"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966498B1-6D91-8AB3-5776-86EB1AB977DB}"/>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pic>
        <p:nvPicPr>
          <p:cNvPr id="2" name="図 1">
            <a:extLst>
              <a:ext uri="{FF2B5EF4-FFF2-40B4-BE49-F238E27FC236}">
                <a16:creationId xmlns:a16="http://schemas.microsoft.com/office/drawing/2014/main" id="{323AA888-24AF-C1E3-F437-628AFDBC853E}"/>
              </a:ext>
            </a:extLst>
          </p:cNvPr>
          <p:cNvPicPr>
            <a:picLocks noChangeAspect="1"/>
          </p:cNvPicPr>
          <p:nvPr/>
        </p:nvPicPr>
        <p:blipFill>
          <a:blip r:embed="rId2"/>
          <a:stretch>
            <a:fillRect/>
          </a:stretch>
        </p:blipFill>
        <p:spPr>
          <a:xfrm>
            <a:off x="233363" y="2020870"/>
            <a:ext cx="8997723" cy="3576734"/>
          </a:xfrm>
          <a:prstGeom prst="rect">
            <a:avLst/>
          </a:prstGeom>
        </p:spPr>
      </p:pic>
      <p:sp>
        <p:nvSpPr>
          <p:cNvPr id="9" name="正方形/長方形 8">
            <a:extLst>
              <a:ext uri="{FF2B5EF4-FFF2-40B4-BE49-F238E27FC236}">
                <a16:creationId xmlns:a16="http://schemas.microsoft.com/office/drawing/2014/main" id="{A7A15D94-841D-7A18-8F16-01B8310C5438}"/>
              </a:ext>
            </a:extLst>
          </p:cNvPr>
          <p:cNvSpPr/>
          <p:nvPr/>
        </p:nvSpPr>
        <p:spPr>
          <a:xfrm>
            <a:off x="1257708" y="3980906"/>
            <a:ext cx="5413058" cy="15316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188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F56028E-ED5E-FDD0-AB99-40592C3CCFFC}"/>
              </a:ext>
            </a:extLst>
          </p:cNvPr>
          <p:cNvPicPr>
            <a:picLocks noChangeAspect="1"/>
          </p:cNvPicPr>
          <p:nvPr/>
        </p:nvPicPr>
        <p:blipFill>
          <a:blip r:embed="rId2"/>
          <a:stretch>
            <a:fillRect/>
          </a:stretch>
        </p:blipFill>
        <p:spPr>
          <a:xfrm>
            <a:off x="385802" y="1524079"/>
            <a:ext cx="8584027" cy="4532837"/>
          </a:xfrm>
          <a:prstGeom prst="rect">
            <a:avLst/>
          </a:prstGeom>
        </p:spPr>
      </p:pic>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1.3.7. </a:t>
            </a:r>
            <a:r>
              <a:rPr kumimoji="1" lang="ja-JP" altLang="en-US" sz="1800" dirty="0">
                <a:latin typeface="Meiryo UI" panose="020B0604030504040204" pitchFamily="50" charset="-128"/>
                <a:ea typeface="Meiryo UI" panose="020B0604030504040204" pitchFamily="50" charset="-128"/>
              </a:rPr>
              <a:t>認可情報更新（限定提供データ（契約無））</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kumimoji="1" lang="ja-JP" altLang="en-US" sz="1600" dirty="0">
                <a:latin typeface="Meiryo UI" panose="020B0604030504040204" pitchFamily="50" charset="-128"/>
                <a:ea typeface="Meiryo UI" panose="020B0604030504040204" pitchFamily="50" charset="-128"/>
              </a:rPr>
              <a:t>認可情報更新（契約無）</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0A93375-3F9A-832C-8246-49C1781DDFD5}"/>
              </a:ext>
            </a:extLst>
          </p:cNvPr>
          <p:cNvSpPr/>
          <p:nvPr/>
        </p:nvSpPr>
        <p:spPr>
          <a:xfrm>
            <a:off x="7899175" y="3152502"/>
            <a:ext cx="1070654" cy="13237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D6CCC4E-2ED8-8097-892A-2E70B325F47E}"/>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92449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一般</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2279481875"/>
              </p:ext>
            </p:extLst>
          </p:nvPr>
        </p:nvGraphicFramePr>
        <p:xfrm>
          <a:off x="216000" y="720000"/>
          <a:ext cx="9216000" cy="603504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0">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システムを利用する主体のこと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729395219"/>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ユーザなどを一意に特定するための識別子</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989883046"/>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アクター</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ユーザがシステムに対して果たす役割のこと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859062782"/>
                  </a:ext>
                </a:extLst>
              </a:tr>
              <a:tr h="172662">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サーバに要求を送信するアプリケーションのこと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本書では、アプリケーションは認証機能で認証される必要があるため、クライアントは認証機能に登録されているアプリケーションという意味合いを含んでいる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364930227"/>
                  </a:ext>
                </a:extLst>
              </a:tr>
              <a:tr h="172662">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認証</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人やアプリケーションなどの真正性を確認すること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とパスワードの組を照合することによって実施されることが多い</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人を認証することはユーザ認証、アプリケーションを認証することはクライアント認証と表現することがある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000573365"/>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アクセス制御のためのアクセスポリシーを定義すること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262235395"/>
                  </a:ext>
                </a:extLst>
              </a:tr>
              <a:tr h="122642">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JSON Web Token</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JWT</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RFC7519</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で定められたトークンの仕様。読み方はジョット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JWT</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の例としては、アクセストークン</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(OpenID Connect)</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などがある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558526742"/>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クレーム</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JWT</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が保持している情報のこと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トークンイントロスペクションに成功した際など、デコードされた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JWT</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を見ることでクレームを確認できる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651248750"/>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とは持参者を意味し、切符のように、所有しているだけでアクセス権限を持つトークン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46338391"/>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10</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認証</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HTTP</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リクエストの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ヘッダにトークンを設定して認証すること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16454944"/>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Proof of possession</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トークンとは異なり、持参と同時に所持証明も必要とするトークン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564270193"/>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12</a:t>
                      </a: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アイデンティティプロバイダ</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IdP</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認証情報を提供するもの</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Google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などのサービスで提供されていることが多いが、</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IdP</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として使うことも可能</a:t>
                      </a:r>
                    </a:p>
                  </a:txBody>
                  <a:tcPr marL="0" marR="0" marT="0" marB="0" anchor="ctr"/>
                </a:tc>
                <a:extLst>
                  <a:ext uri="{0D108BD9-81ED-4DB2-BD59-A6C34878D82A}">
                    <a16:rowId xmlns:a16="http://schemas.microsoft.com/office/drawing/2014/main" val="3824290644"/>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OpenID Connect</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OIDC</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認証と認可のプロトコル</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認可のプロトコルである</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に認証の要素を追加し拡張したプロトコル</a:t>
                      </a:r>
                    </a:p>
                  </a:txBody>
                  <a:tcPr marL="0" marR="0" marT="0" marB="0" anchor="ctr"/>
                </a:tc>
                <a:extLst>
                  <a:ext uri="{0D108BD9-81ED-4DB2-BD59-A6C34878D82A}">
                    <a16:rowId xmlns:a16="http://schemas.microsoft.com/office/drawing/2014/main" val="933649453"/>
                  </a:ext>
                </a:extLst>
              </a:tr>
              <a:tr h="172662">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RFC6749</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で定められている認可のプロトコル</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Server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にある自身のリソースにアクセスするための方法を定めている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OAuth1.0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では仕様に乖離があるため、</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とバージョンを明記することが多い</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638884130"/>
                  </a:ext>
                </a:extLst>
              </a:tr>
              <a:tr h="172662">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User-Managed Access</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UMA</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OAtuth2.0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を基にしたプロトコル</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に対して、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が第三者へリソースへのアクセスを許可するユースケースに関する拡張が行われている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16490809"/>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Attribute-Based Access Control</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ABAC</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属性によってアクセス制御を行う方式</a:t>
                      </a:r>
                    </a:p>
                  </a:txBody>
                  <a:tcPr marL="0" marR="0" marT="0" marB="0" anchor="ctr"/>
                </a:tc>
                <a:extLst>
                  <a:ext uri="{0D108BD9-81ED-4DB2-BD59-A6C34878D82A}">
                    <a16:rowId xmlns:a16="http://schemas.microsoft.com/office/drawing/2014/main" val="3143752095"/>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17</a:t>
                      </a: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eiryo UI" panose="020B0604030504040204" pitchFamily="50" charset="-128"/>
                          <a:ea typeface="Meiryo UI" panose="020B0604030504040204" pitchFamily="50" charset="-128"/>
                        </a:rPr>
                        <a:t>Keycloak</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認証と認可に関するオープンソースソフトウェア</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アイデンティティプロバイダや認可機能としての機能を提供する</a:t>
                      </a:r>
                    </a:p>
                  </a:txBody>
                  <a:tcPr marL="0" marR="0" marT="0" marB="0" anchor="ctr"/>
                </a:tc>
                <a:extLst>
                  <a:ext uri="{0D108BD9-81ED-4DB2-BD59-A6C34878D82A}">
                    <a16:rowId xmlns:a16="http://schemas.microsoft.com/office/drawing/2014/main" val="2750628442"/>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18</a:t>
                      </a: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Identity Assurance Level</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IAL</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身元確認の厳密さや強度を示すレベル</a:t>
                      </a:r>
                    </a:p>
                  </a:txBody>
                  <a:tcPr marL="0" marR="0" marT="0" marB="0" anchor="ctr"/>
                </a:tc>
                <a:extLst>
                  <a:ext uri="{0D108BD9-81ED-4DB2-BD59-A6C34878D82A}">
                    <a16:rowId xmlns:a16="http://schemas.microsoft.com/office/drawing/2014/main" val="3393790017"/>
                  </a:ext>
                </a:extLst>
              </a:tr>
              <a:tr h="0">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19</a:t>
                      </a: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Authenticator Assurance Level</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AAL</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当人認証プロセスの強度を示すレベル</a:t>
                      </a:r>
                    </a:p>
                  </a:txBody>
                  <a:tcPr marL="0" marR="0" marT="0" marB="0" anchor="ctr"/>
                </a:tc>
                <a:extLst>
                  <a:ext uri="{0D108BD9-81ED-4DB2-BD59-A6C34878D82A}">
                    <a16:rowId xmlns:a16="http://schemas.microsoft.com/office/drawing/2014/main" val="994111813"/>
                  </a:ext>
                </a:extLst>
              </a:tr>
            </a:tbl>
          </a:graphicData>
        </a:graphic>
      </p:graphicFrame>
    </p:spTree>
    <p:extLst>
      <p:ext uri="{BB962C8B-B14F-4D97-AF65-F5344CB8AC3E}">
        <p14:creationId xmlns:p14="http://schemas.microsoft.com/office/powerpoint/2010/main" val="333035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60B6F94-DE12-4456-E8C0-2ECF7C3EF5D5}"/>
              </a:ext>
            </a:extLst>
          </p:cNvPr>
          <p:cNvPicPr>
            <a:picLocks noChangeAspect="1"/>
          </p:cNvPicPr>
          <p:nvPr/>
        </p:nvPicPr>
        <p:blipFill>
          <a:blip r:embed="rId2"/>
          <a:stretch>
            <a:fillRect/>
          </a:stretch>
        </p:blipFill>
        <p:spPr>
          <a:xfrm>
            <a:off x="315981" y="1679181"/>
            <a:ext cx="9067800" cy="4553674"/>
          </a:xfrm>
          <a:prstGeom prst="rect">
            <a:avLst/>
          </a:prstGeom>
        </p:spPr>
      </p:pic>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1.3.8.</a:t>
            </a:r>
            <a:r>
              <a:rPr lang="ja-JP" altLang="en-US" sz="1800" dirty="0">
                <a:latin typeface="Meiryo UI" panose="020B0604030504040204" pitchFamily="50" charset="-128"/>
                <a:ea typeface="Meiryo UI" panose="020B0604030504040204" pitchFamily="50" charset="-128"/>
              </a:rPr>
              <a:t> </a:t>
            </a:r>
            <a:r>
              <a:rPr kumimoji="1" lang="ja-JP" altLang="en-US" sz="1800" dirty="0">
                <a:latin typeface="Meiryo UI" panose="020B0604030504040204" pitchFamily="50" charset="-128"/>
                <a:ea typeface="Meiryo UI" panose="020B0604030504040204" pitchFamily="50" charset="-128"/>
              </a:rPr>
              <a:t>認可情報更新（限定提供データ（契約有））</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5640387" cy="329429"/>
          </a:xfrm>
          <a:prstGeom prst="rect">
            <a:avLst/>
          </a:prstGeom>
          <a:solidFill>
            <a:schemeClr val="bg1"/>
          </a:solidFill>
          <a:ln>
            <a:noFill/>
          </a:ln>
        </p:spPr>
        <p:txBody>
          <a:bodyPr wrap="square" rtlCol="0" anchor="t" anchorCtr="0">
            <a:noAutofit/>
          </a:bodyPr>
          <a:lstStyle/>
          <a:p>
            <a:r>
              <a:rPr kumimoji="1" lang="ja-JP" altLang="en-US" sz="1600" dirty="0">
                <a:latin typeface="Meiryo UI" panose="020B0604030504040204" pitchFamily="50" charset="-128"/>
                <a:ea typeface="Meiryo UI" panose="020B0604030504040204" pitchFamily="50" charset="-128"/>
              </a:rPr>
              <a:t>認可情報更新（契約有）</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A0579838-2C2D-3DB7-386A-4E4C9CA19FF0}"/>
              </a:ext>
            </a:extLst>
          </p:cNvPr>
          <p:cNvSpPr/>
          <p:nvPr/>
        </p:nvSpPr>
        <p:spPr>
          <a:xfrm>
            <a:off x="6552929" y="3855720"/>
            <a:ext cx="2748234" cy="6357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A7BF62-3230-BB95-3395-3E3A2CB1006B}"/>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96239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5E3BB60-3C5E-2B8A-1161-868113E106BF}"/>
              </a:ext>
            </a:extLst>
          </p:cNvPr>
          <p:cNvPicPr>
            <a:picLocks noChangeAspect="1"/>
          </p:cNvPicPr>
          <p:nvPr/>
        </p:nvPicPr>
        <p:blipFill>
          <a:blip r:embed="rId2"/>
          <a:stretch>
            <a:fillRect/>
          </a:stretch>
        </p:blipFill>
        <p:spPr>
          <a:xfrm>
            <a:off x="234000" y="1537081"/>
            <a:ext cx="8839624" cy="4334445"/>
          </a:xfrm>
          <a:prstGeom prst="rect">
            <a:avLst/>
          </a:prstGeom>
        </p:spPr>
      </p:pic>
      <p:sp>
        <p:nvSpPr>
          <p:cNvPr id="2" name="タイトル 1">
            <a:extLst>
              <a:ext uri="{FF2B5EF4-FFF2-40B4-BE49-F238E27FC236}">
                <a16:creationId xmlns:a16="http://schemas.microsoft.com/office/drawing/2014/main" id="{B68BD01B-B1C1-BBA7-17A6-FAAF5C69E0EA}"/>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1.3.9.</a:t>
            </a:r>
            <a:r>
              <a:rPr lang="ja-JP" altLang="en-US" sz="1800" dirty="0">
                <a:latin typeface="Meiryo UI" panose="020B0604030504040204" pitchFamily="50" charset="-128"/>
                <a:ea typeface="Meiryo UI" panose="020B0604030504040204" pitchFamily="50" charset="-128"/>
              </a:rPr>
              <a:t> 認可確認（限定提供データ（契約無）データ発見）</a:t>
            </a:r>
            <a:endParaRPr kumimoji="1" lang="ja-JP" altLang="en-US" sz="1800" dirty="0"/>
          </a:p>
        </p:txBody>
      </p:sp>
      <p:sp>
        <p:nvSpPr>
          <p:cNvPr id="5" name="テキスト ボックス 4">
            <a:extLst>
              <a:ext uri="{FF2B5EF4-FFF2-40B4-BE49-F238E27FC236}">
                <a16:creationId xmlns:a16="http://schemas.microsoft.com/office/drawing/2014/main" id="{0A539531-E56A-CEDA-0DDD-CBFA2FD6F2B0}"/>
              </a:ext>
            </a:extLst>
          </p:cNvPr>
          <p:cNvSpPr txBox="1"/>
          <p:nvPr/>
        </p:nvSpPr>
        <p:spPr>
          <a:xfrm>
            <a:off x="211773" y="773804"/>
            <a:ext cx="4203473"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認可確認（カタログ検索）の業務フローを示す。</a:t>
            </a:r>
            <a:endParaRPr lang="en-US" altLang="ja-JP" sz="16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1CE18D40-4D6F-E43E-36E4-6BE775F93D41}"/>
              </a:ext>
            </a:extLst>
          </p:cNvPr>
          <p:cNvSpPr/>
          <p:nvPr/>
        </p:nvSpPr>
        <p:spPr>
          <a:xfrm>
            <a:off x="5368157" y="3944984"/>
            <a:ext cx="1023937" cy="566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AC2D14-CFA7-88AA-A625-13EBEA22F702}"/>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15439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F647E-2627-B0A6-3314-8C7F5006CE5B}"/>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1.3.10. </a:t>
            </a:r>
            <a:r>
              <a:rPr lang="ja-JP" altLang="en-US" sz="1800" dirty="0">
                <a:latin typeface="Meiryo UI" panose="020B0604030504040204" pitchFamily="50" charset="-128"/>
                <a:ea typeface="Meiryo UI" panose="020B0604030504040204" pitchFamily="50" charset="-128"/>
              </a:rPr>
              <a:t>認可確認（限定提供データ（契約無）データ取得）</a:t>
            </a:r>
            <a:endParaRPr kumimoji="1" lang="ja-JP" altLang="en-US" sz="1800" dirty="0"/>
          </a:p>
        </p:txBody>
      </p:sp>
      <p:sp>
        <p:nvSpPr>
          <p:cNvPr id="5" name="テキスト ボックス 4">
            <a:extLst>
              <a:ext uri="{FF2B5EF4-FFF2-40B4-BE49-F238E27FC236}">
                <a16:creationId xmlns:a16="http://schemas.microsoft.com/office/drawing/2014/main" id="{0FE35ED3-6BA2-5D03-7C93-1957B2B2E6F1}"/>
              </a:ext>
            </a:extLst>
          </p:cNvPr>
          <p:cNvSpPr txBox="1"/>
          <p:nvPr/>
        </p:nvSpPr>
        <p:spPr>
          <a:xfrm>
            <a:off x="211773" y="773804"/>
            <a:ext cx="4995953"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認可確認（契約無データ取得）の業務フローを示す。</a:t>
            </a:r>
            <a:endParaRPr lang="en-US" altLang="ja-JP"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D1D6CADD-2EDE-EF21-1C0B-E757EEDF4E47}"/>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pic>
        <p:nvPicPr>
          <p:cNvPr id="4" name="図 3">
            <a:extLst>
              <a:ext uri="{FF2B5EF4-FFF2-40B4-BE49-F238E27FC236}">
                <a16:creationId xmlns:a16="http://schemas.microsoft.com/office/drawing/2014/main" id="{DDE98383-A341-A274-5CB0-C81622A23F96}"/>
              </a:ext>
            </a:extLst>
          </p:cNvPr>
          <p:cNvPicPr>
            <a:picLocks noChangeAspect="1"/>
          </p:cNvPicPr>
          <p:nvPr/>
        </p:nvPicPr>
        <p:blipFill>
          <a:blip r:embed="rId2"/>
          <a:stretch>
            <a:fillRect/>
          </a:stretch>
        </p:blipFill>
        <p:spPr>
          <a:xfrm>
            <a:off x="585662" y="1490679"/>
            <a:ext cx="8436417" cy="4829809"/>
          </a:xfrm>
          <a:prstGeom prst="rect">
            <a:avLst/>
          </a:prstGeom>
        </p:spPr>
      </p:pic>
      <p:sp>
        <p:nvSpPr>
          <p:cNvPr id="8" name="正方形/長方形 7">
            <a:extLst>
              <a:ext uri="{FF2B5EF4-FFF2-40B4-BE49-F238E27FC236}">
                <a16:creationId xmlns:a16="http://schemas.microsoft.com/office/drawing/2014/main" id="{CC7D4A8B-FE42-E83B-0FEF-6FA5F02057DD}"/>
              </a:ext>
            </a:extLst>
          </p:cNvPr>
          <p:cNvSpPr/>
          <p:nvPr/>
        </p:nvSpPr>
        <p:spPr>
          <a:xfrm>
            <a:off x="2076317" y="3814356"/>
            <a:ext cx="1023937" cy="566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274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FEBB3-9C4D-F794-999E-9DEEC33722CF}"/>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1.3.11.</a:t>
            </a:r>
            <a:r>
              <a:rPr lang="ja-JP" altLang="en-US" sz="1800" dirty="0">
                <a:latin typeface="Meiryo UI" panose="020B0604030504040204" pitchFamily="50" charset="-128"/>
                <a:ea typeface="Meiryo UI" panose="020B0604030504040204" pitchFamily="50" charset="-128"/>
              </a:rPr>
              <a:t> 認可確認（限定提供データ（契約有）データ取得）</a:t>
            </a:r>
            <a:endParaRPr kumimoji="1" lang="ja-JP" altLang="en-US" sz="1800" dirty="0"/>
          </a:p>
        </p:txBody>
      </p:sp>
      <p:sp>
        <p:nvSpPr>
          <p:cNvPr id="5" name="テキスト ボックス 4">
            <a:extLst>
              <a:ext uri="{FF2B5EF4-FFF2-40B4-BE49-F238E27FC236}">
                <a16:creationId xmlns:a16="http://schemas.microsoft.com/office/drawing/2014/main" id="{F22E4887-C0E7-057C-929E-CD7D215B874B}"/>
              </a:ext>
            </a:extLst>
          </p:cNvPr>
          <p:cNvSpPr txBox="1"/>
          <p:nvPr/>
        </p:nvSpPr>
        <p:spPr>
          <a:xfrm>
            <a:off x="211773" y="773804"/>
            <a:ext cx="4995953"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認可確認（契約有データ取得）の業務フローを示す。</a:t>
            </a:r>
            <a:endParaRPr lang="en-US" altLang="ja-JP"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08A4D2A2-1E69-246D-6E85-60AA41A75E59}"/>
              </a:ext>
            </a:extLst>
          </p:cNvPr>
          <p:cNvSpPr/>
          <p:nvPr/>
        </p:nvSpPr>
        <p:spPr>
          <a:xfrm>
            <a:off x="6573798" y="788464"/>
            <a:ext cx="2809983" cy="3977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pic>
        <p:nvPicPr>
          <p:cNvPr id="4" name="図 3">
            <a:extLst>
              <a:ext uri="{FF2B5EF4-FFF2-40B4-BE49-F238E27FC236}">
                <a16:creationId xmlns:a16="http://schemas.microsoft.com/office/drawing/2014/main" id="{FA079E39-0675-3778-BA5D-900EE2DF396E}"/>
              </a:ext>
            </a:extLst>
          </p:cNvPr>
          <p:cNvPicPr>
            <a:picLocks noChangeAspect="1"/>
          </p:cNvPicPr>
          <p:nvPr/>
        </p:nvPicPr>
        <p:blipFill>
          <a:blip r:embed="rId2"/>
          <a:stretch>
            <a:fillRect/>
          </a:stretch>
        </p:blipFill>
        <p:spPr>
          <a:xfrm>
            <a:off x="614836" y="1424790"/>
            <a:ext cx="8285324" cy="4942304"/>
          </a:xfrm>
          <a:prstGeom prst="rect">
            <a:avLst/>
          </a:prstGeom>
        </p:spPr>
      </p:pic>
      <p:sp>
        <p:nvSpPr>
          <p:cNvPr id="6" name="正方形/長方形 5">
            <a:extLst>
              <a:ext uri="{FF2B5EF4-FFF2-40B4-BE49-F238E27FC236}">
                <a16:creationId xmlns:a16="http://schemas.microsoft.com/office/drawing/2014/main" id="{8A0A4E17-3D1F-0350-EC4E-0FC7274A4AFC}"/>
              </a:ext>
            </a:extLst>
          </p:cNvPr>
          <p:cNvSpPr/>
          <p:nvPr/>
        </p:nvSpPr>
        <p:spPr>
          <a:xfrm>
            <a:off x="1458005" y="3586788"/>
            <a:ext cx="1015229" cy="6183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6810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F1F53-0628-3413-CA35-3312171C6CBD}"/>
              </a:ext>
            </a:extLst>
          </p:cNvPr>
          <p:cNvSpPr>
            <a:spLocks noGrp="1"/>
          </p:cNvSpPr>
          <p:nvPr>
            <p:ph type="title"/>
          </p:nvPr>
        </p:nvSpPr>
        <p:spPr/>
        <p:txBody>
          <a:bodyPr/>
          <a:lstStyle/>
          <a:p>
            <a:r>
              <a:rPr kumimoji="1" lang="en-US" altLang="ja-JP" dirty="0"/>
              <a:t>2. </a:t>
            </a:r>
            <a:r>
              <a:rPr kumimoji="1" lang="ja-JP" altLang="en-US" dirty="0"/>
              <a:t>方式</a:t>
            </a:r>
          </a:p>
        </p:txBody>
      </p:sp>
    </p:spTree>
    <p:extLst>
      <p:ext uri="{BB962C8B-B14F-4D97-AF65-F5344CB8AC3E}">
        <p14:creationId xmlns:p14="http://schemas.microsoft.com/office/powerpoint/2010/main" val="262434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4DFC1-4CE1-4FF6-7A79-6E30B7CF154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dirty="0">
                <a:latin typeface="Meiryo UI" panose="020B0604030504040204" pitchFamily="50" charset="-128"/>
                <a:ea typeface="Meiryo UI" panose="020B0604030504040204" pitchFamily="50" charset="-128"/>
              </a:rPr>
              <a:t>&gt; 2.1.1.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graphicFrame>
        <p:nvGraphicFramePr>
          <p:cNvPr id="3" name="表 2">
            <a:extLst>
              <a:ext uri="{FF2B5EF4-FFF2-40B4-BE49-F238E27FC236}">
                <a16:creationId xmlns:a16="http://schemas.microsoft.com/office/drawing/2014/main" id="{A9FA7A35-43A7-E358-B173-F38FE0344E86}"/>
              </a:ext>
            </a:extLst>
          </p:cNvPr>
          <p:cNvGraphicFramePr>
            <a:graphicFrameLocks noGrp="1"/>
          </p:cNvGraphicFramePr>
          <p:nvPr>
            <p:extLst>
              <p:ext uri="{D42A27DB-BD31-4B8C-83A1-F6EECF244321}">
                <p14:modId xmlns:p14="http://schemas.microsoft.com/office/powerpoint/2010/main" val="4012064729"/>
              </p:ext>
            </p:extLst>
          </p:nvPr>
        </p:nvGraphicFramePr>
        <p:xfrm>
          <a:off x="243779" y="2178674"/>
          <a:ext cx="9072891" cy="1766473"/>
        </p:xfrm>
        <a:graphic>
          <a:graphicData uri="http://schemas.openxmlformats.org/drawingml/2006/table">
            <a:tbl>
              <a:tblPr firstRow="1" bandRow="1">
                <a:tableStyleId>{5C22544A-7EE6-4342-B048-85BDC9FD1C3A}</a:tableStyleId>
              </a:tblPr>
              <a:tblGrid>
                <a:gridCol w="398780">
                  <a:extLst>
                    <a:ext uri="{9D8B030D-6E8A-4147-A177-3AD203B41FA5}">
                      <a16:colId xmlns:a16="http://schemas.microsoft.com/office/drawing/2014/main" val="961188481"/>
                    </a:ext>
                  </a:extLst>
                </a:gridCol>
                <a:gridCol w="794355">
                  <a:extLst>
                    <a:ext uri="{9D8B030D-6E8A-4147-A177-3AD203B41FA5}">
                      <a16:colId xmlns:a16="http://schemas.microsoft.com/office/drawing/2014/main" val="1435682320"/>
                    </a:ext>
                  </a:extLst>
                </a:gridCol>
                <a:gridCol w="3021875">
                  <a:extLst>
                    <a:ext uri="{9D8B030D-6E8A-4147-A177-3AD203B41FA5}">
                      <a16:colId xmlns:a16="http://schemas.microsoft.com/office/drawing/2014/main" val="3849094011"/>
                    </a:ext>
                  </a:extLst>
                </a:gridCol>
                <a:gridCol w="4857881">
                  <a:extLst>
                    <a:ext uri="{9D8B030D-6E8A-4147-A177-3AD203B41FA5}">
                      <a16:colId xmlns:a16="http://schemas.microsoft.com/office/drawing/2014/main" val="1758430072"/>
                    </a:ext>
                  </a:extLst>
                </a:gridCol>
              </a:tblGrid>
              <a:tr h="163285">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認証要素</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の対応該否</a:t>
                      </a:r>
                    </a:p>
                  </a:txBody>
                  <a:tcPr/>
                </a:tc>
                <a:tc>
                  <a:txBody>
                    <a:bodyPr/>
                    <a:lstStyle/>
                    <a:p>
                      <a:r>
                        <a:rPr kumimoji="1" lang="ja-JP" altLang="en-US" sz="12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1796791790"/>
                  </a:ext>
                </a:extLst>
              </a:tr>
              <a:tr h="279079">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知識</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とパスワード</a:t>
                      </a:r>
                    </a:p>
                  </a:txBody>
                  <a:tcPr/>
                </a:tc>
                <a:tc>
                  <a:txBody>
                    <a:bodyPr/>
                    <a:lstStyle/>
                    <a:p>
                      <a:r>
                        <a:rPr kumimoji="1" lang="ja-JP" altLang="en-US" sz="1200" dirty="0">
                          <a:latin typeface="Meiryo UI" panose="020B0604030504040204" pitchFamily="50" charset="-128"/>
                          <a:ea typeface="Meiryo UI" panose="020B0604030504040204" pitchFamily="50" charset="-128"/>
                        </a:rPr>
                        <a:t>初期パスワードはユーザ利用申請時に</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から払い出される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パスワード更新は各ユーザがそれぞれのタイミングで行う</a:t>
                      </a:r>
                    </a:p>
                  </a:txBody>
                  <a:tcPr/>
                </a:tc>
                <a:extLst>
                  <a:ext uri="{0D108BD9-81ED-4DB2-BD59-A6C34878D82A}">
                    <a16:rowId xmlns:a16="http://schemas.microsoft.com/office/drawing/2014/main" val="2639715632"/>
                  </a:ext>
                </a:extLst>
              </a:tr>
              <a:tr h="394873">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所有</a:t>
                      </a:r>
                    </a:p>
                  </a:txBody>
                  <a:tcPr/>
                </a:tc>
                <a:tc>
                  <a:txBody>
                    <a:bodyPr/>
                    <a:lstStyle/>
                    <a:p>
                      <a:r>
                        <a:rPr kumimoji="1" lang="ja-JP" altLang="en-US" sz="1200" dirty="0">
                          <a:latin typeface="Meiryo UI" panose="020B0604030504040204" pitchFamily="50" charset="-128"/>
                          <a:ea typeface="Meiryo UI" panose="020B0604030504040204" pitchFamily="50" charset="-128"/>
                        </a:rPr>
                        <a:t>ワンタイムパスワード</a:t>
                      </a:r>
                      <a:r>
                        <a:rPr kumimoji="1" lang="en-US" altLang="ja-JP" sz="1200" dirty="0">
                          <a:latin typeface="Meiryo UI" panose="020B0604030504040204" pitchFamily="50" charset="-128"/>
                          <a:ea typeface="Meiryo UI" panose="020B0604030504040204" pitchFamily="50" charset="-128"/>
                        </a:rPr>
                        <a:t>(TOTP)</a:t>
                      </a:r>
                    </a:p>
                    <a:p>
                      <a:r>
                        <a:rPr kumimoji="1" lang="ja-JP" altLang="en-US" sz="1200" dirty="0">
                          <a:latin typeface="Meiryo UI" panose="020B0604030504040204" pitchFamily="50" charset="-128"/>
                          <a:ea typeface="Meiryo UI" panose="020B0604030504040204" pitchFamily="50" charset="-128"/>
                        </a:rPr>
                        <a:t>（対応アプリケーションは、</a:t>
                      </a:r>
                      <a:r>
                        <a:rPr kumimoji="1" lang="en-US" altLang="ja-JP" sz="1200" dirty="0">
                          <a:latin typeface="Meiryo UI" panose="020B0604030504040204" pitchFamily="50" charset="-128"/>
                          <a:ea typeface="Meiryo UI" panose="020B0604030504040204" pitchFamily="50" charset="-128"/>
                        </a:rPr>
                        <a:t>FreeOTP</a:t>
                      </a:r>
                      <a:r>
                        <a:rPr kumimoji="1" lang="ja-JP" altLang="en-US" sz="1200" dirty="0">
                          <a:latin typeface="Meiryo UI" panose="020B0604030504040204" pitchFamily="50" charset="-128"/>
                          <a:ea typeface="Meiryo UI" panose="020B0604030504040204" pitchFamily="50" charset="-128"/>
                        </a:rPr>
                        <a:t>と</a:t>
                      </a:r>
                      <a:r>
                        <a:rPr kumimoji="1" lang="en-US" altLang="ja-JP" sz="1200" dirty="0">
                          <a:latin typeface="Meiryo UI" panose="020B0604030504040204" pitchFamily="50" charset="-128"/>
                          <a:ea typeface="Meiryo UI" panose="020B0604030504040204" pitchFamily="50" charset="-128"/>
                        </a:rPr>
                        <a:t>Google Authenticator</a:t>
                      </a:r>
                      <a:r>
                        <a:rPr kumimoji="1" lang="ja-JP" altLang="en-US" sz="1200" dirty="0">
                          <a:latin typeface="Meiryo UI" panose="020B0604030504040204" pitchFamily="50" charset="-128"/>
                          <a:ea typeface="Meiryo UI" panose="020B0604030504040204" pitchFamily="50" charset="-128"/>
                        </a:rPr>
                        <a:t>）</a:t>
                      </a:r>
                    </a:p>
                  </a:txBody>
                  <a:tcPr/>
                </a:tc>
                <a:tc>
                  <a:txBody>
                    <a:bodyPr/>
                    <a:lstStyle/>
                    <a:p>
                      <a:r>
                        <a:rPr kumimoji="1" lang="ja-JP" altLang="en-US" sz="1200" dirty="0">
                          <a:latin typeface="Meiryo UI" panose="020B0604030504040204" pitchFamily="50" charset="-128"/>
                          <a:ea typeface="Meiryo UI" panose="020B0604030504040204" pitchFamily="50" charset="-128"/>
                        </a:rPr>
                        <a:t>ワンタイムパスワード利用のための</a:t>
                      </a:r>
                      <a:r>
                        <a:rPr kumimoji="1" lang="en-US" altLang="ja-JP" sz="1200" dirty="0">
                          <a:latin typeface="Meiryo UI" panose="020B0604030504040204" pitchFamily="50" charset="-128"/>
                          <a:ea typeface="Meiryo UI" panose="020B0604030504040204" pitchFamily="50" charset="-128"/>
                        </a:rPr>
                        <a:t>OTP</a:t>
                      </a:r>
                      <a:r>
                        <a:rPr kumimoji="1" lang="ja-JP" altLang="en-US" sz="1200" dirty="0">
                          <a:latin typeface="Meiryo UI" panose="020B0604030504040204" pitchFamily="50" charset="-128"/>
                          <a:ea typeface="Meiryo UI" panose="020B0604030504040204" pitchFamily="50" charset="-128"/>
                        </a:rPr>
                        <a:t>アプリのセットアップは各ユーザがそれぞれのタイミングで行う</a:t>
                      </a:r>
                    </a:p>
                  </a:txBody>
                  <a:tcPr/>
                </a:tc>
                <a:extLst>
                  <a:ext uri="{0D108BD9-81ED-4DB2-BD59-A6C34878D82A}">
                    <a16:rowId xmlns:a16="http://schemas.microsoft.com/office/drawing/2014/main" val="1196171294"/>
                  </a:ext>
                </a:extLst>
              </a:tr>
              <a:tr h="394873">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生体</a:t>
                      </a:r>
                    </a:p>
                  </a:txBody>
                  <a:tcPr/>
                </a:tc>
                <a:tc>
                  <a:txBody>
                    <a:bodyPr/>
                    <a:lstStyle/>
                    <a:p>
                      <a:r>
                        <a:rPr kumimoji="1" lang="ja-JP" altLang="en-US" sz="1200" dirty="0">
                          <a:latin typeface="Meiryo UI" panose="020B0604030504040204" pitchFamily="50" charset="-128"/>
                          <a:ea typeface="Meiryo UI" panose="020B0604030504040204" pitchFamily="50" charset="-128"/>
                        </a:rPr>
                        <a:t>対応しない</a:t>
                      </a:r>
                    </a:p>
                  </a:txBody>
                  <a:tcPr/>
                </a:tc>
                <a:tc>
                  <a:txBody>
                    <a:bodyPr/>
                    <a:lstStyle/>
                    <a:p>
                      <a:r>
                        <a:rPr kumimoji="1" lang="ja-JP" altLang="en-US"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985228480"/>
                  </a:ext>
                </a:extLst>
              </a:tr>
            </a:tbl>
          </a:graphicData>
        </a:graphic>
      </p:graphicFrame>
      <p:graphicFrame>
        <p:nvGraphicFramePr>
          <p:cNvPr id="4" name="表 3">
            <a:extLst>
              <a:ext uri="{FF2B5EF4-FFF2-40B4-BE49-F238E27FC236}">
                <a16:creationId xmlns:a16="http://schemas.microsoft.com/office/drawing/2014/main" id="{AF8C2334-79D3-84E1-682F-FEE6BA23DEB6}"/>
              </a:ext>
            </a:extLst>
          </p:cNvPr>
          <p:cNvGraphicFramePr>
            <a:graphicFrameLocks noGrp="1"/>
          </p:cNvGraphicFramePr>
          <p:nvPr>
            <p:extLst>
              <p:ext uri="{D42A27DB-BD31-4B8C-83A1-F6EECF244321}">
                <p14:modId xmlns:p14="http://schemas.microsoft.com/office/powerpoint/2010/main" val="2453377817"/>
              </p:ext>
            </p:extLst>
          </p:nvPr>
        </p:nvGraphicFramePr>
        <p:xfrm>
          <a:off x="243779" y="4783790"/>
          <a:ext cx="9072892" cy="1101344"/>
        </p:xfrm>
        <a:graphic>
          <a:graphicData uri="http://schemas.openxmlformats.org/drawingml/2006/table">
            <a:tbl>
              <a:tblPr firstRow="1" bandRow="1">
                <a:tableStyleId>{5C22544A-7EE6-4342-B048-85BDC9FD1C3A}</a:tableStyleId>
              </a:tblPr>
              <a:tblGrid>
                <a:gridCol w="313110">
                  <a:extLst>
                    <a:ext uri="{9D8B030D-6E8A-4147-A177-3AD203B41FA5}">
                      <a16:colId xmlns:a16="http://schemas.microsoft.com/office/drawing/2014/main" val="961188481"/>
                    </a:ext>
                  </a:extLst>
                </a:gridCol>
                <a:gridCol w="1955333">
                  <a:extLst>
                    <a:ext uri="{9D8B030D-6E8A-4147-A177-3AD203B41FA5}">
                      <a16:colId xmlns:a16="http://schemas.microsoft.com/office/drawing/2014/main" val="1435682320"/>
                    </a:ext>
                  </a:extLst>
                </a:gridCol>
                <a:gridCol w="1320638">
                  <a:extLst>
                    <a:ext uri="{9D8B030D-6E8A-4147-A177-3AD203B41FA5}">
                      <a16:colId xmlns:a16="http://schemas.microsoft.com/office/drawing/2014/main" val="3676945596"/>
                    </a:ext>
                  </a:extLst>
                </a:gridCol>
                <a:gridCol w="2324100">
                  <a:extLst>
                    <a:ext uri="{9D8B030D-6E8A-4147-A177-3AD203B41FA5}">
                      <a16:colId xmlns:a16="http://schemas.microsoft.com/office/drawing/2014/main" val="3814872593"/>
                    </a:ext>
                  </a:extLst>
                </a:gridCol>
                <a:gridCol w="3159711">
                  <a:extLst>
                    <a:ext uri="{9D8B030D-6E8A-4147-A177-3AD203B41FA5}">
                      <a16:colId xmlns:a16="http://schemas.microsoft.com/office/drawing/2014/main" val="1519992166"/>
                    </a:ext>
                  </a:extLst>
                </a:gridCol>
              </a:tblGrid>
              <a:tr h="220025">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認証先アプリケーション</a:t>
                      </a:r>
                    </a:p>
                  </a:txBody>
                  <a:tcPr/>
                </a:tc>
                <a:tc>
                  <a:txBody>
                    <a:bodyPr/>
                    <a:lstStyle/>
                    <a:p>
                      <a:r>
                        <a:rPr kumimoji="1" lang="ja-JP" altLang="en-US" sz="1200" dirty="0">
                          <a:latin typeface="Meiryo UI" panose="020B0604030504040204" pitchFamily="50" charset="-128"/>
                          <a:ea typeface="Meiryo UI" panose="020B0604030504040204" pitchFamily="50" charset="-128"/>
                        </a:rPr>
                        <a:t>アクター</a:t>
                      </a:r>
                    </a:p>
                  </a:txBody>
                  <a:tcPr/>
                </a:tc>
                <a:tc>
                  <a:txBody>
                    <a:bodyPr/>
                    <a:lstStyle/>
                    <a:p>
                      <a:r>
                        <a:rPr kumimoji="1" lang="ja-JP" altLang="en-US" sz="1200" dirty="0">
                          <a:latin typeface="Meiryo UI" panose="020B0604030504040204" pitchFamily="50" charset="-128"/>
                          <a:ea typeface="Meiryo UI" panose="020B0604030504040204" pitchFamily="50" charset="-128"/>
                        </a:rPr>
                        <a:t>対応する</a:t>
                      </a:r>
                      <a:r>
                        <a:rPr kumimoji="1" lang="en-US" altLang="ja-JP" sz="1200" dirty="0">
                          <a:latin typeface="Meiryo UI" panose="020B0604030504040204" pitchFamily="50" charset="-128"/>
                          <a:ea typeface="Meiryo UI" panose="020B0604030504040204" pitchFamily="50" charset="-128"/>
                        </a:rPr>
                        <a:t>IdP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業務</a:t>
                      </a:r>
                    </a:p>
                  </a:txBody>
                  <a:tcPr/>
                </a:tc>
                <a:extLst>
                  <a:ext uri="{0D108BD9-81ED-4DB2-BD59-A6C34878D82A}">
                    <a16:rowId xmlns:a16="http://schemas.microsoft.com/office/drawing/2014/main" val="1796791790"/>
                  </a:ext>
                </a:extLst>
              </a:tr>
              <a:tr h="220025">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WebApp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データ利用者</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の認証機能、外部</a:t>
                      </a:r>
                      <a:r>
                        <a:rPr kumimoji="1" lang="en-US" altLang="ja-JP" sz="1200" dirty="0">
                          <a:latin typeface="Meiryo UI" panose="020B0604030504040204" pitchFamily="50" charset="-128"/>
                          <a:ea typeface="Meiryo UI" panose="020B0604030504040204" pitchFamily="50" charset="-128"/>
                        </a:rPr>
                        <a:t>IdP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データ発見、データ取得・連携、来歴確認</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9715632"/>
                  </a:ext>
                </a:extLst>
              </a:tr>
              <a:tr h="276352">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データ提供者</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の認証機能</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a:t>
                      </a:r>
                    </a:p>
                  </a:txBody>
                  <a:tcPr/>
                </a:tc>
                <a:extLst>
                  <a:ext uri="{0D108BD9-81ED-4DB2-BD59-A6C34878D82A}">
                    <a16:rowId xmlns:a16="http://schemas.microsoft.com/office/drawing/2014/main" val="1196171294"/>
                  </a:ext>
                </a:extLst>
              </a:tr>
              <a:tr h="276352">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認可機能</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データ提供者</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の認証機能</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a:t>
                      </a:r>
                    </a:p>
                  </a:txBody>
                  <a:tcPr/>
                </a:tc>
                <a:extLst>
                  <a:ext uri="{0D108BD9-81ED-4DB2-BD59-A6C34878D82A}">
                    <a16:rowId xmlns:a16="http://schemas.microsoft.com/office/drawing/2014/main" val="1985228480"/>
                  </a:ext>
                </a:extLst>
              </a:tr>
            </a:tbl>
          </a:graphicData>
        </a:graphic>
      </p:graphicFrame>
      <p:sp>
        <p:nvSpPr>
          <p:cNvPr id="5" name="テキスト ボックス 4">
            <a:extLst>
              <a:ext uri="{FF2B5EF4-FFF2-40B4-BE49-F238E27FC236}">
                <a16:creationId xmlns:a16="http://schemas.microsoft.com/office/drawing/2014/main" id="{B36C8BA1-E282-394C-21FD-864065746D28}"/>
              </a:ext>
            </a:extLst>
          </p:cNvPr>
          <p:cNvSpPr txBox="1"/>
          <p:nvPr/>
        </p:nvSpPr>
        <p:spPr>
          <a:xfrm>
            <a:off x="234000" y="762901"/>
            <a:ext cx="9082670" cy="625616"/>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では知識と所有による認証に対応している。以下の表「</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が対応する認証要素」に示す。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また、認証先のアプリケーションを以下の表「認証先アプリケーション」に示す。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AAL</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以上とする。</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C6F9D01-1850-D8C1-F7C9-B57137CBEEA9}"/>
              </a:ext>
            </a:extLst>
          </p:cNvPr>
          <p:cNvSpPr txBox="1"/>
          <p:nvPr/>
        </p:nvSpPr>
        <p:spPr>
          <a:xfrm>
            <a:off x="243779" y="1809342"/>
            <a:ext cx="2988319" cy="369332"/>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CADDE</a:t>
            </a:r>
            <a:r>
              <a:rPr lang="ja-JP" altLang="en-US" dirty="0">
                <a:latin typeface="Meiryo UI" panose="020B0604030504040204" pitchFamily="50" charset="-128"/>
                <a:ea typeface="Meiryo UI" panose="020B0604030504040204" pitchFamily="50" charset="-128"/>
              </a:rPr>
              <a:t>が対応する認証要素</a:t>
            </a:r>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AE4B306-5CEB-C2FB-DD20-D3171CE35B4F}"/>
              </a:ext>
            </a:extLst>
          </p:cNvPr>
          <p:cNvSpPr txBox="1"/>
          <p:nvPr/>
        </p:nvSpPr>
        <p:spPr>
          <a:xfrm>
            <a:off x="243779" y="4401613"/>
            <a:ext cx="2209259"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認証先アプリケーション</a:t>
            </a:r>
          </a:p>
        </p:txBody>
      </p:sp>
    </p:spTree>
    <p:extLst>
      <p:ext uri="{BB962C8B-B14F-4D97-AF65-F5344CB8AC3E}">
        <p14:creationId xmlns:p14="http://schemas.microsoft.com/office/powerpoint/2010/main" val="1512053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E6EAD-8660-4F27-8862-5BFA5B343313}"/>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dirty="0">
                <a:latin typeface="Meiryo UI" panose="020B0604030504040204" pitchFamily="50" charset="-128"/>
                <a:ea typeface="Meiryo UI" panose="020B0604030504040204" pitchFamily="50" charset="-128"/>
              </a:rPr>
              <a:t>&gt; 2.1.2. </a:t>
            </a:r>
            <a:r>
              <a:rPr lang="ja-JP" altLang="en-US" sz="1800" dirty="0">
                <a:latin typeface="Meiryo UI" panose="020B0604030504040204" pitchFamily="50" charset="-128"/>
                <a:ea typeface="Meiryo UI" panose="020B0604030504040204" pitchFamily="50" charset="-128"/>
              </a:rPr>
              <a:t>外部</a:t>
            </a:r>
            <a:r>
              <a:rPr lang="en-US" altLang="ja-JP" sz="1800" dirty="0">
                <a:latin typeface="Meiryo UI" panose="020B0604030504040204" pitchFamily="50" charset="-128"/>
                <a:ea typeface="Meiryo UI" panose="020B0604030504040204" pitchFamily="50" charset="-128"/>
              </a:rPr>
              <a:t>IdP</a:t>
            </a:r>
            <a:endParaRPr kumimoji="1" lang="ja-JP" altLang="en-US" sz="1800" dirty="0"/>
          </a:p>
        </p:txBody>
      </p:sp>
      <p:sp>
        <p:nvSpPr>
          <p:cNvPr id="4" name="正方形/長方形 3">
            <a:extLst>
              <a:ext uri="{FF2B5EF4-FFF2-40B4-BE49-F238E27FC236}">
                <a16:creationId xmlns:a16="http://schemas.microsoft.com/office/drawing/2014/main" id="{9DAF7DC6-2552-414E-8D08-1811A7163E9B}"/>
              </a:ext>
            </a:extLst>
          </p:cNvPr>
          <p:cNvSpPr/>
          <p:nvPr/>
        </p:nvSpPr>
        <p:spPr>
          <a:xfrm>
            <a:off x="353433" y="1863629"/>
            <a:ext cx="8965482" cy="4345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CADDE</a:t>
            </a:r>
            <a:r>
              <a:rPr kumimoji="1" lang="ja-JP" altLang="en-US" dirty="0">
                <a:latin typeface="Meiryo UI" panose="020B0604030504040204" pitchFamily="50" charset="-128"/>
                <a:ea typeface="Meiryo UI" panose="020B0604030504040204" pitchFamily="50" charset="-128"/>
              </a:rPr>
              <a:t>で対応している外部</a:t>
            </a:r>
            <a:r>
              <a:rPr kumimoji="1" lang="en-US" altLang="ja-JP" dirty="0">
                <a:latin typeface="Meiryo UI" panose="020B0604030504040204" pitchFamily="50" charset="-128"/>
                <a:ea typeface="Meiryo UI" panose="020B0604030504040204" pitchFamily="50" charset="-128"/>
              </a:rPr>
              <a:t>IdP</a:t>
            </a:r>
            <a:r>
              <a:rPr kumimoji="1" lang="ja-JP" altLang="en-US" dirty="0">
                <a:latin typeface="Meiryo UI" panose="020B0604030504040204" pitchFamily="50" charset="-128"/>
                <a:ea typeface="Meiryo UI" panose="020B0604030504040204" pitchFamily="50" charset="-128"/>
              </a:rPr>
              <a:t>の説明</a:t>
            </a:r>
            <a:endParaRPr kumimoji="1"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詳細決定</a:t>
            </a:r>
            <a:r>
              <a:rPr kumimoji="1" lang="ja-JP" altLang="en-US" dirty="0">
                <a:latin typeface="Meiryo UI" panose="020B0604030504040204" pitchFamily="50" charset="-128"/>
                <a:ea typeface="Meiryo UI" panose="020B0604030504040204" pitchFamily="50" charset="-128"/>
              </a:rPr>
              <a:t>後記入</a:t>
            </a:r>
            <a:endParaRPr kumimoji="1" lang="en-US" altLang="ja-JP"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604E982-44E8-053E-B751-868B615D6E43}"/>
              </a:ext>
            </a:extLst>
          </p:cNvPr>
          <p:cNvSpPr txBox="1"/>
          <p:nvPr/>
        </p:nvSpPr>
        <p:spPr>
          <a:xfrm>
            <a:off x="216000" y="719999"/>
            <a:ext cx="9155168" cy="673372"/>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とは、</a:t>
            </a:r>
            <a:r>
              <a:rPr lang="en-US" altLang="ja-JP" sz="1200" dirty="0">
                <a:latin typeface="Meiryo UI" panose="020B0604030504040204" pitchFamily="50" charset="-128"/>
                <a:ea typeface="Meiryo UI" panose="020B0604030504040204" pitchFamily="50" charset="-128"/>
              </a:rPr>
              <a:t>Identity Provider</a:t>
            </a:r>
            <a:r>
              <a:rPr lang="ja-JP" altLang="en-US" sz="1200" dirty="0">
                <a:latin typeface="Meiryo UI" panose="020B0604030504040204" pitchFamily="50" charset="-128"/>
                <a:ea typeface="Meiryo UI" panose="020B0604030504040204" pitchFamily="50" charset="-128"/>
              </a:rPr>
              <a:t>の略称であり、ユーザの認証情報を提供するもののこと。</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の外部にある一般のサービスとして提供されている</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と呼ぶ。</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データ利用者は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で認証する代わりに外部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で認証をすることができる。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61915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a:extLst>
              <a:ext uri="{FF2B5EF4-FFF2-40B4-BE49-F238E27FC236}">
                <a16:creationId xmlns:a16="http://schemas.microsoft.com/office/drawing/2014/main" id="{CD62B5C7-8B7C-DD87-729F-919C75EC7BF9}"/>
              </a:ext>
            </a:extLst>
          </p:cNvPr>
          <p:cNvSpPr/>
          <p:nvPr/>
        </p:nvSpPr>
        <p:spPr>
          <a:xfrm>
            <a:off x="311571" y="2262842"/>
            <a:ext cx="8702314" cy="190343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①　</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の認証機能で</a:t>
            </a:r>
            <a:r>
              <a:rPr kumimoji="1" lang="ja-JP" altLang="en-US" sz="1200" dirty="0">
                <a:latin typeface="Meiryo UI" panose="020B0604030504040204" pitchFamily="50" charset="-128"/>
                <a:ea typeface="Meiryo UI" panose="020B0604030504040204" pitchFamily="50" charset="-128"/>
              </a:rPr>
              <a:t>認証する場合</a:t>
            </a:r>
          </a:p>
        </p:txBody>
      </p:sp>
      <p:sp>
        <p:nvSpPr>
          <p:cNvPr id="2" name="タイトル 1">
            <a:extLst>
              <a:ext uri="{FF2B5EF4-FFF2-40B4-BE49-F238E27FC236}">
                <a16:creationId xmlns:a16="http://schemas.microsoft.com/office/drawing/2014/main" id="{FE5F8108-AC23-4955-A205-8C10F688A6B9}"/>
              </a:ext>
            </a:extLst>
          </p:cNvPr>
          <p:cNvSpPr>
            <a:spLocks noGrp="1"/>
          </p:cNvSpPr>
          <p:nvPr>
            <p:ph type="title"/>
          </p:nvPr>
        </p:nvSpPr>
        <p:spPr>
          <a:xfrm>
            <a:off x="231170" y="100867"/>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dirty="0">
                <a:latin typeface="Meiryo UI" panose="020B0604030504040204" pitchFamily="50" charset="-128"/>
                <a:ea typeface="Meiryo UI" panose="020B0604030504040204" pitchFamily="50" charset="-128"/>
              </a:rPr>
              <a:t>&gt; 2.1.3. </a:t>
            </a:r>
            <a:r>
              <a:rPr lang="ja-JP" altLang="en-US" sz="1800" dirty="0">
                <a:latin typeface="Meiryo UI" panose="020B0604030504040204" pitchFamily="50" charset="-128"/>
                <a:ea typeface="Meiryo UI" panose="020B0604030504040204" pitchFamily="50" charset="-128"/>
              </a:rPr>
              <a:t>データ利用者の認証</a:t>
            </a:r>
            <a:endParaRPr kumimoji="1" lang="ja-JP" altLang="en-US" sz="1800" dirty="0"/>
          </a:p>
        </p:txBody>
      </p:sp>
      <p:sp>
        <p:nvSpPr>
          <p:cNvPr id="30" name="テキスト ボックス 29">
            <a:extLst>
              <a:ext uri="{FF2B5EF4-FFF2-40B4-BE49-F238E27FC236}">
                <a16:creationId xmlns:a16="http://schemas.microsoft.com/office/drawing/2014/main" id="{E2DEF7D7-0EB4-48E5-B5AB-CB15F0A6C145}"/>
              </a:ext>
            </a:extLst>
          </p:cNvPr>
          <p:cNvSpPr txBox="1"/>
          <p:nvPr/>
        </p:nvSpPr>
        <p:spPr>
          <a:xfrm>
            <a:off x="216000" y="719999"/>
            <a:ext cx="9082670" cy="1046177"/>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データ利用者は次の①、②から認証先を選択することができる。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の認証機能</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②　外部</a:t>
            </a:r>
            <a:r>
              <a:rPr lang="en-US" altLang="ja-JP" sz="1200" dirty="0">
                <a:latin typeface="Meiryo UI" panose="020B0604030504040204" pitchFamily="50" charset="-128"/>
                <a:ea typeface="Meiryo UI" panose="020B0604030504040204" pitchFamily="50" charset="-128"/>
              </a:rPr>
              <a:t>IdP</a:t>
            </a:r>
          </a:p>
          <a:p>
            <a:r>
              <a:rPr lang="ja-JP" altLang="en-US" sz="1200" dirty="0">
                <a:latin typeface="Meiryo UI" panose="020B0604030504040204" pitchFamily="50" charset="-128"/>
                <a:ea typeface="Meiryo UI" panose="020B0604030504040204" pitchFamily="50" charset="-128"/>
              </a:rPr>
              <a:t>②の場合、外部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と認証機能が</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連携することにより、外部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で認証されたユーザがどの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のユーザなのかを特定することができる。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ここで、外部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のユーザ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の属性は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では使用しない。</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内では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ユーザ情報を用いる。</a:t>
            </a:r>
            <a:endParaRPr lang="en-US" altLang="ja-JP" sz="1200" dirty="0">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9C98E04B-F48E-1380-1AE8-BABBFDB885C8}"/>
              </a:ext>
            </a:extLst>
          </p:cNvPr>
          <p:cNvCxnSpPr>
            <a:cxnSpLocks/>
            <a:stCxn id="93" idx="0"/>
            <a:endCxn id="29" idx="2"/>
          </p:cNvCxnSpPr>
          <p:nvPr/>
        </p:nvCxnSpPr>
        <p:spPr>
          <a:xfrm flipV="1">
            <a:off x="7510277" y="3540421"/>
            <a:ext cx="0" cy="353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a:extLst>
              <a:ext uri="{FF2B5EF4-FFF2-40B4-BE49-F238E27FC236}">
                <a16:creationId xmlns:a16="http://schemas.microsoft.com/office/drawing/2014/main" id="{1BA038A1-2B94-CF17-B069-0C957019808E}"/>
              </a:ext>
            </a:extLst>
          </p:cNvPr>
          <p:cNvSpPr/>
          <p:nvPr/>
        </p:nvSpPr>
        <p:spPr>
          <a:xfrm>
            <a:off x="6342120" y="2380723"/>
            <a:ext cx="2336315" cy="116563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kumimoji="1" lang="ja-JP" altLang="en-US" sz="800" dirty="0">
                <a:latin typeface="Meiryo UI" panose="020B0604030504040204" pitchFamily="50" charset="-128"/>
                <a:ea typeface="Meiryo UI" panose="020B0604030504040204" pitchFamily="50" charset="-128"/>
              </a:rPr>
              <a:t>認証機能</a:t>
            </a:r>
          </a:p>
        </p:txBody>
      </p:sp>
      <p:sp>
        <p:nvSpPr>
          <p:cNvPr id="82" name="円柱 81">
            <a:extLst>
              <a:ext uri="{FF2B5EF4-FFF2-40B4-BE49-F238E27FC236}">
                <a16:creationId xmlns:a16="http://schemas.microsoft.com/office/drawing/2014/main" id="{4A19DCE5-6347-4F3A-4F8F-0072E9D97DFF}"/>
              </a:ext>
            </a:extLst>
          </p:cNvPr>
          <p:cNvSpPr/>
          <p:nvPr/>
        </p:nvSpPr>
        <p:spPr>
          <a:xfrm>
            <a:off x="6980486" y="2690584"/>
            <a:ext cx="1152000" cy="396000"/>
          </a:xfrm>
          <a:prstGeom prst="can">
            <a:avLst>
              <a:gd name="adj" fmla="val 177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ユーザ情報</a:t>
            </a:r>
            <a:endParaRPr lang="en-US" altLang="ja-JP" sz="800" dirty="0">
              <a:latin typeface="Meiryo UI" panose="020B0604030504040204" pitchFamily="50" charset="-128"/>
              <a:ea typeface="Meiryo UI" panose="020B0604030504040204" pitchFamily="50" charset="-128"/>
            </a:endParaRPr>
          </a:p>
        </p:txBody>
      </p:sp>
      <p:sp>
        <p:nvSpPr>
          <p:cNvPr id="93" name="四角形: 角を丸くする 92">
            <a:extLst>
              <a:ext uri="{FF2B5EF4-FFF2-40B4-BE49-F238E27FC236}">
                <a16:creationId xmlns:a16="http://schemas.microsoft.com/office/drawing/2014/main" id="{5CA170E7-70BB-FB20-BE91-4C745C0EAE36}"/>
              </a:ext>
            </a:extLst>
          </p:cNvPr>
          <p:cNvSpPr/>
          <p:nvPr/>
        </p:nvSpPr>
        <p:spPr>
          <a:xfrm>
            <a:off x="6649102" y="3893924"/>
            <a:ext cx="1722350" cy="227999"/>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ユーザ</a:t>
            </a:r>
          </a:p>
        </p:txBody>
      </p:sp>
      <p:sp>
        <p:nvSpPr>
          <p:cNvPr id="29" name="四角形: 角を丸くする 28">
            <a:extLst>
              <a:ext uri="{FF2B5EF4-FFF2-40B4-BE49-F238E27FC236}">
                <a16:creationId xmlns:a16="http://schemas.microsoft.com/office/drawing/2014/main" id="{AEC7F1E0-DCC1-39AD-8C16-43E39889F6C2}"/>
              </a:ext>
            </a:extLst>
          </p:cNvPr>
          <p:cNvSpPr/>
          <p:nvPr/>
        </p:nvSpPr>
        <p:spPr>
          <a:xfrm>
            <a:off x="7066626" y="3309207"/>
            <a:ext cx="887301"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認証</a:t>
            </a:r>
          </a:p>
        </p:txBody>
      </p:sp>
      <p:sp>
        <p:nvSpPr>
          <p:cNvPr id="26" name="正方形/長方形 25">
            <a:extLst>
              <a:ext uri="{FF2B5EF4-FFF2-40B4-BE49-F238E27FC236}">
                <a16:creationId xmlns:a16="http://schemas.microsoft.com/office/drawing/2014/main" id="{DA9B333F-0D00-D30A-0C4A-3AFF55758599}"/>
              </a:ext>
            </a:extLst>
          </p:cNvPr>
          <p:cNvSpPr/>
          <p:nvPr/>
        </p:nvSpPr>
        <p:spPr>
          <a:xfrm>
            <a:off x="311571" y="4380243"/>
            <a:ext cx="8702314" cy="219158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②</a:t>
            </a:r>
            <a:r>
              <a:rPr kumimoji="1" lang="ja-JP" altLang="en-US" sz="1200" dirty="0">
                <a:latin typeface="Meiryo UI" panose="020B0604030504040204" pitchFamily="50" charset="-128"/>
                <a:ea typeface="Meiryo UI" panose="020B0604030504040204" pitchFamily="50" charset="-128"/>
              </a:rPr>
              <a:t>　外部</a:t>
            </a:r>
            <a:r>
              <a:rPr kumimoji="1" lang="en-US" altLang="ja-JP" sz="1200" dirty="0">
                <a:latin typeface="Meiryo UI" panose="020B0604030504040204" pitchFamily="50" charset="-128"/>
                <a:ea typeface="Meiryo UI" panose="020B0604030504040204" pitchFamily="50" charset="-128"/>
              </a:rPr>
              <a:t>IdP</a:t>
            </a:r>
            <a:r>
              <a:rPr kumimoji="1" lang="ja-JP" altLang="en-US" sz="1200" dirty="0">
                <a:latin typeface="Meiryo UI" panose="020B0604030504040204" pitchFamily="50" charset="-128"/>
                <a:ea typeface="Meiryo UI" panose="020B0604030504040204" pitchFamily="50" charset="-128"/>
              </a:rPr>
              <a:t>で認証する場合</a:t>
            </a:r>
          </a:p>
        </p:txBody>
      </p:sp>
      <p:sp>
        <p:nvSpPr>
          <p:cNvPr id="27" name="正方形/長方形 26">
            <a:extLst>
              <a:ext uri="{FF2B5EF4-FFF2-40B4-BE49-F238E27FC236}">
                <a16:creationId xmlns:a16="http://schemas.microsoft.com/office/drawing/2014/main" id="{66D48AEF-B50D-AADC-B01A-AE1884BBA4EF}"/>
              </a:ext>
            </a:extLst>
          </p:cNvPr>
          <p:cNvSpPr/>
          <p:nvPr/>
        </p:nvSpPr>
        <p:spPr>
          <a:xfrm>
            <a:off x="828981" y="4750517"/>
            <a:ext cx="2336314" cy="1042435"/>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kumimoji="1" lang="ja-JP" altLang="en-US" sz="800" dirty="0">
                <a:solidFill>
                  <a:schemeClr val="tx1"/>
                </a:solidFill>
                <a:latin typeface="Meiryo UI" panose="020B0604030504040204" pitchFamily="50" charset="-128"/>
                <a:ea typeface="Meiryo UI" panose="020B0604030504040204" pitchFamily="50" charset="-128"/>
              </a:rPr>
              <a:t>外部</a:t>
            </a:r>
            <a:r>
              <a:rPr lang="en-US" altLang="ja-JP" sz="800" dirty="0">
                <a:solidFill>
                  <a:schemeClr val="tx1"/>
                </a:solidFill>
                <a:latin typeface="Meiryo UI" panose="020B0604030504040204" pitchFamily="50" charset="-128"/>
                <a:ea typeface="Meiryo UI" panose="020B0604030504040204" pitchFamily="50" charset="-128"/>
              </a:rPr>
              <a:t>IdP</a:t>
            </a:r>
            <a:endParaRPr kumimoji="1" lang="ja-JP" altLang="en-US" sz="800" dirty="0">
              <a:solidFill>
                <a:schemeClr val="tx1"/>
              </a:solidFill>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33CDF878-679F-2012-CFBA-FA2258876045}"/>
              </a:ext>
            </a:extLst>
          </p:cNvPr>
          <p:cNvSpPr/>
          <p:nvPr/>
        </p:nvSpPr>
        <p:spPr>
          <a:xfrm>
            <a:off x="6342121" y="4834878"/>
            <a:ext cx="2336315" cy="865444"/>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kumimoji="1" lang="ja-JP" altLang="en-US" sz="800" dirty="0">
                <a:latin typeface="Meiryo UI" panose="020B0604030504040204" pitchFamily="50" charset="-128"/>
                <a:ea typeface="Meiryo UI" panose="020B0604030504040204" pitchFamily="50" charset="-128"/>
              </a:rPr>
              <a:t>認証機能</a:t>
            </a:r>
          </a:p>
        </p:txBody>
      </p:sp>
      <p:cxnSp>
        <p:nvCxnSpPr>
          <p:cNvPr id="32" name="直線矢印コネクタ 31">
            <a:extLst>
              <a:ext uri="{FF2B5EF4-FFF2-40B4-BE49-F238E27FC236}">
                <a16:creationId xmlns:a16="http://schemas.microsoft.com/office/drawing/2014/main" id="{132A2498-E09C-7F19-FA1F-88B8D9C18777}"/>
              </a:ext>
            </a:extLst>
          </p:cNvPr>
          <p:cNvCxnSpPr>
            <a:cxnSpLocks/>
            <a:endCxn id="27" idx="2"/>
          </p:cNvCxnSpPr>
          <p:nvPr/>
        </p:nvCxnSpPr>
        <p:spPr>
          <a:xfrm flipV="1">
            <a:off x="1997138" y="5792952"/>
            <a:ext cx="0" cy="449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19F6C53-C08C-9379-8389-9E04BA1F5A4A}"/>
              </a:ext>
            </a:extLst>
          </p:cNvPr>
          <p:cNvSpPr txBox="1"/>
          <p:nvPr/>
        </p:nvSpPr>
        <p:spPr>
          <a:xfrm>
            <a:off x="4434618" y="5034144"/>
            <a:ext cx="508473" cy="215444"/>
          </a:xfrm>
          <a:prstGeom prst="rect">
            <a:avLst/>
          </a:prstGeom>
          <a:noFill/>
        </p:spPr>
        <p:txBody>
          <a:bodyPr wrap="none" rtlCol="0">
            <a:spAutoFit/>
          </a:bodyPr>
          <a:lstStyle/>
          <a:p>
            <a:r>
              <a:rPr lang="en-US" altLang="ja-JP" sz="800" dirty="0">
                <a:latin typeface="Meiryo UI" panose="020B0604030504040204" pitchFamily="50" charset="-128"/>
                <a:ea typeface="Meiryo UI" panose="020B0604030504040204" pitchFamily="50" charset="-128"/>
              </a:rPr>
              <a:t>ID</a:t>
            </a:r>
            <a:r>
              <a:rPr lang="ja-JP" altLang="en-US" sz="800" dirty="0">
                <a:latin typeface="Meiryo UI" panose="020B0604030504040204" pitchFamily="50" charset="-128"/>
                <a:ea typeface="Meiryo UI" panose="020B0604030504040204" pitchFamily="50" charset="-128"/>
              </a:rPr>
              <a:t>連携</a:t>
            </a:r>
            <a:endParaRPr kumimoji="1" lang="ja-JP" altLang="en-US" sz="800" dirty="0">
              <a:latin typeface="Meiryo UI" panose="020B0604030504040204" pitchFamily="50" charset="-128"/>
              <a:ea typeface="Meiryo UI" panose="020B0604030504040204" pitchFamily="50" charset="-128"/>
            </a:endParaRPr>
          </a:p>
        </p:txBody>
      </p:sp>
      <p:sp>
        <p:nvSpPr>
          <p:cNvPr id="34" name="円柱 33">
            <a:extLst>
              <a:ext uri="{FF2B5EF4-FFF2-40B4-BE49-F238E27FC236}">
                <a16:creationId xmlns:a16="http://schemas.microsoft.com/office/drawing/2014/main" id="{33C9B7D8-BF76-9BD0-E2C5-4FE7E8C00FB3}"/>
              </a:ext>
            </a:extLst>
          </p:cNvPr>
          <p:cNvSpPr/>
          <p:nvPr/>
        </p:nvSpPr>
        <p:spPr>
          <a:xfrm>
            <a:off x="1485298" y="5043264"/>
            <a:ext cx="1152000" cy="396000"/>
          </a:xfrm>
          <a:prstGeom prst="can">
            <a:avLst>
              <a:gd name="adj" fmla="val 1723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外部</a:t>
            </a:r>
            <a:r>
              <a:rPr kumimoji="1" lang="en-US" altLang="ja-JP" sz="800" dirty="0">
                <a:latin typeface="Meiryo UI" panose="020B0604030504040204" pitchFamily="50" charset="-128"/>
                <a:ea typeface="Meiryo UI" panose="020B0604030504040204" pitchFamily="50" charset="-128"/>
              </a:rPr>
              <a:t>IdP</a:t>
            </a:r>
            <a:r>
              <a:rPr kumimoji="1" lang="ja-JP" altLang="en-US" sz="800" dirty="0">
                <a:latin typeface="Meiryo UI" panose="020B0604030504040204" pitchFamily="50" charset="-128"/>
                <a:ea typeface="Meiryo UI" panose="020B0604030504040204" pitchFamily="50" charset="-128"/>
              </a:rPr>
              <a:t>ユーザ情報</a:t>
            </a:r>
            <a:endParaRPr kumimoji="1" lang="en-US" altLang="ja-JP" sz="800" dirty="0">
              <a:latin typeface="Meiryo UI" panose="020B0604030504040204" pitchFamily="50" charset="-128"/>
              <a:ea typeface="Meiryo UI" panose="020B0604030504040204" pitchFamily="50" charset="-128"/>
            </a:endParaRPr>
          </a:p>
        </p:txBody>
      </p:sp>
      <p:sp>
        <p:nvSpPr>
          <p:cNvPr id="36" name="円柱 35">
            <a:extLst>
              <a:ext uri="{FF2B5EF4-FFF2-40B4-BE49-F238E27FC236}">
                <a16:creationId xmlns:a16="http://schemas.microsoft.com/office/drawing/2014/main" id="{57EA731E-DFC9-F384-28F8-DF9F2050D1BB}"/>
              </a:ext>
            </a:extLst>
          </p:cNvPr>
          <p:cNvSpPr/>
          <p:nvPr/>
        </p:nvSpPr>
        <p:spPr>
          <a:xfrm>
            <a:off x="7035444" y="5051588"/>
            <a:ext cx="1152000" cy="396000"/>
          </a:xfrm>
          <a:prstGeom prst="can">
            <a:avLst>
              <a:gd name="adj" fmla="val 1894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ユーザ情報</a:t>
            </a:r>
            <a:endParaRPr lang="en-US" altLang="ja-JP" sz="800" dirty="0">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BD4EA898-8BA3-D78B-25A8-A49525558E3F}"/>
              </a:ext>
            </a:extLst>
          </p:cNvPr>
          <p:cNvSpPr/>
          <p:nvPr/>
        </p:nvSpPr>
        <p:spPr>
          <a:xfrm>
            <a:off x="1141652" y="6097134"/>
            <a:ext cx="1722350" cy="227999"/>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ユーザ</a:t>
            </a:r>
          </a:p>
        </p:txBody>
      </p:sp>
      <p:cxnSp>
        <p:nvCxnSpPr>
          <p:cNvPr id="41" name="直線コネクタ 40">
            <a:extLst>
              <a:ext uri="{FF2B5EF4-FFF2-40B4-BE49-F238E27FC236}">
                <a16:creationId xmlns:a16="http://schemas.microsoft.com/office/drawing/2014/main" id="{4901A889-EE78-1665-2EBC-DD20798A33CA}"/>
              </a:ext>
            </a:extLst>
          </p:cNvPr>
          <p:cNvCxnSpPr>
            <a:cxnSpLocks/>
            <a:stCxn id="27" idx="3"/>
            <a:endCxn id="31" idx="1"/>
          </p:cNvCxnSpPr>
          <p:nvPr/>
        </p:nvCxnSpPr>
        <p:spPr>
          <a:xfrm flipV="1">
            <a:off x="3165295" y="5267600"/>
            <a:ext cx="3176826" cy="41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吹き出し: 四角形 41">
            <a:extLst>
              <a:ext uri="{FF2B5EF4-FFF2-40B4-BE49-F238E27FC236}">
                <a16:creationId xmlns:a16="http://schemas.microsoft.com/office/drawing/2014/main" id="{ACEE8B62-EB72-FF38-6600-8801BBC0496C}"/>
              </a:ext>
            </a:extLst>
          </p:cNvPr>
          <p:cNvSpPr/>
          <p:nvPr/>
        </p:nvSpPr>
        <p:spPr>
          <a:xfrm>
            <a:off x="3320828" y="5527926"/>
            <a:ext cx="2690168" cy="640103"/>
          </a:xfrm>
          <a:prstGeom prst="wedgeRectCallout">
            <a:avLst>
              <a:gd name="adj1" fmla="val 7320"/>
              <a:gd name="adj2" fmla="val -81566"/>
            </a:avLst>
          </a:prstGeom>
          <a:solidFill>
            <a:srgbClr val="002060"/>
          </a:solidFill>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900" dirty="0">
                <a:solidFill>
                  <a:schemeClr val="bg1"/>
                </a:solidFill>
                <a:latin typeface="Meiryo UI" panose="020B0604030504040204" pitchFamily="50" charset="-128"/>
                <a:ea typeface="Meiryo UI" panose="020B0604030504040204" pitchFamily="50" charset="-128"/>
              </a:rPr>
              <a:t>認証は外部</a:t>
            </a:r>
            <a:r>
              <a:rPr lang="en-US" altLang="ja-JP" sz="900" dirty="0">
                <a:solidFill>
                  <a:schemeClr val="bg1"/>
                </a:solidFill>
                <a:latin typeface="Meiryo UI" panose="020B0604030504040204" pitchFamily="50" charset="-128"/>
                <a:ea typeface="Meiryo UI" panose="020B0604030504040204" pitchFamily="50" charset="-128"/>
              </a:rPr>
              <a:t>IdP</a:t>
            </a:r>
            <a:r>
              <a:rPr lang="ja-JP" altLang="en-US" sz="900" dirty="0">
                <a:solidFill>
                  <a:schemeClr val="bg1"/>
                </a:solidFill>
                <a:latin typeface="Meiryo UI" panose="020B0604030504040204" pitchFamily="50" charset="-128"/>
                <a:ea typeface="Meiryo UI" panose="020B0604030504040204" pitchFamily="50" charset="-128"/>
              </a:rPr>
              <a:t>で行うが、</a:t>
            </a:r>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内では</a:t>
            </a:r>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のユーザ情報を使うため、</a:t>
            </a:r>
            <a:r>
              <a:rPr lang="en-US" altLang="ja-JP" sz="900" dirty="0">
                <a:solidFill>
                  <a:schemeClr val="bg1"/>
                </a:solidFill>
                <a:latin typeface="Meiryo UI" panose="020B0604030504040204" pitchFamily="50" charset="-128"/>
                <a:ea typeface="Meiryo UI" panose="020B0604030504040204" pitchFamily="50" charset="-128"/>
              </a:rPr>
              <a:t>ID</a:t>
            </a:r>
            <a:r>
              <a:rPr lang="ja-JP" altLang="en-US" sz="900" dirty="0">
                <a:solidFill>
                  <a:schemeClr val="bg1"/>
                </a:solidFill>
                <a:latin typeface="Meiryo UI" panose="020B0604030504040204" pitchFamily="50" charset="-128"/>
                <a:ea typeface="Meiryo UI" panose="020B0604030504040204" pitchFamily="50" charset="-128"/>
              </a:rPr>
              <a:t>連携を行って認証されたユーザの</a:t>
            </a:r>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ユーザ</a:t>
            </a:r>
            <a:r>
              <a:rPr lang="en-US" altLang="ja-JP" sz="900" dirty="0">
                <a:solidFill>
                  <a:schemeClr val="bg1"/>
                </a:solidFill>
                <a:latin typeface="Meiryo UI" panose="020B0604030504040204" pitchFamily="50" charset="-128"/>
                <a:ea typeface="Meiryo UI" panose="020B0604030504040204" pitchFamily="50" charset="-128"/>
              </a:rPr>
              <a:t>ID</a:t>
            </a:r>
            <a:r>
              <a:rPr lang="ja-JP" altLang="en-US" sz="900" dirty="0">
                <a:solidFill>
                  <a:schemeClr val="bg1"/>
                </a:solidFill>
                <a:latin typeface="Meiryo UI" panose="020B0604030504040204" pitchFamily="50" charset="-128"/>
                <a:ea typeface="Meiryo UI" panose="020B0604030504040204" pitchFamily="50" charset="-128"/>
              </a:rPr>
              <a:t>を特定する</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43" name="四角形: 角を丸くする 42">
            <a:extLst>
              <a:ext uri="{FF2B5EF4-FFF2-40B4-BE49-F238E27FC236}">
                <a16:creationId xmlns:a16="http://schemas.microsoft.com/office/drawing/2014/main" id="{607505BB-C0FC-830D-B51D-5CBB1294C8F6}"/>
              </a:ext>
            </a:extLst>
          </p:cNvPr>
          <p:cNvSpPr/>
          <p:nvPr/>
        </p:nvSpPr>
        <p:spPr>
          <a:xfrm>
            <a:off x="1569360" y="5558157"/>
            <a:ext cx="887301"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認証</a:t>
            </a:r>
          </a:p>
        </p:txBody>
      </p:sp>
      <p:sp>
        <p:nvSpPr>
          <p:cNvPr id="44" name="吹き出し: 四角形 43">
            <a:extLst>
              <a:ext uri="{FF2B5EF4-FFF2-40B4-BE49-F238E27FC236}">
                <a16:creationId xmlns:a16="http://schemas.microsoft.com/office/drawing/2014/main" id="{D141B9DA-5C61-9576-BE50-88FC75283DC9}"/>
              </a:ext>
            </a:extLst>
          </p:cNvPr>
          <p:cNvSpPr/>
          <p:nvPr/>
        </p:nvSpPr>
        <p:spPr>
          <a:xfrm>
            <a:off x="2590929" y="4334653"/>
            <a:ext cx="2097925" cy="461455"/>
          </a:xfrm>
          <a:prstGeom prst="wedgeRectCallout">
            <a:avLst>
              <a:gd name="adj1" fmla="val -39416"/>
              <a:gd name="adj2" fmla="val 77906"/>
            </a:avLst>
          </a:prstGeom>
          <a:solidFill>
            <a:srgbClr val="002060"/>
          </a:solidFill>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900" dirty="0">
                <a:solidFill>
                  <a:schemeClr val="bg1"/>
                </a:solidFill>
                <a:latin typeface="Meiryo UI" panose="020B0604030504040204" pitchFamily="50" charset="-128"/>
                <a:ea typeface="Meiryo UI" panose="020B0604030504040204" pitchFamily="50" charset="-128"/>
              </a:rPr>
              <a:t>外部</a:t>
            </a:r>
            <a:r>
              <a:rPr lang="en-US" altLang="ja-JP" sz="900" dirty="0">
                <a:solidFill>
                  <a:schemeClr val="bg1"/>
                </a:solidFill>
                <a:latin typeface="Meiryo UI" panose="020B0604030504040204" pitchFamily="50" charset="-128"/>
                <a:ea typeface="Meiryo UI" panose="020B0604030504040204" pitchFamily="50" charset="-128"/>
              </a:rPr>
              <a:t>IdP</a:t>
            </a:r>
            <a:r>
              <a:rPr lang="ja-JP" altLang="en-US" sz="900" dirty="0">
                <a:solidFill>
                  <a:schemeClr val="bg1"/>
                </a:solidFill>
                <a:latin typeface="Meiryo UI" panose="020B0604030504040204" pitchFamily="50" charset="-128"/>
                <a:ea typeface="Meiryo UI" panose="020B0604030504040204" pitchFamily="50" charset="-128"/>
              </a:rPr>
              <a:t>のユーザ</a:t>
            </a:r>
            <a:r>
              <a:rPr lang="en-US" altLang="ja-JP" sz="900" dirty="0">
                <a:solidFill>
                  <a:schemeClr val="bg1"/>
                </a:solidFill>
                <a:latin typeface="Meiryo UI" panose="020B0604030504040204" pitchFamily="50" charset="-128"/>
                <a:ea typeface="Meiryo UI" panose="020B0604030504040204" pitchFamily="50" charset="-128"/>
              </a:rPr>
              <a:t>ID</a:t>
            </a:r>
            <a:r>
              <a:rPr lang="ja-JP" altLang="en-US" sz="900" dirty="0">
                <a:solidFill>
                  <a:schemeClr val="bg1"/>
                </a:solidFill>
                <a:latin typeface="Meiryo UI" panose="020B0604030504040204" pitchFamily="50" charset="-128"/>
                <a:ea typeface="Meiryo UI" panose="020B0604030504040204" pitchFamily="50" charset="-128"/>
              </a:rPr>
              <a:t>、外部</a:t>
            </a:r>
            <a:r>
              <a:rPr lang="en-US" altLang="ja-JP" sz="900" dirty="0">
                <a:solidFill>
                  <a:schemeClr val="bg1"/>
                </a:solidFill>
                <a:latin typeface="Meiryo UI" panose="020B0604030504040204" pitchFamily="50" charset="-128"/>
                <a:ea typeface="Meiryo UI" panose="020B0604030504040204" pitchFamily="50" charset="-128"/>
              </a:rPr>
              <a:t>IdP</a:t>
            </a:r>
            <a:r>
              <a:rPr lang="ja-JP" altLang="en-US" sz="900" dirty="0">
                <a:solidFill>
                  <a:schemeClr val="bg1"/>
                </a:solidFill>
                <a:latin typeface="Meiryo UI" panose="020B0604030504040204" pitchFamily="50" charset="-128"/>
                <a:ea typeface="Meiryo UI" panose="020B0604030504040204" pitchFamily="50" charset="-128"/>
              </a:rPr>
              <a:t>の属性は</a:t>
            </a:r>
            <a:endParaRPr lang="en-US" altLang="ja-JP" sz="900" dirty="0">
              <a:solidFill>
                <a:schemeClr val="bg1"/>
              </a:solidFill>
              <a:latin typeface="Meiryo UI" panose="020B0604030504040204" pitchFamily="50" charset="-128"/>
              <a:ea typeface="Meiryo UI" panose="020B0604030504040204" pitchFamily="50" charset="-128"/>
            </a:endParaRPr>
          </a:p>
          <a:p>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では使用しない。</a:t>
            </a:r>
            <a:endParaRPr lang="en-US" altLang="ja-JP" sz="900" dirty="0">
              <a:solidFill>
                <a:schemeClr val="bg1"/>
              </a:solidFill>
              <a:latin typeface="Meiryo UI" panose="020B0604030504040204" pitchFamily="50" charset="-128"/>
              <a:ea typeface="Meiryo UI" panose="020B0604030504040204" pitchFamily="50" charset="-128"/>
            </a:endParaRPr>
          </a:p>
        </p:txBody>
      </p:sp>
      <p:sp>
        <p:nvSpPr>
          <p:cNvPr id="6" name="四角形: 角を丸くする 5">
            <a:extLst>
              <a:ext uri="{FF2B5EF4-FFF2-40B4-BE49-F238E27FC236}">
                <a16:creationId xmlns:a16="http://schemas.microsoft.com/office/drawing/2014/main" id="{2774BE16-101A-20CF-E104-3C0A0D35DBF0}"/>
              </a:ext>
            </a:extLst>
          </p:cNvPr>
          <p:cNvSpPr/>
          <p:nvPr/>
        </p:nvSpPr>
        <p:spPr>
          <a:xfrm>
            <a:off x="6245821" y="1934554"/>
            <a:ext cx="2652138" cy="1711515"/>
          </a:xfrm>
          <a:prstGeom prst="roundRect">
            <a:avLst>
              <a:gd name="adj" fmla="val 7883"/>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accent5"/>
                </a:solidFill>
                <a:latin typeface="Meiryo UI" panose="020B0604030504040204" pitchFamily="50" charset="-128"/>
                <a:ea typeface="Meiryo UI" panose="020B0604030504040204" pitchFamily="50" charset="-128"/>
              </a:rPr>
              <a:t>CADDE</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
        <p:nvSpPr>
          <p:cNvPr id="45" name="四角形: 角を丸くする 44">
            <a:extLst>
              <a:ext uri="{FF2B5EF4-FFF2-40B4-BE49-F238E27FC236}">
                <a16:creationId xmlns:a16="http://schemas.microsoft.com/office/drawing/2014/main" id="{5BA0C6C8-3B04-ABCB-E3C0-437C01466CE9}"/>
              </a:ext>
            </a:extLst>
          </p:cNvPr>
          <p:cNvSpPr/>
          <p:nvPr/>
        </p:nvSpPr>
        <p:spPr>
          <a:xfrm>
            <a:off x="6193012" y="4461468"/>
            <a:ext cx="2760617" cy="1452822"/>
          </a:xfrm>
          <a:prstGeom prst="roundRect">
            <a:avLst>
              <a:gd name="adj" fmla="val 7883"/>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accent5"/>
                </a:solidFill>
                <a:latin typeface="Meiryo UI" panose="020B0604030504040204" pitchFamily="50" charset="-128"/>
                <a:ea typeface="Meiryo UI" panose="020B0604030504040204" pitchFamily="50" charset="-128"/>
              </a:rPr>
              <a:t>CADDE</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6178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F8108-AC23-4955-A205-8C10F688A6B9}"/>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dirty="0">
                <a:latin typeface="Meiryo UI" panose="020B0604030504040204" pitchFamily="50" charset="-128"/>
                <a:ea typeface="Meiryo UI" panose="020B0604030504040204" pitchFamily="50" charset="-128"/>
              </a:rPr>
              <a:t>&gt; 2.1.4. </a:t>
            </a:r>
            <a:r>
              <a:rPr lang="ja-JP" altLang="en-US" sz="1800" dirty="0">
                <a:latin typeface="Meiryo UI" panose="020B0604030504040204" pitchFamily="50" charset="-128"/>
                <a:ea typeface="Meiryo UI" panose="020B0604030504040204" pitchFamily="50" charset="-128"/>
              </a:rPr>
              <a:t>ユーザ情報</a:t>
            </a:r>
            <a:endParaRPr kumimoji="1" lang="ja-JP" altLang="en-US" sz="1800" dirty="0"/>
          </a:p>
        </p:txBody>
      </p:sp>
      <p:sp>
        <p:nvSpPr>
          <p:cNvPr id="30" name="テキスト ボックス 29">
            <a:extLst>
              <a:ext uri="{FF2B5EF4-FFF2-40B4-BE49-F238E27FC236}">
                <a16:creationId xmlns:a16="http://schemas.microsoft.com/office/drawing/2014/main" id="{E2DEF7D7-0EB4-48E5-B5AB-CB15F0A6C145}"/>
              </a:ext>
            </a:extLst>
          </p:cNvPr>
          <p:cNvSpPr txBox="1"/>
          <p:nvPr/>
        </p:nvSpPr>
        <p:spPr>
          <a:xfrm>
            <a:off x="216000" y="719999"/>
            <a:ext cx="9082670" cy="441731"/>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ユーザ情報は以下の通り。外部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のユーザ情報は各外部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によって異なるため割愛する。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ユーザの属性である所属組織、</a:t>
            </a:r>
            <a:r>
              <a:rPr lang="en-US" altLang="ja-JP" sz="1200" dirty="0">
                <a:latin typeface="Meiryo UI" panose="020B0604030504040204" pitchFamily="50" charset="-128"/>
                <a:ea typeface="Meiryo UI" panose="020B0604030504040204" pitchFamily="50" charset="-128"/>
              </a:rPr>
              <a:t>AAL</a:t>
            </a:r>
            <a:r>
              <a:rPr lang="ja-JP" altLang="en-US" sz="1200" dirty="0">
                <a:latin typeface="Meiryo UI" panose="020B0604030504040204" pitchFamily="50" charset="-128"/>
                <a:ea typeface="Meiryo UI" panose="020B0604030504040204" pitchFamily="50" charset="-128"/>
              </a:rPr>
              <a:t>は認可確認時に必要となる情報である。</a:t>
            </a:r>
            <a:endParaRPr lang="en-US" altLang="ja-JP" sz="1200" dirty="0">
              <a:latin typeface="Meiryo UI" panose="020B0604030504040204" pitchFamily="50" charset="-128"/>
              <a:ea typeface="Meiryo UI" panose="020B0604030504040204" pitchFamily="50" charset="-128"/>
            </a:endParaRPr>
          </a:p>
        </p:txBody>
      </p:sp>
      <p:graphicFrame>
        <p:nvGraphicFramePr>
          <p:cNvPr id="26" name="表 7">
            <a:extLst>
              <a:ext uri="{FF2B5EF4-FFF2-40B4-BE49-F238E27FC236}">
                <a16:creationId xmlns:a16="http://schemas.microsoft.com/office/drawing/2014/main" id="{22EE5E79-EC57-C059-3F61-32118028D612}"/>
              </a:ext>
            </a:extLst>
          </p:cNvPr>
          <p:cNvGraphicFramePr>
            <a:graphicFrameLocks noGrp="1"/>
          </p:cNvGraphicFramePr>
          <p:nvPr>
            <p:extLst>
              <p:ext uri="{D42A27DB-BD31-4B8C-83A1-F6EECF244321}">
                <p14:modId xmlns:p14="http://schemas.microsoft.com/office/powerpoint/2010/main" val="1683837323"/>
              </p:ext>
            </p:extLst>
          </p:nvPr>
        </p:nvGraphicFramePr>
        <p:xfrm>
          <a:off x="310398" y="1732874"/>
          <a:ext cx="8988272" cy="2651760"/>
        </p:xfrm>
        <a:graphic>
          <a:graphicData uri="http://schemas.openxmlformats.org/drawingml/2006/table">
            <a:tbl>
              <a:tblPr firstRow="1" bandRow="1">
                <a:tableStyleId>{5C22544A-7EE6-4342-B048-85BDC9FD1C3A}</a:tableStyleId>
              </a:tblPr>
              <a:tblGrid>
                <a:gridCol w="450621">
                  <a:extLst>
                    <a:ext uri="{9D8B030D-6E8A-4147-A177-3AD203B41FA5}">
                      <a16:colId xmlns:a16="http://schemas.microsoft.com/office/drawing/2014/main" val="1042024186"/>
                    </a:ext>
                  </a:extLst>
                </a:gridCol>
                <a:gridCol w="1850445">
                  <a:extLst>
                    <a:ext uri="{9D8B030D-6E8A-4147-A177-3AD203B41FA5}">
                      <a16:colId xmlns:a16="http://schemas.microsoft.com/office/drawing/2014/main" val="862373161"/>
                    </a:ext>
                  </a:extLst>
                </a:gridCol>
                <a:gridCol w="6687206">
                  <a:extLst>
                    <a:ext uri="{9D8B030D-6E8A-4147-A177-3AD203B41FA5}">
                      <a16:colId xmlns:a16="http://schemas.microsoft.com/office/drawing/2014/main" val="2733741593"/>
                    </a:ext>
                  </a:extLst>
                </a:gridCol>
              </a:tblGrid>
              <a:tr h="182661">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認証機能のユーザ情報</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455976594"/>
                  </a:ext>
                </a:extLst>
              </a:tr>
              <a:tr h="182661">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a:t>
                      </a:r>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形式は以下の通り</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・個人の場合　「</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cadde.</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個人番号</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下２桁の英数字」</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・法人の場合　「</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cadde.</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法人番号</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下２桁の英数字」</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使用不可文字</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&lt;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&gt;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文字数制限</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255</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文字まで</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960901450"/>
                  </a:ext>
                </a:extLst>
              </a:tr>
              <a:tr h="182661">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ユーザのパスワード</a:t>
                      </a:r>
                    </a:p>
                  </a:txBody>
                  <a:tcPr/>
                </a:tc>
                <a:tc>
                  <a:txBody>
                    <a:bodyPr/>
                    <a:lstStyle/>
                    <a:p>
                      <a:r>
                        <a:rPr kumimoji="1" lang="ja-JP" altLang="en-US" sz="10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56578744"/>
                  </a:ext>
                </a:extLst>
              </a:tr>
              <a:tr h="182661">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ユーザの属性</a:t>
                      </a:r>
                    </a:p>
                  </a:txBody>
                  <a:tcPr/>
                </a:tc>
                <a:tc>
                  <a:txBody>
                    <a:bodyPr/>
                    <a:lstStyle/>
                    <a:p>
                      <a:r>
                        <a:rPr kumimoji="1" lang="ja-JP" altLang="en-US" sz="1000" dirty="0">
                          <a:latin typeface="Meiryo UI" panose="020B0604030504040204" pitchFamily="50" charset="-128"/>
                          <a:ea typeface="Meiryo UI" panose="020B0604030504040204" pitchFamily="50" charset="-128"/>
                        </a:rPr>
                        <a:t>以下の属性を持つ</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・氏名</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・メールアドレス</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・住所</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・所属組織（組織の</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a:t>
                      </a:r>
                      <a:r>
                        <a:rPr kumimoji="1" lang="en-US" altLang="ja-JP" sz="1000" dirty="0">
                          <a:latin typeface="Meiryo UI" panose="020B0604030504040204" pitchFamily="50" charset="-128"/>
                          <a:ea typeface="Meiryo UI" panose="020B0604030504040204" pitchFamily="50" charset="-128"/>
                        </a:rPr>
                        <a:t>ID</a:t>
                      </a:r>
                      <a:r>
                        <a:rPr kumimoji="1" lang="ja-JP" altLang="en-US" sz="1000" dirty="0">
                          <a:latin typeface="Meiryo UI" panose="020B0604030504040204" pitchFamily="50" charset="-128"/>
                          <a:ea typeface="Meiryo UI" panose="020B0604030504040204" pitchFamily="50" charset="-128"/>
                        </a:rPr>
                        <a:t>）</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a:t>
                      </a:r>
                      <a:r>
                        <a:rPr kumimoji="1" lang="en-US" altLang="ja-JP" sz="1000" dirty="0">
                          <a:latin typeface="Meiryo UI" panose="020B0604030504040204" pitchFamily="50" charset="-128"/>
                          <a:ea typeface="Meiryo UI" panose="020B0604030504040204" pitchFamily="50" charset="-128"/>
                        </a:rPr>
                        <a:t>AAL</a:t>
                      </a:r>
                      <a:r>
                        <a:rPr lang="en-US" altLang="ja-JP" sz="1000" dirty="0"/>
                        <a:t> </a:t>
                      </a:r>
                      <a:r>
                        <a:rPr kumimoji="1" lang="en-US" altLang="ja-JP" sz="1000" dirty="0">
                          <a:latin typeface="Meiryo UI" panose="020B0604030504040204" pitchFamily="50" charset="-128"/>
                          <a:ea typeface="Meiryo UI" panose="020B0604030504040204" pitchFamily="50" charset="-128"/>
                        </a:rPr>
                        <a:t>(1</a:t>
                      </a:r>
                      <a:r>
                        <a:rPr kumimoji="1" lang="ja-JP" altLang="en-US" sz="1000" dirty="0">
                          <a:latin typeface="Meiryo UI" panose="020B0604030504040204" pitchFamily="50" charset="-128"/>
                          <a:ea typeface="Meiryo UI" panose="020B0604030504040204" pitchFamily="50" charset="-128"/>
                        </a:rPr>
                        <a:t>～</a:t>
                      </a:r>
                      <a:r>
                        <a:rPr kumimoji="1" lang="en-US" altLang="ja-JP" sz="1000" dirty="0">
                          <a:latin typeface="Meiryo UI" panose="020B0604030504040204" pitchFamily="50" charset="-128"/>
                          <a:ea typeface="Meiryo UI" panose="020B0604030504040204" pitchFamily="50" charset="-128"/>
                        </a:rPr>
                        <a:t>3</a:t>
                      </a:r>
                      <a:r>
                        <a:rPr kumimoji="1" lang="ja-JP" altLang="en-US" sz="1000" dirty="0">
                          <a:latin typeface="Meiryo UI" panose="020B0604030504040204" pitchFamily="50" charset="-128"/>
                          <a:ea typeface="Meiryo UI" panose="020B0604030504040204" pitchFamily="50" charset="-128"/>
                        </a:rPr>
                        <a:t>から選択され、認証に何の</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を用いたかによって都度更新される）</a:t>
                      </a:r>
                      <a:r>
                        <a:rPr lang="en-US" altLang="ja-JP" sz="1000" dirty="0"/>
                        <a:t>※</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91204646"/>
                  </a:ext>
                </a:extLst>
              </a:tr>
            </a:tbl>
          </a:graphicData>
        </a:graphic>
      </p:graphicFrame>
      <p:sp>
        <p:nvSpPr>
          <p:cNvPr id="31" name="テキスト ボックス 30">
            <a:extLst>
              <a:ext uri="{FF2B5EF4-FFF2-40B4-BE49-F238E27FC236}">
                <a16:creationId xmlns:a16="http://schemas.microsoft.com/office/drawing/2014/main" id="{5536C156-C5C3-0460-4670-94756A71AD32}"/>
              </a:ext>
            </a:extLst>
          </p:cNvPr>
          <p:cNvSpPr txBox="1"/>
          <p:nvPr/>
        </p:nvSpPr>
        <p:spPr>
          <a:xfrm>
            <a:off x="310398" y="1417924"/>
            <a:ext cx="1606530"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ユーザ情報</a:t>
            </a:r>
          </a:p>
        </p:txBody>
      </p:sp>
      <p:sp>
        <p:nvSpPr>
          <p:cNvPr id="9" name="テキスト ボックス 8">
            <a:extLst>
              <a:ext uri="{FF2B5EF4-FFF2-40B4-BE49-F238E27FC236}">
                <a16:creationId xmlns:a16="http://schemas.microsoft.com/office/drawing/2014/main" id="{1D21FB77-97A2-4F15-BF3B-6F6D19AC2D82}"/>
              </a:ext>
            </a:extLst>
          </p:cNvPr>
          <p:cNvSpPr txBox="1"/>
          <p:nvPr/>
        </p:nvSpPr>
        <p:spPr>
          <a:xfrm>
            <a:off x="4563291" y="4550829"/>
            <a:ext cx="4735379" cy="276999"/>
          </a:xfrm>
          <a:prstGeom prst="rect">
            <a:avLst/>
          </a:prstGeom>
          <a:noFill/>
        </p:spPr>
        <p:txBody>
          <a:bodyPr wrap="square">
            <a:spAutoFit/>
          </a:bodyPr>
          <a:lstStyle/>
          <a:p>
            <a:r>
              <a:rPr lang="en-US" altLang="ja-JP" sz="1200" dirty="0"/>
              <a:t>※</a:t>
            </a:r>
            <a:r>
              <a:rPr lang="ja-JP" altLang="en-US" sz="1200" dirty="0"/>
              <a:t>付録</a:t>
            </a:r>
            <a:r>
              <a:rPr lang="en-US" altLang="ja-JP" sz="1200" dirty="0"/>
              <a:t>10:</a:t>
            </a:r>
            <a:r>
              <a:rPr lang="ja-JP" altLang="en-US" sz="1200" dirty="0"/>
              <a:t>　</a:t>
            </a:r>
            <a:r>
              <a:rPr lang="en-US" altLang="ja-JP" sz="1200" dirty="0"/>
              <a:t>CADDE</a:t>
            </a:r>
            <a:r>
              <a:rPr lang="ja-JP" altLang="en-US" sz="1200" dirty="0"/>
              <a:t>における身元確認、当人認証の考え方を参照のこと</a:t>
            </a:r>
          </a:p>
        </p:txBody>
      </p:sp>
    </p:spTree>
    <p:extLst>
      <p:ext uri="{BB962C8B-B14F-4D97-AF65-F5344CB8AC3E}">
        <p14:creationId xmlns:p14="http://schemas.microsoft.com/office/powerpoint/2010/main" val="859022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2.2. CADDE</a:t>
            </a:r>
            <a:r>
              <a:rPr lang="ja-JP" altLang="en-US" sz="1800" dirty="0">
                <a:latin typeface="Meiryo UI" panose="020B0604030504040204" pitchFamily="50" charset="-128"/>
                <a:ea typeface="Meiryo UI" panose="020B0604030504040204" pitchFamily="50" charset="-128"/>
              </a:rPr>
              <a:t>へのアクセス制御方式 </a:t>
            </a:r>
            <a:r>
              <a:rPr lang="en-US" altLang="ja-JP" sz="1800" dirty="0">
                <a:latin typeface="Meiryo UI" panose="020B0604030504040204" pitchFamily="50" charset="-128"/>
                <a:ea typeface="Meiryo UI" panose="020B0604030504040204" pitchFamily="50" charset="-128"/>
              </a:rPr>
              <a:t>&gt; 2.2.1.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6000" y="719999"/>
            <a:ext cx="9245715" cy="1256225"/>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へのアクセス制御方式について説明する。</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では認証されたユーザにのみ、</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のシステムへのアクセスを許可する。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アクセス制御の流れは以下の通り。</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a:t>
            </a:r>
            <a:r>
              <a:rPr kumimoji="1" lang="ja-JP" altLang="en-US" sz="1200" dirty="0">
                <a:latin typeface="Meiryo UI" panose="020B0604030504040204" pitchFamily="50" charset="-128"/>
                <a:ea typeface="Meiryo UI" panose="020B0604030504040204" pitchFamily="50" charset="-128"/>
              </a:rPr>
              <a:t>ユーザ認証あるいはトークン交換</a:t>
            </a:r>
            <a:r>
              <a:rPr lang="ja-JP" altLang="en-US" sz="1200" dirty="0">
                <a:latin typeface="Meiryo UI" panose="020B0604030504040204" pitchFamily="50" charset="-128"/>
                <a:ea typeface="Meiryo UI" panose="020B0604030504040204" pitchFamily="50" charset="-128"/>
              </a:rPr>
              <a:t>に成功すると、</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へのアクセス権限を持つ証としてトークンが取得できる。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②　</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のシステムにアクセスする際にはトークンを持参する。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③　持参されたトークンの検証をすることによってアクセス制御を行う。</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ではこのようなトークンをベースとしたアクセス制御を行うが、それは</a:t>
            </a:r>
            <a:r>
              <a:rPr lang="en-US" altLang="ja-JP" sz="1200" dirty="0">
                <a:latin typeface="Meiryo UI" panose="020B0604030504040204" pitchFamily="50" charset="-128"/>
                <a:ea typeface="Meiryo UI" panose="020B0604030504040204" pitchFamily="50" charset="-128"/>
              </a:rPr>
              <a:t>OIDC/OAuth2.0</a:t>
            </a:r>
            <a:r>
              <a:rPr lang="ja-JP" altLang="en-US" sz="1200" dirty="0">
                <a:latin typeface="Meiryo UI" panose="020B0604030504040204" pitchFamily="50" charset="-128"/>
                <a:ea typeface="Meiryo UI" panose="020B0604030504040204" pitchFamily="50" charset="-128"/>
              </a:rPr>
              <a:t>の仕様に基づいている。 （詳細は付録を参照のこと）</a:t>
            </a:r>
            <a:endParaRPr lang="en-US" altLang="ja-JP" sz="12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07C35E5-941D-78C9-DF01-86DAF7AEDCBB}"/>
              </a:ext>
            </a:extLst>
          </p:cNvPr>
          <p:cNvSpPr/>
          <p:nvPr/>
        </p:nvSpPr>
        <p:spPr>
          <a:xfrm>
            <a:off x="5703011" y="2678660"/>
            <a:ext cx="2346957" cy="708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認証機能</a:t>
            </a:r>
          </a:p>
        </p:txBody>
      </p:sp>
      <p:sp>
        <p:nvSpPr>
          <p:cNvPr id="50" name="正方形/長方形 49">
            <a:extLst>
              <a:ext uri="{FF2B5EF4-FFF2-40B4-BE49-F238E27FC236}">
                <a16:creationId xmlns:a16="http://schemas.microsoft.com/office/drawing/2014/main" id="{E52D350B-2610-E405-4195-0CA225752F5A}"/>
              </a:ext>
            </a:extLst>
          </p:cNvPr>
          <p:cNvSpPr/>
          <p:nvPr/>
        </p:nvSpPr>
        <p:spPr>
          <a:xfrm>
            <a:off x="622366" y="2613979"/>
            <a:ext cx="2194561" cy="2810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ユーザが使う</a:t>
            </a:r>
            <a:r>
              <a:rPr kumimoji="1" lang="ja-JP" altLang="en-US" sz="1200" dirty="0">
                <a:latin typeface="Meiryo UI" panose="020B0604030504040204" pitchFamily="50" charset="-128"/>
                <a:ea typeface="Meiryo UI" panose="020B0604030504040204" pitchFamily="50" charset="-128"/>
              </a:rPr>
              <a:t>アプリケーション</a:t>
            </a:r>
            <a:endParaRPr kumimoji="1" lang="en-US" altLang="ja-JP" sz="12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0ACE6C7D-1649-4B97-CD24-A31997000797}"/>
              </a:ext>
            </a:extLst>
          </p:cNvPr>
          <p:cNvSpPr/>
          <p:nvPr/>
        </p:nvSpPr>
        <p:spPr>
          <a:xfrm>
            <a:off x="5703012" y="4716599"/>
            <a:ext cx="2346957" cy="8337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のシステム</a:t>
            </a:r>
            <a:endParaRPr kumimoji="1" lang="en-US" altLang="ja-JP" sz="1200" dirty="0">
              <a:latin typeface="Meiryo UI" panose="020B0604030504040204" pitchFamily="50" charset="-128"/>
              <a:ea typeface="Meiryo UI" panose="020B0604030504040204" pitchFamily="50" charset="-128"/>
            </a:endParaRPr>
          </a:p>
        </p:txBody>
      </p:sp>
      <p:cxnSp>
        <p:nvCxnSpPr>
          <p:cNvPr id="5" name="直線矢印コネクタ 4">
            <a:extLst>
              <a:ext uri="{FF2B5EF4-FFF2-40B4-BE49-F238E27FC236}">
                <a16:creationId xmlns:a16="http://schemas.microsoft.com/office/drawing/2014/main" id="{B033E0FF-723F-47DD-4D85-45F3DEFF63E3}"/>
              </a:ext>
            </a:extLst>
          </p:cNvPr>
          <p:cNvCxnSpPr>
            <a:cxnSpLocks/>
            <a:endCxn id="3" idx="1"/>
          </p:cNvCxnSpPr>
          <p:nvPr/>
        </p:nvCxnSpPr>
        <p:spPr>
          <a:xfrm>
            <a:off x="2825630" y="3032764"/>
            <a:ext cx="28773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5DDF7DFD-226F-2C0C-9188-F6A17AB0C2B3}"/>
              </a:ext>
            </a:extLst>
          </p:cNvPr>
          <p:cNvCxnSpPr/>
          <p:nvPr/>
        </p:nvCxnSpPr>
        <p:spPr>
          <a:xfrm flipV="1">
            <a:off x="6909143" y="3371944"/>
            <a:ext cx="0" cy="1329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1C85E549-CB4D-7383-6BC4-A0F4100DFAD4}"/>
              </a:ext>
            </a:extLst>
          </p:cNvPr>
          <p:cNvSpPr txBox="1"/>
          <p:nvPr/>
        </p:nvSpPr>
        <p:spPr>
          <a:xfrm>
            <a:off x="3023758" y="2564903"/>
            <a:ext cx="2308645"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①ユーザ認証あるいはトークン交換</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（成功すればトークン取得）</a:t>
            </a:r>
            <a:endParaRPr kumimoji="1" lang="en-US" altLang="ja-JP" sz="1200" dirty="0">
              <a:latin typeface="Meiryo UI" panose="020B0604030504040204" pitchFamily="50" charset="-128"/>
              <a:ea typeface="Meiryo UI" panose="020B0604030504040204" pitchFamily="50" charset="-128"/>
            </a:endParaRPr>
          </a:p>
        </p:txBody>
      </p:sp>
      <p:cxnSp>
        <p:nvCxnSpPr>
          <p:cNvPr id="59" name="直線矢印コネクタ 58">
            <a:extLst>
              <a:ext uri="{FF2B5EF4-FFF2-40B4-BE49-F238E27FC236}">
                <a16:creationId xmlns:a16="http://schemas.microsoft.com/office/drawing/2014/main" id="{870B869B-4CC1-7DE8-F9B6-F5B8B171319D}"/>
              </a:ext>
            </a:extLst>
          </p:cNvPr>
          <p:cNvCxnSpPr>
            <a:cxnSpLocks/>
          </p:cNvCxnSpPr>
          <p:nvPr/>
        </p:nvCxnSpPr>
        <p:spPr>
          <a:xfrm>
            <a:off x="2816927" y="4877736"/>
            <a:ext cx="28860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C6B2EE65-9EC3-E3F3-DD27-C946A1B4B2D4}"/>
              </a:ext>
            </a:extLst>
          </p:cNvPr>
          <p:cNvSpPr txBox="1"/>
          <p:nvPr/>
        </p:nvSpPr>
        <p:spPr>
          <a:xfrm>
            <a:off x="3023758" y="4445956"/>
            <a:ext cx="1255472"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②アクセス</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トークン持参）</a:t>
            </a:r>
          </a:p>
        </p:txBody>
      </p:sp>
      <p:sp>
        <p:nvSpPr>
          <p:cNvPr id="76" name="テキスト ボックス 75">
            <a:extLst>
              <a:ext uri="{FF2B5EF4-FFF2-40B4-BE49-F238E27FC236}">
                <a16:creationId xmlns:a16="http://schemas.microsoft.com/office/drawing/2014/main" id="{96F0E272-E080-5412-C069-05932FC024D4}"/>
              </a:ext>
            </a:extLst>
          </p:cNvPr>
          <p:cNvSpPr txBox="1"/>
          <p:nvPr/>
        </p:nvSpPr>
        <p:spPr>
          <a:xfrm>
            <a:off x="5774904" y="3905772"/>
            <a:ext cx="110158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③トークン検証</a:t>
            </a:r>
          </a:p>
        </p:txBody>
      </p:sp>
      <p:sp>
        <p:nvSpPr>
          <p:cNvPr id="77" name="四角形: 角を丸くする 76">
            <a:extLst>
              <a:ext uri="{FF2B5EF4-FFF2-40B4-BE49-F238E27FC236}">
                <a16:creationId xmlns:a16="http://schemas.microsoft.com/office/drawing/2014/main" id="{F5642CA2-DF71-45A5-2AE7-C7BADD13E0CE}"/>
              </a:ext>
            </a:extLst>
          </p:cNvPr>
          <p:cNvSpPr/>
          <p:nvPr/>
        </p:nvSpPr>
        <p:spPr>
          <a:xfrm>
            <a:off x="5496180" y="2190845"/>
            <a:ext cx="2760617" cy="3540800"/>
          </a:xfrm>
          <a:prstGeom prst="roundRect">
            <a:avLst>
              <a:gd name="adj" fmla="val 7883"/>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accent5"/>
                </a:solidFill>
                <a:latin typeface="Meiryo UI" panose="020B0604030504040204" pitchFamily="50" charset="-128"/>
                <a:ea typeface="Meiryo UI" panose="020B0604030504040204" pitchFamily="50" charset="-128"/>
              </a:rPr>
              <a:t>CADDE</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
        <p:nvSpPr>
          <p:cNvPr id="78" name="吹き出し: 四角形 77">
            <a:extLst>
              <a:ext uri="{FF2B5EF4-FFF2-40B4-BE49-F238E27FC236}">
                <a16:creationId xmlns:a16="http://schemas.microsoft.com/office/drawing/2014/main" id="{87557409-6AA8-5A3F-B42E-73A5F4C6D8AB}"/>
              </a:ext>
            </a:extLst>
          </p:cNvPr>
          <p:cNvSpPr/>
          <p:nvPr/>
        </p:nvSpPr>
        <p:spPr>
          <a:xfrm>
            <a:off x="657201" y="6004671"/>
            <a:ext cx="6135486" cy="446566"/>
          </a:xfrm>
          <a:prstGeom prst="wedgeRectCallout">
            <a:avLst>
              <a:gd name="adj1" fmla="val -10738"/>
              <a:gd name="adj2" fmla="val -123908"/>
            </a:avLst>
          </a:prstGeom>
          <a:solidFill>
            <a:srgbClr val="002060"/>
          </a:solidFill>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dirty="0">
                <a:solidFill>
                  <a:schemeClr val="bg1"/>
                </a:solidFill>
                <a:latin typeface="Meiryo UI" panose="020B0604030504040204" pitchFamily="50" charset="-128"/>
                <a:ea typeface="Meiryo UI" panose="020B0604030504040204" pitchFamily="50" charset="-128"/>
              </a:rPr>
              <a:t>「ユーザが使うアプリケーション」、「</a:t>
            </a:r>
            <a:r>
              <a:rPr kumimoji="1" lang="en-US" altLang="ja-JP" sz="1100" dirty="0">
                <a:solidFill>
                  <a:schemeClr val="bg1"/>
                </a:solidFill>
                <a:latin typeface="Meiryo UI" panose="020B0604030504040204" pitchFamily="50" charset="-128"/>
                <a:ea typeface="Meiryo UI" panose="020B0604030504040204" pitchFamily="50" charset="-128"/>
              </a:rPr>
              <a:t>CADDE</a:t>
            </a:r>
            <a:r>
              <a:rPr kumimoji="1" lang="ja-JP" altLang="en-US" sz="1100" dirty="0">
                <a:solidFill>
                  <a:schemeClr val="bg1"/>
                </a:solidFill>
                <a:latin typeface="Meiryo UI" panose="020B0604030504040204" pitchFamily="50" charset="-128"/>
                <a:ea typeface="Meiryo UI" panose="020B0604030504040204" pitchFamily="50" charset="-128"/>
              </a:rPr>
              <a:t>のシステム」が具体的に何かというのは、</a:t>
            </a:r>
            <a:r>
              <a:rPr lang="ja-JP" altLang="en-US" sz="1100" dirty="0">
                <a:solidFill>
                  <a:schemeClr val="bg1"/>
                </a:solidFill>
                <a:latin typeface="Meiryo UI" panose="020B0604030504040204" pitchFamily="50" charset="-128"/>
                <a:ea typeface="Meiryo UI" panose="020B0604030504040204" pitchFamily="50" charset="-128"/>
              </a:rPr>
              <a:t>業務シーンによって異なる</a:t>
            </a:r>
            <a:endParaRPr kumimoji="1" lang="en-US" altLang="ja-JP" sz="1100" dirty="0">
              <a:solidFill>
                <a:schemeClr val="bg1"/>
              </a:solidFill>
              <a:latin typeface="Meiryo UI" panose="020B0604030504040204" pitchFamily="50" charset="-128"/>
              <a:ea typeface="Meiryo UI" panose="020B0604030504040204" pitchFamily="50" charset="-128"/>
            </a:endParaRPr>
          </a:p>
        </p:txBody>
      </p:sp>
      <p:sp>
        <p:nvSpPr>
          <p:cNvPr id="95" name="四角形: 角を丸くする 94">
            <a:extLst>
              <a:ext uri="{FF2B5EF4-FFF2-40B4-BE49-F238E27FC236}">
                <a16:creationId xmlns:a16="http://schemas.microsoft.com/office/drawing/2014/main" id="{BA8D6691-4838-6D4B-AB19-EB2BC1721DDE}"/>
              </a:ext>
            </a:extLst>
          </p:cNvPr>
          <p:cNvSpPr/>
          <p:nvPr/>
        </p:nvSpPr>
        <p:spPr>
          <a:xfrm>
            <a:off x="5711719" y="4717558"/>
            <a:ext cx="1859277" cy="270535"/>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アクセス制御</a:t>
            </a:r>
            <a:endParaRPr kumimoji="1" lang="ja-JP" altLang="en-US" sz="11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763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(CADDE)</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772798244"/>
              </p:ext>
            </p:extLst>
          </p:nvPr>
        </p:nvGraphicFramePr>
        <p:xfrm>
          <a:off x="216000" y="720000"/>
          <a:ext cx="9216000" cy="420624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163557">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204447">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分野間データ連携基盤</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分野間データ連携基盤</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(Connector Architecture for Decentralized Data Exchange)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の略号は</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であり、ジャッデと読む</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35911513"/>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認証・認可</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における認証と認可に関する仕組みの総称</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656168306"/>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とパスワードを照合することによって、</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ユーザの真正性を確認すること</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59442801"/>
                  </a:ext>
                </a:extLst>
              </a:tr>
              <a:tr h="204447">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認可設定</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データ提供者が自身の持つカタログやデータに対して、誰にアクセスを許可するかを設定すること</a:t>
                      </a:r>
                    </a:p>
                  </a:txBody>
                  <a:tcPr marL="0" marR="0" marT="0" marB="0" anchor="ctr"/>
                </a:tc>
                <a:extLst>
                  <a:ext uri="{0D108BD9-81ED-4DB2-BD59-A6C34878D82A}">
                    <a16:rowId xmlns:a16="http://schemas.microsoft.com/office/drawing/2014/main" val="3290444842"/>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認可情報</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認可をするために必要な情報のこと（カタログやデータの識別子、条件など）</a:t>
                      </a:r>
                    </a:p>
                  </a:txBody>
                  <a:tcPr marL="0" marR="0" marT="0" marB="0" anchor="ctr"/>
                </a:tc>
                <a:extLst>
                  <a:ext uri="{0D108BD9-81ED-4DB2-BD59-A6C34878D82A}">
                    <a16:rowId xmlns:a16="http://schemas.microsoft.com/office/drawing/2014/main" val="202163237"/>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認可確認</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カタログやデータにアクセス要求があった際に、認可を確認して提供可否を決定すること</a:t>
                      </a:r>
                    </a:p>
                  </a:txBody>
                  <a:tcPr marL="0" marR="0" marT="0" marB="0" anchor="ctr"/>
                </a:tc>
                <a:extLst>
                  <a:ext uri="{0D108BD9-81ED-4DB2-BD59-A6C34878D82A}">
                    <a16:rowId xmlns:a16="http://schemas.microsoft.com/office/drawing/2014/main" val="3290647252"/>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ユーザが</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CADDE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を利用する際に必要となる</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p>
                  </a:txBody>
                  <a:tcPr marL="0" marR="0" marT="0" marB="0" anchor="ctr"/>
                </a:tc>
                <a:extLst>
                  <a:ext uri="{0D108BD9-81ED-4DB2-BD59-A6C34878D82A}">
                    <a16:rowId xmlns:a16="http://schemas.microsoft.com/office/drawing/2014/main" val="3847874842"/>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利用者</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設計書上でユーザがデータ利用者としてふるまっていることを強調するときの</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の表記</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250287629"/>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提供者</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設計書上でユーザがデータ提供者としてふるまっていることを強調するときの</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の表記</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85882775"/>
                  </a:ext>
                </a:extLst>
              </a:tr>
              <a:tr h="204447">
                <a:tc>
                  <a:txBody>
                    <a:bodyPr/>
                    <a:lstStyle/>
                    <a:p>
                      <a:pPr algn="l"/>
                      <a:r>
                        <a:rPr kumimoji="1" lang="en-US" altLang="ja-JP" sz="1000" dirty="0">
                          <a:latin typeface="Meiryo UI" panose="020B0604030504040204" pitchFamily="50" charset="-128"/>
                          <a:ea typeface="Meiryo UI" panose="020B0604030504040204" pitchFamily="50" charset="-128"/>
                        </a:rPr>
                        <a:t>10</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認証機能</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が支援サービス群として保有する認証のためのサーバ</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クライアント画面、</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API</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サーバ、</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Keycloak</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Keycloak</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のデータベースなどのコンポーネントを持つ</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12077385"/>
                  </a:ext>
                </a:extLst>
              </a:tr>
              <a:tr h="204447">
                <a:tc>
                  <a:txBody>
                    <a:bodyPr/>
                    <a:lstStyle/>
                    <a:p>
                      <a:pPr algn="l"/>
                      <a:r>
                        <a:rPr kumimoji="1" lang="en-US" altLang="ja-JP" sz="1000" dirty="0">
                          <a:latin typeface="Meiryo UI" panose="020B0604030504040204" pitchFamily="50" charset="-128"/>
                          <a:ea typeface="Meiryo UI" panose="020B0604030504040204" pitchFamily="50" charset="-128"/>
                        </a:rPr>
                        <a:t>11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認可機能</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各データ提供者が保有する認可のためのサーバ</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クライアント画面、</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API</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サーバ、</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Keycloak</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Keycloak</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のデータベースなどのコンポーネントを持つ</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076477449"/>
                  </a:ext>
                </a:extLst>
              </a:tr>
              <a:tr h="204447">
                <a:tc>
                  <a:txBody>
                    <a:bodyPr/>
                    <a:lstStyle/>
                    <a:p>
                      <a:pPr algn="l"/>
                      <a:r>
                        <a:rPr kumimoji="1" lang="en-US" altLang="ja-JP" sz="1000" dirty="0">
                          <a:latin typeface="Meiryo UI" panose="020B0604030504040204" pitchFamily="50" charset="-128"/>
                          <a:ea typeface="Meiryo UI" panose="020B0604030504040204" pitchFamily="50" charset="-128"/>
                        </a:rPr>
                        <a:t>12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認可</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GW</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契約管理からリクエストを受けて認可機能へ代理アクセスするもの</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p>
                      <a:pPr algn="l" fontAlgn="ctr"/>
                      <a:r>
                        <a:rPr lang="en-US" sz="1000" b="0" i="0" u="none" strike="noStrike" dirty="0">
                          <a:solidFill>
                            <a:schemeClr val="tx1"/>
                          </a:solidFill>
                          <a:effectLst/>
                          <a:latin typeface="Meiryo UI" panose="020B0604030504040204" pitchFamily="50" charset="-128"/>
                          <a:ea typeface="Meiryo UI" panose="020B0604030504040204" pitchFamily="50" charset="-128"/>
                        </a:rPr>
                        <a:t>API</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サーバなどのコンポーネントを持つ</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638540010"/>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13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利用者トークン</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sz="1000" b="0" i="0" u="none" strike="noStrike" dirty="0">
                          <a:solidFill>
                            <a:schemeClr val="tx1"/>
                          </a:solidFill>
                          <a:effectLst/>
                          <a:latin typeface="Meiryo UI" panose="020B0604030504040204" pitchFamily="50" charset="-128"/>
                          <a:ea typeface="Meiryo UI" panose="020B0604030504040204" pitchFamily="50" charset="-128"/>
                        </a:rPr>
                        <a:t>WebApp</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の要求により外部</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IdP</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または認証機能が発行するアクセストークンに対するラベル名</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875718253"/>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14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認証トークン</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認証機能が発行するアクセストークンに対するラベル名</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100499104"/>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15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認可トークン</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認可機能が発行するアクセストークンに対するラベル名</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786511297"/>
                  </a:ext>
                </a:extLst>
              </a:tr>
            </a:tbl>
          </a:graphicData>
        </a:graphic>
      </p:graphicFrame>
    </p:spTree>
    <p:extLst>
      <p:ext uri="{BB962C8B-B14F-4D97-AF65-F5344CB8AC3E}">
        <p14:creationId xmlns:p14="http://schemas.microsoft.com/office/powerpoint/2010/main" val="1518105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正方形/長方形 111">
            <a:extLst>
              <a:ext uri="{FF2B5EF4-FFF2-40B4-BE49-F238E27FC236}">
                <a16:creationId xmlns:a16="http://schemas.microsoft.com/office/drawing/2014/main" id="{E5A3A0C0-7DF3-8260-CF92-7FA10017FD26}"/>
              </a:ext>
            </a:extLst>
          </p:cNvPr>
          <p:cNvSpPr/>
          <p:nvPr/>
        </p:nvSpPr>
        <p:spPr>
          <a:xfrm>
            <a:off x="316959" y="2611101"/>
            <a:ext cx="9315239" cy="1713746"/>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①　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なしの場合</a:t>
            </a:r>
          </a:p>
        </p:txBody>
      </p:sp>
      <p:sp>
        <p:nvSpPr>
          <p:cNvPr id="8" name="正方形/長方形 7">
            <a:extLst>
              <a:ext uri="{FF2B5EF4-FFF2-40B4-BE49-F238E27FC236}">
                <a16:creationId xmlns:a16="http://schemas.microsoft.com/office/drawing/2014/main" id="{26DCF03A-1454-0A1A-9A1F-93B9EF225409}"/>
              </a:ext>
            </a:extLst>
          </p:cNvPr>
          <p:cNvSpPr/>
          <p:nvPr/>
        </p:nvSpPr>
        <p:spPr>
          <a:xfrm>
            <a:off x="316958" y="4735623"/>
            <a:ext cx="9315240" cy="173647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ja-JP" altLang="en-US" sz="1000" dirty="0">
                <a:latin typeface="Meiryo UI" panose="020B0604030504040204" pitchFamily="50" charset="-128"/>
                <a:ea typeface="Meiryo UI" panose="020B0604030504040204" pitchFamily="50" charset="-128"/>
              </a:rPr>
              <a:t>②</a:t>
            </a:r>
            <a:r>
              <a:rPr kumimoji="1" lang="ja-JP" altLang="en-US" sz="1000" dirty="0">
                <a:latin typeface="Meiryo UI" panose="020B0604030504040204" pitchFamily="50" charset="-128"/>
                <a:ea typeface="Meiryo UI" panose="020B0604030504040204" pitchFamily="50" charset="-128"/>
              </a:rPr>
              <a:t>　外部</a:t>
            </a:r>
            <a:r>
              <a:rPr kumimoji="1" lang="en-US" altLang="ja-JP" sz="1000" dirty="0">
                <a:latin typeface="Meiryo UI" panose="020B0604030504040204" pitchFamily="50" charset="-128"/>
                <a:ea typeface="Meiryo UI" panose="020B0604030504040204" pitchFamily="50" charset="-128"/>
              </a:rPr>
              <a:t>IdP</a:t>
            </a:r>
            <a:r>
              <a:rPr lang="ja-JP" altLang="en-US" sz="1000" dirty="0">
                <a:latin typeface="Meiryo UI" panose="020B0604030504040204" pitchFamily="50" charset="-128"/>
                <a:ea typeface="Meiryo UI" panose="020B0604030504040204" pitchFamily="50" charset="-128"/>
              </a:rPr>
              <a:t>あり</a:t>
            </a:r>
            <a:r>
              <a:rPr kumimoji="1" lang="ja-JP" altLang="en-US" sz="1000" dirty="0">
                <a:latin typeface="Meiryo UI" panose="020B0604030504040204" pitchFamily="50" charset="-128"/>
                <a:ea typeface="Meiryo UI" panose="020B0604030504040204" pitchFamily="50" charset="-128"/>
              </a:rPr>
              <a:t>の場合</a:t>
            </a:r>
          </a:p>
        </p:txBody>
      </p:sp>
      <p:sp>
        <p:nvSpPr>
          <p:cNvPr id="2" name="タイトル 1">
            <a:extLst>
              <a:ext uri="{FF2B5EF4-FFF2-40B4-BE49-F238E27FC236}">
                <a16:creationId xmlns:a16="http://schemas.microsoft.com/office/drawing/2014/main" id="{9E8729EF-A80B-4295-BEB9-851BF8393F04}"/>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2.3. </a:t>
            </a:r>
            <a:r>
              <a:rPr lang="ja-JP" altLang="en-US" sz="1800" dirty="0">
                <a:latin typeface="Meiryo UI" panose="020B0604030504040204" pitchFamily="50" charset="-128"/>
                <a:ea typeface="Meiryo UI" panose="020B0604030504040204" pitchFamily="50" charset="-128"/>
              </a:rPr>
              <a:t>認可確認のための</a:t>
            </a:r>
            <a:r>
              <a:rPr lang="en-US" altLang="ja-JP" sz="1800" dirty="0">
                <a:latin typeface="Meiryo UI" panose="020B0604030504040204" pitchFamily="50" charset="-128"/>
                <a:ea typeface="Meiryo UI" panose="020B0604030504040204" pitchFamily="50" charset="-128"/>
              </a:rPr>
              <a:t>ID</a:t>
            </a:r>
            <a:r>
              <a:rPr lang="ja-JP" altLang="en-US" sz="1800" dirty="0">
                <a:latin typeface="Meiryo UI" panose="020B0604030504040204" pitchFamily="50" charset="-128"/>
                <a:ea typeface="Meiryo UI" panose="020B0604030504040204" pitchFamily="50" charset="-128"/>
              </a:rPr>
              <a:t>連携方式 </a:t>
            </a:r>
            <a:r>
              <a:rPr lang="en-US" altLang="ja-JP" sz="1800" dirty="0">
                <a:latin typeface="Meiryo UI" panose="020B0604030504040204" pitchFamily="50" charset="-128"/>
                <a:ea typeface="Meiryo UI" panose="020B0604030504040204" pitchFamily="50" charset="-128"/>
              </a:rPr>
              <a:t>&gt; 2.3.1.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sp>
        <p:nvSpPr>
          <p:cNvPr id="3" name="正方形/長方形 2">
            <a:extLst>
              <a:ext uri="{FF2B5EF4-FFF2-40B4-BE49-F238E27FC236}">
                <a16:creationId xmlns:a16="http://schemas.microsoft.com/office/drawing/2014/main" id="{94C7BD31-7979-4EEF-8816-93648C49427C}"/>
              </a:ext>
            </a:extLst>
          </p:cNvPr>
          <p:cNvSpPr/>
          <p:nvPr/>
        </p:nvSpPr>
        <p:spPr>
          <a:xfrm>
            <a:off x="667228" y="3861017"/>
            <a:ext cx="2591836"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latin typeface="Meiryo UI" panose="020B0604030504040204" pitchFamily="50" charset="-128"/>
                <a:ea typeface="Meiryo UI" panose="020B0604030504040204" pitchFamily="50" charset="-128"/>
              </a:rPr>
              <a:t>WebApp</a:t>
            </a:r>
          </a:p>
        </p:txBody>
      </p:sp>
      <p:sp>
        <p:nvSpPr>
          <p:cNvPr id="4" name="正方形/長方形 3">
            <a:extLst>
              <a:ext uri="{FF2B5EF4-FFF2-40B4-BE49-F238E27FC236}">
                <a16:creationId xmlns:a16="http://schemas.microsoft.com/office/drawing/2014/main" id="{344A8CDC-2569-4ABA-9916-AC960E36DF7C}"/>
              </a:ext>
            </a:extLst>
          </p:cNvPr>
          <p:cNvSpPr/>
          <p:nvPr/>
        </p:nvSpPr>
        <p:spPr>
          <a:xfrm>
            <a:off x="4137972" y="3843599"/>
            <a:ext cx="1504103"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利用者コネクタ</a:t>
            </a:r>
            <a:endParaRPr lang="en-US" altLang="ja-JP" sz="8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11DCDA63-5EC9-44DC-B1BD-85CF6C88D289}"/>
              </a:ext>
            </a:extLst>
          </p:cNvPr>
          <p:cNvSpPr/>
          <p:nvPr/>
        </p:nvSpPr>
        <p:spPr>
          <a:xfrm>
            <a:off x="6489298" y="3868316"/>
            <a:ext cx="2950781" cy="40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提供者コネクタ</a:t>
            </a:r>
            <a:endParaRPr lang="en-US" altLang="ja-JP" sz="800" dirty="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EE8ABE93-02D0-4294-91C8-F800073844A5}"/>
              </a:ext>
            </a:extLst>
          </p:cNvPr>
          <p:cNvSpPr/>
          <p:nvPr/>
        </p:nvSpPr>
        <p:spPr>
          <a:xfrm>
            <a:off x="667228" y="2883213"/>
            <a:ext cx="4934546" cy="4599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認証機能</a:t>
            </a:r>
            <a:endParaRPr lang="en-US" altLang="ja-JP" sz="800" dirty="0">
              <a:latin typeface="Meiryo UI" panose="020B0604030504040204" pitchFamily="50" charset="-128"/>
              <a:ea typeface="Meiryo UI" panose="020B0604030504040204" pitchFamily="50" charset="-128"/>
            </a:endParaRPr>
          </a:p>
        </p:txBody>
      </p:sp>
      <p:sp>
        <p:nvSpPr>
          <p:cNvPr id="14" name="矢印: U ターン 13">
            <a:extLst>
              <a:ext uri="{FF2B5EF4-FFF2-40B4-BE49-F238E27FC236}">
                <a16:creationId xmlns:a16="http://schemas.microsoft.com/office/drawing/2014/main" id="{F5FA4180-9FDC-417D-AB44-C536DE304F38}"/>
              </a:ext>
            </a:extLst>
          </p:cNvPr>
          <p:cNvSpPr/>
          <p:nvPr/>
        </p:nvSpPr>
        <p:spPr>
          <a:xfrm>
            <a:off x="4687494" y="3340536"/>
            <a:ext cx="373802" cy="503059"/>
          </a:xfrm>
          <a:prstGeom prst="uturnArrow">
            <a:avLst>
              <a:gd name="adj1" fmla="val 12982"/>
              <a:gd name="adj2" fmla="val 20994"/>
              <a:gd name="adj3" fmla="val 34319"/>
              <a:gd name="adj4" fmla="val 43750"/>
              <a:gd name="adj5" fmla="val 100000"/>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6" name="矢印: U ターン 15">
            <a:extLst>
              <a:ext uri="{FF2B5EF4-FFF2-40B4-BE49-F238E27FC236}">
                <a16:creationId xmlns:a16="http://schemas.microsoft.com/office/drawing/2014/main" id="{2638AD5B-88F3-40DF-B748-098D3A5DF3D4}"/>
              </a:ext>
            </a:extLst>
          </p:cNvPr>
          <p:cNvSpPr/>
          <p:nvPr/>
        </p:nvSpPr>
        <p:spPr>
          <a:xfrm>
            <a:off x="7171159" y="3349245"/>
            <a:ext cx="373802" cy="523313"/>
          </a:xfrm>
          <a:prstGeom prst="uturnArrow">
            <a:avLst>
              <a:gd name="adj1" fmla="val 12982"/>
              <a:gd name="adj2" fmla="val 20994"/>
              <a:gd name="adj3" fmla="val 34319"/>
              <a:gd name="adj4" fmla="val 43750"/>
              <a:gd name="adj5" fmla="val 10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7BA00143-75B3-4772-A37D-B462E9519F8D}"/>
              </a:ext>
            </a:extLst>
          </p:cNvPr>
          <p:cNvSpPr/>
          <p:nvPr/>
        </p:nvSpPr>
        <p:spPr>
          <a:xfrm>
            <a:off x="6554485" y="2879191"/>
            <a:ext cx="2877345" cy="456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認可機能</a:t>
            </a:r>
            <a:endParaRPr lang="en-US" altLang="ja-JP" sz="8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3CFEB74E-5882-4F83-94FE-59DAC6A0E877}"/>
              </a:ext>
            </a:extLst>
          </p:cNvPr>
          <p:cNvSpPr txBox="1"/>
          <p:nvPr/>
        </p:nvSpPr>
        <p:spPr>
          <a:xfrm>
            <a:off x="2396373" y="3492762"/>
            <a:ext cx="795411"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利用者トークン</a:t>
            </a:r>
          </a:p>
        </p:txBody>
      </p:sp>
      <p:sp>
        <p:nvSpPr>
          <p:cNvPr id="26" name="矢印: 右 25">
            <a:extLst>
              <a:ext uri="{FF2B5EF4-FFF2-40B4-BE49-F238E27FC236}">
                <a16:creationId xmlns:a16="http://schemas.microsoft.com/office/drawing/2014/main" id="{3D48627F-C0B9-44C6-BDBE-5E1127BB962A}"/>
              </a:ext>
            </a:extLst>
          </p:cNvPr>
          <p:cNvSpPr/>
          <p:nvPr/>
        </p:nvSpPr>
        <p:spPr>
          <a:xfrm>
            <a:off x="3309927" y="3880354"/>
            <a:ext cx="779416" cy="16270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27" name="矢印: 右 26">
            <a:extLst>
              <a:ext uri="{FF2B5EF4-FFF2-40B4-BE49-F238E27FC236}">
                <a16:creationId xmlns:a16="http://schemas.microsoft.com/office/drawing/2014/main" id="{671FDFA1-98F3-4A3E-8B8F-5FE3EB186137}"/>
              </a:ext>
            </a:extLst>
          </p:cNvPr>
          <p:cNvSpPr/>
          <p:nvPr/>
        </p:nvSpPr>
        <p:spPr>
          <a:xfrm>
            <a:off x="5694684" y="3880354"/>
            <a:ext cx="754441" cy="1602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85D6D901-371F-4684-91C8-876975C2364D}"/>
              </a:ext>
            </a:extLst>
          </p:cNvPr>
          <p:cNvSpPr txBox="1"/>
          <p:nvPr/>
        </p:nvSpPr>
        <p:spPr>
          <a:xfrm>
            <a:off x="4998423" y="3492762"/>
            <a:ext cx="692818" cy="215444"/>
          </a:xfrm>
          <a:prstGeom prst="rect">
            <a:avLst/>
          </a:prstGeom>
          <a:noFill/>
        </p:spPr>
        <p:txBody>
          <a:bodyPr wrap="none" rtlCol="0">
            <a:spAutoFit/>
          </a:bodyPr>
          <a:lstStyle/>
          <a:p>
            <a:r>
              <a:rPr kumimoji="1" lang="ja-JP" altLang="en-US" sz="800" dirty="0">
                <a:solidFill>
                  <a:srgbClr val="FF0000"/>
                </a:solidFill>
                <a:latin typeface="Meiryo UI" panose="020B0604030504040204" pitchFamily="50" charset="-128"/>
                <a:ea typeface="Meiryo UI" panose="020B0604030504040204" pitchFamily="50" charset="-128"/>
              </a:rPr>
              <a:t>認証トークン</a:t>
            </a:r>
          </a:p>
        </p:txBody>
      </p:sp>
      <p:sp>
        <p:nvSpPr>
          <p:cNvPr id="33" name="テキスト ボックス 32">
            <a:extLst>
              <a:ext uri="{FF2B5EF4-FFF2-40B4-BE49-F238E27FC236}">
                <a16:creationId xmlns:a16="http://schemas.microsoft.com/office/drawing/2014/main" id="{F1686934-BA9C-4F34-9D38-8D02C83A3EC2}"/>
              </a:ext>
            </a:extLst>
          </p:cNvPr>
          <p:cNvSpPr txBox="1"/>
          <p:nvPr/>
        </p:nvSpPr>
        <p:spPr>
          <a:xfrm>
            <a:off x="7542079" y="3501471"/>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認可トークン</a:t>
            </a:r>
          </a:p>
        </p:txBody>
      </p:sp>
      <p:sp>
        <p:nvSpPr>
          <p:cNvPr id="34" name="テキスト ボックス 33">
            <a:extLst>
              <a:ext uri="{FF2B5EF4-FFF2-40B4-BE49-F238E27FC236}">
                <a16:creationId xmlns:a16="http://schemas.microsoft.com/office/drawing/2014/main" id="{E17D0CDA-BDAB-41EA-9BBE-2944801DD823}"/>
              </a:ext>
            </a:extLst>
          </p:cNvPr>
          <p:cNvSpPr txBox="1"/>
          <p:nvPr/>
        </p:nvSpPr>
        <p:spPr>
          <a:xfrm>
            <a:off x="3838426" y="3492762"/>
            <a:ext cx="795411" cy="215444"/>
          </a:xfrm>
          <a:prstGeom prst="rect">
            <a:avLst/>
          </a:prstGeom>
          <a:noFill/>
        </p:spPr>
        <p:txBody>
          <a:bodyPr wrap="none" rtlCol="0">
            <a:spAutoFit/>
          </a:bodyPr>
          <a:lstStyle/>
          <a:p>
            <a:r>
              <a:rPr kumimoji="1" lang="ja-JP" altLang="en-US" sz="800" dirty="0">
                <a:solidFill>
                  <a:srgbClr val="FF0000"/>
                </a:solidFill>
                <a:latin typeface="Meiryo UI" panose="020B0604030504040204" pitchFamily="50" charset="-128"/>
                <a:ea typeface="Meiryo UI" panose="020B0604030504040204" pitchFamily="50" charset="-128"/>
              </a:rPr>
              <a:t>利用者トークン</a:t>
            </a:r>
          </a:p>
        </p:txBody>
      </p:sp>
      <p:sp>
        <p:nvSpPr>
          <p:cNvPr id="35" name="テキスト ボックス 34">
            <a:extLst>
              <a:ext uri="{FF2B5EF4-FFF2-40B4-BE49-F238E27FC236}">
                <a16:creationId xmlns:a16="http://schemas.microsoft.com/office/drawing/2014/main" id="{67838D9B-2673-48C2-B789-6DF6DC97EBD6}"/>
              </a:ext>
            </a:extLst>
          </p:cNvPr>
          <p:cNvSpPr txBox="1"/>
          <p:nvPr/>
        </p:nvSpPr>
        <p:spPr>
          <a:xfrm>
            <a:off x="6395489" y="3492762"/>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認証トークン</a:t>
            </a:r>
          </a:p>
        </p:txBody>
      </p:sp>
      <p:sp>
        <p:nvSpPr>
          <p:cNvPr id="37" name="テキスト ボックス 36">
            <a:extLst>
              <a:ext uri="{FF2B5EF4-FFF2-40B4-BE49-F238E27FC236}">
                <a16:creationId xmlns:a16="http://schemas.microsoft.com/office/drawing/2014/main" id="{F019CF34-758C-410E-93B5-DFF5EA80A1D6}"/>
              </a:ext>
            </a:extLst>
          </p:cNvPr>
          <p:cNvSpPr txBox="1"/>
          <p:nvPr/>
        </p:nvSpPr>
        <p:spPr>
          <a:xfrm>
            <a:off x="5768143" y="2885837"/>
            <a:ext cx="652743" cy="338554"/>
          </a:xfrm>
          <a:prstGeom prst="rect">
            <a:avLst/>
          </a:prstGeom>
          <a:noFill/>
        </p:spPr>
        <p:txBody>
          <a:bodyPr wrap="none" rtlCol="0">
            <a:spAutoFit/>
          </a:bodyPr>
          <a:lstStyle/>
          <a:p>
            <a:r>
              <a:rPr kumimoji="1" lang="en-US" altLang="ja-JP" sz="800" dirty="0">
                <a:solidFill>
                  <a:schemeClr val="accent5"/>
                </a:solidFill>
                <a:latin typeface="Meiryo UI" panose="020B0604030504040204" pitchFamily="50" charset="-128"/>
                <a:ea typeface="Meiryo UI" panose="020B0604030504040204" pitchFamily="50" charset="-128"/>
              </a:rPr>
              <a:t>ID</a:t>
            </a:r>
            <a:r>
              <a:rPr kumimoji="1" lang="ja-JP" altLang="en-US" sz="800" dirty="0">
                <a:solidFill>
                  <a:schemeClr val="accent5"/>
                </a:solidFill>
                <a:latin typeface="Meiryo UI" panose="020B0604030504040204" pitchFamily="50" charset="-128"/>
                <a:ea typeface="Meiryo UI" panose="020B0604030504040204" pitchFamily="50" charset="-128"/>
              </a:rPr>
              <a:t>連携の</a:t>
            </a:r>
            <a:endParaRPr kumimoji="1" lang="en-US" altLang="ja-JP" sz="800" dirty="0">
              <a:solidFill>
                <a:schemeClr val="accent5"/>
              </a:solidFill>
              <a:latin typeface="Meiryo UI" panose="020B0604030504040204" pitchFamily="50" charset="-128"/>
              <a:ea typeface="Meiryo UI" panose="020B0604030504040204" pitchFamily="50" charset="-128"/>
            </a:endParaRPr>
          </a:p>
          <a:p>
            <a:r>
              <a:rPr lang="ja-JP" altLang="en-US" sz="800" dirty="0">
                <a:solidFill>
                  <a:schemeClr val="accent5"/>
                </a:solidFill>
                <a:latin typeface="Meiryo UI" panose="020B0604030504040204" pitchFamily="50" charset="-128"/>
                <a:ea typeface="Meiryo UI" panose="020B0604030504040204" pitchFamily="50" charset="-128"/>
              </a:rPr>
              <a:t>問い合わせ</a:t>
            </a:r>
            <a:endParaRPr kumimoji="1" lang="ja-JP" altLang="en-US" sz="800" dirty="0">
              <a:solidFill>
                <a:schemeClr val="accent5"/>
              </a:solidFill>
              <a:latin typeface="Meiryo UI" panose="020B0604030504040204" pitchFamily="50" charset="-128"/>
              <a:ea typeface="Meiryo UI" panose="020B0604030504040204" pitchFamily="50" charset="-128"/>
            </a:endParaRPr>
          </a:p>
        </p:txBody>
      </p:sp>
      <p:sp>
        <p:nvSpPr>
          <p:cNvPr id="40" name="矢印: 上 39">
            <a:extLst>
              <a:ext uri="{FF2B5EF4-FFF2-40B4-BE49-F238E27FC236}">
                <a16:creationId xmlns:a16="http://schemas.microsoft.com/office/drawing/2014/main" id="{343548D9-B541-4340-A94C-E0FF2CDAD3FC}"/>
              </a:ext>
            </a:extLst>
          </p:cNvPr>
          <p:cNvSpPr/>
          <p:nvPr/>
        </p:nvSpPr>
        <p:spPr>
          <a:xfrm>
            <a:off x="1001085" y="3359362"/>
            <a:ext cx="274693"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A954C7A9-F7DE-4A94-8D5E-FE390A0BE797}"/>
              </a:ext>
            </a:extLst>
          </p:cNvPr>
          <p:cNvSpPr txBox="1"/>
          <p:nvPr/>
        </p:nvSpPr>
        <p:spPr>
          <a:xfrm>
            <a:off x="589080" y="3520985"/>
            <a:ext cx="389850"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認証</a:t>
            </a:r>
          </a:p>
        </p:txBody>
      </p:sp>
      <p:sp>
        <p:nvSpPr>
          <p:cNvPr id="42" name="矢印: 下 41">
            <a:extLst>
              <a:ext uri="{FF2B5EF4-FFF2-40B4-BE49-F238E27FC236}">
                <a16:creationId xmlns:a16="http://schemas.microsoft.com/office/drawing/2014/main" id="{065333C9-677B-4D4E-8018-E404B2CEEB4C}"/>
              </a:ext>
            </a:extLst>
          </p:cNvPr>
          <p:cNvSpPr/>
          <p:nvPr/>
        </p:nvSpPr>
        <p:spPr>
          <a:xfrm>
            <a:off x="2178175" y="3352525"/>
            <a:ext cx="252070" cy="501188"/>
          </a:xfrm>
          <a:prstGeom prst="downArrow">
            <a:avLst>
              <a:gd name="adj1" fmla="val 3618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7486CF89-EBFE-4F26-AD35-3D65919FD9F6}"/>
              </a:ext>
            </a:extLst>
          </p:cNvPr>
          <p:cNvSpPr txBox="1"/>
          <p:nvPr/>
        </p:nvSpPr>
        <p:spPr>
          <a:xfrm>
            <a:off x="3254481" y="4039882"/>
            <a:ext cx="795411"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利用者トークン</a:t>
            </a:r>
          </a:p>
        </p:txBody>
      </p:sp>
      <p:sp>
        <p:nvSpPr>
          <p:cNvPr id="44" name="テキスト ボックス 43">
            <a:extLst>
              <a:ext uri="{FF2B5EF4-FFF2-40B4-BE49-F238E27FC236}">
                <a16:creationId xmlns:a16="http://schemas.microsoft.com/office/drawing/2014/main" id="{5B607628-6C4F-4C4B-8F9A-E47F2A18C253}"/>
              </a:ext>
            </a:extLst>
          </p:cNvPr>
          <p:cNvSpPr txBox="1"/>
          <p:nvPr/>
        </p:nvSpPr>
        <p:spPr>
          <a:xfrm>
            <a:off x="5651414" y="4049848"/>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認証トークン</a:t>
            </a:r>
          </a:p>
        </p:txBody>
      </p:sp>
      <p:sp>
        <p:nvSpPr>
          <p:cNvPr id="51" name="テキスト ボックス 50">
            <a:extLst>
              <a:ext uri="{FF2B5EF4-FFF2-40B4-BE49-F238E27FC236}">
                <a16:creationId xmlns:a16="http://schemas.microsoft.com/office/drawing/2014/main" id="{FCE7025A-6CEC-4563-A060-F41730FACF4E}"/>
              </a:ext>
            </a:extLst>
          </p:cNvPr>
          <p:cNvSpPr txBox="1"/>
          <p:nvPr/>
        </p:nvSpPr>
        <p:spPr>
          <a:xfrm>
            <a:off x="216000" y="720000"/>
            <a:ext cx="9229970" cy="1625365"/>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では、一度認証したユーザが</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内でアクセス権限を引き継いで認可の確認ができるように</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連携を行う。</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連携はトークン交換によって行う。トークン交換とは、すでに発行済みのトークンの情報を引き継いで、新規のトークンを新たに発行する方法である。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なしの場合</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ありの場合と同様に認証機能および認可機能でトークン交換を行うが、認証機能でのトークン交換は、交換前、交換後いずれも発行者が　　　認証機能なので、</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連携の問い合わせはしない。このトークン交換では、</a:t>
            </a:r>
            <a:r>
              <a:rPr lang="en-US" altLang="ja-JP" sz="1200" dirty="0">
                <a:latin typeface="Meiryo UI" panose="020B0604030504040204" pitchFamily="50" charset="-128"/>
                <a:ea typeface="Meiryo UI" panose="020B0604030504040204" pitchFamily="50" charset="-128"/>
              </a:rPr>
              <a:t>WebApp</a:t>
            </a:r>
            <a:r>
              <a:rPr lang="ja-JP" altLang="en-US" sz="1200" dirty="0">
                <a:latin typeface="Meiryo UI" panose="020B0604030504040204" pitchFamily="50" charset="-128"/>
                <a:ea typeface="Meiryo UI" panose="020B0604030504040204" pitchFamily="50" charset="-128"/>
              </a:rPr>
              <a:t>から利用者コネクタへと送信された利用者トークンが有効であることを確認している。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②　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ありの場合</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認証機能および認可機能でトークン交換を行う。どちらの際にも交換前のトークン発行者に対して</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連携の問い合わせをする。</a:t>
            </a:r>
            <a:endParaRPr lang="en-US" altLang="ja-JP" sz="1200" dirty="0">
              <a:latin typeface="Meiryo UI" panose="020B0604030504040204" pitchFamily="50" charset="-128"/>
              <a:ea typeface="Meiryo UI" panose="020B0604030504040204" pitchFamily="50" charset="-128"/>
            </a:endParaRPr>
          </a:p>
        </p:txBody>
      </p:sp>
      <p:sp>
        <p:nvSpPr>
          <p:cNvPr id="53" name="矢印: 左 52">
            <a:extLst>
              <a:ext uri="{FF2B5EF4-FFF2-40B4-BE49-F238E27FC236}">
                <a16:creationId xmlns:a16="http://schemas.microsoft.com/office/drawing/2014/main" id="{BACF69F1-159A-4433-AF13-AD626C89EC6C}"/>
              </a:ext>
            </a:extLst>
          </p:cNvPr>
          <p:cNvSpPr/>
          <p:nvPr/>
        </p:nvSpPr>
        <p:spPr>
          <a:xfrm>
            <a:off x="5710112" y="3184073"/>
            <a:ext cx="754441" cy="144000"/>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A4365BC8-9EA9-E0B5-9F23-B38BAA646689}"/>
              </a:ext>
            </a:extLst>
          </p:cNvPr>
          <p:cNvSpPr/>
          <p:nvPr/>
        </p:nvSpPr>
        <p:spPr>
          <a:xfrm>
            <a:off x="862221" y="6004654"/>
            <a:ext cx="2465552"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latin typeface="Meiryo UI" panose="020B0604030504040204" pitchFamily="50" charset="-128"/>
                <a:ea typeface="Meiryo UI" panose="020B0604030504040204" pitchFamily="50" charset="-128"/>
              </a:rPr>
              <a:t>WebApp</a:t>
            </a:r>
          </a:p>
        </p:txBody>
      </p:sp>
      <p:sp>
        <p:nvSpPr>
          <p:cNvPr id="83" name="正方形/長方形 82">
            <a:extLst>
              <a:ext uri="{FF2B5EF4-FFF2-40B4-BE49-F238E27FC236}">
                <a16:creationId xmlns:a16="http://schemas.microsoft.com/office/drawing/2014/main" id="{A261E471-7393-162A-0ED6-5E74DB3D8C55}"/>
              </a:ext>
            </a:extLst>
          </p:cNvPr>
          <p:cNvSpPr/>
          <p:nvPr/>
        </p:nvSpPr>
        <p:spPr>
          <a:xfrm>
            <a:off x="4206681" y="5987236"/>
            <a:ext cx="1504103"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利用者コネクタ</a:t>
            </a:r>
            <a:endParaRPr lang="en-US" altLang="ja-JP" sz="80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id="{3D68CF90-79C9-55AB-EBBC-C2D4B4CDBFCA}"/>
              </a:ext>
            </a:extLst>
          </p:cNvPr>
          <p:cNvSpPr/>
          <p:nvPr/>
        </p:nvSpPr>
        <p:spPr>
          <a:xfrm>
            <a:off x="6558007" y="6011953"/>
            <a:ext cx="2897476" cy="40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提供者コネクタ</a:t>
            </a:r>
            <a:endParaRPr lang="en-US" altLang="ja-JP" sz="800" dirty="0">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FCD8B26B-5319-3AD3-8AFD-F98FBE74BB1B}"/>
              </a:ext>
            </a:extLst>
          </p:cNvPr>
          <p:cNvSpPr/>
          <p:nvPr/>
        </p:nvSpPr>
        <p:spPr>
          <a:xfrm>
            <a:off x="4206681" y="5026850"/>
            <a:ext cx="1463801" cy="45996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認証機能</a:t>
            </a:r>
            <a:endParaRPr lang="en-US" altLang="ja-JP" sz="800" dirty="0">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1F57C7CA-7BC6-8A12-F88D-CEAA1F41C5EE}"/>
              </a:ext>
            </a:extLst>
          </p:cNvPr>
          <p:cNvSpPr/>
          <p:nvPr/>
        </p:nvSpPr>
        <p:spPr>
          <a:xfrm>
            <a:off x="862221" y="5026850"/>
            <a:ext cx="2122089" cy="4599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外部</a:t>
            </a:r>
            <a:r>
              <a:rPr lang="en-US" altLang="ja-JP" sz="800" dirty="0">
                <a:latin typeface="Meiryo UI" panose="020B0604030504040204" pitchFamily="50" charset="-128"/>
                <a:ea typeface="Meiryo UI" panose="020B0604030504040204" pitchFamily="50" charset="-128"/>
              </a:rPr>
              <a:t>IdP</a:t>
            </a:r>
          </a:p>
        </p:txBody>
      </p:sp>
      <p:sp>
        <p:nvSpPr>
          <p:cNvPr id="87" name="矢印: U ターン 86">
            <a:extLst>
              <a:ext uri="{FF2B5EF4-FFF2-40B4-BE49-F238E27FC236}">
                <a16:creationId xmlns:a16="http://schemas.microsoft.com/office/drawing/2014/main" id="{AE133A91-2447-73FA-C233-1F691B5FEB06}"/>
              </a:ext>
            </a:extLst>
          </p:cNvPr>
          <p:cNvSpPr/>
          <p:nvPr/>
        </p:nvSpPr>
        <p:spPr>
          <a:xfrm>
            <a:off x="4756203" y="5484173"/>
            <a:ext cx="373802" cy="503059"/>
          </a:xfrm>
          <a:prstGeom prst="uturnArrow">
            <a:avLst>
              <a:gd name="adj1" fmla="val 12982"/>
              <a:gd name="adj2" fmla="val 20994"/>
              <a:gd name="adj3" fmla="val 34319"/>
              <a:gd name="adj4" fmla="val 43750"/>
              <a:gd name="adj5" fmla="val 100000"/>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88" name="矢印: U ターン 87">
            <a:extLst>
              <a:ext uri="{FF2B5EF4-FFF2-40B4-BE49-F238E27FC236}">
                <a16:creationId xmlns:a16="http://schemas.microsoft.com/office/drawing/2014/main" id="{628A1AA1-B4BF-40ED-63D3-2DC57AB4A9BA}"/>
              </a:ext>
            </a:extLst>
          </p:cNvPr>
          <p:cNvSpPr/>
          <p:nvPr/>
        </p:nvSpPr>
        <p:spPr>
          <a:xfrm>
            <a:off x="7222450" y="5492882"/>
            <a:ext cx="373802" cy="503059"/>
          </a:xfrm>
          <a:prstGeom prst="uturnArrow">
            <a:avLst>
              <a:gd name="adj1" fmla="val 12982"/>
              <a:gd name="adj2" fmla="val 20994"/>
              <a:gd name="adj3" fmla="val 34319"/>
              <a:gd name="adj4" fmla="val 43750"/>
              <a:gd name="adj5" fmla="val 10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89" name="正方形/長方形 88">
            <a:extLst>
              <a:ext uri="{FF2B5EF4-FFF2-40B4-BE49-F238E27FC236}">
                <a16:creationId xmlns:a16="http://schemas.microsoft.com/office/drawing/2014/main" id="{950128E0-8C69-CF67-FCEB-BB36067AEC65}"/>
              </a:ext>
            </a:extLst>
          </p:cNvPr>
          <p:cNvSpPr/>
          <p:nvPr/>
        </p:nvSpPr>
        <p:spPr>
          <a:xfrm>
            <a:off x="6623194" y="5022828"/>
            <a:ext cx="2825366" cy="456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認可機能</a:t>
            </a:r>
            <a:endParaRPr lang="en-US" altLang="ja-JP" sz="8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617C0EB9-FB7E-6B53-CBD1-5698B5C922E5}"/>
              </a:ext>
            </a:extLst>
          </p:cNvPr>
          <p:cNvSpPr txBox="1"/>
          <p:nvPr/>
        </p:nvSpPr>
        <p:spPr>
          <a:xfrm>
            <a:off x="2465082" y="5636399"/>
            <a:ext cx="795411"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利用者トークン</a:t>
            </a:r>
          </a:p>
        </p:txBody>
      </p:sp>
      <p:sp>
        <p:nvSpPr>
          <p:cNvPr id="91" name="矢印: 右 90">
            <a:extLst>
              <a:ext uri="{FF2B5EF4-FFF2-40B4-BE49-F238E27FC236}">
                <a16:creationId xmlns:a16="http://schemas.microsoft.com/office/drawing/2014/main" id="{3D0756FF-CEB7-7332-0F6D-1EFE6C96DBE8}"/>
              </a:ext>
            </a:extLst>
          </p:cNvPr>
          <p:cNvSpPr/>
          <p:nvPr/>
        </p:nvSpPr>
        <p:spPr>
          <a:xfrm>
            <a:off x="3378636" y="6023991"/>
            <a:ext cx="779416" cy="16270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92" name="矢印: 右 91">
            <a:extLst>
              <a:ext uri="{FF2B5EF4-FFF2-40B4-BE49-F238E27FC236}">
                <a16:creationId xmlns:a16="http://schemas.microsoft.com/office/drawing/2014/main" id="{F8584BF6-D74E-03EC-E853-1C754369866F}"/>
              </a:ext>
            </a:extLst>
          </p:cNvPr>
          <p:cNvSpPr/>
          <p:nvPr/>
        </p:nvSpPr>
        <p:spPr>
          <a:xfrm>
            <a:off x="5763393" y="6023991"/>
            <a:ext cx="754441" cy="1602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93" name="テキスト ボックス 92">
            <a:extLst>
              <a:ext uri="{FF2B5EF4-FFF2-40B4-BE49-F238E27FC236}">
                <a16:creationId xmlns:a16="http://schemas.microsoft.com/office/drawing/2014/main" id="{A67E4F80-A815-3A3D-945E-8C5CA7CE533E}"/>
              </a:ext>
            </a:extLst>
          </p:cNvPr>
          <p:cNvSpPr txBox="1"/>
          <p:nvPr/>
        </p:nvSpPr>
        <p:spPr>
          <a:xfrm>
            <a:off x="5067132" y="5636399"/>
            <a:ext cx="692818" cy="215444"/>
          </a:xfrm>
          <a:prstGeom prst="rect">
            <a:avLst/>
          </a:prstGeom>
          <a:noFill/>
        </p:spPr>
        <p:txBody>
          <a:bodyPr wrap="none" rtlCol="0">
            <a:spAutoFit/>
          </a:bodyPr>
          <a:lstStyle/>
          <a:p>
            <a:r>
              <a:rPr kumimoji="1" lang="ja-JP" altLang="en-US" sz="800" dirty="0">
                <a:solidFill>
                  <a:srgbClr val="FF0000"/>
                </a:solidFill>
                <a:latin typeface="Meiryo UI" panose="020B0604030504040204" pitchFamily="50" charset="-128"/>
                <a:ea typeface="Meiryo UI" panose="020B0604030504040204" pitchFamily="50" charset="-128"/>
              </a:rPr>
              <a:t>認証トークン</a:t>
            </a:r>
          </a:p>
        </p:txBody>
      </p:sp>
      <p:sp>
        <p:nvSpPr>
          <p:cNvPr id="94" name="テキスト ボックス 93">
            <a:extLst>
              <a:ext uri="{FF2B5EF4-FFF2-40B4-BE49-F238E27FC236}">
                <a16:creationId xmlns:a16="http://schemas.microsoft.com/office/drawing/2014/main" id="{8523AEAA-5422-28BB-A0A5-6B9C3F4024A9}"/>
              </a:ext>
            </a:extLst>
          </p:cNvPr>
          <p:cNvSpPr txBox="1"/>
          <p:nvPr/>
        </p:nvSpPr>
        <p:spPr>
          <a:xfrm>
            <a:off x="7593370" y="5645108"/>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認可トークン</a:t>
            </a:r>
          </a:p>
        </p:txBody>
      </p:sp>
      <p:sp>
        <p:nvSpPr>
          <p:cNvPr id="95" name="テキスト ボックス 94">
            <a:extLst>
              <a:ext uri="{FF2B5EF4-FFF2-40B4-BE49-F238E27FC236}">
                <a16:creationId xmlns:a16="http://schemas.microsoft.com/office/drawing/2014/main" id="{44CB2B33-2C0D-FFBF-A019-9DDAD76B0801}"/>
              </a:ext>
            </a:extLst>
          </p:cNvPr>
          <p:cNvSpPr txBox="1"/>
          <p:nvPr/>
        </p:nvSpPr>
        <p:spPr>
          <a:xfrm>
            <a:off x="3924553" y="5636399"/>
            <a:ext cx="795411" cy="215444"/>
          </a:xfrm>
          <a:prstGeom prst="rect">
            <a:avLst/>
          </a:prstGeom>
          <a:noFill/>
        </p:spPr>
        <p:txBody>
          <a:bodyPr wrap="none" rtlCol="0">
            <a:spAutoFit/>
          </a:bodyPr>
          <a:lstStyle/>
          <a:p>
            <a:r>
              <a:rPr kumimoji="1" lang="ja-JP" altLang="en-US" sz="800" dirty="0">
                <a:solidFill>
                  <a:srgbClr val="FF0000"/>
                </a:solidFill>
                <a:latin typeface="Meiryo UI" panose="020B0604030504040204" pitchFamily="50" charset="-128"/>
                <a:ea typeface="Meiryo UI" panose="020B0604030504040204" pitchFamily="50" charset="-128"/>
              </a:rPr>
              <a:t>利用者トークン</a:t>
            </a:r>
          </a:p>
        </p:txBody>
      </p:sp>
      <p:sp>
        <p:nvSpPr>
          <p:cNvPr id="96" name="テキスト ボックス 95">
            <a:extLst>
              <a:ext uri="{FF2B5EF4-FFF2-40B4-BE49-F238E27FC236}">
                <a16:creationId xmlns:a16="http://schemas.microsoft.com/office/drawing/2014/main" id="{E1EF7A82-645B-DF49-076C-2F760AA96107}"/>
              </a:ext>
            </a:extLst>
          </p:cNvPr>
          <p:cNvSpPr txBox="1"/>
          <p:nvPr/>
        </p:nvSpPr>
        <p:spPr>
          <a:xfrm>
            <a:off x="6455489" y="5636399"/>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認証トークン</a:t>
            </a:r>
          </a:p>
        </p:txBody>
      </p:sp>
      <p:sp>
        <p:nvSpPr>
          <p:cNvPr id="97" name="テキスト ボックス 96">
            <a:extLst>
              <a:ext uri="{FF2B5EF4-FFF2-40B4-BE49-F238E27FC236}">
                <a16:creationId xmlns:a16="http://schemas.microsoft.com/office/drawing/2014/main" id="{37405479-5C0F-4A46-2EB0-51268B3A07DE}"/>
              </a:ext>
            </a:extLst>
          </p:cNvPr>
          <p:cNvSpPr txBox="1"/>
          <p:nvPr/>
        </p:nvSpPr>
        <p:spPr>
          <a:xfrm>
            <a:off x="3257514" y="5015281"/>
            <a:ext cx="652743" cy="338554"/>
          </a:xfrm>
          <a:prstGeom prst="rect">
            <a:avLst/>
          </a:prstGeom>
          <a:noFill/>
        </p:spPr>
        <p:txBody>
          <a:bodyPr wrap="none" rtlCol="0">
            <a:spAutoFit/>
          </a:bodyPr>
          <a:lstStyle/>
          <a:p>
            <a:r>
              <a:rPr kumimoji="1" lang="en-US" altLang="ja-JP" sz="800" dirty="0">
                <a:solidFill>
                  <a:srgbClr val="FF0000"/>
                </a:solidFill>
                <a:latin typeface="Meiryo UI" panose="020B0604030504040204" pitchFamily="50" charset="-128"/>
                <a:ea typeface="Meiryo UI" panose="020B0604030504040204" pitchFamily="50" charset="-128"/>
              </a:rPr>
              <a:t>ID</a:t>
            </a:r>
            <a:r>
              <a:rPr kumimoji="1" lang="ja-JP" altLang="en-US" sz="800" dirty="0">
                <a:solidFill>
                  <a:srgbClr val="FF0000"/>
                </a:solidFill>
                <a:latin typeface="Meiryo UI" panose="020B0604030504040204" pitchFamily="50" charset="-128"/>
                <a:ea typeface="Meiryo UI" panose="020B0604030504040204" pitchFamily="50" charset="-128"/>
              </a:rPr>
              <a:t>連携の</a:t>
            </a:r>
            <a:endParaRPr kumimoji="1" lang="en-US" altLang="ja-JP" sz="800" dirty="0">
              <a:solidFill>
                <a:srgbClr val="FF0000"/>
              </a:solidFill>
              <a:latin typeface="Meiryo UI" panose="020B0604030504040204" pitchFamily="50" charset="-128"/>
              <a:ea typeface="Meiryo UI" panose="020B0604030504040204" pitchFamily="50" charset="-128"/>
            </a:endParaRPr>
          </a:p>
          <a:p>
            <a:r>
              <a:rPr lang="ja-JP" altLang="en-US" sz="800" dirty="0">
                <a:solidFill>
                  <a:srgbClr val="FF0000"/>
                </a:solidFill>
                <a:latin typeface="Meiryo UI" panose="020B0604030504040204" pitchFamily="50" charset="-128"/>
                <a:ea typeface="Meiryo UI" panose="020B0604030504040204" pitchFamily="50" charset="-128"/>
              </a:rPr>
              <a:t>問い合わせ</a:t>
            </a:r>
            <a:endParaRPr kumimoji="1" lang="ja-JP" altLang="en-US" sz="800" dirty="0">
              <a:solidFill>
                <a:srgbClr val="FF0000"/>
              </a:solidFill>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E2EBF281-C955-D5FB-02E0-F8CA859FAA4E}"/>
              </a:ext>
            </a:extLst>
          </p:cNvPr>
          <p:cNvSpPr txBox="1"/>
          <p:nvPr/>
        </p:nvSpPr>
        <p:spPr>
          <a:xfrm>
            <a:off x="5854270" y="5020765"/>
            <a:ext cx="652743" cy="338554"/>
          </a:xfrm>
          <a:prstGeom prst="rect">
            <a:avLst/>
          </a:prstGeom>
          <a:noFill/>
        </p:spPr>
        <p:txBody>
          <a:bodyPr wrap="none" rtlCol="0">
            <a:spAutoFit/>
          </a:bodyPr>
          <a:lstStyle/>
          <a:p>
            <a:r>
              <a:rPr kumimoji="1" lang="en-US" altLang="ja-JP" sz="800" dirty="0">
                <a:solidFill>
                  <a:schemeClr val="accent5"/>
                </a:solidFill>
                <a:latin typeface="Meiryo UI" panose="020B0604030504040204" pitchFamily="50" charset="-128"/>
                <a:ea typeface="Meiryo UI" panose="020B0604030504040204" pitchFamily="50" charset="-128"/>
              </a:rPr>
              <a:t>ID</a:t>
            </a:r>
            <a:r>
              <a:rPr kumimoji="1" lang="ja-JP" altLang="en-US" sz="800" dirty="0">
                <a:solidFill>
                  <a:schemeClr val="accent5"/>
                </a:solidFill>
                <a:latin typeface="Meiryo UI" panose="020B0604030504040204" pitchFamily="50" charset="-128"/>
                <a:ea typeface="Meiryo UI" panose="020B0604030504040204" pitchFamily="50" charset="-128"/>
              </a:rPr>
              <a:t>連携の</a:t>
            </a:r>
            <a:endParaRPr kumimoji="1" lang="en-US" altLang="ja-JP" sz="800" dirty="0">
              <a:solidFill>
                <a:schemeClr val="accent5"/>
              </a:solidFill>
              <a:latin typeface="Meiryo UI" panose="020B0604030504040204" pitchFamily="50" charset="-128"/>
              <a:ea typeface="Meiryo UI" panose="020B0604030504040204" pitchFamily="50" charset="-128"/>
            </a:endParaRPr>
          </a:p>
          <a:p>
            <a:r>
              <a:rPr lang="ja-JP" altLang="en-US" sz="800" dirty="0">
                <a:solidFill>
                  <a:schemeClr val="accent5"/>
                </a:solidFill>
                <a:latin typeface="Meiryo UI" panose="020B0604030504040204" pitchFamily="50" charset="-128"/>
                <a:ea typeface="Meiryo UI" panose="020B0604030504040204" pitchFamily="50" charset="-128"/>
              </a:rPr>
              <a:t>問い合わせ</a:t>
            </a:r>
            <a:endParaRPr kumimoji="1" lang="ja-JP" altLang="en-US" sz="800" dirty="0">
              <a:solidFill>
                <a:schemeClr val="accent5"/>
              </a:solidFill>
              <a:latin typeface="Meiryo UI" panose="020B0604030504040204" pitchFamily="50" charset="-128"/>
              <a:ea typeface="Meiryo UI" panose="020B0604030504040204" pitchFamily="50" charset="-128"/>
            </a:endParaRPr>
          </a:p>
        </p:txBody>
      </p:sp>
      <p:sp>
        <p:nvSpPr>
          <p:cNvPr id="100" name="矢印: 上 99">
            <a:extLst>
              <a:ext uri="{FF2B5EF4-FFF2-40B4-BE49-F238E27FC236}">
                <a16:creationId xmlns:a16="http://schemas.microsoft.com/office/drawing/2014/main" id="{C5E1514E-E95C-C074-3E1A-6E827B8C4EB7}"/>
              </a:ext>
            </a:extLst>
          </p:cNvPr>
          <p:cNvSpPr/>
          <p:nvPr/>
        </p:nvSpPr>
        <p:spPr>
          <a:xfrm>
            <a:off x="1069794" y="5502999"/>
            <a:ext cx="274693"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EE7EFD63-FB0D-BE13-3927-54387D5DC003}"/>
              </a:ext>
            </a:extLst>
          </p:cNvPr>
          <p:cNvSpPr txBox="1"/>
          <p:nvPr/>
        </p:nvSpPr>
        <p:spPr>
          <a:xfrm>
            <a:off x="573366" y="5658993"/>
            <a:ext cx="389850"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認証</a:t>
            </a:r>
          </a:p>
        </p:txBody>
      </p:sp>
      <p:sp>
        <p:nvSpPr>
          <p:cNvPr id="102" name="矢印: 下 101">
            <a:extLst>
              <a:ext uri="{FF2B5EF4-FFF2-40B4-BE49-F238E27FC236}">
                <a16:creationId xmlns:a16="http://schemas.microsoft.com/office/drawing/2014/main" id="{02F7F579-2BA5-9019-292F-9E9E395BA436}"/>
              </a:ext>
            </a:extLst>
          </p:cNvPr>
          <p:cNvSpPr/>
          <p:nvPr/>
        </p:nvSpPr>
        <p:spPr>
          <a:xfrm>
            <a:off x="2246884" y="5496162"/>
            <a:ext cx="252070" cy="501188"/>
          </a:xfrm>
          <a:prstGeom prst="downArrow">
            <a:avLst>
              <a:gd name="adj1" fmla="val 3618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59F72043-35B6-40F0-C9A5-F16874ED45A0}"/>
              </a:ext>
            </a:extLst>
          </p:cNvPr>
          <p:cNvSpPr txBox="1"/>
          <p:nvPr/>
        </p:nvSpPr>
        <p:spPr>
          <a:xfrm>
            <a:off x="3323190" y="6183519"/>
            <a:ext cx="795411"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利用者トークン</a:t>
            </a:r>
          </a:p>
        </p:txBody>
      </p:sp>
      <p:sp>
        <p:nvSpPr>
          <p:cNvPr id="104" name="テキスト ボックス 103">
            <a:extLst>
              <a:ext uri="{FF2B5EF4-FFF2-40B4-BE49-F238E27FC236}">
                <a16:creationId xmlns:a16="http://schemas.microsoft.com/office/drawing/2014/main" id="{C13E2069-BE01-B041-C34F-FE382379355E}"/>
              </a:ext>
            </a:extLst>
          </p:cNvPr>
          <p:cNvSpPr txBox="1"/>
          <p:nvPr/>
        </p:nvSpPr>
        <p:spPr>
          <a:xfrm>
            <a:off x="5720123" y="6193485"/>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認証トークン</a:t>
            </a:r>
          </a:p>
        </p:txBody>
      </p:sp>
      <p:sp>
        <p:nvSpPr>
          <p:cNvPr id="107" name="矢印: 左 106">
            <a:extLst>
              <a:ext uri="{FF2B5EF4-FFF2-40B4-BE49-F238E27FC236}">
                <a16:creationId xmlns:a16="http://schemas.microsoft.com/office/drawing/2014/main" id="{3346B487-734D-3049-2A2B-82EE92C29D24}"/>
              </a:ext>
            </a:extLst>
          </p:cNvPr>
          <p:cNvSpPr/>
          <p:nvPr/>
        </p:nvSpPr>
        <p:spPr>
          <a:xfrm>
            <a:off x="3162474" y="5310290"/>
            <a:ext cx="779416" cy="15086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108" name="矢印: 左 107">
            <a:extLst>
              <a:ext uri="{FF2B5EF4-FFF2-40B4-BE49-F238E27FC236}">
                <a16:creationId xmlns:a16="http://schemas.microsoft.com/office/drawing/2014/main" id="{56925BD3-5DD0-B17C-A9D4-00CF49C4E3BD}"/>
              </a:ext>
            </a:extLst>
          </p:cNvPr>
          <p:cNvSpPr/>
          <p:nvPr/>
        </p:nvSpPr>
        <p:spPr>
          <a:xfrm>
            <a:off x="5796239" y="5327710"/>
            <a:ext cx="754441" cy="144000"/>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CB20322F-9099-BB8A-364D-13270DC5CFE7}"/>
              </a:ext>
            </a:extLst>
          </p:cNvPr>
          <p:cNvSpPr/>
          <p:nvPr/>
        </p:nvSpPr>
        <p:spPr>
          <a:xfrm>
            <a:off x="4425204" y="5243237"/>
            <a:ext cx="1002177"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トークン交換</a:t>
            </a:r>
          </a:p>
        </p:txBody>
      </p:sp>
      <p:sp>
        <p:nvSpPr>
          <p:cNvPr id="62" name="四角形: 角を丸くする 61">
            <a:extLst>
              <a:ext uri="{FF2B5EF4-FFF2-40B4-BE49-F238E27FC236}">
                <a16:creationId xmlns:a16="http://schemas.microsoft.com/office/drawing/2014/main" id="{2353A514-A5AF-2465-EA8F-1A0C51403A57}"/>
              </a:ext>
            </a:extLst>
          </p:cNvPr>
          <p:cNvSpPr/>
          <p:nvPr/>
        </p:nvSpPr>
        <p:spPr>
          <a:xfrm>
            <a:off x="4360841" y="3105630"/>
            <a:ext cx="1002177"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トークン交換</a:t>
            </a:r>
          </a:p>
        </p:txBody>
      </p:sp>
      <p:sp>
        <p:nvSpPr>
          <p:cNvPr id="63" name="四角形: 角を丸くする 62">
            <a:extLst>
              <a:ext uri="{FF2B5EF4-FFF2-40B4-BE49-F238E27FC236}">
                <a16:creationId xmlns:a16="http://schemas.microsoft.com/office/drawing/2014/main" id="{C1B642FD-2F28-4B9D-8056-8734957FD22E}"/>
              </a:ext>
            </a:extLst>
          </p:cNvPr>
          <p:cNvSpPr/>
          <p:nvPr/>
        </p:nvSpPr>
        <p:spPr>
          <a:xfrm>
            <a:off x="6842242" y="3108901"/>
            <a:ext cx="1002177" cy="231214"/>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accent5"/>
                </a:solidFill>
                <a:latin typeface="Meiryo UI" panose="020B0604030504040204" pitchFamily="50" charset="-128"/>
                <a:ea typeface="Meiryo UI" panose="020B0604030504040204" pitchFamily="50" charset="-128"/>
              </a:rPr>
              <a:t>トークン交換</a:t>
            </a:r>
          </a:p>
        </p:txBody>
      </p:sp>
      <p:sp>
        <p:nvSpPr>
          <p:cNvPr id="64" name="四角形: 角を丸くする 63">
            <a:extLst>
              <a:ext uri="{FF2B5EF4-FFF2-40B4-BE49-F238E27FC236}">
                <a16:creationId xmlns:a16="http://schemas.microsoft.com/office/drawing/2014/main" id="{078A0C4F-1A3E-D540-E250-DD95F7BA4B65}"/>
              </a:ext>
            </a:extLst>
          </p:cNvPr>
          <p:cNvSpPr/>
          <p:nvPr/>
        </p:nvSpPr>
        <p:spPr>
          <a:xfrm>
            <a:off x="6893533" y="5243090"/>
            <a:ext cx="1002177" cy="231214"/>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accent5"/>
                </a:solidFill>
                <a:latin typeface="Meiryo UI" panose="020B0604030504040204" pitchFamily="50" charset="-128"/>
                <a:ea typeface="Meiryo UI" panose="020B0604030504040204" pitchFamily="50" charset="-128"/>
              </a:rPr>
              <a:t>トークン交換</a:t>
            </a:r>
          </a:p>
        </p:txBody>
      </p:sp>
      <p:sp>
        <p:nvSpPr>
          <p:cNvPr id="57" name="矢印: 上 56">
            <a:extLst>
              <a:ext uri="{FF2B5EF4-FFF2-40B4-BE49-F238E27FC236}">
                <a16:creationId xmlns:a16="http://schemas.microsoft.com/office/drawing/2014/main" id="{3022B5F2-4E59-7ECB-92BE-9011A430F253}"/>
              </a:ext>
            </a:extLst>
          </p:cNvPr>
          <p:cNvSpPr/>
          <p:nvPr/>
        </p:nvSpPr>
        <p:spPr>
          <a:xfrm>
            <a:off x="8543868" y="5492591"/>
            <a:ext cx="274693"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58" name="四角形: 角を丸くする 57">
            <a:extLst>
              <a:ext uri="{FF2B5EF4-FFF2-40B4-BE49-F238E27FC236}">
                <a16:creationId xmlns:a16="http://schemas.microsoft.com/office/drawing/2014/main" id="{ABEC6D4C-2CF8-4EBB-207F-9CB2D5B7E7A3}"/>
              </a:ext>
            </a:extLst>
          </p:cNvPr>
          <p:cNvSpPr/>
          <p:nvPr/>
        </p:nvSpPr>
        <p:spPr>
          <a:xfrm>
            <a:off x="8171912" y="5240496"/>
            <a:ext cx="1002177" cy="231214"/>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認可確認</a:t>
            </a:r>
          </a:p>
        </p:txBody>
      </p:sp>
      <p:sp>
        <p:nvSpPr>
          <p:cNvPr id="60" name="テキスト ボックス 59">
            <a:extLst>
              <a:ext uri="{FF2B5EF4-FFF2-40B4-BE49-F238E27FC236}">
                <a16:creationId xmlns:a16="http://schemas.microsoft.com/office/drawing/2014/main" id="{C4061A8A-7922-325E-D48F-F8E6A8AF2214}"/>
              </a:ext>
            </a:extLst>
          </p:cNvPr>
          <p:cNvSpPr txBox="1"/>
          <p:nvPr/>
        </p:nvSpPr>
        <p:spPr>
          <a:xfrm>
            <a:off x="8819610" y="5658993"/>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認可トークン</a:t>
            </a:r>
          </a:p>
        </p:txBody>
      </p:sp>
      <p:sp>
        <p:nvSpPr>
          <p:cNvPr id="65" name="矢印: 上 64">
            <a:extLst>
              <a:ext uri="{FF2B5EF4-FFF2-40B4-BE49-F238E27FC236}">
                <a16:creationId xmlns:a16="http://schemas.microsoft.com/office/drawing/2014/main" id="{8FBD17D8-CACE-DC30-AC63-CA4A8FF9763D}"/>
              </a:ext>
            </a:extLst>
          </p:cNvPr>
          <p:cNvSpPr/>
          <p:nvPr/>
        </p:nvSpPr>
        <p:spPr>
          <a:xfrm>
            <a:off x="8578637" y="3354583"/>
            <a:ext cx="274693"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66" name="四角形: 角を丸くする 65">
            <a:extLst>
              <a:ext uri="{FF2B5EF4-FFF2-40B4-BE49-F238E27FC236}">
                <a16:creationId xmlns:a16="http://schemas.microsoft.com/office/drawing/2014/main" id="{F22FEA5E-C383-F9E5-94C9-7D0A97EE5FEC}"/>
              </a:ext>
            </a:extLst>
          </p:cNvPr>
          <p:cNvSpPr/>
          <p:nvPr/>
        </p:nvSpPr>
        <p:spPr>
          <a:xfrm>
            <a:off x="8206681" y="3102488"/>
            <a:ext cx="1002177" cy="231214"/>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認可確認</a:t>
            </a:r>
          </a:p>
        </p:txBody>
      </p:sp>
      <p:sp>
        <p:nvSpPr>
          <p:cNvPr id="67" name="テキスト ボックス 66">
            <a:extLst>
              <a:ext uri="{FF2B5EF4-FFF2-40B4-BE49-F238E27FC236}">
                <a16:creationId xmlns:a16="http://schemas.microsoft.com/office/drawing/2014/main" id="{BDD7BBDF-6D9C-8C91-33BF-9AC7CFD82815}"/>
              </a:ext>
            </a:extLst>
          </p:cNvPr>
          <p:cNvSpPr txBox="1"/>
          <p:nvPr/>
        </p:nvSpPr>
        <p:spPr>
          <a:xfrm>
            <a:off x="8854379" y="3520985"/>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認可トークン</a:t>
            </a:r>
          </a:p>
        </p:txBody>
      </p:sp>
    </p:spTree>
    <p:extLst>
      <p:ext uri="{BB962C8B-B14F-4D97-AF65-F5344CB8AC3E}">
        <p14:creationId xmlns:p14="http://schemas.microsoft.com/office/powerpoint/2010/main" val="390380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3772C-C376-4AD1-B91D-D9A29271524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2.3. </a:t>
            </a:r>
            <a:r>
              <a:rPr lang="ja-JP" altLang="en-US" sz="1800" dirty="0">
                <a:latin typeface="Meiryo UI" panose="020B0604030504040204" pitchFamily="50" charset="-128"/>
                <a:ea typeface="Meiryo UI" panose="020B0604030504040204" pitchFamily="50" charset="-128"/>
              </a:rPr>
              <a:t>認可確認のための</a:t>
            </a:r>
            <a:r>
              <a:rPr lang="en-US" altLang="ja-JP" sz="1800" dirty="0">
                <a:latin typeface="Meiryo UI" panose="020B0604030504040204" pitchFamily="50" charset="-128"/>
                <a:ea typeface="Meiryo UI" panose="020B0604030504040204" pitchFamily="50" charset="-128"/>
              </a:rPr>
              <a:t>ID</a:t>
            </a:r>
            <a:r>
              <a:rPr lang="ja-JP" altLang="en-US" sz="1800" dirty="0">
                <a:latin typeface="Meiryo UI" panose="020B0604030504040204" pitchFamily="50" charset="-128"/>
                <a:ea typeface="Meiryo UI" panose="020B0604030504040204" pitchFamily="50" charset="-128"/>
              </a:rPr>
              <a:t>連携方式 </a:t>
            </a:r>
            <a:r>
              <a:rPr lang="en-US" altLang="ja-JP" sz="1800" dirty="0">
                <a:latin typeface="Meiryo UI" panose="020B0604030504040204" pitchFamily="50" charset="-128"/>
                <a:ea typeface="Meiryo UI" panose="020B0604030504040204" pitchFamily="50" charset="-128"/>
              </a:rPr>
              <a:t>&gt; 2.3.2. </a:t>
            </a:r>
            <a:r>
              <a:rPr lang="ja-JP" altLang="en-US" sz="1800" dirty="0">
                <a:latin typeface="Meiryo UI" panose="020B0604030504040204" pitchFamily="50" charset="-128"/>
                <a:ea typeface="Meiryo UI" panose="020B0604030504040204" pitchFamily="50" charset="-128"/>
              </a:rPr>
              <a:t>トークン一覧</a:t>
            </a:r>
            <a:endParaRPr kumimoji="1" lang="ja-JP" altLang="en-US" sz="1800" dirty="0"/>
          </a:p>
        </p:txBody>
      </p:sp>
      <p:graphicFrame>
        <p:nvGraphicFramePr>
          <p:cNvPr id="3" name="表 3">
            <a:extLst>
              <a:ext uri="{FF2B5EF4-FFF2-40B4-BE49-F238E27FC236}">
                <a16:creationId xmlns:a16="http://schemas.microsoft.com/office/drawing/2014/main" id="{00650DC8-BC06-4F2D-8E09-1B5A03A3EF85}"/>
              </a:ext>
            </a:extLst>
          </p:cNvPr>
          <p:cNvGraphicFramePr>
            <a:graphicFrameLocks noGrp="1"/>
          </p:cNvGraphicFramePr>
          <p:nvPr>
            <p:extLst>
              <p:ext uri="{D42A27DB-BD31-4B8C-83A1-F6EECF244321}">
                <p14:modId xmlns:p14="http://schemas.microsoft.com/office/powerpoint/2010/main" val="1454069617"/>
              </p:ext>
            </p:extLst>
          </p:nvPr>
        </p:nvGraphicFramePr>
        <p:xfrm>
          <a:off x="234000" y="1162903"/>
          <a:ext cx="9333967" cy="3992880"/>
        </p:xfrm>
        <a:graphic>
          <a:graphicData uri="http://schemas.openxmlformats.org/drawingml/2006/table">
            <a:tbl>
              <a:tblPr firstRow="1" bandRow="1">
                <a:tableStyleId>{5C22544A-7EE6-4342-B048-85BDC9FD1C3A}</a:tableStyleId>
              </a:tblPr>
              <a:tblGrid>
                <a:gridCol w="391919">
                  <a:extLst>
                    <a:ext uri="{9D8B030D-6E8A-4147-A177-3AD203B41FA5}">
                      <a16:colId xmlns:a16="http://schemas.microsoft.com/office/drawing/2014/main" val="2975661823"/>
                    </a:ext>
                  </a:extLst>
                </a:gridCol>
                <a:gridCol w="1690561">
                  <a:extLst>
                    <a:ext uri="{9D8B030D-6E8A-4147-A177-3AD203B41FA5}">
                      <a16:colId xmlns:a16="http://schemas.microsoft.com/office/drawing/2014/main" val="113278951"/>
                    </a:ext>
                  </a:extLst>
                </a:gridCol>
                <a:gridCol w="1689832">
                  <a:extLst>
                    <a:ext uri="{9D8B030D-6E8A-4147-A177-3AD203B41FA5}">
                      <a16:colId xmlns:a16="http://schemas.microsoft.com/office/drawing/2014/main" val="1778329994"/>
                    </a:ext>
                  </a:extLst>
                </a:gridCol>
                <a:gridCol w="5561655">
                  <a:extLst>
                    <a:ext uri="{9D8B030D-6E8A-4147-A177-3AD203B41FA5}">
                      <a16:colId xmlns:a16="http://schemas.microsoft.com/office/drawing/2014/main" val="1660578538"/>
                    </a:ext>
                  </a:extLst>
                </a:gridCol>
              </a:tblGrid>
              <a:tr h="182295">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におけるトークン名</a:t>
                      </a:r>
                    </a:p>
                  </a:txBody>
                  <a:tcPr anchor="ctr"/>
                </a:tc>
                <a:tc>
                  <a:txBody>
                    <a:bodyPr/>
                    <a:lstStyle/>
                    <a:p>
                      <a:r>
                        <a:rPr kumimoji="1" lang="en-US" altLang="ja-JP" sz="1000" dirty="0">
                          <a:latin typeface="Meiryo UI" panose="020B0604030504040204" pitchFamily="50" charset="-128"/>
                          <a:ea typeface="Meiryo UI" panose="020B0604030504040204" pitchFamily="50" charset="-128"/>
                        </a:rPr>
                        <a:t>OIDC/OAuth2.0</a:t>
                      </a:r>
                      <a:r>
                        <a:rPr kumimoji="1" lang="ja-JP" altLang="en-US" sz="1000" dirty="0">
                          <a:latin typeface="Meiryo UI" panose="020B0604030504040204" pitchFamily="50" charset="-128"/>
                          <a:ea typeface="Meiryo UI" panose="020B0604030504040204" pitchFamily="50" charset="-128"/>
                        </a:rPr>
                        <a:t>仕様</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におけるトークン種別</a:t>
                      </a:r>
                    </a:p>
                  </a:txBody>
                  <a:tcPr anchor="ctr"/>
                </a:tc>
                <a:tc>
                  <a:txBody>
                    <a:bodyPr/>
                    <a:lstStyle/>
                    <a:p>
                      <a:r>
                        <a:rPr kumimoji="1" lang="ja-JP" altLang="en-US" sz="1000" dirty="0">
                          <a:latin typeface="Meiryo UI" panose="020B0604030504040204" pitchFamily="50" charset="-128"/>
                          <a:ea typeface="Meiryo UI" panose="020B0604030504040204" pitchFamily="50" charset="-128"/>
                        </a:rPr>
                        <a:t>説明</a:t>
                      </a:r>
                      <a:endParaRPr kumimoji="1" lang="en-US" altLang="ja-JP"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0501776"/>
                  </a:ext>
                </a:extLst>
              </a:tr>
              <a:tr h="182295">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利用者トークン</a:t>
                      </a:r>
                    </a:p>
                  </a:txBody>
                  <a:tcPr/>
                </a:tc>
                <a:tc>
                  <a:txBody>
                    <a:bodyPr/>
                    <a:lstStyle/>
                    <a:p>
                      <a:r>
                        <a:rPr kumimoji="1" lang="ja-JP" altLang="en-US" sz="1000" dirty="0">
                          <a:latin typeface="Meiryo UI" panose="020B0604030504040204" pitchFamily="50" charset="-128"/>
                          <a:ea typeface="Meiryo UI" panose="020B0604030504040204" pitchFamily="50" charset="-128"/>
                        </a:rPr>
                        <a:t>アクセストークン</a:t>
                      </a:r>
                    </a:p>
                  </a:txBody>
                  <a:tcPr/>
                </a:tc>
                <a:tc>
                  <a:txBody>
                    <a:bodyPr/>
                    <a:lstStyle/>
                    <a:p>
                      <a:r>
                        <a:rPr kumimoji="1" lang="ja-JP" altLang="en-US" sz="1000" dirty="0">
                          <a:latin typeface="Meiryo UI" panose="020B0604030504040204" pitchFamily="50" charset="-128"/>
                          <a:ea typeface="Meiryo UI" panose="020B0604030504040204" pitchFamily="50" charset="-128"/>
                        </a:rPr>
                        <a:t>データ利用者の真正性が確認されると得られるトークン</a:t>
                      </a:r>
                      <a:endParaRPr kumimoji="1" lang="en-US" altLang="ja-JP" sz="1000" dirty="0">
                        <a:latin typeface="Meiryo UI" panose="020B0604030504040204" pitchFamily="50" charset="-128"/>
                        <a:ea typeface="Meiryo UI" panose="020B0604030504040204" pitchFamily="50" charset="-128"/>
                      </a:endParaRPr>
                    </a:p>
                    <a:p>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a:t>
                      </a:r>
                      <a:r>
                        <a:rPr kumimoji="1" lang="en-US" altLang="ja-JP" sz="1000" dirty="0">
                          <a:latin typeface="Meiryo UI" panose="020B0604030504040204" pitchFamily="50" charset="-128"/>
                          <a:ea typeface="Meiryo UI" panose="020B0604030504040204" pitchFamily="50" charset="-128"/>
                        </a:rPr>
                        <a:t>WebApp</a:t>
                      </a:r>
                      <a:r>
                        <a:rPr kumimoji="1" lang="ja-JP" altLang="en-US" sz="1000" dirty="0">
                          <a:latin typeface="Meiryo UI" panose="020B0604030504040204" pitchFamily="50" charset="-128"/>
                          <a:ea typeface="Meiryo UI" panose="020B0604030504040204" pitchFamily="50" charset="-128"/>
                        </a:rPr>
                        <a:t>が外部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から取得</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a:t>
                      </a:r>
                      <a:r>
                        <a:rPr kumimoji="1" lang="en-US" altLang="ja-JP" sz="1000" dirty="0">
                          <a:latin typeface="Meiryo UI" panose="020B0604030504040204" pitchFamily="50" charset="-128"/>
                          <a:ea typeface="Meiryo UI" panose="020B0604030504040204" pitchFamily="50" charset="-128"/>
                        </a:rPr>
                        <a:t>WebApp</a:t>
                      </a:r>
                      <a:r>
                        <a:rPr kumimoji="1" lang="ja-JP" altLang="en-US" sz="1000" dirty="0">
                          <a:latin typeface="Meiryo UI" panose="020B0604030504040204" pitchFamily="50" charset="-128"/>
                          <a:ea typeface="Meiryo UI" panose="020B0604030504040204" pitchFamily="50" charset="-128"/>
                        </a:rPr>
                        <a:t>が</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認証機能から取得</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35287406"/>
                  </a:ext>
                </a:extLst>
              </a:tr>
              <a:tr h="182295">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提供者トークン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アクセストークン</a:t>
                      </a:r>
                    </a:p>
                  </a:txBody>
                  <a:tcPr/>
                </a:tc>
                <a:tc>
                  <a:txBody>
                    <a:bodyPr/>
                    <a:lstStyle/>
                    <a:p>
                      <a:r>
                        <a:rPr kumimoji="1" lang="ja-JP" altLang="en-US" sz="1000" dirty="0">
                          <a:latin typeface="Meiryo UI" panose="020B0604030504040204" pitchFamily="50" charset="-128"/>
                          <a:ea typeface="Meiryo UI" panose="020B0604030504040204" pitchFamily="50" charset="-128"/>
                        </a:rPr>
                        <a:t>データ提供者の真正性が確認されると得られるトークン</a:t>
                      </a:r>
                      <a:endParaRPr kumimoji="1" lang="en-US" altLang="ja-JP" sz="1000" dirty="0">
                        <a:latin typeface="Meiryo UI" panose="020B0604030504040204" pitchFamily="50" charset="-128"/>
                        <a:ea typeface="Meiryo UI" panose="020B0604030504040204" pitchFamily="50" charset="-128"/>
                      </a:endParaRPr>
                    </a:p>
                    <a:p>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・データカタログ作成ツールが</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認証機能から取得</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・認可機能画面が</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認証機能から取得</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06771767"/>
                  </a:ext>
                </a:extLst>
              </a:tr>
              <a:tr h="182295">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管理者トークン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アクセストークン</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運用管理者の真正性が確認されると得られるトークン</a:t>
                      </a:r>
                      <a:endParaRPr kumimoji="1" lang="en-US" altLang="ja-JP" sz="1000" dirty="0">
                        <a:latin typeface="Meiryo UI" panose="020B0604030504040204" pitchFamily="50" charset="-128"/>
                        <a:ea typeface="Meiryo UI" panose="020B0604030504040204" pitchFamily="50" charset="-128"/>
                      </a:endParaRPr>
                    </a:p>
                    <a:p>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・認証機能画面が</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認証機能から取得</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23249600"/>
                  </a:ext>
                </a:extLst>
              </a:tr>
              <a:tr h="182295">
                <a:tc>
                  <a:txBody>
                    <a:bodyPr/>
                    <a:lstStyle/>
                    <a:p>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契約管理トークン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アクセストークン</a:t>
                      </a:r>
                    </a:p>
                  </a:txBody>
                  <a:tcPr/>
                </a:tc>
                <a:tc>
                  <a:txBody>
                    <a:bodyPr/>
                    <a:lstStyle/>
                    <a:p>
                      <a:r>
                        <a:rPr kumimoji="1" lang="ja-JP" altLang="en-US" sz="1000" dirty="0">
                          <a:latin typeface="Meiryo UI" panose="020B0604030504040204" pitchFamily="50" charset="-128"/>
                          <a:ea typeface="Meiryo UI" panose="020B0604030504040204" pitchFamily="50" charset="-128"/>
                        </a:rPr>
                        <a:t>契約管理（データ取引市場）の真正性が確認されると得られるトークン</a:t>
                      </a:r>
                      <a:endParaRPr kumimoji="1" lang="en-US" altLang="ja-JP" sz="1000" dirty="0">
                        <a:latin typeface="Meiryo UI" panose="020B0604030504040204" pitchFamily="50" charset="-128"/>
                        <a:ea typeface="Meiryo UI" panose="020B0604030504040204" pitchFamily="50" charset="-128"/>
                      </a:endParaRPr>
                    </a:p>
                    <a:p>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・データ取引市場が</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認証機能から取得</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97317842"/>
                  </a:ext>
                </a:extLst>
              </a:tr>
              <a:tr h="125810">
                <a:tc>
                  <a:txBody>
                    <a:bodyPr/>
                    <a:lstStyle/>
                    <a:p>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アクセストークン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データ利用者の</a:t>
                      </a:r>
                      <a:r>
                        <a:rPr kumimoji="1" lang="en-US" altLang="ja-JP" sz="1000" dirty="0">
                          <a:latin typeface="Meiryo UI" panose="020B0604030504040204" pitchFamily="50" charset="-128"/>
                          <a:ea typeface="Meiryo UI" panose="020B0604030504040204" pitchFamily="50" charset="-128"/>
                        </a:rPr>
                        <a:t>ID</a:t>
                      </a:r>
                      <a:r>
                        <a:rPr kumimoji="1" lang="ja-JP" altLang="en-US" sz="1000" dirty="0">
                          <a:latin typeface="Meiryo UI" panose="020B0604030504040204" pitchFamily="50" charset="-128"/>
                          <a:ea typeface="Meiryo UI" panose="020B0604030504040204" pitchFamily="50" charset="-128"/>
                        </a:rPr>
                        <a:t>が認証機能に引き継がれたことを示すトークン</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・利用者コネクタが利用者トークンと交換して取得</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96303722"/>
                  </a:ext>
                </a:extLst>
              </a:tr>
              <a:tr h="125810">
                <a:tc>
                  <a:txBody>
                    <a:bodyPr/>
                    <a:lstStyle/>
                    <a:p>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認可トークン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アクセストークン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データ利用者の</a:t>
                      </a:r>
                      <a:r>
                        <a:rPr kumimoji="1" lang="en-US" altLang="ja-JP" sz="1000" dirty="0">
                          <a:latin typeface="Meiryo UI" panose="020B0604030504040204" pitchFamily="50" charset="-128"/>
                          <a:ea typeface="Meiryo UI" panose="020B0604030504040204" pitchFamily="50" charset="-128"/>
                        </a:rPr>
                        <a:t>ID</a:t>
                      </a:r>
                      <a:r>
                        <a:rPr kumimoji="1" lang="ja-JP" altLang="en-US" sz="1000" dirty="0">
                          <a:latin typeface="Meiryo UI" panose="020B0604030504040204" pitchFamily="50" charset="-128"/>
                          <a:ea typeface="Meiryo UI" panose="020B0604030504040204" pitchFamily="50" charset="-128"/>
                        </a:rPr>
                        <a:t>が認可機能に引き継がれたことを示すトークン</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・提供者コネクタが認証トークンと交換して取得</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18907015"/>
                  </a:ext>
                </a:extLst>
              </a:tr>
            </a:tbl>
          </a:graphicData>
        </a:graphic>
      </p:graphicFrame>
      <p:sp>
        <p:nvSpPr>
          <p:cNvPr id="5" name="テキスト ボックス 4">
            <a:extLst>
              <a:ext uri="{FF2B5EF4-FFF2-40B4-BE49-F238E27FC236}">
                <a16:creationId xmlns:a16="http://schemas.microsoft.com/office/drawing/2014/main" id="{BD568AD4-DB57-4AF0-9901-481F69035FB1}"/>
              </a:ext>
            </a:extLst>
          </p:cNvPr>
          <p:cNvSpPr txBox="1"/>
          <p:nvPr/>
        </p:nvSpPr>
        <p:spPr>
          <a:xfrm>
            <a:off x="216000" y="720000"/>
            <a:ext cx="3128091" cy="272777"/>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トークンの一覧は以下の通り。</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9517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29ED282-4E99-09DC-E2D0-2CDB03AC0643}"/>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2.3. </a:t>
            </a:r>
            <a:r>
              <a:rPr lang="ja-JP" altLang="en-US" sz="1800" dirty="0">
                <a:latin typeface="Meiryo UI" panose="020B0604030504040204" pitchFamily="50" charset="-128"/>
                <a:ea typeface="Meiryo UI" panose="020B0604030504040204" pitchFamily="50" charset="-128"/>
              </a:rPr>
              <a:t>認可確認のための</a:t>
            </a:r>
            <a:r>
              <a:rPr lang="en-US" altLang="ja-JP" sz="1800" dirty="0">
                <a:latin typeface="Meiryo UI" panose="020B0604030504040204" pitchFamily="50" charset="-128"/>
                <a:ea typeface="Meiryo UI" panose="020B0604030504040204" pitchFamily="50" charset="-128"/>
              </a:rPr>
              <a:t>ID</a:t>
            </a:r>
            <a:r>
              <a:rPr lang="ja-JP" altLang="en-US" sz="1800" dirty="0">
                <a:latin typeface="Meiryo UI" panose="020B0604030504040204" pitchFamily="50" charset="-128"/>
                <a:ea typeface="Meiryo UI" panose="020B0604030504040204" pitchFamily="50" charset="-128"/>
              </a:rPr>
              <a:t>連携方式 </a:t>
            </a:r>
            <a:r>
              <a:rPr lang="en-US" altLang="ja-JP" sz="1800" dirty="0">
                <a:latin typeface="Meiryo UI" panose="020B0604030504040204" pitchFamily="50" charset="-128"/>
                <a:ea typeface="Meiryo UI" panose="020B0604030504040204" pitchFamily="50" charset="-128"/>
              </a:rPr>
              <a:t>&gt; 2.3.3.</a:t>
            </a:r>
            <a:r>
              <a:rPr lang="ja-JP" altLang="en-US" sz="1800" dirty="0">
                <a:latin typeface="Meiryo UI" panose="020B0604030504040204" pitchFamily="50" charset="-128"/>
                <a:ea typeface="Meiryo UI" panose="020B0604030504040204" pitchFamily="50" charset="-128"/>
              </a:rPr>
              <a:t> トークン内容</a:t>
            </a:r>
            <a:endParaRPr kumimoji="1" lang="ja-JP" altLang="en-US" sz="1800" dirty="0"/>
          </a:p>
        </p:txBody>
      </p:sp>
      <p:graphicFrame>
        <p:nvGraphicFramePr>
          <p:cNvPr id="2" name="表 3">
            <a:extLst>
              <a:ext uri="{FF2B5EF4-FFF2-40B4-BE49-F238E27FC236}">
                <a16:creationId xmlns:a16="http://schemas.microsoft.com/office/drawing/2014/main" id="{F2650CEC-34ED-C62D-3D00-3FF7888DEAD6}"/>
              </a:ext>
            </a:extLst>
          </p:cNvPr>
          <p:cNvGraphicFramePr>
            <a:graphicFrameLocks noGrp="1"/>
          </p:cNvGraphicFramePr>
          <p:nvPr>
            <p:extLst>
              <p:ext uri="{D42A27DB-BD31-4B8C-83A1-F6EECF244321}">
                <p14:modId xmlns:p14="http://schemas.microsoft.com/office/powerpoint/2010/main" val="2985228562"/>
              </p:ext>
            </p:extLst>
          </p:nvPr>
        </p:nvGraphicFramePr>
        <p:xfrm>
          <a:off x="307591" y="1587859"/>
          <a:ext cx="9075839" cy="3627120"/>
        </p:xfrm>
        <a:graphic>
          <a:graphicData uri="http://schemas.openxmlformats.org/drawingml/2006/table">
            <a:tbl>
              <a:tblPr firstRow="1" bandRow="1">
                <a:tableStyleId>{5C22544A-7EE6-4342-B048-85BDC9FD1C3A}</a:tableStyleId>
              </a:tblPr>
              <a:tblGrid>
                <a:gridCol w="344805">
                  <a:extLst>
                    <a:ext uri="{9D8B030D-6E8A-4147-A177-3AD203B41FA5}">
                      <a16:colId xmlns:a16="http://schemas.microsoft.com/office/drawing/2014/main" val="1601361085"/>
                    </a:ext>
                  </a:extLst>
                </a:gridCol>
                <a:gridCol w="1129131">
                  <a:extLst>
                    <a:ext uri="{9D8B030D-6E8A-4147-A177-3AD203B41FA5}">
                      <a16:colId xmlns:a16="http://schemas.microsoft.com/office/drawing/2014/main" val="2608543465"/>
                    </a:ext>
                  </a:extLst>
                </a:gridCol>
                <a:gridCol w="2918460">
                  <a:extLst>
                    <a:ext uri="{9D8B030D-6E8A-4147-A177-3AD203B41FA5}">
                      <a16:colId xmlns:a16="http://schemas.microsoft.com/office/drawing/2014/main" val="3154496153"/>
                    </a:ext>
                  </a:extLst>
                </a:gridCol>
                <a:gridCol w="3268980">
                  <a:extLst>
                    <a:ext uri="{9D8B030D-6E8A-4147-A177-3AD203B41FA5}">
                      <a16:colId xmlns:a16="http://schemas.microsoft.com/office/drawing/2014/main" val="991966606"/>
                    </a:ext>
                  </a:extLst>
                </a:gridCol>
                <a:gridCol w="1414463">
                  <a:extLst>
                    <a:ext uri="{9D8B030D-6E8A-4147-A177-3AD203B41FA5}">
                      <a16:colId xmlns:a16="http://schemas.microsoft.com/office/drawing/2014/main" val="94584607"/>
                    </a:ext>
                  </a:extLst>
                </a:gridCol>
              </a:tblGrid>
              <a:tr h="136102">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tc>
                  <a:txBody>
                    <a:bodyPr/>
                    <a:lstStyle/>
                    <a:p>
                      <a:r>
                        <a:rPr kumimoji="1" lang="ja-JP" altLang="en-US" sz="800" dirty="0">
                          <a:latin typeface="Meiryo UI" panose="020B0604030504040204" pitchFamily="50" charset="-128"/>
                          <a:ea typeface="Meiryo UI" panose="020B0604030504040204" pitchFamily="50" charset="-128"/>
                        </a:rPr>
                        <a:t>クレーム値の例</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備考</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6050916"/>
                  </a:ext>
                </a:extLst>
              </a:tr>
              <a:tr h="136102">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トークンの有効期限</a:t>
                      </a:r>
                      <a:r>
                        <a:rPr kumimoji="1" lang="en-US" altLang="ja-JP" sz="800" dirty="0">
                          <a:latin typeface="Meiryo UI" panose="020B0604030504040204" pitchFamily="50" charset="-128"/>
                          <a:ea typeface="Meiryo UI" panose="020B0604030504040204" pitchFamily="50" charset="-128"/>
                        </a:rPr>
                        <a:t>(UNIX</a:t>
                      </a:r>
                      <a:r>
                        <a:rPr kumimoji="1" lang="ja-JP" altLang="en-US" sz="800" dirty="0">
                          <a:latin typeface="Meiryo UI" panose="020B0604030504040204" pitchFamily="50" charset="-128"/>
                          <a:ea typeface="Meiryo UI" panose="020B0604030504040204" pitchFamily="50" charset="-128"/>
                        </a:rPr>
                        <a:t>時間</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1654660700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758501488"/>
                  </a:ext>
                </a:extLst>
              </a:tr>
              <a:tr h="136102">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トークンが発行された時刻</a:t>
                      </a:r>
                      <a:r>
                        <a:rPr kumimoji="1" lang="en-US" altLang="ja-JP" sz="800" dirty="0">
                          <a:latin typeface="Meiryo UI" panose="020B0604030504040204" pitchFamily="50" charset="-128"/>
                          <a:ea typeface="Meiryo UI" panose="020B0604030504040204" pitchFamily="50" charset="-128"/>
                        </a:rPr>
                        <a:t>(UNIX</a:t>
                      </a:r>
                      <a:r>
                        <a:rPr kumimoji="1" lang="ja-JP" altLang="en-US" sz="800" dirty="0">
                          <a:latin typeface="Meiryo UI" panose="020B0604030504040204" pitchFamily="50" charset="-128"/>
                          <a:ea typeface="Meiryo UI" panose="020B0604030504040204" pitchFamily="50" charset="-128"/>
                        </a:rPr>
                        <a:t>時間</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1654660400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96225909"/>
                  </a:ext>
                </a:extLst>
              </a:tr>
              <a:tr h="136102">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jti</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トークンごとに一意な識別子</a:t>
                      </a:r>
                    </a:p>
                  </a:txBody>
                  <a:tcPr/>
                </a:tc>
                <a:tc>
                  <a:txBody>
                    <a:bodyPr/>
                    <a:lstStyle/>
                    <a:p>
                      <a:r>
                        <a:rPr kumimoji="1" lang="en-US" altLang="ja-JP" sz="800" dirty="0">
                          <a:latin typeface="Meiryo UI" panose="020B0604030504040204" pitchFamily="50" charset="-128"/>
                          <a:ea typeface="Meiryo UI" panose="020B0604030504040204" pitchFamily="50" charset="-128"/>
                        </a:rPr>
                        <a:t>“12ff3f47-f64f-4666-bda3-4e0984d9d4e7”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097850025"/>
                  </a:ext>
                </a:extLst>
              </a:tr>
              <a:tr h="136102">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トークン発行者の識別子（トークン発行サーバの識別子）</a:t>
                      </a:r>
                    </a:p>
                  </a:txBody>
                  <a:tcPr/>
                </a:tc>
                <a:tc>
                  <a:txBody>
                    <a:bodyPr/>
                    <a:lstStyle/>
                    <a:p>
                      <a:r>
                        <a:rPr kumimoji="1" lang="en-US" altLang="ja-JP" sz="800" dirty="0">
                          <a:latin typeface="Meiryo UI" panose="020B0604030504040204" pitchFamily="50" charset="-128"/>
                          <a:ea typeface="Meiryo UI" panose="020B0604030504040204" pitchFamily="50" charset="-128"/>
                        </a:rPr>
                        <a:t>“https://example_domain/auth/realms/realm_name”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85311929"/>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sub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トークンの主題の識別子（ユーザの識別子）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“be974a5a-b2f7-44bc-a9c3-2dbefa7a062a”</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2178275334"/>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6</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typ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トークンの形式</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"Bearer"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131530323"/>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azp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認可された対象者のクライアント</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"example_client"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040840193"/>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session_state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セッション状態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“c0d02a92-4d79-4456-aa6b-623b162fe2dc”</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999714037"/>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9</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Authentication Context Class Reference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870582986"/>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scope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スコープ</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"email profile"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2930965604"/>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organization</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ユーザの所属組織</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[“cadde.xxx.xx”, “cadde.yyy.yy”]</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独自</a:t>
                      </a:r>
                    </a:p>
                  </a:txBody>
                  <a:tcPr/>
                </a:tc>
                <a:extLst>
                  <a:ext uri="{0D108BD9-81ED-4DB2-BD59-A6C34878D82A}">
                    <a16:rowId xmlns:a16="http://schemas.microsoft.com/office/drawing/2014/main" val="1861368226"/>
                  </a:ext>
                </a:extLst>
              </a:tr>
              <a:tr h="14844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ial</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認可用の</a:t>
                      </a:r>
                      <a:r>
                        <a:rPr kumimoji="1" lang="en-US" altLang="ja-JP" sz="800" dirty="0">
                          <a:solidFill>
                            <a:schemeClr val="tx1"/>
                          </a:solidFill>
                          <a:latin typeface="Meiryo UI" panose="020B0604030504040204" pitchFamily="50" charset="-128"/>
                          <a:ea typeface="Meiryo UI" panose="020B0604030504040204" pitchFamily="50" charset="-128"/>
                        </a:rPr>
                        <a:t>IAL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独自</a:t>
                      </a:r>
                    </a:p>
                  </a:txBody>
                  <a:tcPr/>
                </a:tc>
                <a:extLst>
                  <a:ext uri="{0D108BD9-81ED-4DB2-BD59-A6C34878D82A}">
                    <a16:rowId xmlns:a16="http://schemas.microsoft.com/office/drawing/2014/main" val="2083365894"/>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aal</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認可用の</a:t>
                      </a:r>
                      <a:r>
                        <a:rPr kumimoji="1" lang="en-US" altLang="ja-JP" sz="800" dirty="0">
                          <a:solidFill>
                            <a:schemeClr val="tx1"/>
                          </a:solidFill>
                          <a:latin typeface="Meiryo UI" panose="020B0604030504040204" pitchFamily="50" charset="-128"/>
                          <a:ea typeface="Meiryo UI" panose="020B0604030504040204" pitchFamily="50" charset="-128"/>
                        </a:rPr>
                        <a:t>AAL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独自</a:t>
                      </a:r>
                    </a:p>
                  </a:txBody>
                  <a:tcPr/>
                </a:tc>
                <a:extLst>
                  <a:ext uri="{0D108BD9-81ED-4DB2-BD59-A6C34878D82A}">
                    <a16:rowId xmlns:a16="http://schemas.microsoft.com/office/drawing/2014/main" val="372771135"/>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client_id</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トークンを取得したクライアントの</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"example_client"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97287403"/>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username</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トークンを取得するにあたって認証したユーザ名</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"example_user"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653778927"/>
                  </a:ext>
                </a:extLst>
              </a:tr>
              <a:tr h="136102">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16</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active</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トークンが有効かどうか</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2668903173"/>
                  </a:ext>
                </a:extLst>
              </a:tr>
            </a:tbl>
          </a:graphicData>
        </a:graphic>
      </p:graphicFrame>
      <p:sp>
        <p:nvSpPr>
          <p:cNvPr id="5" name="テキスト ボックス 4">
            <a:extLst>
              <a:ext uri="{FF2B5EF4-FFF2-40B4-BE49-F238E27FC236}">
                <a16:creationId xmlns:a16="http://schemas.microsoft.com/office/drawing/2014/main" id="{D6419576-B81A-2C10-5548-220D8B06EC44}"/>
              </a:ext>
            </a:extLst>
          </p:cNvPr>
          <p:cNvSpPr txBox="1"/>
          <p:nvPr/>
        </p:nvSpPr>
        <p:spPr>
          <a:xfrm>
            <a:off x="216000" y="711290"/>
            <a:ext cx="9085500" cy="714554"/>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が発行するトークンは、外部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ごとに異なるため、各外部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の仕様を参照のこと。</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で用いる認証トークンおよび認可トークンの内容（各項目をクレームという）は以下表の通り。</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トークンは</a:t>
            </a:r>
            <a:r>
              <a:rPr lang="en-US" altLang="ja-JP" sz="1200" dirty="0">
                <a:latin typeface="Meiryo UI" panose="020B0604030504040204" pitchFamily="50" charset="-128"/>
                <a:ea typeface="Meiryo UI" panose="020B0604030504040204" pitchFamily="50" charset="-128"/>
              </a:rPr>
              <a:t>sub</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organization</a:t>
            </a:r>
            <a:r>
              <a:rPr lang="ja-JP" altLang="en-US" sz="1200" dirty="0">
                <a:latin typeface="Meiryo UI" panose="020B0604030504040204" pitchFamily="50" charset="-128"/>
                <a:ea typeface="Meiryo UI" panose="020B0604030504040204" pitchFamily="50" charset="-128"/>
              </a:rPr>
              <a:t>といった、ユーザやユーザ属性を特定する情報を持っている。これらの情報によって認可確認をすることができる。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6328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sp>
        <p:nvSpPr>
          <p:cNvPr id="23" name="テキスト ボックス 22">
            <a:extLst>
              <a:ext uri="{FF2B5EF4-FFF2-40B4-BE49-F238E27FC236}">
                <a16:creationId xmlns:a16="http://schemas.microsoft.com/office/drawing/2014/main" id="{5CEA06AA-7F6C-466E-870D-8163ED1E5351}"/>
              </a:ext>
            </a:extLst>
          </p:cNvPr>
          <p:cNvSpPr txBox="1"/>
          <p:nvPr/>
        </p:nvSpPr>
        <p:spPr>
          <a:xfrm>
            <a:off x="2731595" y="3607589"/>
            <a:ext cx="1608133"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①</a:t>
            </a:r>
            <a:r>
              <a:rPr lang="ja-JP" altLang="en-US" sz="1000" dirty="0">
                <a:latin typeface="Meiryo UI" panose="020B0604030504040204" pitchFamily="50" charset="-128"/>
                <a:ea typeface="Meiryo UI" panose="020B0604030504040204" pitchFamily="50" charset="-128"/>
              </a:rPr>
              <a:t>契約を要さない</a:t>
            </a:r>
            <a:r>
              <a:rPr kumimoji="1" lang="ja-JP" altLang="en-US" sz="1000" dirty="0">
                <a:latin typeface="Meiryo UI" panose="020B0604030504040204" pitchFamily="50" charset="-128"/>
                <a:ea typeface="Meiryo UI" panose="020B0604030504040204" pitchFamily="50" charset="-128"/>
              </a:rPr>
              <a:t>認可設定</a:t>
            </a:r>
            <a:endParaRPr kumimoji="1" lang="en-US" altLang="ja-JP" sz="10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FA1240EB-8B5B-448F-A3B6-E0F172C6ED11}"/>
              </a:ext>
            </a:extLst>
          </p:cNvPr>
          <p:cNvSpPr/>
          <p:nvPr/>
        </p:nvSpPr>
        <p:spPr>
          <a:xfrm>
            <a:off x="2792279" y="4007307"/>
            <a:ext cx="5178380" cy="1505521"/>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dirty="0">
                <a:latin typeface="Meiryo UI" panose="020B0604030504040204" pitchFamily="50" charset="-128"/>
                <a:ea typeface="Meiryo UI" panose="020B0604030504040204" pitchFamily="50" charset="-128"/>
              </a:rPr>
              <a:t>認可機能</a:t>
            </a:r>
          </a:p>
        </p:txBody>
      </p:sp>
      <p:sp>
        <p:nvSpPr>
          <p:cNvPr id="31" name="円柱 30">
            <a:extLst>
              <a:ext uri="{FF2B5EF4-FFF2-40B4-BE49-F238E27FC236}">
                <a16:creationId xmlns:a16="http://schemas.microsoft.com/office/drawing/2014/main" id="{3FBBF54C-E3E1-4C39-BF08-176592FC2A1C}"/>
              </a:ext>
            </a:extLst>
          </p:cNvPr>
          <p:cNvSpPr/>
          <p:nvPr/>
        </p:nvSpPr>
        <p:spPr>
          <a:xfrm>
            <a:off x="5928474" y="4800795"/>
            <a:ext cx="1558835" cy="335174"/>
          </a:xfrm>
          <a:prstGeom prst="can">
            <a:avLst>
              <a:gd name="adj" fmla="val 144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認可情報</a:t>
            </a:r>
            <a:endParaRPr kumimoji="1" lang="en-US" altLang="ja-JP" sz="10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5999" y="711291"/>
            <a:ext cx="9067499" cy="141652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認可方式の概要について説明する。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カタログやデータに対するアクセス制御処理は</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段階に分けられる。まず認可設定が行われ、その後、認可確認が行われる。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認可に関する流れは以下の通り。</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データ提供者あるいはデータ取引市場は、認可機能に対して認可設定（認可情報の登録）をする。ここで、データ取引市場は認可</a:t>
            </a:r>
            <a:r>
              <a:rPr lang="en-US" altLang="ja-JP" sz="1200" dirty="0">
                <a:latin typeface="Meiryo UI" panose="020B0604030504040204" pitchFamily="50" charset="-128"/>
                <a:ea typeface="Meiryo UI" panose="020B0604030504040204" pitchFamily="50" charset="-128"/>
              </a:rPr>
              <a:t>GW</a:t>
            </a:r>
            <a:r>
              <a:rPr lang="ja-JP" altLang="en-US" sz="1200" dirty="0">
                <a:latin typeface="Meiryo UI" panose="020B0604030504040204" pitchFamily="50" charset="-128"/>
                <a:ea typeface="Meiryo UI" panose="020B0604030504040204" pitchFamily="50" charset="-128"/>
              </a:rPr>
              <a:t>を通して認可設定する。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②　データ利用者は、認可トークンを認可機能に持参して認可確認（カタログやデータにアクセスする権限があるかの確認）する。認可トークンにはデータ利用者の情報である</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や属性（所属組織）が含まれているため、認可確認をすることができる。</a:t>
            </a:r>
            <a:endParaRPr lang="en-US" altLang="ja-JP" sz="1200" dirty="0">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AA37440F-D58B-4EDD-AF8D-175635450EE6}"/>
              </a:ext>
            </a:extLst>
          </p:cNvPr>
          <p:cNvSpPr/>
          <p:nvPr/>
        </p:nvSpPr>
        <p:spPr>
          <a:xfrm>
            <a:off x="4949592" y="5242418"/>
            <a:ext cx="847453" cy="262295"/>
          </a:xfrm>
          <a:prstGeom prst="roundRect">
            <a:avLst>
              <a:gd name="adj" fmla="val 50000"/>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認可確認</a:t>
            </a:r>
          </a:p>
        </p:txBody>
      </p:sp>
      <p:sp>
        <p:nvSpPr>
          <p:cNvPr id="34" name="円柱 33">
            <a:extLst>
              <a:ext uri="{FF2B5EF4-FFF2-40B4-BE49-F238E27FC236}">
                <a16:creationId xmlns:a16="http://schemas.microsoft.com/office/drawing/2014/main" id="{9F05BB6A-A48A-08EB-E939-F8361F68A993}"/>
              </a:ext>
            </a:extLst>
          </p:cNvPr>
          <p:cNvSpPr/>
          <p:nvPr/>
        </p:nvSpPr>
        <p:spPr>
          <a:xfrm>
            <a:off x="3298841" y="4805857"/>
            <a:ext cx="1445248" cy="335174"/>
          </a:xfrm>
          <a:prstGeom prst="can">
            <a:avLst>
              <a:gd name="adj" fmla="val 152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rPr>
              <a:t>ユーザ</a:t>
            </a:r>
            <a:r>
              <a:rPr kumimoji="1" lang="ja-JP" altLang="en-US" sz="1000" dirty="0">
                <a:latin typeface="Meiryo UI" panose="020B0604030504040204" pitchFamily="50" charset="-128"/>
                <a:ea typeface="Meiryo UI" panose="020B0604030504040204" pitchFamily="50" charset="-128"/>
              </a:rPr>
              <a:t>情報</a:t>
            </a:r>
            <a:endParaRPr kumimoji="1" lang="en-US" altLang="ja-JP" sz="1000" dirty="0">
              <a:latin typeface="Meiryo UI" panose="020B0604030504040204" pitchFamily="50" charset="-128"/>
              <a:ea typeface="Meiryo UI" panose="020B0604030504040204" pitchFamily="50" charset="-128"/>
            </a:endParaRPr>
          </a:p>
        </p:txBody>
      </p:sp>
      <p:cxnSp>
        <p:nvCxnSpPr>
          <p:cNvPr id="8" name="直線矢印コネクタ 7">
            <a:extLst>
              <a:ext uri="{FF2B5EF4-FFF2-40B4-BE49-F238E27FC236}">
                <a16:creationId xmlns:a16="http://schemas.microsoft.com/office/drawing/2014/main" id="{0DC1FA46-7E6F-3A8C-EF49-4AFE94349F0A}"/>
              </a:ext>
            </a:extLst>
          </p:cNvPr>
          <p:cNvCxnSpPr>
            <a:cxnSpLocks/>
            <a:stCxn id="94" idx="2"/>
          </p:cNvCxnSpPr>
          <p:nvPr/>
        </p:nvCxnSpPr>
        <p:spPr>
          <a:xfrm>
            <a:off x="3788658" y="3422875"/>
            <a:ext cx="1334098" cy="57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四角形: 角を丸くする 46">
            <a:extLst>
              <a:ext uri="{FF2B5EF4-FFF2-40B4-BE49-F238E27FC236}">
                <a16:creationId xmlns:a16="http://schemas.microsoft.com/office/drawing/2014/main" id="{5C70864B-D7D6-8984-75A4-63D385C2993A}"/>
              </a:ext>
            </a:extLst>
          </p:cNvPr>
          <p:cNvSpPr/>
          <p:nvPr/>
        </p:nvSpPr>
        <p:spPr>
          <a:xfrm>
            <a:off x="4397831" y="6014408"/>
            <a:ext cx="1942071" cy="248601"/>
          </a:xfrm>
          <a:prstGeom prst="roundRect">
            <a:avLst>
              <a:gd name="adj" fmla="val 50000"/>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データ利用者</a:t>
            </a:r>
          </a:p>
        </p:txBody>
      </p:sp>
      <p:cxnSp>
        <p:nvCxnSpPr>
          <p:cNvPr id="55" name="直線矢印コネクタ 54">
            <a:extLst>
              <a:ext uri="{FF2B5EF4-FFF2-40B4-BE49-F238E27FC236}">
                <a16:creationId xmlns:a16="http://schemas.microsoft.com/office/drawing/2014/main" id="{9DCE9473-4CEC-9F62-DEF3-F4B208F627F3}"/>
              </a:ext>
            </a:extLst>
          </p:cNvPr>
          <p:cNvCxnSpPr>
            <a:cxnSpLocks/>
            <a:stCxn id="47" idx="0"/>
            <a:endCxn id="9" idx="2"/>
          </p:cNvCxnSpPr>
          <p:nvPr/>
        </p:nvCxnSpPr>
        <p:spPr>
          <a:xfrm flipV="1">
            <a:off x="5368867" y="5512828"/>
            <a:ext cx="12602" cy="501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2384C743-EE3D-54F5-6B39-D35DCB5148AA}"/>
              </a:ext>
            </a:extLst>
          </p:cNvPr>
          <p:cNvSpPr txBox="1"/>
          <p:nvPr/>
        </p:nvSpPr>
        <p:spPr>
          <a:xfrm>
            <a:off x="3300450" y="5634491"/>
            <a:ext cx="2008883"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②認可トークンを持参して認可確認</a:t>
            </a:r>
            <a:endParaRPr lang="en-US" altLang="ja-JP" sz="1000" dirty="0">
              <a:latin typeface="Meiryo UI" panose="020B0604030504040204" pitchFamily="50" charset="-128"/>
              <a:ea typeface="Meiryo UI" panose="020B0604030504040204" pitchFamily="50" charset="-128"/>
            </a:endParaRPr>
          </a:p>
        </p:txBody>
      </p:sp>
      <p:sp>
        <p:nvSpPr>
          <p:cNvPr id="59" name="四角形: 角を丸くする 58">
            <a:extLst>
              <a:ext uri="{FF2B5EF4-FFF2-40B4-BE49-F238E27FC236}">
                <a16:creationId xmlns:a16="http://schemas.microsoft.com/office/drawing/2014/main" id="{B245A006-5660-274F-5CBE-CD9E3C68F59D}"/>
              </a:ext>
            </a:extLst>
          </p:cNvPr>
          <p:cNvSpPr/>
          <p:nvPr/>
        </p:nvSpPr>
        <p:spPr>
          <a:xfrm>
            <a:off x="6010297" y="2452349"/>
            <a:ext cx="2114126" cy="262295"/>
          </a:xfrm>
          <a:prstGeom prst="roundRect">
            <a:avLst>
              <a:gd name="adj" fmla="val 50000"/>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データ取引市場</a:t>
            </a:r>
          </a:p>
        </p:txBody>
      </p:sp>
      <p:sp>
        <p:nvSpPr>
          <p:cNvPr id="73" name="四角形: 角を丸くする 72">
            <a:extLst>
              <a:ext uri="{FF2B5EF4-FFF2-40B4-BE49-F238E27FC236}">
                <a16:creationId xmlns:a16="http://schemas.microsoft.com/office/drawing/2014/main" id="{83760781-4AC3-57BB-EACF-028205B27A53}"/>
              </a:ext>
            </a:extLst>
          </p:cNvPr>
          <p:cNvSpPr/>
          <p:nvPr/>
        </p:nvSpPr>
        <p:spPr>
          <a:xfrm>
            <a:off x="4949592" y="4010164"/>
            <a:ext cx="847453" cy="262295"/>
          </a:xfrm>
          <a:prstGeom prst="roundRect">
            <a:avLst>
              <a:gd name="adj" fmla="val 39908"/>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認可設定</a:t>
            </a:r>
          </a:p>
        </p:txBody>
      </p:sp>
      <p:cxnSp>
        <p:nvCxnSpPr>
          <p:cNvPr id="86" name="直線矢印コネクタ 85">
            <a:extLst>
              <a:ext uri="{FF2B5EF4-FFF2-40B4-BE49-F238E27FC236}">
                <a16:creationId xmlns:a16="http://schemas.microsoft.com/office/drawing/2014/main" id="{4A577D7D-9D2F-1DEF-1B4C-1AA2970B6CF6}"/>
              </a:ext>
            </a:extLst>
          </p:cNvPr>
          <p:cNvCxnSpPr>
            <a:cxnSpLocks/>
            <a:stCxn id="31" idx="2"/>
            <a:endCxn id="34" idx="4"/>
          </p:cNvCxnSpPr>
          <p:nvPr/>
        </p:nvCxnSpPr>
        <p:spPr>
          <a:xfrm flipH="1">
            <a:off x="4744089" y="4968382"/>
            <a:ext cx="1184385" cy="5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四角形: 角を丸くする 93">
            <a:extLst>
              <a:ext uri="{FF2B5EF4-FFF2-40B4-BE49-F238E27FC236}">
                <a16:creationId xmlns:a16="http://schemas.microsoft.com/office/drawing/2014/main" id="{E36355BC-0D46-C097-DD55-F06AC2B6DC97}"/>
              </a:ext>
            </a:extLst>
          </p:cNvPr>
          <p:cNvSpPr/>
          <p:nvPr/>
        </p:nvSpPr>
        <p:spPr>
          <a:xfrm>
            <a:off x="2903715" y="3160580"/>
            <a:ext cx="1769885" cy="262295"/>
          </a:xfrm>
          <a:prstGeom prst="roundRect">
            <a:avLst>
              <a:gd name="adj" fmla="val 50000"/>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データ提供者</a:t>
            </a:r>
          </a:p>
        </p:txBody>
      </p:sp>
      <p:cxnSp>
        <p:nvCxnSpPr>
          <p:cNvPr id="99" name="直線矢印コネクタ 98">
            <a:extLst>
              <a:ext uri="{FF2B5EF4-FFF2-40B4-BE49-F238E27FC236}">
                <a16:creationId xmlns:a16="http://schemas.microsoft.com/office/drawing/2014/main" id="{2091B892-7698-9898-1C88-38E05B0ECD07}"/>
              </a:ext>
            </a:extLst>
          </p:cNvPr>
          <p:cNvCxnSpPr>
            <a:cxnSpLocks/>
            <a:stCxn id="59" idx="2"/>
          </p:cNvCxnSpPr>
          <p:nvPr/>
        </p:nvCxnSpPr>
        <p:spPr>
          <a:xfrm flipH="1">
            <a:off x="5558543" y="2714644"/>
            <a:ext cx="1508817" cy="129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四角形: 角を丸くする 109">
            <a:extLst>
              <a:ext uri="{FF2B5EF4-FFF2-40B4-BE49-F238E27FC236}">
                <a16:creationId xmlns:a16="http://schemas.microsoft.com/office/drawing/2014/main" id="{0AE8EA0B-A2EF-9B21-E6E5-3614B6FEE3F8}"/>
              </a:ext>
            </a:extLst>
          </p:cNvPr>
          <p:cNvSpPr/>
          <p:nvPr/>
        </p:nvSpPr>
        <p:spPr>
          <a:xfrm>
            <a:off x="1859283" y="3010932"/>
            <a:ext cx="6424047" cy="3377394"/>
          </a:xfrm>
          <a:prstGeom prst="roundRect">
            <a:avLst>
              <a:gd name="adj" fmla="val 7883"/>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accent5"/>
                </a:solidFill>
                <a:latin typeface="Meiryo UI" panose="020B0604030504040204" pitchFamily="50" charset="-128"/>
                <a:ea typeface="Meiryo UI" panose="020B0604030504040204" pitchFamily="50" charset="-128"/>
              </a:rPr>
              <a:t>CADDE</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DCC383B5-3532-F333-A79E-B64B553E4398}"/>
              </a:ext>
            </a:extLst>
          </p:cNvPr>
          <p:cNvSpPr/>
          <p:nvPr/>
        </p:nvSpPr>
        <p:spPr>
          <a:xfrm>
            <a:off x="5797045" y="3014437"/>
            <a:ext cx="1508817" cy="29282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認可</a:t>
            </a:r>
            <a:r>
              <a:rPr kumimoji="1" lang="en-US" altLang="ja-JP" sz="1400" dirty="0">
                <a:latin typeface="Meiryo UI" panose="020B0604030504040204" pitchFamily="50" charset="-128"/>
                <a:ea typeface="Meiryo UI" panose="020B0604030504040204" pitchFamily="50" charset="-128"/>
              </a:rPr>
              <a:t>GW</a:t>
            </a:r>
            <a:endParaRPr kumimoji="1" lang="ja-JP" altLang="en-US" sz="1400" dirty="0">
              <a:latin typeface="Meiryo UI" panose="020B0604030504040204" pitchFamily="50" charset="-128"/>
              <a:ea typeface="Meiryo UI" panose="020B0604030504040204" pitchFamily="50" charset="-128"/>
            </a:endParaRPr>
          </a:p>
        </p:txBody>
      </p:sp>
      <p:sp>
        <p:nvSpPr>
          <p:cNvPr id="91" name="吹き出し: 角を丸めた四角形 90">
            <a:extLst>
              <a:ext uri="{FF2B5EF4-FFF2-40B4-BE49-F238E27FC236}">
                <a16:creationId xmlns:a16="http://schemas.microsoft.com/office/drawing/2014/main" id="{80E2BAC7-95F8-E4E1-BADA-01FE201B254B}"/>
              </a:ext>
            </a:extLst>
          </p:cNvPr>
          <p:cNvSpPr/>
          <p:nvPr/>
        </p:nvSpPr>
        <p:spPr>
          <a:xfrm>
            <a:off x="385099" y="4419250"/>
            <a:ext cx="2608916" cy="1580332"/>
          </a:xfrm>
          <a:prstGeom prst="wedgeRoundRectCallout">
            <a:avLst>
              <a:gd name="adj1" fmla="val 66042"/>
              <a:gd name="adj2" fmla="val -1242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Meiryo UI" panose="020B0604030504040204" pitchFamily="50" charset="-128"/>
                <a:ea typeface="Meiryo UI" panose="020B0604030504040204" pitchFamily="50" charset="-128"/>
              </a:rPr>
              <a:t>認可機能にユーザが登録・更新される契機は以下の通り</a:t>
            </a:r>
            <a:endParaRPr kumimoji="1" lang="en-US" altLang="ja-JP" sz="800" dirty="0">
              <a:latin typeface="Meiryo UI" panose="020B0604030504040204" pitchFamily="50" charset="-128"/>
              <a:ea typeface="Meiryo UI" panose="020B0604030504040204" pitchFamily="50" charset="-128"/>
            </a:endParaRPr>
          </a:p>
          <a:p>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①　認可設定時</a:t>
            </a:r>
            <a:endParaRPr kumimoji="1" lang="en-US" altLang="ja-JP" sz="80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ユーザを参照する認可情報を作成する際に、認可機能にユーザ情報を暫定的に作成しなければいけない</a:t>
            </a:r>
            <a:endParaRPr kumimoji="1" lang="en-US" altLang="ja-JP" sz="800" dirty="0">
              <a:latin typeface="Meiryo UI" panose="020B0604030504040204" pitchFamily="50" charset="-128"/>
              <a:ea typeface="Meiryo UI" panose="020B0604030504040204" pitchFamily="50" charset="-128"/>
            </a:endParaRPr>
          </a:p>
          <a:p>
            <a:endParaRPr lang="en-US" altLang="ja-JP" sz="80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②　トークン交換時</a:t>
            </a:r>
            <a:endParaRPr kumimoji="1" lang="en-US" altLang="ja-JP" sz="80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トークン交換時に、認可機能のユーザ情報で認証機能のユーザ情報を強制的に上書きする</a:t>
            </a:r>
            <a:endParaRPr lang="en-US" altLang="ja-JP" sz="80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つまり、</a:t>
            </a:r>
            <a:r>
              <a:rPr kumimoji="1" lang="ja-JP" altLang="en-US" sz="800" dirty="0">
                <a:latin typeface="Meiryo UI" panose="020B0604030504040204" pitchFamily="50" charset="-128"/>
                <a:ea typeface="Meiryo UI" panose="020B0604030504040204" pitchFamily="50" charset="-128"/>
              </a:rPr>
              <a:t>常に認証機能のユーザ情報によって認可確認が行われる</a:t>
            </a:r>
          </a:p>
        </p:txBody>
      </p:sp>
      <p:sp>
        <p:nvSpPr>
          <p:cNvPr id="113" name="テキスト ボックス 112">
            <a:extLst>
              <a:ext uri="{FF2B5EF4-FFF2-40B4-BE49-F238E27FC236}">
                <a16:creationId xmlns:a16="http://schemas.microsoft.com/office/drawing/2014/main" id="{E3407D3B-C53F-3076-0B5A-92E29C9F9D91}"/>
              </a:ext>
            </a:extLst>
          </p:cNvPr>
          <p:cNvSpPr txBox="1"/>
          <p:nvPr/>
        </p:nvSpPr>
        <p:spPr>
          <a:xfrm>
            <a:off x="5961811" y="3584826"/>
            <a:ext cx="151355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①契約を要する認可設定</a:t>
            </a:r>
            <a:endParaRPr kumimoji="1" lang="en-US" altLang="ja-JP" sz="1000" dirty="0">
              <a:latin typeface="Meiryo UI" panose="020B0604030504040204" pitchFamily="50" charset="-128"/>
              <a:ea typeface="Meiryo UI" panose="020B0604030504040204" pitchFamily="50" charset="-128"/>
            </a:endParaRPr>
          </a:p>
        </p:txBody>
      </p:sp>
      <p:sp>
        <p:nvSpPr>
          <p:cNvPr id="92" name="吹き出し: 角を丸めた四角形 91">
            <a:extLst>
              <a:ext uri="{FF2B5EF4-FFF2-40B4-BE49-F238E27FC236}">
                <a16:creationId xmlns:a16="http://schemas.microsoft.com/office/drawing/2014/main" id="{7B555F3B-CBF4-DEB6-EDC1-8DE358ECF877}"/>
              </a:ext>
            </a:extLst>
          </p:cNvPr>
          <p:cNvSpPr/>
          <p:nvPr/>
        </p:nvSpPr>
        <p:spPr>
          <a:xfrm>
            <a:off x="6280369" y="5701918"/>
            <a:ext cx="1641082" cy="357587"/>
          </a:xfrm>
          <a:prstGeom prst="wedgeRoundRectCallout">
            <a:avLst>
              <a:gd name="adj1" fmla="val -57749"/>
              <a:gd name="adj2" fmla="val 5398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latin typeface="Meiryo UI" panose="020B0604030504040204" pitchFamily="50" charset="-128"/>
                <a:ea typeface="Meiryo UI" panose="020B0604030504040204" pitchFamily="50" charset="-128"/>
              </a:rPr>
              <a:t>実際の処理は</a:t>
            </a:r>
            <a:r>
              <a:rPr kumimoji="1" lang="ja-JP" altLang="en-US" sz="800" dirty="0">
                <a:latin typeface="Meiryo UI" panose="020B0604030504040204" pitchFamily="50" charset="-128"/>
                <a:ea typeface="Meiryo UI" panose="020B0604030504040204" pitchFamily="50" charset="-128"/>
              </a:rPr>
              <a:t>提供者コネクタが行う</a:t>
            </a:r>
          </a:p>
        </p:txBody>
      </p:sp>
    </p:spTree>
    <p:extLst>
      <p:ext uri="{BB962C8B-B14F-4D97-AF65-F5344CB8AC3E}">
        <p14:creationId xmlns:p14="http://schemas.microsoft.com/office/powerpoint/2010/main" val="4264574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38F18F22-11C9-0B72-256D-04B6D3F4C25E}"/>
              </a:ext>
            </a:extLst>
          </p:cNvPr>
          <p:cNvSpPr/>
          <p:nvPr/>
        </p:nvSpPr>
        <p:spPr>
          <a:xfrm>
            <a:off x="360426" y="2377439"/>
            <a:ext cx="8855427" cy="332667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認可機能</a:t>
            </a:r>
            <a:endParaRPr kumimoji="1" lang="ja-JP" altLang="en-US"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D65F8B94-9DCE-45CC-A8AE-3A8589BFC726}"/>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2.4.2.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パーミッション</a:t>
            </a:r>
            <a:r>
              <a:rPr lang="en-US" altLang="ja-JP" sz="1800" dirty="0">
                <a:latin typeface="Meiryo UI" panose="020B0604030504040204" pitchFamily="50" charset="-128"/>
                <a:ea typeface="Meiryo UI" panose="020B0604030504040204" pitchFamily="50" charset="-128"/>
              </a:rPr>
              <a:t>)</a:t>
            </a:r>
            <a:endParaRPr kumimoji="1" lang="ja-JP" altLang="en-US" sz="1800" dirty="0"/>
          </a:p>
        </p:txBody>
      </p:sp>
      <p:sp>
        <p:nvSpPr>
          <p:cNvPr id="4" name="テキスト ボックス 3">
            <a:extLst>
              <a:ext uri="{FF2B5EF4-FFF2-40B4-BE49-F238E27FC236}">
                <a16:creationId xmlns:a16="http://schemas.microsoft.com/office/drawing/2014/main" id="{55E96A6F-44CF-4B87-8BE1-F4DC5E98EE5A}"/>
              </a:ext>
            </a:extLst>
          </p:cNvPr>
          <p:cNvSpPr txBox="1"/>
          <p:nvPr/>
        </p:nvSpPr>
        <p:spPr>
          <a:xfrm>
            <a:off x="216000" y="719999"/>
            <a:ext cx="8640034" cy="1074485"/>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認可設定はいくつかの認可情報を登録することで行うことができる。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認可情報には、パーミッション、リソース、ポリシーがある。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パーミッションはリソースとポリシーの組み合わせであり、リソースはデータの</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、ポリシーはアクセス制御ポリシーのことを指す。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つまり、パーミッションを評価することで、「どのデータ」を「誰に」提供してよいかの可否を判断することができる。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リソースとポリシーの関係は、</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対多であり、複数のポリシーをリソースに紐づける場合には、それらの論理和によってパーミッションを評価する。</a:t>
            </a:r>
            <a:endParaRPr lang="en-US" altLang="ja-JP" sz="1200" dirty="0">
              <a:latin typeface="Meiryo UI" panose="020B0604030504040204" pitchFamily="50" charset="-128"/>
              <a:ea typeface="Meiryo UI" panose="020B0604030504040204" pitchFamily="50" charset="-128"/>
            </a:endParaRPr>
          </a:p>
        </p:txBody>
      </p:sp>
      <p:sp>
        <p:nvSpPr>
          <p:cNvPr id="7" name="円柱 6">
            <a:extLst>
              <a:ext uri="{FF2B5EF4-FFF2-40B4-BE49-F238E27FC236}">
                <a16:creationId xmlns:a16="http://schemas.microsoft.com/office/drawing/2014/main" id="{7F87DADE-E32A-253B-A46D-96636E28D61F}"/>
              </a:ext>
            </a:extLst>
          </p:cNvPr>
          <p:cNvSpPr/>
          <p:nvPr/>
        </p:nvSpPr>
        <p:spPr>
          <a:xfrm>
            <a:off x="1238793" y="2845208"/>
            <a:ext cx="6912435" cy="2615067"/>
          </a:xfrm>
          <a:prstGeom prst="can">
            <a:avLst>
              <a:gd name="adj" fmla="val 10411"/>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200" dirty="0">
                <a:latin typeface="Meiryo UI" panose="020B0604030504040204" pitchFamily="50" charset="-128"/>
                <a:ea typeface="Meiryo UI" panose="020B0604030504040204" pitchFamily="50" charset="-128"/>
              </a:rPr>
              <a:t>認可情報</a:t>
            </a:r>
          </a:p>
        </p:txBody>
      </p:sp>
      <p:sp>
        <p:nvSpPr>
          <p:cNvPr id="10" name="正方形/長方形 9">
            <a:extLst>
              <a:ext uri="{FF2B5EF4-FFF2-40B4-BE49-F238E27FC236}">
                <a16:creationId xmlns:a16="http://schemas.microsoft.com/office/drawing/2014/main" id="{BB4CADF6-4A61-46A9-89CB-FBE124A5CF23}"/>
              </a:ext>
            </a:extLst>
          </p:cNvPr>
          <p:cNvSpPr/>
          <p:nvPr/>
        </p:nvSpPr>
        <p:spPr>
          <a:xfrm>
            <a:off x="1689464" y="3553618"/>
            <a:ext cx="5958846" cy="132370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dirty="0">
                <a:latin typeface="Meiryo UI" panose="020B0604030504040204" pitchFamily="50" charset="-128"/>
                <a:ea typeface="Meiryo UI" panose="020B0604030504040204" pitchFamily="50" charset="-128"/>
              </a:rPr>
              <a:t>パーミッション</a:t>
            </a:r>
          </a:p>
        </p:txBody>
      </p:sp>
      <p:sp>
        <p:nvSpPr>
          <p:cNvPr id="11" name="正方形/長方形 10">
            <a:extLst>
              <a:ext uri="{FF2B5EF4-FFF2-40B4-BE49-F238E27FC236}">
                <a16:creationId xmlns:a16="http://schemas.microsoft.com/office/drawing/2014/main" id="{7EF2ACE2-533D-4016-BE61-5AEDD2DE3ECC}"/>
              </a:ext>
            </a:extLst>
          </p:cNvPr>
          <p:cNvSpPr/>
          <p:nvPr/>
        </p:nvSpPr>
        <p:spPr>
          <a:xfrm>
            <a:off x="2131429" y="4024634"/>
            <a:ext cx="1725520" cy="63423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400" dirty="0">
                <a:latin typeface="Meiryo UI" panose="020B0604030504040204" pitchFamily="50" charset="-128"/>
                <a:ea typeface="Meiryo UI" panose="020B0604030504040204" pitchFamily="50" charset="-128"/>
              </a:rPr>
              <a:t>リソース</a:t>
            </a:r>
            <a:endParaRPr kumimoji="1"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データの</a:t>
            </a:r>
            <a:r>
              <a:rPr lang="en-US" altLang="ja-JP" sz="1400" dirty="0">
                <a:latin typeface="Meiryo UI" panose="020B0604030504040204" pitchFamily="50" charset="-128"/>
                <a:ea typeface="Meiryo UI" panose="020B0604030504040204" pitchFamily="50" charset="-128"/>
              </a:rPr>
              <a:t>URL</a:t>
            </a:r>
            <a:endParaRPr kumimoji="1" lang="ja-JP" altLang="en-US" sz="14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F647BE2-05AC-434E-8FF2-36CA9F8E9CE2}"/>
              </a:ext>
            </a:extLst>
          </p:cNvPr>
          <p:cNvSpPr/>
          <p:nvPr/>
        </p:nvSpPr>
        <p:spPr>
          <a:xfrm>
            <a:off x="5080499" y="4024634"/>
            <a:ext cx="2025698" cy="63423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400" dirty="0">
                <a:latin typeface="Meiryo UI" panose="020B0604030504040204" pitchFamily="50" charset="-128"/>
                <a:ea typeface="Meiryo UI" panose="020B0604030504040204" pitchFamily="50" charset="-128"/>
              </a:rPr>
              <a:t>ポリシー</a:t>
            </a:r>
            <a:endParaRPr kumimoji="1"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アクセス制御ポリシー</a:t>
            </a:r>
            <a:endParaRPr kumimoji="1" lang="en-US" altLang="ja-JP" sz="1400" dirty="0">
              <a:latin typeface="Meiryo UI" panose="020B0604030504040204" pitchFamily="50" charset="-128"/>
              <a:ea typeface="Meiryo UI" panose="020B0604030504040204" pitchFamily="50" charset="-128"/>
            </a:endParaRPr>
          </a:p>
        </p:txBody>
      </p:sp>
      <p:cxnSp>
        <p:nvCxnSpPr>
          <p:cNvPr id="5" name="直線コネクタ 4">
            <a:extLst>
              <a:ext uri="{FF2B5EF4-FFF2-40B4-BE49-F238E27FC236}">
                <a16:creationId xmlns:a16="http://schemas.microsoft.com/office/drawing/2014/main" id="{9542FF7F-4BE4-47FE-91D8-A4715F8769EC}"/>
              </a:ext>
            </a:extLst>
          </p:cNvPr>
          <p:cNvCxnSpPr>
            <a:cxnSpLocks/>
            <a:stCxn id="11" idx="3"/>
            <a:endCxn id="12" idx="1"/>
          </p:cNvCxnSpPr>
          <p:nvPr/>
        </p:nvCxnSpPr>
        <p:spPr>
          <a:xfrm>
            <a:off x="3856949" y="4341751"/>
            <a:ext cx="1223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B902306-6FF9-4CF6-BB49-61C840472FA2}"/>
              </a:ext>
            </a:extLst>
          </p:cNvPr>
          <p:cNvSpPr txBox="1"/>
          <p:nvPr/>
        </p:nvSpPr>
        <p:spPr>
          <a:xfrm>
            <a:off x="3849671" y="4320268"/>
            <a:ext cx="301686" cy="369332"/>
          </a:xfrm>
          <a:prstGeom prst="rect">
            <a:avLst/>
          </a:prstGeom>
          <a:noFill/>
        </p:spPr>
        <p:txBody>
          <a:bodyPr wrap="square" rtlCol="0">
            <a:spAutoFit/>
          </a:bodyPr>
          <a:lstStyle/>
          <a:p>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6F8B6803-BEB2-BE8A-0BD0-53F06A0BB1D2}"/>
              </a:ext>
            </a:extLst>
          </p:cNvPr>
          <p:cNvSpPr txBox="1"/>
          <p:nvPr/>
        </p:nvSpPr>
        <p:spPr>
          <a:xfrm>
            <a:off x="4771535" y="4282135"/>
            <a:ext cx="301686" cy="369332"/>
          </a:xfrm>
          <a:prstGeom prst="rect">
            <a:avLst/>
          </a:prstGeom>
          <a:noFill/>
        </p:spPr>
        <p:txBody>
          <a:bodyPr wrap="square" rtlCol="0">
            <a:spAutoFit/>
          </a:bodyPr>
          <a:lstStyle/>
          <a:p>
            <a:r>
              <a:rPr lang="en-US" altLang="ja-JP" dirty="0"/>
              <a:t>n</a:t>
            </a:r>
            <a:endParaRPr kumimoji="1" lang="ja-JP" altLang="en-US" dirty="0"/>
          </a:p>
        </p:txBody>
      </p:sp>
      <p:sp>
        <p:nvSpPr>
          <p:cNvPr id="22" name="吹き出し: 角を丸めた四角形 21">
            <a:extLst>
              <a:ext uri="{FF2B5EF4-FFF2-40B4-BE49-F238E27FC236}">
                <a16:creationId xmlns:a16="http://schemas.microsoft.com/office/drawing/2014/main" id="{1EADA4F5-DF82-ED49-A794-595A066BC116}"/>
              </a:ext>
            </a:extLst>
          </p:cNvPr>
          <p:cNvSpPr/>
          <p:nvPr/>
        </p:nvSpPr>
        <p:spPr>
          <a:xfrm>
            <a:off x="4046162" y="4822941"/>
            <a:ext cx="2260257" cy="395720"/>
          </a:xfrm>
          <a:prstGeom prst="wedgeRoundRectCallout">
            <a:avLst>
              <a:gd name="adj1" fmla="val -11473"/>
              <a:gd name="adj2" fmla="val -10045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複数のポリシーをリソースに紐づける場合</a:t>
            </a:r>
            <a:endParaRPr lang="en-US" altLang="ja-JP" sz="800" dirty="0">
              <a:latin typeface="Meiryo UI" panose="020B0604030504040204" pitchFamily="50" charset="-128"/>
              <a:ea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rPr>
              <a:t>パーミッションはそれらの論理和で評価する</a:t>
            </a:r>
            <a:endParaRPr kumimoji="1" lang="ja-JP" altLang="en-US" sz="800" dirty="0">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3C1D99D3-76DF-9451-30FF-D2645AFF1F60}"/>
              </a:ext>
            </a:extLst>
          </p:cNvPr>
          <p:cNvSpPr/>
          <p:nvPr/>
        </p:nvSpPr>
        <p:spPr>
          <a:xfrm>
            <a:off x="3021463" y="3458707"/>
            <a:ext cx="1024699" cy="488978"/>
          </a:xfrm>
          <a:prstGeom prst="wedgeRoundRectCallout">
            <a:avLst>
              <a:gd name="adj1" fmla="val -24917"/>
              <a:gd name="adj2" fmla="val 74183"/>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どのデータを？</a:t>
            </a:r>
          </a:p>
        </p:txBody>
      </p:sp>
      <p:sp>
        <p:nvSpPr>
          <p:cNvPr id="17" name="吹き出し: 角を丸めた四角形 16">
            <a:extLst>
              <a:ext uri="{FF2B5EF4-FFF2-40B4-BE49-F238E27FC236}">
                <a16:creationId xmlns:a16="http://schemas.microsoft.com/office/drawing/2014/main" id="{5500BE23-140C-BB0E-B99B-C362B9DEDF87}"/>
              </a:ext>
            </a:extLst>
          </p:cNvPr>
          <p:cNvSpPr/>
          <p:nvPr/>
        </p:nvSpPr>
        <p:spPr>
          <a:xfrm>
            <a:off x="6098171" y="3483439"/>
            <a:ext cx="753866" cy="488978"/>
          </a:xfrm>
          <a:prstGeom prst="wedgeRoundRectCallout">
            <a:avLst>
              <a:gd name="adj1" fmla="val -23425"/>
              <a:gd name="adj2" fmla="val 7062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誰に？</a:t>
            </a:r>
          </a:p>
        </p:txBody>
      </p:sp>
    </p:spTree>
    <p:extLst>
      <p:ext uri="{BB962C8B-B14F-4D97-AF65-F5344CB8AC3E}">
        <p14:creationId xmlns:p14="http://schemas.microsoft.com/office/powerpoint/2010/main" val="1331435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F8B94-9DCE-45CC-A8AE-3A8589BFC726}"/>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2.4.3.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リソース</a:t>
            </a:r>
            <a:r>
              <a:rPr lang="en-US" altLang="ja-JP" sz="1800" dirty="0">
                <a:latin typeface="Meiryo UI" panose="020B0604030504040204" pitchFamily="50" charset="-128"/>
                <a:ea typeface="Meiryo UI" panose="020B0604030504040204" pitchFamily="50" charset="-128"/>
              </a:rPr>
              <a:t>)</a:t>
            </a:r>
            <a:endParaRPr kumimoji="1" lang="ja-JP" altLang="en-US" sz="1800" dirty="0"/>
          </a:p>
        </p:txBody>
      </p:sp>
      <p:sp>
        <p:nvSpPr>
          <p:cNvPr id="13" name="テキスト ボックス 12">
            <a:extLst>
              <a:ext uri="{FF2B5EF4-FFF2-40B4-BE49-F238E27FC236}">
                <a16:creationId xmlns:a16="http://schemas.microsoft.com/office/drawing/2014/main" id="{FED736D1-BCB2-CC89-33AE-2CCB64CDA730}"/>
              </a:ext>
            </a:extLst>
          </p:cNvPr>
          <p:cNvSpPr txBox="1"/>
          <p:nvPr/>
        </p:nvSpPr>
        <p:spPr>
          <a:xfrm>
            <a:off x="216000" y="720001"/>
            <a:ext cx="8640034" cy="690788"/>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リソースとは、アクセスに制限をかける対象のことである。例えば、保護された</a:t>
            </a:r>
            <a:r>
              <a:rPr lang="en-US" altLang="ja-JP" sz="1200" dirty="0">
                <a:latin typeface="Meiryo UI" panose="020B0604030504040204" pitchFamily="50" charset="-128"/>
                <a:ea typeface="Meiryo UI" panose="020B0604030504040204" pitchFamily="50" charset="-128"/>
              </a:rPr>
              <a:t>API</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、データの</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などがある。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ここで、アスタリスクをワイルドカードとして使用することができず、ディレクトリ単位でデータを指定することはできない。</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a:t>
            </a:r>
            <a:r>
              <a:rPr lang="en-US" altLang="ja-JP" sz="1200" dirty="0">
                <a:latin typeface="Meiryo UI" panose="020B0604030504040204" pitchFamily="50" charset="-128"/>
                <a:ea typeface="Meiryo UI" panose="020B0604030504040204" pitchFamily="50" charset="-128"/>
              </a:rPr>
              <a:t>HTTP(S)</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FTP</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NGSI</a:t>
            </a:r>
            <a:r>
              <a:rPr lang="ja-JP" altLang="en-US" sz="1200" dirty="0">
                <a:latin typeface="Meiryo UI" panose="020B0604030504040204" pitchFamily="50" charset="-128"/>
                <a:ea typeface="Meiryo UI" panose="020B0604030504040204" pitchFamily="50" charset="-128"/>
              </a:rPr>
              <a:t>のプロトコルに対応している。以下に</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の例を示す。</a:t>
            </a:r>
            <a:endParaRPr lang="en-US" altLang="ja-JP" sz="1200" dirty="0">
              <a:latin typeface="Meiryo UI" panose="020B0604030504040204" pitchFamily="50" charset="-128"/>
              <a:ea typeface="Meiryo UI" panose="020B0604030504040204" pitchFamily="50" charset="-128"/>
            </a:endParaRPr>
          </a:p>
        </p:txBody>
      </p:sp>
      <p:graphicFrame>
        <p:nvGraphicFramePr>
          <p:cNvPr id="4" name="表 4">
            <a:extLst>
              <a:ext uri="{FF2B5EF4-FFF2-40B4-BE49-F238E27FC236}">
                <a16:creationId xmlns:a16="http://schemas.microsoft.com/office/drawing/2014/main" id="{205511D3-3085-7F05-9EFB-73336845AE0A}"/>
              </a:ext>
            </a:extLst>
          </p:cNvPr>
          <p:cNvGraphicFramePr>
            <a:graphicFrameLocks noGrp="1"/>
          </p:cNvGraphicFramePr>
          <p:nvPr>
            <p:extLst>
              <p:ext uri="{D42A27DB-BD31-4B8C-83A1-F6EECF244321}">
                <p14:modId xmlns:p14="http://schemas.microsoft.com/office/powerpoint/2010/main" val="483050157"/>
              </p:ext>
            </p:extLst>
          </p:nvPr>
        </p:nvGraphicFramePr>
        <p:xfrm>
          <a:off x="256543" y="1702835"/>
          <a:ext cx="9044957" cy="1280160"/>
        </p:xfrm>
        <a:graphic>
          <a:graphicData uri="http://schemas.openxmlformats.org/drawingml/2006/table">
            <a:tbl>
              <a:tblPr firstRow="1" bandRow="1">
                <a:tableStyleId>{5C22544A-7EE6-4342-B048-85BDC9FD1C3A}</a:tableStyleId>
              </a:tblPr>
              <a:tblGrid>
                <a:gridCol w="569762">
                  <a:extLst>
                    <a:ext uri="{9D8B030D-6E8A-4147-A177-3AD203B41FA5}">
                      <a16:colId xmlns:a16="http://schemas.microsoft.com/office/drawing/2014/main" val="4289062223"/>
                    </a:ext>
                  </a:extLst>
                </a:gridCol>
                <a:gridCol w="1959429">
                  <a:extLst>
                    <a:ext uri="{9D8B030D-6E8A-4147-A177-3AD203B41FA5}">
                      <a16:colId xmlns:a16="http://schemas.microsoft.com/office/drawing/2014/main" val="1950828089"/>
                    </a:ext>
                  </a:extLst>
                </a:gridCol>
                <a:gridCol w="6515766">
                  <a:extLst>
                    <a:ext uri="{9D8B030D-6E8A-4147-A177-3AD203B41FA5}">
                      <a16:colId xmlns:a16="http://schemas.microsoft.com/office/drawing/2014/main" val="607164789"/>
                    </a:ext>
                  </a:extLst>
                </a:gridCol>
              </a:tblGrid>
              <a:tr h="218725">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プロトコル</a:t>
                      </a:r>
                    </a:p>
                  </a:txBody>
                  <a:tcPr/>
                </a:tc>
                <a:tc>
                  <a:txBody>
                    <a:bodyPr/>
                    <a:lstStyle/>
                    <a:p>
                      <a:r>
                        <a:rPr kumimoji="1" lang="en-US" altLang="ja-JP" sz="1000" dirty="0">
                          <a:latin typeface="Meiryo UI" panose="020B0604030504040204" pitchFamily="50" charset="-128"/>
                          <a:ea typeface="Meiryo UI" panose="020B0604030504040204" pitchFamily="50" charset="-128"/>
                        </a:rPr>
                        <a:t>URL</a:t>
                      </a:r>
                      <a:r>
                        <a:rPr kumimoji="1" lang="ja-JP" altLang="en-US" sz="1000" dirty="0">
                          <a:latin typeface="Meiryo UI" panose="020B0604030504040204" pitchFamily="50" charset="-128"/>
                          <a:ea typeface="Meiryo UI" panose="020B0604030504040204" pitchFamily="50" charset="-128"/>
                        </a:rPr>
                        <a:t>の例</a:t>
                      </a:r>
                    </a:p>
                  </a:txBody>
                  <a:tcPr/>
                </a:tc>
                <a:extLst>
                  <a:ext uri="{0D108BD9-81ED-4DB2-BD59-A6C34878D82A}">
                    <a16:rowId xmlns:a16="http://schemas.microsoft.com/office/drawing/2014/main" val="565950040"/>
                  </a:ext>
                </a:extLst>
              </a:tr>
              <a:tr h="218725">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HTTP(S)</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https://example.com/data.pptx</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41749813"/>
                  </a:ext>
                </a:extLst>
              </a:tr>
              <a:tr h="218725">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FTP</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ftp://example.com/data.pptx</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23882791"/>
                  </a:ext>
                </a:extLst>
              </a:tr>
              <a:tr h="218725">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NGSI</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en-US" altLang="ja-JP" sz="1000" dirty="0">
                        <a:solidFill>
                          <a:srgbClr val="FF0000"/>
                        </a:solidFill>
                        <a:latin typeface="Meiryo UI" panose="020B0604030504040204" pitchFamily="50" charset="-128"/>
                        <a:ea typeface="Meiryo UI" panose="020B0604030504040204" pitchFamily="50" charset="-128"/>
                      </a:endParaRPr>
                    </a:p>
                    <a:p>
                      <a:endParaRPr kumimoji="1" lang="en-US" altLang="ja-JP" sz="1000" dirty="0">
                        <a:solidFill>
                          <a:srgbClr val="FF0000"/>
                        </a:solidFill>
                        <a:latin typeface="Meiryo UI" panose="020B0604030504040204" pitchFamily="50" charset="-128"/>
                        <a:ea typeface="Meiryo UI" panose="020B0604030504040204" pitchFamily="50" charset="-128"/>
                      </a:endParaRPr>
                    </a:p>
                    <a:p>
                      <a:endParaRPr kumimoji="1" lang="ja-JP" altLang="en-US"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5922277"/>
                  </a:ext>
                </a:extLst>
              </a:tr>
            </a:tbl>
          </a:graphicData>
        </a:graphic>
      </p:graphicFrame>
      <p:sp>
        <p:nvSpPr>
          <p:cNvPr id="8" name="吹き出し: 角を丸めた四角形 7">
            <a:extLst>
              <a:ext uri="{FF2B5EF4-FFF2-40B4-BE49-F238E27FC236}">
                <a16:creationId xmlns:a16="http://schemas.microsoft.com/office/drawing/2014/main" id="{EE464022-3C02-ABF0-933D-56CDCDD5EF05}"/>
              </a:ext>
            </a:extLst>
          </p:cNvPr>
          <p:cNvSpPr/>
          <p:nvPr/>
        </p:nvSpPr>
        <p:spPr>
          <a:xfrm>
            <a:off x="2911356" y="2502790"/>
            <a:ext cx="2174450" cy="405921"/>
          </a:xfrm>
          <a:prstGeom prst="wedgeRoundRectCallout">
            <a:avLst>
              <a:gd name="adj1" fmla="val 10296"/>
              <a:gd name="adj2" fmla="val -34238"/>
              <a:gd name="adj3" fmla="val 16667"/>
            </a:avLst>
          </a:prstGeom>
          <a:solidFill>
            <a:schemeClr val="accent2">
              <a:lumMod val="50000"/>
            </a:schemeClr>
          </a:solidFill>
          <a:ln>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000" b="1" dirty="0">
                <a:solidFill>
                  <a:schemeClr val="bg1"/>
                </a:solidFill>
              </a:rPr>
              <a:t>詳細決定後記載</a:t>
            </a:r>
          </a:p>
        </p:txBody>
      </p:sp>
    </p:spTree>
    <p:extLst>
      <p:ext uri="{BB962C8B-B14F-4D97-AF65-F5344CB8AC3E}">
        <p14:creationId xmlns:p14="http://schemas.microsoft.com/office/powerpoint/2010/main" val="2630813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D6A1C-3EBD-450D-9E04-694B58C397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2.4.4.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ポリシー</a:t>
            </a:r>
            <a:r>
              <a:rPr lang="en-US" altLang="ja-JP" sz="1800" dirty="0">
                <a:latin typeface="Meiryo UI" panose="020B0604030504040204" pitchFamily="50" charset="-128"/>
                <a:ea typeface="Meiryo UI" panose="020B0604030504040204" pitchFamily="50" charset="-128"/>
              </a:rPr>
              <a:t>)(1/2)</a:t>
            </a:r>
            <a:endParaRPr kumimoji="1" lang="ja-JP" altLang="en-US" sz="1800" dirty="0"/>
          </a:p>
        </p:txBody>
      </p:sp>
      <p:sp>
        <p:nvSpPr>
          <p:cNvPr id="5" name="テキスト ボックス 4">
            <a:extLst>
              <a:ext uri="{FF2B5EF4-FFF2-40B4-BE49-F238E27FC236}">
                <a16:creationId xmlns:a16="http://schemas.microsoft.com/office/drawing/2014/main" id="{8D9C8BA9-ACD8-43D1-BA51-E8D9BC63A434}"/>
              </a:ext>
            </a:extLst>
          </p:cNvPr>
          <p:cNvSpPr txBox="1"/>
          <p:nvPr/>
        </p:nvSpPr>
        <p:spPr>
          <a:xfrm>
            <a:off x="216000" y="720000"/>
            <a:ext cx="8640034" cy="674847"/>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ポリシーは、誰にデータを提供してよいか、という条件のことである。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ポリシーには様々な種類があるが、</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では、ポリシーとして属性ポリシーを採用する。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ポリシーを以下に示す。</a:t>
            </a:r>
            <a:endParaRPr lang="en-US" altLang="ja-JP" sz="1200" dirty="0">
              <a:latin typeface="Meiryo UI" panose="020B0604030504040204" pitchFamily="50" charset="-128"/>
              <a:ea typeface="Meiryo UI" panose="020B0604030504040204" pitchFamily="50" charset="-128"/>
            </a:endParaRPr>
          </a:p>
        </p:txBody>
      </p:sp>
      <p:graphicFrame>
        <p:nvGraphicFramePr>
          <p:cNvPr id="6" name="表 3">
            <a:extLst>
              <a:ext uri="{FF2B5EF4-FFF2-40B4-BE49-F238E27FC236}">
                <a16:creationId xmlns:a16="http://schemas.microsoft.com/office/drawing/2014/main" id="{C50049FB-FAE1-4D5D-AFE6-563256CB74BA}"/>
              </a:ext>
            </a:extLst>
          </p:cNvPr>
          <p:cNvGraphicFramePr>
            <a:graphicFrameLocks noGrp="1"/>
          </p:cNvGraphicFramePr>
          <p:nvPr>
            <p:extLst>
              <p:ext uri="{D42A27DB-BD31-4B8C-83A1-F6EECF244321}">
                <p14:modId xmlns:p14="http://schemas.microsoft.com/office/powerpoint/2010/main" val="2836269446"/>
              </p:ext>
            </p:extLst>
          </p:nvPr>
        </p:nvGraphicFramePr>
        <p:xfrm>
          <a:off x="272745" y="1638562"/>
          <a:ext cx="9213068" cy="1189879"/>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2975661823"/>
                    </a:ext>
                  </a:extLst>
                </a:gridCol>
                <a:gridCol w="1070292">
                  <a:extLst>
                    <a:ext uri="{9D8B030D-6E8A-4147-A177-3AD203B41FA5}">
                      <a16:colId xmlns:a16="http://schemas.microsoft.com/office/drawing/2014/main" val="113278951"/>
                    </a:ext>
                  </a:extLst>
                </a:gridCol>
                <a:gridCol w="1930636">
                  <a:extLst>
                    <a:ext uri="{9D8B030D-6E8A-4147-A177-3AD203B41FA5}">
                      <a16:colId xmlns:a16="http://schemas.microsoft.com/office/drawing/2014/main" val="2349144292"/>
                    </a:ext>
                  </a:extLst>
                </a:gridCol>
                <a:gridCol w="5851460">
                  <a:extLst>
                    <a:ext uri="{9D8B030D-6E8A-4147-A177-3AD203B41FA5}">
                      <a16:colId xmlns:a16="http://schemas.microsoft.com/office/drawing/2014/main" val="1778329994"/>
                    </a:ext>
                  </a:extLst>
                </a:gridCol>
              </a:tblGrid>
              <a:tr h="349449">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ポリシー種別</a:t>
                      </a:r>
                    </a:p>
                  </a:txBody>
                  <a:tcPr/>
                </a:tc>
                <a:tc>
                  <a:txBody>
                    <a:bodyPr/>
                    <a:lstStyle/>
                    <a:p>
                      <a:r>
                        <a:rPr kumimoji="1" lang="ja-JP" altLang="en-US" sz="1000" dirty="0">
                          <a:latin typeface="Meiryo UI" panose="020B0604030504040204" pitchFamily="50" charset="-128"/>
                          <a:ea typeface="Meiryo UI" panose="020B0604030504040204" pitchFamily="50" charset="-128"/>
                        </a:rPr>
                        <a:t>条件として設定するもの</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170501776"/>
                  </a:ext>
                </a:extLst>
              </a:tr>
              <a:tr h="84043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000" dirty="0">
                          <a:latin typeface="Meiryo UI" panose="020B0604030504040204" pitchFamily="50" charset="-128"/>
                          <a:ea typeface="Meiryo UI" panose="020B0604030504040204" pitchFamily="50" charset="-128"/>
                        </a:rPr>
                        <a:t>属性ポリシー</a:t>
                      </a:r>
                    </a:p>
                  </a:txBody>
                  <a:tcPr anchor="ctr"/>
                </a:tc>
                <a:tc>
                  <a:txBody>
                    <a:bodyPr/>
                    <a:lstStyle/>
                    <a:p>
                      <a:pPr algn="l"/>
                      <a:r>
                        <a:rPr kumimoji="1" lang="ja-JP" altLang="en-US" sz="1000" dirty="0">
                          <a:latin typeface="Meiryo UI" panose="020B0604030504040204" pitchFamily="50" charset="-128"/>
                          <a:ea typeface="Meiryo UI" panose="020B0604030504040204" pitchFamily="50" charset="-128"/>
                        </a:rPr>
                        <a:t>ユーザの</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a:t>
                      </a:r>
                      <a:r>
                        <a:rPr kumimoji="1" lang="en-US" altLang="ja-JP" sz="1000" dirty="0">
                          <a:latin typeface="Meiryo UI" panose="020B0604030504040204" pitchFamily="50" charset="-128"/>
                          <a:ea typeface="Meiryo UI" panose="020B0604030504040204" pitchFamily="50" charset="-128"/>
                        </a:rPr>
                        <a:t>ID</a:t>
                      </a:r>
                    </a:p>
                    <a:p>
                      <a:pPr algn="l"/>
                      <a:r>
                        <a:rPr kumimoji="1" lang="ja-JP" altLang="en-US" sz="1000" dirty="0">
                          <a:latin typeface="Meiryo UI" panose="020B0604030504040204" pitchFamily="50" charset="-128"/>
                          <a:ea typeface="Meiryo UI" panose="020B0604030504040204" pitchFamily="50" charset="-128"/>
                        </a:rPr>
                        <a:t>所属組織の</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a:t>
                      </a:r>
                      <a:r>
                        <a:rPr kumimoji="1" lang="en-US" altLang="ja-JP" sz="1000" dirty="0">
                          <a:latin typeface="Meiryo UI" panose="020B0604030504040204" pitchFamily="50" charset="-128"/>
                          <a:ea typeface="Meiryo UI" panose="020B0604030504040204" pitchFamily="50" charset="-128"/>
                        </a:rPr>
                        <a:t>ID</a:t>
                      </a:r>
                    </a:p>
                    <a:p>
                      <a:pPr algn="l"/>
                      <a:r>
                        <a:rPr kumimoji="1" lang="ja-JP" altLang="en-US" sz="1000" dirty="0">
                          <a:latin typeface="Meiryo UI" panose="020B0604030504040204" pitchFamily="50" charset="-128"/>
                          <a:ea typeface="Meiryo UI" panose="020B0604030504040204" pitchFamily="50" charset="-128"/>
                        </a:rPr>
                        <a:t>当人認証レベル（</a:t>
                      </a:r>
                      <a:r>
                        <a:rPr kumimoji="1" lang="en-US" altLang="ja-JP" sz="1000" dirty="0">
                          <a:latin typeface="Meiryo UI" panose="020B0604030504040204" pitchFamily="50" charset="-128"/>
                          <a:ea typeface="Meiryo UI" panose="020B0604030504040204" pitchFamily="50" charset="-128"/>
                        </a:rPr>
                        <a:t>AAL</a:t>
                      </a:r>
                      <a:r>
                        <a:rPr kumimoji="1" lang="ja-JP" altLang="en-US" sz="1000" dirty="0">
                          <a:latin typeface="Meiryo UI" panose="020B0604030504040204" pitchFamily="50" charset="-128"/>
                          <a:ea typeface="Meiryo UI" panose="020B0604030504040204" pitchFamily="50" charset="-128"/>
                        </a:rPr>
                        <a:t>）</a:t>
                      </a:r>
                      <a:endParaRPr kumimoji="1" lang="en-US" altLang="ja-JP"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latin typeface="Meiryo UI" panose="020B0604030504040204" pitchFamily="50" charset="-128"/>
                          <a:ea typeface="Meiryo UI" panose="020B0604030504040204" pitchFamily="50" charset="-128"/>
                        </a:rPr>
                        <a:t>設定された属性を満足するユーザにアクセス判定を行うポリシー</a:t>
                      </a:r>
                      <a:endParaRPr kumimoji="1" lang="en-US" altLang="ja-JP" sz="1000" dirty="0">
                        <a:latin typeface="Meiryo UI" panose="020B0604030504040204" pitchFamily="50" charset="-128"/>
                        <a:ea typeface="Meiryo UI" panose="020B0604030504040204" pitchFamily="50" charset="-128"/>
                      </a:endParaRPr>
                    </a:p>
                    <a:p>
                      <a:r>
                        <a:rPr kumimoji="1" lang="en-US" altLang="ja-JP" sz="1000" dirty="0">
                          <a:latin typeface="Meiryo UI" panose="020B0604030504040204" pitchFamily="50" charset="-128"/>
                          <a:ea typeface="Meiryo UI" panose="020B0604030504040204" pitchFamily="50" charset="-128"/>
                        </a:rPr>
                        <a:t>Keycloak</a:t>
                      </a:r>
                      <a:r>
                        <a:rPr kumimoji="1" lang="ja-JP" altLang="en-US" sz="1000" dirty="0">
                          <a:latin typeface="Meiryo UI" panose="020B0604030504040204" pitchFamily="50" charset="-128"/>
                          <a:ea typeface="Meiryo UI" panose="020B0604030504040204" pitchFamily="50" charset="-128"/>
                        </a:rPr>
                        <a:t>の</a:t>
                      </a:r>
                      <a:r>
                        <a:rPr kumimoji="1" lang="en-US" altLang="ja-JP" sz="1000" dirty="0">
                          <a:latin typeface="Meiryo UI" panose="020B0604030504040204" pitchFamily="50" charset="-128"/>
                          <a:ea typeface="Meiryo UI" panose="020B0604030504040204" pitchFamily="50" charset="-128"/>
                        </a:rPr>
                        <a:t>RegEx</a:t>
                      </a:r>
                      <a:r>
                        <a:rPr kumimoji="1" lang="ja-JP" altLang="en-US" sz="1000" dirty="0">
                          <a:latin typeface="Meiryo UI" panose="020B0604030504040204" pitchFamily="50" charset="-128"/>
                          <a:ea typeface="Meiryo UI" panose="020B0604030504040204" pitchFamily="50" charset="-128"/>
                        </a:rPr>
                        <a:t>ポリシーおよび</a:t>
                      </a:r>
                      <a:r>
                        <a:rPr kumimoji="1" lang="en-US" altLang="ja-JP" sz="1000" dirty="0">
                          <a:latin typeface="Meiryo UI" panose="020B0604030504040204" pitchFamily="50" charset="-128"/>
                          <a:ea typeface="Meiryo UI" panose="020B0604030504040204" pitchFamily="50" charset="-128"/>
                        </a:rPr>
                        <a:t>Aggregated</a:t>
                      </a:r>
                      <a:r>
                        <a:rPr kumimoji="1" lang="ja-JP" altLang="en-US" sz="1000" dirty="0">
                          <a:latin typeface="Meiryo UI" panose="020B0604030504040204" pitchFamily="50" charset="-128"/>
                          <a:ea typeface="Meiryo UI" panose="020B0604030504040204" pitchFamily="50" charset="-128"/>
                        </a:rPr>
                        <a:t>ポリシーとして設定する</a:t>
                      </a:r>
                      <a:endParaRPr kumimoji="1" lang="en-US" altLang="ja-JP"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796303722"/>
                  </a:ext>
                </a:extLst>
              </a:tr>
            </a:tbl>
          </a:graphicData>
        </a:graphic>
      </p:graphicFrame>
    </p:spTree>
    <p:extLst>
      <p:ext uri="{BB962C8B-B14F-4D97-AF65-F5344CB8AC3E}">
        <p14:creationId xmlns:p14="http://schemas.microsoft.com/office/powerpoint/2010/main" val="3663732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D6A1C-3EBD-450D-9E04-694B58C397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2.4.4.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ポリシー</a:t>
            </a:r>
            <a:r>
              <a:rPr lang="en-US" altLang="ja-JP" sz="1800" dirty="0">
                <a:latin typeface="Meiryo UI" panose="020B0604030504040204" pitchFamily="50" charset="-128"/>
                <a:ea typeface="Meiryo UI" panose="020B0604030504040204" pitchFamily="50" charset="-128"/>
              </a:rPr>
              <a:t>)(2/2)</a:t>
            </a:r>
            <a:endParaRPr kumimoji="1" lang="ja-JP" altLang="en-US" sz="1800" dirty="0"/>
          </a:p>
        </p:txBody>
      </p:sp>
      <p:sp>
        <p:nvSpPr>
          <p:cNvPr id="5" name="テキスト ボックス 4">
            <a:extLst>
              <a:ext uri="{FF2B5EF4-FFF2-40B4-BE49-F238E27FC236}">
                <a16:creationId xmlns:a16="http://schemas.microsoft.com/office/drawing/2014/main" id="{8D9C8BA9-ACD8-43D1-BA51-E8D9BC63A434}"/>
              </a:ext>
            </a:extLst>
          </p:cNvPr>
          <p:cNvSpPr txBox="1"/>
          <p:nvPr/>
        </p:nvSpPr>
        <p:spPr>
          <a:xfrm>
            <a:off x="216000" y="720001"/>
            <a:ext cx="8640034" cy="302888"/>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Aggregate</a:t>
            </a:r>
            <a:r>
              <a:rPr lang="ja-JP" altLang="en-US" sz="1200" dirty="0">
                <a:latin typeface="Meiryo UI" panose="020B0604030504040204" pitchFamily="50" charset="-128"/>
                <a:ea typeface="Meiryo UI" panose="020B0604030504040204" pitchFamily="50" charset="-128"/>
              </a:rPr>
              <a:t>ポリシーの詳細を以下に示す。</a:t>
            </a:r>
            <a:endParaRPr lang="en-US" altLang="ja-JP" sz="1200" dirty="0">
              <a:latin typeface="Meiryo UI" panose="020B0604030504040204" pitchFamily="50" charset="-128"/>
              <a:ea typeface="Meiryo UI" panose="020B0604030504040204" pitchFamily="50" charset="-128"/>
            </a:endParaRPr>
          </a:p>
        </p:txBody>
      </p:sp>
      <p:graphicFrame>
        <p:nvGraphicFramePr>
          <p:cNvPr id="8" name="表 6">
            <a:extLst>
              <a:ext uri="{FF2B5EF4-FFF2-40B4-BE49-F238E27FC236}">
                <a16:creationId xmlns:a16="http://schemas.microsoft.com/office/drawing/2014/main" id="{55E811CD-A681-B1AD-64B6-9061EB61B8CB}"/>
              </a:ext>
            </a:extLst>
          </p:cNvPr>
          <p:cNvGraphicFramePr>
            <a:graphicFrameLocks noGrp="1"/>
          </p:cNvGraphicFramePr>
          <p:nvPr>
            <p:extLst>
              <p:ext uri="{D42A27DB-BD31-4B8C-83A1-F6EECF244321}">
                <p14:modId xmlns:p14="http://schemas.microsoft.com/office/powerpoint/2010/main" val="2064994213"/>
              </p:ext>
            </p:extLst>
          </p:nvPr>
        </p:nvGraphicFramePr>
        <p:xfrm>
          <a:off x="234000" y="1228397"/>
          <a:ext cx="8772910" cy="1859280"/>
        </p:xfrm>
        <a:graphic>
          <a:graphicData uri="http://schemas.openxmlformats.org/drawingml/2006/table">
            <a:tbl>
              <a:tblPr firstRow="1" bandRow="1">
                <a:tableStyleId>{5C22544A-7EE6-4342-B048-85BDC9FD1C3A}</a:tableStyleId>
              </a:tblPr>
              <a:tblGrid>
                <a:gridCol w="365048">
                  <a:extLst>
                    <a:ext uri="{9D8B030D-6E8A-4147-A177-3AD203B41FA5}">
                      <a16:colId xmlns:a16="http://schemas.microsoft.com/office/drawing/2014/main" val="1887702193"/>
                    </a:ext>
                  </a:extLst>
                </a:gridCol>
                <a:gridCol w="1824182">
                  <a:extLst>
                    <a:ext uri="{9D8B030D-6E8A-4147-A177-3AD203B41FA5}">
                      <a16:colId xmlns:a16="http://schemas.microsoft.com/office/drawing/2014/main" val="1906511284"/>
                    </a:ext>
                  </a:extLst>
                </a:gridCol>
                <a:gridCol w="6583680">
                  <a:extLst>
                    <a:ext uri="{9D8B030D-6E8A-4147-A177-3AD203B41FA5}">
                      <a16:colId xmlns:a16="http://schemas.microsoft.com/office/drawing/2014/main" val="2564869037"/>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Aggregated</a:t>
                      </a:r>
                      <a:r>
                        <a:rPr kumimoji="1" lang="ja-JP" altLang="en-US" sz="1000" dirty="0">
                          <a:latin typeface="Meiryo UI" panose="020B0604030504040204" pitchFamily="50" charset="-128"/>
                          <a:ea typeface="Meiryo UI" panose="020B0604030504040204" pitchFamily="50" charset="-128"/>
                        </a:rPr>
                        <a:t>ポリシーの項目</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511209390"/>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システム自動採番される</a:t>
                      </a:r>
                      <a:r>
                        <a:rPr kumimoji="1" lang="en-US" altLang="ja-JP" sz="1000" dirty="0">
                          <a:latin typeface="Meiryo UI" panose="020B0604030504040204" pitchFamily="50" charset="-128"/>
                          <a:ea typeface="Meiryo UI" panose="020B0604030504040204" pitchFamily="50" charset="-128"/>
                        </a:rPr>
                        <a:t>UUID</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73726751"/>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名前（必須項目）</a:t>
                      </a:r>
                    </a:p>
                  </a:txBody>
                  <a:tcPr/>
                </a:tc>
                <a:tc>
                  <a:txBody>
                    <a:bodyPr/>
                    <a:lstStyle/>
                    <a:p>
                      <a:r>
                        <a:rPr kumimoji="1" lang="ja-JP" altLang="en-US" sz="1000" dirty="0">
                          <a:latin typeface="Meiryo UI" panose="020B0604030504040204" pitchFamily="50" charset="-128"/>
                          <a:ea typeface="Meiryo UI" panose="020B0604030504040204" pitchFamily="50" charset="-128"/>
                        </a:rPr>
                        <a:t>このポリシーの名前</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305410"/>
                  </a:ext>
                </a:extLst>
              </a:tr>
              <a:tr h="0">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tc>
                  <a:txBody>
                    <a:bodyPr/>
                    <a:lstStyle/>
                    <a:p>
                      <a:r>
                        <a:rPr kumimoji="1" lang="ja-JP" altLang="en-US" sz="1000" dirty="0">
                          <a:latin typeface="Meiryo UI" panose="020B0604030504040204" pitchFamily="50" charset="-128"/>
                          <a:ea typeface="Meiryo UI" panose="020B0604030504040204" pitchFamily="50" charset="-128"/>
                        </a:rPr>
                        <a:t>このポリシーの説明</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rgbClr val="FF0000"/>
                          </a:solidFill>
                          <a:latin typeface="Meiryo UI" panose="020B0604030504040204" pitchFamily="50" charset="-128"/>
                          <a:ea typeface="Meiryo UI" panose="020B0604030504040204" pitchFamily="50" charset="-128"/>
                        </a:rPr>
                        <a:t>契約に基づく認可の場合、取引</a:t>
                      </a:r>
                      <a:r>
                        <a:rPr kumimoji="1" lang="en-US" altLang="ja-JP" sz="1000" dirty="0">
                          <a:solidFill>
                            <a:srgbClr val="FF0000"/>
                          </a:solidFill>
                          <a:latin typeface="Meiryo UI" panose="020B0604030504040204" pitchFamily="50" charset="-128"/>
                          <a:ea typeface="Meiryo UI" panose="020B0604030504040204" pitchFamily="50" charset="-128"/>
                        </a:rPr>
                        <a:t>ID</a:t>
                      </a:r>
                      <a:r>
                        <a:rPr kumimoji="1" lang="ja-JP" altLang="en-US" sz="1000" dirty="0">
                          <a:solidFill>
                            <a:srgbClr val="FF0000"/>
                          </a:solidFill>
                          <a:latin typeface="Meiryo UI" panose="020B0604030504040204" pitchFamily="50" charset="-128"/>
                          <a:ea typeface="Meiryo UI" panose="020B0604030504040204" pitchFamily="50" charset="-128"/>
                        </a:rPr>
                        <a:t>、契約形態、契約管理サービス</a:t>
                      </a:r>
                      <a:r>
                        <a:rPr kumimoji="1" lang="en-US" altLang="ja-JP" sz="1000" dirty="0">
                          <a:solidFill>
                            <a:srgbClr val="FF0000"/>
                          </a:solidFill>
                          <a:latin typeface="Meiryo UI" panose="020B0604030504040204" pitchFamily="50" charset="-128"/>
                          <a:ea typeface="Meiryo UI" panose="020B0604030504040204" pitchFamily="50" charset="-128"/>
                        </a:rPr>
                        <a:t>URL</a:t>
                      </a:r>
                      <a:r>
                        <a:rPr kumimoji="1" lang="ja-JP" altLang="en-US" sz="1000" dirty="0">
                          <a:solidFill>
                            <a:srgbClr val="FF0000"/>
                          </a:solidFill>
                          <a:latin typeface="Meiryo UI" panose="020B0604030504040204" pitchFamily="50" charset="-128"/>
                          <a:ea typeface="Meiryo UI" panose="020B0604030504040204" pitchFamily="50" charset="-128"/>
                        </a:rPr>
                        <a:t>を記入する</a:t>
                      </a:r>
                    </a:p>
                  </a:txBody>
                  <a:tcPr/>
                </a:tc>
                <a:extLst>
                  <a:ext uri="{0D108BD9-81ED-4DB2-BD59-A6C34878D82A}">
                    <a16:rowId xmlns:a16="http://schemas.microsoft.com/office/drawing/2014/main" val="2391457425"/>
                  </a:ext>
                </a:extLst>
              </a:tr>
              <a:tr h="0">
                <a:tc>
                  <a:txBody>
                    <a:bodyPr/>
                    <a:lstStyle/>
                    <a:p>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ポリシー（必須項目）</a:t>
                      </a:r>
                    </a:p>
                  </a:txBody>
                  <a:tcPr/>
                </a:tc>
                <a:tc>
                  <a:txBody>
                    <a:bodyPr/>
                    <a:lstStyle/>
                    <a:p>
                      <a:r>
                        <a:rPr kumimoji="1" lang="en-US" altLang="ja-JP" sz="1000" dirty="0">
                          <a:solidFill>
                            <a:schemeClr val="tx1"/>
                          </a:solidFill>
                          <a:latin typeface="Meiryo UI" panose="020B0604030504040204" pitchFamily="50" charset="-128"/>
                          <a:ea typeface="Meiryo UI" panose="020B0604030504040204" pitchFamily="50" charset="-128"/>
                        </a:rPr>
                        <a:t>RegEx</a:t>
                      </a:r>
                      <a:r>
                        <a:rPr kumimoji="1" lang="ja-JP" altLang="en-US" sz="1000" dirty="0">
                          <a:solidFill>
                            <a:schemeClr val="tx1"/>
                          </a:solidFill>
                          <a:latin typeface="Meiryo UI" panose="020B0604030504040204" pitchFamily="50" charset="-128"/>
                          <a:ea typeface="Meiryo UI" panose="020B0604030504040204" pitchFamily="50" charset="-128"/>
                        </a:rPr>
                        <a:t>ポリシーの一覧</a:t>
                      </a:r>
                    </a:p>
                  </a:txBody>
                  <a:tcPr/>
                </a:tc>
                <a:extLst>
                  <a:ext uri="{0D108BD9-81ED-4DB2-BD59-A6C34878D82A}">
                    <a16:rowId xmlns:a16="http://schemas.microsoft.com/office/drawing/2014/main" val="1467157400"/>
                  </a:ext>
                </a:extLst>
              </a:tr>
              <a:tr h="0">
                <a:tc>
                  <a:txBody>
                    <a:bodyPr/>
                    <a:lstStyle/>
                    <a:p>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決定戦略</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における認可設定では「</a:t>
                      </a:r>
                      <a:r>
                        <a:rPr kumimoji="1" lang="en-US" altLang="ja-JP" sz="1000" dirty="0">
                          <a:solidFill>
                            <a:schemeClr val="tx1"/>
                          </a:solidFill>
                          <a:latin typeface="Meiryo UI" panose="020B0604030504040204" pitchFamily="50" charset="-128"/>
                          <a:ea typeface="Meiryo UI" panose="020B0604030504040204" pitchFamily="50" charset="-128"/>
                        </a:rPr>
                        <a:t>Unanimous</a:t>
                      </a:r>
                      <a:r>
                        <a:rPr kumimoji="1" lang="ja-JP" altLang="en-US" sz="1000" dirty="0">
                          <a:solidFill>
                            <a:schemeClr val="tx1"/>
                          </a:solidFill>
                          <a:latin typeface="Meiryo UI" panose="020B0604030504040204" pitchFamily="50" charset="-128"/>
                          <a:ea typeface="Meiryo UI" panose="020B0604030504040204" pitchFamily="50" charset="-128"/>
                        </a:rPr>
                        <a:t>」（</a:t>
                      </a:r>
                      <a:r>
                        <a:rPr kumimoji="1" lang="en-US" altLang="ja-JP" sz="1000" dirty="0">
                          <a:solidFill>
                            <a:schemeClr val="tx1"/>
                          </a:solidFill>
                          <a:latin typeface="Meiryo UI" panose="020B0604030504040204" pitchFamily="50" charset="-128"/>
                          <a:ea typeface="Meiryo UI" panose="020B0604030504040204" pitchFamily="50" charset="-128"/>
                        </a:rPr>
                        <a:t>RegEx</a:t>
                      </a:r>
                      <a:r>
                        <a:rPr kumimoji="1" lang="ja-JP" altLang="en-US" sz="1000" dirty="0">
                          <a:solidFill>
                            <a:schemeClr val="tx1"/>
                          </a:solidFill>
                          <a:latin typeface="Meiryo UI" panose="020B0604030504040204" pitchFamily="50" charset="-128"/>
                          <a:ea typeface="Meiryo UI" panose="020B0604030504040204" pitchFamily="50" charset="-128"/>
                        </a:rPr>
                        <a:t>ポリシーの論理積）を固定として設定する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12785065"/>
                  </a:ext>
                </a:extLst>
              </a:tr>
              <a:tr h="0">
                <a:tc>
                  <a:txBody>
                    <a:bodyPr/>
                    <a:lstStyle/>
                    <a:p>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ロジック</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における認可設定では「</a:t>
                      </a:r>
                      <a:r>
                        <a:rPr kumimoji="1" lang="en-US" altLang="ja-JP" sz="1000" dirty="0">
                          <a:latin typeface="Meiryo UI" panose="020B0604030504040204" pitchFamily="50" charset="-128"/>
                          <a:ea typeface="Meiryo UI" panose="020B0604030504040204" pitchFamily="50" charset="-128"/>
                        </a:rPr>
                        <a:t>Positive</a:t>
                      </a:r>
                      <a:r>
                        <a:rPr kumimoji="1" lang="ja-JP" altLang="en-US" sz="1000" dirty="0">
                          <a:latin typeface="Meiryo UI" panose="020B0604030504040204" pitchFamily="50" charset="-128"/>
                          <a:ea typeface="Meiryo UI" panose="020B0604030504040204" pitchFamily="50" charset="-128"/>
                        </a:rPr>
                        <a:t>」を固定として設定する</a:t>
                      </a:r>
                    </a:p>
                  </a:txBody>
                  <a:tcPr/>
                </a:tc>
                <a:extLst>
                  <a:ext uri="{0D108BD9-81ED-4DB2-BD59-A6C34878D82A}">
                    <a16:rowId xmlns:a16="http://schemas.microsoft.com/office/drawing/2014/main" val="103211438"/>
                  </a:ext>
                </a:extLst>
              </a:tr>
            </a:tbl>
          </a:graphicData>
        </a:graphic>
      </p:graphicFrame>
    </p:spTree>
    <p:extLst>
      <p:ext uri="{BB962C8B-B14F-4D97-AF65-F5344CB8AC3E}">
        <p14:creationId xmlns:p14="http://schemas.microsoft.com/office/powerpoint/2010/main" val="56781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2.4.5. </a:t>
            </a:r>
            <a:r>
              <a:rPr lang="ja-JP" altLang="en-US" sz="1800" dirty="0">
                <a:latin typeface="Meiryo UI" panose="020B0604030504040204" pitchFamily="50" charset="-128"/>
                <a:ea typeface="Meiryo UI" panose="020B0604030504040204" pitchFamily="50" charset="-128"/>
              </a:rPr>
              <a:t>認可の与え方</a:t>
            </a:r>
            <a:r>
              <a:rPr lang="en-US" altLang="ja-JP" sz="1800" dirty="0">
                <a:latin typeface="Meiryo UI" panose="020B0604030504040204" pitchFamily="50" charset="-128"/>
                <a:ea typeface="Meiryo UI" panose="020B0604030504040204" pitchFamily="50" charset="-128"/>
              </a:rPr>
              <a:t>(1/2)</a:t>
            </a:r>
            <a:endParaRPr kumimoji="1" lang="ja-JP" altLang="en-US" sz="1800" dirty="0"/>
          </a:p>
        </p:txBody>
      </p:sp>
      <p:grpSp>
        <p:nvGrpSpPr>
          <p:cNvPr id="17" name="グループ化 16">
            <a:extLst>
              <a:ext uri="{FF2B5EF4-FFF2-40B4-BE49-F238E27FC236}">
                <a16:creationId xmlns:a16="http://schemas.microsoft.com/office/drawing/2014/main" id="{15A20AEC-B95A-4261-A80D-0B21ED09E311}"/>
              </a:ext>
            </a:extLst>
          </p:cNvPr>
          <p:cNvGrpSpPr/>
          <p:nvPr/>
        </p:nvGrpSpPr>
        <p:grpSpPr>
          <a:xfrm>
            <a:off x="1485945" y="4971005"/>
            <a:ext cx="613955" cy="745774"/>
            <a:chOff x="6422746" y="1216347"/>
            <a:chExt cx="613955" cy="745774"/>
          </a:xfrm>
        </p:grpSpPr>
        <p:pic>
          <p:nvPicPr>
            <p:cNvPr id="6" name="グラフィックス 5" descr="ユーザー 単色塗りつぶし">
              <a:extLst>
                <a:ext uri="{FF2B5EF4-FFF2-40B4-BE49-F238E27FC236}">
                  <a16:creationId xmlns:a16="http://schemas.microsoft.com/office/drawing/2014/main" id="{1711F38D-7600-475B-88BA-D72C0C227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2746" y="1216347"/>
              <a:ext cx="613955" cy="613955"/>
            </a:xfrm>
            <a:prstGeom prst="rect">
              <a:avLst/>
            </a:prstGeom>
          </p:spPr>
        </p:pic>
        <p:sp>
          <p:nvSpPr>
            <p:cNvPr id="10" name="テキスト ボックス 9">
              <a:extLst>
                <a:ext uri="{FF2B5EF4-FFF2-40B4-BE49-F238E27FC236}">
                  <a16:creationId xmlns:a16="http://schemas.microsoft.com/office/drawing/2014/main" id="{28E53D1B-F2C7-4D46-9C75-724A8ABA647F}"/>
                </a:ext>
              </a:extLst>
            </p:cNvPr>
            <p:cNvSpPr txBox="1"/>
            <p:nvPr/>
          </p:nvSpPr>
          <p:spPr>
            <a:xfrm>
              <a:off x="6517859" y="171590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個人</a:t>
              </a:r>
            </a:p>
          </p:txBody>
        </p:sp>
      </p:gr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6000" y="711289"/>
            <a:ext cx="9206674" cy="1041312"/>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ユーザの実態としては、個人や組織がいると考えられる。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ユーザには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が付与されているため、</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を指定して認可することで、特定のユーザにデータへのアクセスを許可することができる。一方で、ある組織に属する個人全員</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組織自体も含む</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に認可を与えたい場合は、まず、個人の属性に組織の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を付与する。次に、データに対して、属性に組織の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を持つユーザへの認可を与える。これによって、ある組織に属する個人全員にデータに対するアクセスを許可することができる。</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graphicFrame>
        <p:nvGraphicFramePr>
          <p:cNvPr id="5" name="表 7">
            <a:extLst>
              <a:ext uri="{FF2B5EF4-FFF2-40B4-BE49-F238E27FC236}">
                <a16:creationId xmlns:a16="http://schemas.microsoft.com/office/drawing/2014/main" id="{0BED6D01-212D-DCA7-C9DA-B357C38EED84}"/>
              </a:ext>
            </a:extLst>
          </p:cNvPr>
          <p:cNvGraphicFramePr>
            <a:graphicFrameLocks noGrp="1"/>
          </p:cNvGraphicFramePr>
          <p:nvPr>
            <p:extLst>
              <p:ext uri="{D42A27DB-BD31-4B8C-83A1-F6EECF244321}">
                <p14:modId xmlns:p14="http://schemas.microsoft.com/office/powerpoint/2010/main" val="1739585480"/>
              </p:ext>
            </p:extLst>
          </p:nvPr>
        </p:nvGraphicFramePr>
        <p:xfrm>
          <a:off x="618309" y="5774721"/>
          <a:ext cx="2242794" cy="640080"/>
        </p:xfrm>
        <a:graphic>
          <a:graphicData uri="http://schemas.openxmlformats.org/drawingml/2006/table">
            <a:tbl>
              <a:tblPr firstRow="1" bandRow="1">
                <a:tableStyleId>{5940675A-B579-460E-94D1-54222C63F5DA}</a:tableStyleId>
              </a:tblPr>
              <a:tblGrid>
                <a:gridCol w="1189425">
                  <a:extLst>
                    <a:ext uri="{9D8B030D-6E8A-4147-A177-3AD203B41FA5}">
                      <a16:colId xmlns:a16="http://schemas.microsoft.com/office/drawing/2014/main" val="313584581"/>
                    </a:ext>
                  </a:extLst>
                </a:gridCol>
                <a:gridCol w="105336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err="1">
                          <a:solidFill>
                            <a:srgbClr val="FF0000"/>
                          </a:solidFill>
                          <a:latin typeface="Meiryo UI" panose="020B0604030504040204" pitchFamily="50" charset="-128"/>
                          <a:ea typeface="Meiryo UI" panose="020B0604030504040204" pitchFamily="50" charset="-128"/>
                        </a:rPr>
                        <a:t>cadde.aaa.aa</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r>
                        <a:rPr kumimoji="1" lang="en-US" altLang="ja-JP" sz="800" dirty="0">
                          <a:latin typeface="Meiryo UI" panose="020B0604030504040204" pitchFamily="50" charset="-128"/>
                          <a:ea typeface="Meiryo UI" panose="020B0604030504040204" pitchFamily="50" charset="-128"/>
                        </a:rPr>
                        <a:t>cadde.xxx.xx</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832847"/>
                  </a:ext>
                </a:extLst>
              </a:tr>
            </a:tbl>
          </a:graphicData>
        </a:graphic>
      </p:graphicFrame>
      <p:grpSp>
        <p:nvGrpSpPr>
          <p:cNvPr id="102" name="グループ化 101">
            <a:extLst>
              <a:ext uri="{FF2B5EF4-FFF2-40B4-BE49-F238E27FC236}">
                <a16:creationId xmlns:a16="http://schemas.microsoft.com/office/drawing/2014/main" id="{0D2F424E-E8F2-A720-5782-67A6093B8046}"/>
              </a:ext>
            </a:extLst>
          </p:cNvPr>
          <p:cNvGrpSpPr/>
          <p:nvPr/>
        </p:nvGrpSpPr>
        <p:grpSpPr>
          <a:xfrm>
            <a:off x="3920002" y="4971005"/>
            <a:ext cx="490575" cy="725821"/>
            <a:chOff x="2594414" y="4818157"/>
            <a:chExt cx="490575" cy="725821"/>
          </a:xfrm>
        </p:grpSpPr>
        <p:sp>
          <p:nvSpPr>
            <p:cNvPr id="40" name="テキスト ボックス 39">
              <a:extLst>
                <a:ext uri="{FF2B5EF4-FFF2-40B4-BE49-F238E27FC236}">
                  <a16:creationId xmlns:a16="http://schemas.microsoft.com/office/drawing/2014/main" id="{B28BFE9F-E18A-F68D-4562-5BB4CE6874A4}"/>
                </a:ext>
              </a:extLst>
            </p:cNvPr>
            <p:cNvSpPr txBox="1"/>
            <p:nvPr/>
          </p:nvSpPr>
          <p:spPr>
            <a:xfrm>
              <a:off x="2615963" y="5297757"/>
              <a:ext cx="441146"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組織</a:t>
              </a:r>
              <a:endParaRPr kumimoji="1" lang="ja-JP" altLang="en-US" sz="1000" dirty="0">
                <a:latin typeface="Meiryo UI" panose="020B0604030504040204" pitchFamily="50" charset="-128"/>
                <a:ea typeface="Meiryo UI" panose="020B0604030504040204" pitchFamily="50" charset="-128"/>
              </a:endParaRPr>
            </a:p>
          </p:txBody>
        </p:sp>
        <p:pic>
          <p:nvPicPr>
            <p:cNvPr id="11" name="グラフィックス 10" descr="建物 単色塗りつぶし">
              <a:extLst>
                <a:ext uri="{FF2B5EF4-FFF2-40B4-BE49-F238E27FC236}">
                  <a16:creationId xmlns:a16="http://schemas.microsoft.com/office/drawing/2014/main" id="{83F4F0BC-5157-856E-0B84-57A581D1B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4414" y="4818157"/>
              <a:ext cx="490575" cy="490575"/>
            </a:xfrm>
            <a:prstGeom prst="rect">
              <a:avLst/>
            </a:prstGeom>
          </p:spPr>
        </p:pic>
      </p:grpSp>
      <p:grpSp>
        <p:nvGrpSpPr>
          <p:cNvPr id="91" name="グループ化 90">
            <a:extLst>
              <a:ext uri="{FF2B5EF4-FFF2-40B4-BE49-F238E27FC236}">
                <a16:creationId xmlns:a16="http://schemas.microsoft.com/office/drawing/2014/main" id="{FED8856C-BBCA-9E7B-8B1D-54C46799AC1B}"/>
              </a:ext>
            </a:extLst>
          </p:cNvPr>
          <p:cNvGrpSpPr/>
          <p:nvPr/>
        </p:nvGrpSpPr>
        <p:grpSpPr>
          <a:xfrm>
            <a:off x="6019930" y="4936169"/>
            <a:ext cx="1390124" cy="780609"/>
            <a:chOff x="4967966" y="4831607"/>
            <a:chExt cx="1390124" cy="780609"/>
          </a:xfrm>
        </p:grpSpPr>
        <p:grpSp>
          <p:nvGrpSpPr>
            <p:cNvPr id="44" name="グループ化 43">
              <a:extLst>
                <a:ext uri="{FF2B5EF4-FFF2-40B4-BE49-F238E27FC236}">
                  <a16:creationId xmlns:a16="http://schemas.microsoft.com/office/drawing/2014/main" id="{C9BE7A6D-A2A7-A658-D7A2-6E50B7F474B8}"/>
                </a:ext>
              </a:extLst>
            </p:cNvPr>
            <p:cNvGrpSpPr/>
            <p:nvPr/>
          </p:nvGrpSpPr>
          <p:grpSpPr>
            <a:xfrm>
              <a:off x="4967966" y="4863740"/>
              <a:ext cx="1390124" cy="748476"/>
              <a:chOff x="6569344" y="1216347"/>
              <a:chExt cx="1390124" cy="748476"/>
            </a:xfrm>
          </p:grpSpPr>
          <p:pic>
            <p:nvPicPr>
              <p:cNvPr id="45" name="グラフィックス 44" descr="ユーザー 単色塗りつぶし">
                <a:extLst>
                  <a:ext uri="{FF2B5EF4-FFF2-40B4-BE49-F238E27FC236}">
                    <a16:creationId xmlns:a16="http://schemas.microsoft.com/office/drawing/2014/main" id="{B3C43D1F-9B1C-1F7F-7813-69A09695C1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4338" y="1216347"/>
                <a:ext cx="613955" cy="613955"/>
              </a:xfrm>
              <a:prstGeom prst="rect">
                <a:avLst/>
              </a:prstGeom>
            </p:spPr>
          </p:pic>
          <p:sp>
            <p:nvSpPr>
              <p:cNvPr id="46" name="テキスト ボックス 45">
                <a:extLst>
                  <a:ext uri="{FF2B5EF4-FFF2-40B4-BE49-F238E27FC236}">
                    <a16:creationId xmlns:a16="http://schemas.microsoft.com/office/drawing/2014/main" id="{70EEFA77-978D-4DCC-0532-DBFF59431865}"/>
                  </a:ext>
                </a:extLst>
              </p:cNvPr>
              <p:cNvSpPr txBox="1"/>
              <p:nvPr/>
            </p:nvSpPr>
            <p:spPr>
              <a:xfrm>
                <a:off x="6569344" y="1718602"/>
                <a:ext cx="1390124"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個人（組織に属する）</a:t>
                </a:r>
                <a:endParaRPr kumimoji="1" lang="ja-JP" altLang="en-US" sz="1000" dirty="0">
                  <a:latin typeface="Meiryo UI" panose="020B0604030504040204" pitchFamily="50" charset="-128"/>
                  <a:ea typeface="Meiryo UI" panose="020B0604030504040204" pitchFamily="50" charset="-128"/>
                </a:endParaRPr>
              </a:p>
            </p:txBody>
          </p:sp>
        </p:grpSp>
        <p:pic>
          <p:nvPicPr>
            <p:cNvPr id="47" name="グラフィックス 46" descr="建物 単色塗りつぶし">
              <a:extLst>
                <a:ext uri="{FF2B5EF4-FFF2-40B4-BE49-F238E27FC236}">
                  <a16:creationId xmlns:a16="http://schemas.microsoft.com/office/drawing/2014/main" id="{D9E0BE5E-53C3-8B81-CC8E-499A5619C6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6604" y="4831607"/>
              <a:ext cx="490575" cy="490575"/>
            </a:xfrm>
            <a:prstGeom prst="rect">
              <a:avLst/>
            </a:prstGeom>
          </p:spPr>
        </p:pic>
      </p:grpSp>
      <p:grpSp>
        <p:nvGrpSpPr>
          <p:cNvPr id="129" name="グループ化 128">
            <a:extLst>
              <a:ext uri="{FF2B5EF4-FFF2-40B4-BE49-F238E27FC236}">
                <a16:creationId xmlns:a16="http://schemas.microsoft.com/office/drawing/2014/main" id="{F81C34F6-AD91-122D-422A-EB4D982F6FA3}"/>
              </a:ext>
            </a:extLst>
          </p:cNvPr>
          <p:cNvGrpSpPr/>
          <p:nvPr/>
        </p:nvGrpSpPr>
        <p:grpSpPr>
          <a:xfrm>
            <a:off x="684712" y="2712039"/>
            <a:ext cx="2136850" cy="1408687"/>
            <a:chOff x="1894877" y="3219179"/>
            <a:chExt cx="1291879" cy="1408687"/>
          </a:xfrm>
        </p:grpSpPr>
        <p:sp>
          <p:nvSpPr>
            <p:cNvPr id="14" name="正方形/長方形 13">
              <a:extLst>
                <a:ext uri="{FF2B5EF4-FFF2-40B4-BE49-F238E27FC236}">
                  <a16:creationId xmlns:a16="http://schemas.microsoft.com/office/drawing/2014/main" id="{80B12FA2-F887-63EF-2DAC-5A73326D63F9}"/>
                </a:ext>
              </a:extLst>
            </p:cNvPr>
            <p:cNvSpPr/>
            <p:nvPr/>
          </p:nvSpPr>
          <p:spPr>
            <a:xfrm>
              <a:off x="1894878" y="3818918"/>
              <a:ext cx="1291878" cy="808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000" dirty="0">
                  <a:solidFill>
                    <a:schemeClr val="tx1"/>
                  </a:solidFill>
                  <a:latin typeface="Meiryo UI" panose="020B0604030504040204" pitchFamily="50" charset="-128"/>
                  <a:ea typeface="Meiryo UI" panose="020B0604030504040204" pitchFamily="50" charset="-128"/>
                </a:rPr>
                <a:t>＜認可の内容＞</a:t>
              </a:r>
              <a:endParaRPr kumimoji="1" lang="en-US" altLang="ja-JP" sz="1000" dirty="0">
                <a:solidFill>
                  <a:schemeClr val="tx1"/>
                </a:solidFill>
                <a:latin typeface="Meiryo UI" panose="020B0604030504040204" pitchFamily="50" charset="-128"/>
                <a:ea typeface="Meiryo UI" panose="020B0604030504040204" pitchFamily="50" charset="-128"/>
              </a:endParaRPr>
            </a:p>
            <a:p>
              <a:r>
                <a:rPr kumimoji="1" lang="en-US" altLang="ja-JP" sz="1000" dirty="0">
                  <a:solidFill>
                    <a:schemeClr val="tx1"/>
                  </a:solidFill>
                  <a:latin typeface="Meiryo UI" panose="020B0604030504040204" pitchFamily="50" charset="-128"/>
                  <a:ea typeface="Meiryo UI" panose="020B0604030504040204" pitchFamily="50" charset="-128"/>
                </a:rPr>
                <a:t>CADDE</a:t>
              </a:r>
              <a:r>
                <a:rPr kumimoji="1" lang="ja-JP" altLang="en-US" sz="1000" dirty="0">
                  <a:solidFill>
                    <a:schemeClr val="tx1"/>
                  </a:solidFill>
                  <a:latin typeface="Meiryo UI" panose="020B0604030504040204" pitchFamily="50" charset="-128"/>
                  <a:ea typeface="Meiryo UI" panose="020B0604030504040204" pitchFamily="50" charset="-128"/>
                </a:rPr>
                <a:t>ユーザ</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が</a:t>
              </a:r>
              <a:r>
                <a:rPr lang="en-US" altLang="ja-JP" sz="1000" dirty="0">
                  <a:solidFill>
                    <a:schemeClr val="tx1"/>
                  </a:solidFill>
                  <a:latin typeface="Meiryo UI" panose="020B0604030504040204" pitchFamily="50" charset="-128"/>
                  <a:ea typeface="Meiryo UI" panose="020B0604030504040204" pitchFamily="50" charset="-128"/>
                </a:rPr>
                <a:t>cadde.aaa.aa</a:t>
              </a:r>
            </a:p>
          </p:txBody>
        </p:sp>
        <p:sp>
          <p:nvSpPr>
            <p:cNvPr id="13" name="フローチャート: 書類 12">
              <a:extLst>
                <a:ext uri="{FF2B5EF4-FFF2-40B4-BE49-F238E27FC236}">
                  <a16:creationId xmlns:a16="http://schemas.microsoft.com/office/drawing/2014/main" id="{55F35681-A420-02B6-D152-1FAED25D89F9}"/>
                </a:ext>
              </a:extLst>
            </p:cNvPr>
            <p:cNvSpPr/>
            <p:nvPr/>
          </p:nvSpPr>
          <p:spPr>
            <a:xfrm>
              <a:off x="1894877" y="3219179"/>
              <a:ext cx="1291875" cy="409978"/>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a:t>
              </a:r>
            </a:p>
          </p:txBody>
        </p:sp>
        <p:cxnSp>
          <p:nvCxnSpPr>
            <p:cNvPr id="16" name="直線コネクタ 15">
              <a:extLst>
                <a:ext uri="{FF2B5EF4-FFF2-40B4-BE49-F238E27FC236}">
                  <a16:creationId xmlns:a16="http://schemas.microsoft.com/office/drawing/2014/main" id="{7ED590CE-8228-BDE3-7D27-699AB5A08044}"/>
                </a:ext>
              </a:extLst>
            </p:cNvPr>
            <p:cNvCxnSpPr>
              <a:cxnSpLocks/>
              <a:stCxn id="13" idx="2"/>
              <a:endCxn id="14" idx="0"/>
            </p:cNvCxnSpPr>
            <p:nvPr/>
          </p:nvCxnSpPr>
          <p:spPr>
            <a:xfrm>
              <a:off x="2540815" y="3602053"/>
              <a:ext cx="2" cy="216865"/>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131" name="グループ化 130">
            <a:extLst>
              <a:ext uri="{FF2B5EF4-FFF2-40B4-BE49-F238E27FC236}">
                <a16:creationId xmlns:a16="http://schemas.microsoft.com/office/drawing/2014/main" id="{44E096E3-E790-AA91-4F58-DD6D08635758}"/>
              </a:ext>
            </a:extLst>
          </p:cNvPr>
          <p:cNvGrpSpPr/>
          <p:nvPr/>
        </p:nvGrpSpPr>
        <p:grpSpPr>
          <a:xfrm>
            <a:off x="5405939" y="2707167"/>
            <a:ext cx="2248350" cy="1413559"/>
            <a:chOff x="6430788" y="2650034"/>
            <a:chExt cx="1359289" cy="1326169"/>
          </a:xfrm>
        </p:grpSpPr>
        <p:sp>
          <p:nvSpPr>
            <p:cNvPr id="76" name="正方形/長方形 75">
              <a:extLst>
                <a:ext uri="{FF2B5EF4-FFF2-40B4-BE49-F238E27FC236}">
                  <a16:creationId xmlns:a16="http://schemas.microsoft.com/office/drawing/2014/main" id="{6E7E4298-350D-D9F6-A73A-094D5BD65893}"/>
                </a:ext>
              </a:extLst>
            </p:cNvPr>
            <p:cNvSpPr/>
            <p:nvPr/>
          </p:nvSpPr>
          <p:spPr>
            <a:xfrm>
              <a:off x="6430788" y="3217266"/>
              <a:ext cx="1359289" cy="7589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000" dirty="0">
                  <a:solidFill>
                    <a:schemeClr val="tx1"/>
                  </a:solidFill>
                  <a:latin typeface="Meiryo UI" panose="020B0604030504040204" pitchFamily="50" charset="-128"/>
                  <a:ea typeface="Meiryo UI" panose="020B0604030504040204" pitchFamily="50" charset="-128"/>
                </a:rPr>
                <a:t>＜認可の内容＞</a:t>
              </a:r>
              <a:endParaRPr kumimoji="1"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属性</a:t>
              </a:r>
              <a:r>
                <a:rPr lang="en-US" altLang="ja-JP" sz="1000" dirty="0">
                  <a:solidFill>
                    <a:schemeClr val="tx1"/>
                  </a:solidFill>
                  <a:latin typeface="Meiryo UI" panose="020B0604030504040204" pitchFamily="50" charset="-128"/>
                  <a:ea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rPr>
                <a:t>所属組織</a:t>
              </a:r>
              <a:r>
                <a:rPr lang="en-US" altLang="ja-JP" sz="1000" dirty="0">
                  <a:solidFill>
                    <a:schemeClr val="tx1"/>
                  </a:solidFill>
                  <a:latin typeface="Meiryo UI" panose="020B0604030504040204" pitchFamily="50" charset="-128"/>
                  <a:ea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rPr>
                <a:t>が</a:t>
              </a:r>
              <a:r>
                <a:rPr lang="en-US" altLang="ja-JP" sz="1000" dirty="0">
                  <a:solidFill>
                    <a:schemeClr val="tx1"/>
                  </a:solidFill>
                  <a:latin typeface="Meiryo UI" panose="020B0604030504040204" pitchFamily="50" charset="-128"/>
                  <a:ea typeface="Meiryo UI" panose="020B0604030504040204" pitchFamily="50" charset="-128"/>
                </a:rPr>
                <a:t>cadde.bbb.bb</a:t>
              </a:r>
            </a:p>
            <a:p>
              <a:r>
                <a:rPr lang="ja-JP" altLang="en-US" sz="1000" dirty="0">
                  <a:solidFill>
                    <a:schemeClr val="tx1"/>
                  </a:solidFill>
                  <a:latin typeface="Meiryo UI" panose="020B0604030504040204" pitchFamily="50" charset="-128"/>
                  <a:ea typeface="Meiryo UI" panose="020B0604030504040204" pitchFamily="50" charset="-128"/>
                </a:rPr>
                <a:t>かつ</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属性</a:t>
              </a:r>
              <a:r>
                <a:rPr lang="en-US" altLang="ja-JP" sz="1000" dirty="0">
                  <a:solidFill>
                    <a:schemeClr val="tx1"/>
                  </a:solidFill>
                  <a:latin typeface="Meiryo UI" panose="020B0604030504040204" pitchFamily="50" charset="-128"/>
                  <a:ea typeface="Meiryo UI" panose="020B0604030504040204" pitchFamily="50" charset="-128"/>
                </a:rPr>
                <a:t>(AAL)</a:t>
              </a:r>
              <a:r>
                <a:rPr lang="ja-JP" altLang="en-US" sz="1000" dirty="0">
                  <a:solidFill>
                    <a:schemeClr val="tx1"/>
                  </a:solidFill>
                  <a:latin typeface="Meiryo UI" panose="020B0604030504040204" pitchFamily="50" charset="-128"/>
                  <a:ea typeface="Meiryo UI" panose="020B0604030504040204" pitchFamily="50" charset="-128"/>
                </a:rPr>
                <a:t>が</a:t>
              </a:r>
              <a:r>
                <a:rPr lang="en-US" altLang="ja-JP" sz="1000" dirty="0">
                  <a:solidFill>
                    <a:schemeClr val="tx1"/>
                  </a:solidFill>
                  <a:latin typeface="Meiryo UI" panose="020B0604030504040204" pitchFamily="50" charset="-128"/>
                  <a:ea typeface="Meiryo UI" panose="020B0604030504040204" pitchFamily="50" charset="-128"/>
                </a:rPr>
                <a:t>2</a:t>
              </a:r>
            </a:p>
          </p:txBody>
        </p:sp>
        <p:sp>
          <p:nvSpPr>
            <p:cNvPr id="77" name="フローチャート: 書類 76">
              <a:extLst>
                <a:ext uri="{FF2B5EF4-FFF2-40B4-BE49-F238E27FC236}">
                  <a16:creationId xmlns:a16="http://schemas.microsoft.com/office/drawing/2014/main" id="{858AB450-3CD9-38A8-7326-E02D2F68BF44}"/>
                </a:ext>
              </a:extLst>
            </p:cNvPr>
            <p:cNvSpPr/>
            <p:nvPr/>
          </p:nvSpPr>
          <p:spPr>
            <a:xfrm>
              <a:off x="6430788" y="2650034"/>
              <a:ext cx="1359289" cy="36377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a:t>
              </a:r>
            </a:p>
          </p:txBody>
        </p:sp>
        <p:cxnSp>
          <p:nvCxnSpPr>
            <p:cNvPr id="78" name="直線コネクタ 77">
              <a:extLst>
                <a:ext uri="{FF2B5EF4-FFF2-40B4-BE49-F238E27FC236}">
                  <a16:creationId xmlns:a16="http://schemas.microsoft.com/office/drawing/2014/main" id="{E53D45FB-DAC9-FF04-5BE8-6726D3E516A3}"/>
                </a:ext>
              </a:extLst>
            </p:cNvPr>
            <p:cNvCxnSpPr>
              <a:cxnSpLocks/>
              <a:stCxn id="77" idx="2"/>
              <a:endCxn id="76" idx="0"/>
            </p:cNvCxnSpPr>
            <p:nvPr/>
          </p:nvCxnSpPr>
          <p:spPr>
            <a:xfrm>
              <a:off x="7110433" y="2989760"/>
              <a:ext cx="0" cy="227506"/>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95" name="グループ化 94">
            <a:extLst>
              <a:ext uri="{FF2B5EF4-FFF2-40B4-BE49-F238E27FC236}">
                <a16:creationId xmlns:a16="http://schemas.microsoft.com/office/drawing/2014/main" id="{C1E0CF6C-4D07-CF4B-0FFD-79A00E839271}"/>
              </a:ext>
            </a:extLst>
          </p:cNvPr>
          <p:cNvGrpSpPr/>
          <p:nvPr/>
        </p:nvGrpSpPr>
        <p:grpSpPr>
          <a:xfrm>
            <a:off x="7967449" y="4918752"/>
            <a:ext cx="1390124" cy="786615"/>
            <a:chOff x="4642577" y="4831607"/>
            <a:chExt cx="1390124" cy="786615"/>
          </a:xfrm>
        </p:grpSpPr>
        <p:grpSp>
          <p:nvGrpSpPr>
            <p:cNvPr id="96" name="グループ化 95">
              <a:extLst>
                <a:ext uri="{FF2B5EF4-FFF2-40B4-BE49-F238E27FC236}">
                  <a16:creationId xmlns:a16="http://schemas.microsoft.com/office/drawing/2014/main" id="{CECF0656-D801-2290-4969-5D3DB9DF6598}"/>
                </a:ext>
              </a:extLst>
            </p:cNvPr>
            <p:cNvGrpSpPr/>
            <p:nvPr/>
          </p:nvGrpSpPr>
          <p:grpSpPr>
            <a:xfrm>
              <a:off x="4642577" y="4863740"/>
              <a:ext cx="1390124" cy="754482"/>
              <a:chOff x="6243955" y="1216347"/>
              <a:chExt cx="1390124" cy="754482"/>
            </a:xfrm>
          </p:grpSpPr>
          <p:pic>
            <p:nvPicPr>
              <p:cNvPr id="98" name="グラフィックス 97" descr="ユーザー 単色塗りつぶし">
                <a:extLst>
                  <a:ext uri="{FF2B5EF4-FFF2-40B4-BE49-F238E27FC236}">
                    <a16:creationId xmlns:a16="http://schemas.microsoft.com/office/drawing/2014/main" id="{07752AC2-EC6C-AC30-4091-1341AE0C5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4338" y="1216347"/>
                <a:ext cx="613955" cy="613955"/>
              </a:xfrm>
              <a:prstGeom prst="rect">
                <a:avLst/>
              </a:prstGeom>
            </p:spPr>
          </p:pic>
          <p:sp>
            <p:nvSpPr>
              <p:cNvPr id="99" name="テキスト ボックス 98">
                <a:extLst>
                  <a:ext uri="{FF2B5EF4-FFF2-40B4-BE49-F238E27FC236}">
                    <a16:creationId xmlns:a16="http://schemas.microsoft.com/office/drawing/2014/main" id="{0162B16C-C41C-7E58-6D2B-71D405892C0F}"/>
                  </a:ext>
                </a:extLst>
              </p:cNvPr>
              <p:cNvSpPr txBox="1"/>
              <p:nvPr/>
            </p:nvSpPr>
            <p:spPr>
              <a:xfrm>
                <a:off x="6243955" y="1724608"/>
                <a:ext cx="1390124"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個人（組織に属する）</a:t>
                </a:r>
                <a:endParaRPr kumimoji="1" lang="ja-JP" altLang="en-US" sz="1000" dirty="0">
                  <a:latin typeface="Meiryo UI" panose="020B0604030504040204" pitchFamily="50" charset="-128"/>
                  <a:ea typeface="Meiryo UI" panose="020B0604030504040204" pitchFamily="50" charset="-128"/>
                </a:endParaRPr>
              </a:p>
            </p:txBody>
          </p:sp>
        </p:grpSp>
        <p:pic>
          <p:nvPicPr>
            <p:cNvPr id="97" name="グラフィックス 96" descr="建物 単色塗りつぶし">
              <a:extLst>
                <a:ext uri="{FF2B5EF4-FFF2-40B4-BE49-F238E27FC236}">
                  <a16:creationId xmlns:a16="http://schemas.microsoft.com/office/drawing/2014/main" id="{95308B97-F5EE-201A-AE9B-898B0AC215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6604" y="4831607"/>
              <a:ext cx="490575" cy="490575"/>
            </a:xfrm>
            <a:prstGeom prst="rect">
              <a:avLst/>
            </a:prstGeom>
          </p:spPr>
        </p:pic>
      </p:grpSp>
      <p:sp>
        <p:nvSpPr>
          <p:cNvPr id="111" name="テキスト ボックス 110">
            <a:extLst>
              <a:ext uri="{FF2B5EF4-FFF2-40B4-BE49-F238E27FC236}">
                <a16:creationId xmlns:a16="http://schemas.microsoft.com/office/drawing/2014/main" id="{7D95F792-29B0-188F-1B84-B86BA669F049}"/>
              </a:ext>
            </a:extLst>
          </p:cNvPr>
          <p:cNvSpPr txBox="1"/>
          <p:nvPr/>
        </p:nvSpPr>
        <p:spPr>
          <a:xfrm>
            <a:off x="1325970" y="4645077"/>
            <a:ext cx="827471" cy="246221"/>
          </a:xfrm>
          <a:prstGeom prst="rect">
            <a:avLst/>
          </a:prstGeom>
          <a:noFill/>
          <a:ln>
            <a:solidFill>
              <a:srgbClr val="FF0000"/>
            </a:solidFill>
          </a:ln>
        </p:spPr>
        <p:txBody>
          <a:bodyPr wrap="none" rtlCol="0">
            <a:spAutoFit/>
          </a:bodyPr>
          <a:lstStyle/>
          <a:p>
            <a:r>
              <a:rPr kumimoji="1" lang="ja-JP" altLang="en-US" sz="1000" dirty="0">
                <a:solidFill>
                  <a:srgbClr val="FF0000"/>
                </a:solidFill>
                <a:latin typeface="Meiryo UI" panose="020B0604030504040204" pitchFamily="50" charset="-128"/>
                <a:ea typeface="Meiryo UI" panose="020B0604030504040204" pitchFamily="50" charset="-128"/>
              </a:rPr>
              <a:t>アクセス可能</a:t>
            </a:r>
          </a:p>
        </p:txBody>
      </p:sp>
      <p:sp>
        <p:nvSpPr>
          <p:cNvPr id="124" name="テキスト ボックス 123">
            <a:extLst>
              <a:ext uri="{FF2B5EF4-FFF2-40B4-BE49-F238E27FC236}">
                <a16:creationId xmlns:a16="http://schemas.microsoft.com/office/drawing/2014/main" id="{6DDFECA8-C003-59AA-BABC-B598904C64F4}"/>
              </a:ext>
            </a:extLst>
          </p:cNvPr>
          <p:cNvSpPr txBox="1"/>
          <p:nvPr/>
        </p:nvSpPr>
        <p:spPr>
          <a:xfrm>
            <a:off x="234000" y="2096637"/>
            <a:ext cx="814049"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例①</a:t>
            </a:r>
            <a:endParaRPr kumimoji="1" lang="ja-JP" altLang="en-US" sz="2000" dirty="0">
              <a:latin typeface="Meiryo UI" panose="020B0604030504040204" pitchFamily="50" charset="-128"/>
              <a:ea typeface="Meiryo UI" panose="020B0604030504040204" pitchFamily="50" charset="-128"/>
            </a:endParaRPr>
          </a:p>
        </p:txBody>
      </p:sp>
      <p:graphicFrame>
        <p:nvGraphicFramePr>
          <p:cNvPr id="50" name="表 7">
            <a:extLst>
              <a:ext uri="{FF2B5EF4-FFF2-40B4-BE49-F238E27FC236}">
                <a16:creationId xmlns:a16="http://schemas.microsoft.com/office/drawing/2014/main" id="{BF1D3757-C7C6-234C-1ABF-E896B09D20DC}"/>
              </a:ext>
            </a:extLst>
          </p:cNvPr>
          <p:cNvGraphicFramePr>
            <a:graphicFrameLocks noGrp="1"/>
          </p:cNvGraphicFramePr>
          <p:nvPr>
            <p:extLst>
              <p:ext uri="{D42A27DB-BD31-4B8C-83A1-F6EECF244321}">
                <p14:modId xmlns:p14="http://schemas.microsoft.com/office/powerpoint/2010/main" val="1783650107"/>
              </p:ext>
            </p:extLst>
          </p:nvPr>
        </p:nvGraphicFramePr>
        <p:xfrm>
          <a:off x="3096883" y="5774721"/>
          <a:ext cx="2016443" cy="640080"/>
        </p:xfrm>
        <a:graphic>
          <a:graphicData uri="http://schemas.openxmlformats.org/drawingml/2006/table">
            <a:tbl>
              <a:tblPr firstRow="1" bandRow="1">
                <a:tableStyleId>{5940675A-B579-460E-94D1-54222C63F5DA}</a:tableStyleId>
              </a:tblPr>
              <a:tblGrid>
                <a:gridCol w="1069384">
                  <a:extLst>
                    <a:ext uri="{9D8B030D-6E8A-4147-A177-3AD203B41FA5}">
                      <a16:colId xmlns:a16="http://schemas.microsoft.com/office/drawing/2014/main" val="313584581"/>
                    </a:ext>
                  </a:extLst>
                </a:gridCol>
                <a:gridCol w="94705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cadde.bbb.bb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cadde.bbb.bb</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2</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8770844"/>
                  </a:ext>
                </a:extLst>
              </a:tr>
            </a:tbl>
          </a:graphicData>
        </a:graphic>
      </p:graphicFrame>
      <p:cxnSp>
        <p:nvCxnSpPr>
          <p:cNvPr id="4" name="直線コネクタ 3">
            <a:extLst>
              <a:ext uri="{FF2B5EF4-FFF2-40B4-BE49-F238E27FC236}">
                <a16:creationId xmlns:a16="http://schemas.microsoft.com/office/drawing/2014/main" id="{91A3D42F-AFC7-3578-6444-093D2B746AD1}"/>
              </a:ext>
            </a:extLst>
          </p:cNvPr>
          <p:cNvCxnSpPr>
            <a:cxnSpLocks/>
          </p:cNvCxnSpPr>
          <p:nvPr/>
        </p:nvCxnSpPr>
        <p:spPr>
          <a:xfrm flipV="1">
            <a:off x="2987040" y="1898542"/>
            <a:ext cx="0" cy="4888191"/>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CF876038-1ADB-7272-129C-77EE7E76604D}"/>
              </a:ext>
            </a:extLst>
          </p:cNvPr>
          <p:cNvSpPr txBox="1"/>
          <p:nvPr/>
        </p:nvSpPr>
        <p:spPr>
          <a:xfrm>
            <a:off x="3708633" y="4657864"/>
            <a:ext cx="827471" cy="246221"/>
          </a:xfrm>
          <a:prstGeom prst="rect">
            <a:avLst/>
          </a:prstGeom>
          <a:noFill/>
          <a:ln>
            <a:solidFill>
              <a:srgbClr val="FF0000"/>
            </a:solidFill>
          </a:ln>
        </p:spPr>
        <p:txBody>
          <a:bodyPr wrap="none" rtlCol="0">
            <a:spAutoFit/>
          </a:bodyPr>
          <a:lstStyle/>
          <a:p>
            <a:r>
              <a:rPr kumimoji="1" lang="ja-JP" altLang="en-US" sz="1000" dirty="0">
                <a:solidFill>
                  <a:srgbClr val="FF0000"/>
                </a:solidFill>
                <a:latin typeface="Meiryo UI" panose="020B0604030504040204" pitchFamily="50" charset="-128"/>
                <a:ea typeface="Meiryo UI" panose="020B0604030504040204" pitchFamily="50" charset="-128"/>
              </a:rPr>
              <a:t>アクセス可能</a:t>
            </a:r>
          </a:p>
        </p:txBody>
      </p:sp>
      <p:sp>
        <p:nvSpPr>
          <p:cNvPr id="43" name="テキスト ボックス 42">
            <a:extLst>
              <a:ext uri="{FF2B5EF4-FFF2-40B4-BE49-F238E27FC236}">
                <a16:creationId xmlns:a16="http://schemas.microsoft.com/office/drawing/2014/main" id="{4EDA6A80-E1E2-A1D4-52D9-9DC94D8781D2}"/>
              </a:ext>
            </a:extLst>
          </p:cNvPr>
          <p:cNvSpPr txBox="1"/>
          <p:nvPr/>
        </p:nvSpPr>
        <p:spPr>
          <a:xfrm>
            <a:off x="8305871" y="4645078"/>
            <a:ext cx="827471" cy="246221"/>
          </a:xfrm>
          <a:prstGeom prst="rect">
            <a:avLst/>
          </a:prstGeom>
          <a:noFill/>
          <a:ln>
            <a:solidFill>
              <a:srgbClr val="FF0000"/>
            </a:solidFill>
          </a:ln>
        </p:spPr>
        <p:txBody>
          <a:bodyPr wrap="none" rtlCol="0">
            <a:spAutoFit/>
          </a:bodyPr>
          <a:lstStyle/>
          <a:p>
            <a:r>
              <a:rPr kumimoji="1" lang="ja-JP" altLang="en-US" sz="1000" dirty="0">
                <a:solidFill>
                  <a:srgbClr val="FF0000"/>
                </a:solidFill>
                <a:latin typeface="Meiryo UI" panose="020B0604030504040204" pitchFamily="50" charset="-128"/>
                <a:ea typeface="Meiryo UI" panose="020B0604030504040204" pitchFamily="50" charset="-128"/>
              </a:rPr>
              <a:t>アクセス可能</a:t>
            </a:r>
          </a:p>
        </p:txBody>
      </p:sp>
      <p:sp>
        <p:nvSpPr>
          <p:cNvPr id="52" name="テキスト ボックス 51">
            <a:extLst>
              <a:ext uri="{FF2B5EF4-FFF2-40B4-BE49-F238E27FC236}">
                <a16:creationId xmlns:a16="http://schemas.microsoft.com/office/drawing/2014/main" id="{DDD748AB-87CB-940D-05AD-E099383A5441}"/>
              </a:ext>
            </a:extLst>
          </p:cNvPr>
          <p:cNvSpPr txBox="1"/>
          <p:nvPr/>
        </p:nvSpPr>
        <p:spPr>
          <a:xfrm>
            <a:off x="6018360" y="4672531"/>
            <a:ext cx="827471" cy="246221"/>
          </a:xfrm>
          <a:prstGeom prst="rect">
            <a:avLst/>
          </a:prstGeom>
          <a:noFill/>
          <a:ln>
            <a:solidFill>
              <a:schemeClr val="tx1"/>
            </a:solidFill>
          </a:ln>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アクセス不可</a:t>
            </a:r>
          </a:p>
        </p:txBody>
      </p:sp>
      <p:graphicFrame>
        <p:nvGraphicFramePr>
          <p:cNvPr id="39" name="表 7">
            <a:extLst>
              <a:ext uri="{FF2B5EF4-FFF2-40B4-BE49-F238E27FC236}">
                <a16:creationId xmlns:a16="http://schemas.microsoft.com/office/drawing/2014/main" id="{BA642A46-C969-D242-4499-B19746F0F1E2}"/>
              </a:ext>
            </a:extLst>
          </p:cNvPr>
          <p:cNvGraphicFramePr>
            <a:graphicFrameLocks noGrp="1"/>
          </p:cNvGraphicFramePr>
          <p:nvPr>
            <p:extLst>
              <p:ext uri="{D42A27DB-BD31-4B8C-83A1-F6EECF244321}">
                <p14:modId xmlns:p14="http://schemas.microsoft.com/office/powerpoint/2010/main" val="3413893715"/>
              </p:ext>
            </p:extLst>
          </p:nvPr>
        </p:nvGraphicFramePr>
        <p:xfrm>
          <a:off x="5481742" y="5774721"/>
          <a:ext cx="2016443" cy="640080"/>
        </p:xfrm>
        <a:graphic>
          <a:graphicData uri="http://schemas.openxmlformats.org/drawingml/2006/table">
            <a:tbl>
              <a:tblPr firstRow="1" bandRow="1">
                <a:tableStyleId>{5940675A-B579-460E-94D1-54222C63F5DA}</a:tableStyleId>
              </a:tblPr>
              <a:tblGrid>
                <a:gridCol w="1069384">
                  <a:extLst>
                    <a:ext uri="{9D8B030D-6E8A-4147-A177-3AD203B41FA5}">
                      <a16:colId xmlns:a16="http://schemas.microsoft.com/office/drawing/2014/main" val="313584581"/>
                    </a:ext>
                  </a:extLst>
                </a:gridCol>
                <a:gridCol w="94705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err="1">
                          <a:latin typeface="Meiryo UI" panose="020B0604030504040204" pitchFamily="50" charset="-128"/>
                          <a:ea typeface="Meiryo UI" panose="020B0604030504040204" pitchFamily="50" charset="-128"/>
                        </a:rPr>
                        <a:t>cadde.ccc.cc</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cadde.bbb.bb</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1</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8770844"/>
                  </a:ext>
                </a:extLst>
              </a:tr>
            </a:tbl>
          </a:graphicData>
        </a:graphic>
      </p:graphicFrame>
      <p:graphicFrame>
        <p:nvGraphicFramePr>
          <p:cNvPr id="41" name="表 7">
            <a:extLst>
              <a:ext uri="{FF2B5EF4-FFF2-40B4-BE49-F238E27FC236}">
                <a16:creationId xmlns:a16="http://schemas.microsoft.com/office/drawing/2014/main" id="{386DC142-6AAF-391B-9364-D1DF8B2A520C}"/>
              </a:ext>
            </a:extLst>
          </p:cNvPr>
          <p:cNvGraphicFramePr>
            <a:graphicFrameLocks noGrp="1"/>
          </p:cNvGraphicFramePr>
          <p:nvPr>
            <p:extLst>
              <p:ext uri="{D42A27DB-BD31-4B8C-83A1-F6EECF244321}">
                <p14:modId xmlns:p14="http://schemas.microsoft.com/office/powerpoint/2010/main" val="667967722"/>
              </p:ext>
            </p:extLst>
          </p:nvPr>
        </p:nvGraphicFramePr>
        <p:xfrm>
          <a:off x="7654289" y="5774721"/>
          <a:ext cx="2016443" cy="640080"/>
        </p:xfrm>
        <a:graphic>
          <a:graphicData uri="http://schemas.openxmlformats.org/drawingml/2006/table">
            <a:tbl>
              <a:tblPr firstRow="1" bandRow="1">
                <a:tableStyleId>{5940675A-B579-460E-94D1-54222C63F5DA}</a:tableStyleId>
              </a:tblPr>
              <a:tblGrid>
                <a:gridCol w="1069384">
                  <a:extLst>
                    <a:ext uri="{9D8B030D-6E8A-4147-A177-3AD203B41FA5}">
                      <a16:colId xmlns:a16="http://schemas.microsoft.com/office/drawing/2014/main" val="313584581"/>
                    </a:ext>
                  </a:extLst>
                </a:gridCol>
                <a:gridCol w="94705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err="1">
                          <a:latin typeface="Meiryo UI" panose="020B0604030504040204" pitchFamily="50" charset="-128"/>
                          <a:ea typeface="Meiryo UI" panose="020B0604030504040204" pitchFamily="50" charset="-128"/>
                        </a:rPr>
                        <a:t>cadde.ddd.dd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cadde.bbb.bb</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2</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8770844"/>
                  </a:ext>
                </a:extLst>
              </a:tr>
            </a:tbl>
          </a:graphicData>
        </a:graphic>
      </p:graphicFrame>
      <p:sp>
        <p:nvSpPr>
          <p:cNvPr id="62" name="テキスト ボックス 61">
            <a:extLst>
              <a:ext uri="{FF2B5EF4-FFF2-40B4-BE49-F238E27FC236}">
                <a16:creationId xmlns:a16="http://schemas.microsoft.com/office/drawing/2014/main" id="{A6C02BFD-DB30-C221-DEED-2FC92B2F07DE}"/>
              </a:ext>
            </a:extLst>
          </p:cNvPr>
          <p:cNvSpPr txBox="1"/>
          <p:nvPr/>
        </p:nvSpPr>
        <p:spPr>
          <a:xfrm>
            <a:off x="3136759" y="2096637"/>
            <a:ext cx="814049"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例②</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2427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B2A79-4245-E932-C21F-3E2BC3F7876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2.4.5. </a:t>
            </a:r>
            <a:r>
              <a:rPr lang="ja-JP" altLang="en-US" sz="1800" dirty="0">
                <a:latin typeface="Meiryo UI" panose="020B0604030504040204" pitchFamily="50" charset="-128"/>
                <a:ea typeface="Meiryo UI" panose="020B0604030504040204" pitchFamily="50" charset="-128"/>
              </a:rPr>
              <a:t>認可の与え方</a:t>
            </a:r>
            <a:r>
              <a:rPr lang="en-US" altLang="ja-JP" sz="1800" dirty="0">
                <a:latin typeface="Meiryo UI" panose="020B0604030504040204" pitchFamily="50" charset="-128"/>
                <a:ea typeface="Meiryo UI" panose="020B0604030504040204" pitchFamily="50" charset="-128"/>
              </a:rPr>
              <a:t>(2/2)</a:t>
            </a:r>
            <a:endParaRPr kumimoji="1" lang="ja-JP" altLang="en-US" sz="1800" dirty="0"/>
          </a:p>
        </p:txBody>
      </p:sp>
      <p:sp>
        <p:nvSpPr>
          <p:cNvPr id="4" name="正方形/長方形 3">
            <a:extLst>
              <a:ext uri="{FF2B5EF4-FFF2-40B4-BE49-F238E27FC236}">
                <a16:creationId xmlns:a16="http://schemas.microsoft.com/office/drawing/2014/main" id="{3D2313C3-B449-A78E-D6B9-5C05B8DF5248}"/>
              </a:ext>
            </a:extLst>
          </p:cNvPr>
          <p:cNvSpPr/>
          <p:nvPr/>
        </p:nvSpPr>
        <p:spPr>
          <a:xfrm>
            <a:off x="449455" y="1528953"/>
            <a:ext cx="7710406" cy="430557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dirty="0">
                <a:latin typeface="Meiryo UI" panose="020B0604030504040204" pitchFamily="50" charset="-128"/>
                <a:ea typeface="Meiryo UI" panose="020B0604030504040204" pitchFamily="50" charset="-128"/>
              </a:rPr>
              <a:t>パーミッション例</a:t>
            </a:r>
          </a:p>
        </p:txBody>
      </p:sp>
      <p:sp>
        <p:nvSpPr>
          <p:cNvPr id="5" name="正方形/長方形 4">
            <a:extLst>
              <a:ext uri="{FF2B5EF4-FFF2-40B4-BE49-F238E27FC236}">
                <a16:creationId xmlns:a16="http://schemas.microsoft.com/office/drawing/2014/main" id="{5024E5FD-DD45-DEA8-DC9F-2B3FB3C0DCB6}"/>
              </a:ext>
            </a:extLst>
          </p:cNvPr>
          <p:cNvSpPr/>
          <p:nvPr/>
        </p:nvSpPr>
        <p:spPr>
          <a:xfrm>
            <a:off x="1481651" y="3558213"/>
            <a:ext cx="988755" cy="2845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1400" dirty="0">
                <a:latin typeface="Meiryo UI" panose="020B0604030504040204" pitchFamily="50" charset="-128"/>
                <a:ea typeface="Meiryo UI" panose="020B0604030504040204" pitchFamily="50" charset="-128"/>
              </a:rPr>
              <a:t>データ</a:t>
            </a:r>
            <a:r>
              <a:rPr lang="en-US" altLang="ja-JP" sz="1400" dirty="0">
                <a:latin typeface="Meiryo UI" panose="020B0604030504040204" pitchFamily="50" charset="-128"/>
                <a:ea typeface="Meiryo UI" panose="020B0604030504040204" pitchFamily="50" charset="-128"/>
              </a:rPr>
              <a:t>URL</a:t>
            </a:r>
            <a:endParaRPr kumimoji="1" lang="ja-JP" altLang="en-US" sz="14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5EEBE9F7-3BF4-B73C-FBEF-BEABFAB89162}"/>
              </a:ext>
            </a:extLst>
          </p:cNvPr>
          <p:cNvSpPr/>
          <p:nvPr/>
        </p:nvSpPr>
        <p:spPr>
          <a:xfrm>
            <a:off x="4726074" y="2058880"/>
            <a:ext cx="1602244" cy="395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ポリシー</a:t>
            </a:r>
            <a:endParaRPr kumimoji="1" lang="en-US" altLang="ja-JP" sz="1400"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F75AC8B1-4D13-6063-057F-D2D57C1E2CFB}"/>
              </a:ext>
            </a:extLst>
          </p:cNvPr>
          <p:cNvCxnSpPr>
            <a:cxnSpLocks/>
            <a:stCxn id="5" idx="3"/>
            <a:endCxn id="6" idx="1"/>
          </p:cNvCxnSpPr>
          <p:nvPr/>
        </p:nvCxnSpPr>
        <p:spPr>
          <a:xfrm flipV="1">
            <a:off x="2470406" y="2256858"/>
            <a:ext cx="2255668" cy="1443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75C689E1-B6FB-1786-FAF3-2506009EA28A}"/>
              </a:ext>
            </a:extLst>
          </p:cNvPr>
          <p:cNvSpPr/>
          <p:nvPr/>
        </p:nvSpPr>
        <p:spPr>
          <a:xfrm>
            <a:off x="4728062" y="3065858"/>
            <a:ext cx="1602244" cy="395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ポリシー</a:t>
            </a:r>
            <a:endParaRPr kumimoji="1" lang="en-US" altLang="ja-JP" sz="1400" dirty="0">
              <a:latin typeface="Meiryo UI" panose="020B0604030504040204" pitchFamily="50" charset="-128"/>
              <a:ea typeface="Meiryo UI" panose="020B0604030504040204" pitchFamily="50" charset="-128"/>
            </a:endParaRPr>
          </a:p>
        </p:txBody>
      </p:sp>
      <p:cxnSp>
        <p:nvCxnSpPr>
          <p:cNvPr id="16" name="直線コネクタ 15">
            <a:extLst>
              <a:ext uri="{FF2B5EF4-FFF2-40B4-BE49-F238E27FC236}">
                <a16:creationId xmlns:a16="http://schemas.microsoft.com/office/drawing/2014/main" id="{9F417190-254B-3640-D2FE-129CD24A030D}"/>
              </a:ext>
            </a:extLst>
          </p:cNvPr>
          <p:cNvCxnSpPr>
            <a:cxnSpLocks/>
            <a:stCxn id="5" idx="3"/>
            <a:endCxn id="15" idx="1"/>
          </p:cNvCxnSpPr>
          <p:nvPr/>
        </p:nvCxnSpPr>
        <p:spPr>
          <a:xfrm flipV="1">
            <a:off x="2470406" y="3263836"/>
            <a:ext cx="2257656" cy="436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78A87CB6-8830-095F-FE0B-374DC063313E}"/>
              </a:ext>
            </a:extLst>
          </p:cNvPr>
          <p:cNvSpPr/>
          <p:nvPr/>
        </p:nvSpPr>
        <p:spPr>
          <a:xfrm>
            <a:off x="4656896" y="4116950"/>
            <a:ext cx="1602244" cy="395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ポリシー</a:t>
            </a:r>
            <a:endParaRPr kumimoji="1" lang="en-US" altLang="ja-JP" sz="1400" dirty="0">
              <a:latin typeface="Meiryo UI" panose="020B0604030504040204" pitchFamily="50" charset="-128"/>
              <a:ea typeface="Meiryo UI" panose="020B0604030504040204" pitchFamily="50" charset="-128"/>
            </a:endParaRPr>
          </a:p>
        </p:txBody>
      </p:sp>
      <p:cxnSp>
        <p:nvCxnSpPr>
          <p:cNvPr id="20" name="直線コネクタ 19">
            <a:extLst>
              <a:ext uri="{FF2B5EF4-FFF2-40B4-BE49-F238E27FC236}">
                <a16:creationId xmlns:a16="http://schemas.microsoft.com/office/drawing/2014/main" id="{835DF161-C0C0-CED4-3D17-3B812D24CF37}"/>
              </a:ext>
            </a:extLst>
          </p:cNvPr>
          <p:cNvCxnSpPr>
            <a:cxnSpLocks/>
            <a:stCxn id="5" idx="3"/>
            <a:endCxn id="19" idx="1"/>
          </p:cNvCxnSpPr>
          <p:nvPr/>
        </p:nvCxnSpPr>
        <p:spPr>
          <a:xfrm>
            <a:off x="2470406" y="3700496"/>
            <a:ext cx="2186490" cy="61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20C0DD8-F77B-F197-1C4B-FA7DC5F83EA2}"/>
              </a:ext>
            </a:extLst>
          </p:cNvPr>
          <p:cNvSpPr txBox="1"/>
          <p:nvPr/>
        </p:nvSpPr>
        <p:spPr>
          <a:xfrm>
            <a:off x="215999" y="719999"/>
            <a:ext cx="9163131" cy="501761"/>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パーミッションとリソースは</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対</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であり、パーミッションはポリシーの論理和で評価される。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ポリシーの論理和で評価するため、与えたい認可条件のそれぞれはただひとつのポリシーで表現しなければならない。</a:t>
            </a:r>
            <a:endParaRPr lang="en-US" altLang="ja-JP" sz="1200" dirty="0">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1FC6F3FF-0A5C-7A6E-ECFF-88B6487D45E8}"/>
              </a:ext>
            </a:extLst>
          </p:cNvPr>
          <p:cNvSpPr/>
          <p:nvPr/>
        </p:nvSpPr>
        <p:spPr>
          <a:xfrm>
            <a:off x="4592853" y="5090567"/>
            <a:ext cx="1602244" cy="395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ポリシー</a:t>
            </a:r>
            <a:endParaRPr kumimoji="1" lang="en-US" altLang="ja-JP" sz="1400" dirty="0">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24990065-37F7-D2E5-E393-1890BF3B8C34}"/>
              </a:ext>
            </a:extLst>
          </p:cNvPr>
          <p:cNvCxnSpPr>
            <a:cxnSpLocks/>
            <a:stCxn id="5" idx="3"/>
            <a:endCxn id="29" idx="1"/>
          </p:cNvCxnSpPr>
          <p:nvPr/>
        </p:nvCxnSpPr>
        <p:spPr>
          <a:xfrm>
            <a:off x="2470406" y="3700496"/>
            <a:ext cx="2122447" cy="1588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756CF81E-B362-97AB-8D1A-2AC2254C1959}"/>
              </a:ext>
            </a:extLst>
          </p:cNvPr>
          <p:cNvSpPr/>
          <p:nvPr/>
        </p:nvSpPr>
        <p:spPr>
          <a:xfrm>
            <a:off x="3459161" y="2684487"/>
            <a:ext cx="321391" cy="216601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吹き出し: 角を丸めた四角形 58">
            <a:extLst>
              <a:ext uri="{FF2B5EF4-FFF2-40B4-BE49-F238E27FC236}">
                <a16:creationId xmlns:a16="http://schemas.microsoft.com/office/drawing/2014/main" id="{5D92C019-707D-3257-61CC-891B02ECE472}"/>
              </a:ext>
            </a:extLst>
          </p:cNvPr>
          <p:cNvSpPr/>
          <p:nvPr/>
        </p:nvSpPr>
        <p:spPr>
          <a:xfrm>
            <a:off x="1822922" y="2256858"/>
            <a:ext cx="1634251" cy="439750"/>
          </a:xfrm>
          <a:prstGeom prst="wedgeRoundRectCallout">
            <a:avLst>
              <a:gd name="adj1" fmla="val 43089"/>
              <a:gd name="adj2" fmla="val 931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論理和で評価</a:t>
            </a:r>
            <a:endParaRPr kumimoji="1" lang="en-US" altLang="ja-JP" dirty="0"/>
          </a:p>
        </p:txBody>
      </p:sp>
      <p:sp>
        <p:nvSpPr>
          <p:cNvPr id="60" name="四角形: 角を丸くする 59">
            <a:extLst>
              <a:ext uri="{FF2B5EF4-FFF2-40B4-BE49-F238E27FC236}">
                <a16:creationId xmlns:a16="http://schemas.microsoft.com/office/drawing/2014/main" id="{902CFCA8-155C-0B79-4A68-70E4DADE36D0}"/>
              </a:ext>
            </a:extLst>
          </p:cNvPr>
          <p:cNvSpPr/>
          <p:nvPr/>
        </p:nvSpPr>
        <p:spPr>
          <a:xfrm>
            <a:off x="4384959" y="1645836"/>
            <a:ext cx="2130431" cy="861605"/>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rPr>
              <a:t>与えたい認可条件</a:t>
            </a:r>
          </a:p>
        </p:txBody>
      </p:sp>
      <p:sp>
        <p:nvSpPr>
          <p:cNvPr id="64" name="四角形: 角を丸くする 63">
            <a:extLst>
              <a:ext uri="{FF2B5EF4-FFF2-40B4-BE49-F238E27FC236}">
                <a16:creationId xmlns:a16="http://schemas.microsoft.com/office/drawing/2014/main" id="{C7D8D149-D738-554C-EB57-F5DEC594CA6D}"/>
              </a:ext>
            </a:extLst>
          </p:cNvPr>
          <p:cNvSpPr/>
          <p:nvPr/>
        </p:nvSpPr>
        <p:spPr>
          <a:xfrm>
            <a:off x="4355778" y="2696608"/>
            <a:ext cx="2130431" cy="861605"/>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rPr>
              <a:t>与えたい認可条件</a:t>
            </a:r>
          </a:p>
        </p:txBody>
      </p:sp>
      <p:sp>
        <p:nvSpPr>
          <p:cNvPr id="67" name="四角形: 角を丸くする 66">
            <a:extLst>
              <a:ext uri="{FF2B5EF4-FFF2-40B4-BE49-F238E27FC236}">
                <a16:creationId xmlns:a16="http://schemas.microsoft.com/office/drawing/2014/main" id="{99D6EC59-5C10-C151-631D-5C206F4A995D}"/>
              </a:ext>
            </a:extLst>
          </p:cNvPr>
          <p:cNvSpPr/>
          <p:nvPr/>
        </p:nvSpPr>
        <p:spPr>
          <a:xfrm>
            <a:off x="4359729" y="3779301"/>
            <a:ext cx="2130431" cy="861605"/>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rPr>
              <a:t>与えたい認可条件</a:t>
            </a:r>
          </a:p>
        </p:txBody>
      </p:sp>
      <p:sp>
        <p:nvSpPr>
          <p:cNvPr id="68" name="四角形: 角を丸くする 67">
            <a:extLst>
              <a:ext uri="{FF2B5EF4-FFF2-40B4-BE49-F238E27FC236}">
                <a16:creationId xmlns:a16="http://schemas.microsoft.com/office/drawing/2014/main" id="{620642FA-151A-C35B-081C-719A58E63B83}"/>
              </a:ext>
            </a:extLst>
          </p:cNvPr>
          <p:cNvSpPr/>
          <p:nvPr/>
        </p:nvSpPr>
        <p:spPr>
          <a:xfrm>
            <a:off x="4338168" y="4764589"/>
            <a:ext cx="2130431" cy="861605"/>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rPr>
              <a:t>与えたい認可条件</a:t>
            </a:r>
          </a:p>
        </p:txBody>
      </p:sp>
    </p:spTree>
    <p:extLst>
      <p:ext uri="{BB962C8B-B14F-4D97-AF65-F5344CB8AC3E}">
        <p14:creationId xmlns:p14="http://schemas.microsoft.com/office/powerpoint/2010/main" val="373208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(OpenID Connect)</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485451515"/>
              </p:ext>
            </p:extLst>
          </p:nvPr>
        </p:nvGraphicFramePr>
        <p:xfrm>
          <a:off x="216000" y="1440000"/>
          <a:ext cx="9216000" cy="158496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127414">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OIDC</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CADDE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の設計には登場しない</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334254454"/>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UserInfo</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エンドポイント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OIDC</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で定義されたエンドポイント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ユーザの情報を取得する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058396558"/>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End-User</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に相当</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293431735"/>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Requesting Party</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RP</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のクライアントに相当</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711692234"/>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OpenID Provider</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OP</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の認可機能に相当</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669852445"/>
                  </a:ext>
                </a:extLst>
              </a:tr>
            </a:tbl>
          </a:graphicData>
        </a:graphic>
      </p:graphicFrame>
      <p:sp>
        <p:nvSpPr>
          <p:cNvPr id="2" name="テキスト ボックス 1">
            <a:extLst>
              <a:ext uri="{FF2B5EF4-FFF2-40B4-BE49-F238E27FC236}">
                <a16:creationId xmlns:a16="http://schemas.microsoft.com/office/drawing/2014/main" id="{5E3763AB-0AF9-446B-8A9E-7034DBAC3F6C}"/>
              </a:ext>
            </a:extLst>
          </p:cNvPr>
          <p:cNvSpPr txBox="1"/>
          <p:nvPr/>
        </p:nvSpPr>
        <p:spPr>
          <a:xfrm>
            <a:off x="232025" y="762629"/>
            <a:ext cx="7266733" cy="415498"/>
          </a:xfrm>
          <a:prstGeom prst="rect">
            <a:avLst/>
          </a:prstGeom>
          <a:noFill/>
        </p:spPr>
        <p:txBody>
          <a:bodyPr wrap="none" rtlCol="0">
            <a:spAutoFit/>
          </a:bodyPr>
          <a:lstStyle/>
          <a:p>
            <a:r>
              <a:rPr kumimoji="1" lang="en-US" altLang="ja-JP" sz="1050" dirty="0">
                <a:latin typeface="Meiryo UI" panose="020B0604030504040204" pitchFamily="50" charset="-128"/>
                <a:ea typeface="Meiryo UI" panose="020B0604030504040204" pitchFamily="50" charset="-128"/>
              </a:rPr>
              <a:t>OpenID Connect</a:t>
            </a:r>
            <a:r>
              <a:rPr kumimoji="1" lang="ja-JP" altLang="en-US" sz="1050" dirty="0">
                <a:latin typeface="Meiryo UI" panose="020B0604030504040204" pitchFamily="50" charset="-128"/>
                <a:ea typeface="Meiryo UI" panose="020B0604030504040204" pitchFamily="50" charset="-128"/>
              </a:rPr>
              <a:t>は</a:t>
            </a:r>
            <a:r>
              <a:rPr kumimoji="1" lang="en-US" altLang="ja-JP" sz="1050" dirty="0">
                <a:latin typeface="Meiryo UI" panose="020B0604030504040204" pitchFamily="50" charset="-128"/>
                <a:ea typeface="Meiryo UI" panose="020B0604030504040204" pitchFamily="50" charset="-128"/>
              </a:rPr>
              <a:t>OAuth2.0</a:t>
            </a:r>
            <a:r>
              <a:rPr lang="ja-JP" altLang="en-US" sz="1050" dirty="0">
                <a:latin typeface="Meiryo UI" panose="020B0604030504040204" pitchFamily="50" charset="-128"/>
                <a:ea typeface="Meiryo UI" panose="020B0604030504040204" pitchFamily="50" charset="-128"/>
              </a:rPr>
              <a:t>を</a:t>
            </a:r>
            <a:r>
              <a:rPr kumimoji="1" lang="ja-JP" altLang="en-US" sz="1050" dirty="0">
                <a:latin typeface="Meiryo UI" panose="020B0604030504040204" pitchFamily="50" charset="-128"/>
                <a:ea typeface="Meiryo UI" panose="020B0604030504040204" pitchFamily="50" charset="-128"/>
              </a:rPr>
              <a:t>包含するため、用語集</a:t>
            </a:r>
            <a:r>
              <a:rPr kumimoji="1" lang="en-US" altLang="ja-JP" sz="1050" dirty="0">
                <a:latin typeface="Meiryo UI" panose="020B0604030504040204" pitchFamily="50" charset="-128"/>
                <a:ea typeface="Meiryo UI" panose="020B0604030504040204" pitchFamily="50" charset="-128"/>
              </a:rPr>
              <a:t>(OAuth2.0)</a:t>
            </a:r>
            <a:r>
              <a:rPr kumimoji="1" lang="ja-JP" altLang="en-US" sz="1050" dirty="0">
                <a:latin typeface="Meiryo UI" panose="020B0604030504040204" pitchFamily="50" charset="-128"/>
                <a:ea typeface="Meiryo UI" panose="020B0604030504040204" pitchFamily="50" charset="-128"/>
              </a:rPr>
              <a:t>も参照のこと。</a:t>
            </a:r>
            <a:endParaRPr kumimoji="1"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以下は</a:t>
            </a:r>
            <a:r>
              <a:rPr lang="en-US" altLang="ja-JP" sz="1050" dirty="0">
                <a:latin typeface="Meiryo UI" panose="020B0604030504040204" pitchFamily="50" charset="-128"/>
                <a:ea typeface="Meiryo UI" panose="020B0604030504040204" pitchFamily="50" charset="-128"/>
              </a:rPr>
              <a:t>OpenID Connect</a:t>
            </a:r>
            <a:r>
              <a:rPr lang="ja-JP" altLang="en-US" sz="1050" dirty="0">
                <a:latin typeface="Meiryo UI" panose="020B0604030504040204" pitchFamily="50" charset="-128"/>
                <a:ea typeface="Meiryo UI" panose="020B0604030504040204" pitchFamily="50" charset="-128"/>
              </a:rPr>
              <a:t>に特有のものを示す。本書では、</a:t>
            </a:r>
            <a:r>
              <a:rPr lang="en-US" altLang="ja-JP" sz="1050" dirty="0">
                <a:latin typeface="Meiryo UI" panose="020B0604030504040204" pitchFamily="50" charset="-128"/>
                <a:ea typeface="Meiryo UI" panose="020B0604030504040204" pitchFamily="50" charset="-128"/>
              </a:rPr>
              <a:t>OpenID Connect</a:t>
            </a:r>
            <a:r>
              <a:rPr lang="ja-JP" altLang="en-US" sz="1050" dirty="0">
                <a:latin typeface="Meiryo UI" panose="020B0604030504040204" pitchFamily="50" charset="-128"/>
                <a:ea typeface="Meiryo UI" panose="020B0604030504040204" pitchFamily="50" charset="-128"/>
              </a:rPr>
              <a:t>といった場合、</a:t>
            </a:r>
            <a:r>
              <a:rPr lang="en-US" altLang="ja-JP" sz="1050" dirty="0">
                <a:latin typeface="Meiryo UI" panose="020B0604030504040204" pitchFamily="50" charset="-128"/>
                <a:ea typeface="Meiryo UI" panose="020B0604030504040204" pitchFamily="50" charset="-128"/>
              </a:rPr>
              <a:t>OpenID Connect 1.0</a:t>
            </a:r>
            <a:r>
              <a:rPr lang="ja-JP" altLang="en-US" sz="1050" dirty="0">
                <a:latin typeface="Meiryo UI" panose="020B0604030504040204" pitchFamily="50" charset="-128"/>
                <a:ea typeface="Meiryo UI" panose="020B0604030504040204" pitchFamily="50" charset="-128"/>
              </a:rPr>
              <a:t>のことを指す。</a:t>
            </a:r>
            <a:endParaRPr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6058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6000" y="720001"/>
            <a:ext cx="9098918" cy="525326"/>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における認証・認可コンポーネントを示す。（下図の赤枠部分）</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認証機能と認可</a:t>
            </a:r>
            <a:r>
              <a:rPr lang="en-US" altLang="ja-JP" sz="1200" dirty="0">
                <a:latin typeface="Meiryo UI" panose="020B0604030504040204" pitchFamily="50" charset="-128"/>
                <a:ea typeface="Meiryo UI" panose="020B0604030504040204" pitchFamily="50" charset="-128"/>
              </a:rPr>
              <a:t>GW</a:t>
            </a:r>
            <a:r>
              <a:rPr lang="ja-JP" altLang="en-US" sz="1200" dirty="0">
                <a:latin typeface="Meiryo UI" panose="020B0604030504040204" pitchFamily="50" charset="-128"/>
                <a:ea typeface="Meiryo UI" panose="020B0604030504040204" pitchFamily="50" charset="-128"/>
              </a:rPr>
              <a:t>は支援サービス群が保有する。認可機能はデータ提供者が保有する。</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4000" y="109165"/>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2.5. </a:t>
            </a:r>
            <a:r>
              <a:rPr lang="ja-JP" altLang="en-US" sz="1800" dirty="0">
                <a:latin typeface="Meiryo UI" panose="020B0604030504040204" pitchFamily="50" charset="-128"/>
                <a:ea typeface="Meiryo UI" panose="020B0604030504040204" pitchFamily="50" charset="-128"/>
              </a:rPr>
              <a:t>認証・認可コンポーネントの一覧</a:t>
            </a:r>
            <a:endParaRPr kumimoji="1" lang="ja-JP" altLang="en-US" sz="18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56728085-5054-C11F-4DCF-1045B039668B}"/>
              </a:ext>
            </a:extLst>
          </p:cNvPr>
          <p:cNvGrpSpPr/>
          <p:nvPr/>
        </p:nvGrpSpPr>
        <p:grpSpPr>
          <a:xfrm>
            <a:off x="458279" y="1263948"/>
            <a:ext cx="6334408" cy="3727034"/>
            <a:chOff x="458279" y="1263948"/>
            <a:chExt cx="6334408" cy="3727034"/>
          </a:xfrm>
        </p:grpSpPr>
        <p:pic>
          <p:nvPicPr>
            <p:cNvPr id="6" name="図 5">
              <a:extLst>
                <a:ext uri="{FF2B5EF4-FFF2-40B4-BE49-F238E27FC236}">
                  <a16:creationId xmlns:a16="http://schemas.microsoft.com/office/drawing/2014/main" id="{98A4E21A-2534-86CC-B261-92D77BA498FB}"/>
                </a:ext>
              </a:extLst>
            </p:cNvPr>
            <p:cNvPicPr>
              <a:picLocks noChangeAspect="1"/>
            </p:cNvPicPr>
            <p:nvPr/>
          </p:nvPicPr>
          <p:blipFill>
            <a:blip r:embed="rId3"/>
            <a:stretch>
              <a:fillRect/>
            </a:stretch>
          </p:blipFill>
          <p:spPr>
            <a:xfrm>
              <a:off x="458279" y="1263948"/>
              <a:ext cx="6334408" cy="3727034"/>
            </a:xfrm>
            <a:prstGeom prst="rect">
              <a:avLst/>
            </a:prstGeom>
          </p:spPr>
        </p:pic>
        <p:grpSp>
          <p:nvGrpSpPr>
            <p:cNvPr id="8" name="グループ化 7">
              <a:extLst>
                <a:ext uri="{FF2B5EF4-FFF2-40B4-BE49-F238E27FC236}">
                  <a16:creationId xmlns:a16="http://schemas.microsoft.com/office/drawing/2014/main" id="{FFF307C6-CB7C-4E64-AC76-74329AE84CBF}"/>
                </a:ext>
              </a:extLst>
            </p:cNvPr>
            <p:cNvGrpSpPr/>
            <p:nvPr/>
          </p:nvGrpSpPr>
          <p:grpSpPr>
            <a:xfrm>
              <a:off x="1821740" y="3518260"/>
              <a:ext cx="4744523" cy="845056"/>
              <a:chOff x="2401158" y="4639869"/>
              <a:chExt cx="6684235" cy="1240166"/>
            </a:xfrm>
          </p:grpSpPr>
          <p:sp>
            <p:nvSpPr>
              <p:cNvPr id="7" name="正方形/長方形 6">
                <a:extLst>
                  <a:ext uri="{FF2B5EF4-FFF2-40B4-BE49-F238E27FC236}">
                    <a16:creationId xmlns:a16="http://schemas.microsoft.com/office/drawing/2014/main" id="{15F6AE67-C268-4F70-BABA-21CAE041D7F9}"/>
                  </a:ext>
                </a:extLst>
              </p:cNvPr>
              <p:cNvSpPr/>
              <p:nvPr/>
            </p:nvSpPr>
            <p:spPr>
              <a:xfrm>
                <a:off x="2401158" y="5505565"/>
                <a:ext cx="731519" cy="3744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E874BD-264E-42BD-ACAB-B426E505525D}"/>
                  </a:ext>
                </a:extLst>
              </p:cNvPr>
              <p:cNvSpPr/>
              <p:nvPr/>
            </p:nvSpPr>
            <p:spPr>
              <a:xfrm>
                <a:off x="3320300" y="5505565"/>
                <a:ext cx="731519" cy="3744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C42FAA0-2D0E-405F-8063-CC91F31A9D42}"/>
                  </a:ext>
                </a:extLst>
              </p:cNvPr>
              <p:cNvSpPr/>
              <p:nvPr/>
            </p:nvSpPr>
            <p:spPr>
              <a:xfrm>
                <a:off x="7974261" y="4639869"/>
                <a:ext cx="1111132" cy="65179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aphicFrame>
        <p:nvGraphicFramePr>
          <p:cNvPr id="5" name="表 5">
            <a:extLst>
              <a:ext uri="{FF2B5EF4-FFF2-40B4-BE49-F238E27FC236}">
                <a16:creationId xmlns:a16="http://schemas.microsoft.com/office/drawing/2014/main" id="{BE3ECC2C-A92C-3DC2-6BF7-922A4AD20933}"/>
              </a:ext>
            </a:extLst>
          </p:cNvPr>
          <p:cNvGraphicFramePr>
            <a:graphicFrameLocks noGrp="1"/>
          </p:cNvGraphicFramePr>
          <p:nvPr>
            <p:extLst>
              <p:ext uri="{D42A27DB-BD31-4B8C-83A1-F6EECF244321}">
                <p14:modId xmlns:p14="http://schemas.microsoft.com/office/powerpoint/2010/main" val="1300566852"/>
              </p:ext>
            </p:extLst>
          </p:nvPr>
        </p:nvGraphicFramePr>
        <p:xfrm>
          <a:off x="343248" y="5035731"/>
          <a:ext cx="8958252" cy="1432560"/>
        </p:xfrm>
        <a:graphic>
          <a:graphicData uri="http://schemas.openxmlformats.org/drawingml/2006/table">
            <a:tbl>
              <a:tblPr firstRow="1" bandRow="1">
                <a:tableStyleId>{5C22544A-7EE6-4342-B048-85BDC9FD1C3A}</a:tableStyleId>
              </a:tblPr>
              <a:tblGrid>
                <a:gridCol w="427550">
                  <a:extLst>
                    <a:ext uri="{9D8B030D-6E8A-4147-A177-3AD203B41FA5}">
                      <a16:colId xmlns:a16="http://schemas.microsoft.com/office/drawing/2014/main" val="1403419237"/>
                    </a:ext>
                  </a:extLst>
                </a:gridCol>
                <a:gridCol w="1841773">
                  <a:extLst>
                    <a:ext uri="{9D8B030D-6E8A-4147-A177-3AD203B41FA5}">
                      <a16:colId xmlns:a16="http://schemas.microsoft.com/office/drawing/2014/main" val="3588365587"/>
                    </a:ext>
                  </a:extLst>
                </a:gridCol>
                <a:gridCol w="6688929">
                  <a:extLst>
                    <a:ext uri="{9D8B030D-6E8A-4147-A177-3AD203B41FA5}">
                      <a16:colId xmlns:a16="http://schemas.microsoft.com/office/drawing/2014/main" val="1247818321"/>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認証・認可コンポーネント</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844317205"/>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ユーザ認証をする。</a:t>
                      </a:r>
                      <a:endParaRPr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各コンポーネントからの要求を受け、トークンの発行やその検証をする。</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6173354"/>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認可機能</a:t>
                      </a:r>
                    </a:p>
                  </a:txBody>
                  <a:tcPr/>
                </a:tc>
                <a:tc>
                  <a:txBody>
                    <a:bodyPr/>
                    <a:lstStyle/>
                    <a:p>
                      <a:r>
                        <a:rPr lang="ja-JP" altLang="en-US" sz="1000" dirty="0">
                          <a:latin typeface="Meiryo UI" panose="020B0604030504040204" pitchFamily="50" charset="-128"/>
                          <a:ea typeface="Meiryo UI" panose="020B0604030504040204" pitchFamily="50" charset="-128"/>
                        </a:rPr>
                        <a:t>認可トークンを発行する。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データ提供者や契約管理からの要求を受け、認可設定をする。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データ利用者からの要求を受け、認可確認をする。</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76861619"/>
                  </a:ext>
                </a:extLst>
              </a:tr>
              <a:tr h="0">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認可</a:t>
                      </a:r>
                      <a:r>
                        <a:rPr kumimoji="1" lang="en-US" altLang="ja-JP" sz="1000" dirty="0">
                          <a:latin typeface="Meiryo UI" panose="020B0604030504040204" pitchFamily="50" charset="-128"/>
                          <a:ea typeface="Meiryo UI" panose="020B0604030504040204" pitchFamily="50" charset="-128"/>
                        </a:rPr>
                        <a:t>GW</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lang="ja-JP" altLang="en-US" sz="1000" dirty="0">
                          <a:latin typeface="Meiryo UI" panose="020B0604030504040204" pitchFamily="50" charset="-128"/>
                          <a:ea typeface="Meiryo UI" panose="020B0604030504040204" pitchFamily="50" charset="-128"/>
                        </a:rPr>
                        <a:t>契約管理からの要求を受け、各データ提供者の認可機能に代理アクセスする。</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88472006"/>
                  </a:ext>
                </a:extLst>
              </a:tr>
            </a:tbl>
          </a:graphicData>
        </a:graphic>
      </p:graphicFrame>
    </p:spTree>
    <p:extLst>
      <p:ext uri="{BB962C8B-B14F-4D97-AF65-F5344CB8AC3E}">
        <p14:creationId xmlns:p14="http://schemas.microsoft.com/office/powerpoint/2010/main" val="1319948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C549E-A12B-443B-B739-4F2B946D515A}"/>
              </a:ext>
            </a:extLst>
          </p:cNvPr>
          <p:cNvSpPr>
            <a:spLocks noGrp="1"/>
          </p:cNvSpPr>
          <p:nvPr>
            <p:ph type="title"/>
          </p:nvPr>
        </p:nvSpPr>
        <p:spPr/>
        <p:txBody>
          <a:bodyPr/>
          <a:lstStyle/>
          <a:p>
            <a:r>
              <a:rPr lang="en-US" altLang="ja-JP" dirty="0"/>
              <a:t>3</a:t>
            </a:r>
            <a:r>
              <a:rPr kumimoji="1" lang="en-US" altLang="ja-JP" dirty="0"/>
              <a:t>. </a:t>
            </a:r>
            <a:r>
              <a:rPr kumimoji="1" lang="ja-JP" altLang="en-US" dirty="0"/>
              <a:t>シーケンス</a:t>
            </a:r>
          </a:p>
        </p:txBody>
      </p:sp>
    </p:spTree>
    <p:extLst>
      <p:ext uri="{BB962C8B-B14F-4D97-AF65-F5344CB8AC3E}">
        <p14:creationId xmlns:p14="http://schemas.microsoft.com/office/powerpoint/2010/main" val="495430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D5ACB-2200-4F4D-BF5E-645C0D587484}"/>
              </a:ext>
            </a:extLst>
          </p:cNvPr>
          <p:cNvSpPr>
            <a:spLocks noGrp="1"/>
          </p:cNvSpPr>
          <p:nvPr>
            <p:ph type="title"/>
          </p:nvPr>
        </p:nvSpPr>
        <p:spPr/>
        <p:txBody>
          <a:bodyPr>
            <a:normAutofit/>
          </a:bodyPr>
          <a:lstStyle/>
          <a:p>
            <a:r>
              <a:rPr kumimoji="1" lang="en-US" altLang="ja-JP" sz="1800" dirty="0"/>
              <a:t>3.</a:t>
            </a:r>
            <a:r>
              <a:rPr lang="ja-JP" altLang="en-US" sz="1800" dirty="0"/>
              <a:t>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3.1. CADDE</a:t>
            </a:r>
            <a:r>
              <a:rPr lang="ja-JP" altLang="en-US" sz="1800" dirty="0">
                <a:latin typeface="Meiryo UI" panose="020B0604030504040204" pitchFamily="50" charset="-128"/>
                <a:ea typeface="Meiryo UI" panose="020B0604030504040204" pitchFamily="50" charset="-128"/>
              </a:rPr>
              <a:t>運用管理者の業務に関わるシーケンス</a:t>
            </a:r>
            <a:endParaRPr kumimoji="1" lang="ja-JP" altLang="en-US" sz="1800" dirty="0"/>
          </a:p>
        </p:txBody>
      </p:sp>
      <p:graphicFrame>
        <p:nvGraphicFramePr>
          <p:cNvPr id="3" name="表 3">
            <a:extLst>
              <a:ext uri="{FF2B5EF4-FFF2-40B4-BE49-F238E27FC236}">
                <a16:creationId xmlns:a16="http://schemas.microsoft.com/office/drawing/2014/main" id="{B6E67CBC-4ED0-4A9A-A675-FB85AA8377F5}"/>
              </a:ext>
            </a:extLst>
          </p:cNvPr>
          <p:cNvGraphicFramePr>
            <a:graphicFrameLocks noGrp="1"/>
          </p:cNvGraphicFramePr>
          <p:nvPr>
            <p:extLst>
              <p:ext uri="{D42A27DB-BD31-4B8C-83A1-F6EECF244321}">
                <p14:modId xmlns:p14="http://schemas.microsoft.com/office/powerpoint/2010/main" val="3439180495"/>
              </p:ext>
            </p:extLst>
          </p:nvPr>
        </p:nvGraphicFramePr>
        <p:xfrm>
          <a:off x="242708" y="1445976"/>
          <a:ext cx="9058792" cy="975360"/>
        </p:xfrm>
        <a:graphic>
          <a:graphicData uri="http://schemas.openxmlformats.org/drawingml/2006/table">
            <a:tbl>
              <a:tblPr firstRow="1" bandRow="1">
                <a:tableStyleId>{5C22544A-7EE6-4342-B048-85BDC9FD1C3A}</a:tableStyleId>
              </a:tblPr>
              <a:tblGrid>
                <a:gridCol w="327415">
                  <a:extLst>
                    <a:ext uri="{9D8B030D-6E8A-4147-A177-3AD203B41FA5}">
                      <a16:colId xmlns:a16="http://schemas.microsoft.com/office/drawing/2014/main" val="592563817"/>
                    </a:ext>
                  </a:extLst>
                </a:gridCol>
                <a:gridCol w="2129534">
                  <a:extLst>
                    <a:ext uri="{9D8B030D-6E8A-4147-A177-3AD203B41FA5}">
                      <a16:colId xmlns:a16="http://schemas.microsoft.com/office/drawing/2014/main" val="4085081706"/>
                    </a:ext>
                  </a:extLst>
                </a:gridCol>
                <a:gridCol w="6601843">
                  <a:extLst>
                    <a:ext uri="{9D8B030D-6E8A-4147-A177-3AD203B41FA5}">
                      <a16:colId xmlns:a16="http://schemas.microsoft.com/office/drawing/2014/main" val="2318922255"/>
                    </a:ext>
                  </a:extLst>
                </a:gridCol>
              </a:tblGrid>
              <a:tr h="0">
                <a:tc>
                  <a:txBody>
                    <a:bodyPr/>
                    <a:lstStyle/>
                    <a:p>
                      <a:r>
                        <a:rPr kumimoji="1" lang="en-US" altLang="ja-JP" sz="1000" b="1" dirty="0">
                          <a:latin typeface="+mn-ea"/>
                          <a:ea typeface="+mn-ea"/>
                        </a:rPr>
                        <a:t>#</a:t>
                      </a:r>
                      <a:endParaRPr kumimoji="1" lang="ja-JP" altLang="en-US" sz="1000" b="1" dirty="0">
                        <a:latin typeface="+mn-ea"/>
                        <a:ea typeface="+mn-ea"/>
                      </a:endParaRPr>
                    </a:p>
                  </a:txBody>
                  <a:tcPr anchor="ctr"/>
                </a:tc>
                <a:tc>
                  <a:txBody>
                    <a:bodyPr/>
                    <a:lstStyle/>
                    <a:p>
                      <a:r>
                        <a:rPr kumimoji="1" lang="ja-JP" altLang="en-US" sz="1000" b="1" dirty="0">
                          <a:latin typeface="+mn-ea"/>
                          <a:ea typeface="+mn-ea"/>
                        </a:rPr>
                        <a:t>シーケンス</a:t>
                      </a:r>
                    </a:p>
                  </a:txBody>
                  <a:tcPr anchor="ctr"/>
                </a:tc>
                <a:tc>
                  <a:txBody>
                    <a:bodyPr/>
                    <a:lstStyle/>
                    <a:p>
                      <a:r>
                        <a:rPr kumimoji="1" lang="ja-JP" altLang="en-US" sz="1000" b="1" dirty="0">
                          <a:latin typeface="+mn-ea"/>
                          <a:ea typeface="+mn-ea"/>
                        </a:rPr>
                        <a:t>説明</a:t>
                      </a:r>
                    </a:p>
                  </a:txBody>
                  <a:tcPr anchor="ctr"/>
                </a:tc>
                <a:extLst>
                  <a:ext uri="{0D108BD9-81ED-4DB2-BD59-A6C34878D82A}">
                    <a16:rowId xmlns:a16="http://schemas.microsoft.com/office/drawing/2014/main" val="3445863451"/>
                  </a:ext>
                </a:extLst>
              </a:tr>
              <a:tr h="185072">
                <a:tc>
                  <a:txBody>
                    <a:bodyPr/>
                    <a:lstStyle/>
                    <a:p>
                      <a:r>
                        <a:rPr kumimoji="1" lang="en-US" altLang="ja-JP" sz="1000" b="0" dirty="0">
                          <a:latin typeface="+mn-ea"/>
                          <a:ea typeface="+mn-ea"/>
                        </a:rPr>
                        <a:t>1</a:t>
                      </a:r>
                      <a:endParaRPr kumimoji="1" lang="ja-JP" altLang="en-US" sz="1000" b="0" dirty="0">
                        <a:latin typeface="+mn-ea"/>
                        <a:ea typeface="+mn-ea"/>
                      </a:endParaRPr>
                    </a:p>
                  </a:txBody>
                  <a:tcPr anchor="ctr"/>
                </a:tc>
                <a:tc>
                  <a:txBody>
                    <a:bodyPr/>
                    <a:lstStyle/>
                    <a:p>
                      <a:r>
                        <a:rPr kumimoji="1" lang="ja-JP" altLang="en-US" sz="1000" b="0" dirty="0">
                          <a:latin typeface="+mn-ea"/>
                          <a:ea typeface="+mn-ea"/>
                        </a:rPr>
                        <a:t>認証機能構築</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認証機能を構築する</a:t>
                      </a:r>
                    </a:p>
                  </a:txBody>
                  <a:tcPr anchor="ctr"/>
                </a:tc>
                <a:extLst>
                  <a:ext uri="{0D108BD9-81ED-4DB2-BD59-A6C34878D82A}">
                    <a16:rowId xmlns:a16="http://schemas.microsoft.com/office/drawing/2014/main" val="2768380619"/>
                  </a:ext>
                </a:extLst>
              </a:tr>
              <a:tr h="185072">
                <a:tc>
                  <a:txBody>
                    <a:bodyPr/>
                    <a:lstStyle/>
                    <a:p>
                      <a:r>
                        <a:rPr kumimoji="1" lang="en-US" altLang="ja-JP" sz="1000" b="0" dirty="0">
                          <a:latin typeface="+mn-ea"/>
                          <a:ea typeface="+mn-ea"/>
                        </a:rPr>
                        <a:t>2</a:t>
                      </a:r>
                      <a:endParaRPr kumimoji="1" lang="ja-JP" altLang="en-US" sz="1000" b="0" dirty="0">
                        <a:latin typeface="+mn-ea"/>
                        <a:ea typeface="+mn-ea"/>
                      </a:endParaRPr>
                    </a:p>
                  </a:txBody>
                  <a:tcPr anchor="ctr"/>
                </a:tc>
                <a:tc>
                  <a:txBody>
                    <a:bodyPr/>
                    <a:lstStyle/>
                    <a:p>
                      <a:r>
                        <a:rPr kumimoji="1" lang="ja-JP" altLang="en-US" sz="1000" b="0" dirty="0">
                          <a:latin typeface="+mn-ea"/>
                          <a:ea typeface="+mn-ea"/>
                        </a:rPr>
                        <a:t>データ利用者登録</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処理シーケンス」</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2.1</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を参照のこと</a:t>
                      </a:r>
                      <a:endPar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extLst>
                  <a:ext uri="{0D108BD9-81ED-4DB2-BD59-A6C34878D82A}">
                    <a16:rowId xmlns:a16="http://schemas.microsoft.com/office/drawing/2014/main" val="1250562272"/>
                  </a:ext>
                </a:extLst>
              </a:tr>
              <a:tr h="185072">
                <a:tc>
                  <a:txBody>
                    <a:bodyPr/>
                    <a:lstStyle/>
                    <a:p>
                      <a:r>
                        <a:rPr kumimoji="1" lang="en-US" altLang="ja-JP" sz="1000" b="0" dirty="0">
                          <a:latin typeface="+mn-ea"/>
                          <a:ea typeface="+mn-ea"/>
                        </a:rPr>
                        <a:t>3</a:t>
                      </a:r>
                      <a:endParaRPr kumimoji="1" lang="ja-JP" altLang="en-US" sz="1000" b="0" dirty="0">
                        <a:latin typeface="+mn-ea"/>
                        <a:ea typeface="+mn-ea"/>
                      </a:endParaRPr>
                    </a:p>
                  </a:txBody>
                  <a:tcPr anchor="ctr"/>
                </a:tc>
                <a:tc>
                  <a:txBody>
                    <a:bodyPr/>
                    <a:lstStyle/>
                    <a:p>
                      <a:r>
                        <a:rPr kumimoji="1" lang="ja-JP" altLang="en-US" sz="1000" b="0" dirty="0">
                          <a:latin typeface="+mn-ea"/>
                          <a:ea typeface="+mn-ea"/>
                        </a:rPr>
                        <a:t>データ提供者登録</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処理シーケンス」</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3.1</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を参照のこと</a:t>
                      </a:r>
                    </a:p>
                  </a:txBody>
                  <a:tcPr anchor="ctr"/>
                </a:tc>
                <a:extLst>
                  <a:ext uri="{0D108BD9-81ED-4DB2-BD59-A6C34878D82A}">
                    <a16:rowId xmlns:a16="http://schemas.microsoft.com/office/drawing/2014/main" val="2086093166"/>
                  </a:ext>
                </a:extLst>
              </a:tr>
            </a:tbl>
          </a:graphicData>
        </a:graphic>
      </p:graphicFrame>
      <p:sp>
        <p:nvSpPr>
          <p:cNvPr id="6" name="テキスト ボックス 5">
            <a:extLst>
              <a:ext uri="{FF2B5EF4-FFF2-40B4-BE49-F238E27FC236}">
                <a16:creationId xmlns:a16="http://schemas.microsoft.com/office/drawing/2014/main" id="{7DE8EBB3-B8D8-462F-87F3-7538A455B4AB}"/>
              </a:ext>
            </a:extLst>
          </p:cNvPr>
          <p:cNvSpPr txBox="1"/>
          <p:nvPr/>
        </p:nvSpPr>
        <p:spPr>
          <a:xfrm>
            <a:off x="216000" y="720000"/>
            <a:ext cx="9519600" cy="50012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主に</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運用管理者の業務に関わるシーケンス一覧を示す。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コネクタに関連するシーケンスはコネクタの基本設計書を参照のこと。</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875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A3CA529B-DAB9-947A-FA82-9718F40F82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484" y="399915"/>
            <a:ext cx="7025083" cy="642157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2188F0EC-069D-06E5-3958-6E206C967DFE}"/>
              </a:ext>
            </a:extLst>
          </p:cNvPr>
          <p:cNvSpPr>
            <a:spLocks noGrp="1"/>
          </p:cNvSpPr>
          <p:nvPr>
            <p:ph type="title"/>
          </p:nvPr>
        </p:nvSpPr>
        <p:spPr>
          <a:xfrm>
            <a:off x="494192" y="179482"/>
            <a:ext cx="4123245" cy="258532"/>
          </a:xfrm>
        </p:spPr>
        <p:txBody>
          <a:bodyPr/>
          <a:lstStyle/>
          <a:p>
            <a:r>
              <a:rPr lang="en-US" altLang="ja-JP" sz="1200"/>
              <a:t>xID</a:t>
            </a:r>
            <a:r>
              <a:rPr lang="ja-JP" altLang="en-US" sz="1200"/>
              <a:t>の属性情報を活用した、</a:t>
            </a:r>
            <a:r>
              <a:rPr lang="en-US" altLang="ja-JP" sz="1200"/>
              <a:t>CADDE</a:t>
            </a:r>
            <a:r>
              <a:rPr lang="ja-JP" altLang="en-US" sz="1200"/>
              <a:t>利用者登録のシーケンス</a:t>
            </a:r>
          </a:p>
        </p:txBody>
      </p:sp>
      <p:sp>
        <p:nvSpPr>
          <p:cNvPr id="3" name="スライド番号プレースホルダー 2">
            <a:extLst>
              <a:ext uri="{FF2B5EF4-FFF2-40B4-BE49-F238E27FC236}">
                <a16:creationId xmlns:a16="http://schemas.microsoft.com/office/drawing/2014/main" id="{8008D765-958C-D2E5-B6B6-87AB677BAE6D}"/>
              </a:ext>
            </a:extLst>
          </p:cNvPr>
          <p:cNvSpPr>
            <a:spLocks noGrp="1"/>
          </p:cNvSpPr>
          <p:nvPr>
            <p:ph type="sldNum" sz="quarter" idx="10"/>
          </p:nvPr>
        </p:nvSpPr>
        <p:spPr/>
        <p:txBody>
          <a:bodyPr/>
          <a:lstStyle/>
          <a:p>
            <a:pPr>
              <a:defRPr/>
            </a:pPr>
            <a:fld id="{B69A64E9-DEE1-40B5-88E8-A6C3DD001D0B}" type="slidenum">
              <a:rPr lang="en-US" altLang="ja-JP" smtClean="0"/>
              <a:pPr>
                <a:defRPr/>
              </a:pPr>
              <a:t>42</a:t>
            </a:fld>
            <a:endParaRPr lang="en-US" altLang="ja-JP"/>
          </a:p>
        </p:txBody>
      </p:sp>
      <p:sp>
        <p:nvSpPr>
          <p:cNvPr id="5" name="吹き出し: 角を丸めた四角形 4">
            <a:extLst>
              <a:ext uri="{FF2B5EF4-FFF2-40B4-BE49-F238E27FC236}">
                <a16:creationId xmlns:a16="http://schemas.microsoft.com/office/drawing/2014/main" id="{5EABEDAB-F56F-E2BF-51F7-02067646703A}"/>
              </a:ext>
            </a:extLst>
          </p:cNvPr>
          <p:cNvSpPr/>
          <p:nvPr/>
        </p:nvSpPr>
        <p:spPr bwMode="auto">
          <a:xfrm>
            <a:off x="4953000" y="557303"/>
            <a:ext cx="4875912" cy="646986"/>
          </a:xfrm>
          <a:prstGeom prst="wedgeRoundRectCallout">
            <a:avLst>
              <a:gd name="adj1" fmla="val -22029"/>
              <a:gd name="adj2" fmla="val 52022"/>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ja-JP" altLang="en-US" sz="800" dirty="0">
                <a:solidFill>
                  <a:schemeClr val="tx1"/>
                </a:solidFill>
                <a:latin typeface="+mn-ea"/>
              </a:rPr>
              <a:t>以前は</a:t>
            </a:r>
            <a:r>
              <a:rPr lang="en-US" altLang="ja-JP" sz="800" dirty="0">
                <a:solidFill>
                  <a:schemeClr val="tx1"/>
                </a:solidFill>
                <a:latin typeface="+mn-ea"/>
              </a:rPr>
              <a:t>CADDE</a:t>
            </a:r>
            <a:r>
              <a:rPr lang="ja-JP" altLang="en-US" sz="800" dirty="0">
                <a:solidFill>
                  <a:schemeClr val="tx1"/>
                </a:solidFill>
                <a:latin typeface="+mn-ea"/>
              </a:rPr>
              <a:t>利用申請者が</a:t>
            </a:r>
            <a:r>
              <a:rPr lang="en-US" altLang="ja-JP" sz="800" dirty="0">
                <a:solidFill>
                  <a:schemeClr val="tx1"/>
                </a:solidFill>
                <a:latin typeface="+mn-ea"/>
              </a:rPr>
              <a:t>CADDE</a:t>
            </a:r>
            <a:r>
              <a:rPr lang="ja-JP" altLang="en-US" sz="800" dirty="0">
                <a:solidFill>
                  <a:schemeClr val="tx1"/>
                </a:solidFill>
                <a:latin typeface="+mn-ea"/>
              </a:rPr>
              <a:t>運用管理者に対して、メール等で</a:t>
            </a:r>
            <a:r>
              <a:rPr lang="en-US" altLang="ja-JP" sz="800" dirty="0">
                <a:solidFill>
                  <a:schemeClr val="tx1"/>
                </a:solidFill>
                <a:latin typeface="+mn-ea"/>
              </a:rPr>
              <a:t>CADDE</a:t>
            </a:r>
            <a:r>
              <a:rPr lang="ja-JP" altLang="en-US" sz="800" dirty="0">
                <a:solidFill>
                  <a:schemeClr val="tx1"/>
                </a:solidFill>
                <a:latin typeface="+mn-ea"/>
              </a:rPr>
              <a:t>利用登録申請書を送信することを想定していたたが、今回はそこにプログラムが介入するため、利用者登録申請機能（仮）という新規機能を定義</a:t>
            </a:r>
            <a:endParaRPr lang="en-US" altLang="ja-JP" sz="800" dirty="0">
              <a:solidFill>
                <a:schemeClr val="tx1"/>
              </a:solidFill>
              <a:latin typeface="+mn-ea"/>
            </a:endParaRPr>
          </a:p>
          <a:p>
            <a:r>
              <a:rPr lang="ja-JP" altLang="en-US" sz="800" dirty="0">
                <a:solidFill>
                  <a:schemeClr val="tx1"/>
                </a:solidFill>
                <a:latin typeface="+mn-ea"/>
              </a:rPr>
              <a:t>利用者登録申請機能（仮）は画面や</a:t>
            </a:r>
            <a:r>
              <a:rPr lang="en-US" altLang="ja-JP" sz="800" dirty="0">
                <a:solidFill>
                  <a:schemeClr val="tx1"/>
                </a:solidFill>
                <a:latin typeface="+mn-ea"/>
              </a:rPr>
              <a:t>DB</a:t>
            </a:r>
            <a:r>
              <a:rPr lang="ja-JP" altLang="en-US" sz="800" dirty="0">
                <a:solidFill>
                  <a:schemeClr val="tx1"/>
                </a:solidFill>
                <a:latin typeface="+mn-ea"/>
              </a:rPr>
              <a:t>を備えた</a:t>
            </a:r>
            <a:r>
              <a:rPr lang="en-US" altLang="ja-JP" sz="800" dirty="0">
                <a:solidFill>
                  <a:schemeClr val="tx1"/>
                </a:solidFill>
                <a:latin typeface="+mn-ea"/>
              </a:rPr>
              <a:t>Web</a:t>
            </a:r>
            <a:r>
              <a:rPr lang="ja-JP" altLang="en-US" sz="800" dirty="0">
                <a:solidFill>
                  <a:schemeClr val="tx1"/>
                </a:solidFill>
                <a:latin typeface="+mn-ea"/>
              </a:rPr>
              <a:t>システムを想定</a:t>
            </a:r>
            <a:endParaRPr lang="en-US" altLang="ja-JP" sz="800" dirty="0">
              <a:solidFill>
                <a:schemeClr val="tx1"/>
              </a:solidFill>
              <a:latin typeface="+mn-ea"/>
            </a:endParaRPr>
          </a:p>
        </p:txBody>
      </p:sp>
      <p:sp>
        <p:nvSpPr>
          <p:cNvPr id="7" name="吹き出し: 角を丸めた四角形 6">
            <a:extLst>
              <a:ext uri="{FF2B5EF4-FFF2-40B4-BE49-F238E27FC236}">
                <a16:creationId xmlns:a16="http://schemas.microsoft.com/office/drawing/2014/main" id="{A6B59A3E-6366-9146-3432-F8B1380EA35D}"/>
              </a:ext>
            </a:extLst>
          </p:cNvPr>
          <p:cNvSpPr/>
          <p:nvPr/>
        </p:nvSpPr>
        <p:spPr bwMode="auto">
          <a:xfrm>
            <a:off x="7484763" y="1774460"/>
            <a:ext cx="2031851" cy="612934"/>
          </a:xfrm>
          <a:prstGeom prst="wedgeRoundRectCallout">
            <a:avLst>
              <a:gd name="adj1" fmla="val -63871"/>
              <a:gd name="adj2" fmla="val -19850"/>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600" dirty="0">
                <a:solidFill>
                  <a:schemeClr val="tx1"/>
                </a:solidFill>
                <a:latin typeface="+mn-ea"/>
              </a:rPr>
              <a:t>#1</a:t>
            </a:r>
          </a:p>
          <a:p>
            <a:r>
              <a:rPr lang="en-US" altLang="ja-JP" sz="600" dirty="0">
                <a:solidFill>
                  <a:schemeClr val="tx1"/>
                </a:solidFill>
                <a:latin typeface="+mn-ea"/>
              </a:rPr>
              <a:t>CADDE</a:t>
            </a:r>
            <a:r>
              <a:rPr lang="ja-JP" altLang="en-US" sz="600" dirty="0">
                <a:solidFill>
                  <a:schemeClr val="tx1"/>
                </a:solidFill>
                <a:latin typeface="+mn-ea"/>
              </a:rPr>
              <a:t>利用申請者はまだ</a:t>
            </a:r>
            <a:r>
              <a:rPr lang="en-US" altLang="ja-JP" sz="600" dirty="0">
                <a:solidFill>
                  <a:schemeClr val="tx1"/>
                </a:solidFill>
                <a:latin typeface="+mn-ea"/>
              </a:rPr>
              <a:t>CADDE</a:t>
            </a:r>
            <a:r>
              <a:rPr lang="ja-JP" altLang="en-US" sz="600" dirty="0">
                <a:solidFill>
                  <a:schemeClr val="tx1"/>
                </a:solidFill>
                <a:latin typeface="+mn-ea"/>
              </a:rPr>
              <a:t>のユーザでないゲストユーザ扱い</a:t>
            </a:r>
            <a:endParaRPr lang="en-US" altLang="ja-JP" sz="600" dirty="0">
              <a:solidFill>
                <a:schemeClr val="tx1"/>
              </a:solidFill>
              <a:latin typeface="+mn-ea"/>
            </a:endParaRPr>
          </a:p>
          <a:p>
            <a:r>
              <a:rPr lang="ja-JP" altLang="en-US" sz="600" dirty="0">
                <a:solidFill>
                  <a:schemeClr val="tx1"/>
                </a:solidFill>
                <a:latin typeface="+mn-ea"/>
              </a:rPr>
              <a:t>そのため、</a:t>
            </a:r>
            <a:r>
              <a:rPr lang="en-US" altLang="ja-JP" sz="600" dirty="0">
                <a:solidFill>
                  <a:schemeClr val="tx1"/>
                </a:solidFill>
                <a:latin typeface="+mn-ea"/>
              </a:rPr>
              <a:t>Basic</a:t>
            </a:r>
            <a:r>
              <a:rPr lang="ja-JP" altLang="en-US" sz="600" dirty="0">
                <a:solidFill>
                  <a:schemeClr val="tx1"/>
                </a:solidFill>
                <a:latin typeface="+mn-ea"/>
              </a:rPr>
              <a:t>認証などによるガードをかけた方がよいと考える</a:t>
            </a:r>
          </a:p>
        </p:txBody>
      </p:sp>
      <p:sp>
        <p:nvSpPr>
          <p:cNvPr id="9" name="吹き出し: 角を丸めた四角形 8">
            <a:extLst>
              <a:ext uri="{FF2B5EF4-FFF2-40B4-BE49-F238E27FC236}">
                <a16:creationId xmlns:a16="http://schemas.microsoft.com/office/drawing/2014/main" id="{7512FC10-1A0F-D49E-1EC0-521E454C3D40}"/>
              </a:ext>
            </a:extLst>
          </p:cNvPr>
          <p:cNvSpPr/>
          <p:nvPr/>
        </p:nvSpPr>
        <p:spPr bwMode="auto">
          <a:xfrm>
            <a:off x="5056217" y="1172691"/>
            <a:ext cx="1852059" cy="408623"/>
          </a:xfrm>
          <a:prstGeom prst="wedgeRoundRectCallout">
            <a:avLst>
              <a:gd name="adj1" fmla="val -62670"/>
              <a:gd name="adj2" fmla="val -27401"/>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600">
                <a:solidFill>
                  <a:schemeClr val="tx1"/>
                </a:solidFill>
                <a:latin typeface="+mn-ea"/>
              </a:rPr>
              <a:t>#2</a:t>
            </a:r>
          </a:p>
          <a:p>
            <a:r>
              <a:rPr lang="en-US" altLang="ja-JP" sz="600">
                <a:solidFill>
                  <a:schemeClr val="tx1"/>
                </a:solidFill>
                <a:latin typeface="+mn-ea"/>
              </a:rPr>
              <a:t>CADDE</a:t>
            </a:r>
            <a:r>
              <a:rPr lang="ja-JP" altLang="en-US" sz="600">
                <a:solidFill>
                  <a:schemeClr val="tx1"/>
                </a:solidFill>
                <a:latin typeface="+mn-ea"/>
              </a:rPr>
              <a:t>が対応している外部</a:t>
            </a:r>
            <a:r>
              <a:rPr lang="en-US" altLang="ja-JP" sz="600">
                <a:solidFill>
                  <a:schemeClr val="tx1"/>
                </a:solidFill>
                <a:latin typeface="+mn-ea"/>
              </a:rPr>
              <a:t>IdP</a:t>
            </a:r>
            <a:r>
              <a:rPr lang="ja-JP" altLang="en-US" sz="600">
                <a:solidFill>
                  <a:schemeClr val="tx1"/>
                </a:solidFill>
                <a:latin typeface="+mn-ea"/>
              </a:rPr>
              <a:t>は</a:t>
            </a:r>
            <a:endParaRPr lang="en-US" altLang="ja-JP" sz="600">
              <a:solidFill>
                <a:schemeClr val="tx1"/>
              </a:solidFill>
              <a:latin typeface="+mn-ea"/>
            </a:endParaRPr>
          </a:p>
          <a:p>
            <a:r>
              <a:rPr lang="en-US" altLang="ja-JP" sz="600">
                <a:solidFill>
                  <a:schemeClr val="tx1"/>
                </a:solidFill>
                <a:latin typeface="+mn-ea"/>
              </a:rPr>
              <a:t>CADDE</a:t>
            </a:r>
            <a:r>
              <a:rPr lang="ja-JP" altLang="en-US" sz="600">
                <a:solidFill>
                  <a:schemeClr val="tx1"/>
                </a:solidFill>
                <a:latin typeface="+mn-ea"/>
              </a:rPr>
              <a:t>認証機能に問い合わせる必要がある</a:t>
            </a:r>
            <a:endParaRPr lang="en-US" altLang="ja-JP" sz="600">
              <a:solidFill>
                <a:schemeClr val="tx1"/>
              </a:solidFill>
              <a:latin typeface="+mn-ea"/>
            </a:endParaRPr>
          </a:p>
        </p:txBody>
      </p:sp>
      <p:sp>
        <p:nvSpPr>
          <p:cNvPr id="11" name="吹き出し: 角を丸めた四角形 10">
            <a:extLst>
              <a:ext uri="{FF2B5EF4-FFF2-40B4-BE49-F238E27FC236}">
                <a16:creationId xmlns:a16="http://schemas.microsoft.com/office/drawing/2014/main" id="{6F93C1D0-8812-E3A6-94F8-C15E3D0BC6FE}"/>
              </a:ext>
            </a:extLst>
          </p:cNvPr>
          <p:cNvSpPr/>
          <p:nvPr/>
        </p:nvSpPr>
        <p:spPr bwMode="auto">
          <a:xfrm>
            <a:off x="4910808" y="4533449"/>
            <a:ext cx="2887403" cy="408623"/>
          </a:xfrm>
          <a:prstGeom prst="wedgeRoundRectCallout">
            <a:avLst>
              <a:gd name="adj1" fmla="val -54232"/>
              <a:gd name="adj2" fmla="val -26551"/>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600">
                <a:solidFill>
                  <a:schemeClr val="tx1"/>
                </a:solidFill>
                <a:latin typeface="+mn-ea"/>
              </a:rPr>
              <a:t>#28</a:t>
            </a:r>
          </a:p>
          <a:p>
            <a:r>
              <a:rPr lang="ja-JP" altLang="en-US" sz="600">
                <a:solidFill>
                  <a:schemeClr val="tx1"/>
                </a:solidFill>
                <a:latin typeface="+mn-ea"/>
              </a:rPr>
              <a:t>利用者登録申請機能（仮）があらかじめ</a:t>
            </a:r>
            <a:endParaRPr lang="en-US" altLang="ja-JP" sz="600">
              <a:solidFill>
                <a:schemeClr val="tx1"/>
              </a:solidFill>
              <a:latin typeface="+mn-ea"/>
            </a:endParaRPr>
          </a:p>
          <a:p>
            <a:r>
              <a:rPr lang="en-US" altLang="ja-JP" sz="600">
                <a:solidFill>
                  <a:schemeClr val="tx1"/>
                </a:solidFill>
                <a:latin typeface="+mn-ea"/>
              </a:rPr>
              <a:t>xID</a:t>
            </a:r>
            <a:r>
              <a:rPr lang="ja-JP" altLang="en-US" sz="600">
                <a:solidFill>
                  <a:schemeClr val="tx1"/>
                </a:solidFill>
                <a:latin typeface="+mn-ea"/>
              </a:rPr>
              <a:t>に登録している公開鍵のペアとなる秘密鍵を保持しておく必要がある</a:t>
            </a:r>
            <a:endParaRPr lang="en-US" altLang="ja-JP" sz="600">
              <a:solidFill>
                <a:schemeClr val="tx1"/>
              </a:solidFill>
              <a:latin typeface="+mn-ea"/>
            </a:endParaRPr>
          </a:p>
        </p:txBody>
      </p:sp>
      <p:sp>
        <p:nvSpPr>
          <p:cNvPr id="15" name="吹き出し: 角を丸めた四角形 14">
            <a:extLst>
              <a:ext uri="{FF2B5EF4-FFF2-40B4-BE49-F238E27FC236}">
                <a16:creationId xmlns:a16="http://schemas.microsoft.com/office/drawing/2014/main" id="{A6BB544C-E40F-59BA-9874-EBF9112E1C72}"/>
              </a:ext>
            </a:extLst>
          </p:cNvPr>
          <p:cNvSpPr/>
          <p:nvPr/>
        </p:nvSpPr>
        <p:spPr bwMode="auto">
          <a:xfrm>
            <a:off x="5751379" y="5083540"/>
            <a:ext cx="2212236" cy="612934"/>
          </a:xfrm>
          <a:prstGeom prst="wedgeRoundRectCallout">
            <a:avLst>
              <a:gd name="adj1" fmla="val -66638"/>
              <a:gd name="adj2" fmla="val 27299"/>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600">
                <a:solidFill>
                  <a:schemeClr val="tx1"/>
                </a:solidFill>
                <a:latin typeface="+mn-ea"/>
              </a:rPr>
              <a:t>#34</a:t>
            </a:r>
          </a:p>
          <a:p>
            <a:r>
              <a:rPr lang="ja-JP" altLang="en-US" sz="600">
                <a:solidFill>
                  <a:schemeClr val="tx1"/>
                </a:solidFill>
                <a:latin typeface="+mn-ea"/>
              </a:rPr>
              <a:t>利用者登録申請機能（仮）は</a:t>
            </a:r>
            <a:r>
              <a:rPr lang="en-US" altLang="ja-JP" sz="600">
                <a:solidFill>
                  <a:schemeClr val="tx1"/>
                </a:solidFill>
                <a:latin typeface="+mn-ea"/>
              </a:rPr>
              <a:t>CADDE</a:t>
            </a:r>
            <a:r>
              <a:rPr lang="ja-JP" altLang="en-US" sz="600">
                <a:solidFill>
                  <a:schemeClr val="tx1"/>
                </a:solidFill>
                <a:latin typeface="+mn-ea"/>
              </a:rPr>
              <a:t>利用申請一覧と詳細を表示する機能を持つ</a:t>
            </a:r>
            <a:endParaRPr lang="en-US" altLang="ja-JP" sz="600">
              <a:solidFill>
                <a:schemeClr val="tx1"/>
              </a:solidFill>
              <a:latin typeface="+mn-ea"/>
            </a:endParaRPr>
          </a:p>
          <a:p>
            <a:r>
              <a:rPr lang="ja-JP" altLang="en-US" sz="600">
                <a:solidFill>
                  <a:schemeClr val="tx1"/>
                </a:solidFill>
                <a:latin typeface="+mn-ea"/>
              </a:rPr>
              <a:t>（</a:t>
            </a:r>
            <a:r>
              <a:rPr lang="en-US" altLang="ja-JP" sz="600">
                <a:solidFill>
                  <a:schemeClr val="tx1"/>
                </a:solidFill>
                <a:latin typeface="+mn-ea"/>
              </a:rPr>
              <a:t>CADDE</a:t>
            </a:r>
            <a:r>
              <a:rPr lang="ja-JP" altLang="en-US" sz="600">
                <a:solidFill>
                  <a:schemeClr val="tx1"/>
                </a:solidFill>
                <a:latin typeface="+mn-ea"/>
              </a:rPr>
              <a:t>運用管理者が確認済みかどうかのステータスなども）</a:t>
            </a:r>
            <a:endParaRPr lang="en-US" altLang="ja-JP" sz="600">
              <a:solidFill>
                <a:schemeClr val="tx1"/>
              </a:solidFill>
              <a:latin typeface="+mn-ea"/>
            </a:endParaRPr>
          </a:p>
          <a:p>
            <a:r>
              <a:rPr lang="en-US" altLang="ja-JP" sz="600">
                <a:solidFill>
                  <a:schemeClr val="tx1"/>
                </a:solidFill>
                <a:latin typeface="+mn-ea"/>
              </a:rPr>
              <a:t>CADDE</a:t>
            </a:r>
            <a:r>
              <a:rPr lang="ja-JP" altLang="en-US" sz="600">
                <a:solidFill>
                  <a:schemeClr val="tx1"/>
                </a:solidFill>
                <a:latin typeface="+mn-ea"/>
              </a:rPr>
              <a:t>運用管理者は任意のタイミングで確認する</a:t>
            </a:r>
            <a:endParaRPr lang="en-US" altLang="ja-JP" sz="600">
              <a:solidFill>
                <a:schemeClr val="tx1"/>
              </a:solidFill>
              <a:latin typeface="+mn-ea"/>
            </a:endParaRPr>
          </a:p>
        </p:txBody>
      </p:sp>
      <p:sp>
        <p:nvSpPr>
          <p:cNvPr id="8" name="吹き出し: 角を丸めた四角形 7">
            <a:extLst>
              <a:ext uri="{FF2B5EF4-FFF2-40B4-BE49-F238E27FC236}">
                <a16:creationId xmlns:a16="http://schemas.microsoft.com/office/drawing/2014/main" id="{5E97FEFD-A341-A7E8-B7D2-8A8C23EEA6B4}"/>
              </a:ext>
            </a:extLst>
          </p:cNvPr>
          <p:cNvSpPr/>
          <p:nvPr/>
        </p:nvSpPr>
        <p:spPr bwMode="auto">
          <a:xfrm>
            <a:off x="1387604" y="3919216"/>
            <a:ext cx="1531543" cy="612934"/>
          </a:xfrm>
          <a:prstGeom prst="wedgeRoundRectCallout">
            <a:avLst>
              <a:gd name="adj1" fmla="val 59761"/>
              <a:gd name="adj2" fmla="val -14520"/>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600">
                <a:solidFill>
                  <a:schemeClr val="tx1"/>
                </a:solidFill>
                <a:latin typeface="+mn-ea"/>
              </a:rPr>
              <a:t>#25</a:t>
            </a:r>
          </a:p>
          <a:p>
            <a:r>
              <a:rPr lang="en-US" altLang="ja-JP" sz="600">
                <a:solidFill>
                  <a:srgbClr val="FF0000"/>
                </a:solidFill>
                <a:latin typeface="+mn-ea"/>
              </a:rPr>
              <a:t>ID</a:t>
            </a:r>
            <a:r>
              <a:rPr lang="ja-JP" altLang="en-US" sz="600">
                <a:solidFill>
                  <a:srgbClr val="FF0000"/>
                </a:solidFill>
                <a:latin typeface="+mn-ea"/>
              </a:rPr>
              <a:t>トークンのクレームの</a:t>
            </a:r>
            <a:r>
              <a:rPr lang="en-US" altLang="ja-JP" sz="600">
                <a:solidFill>
                  <a:srgbClr val="FF0000"/>
                </a:solidFill>
                <a:latin typeface="+mn-ea"/>
              </a:rPr>
              <a:t>sub</a:t>
            </a:r>
            <a:r>
              <a:rPr lang="ja-JP" altLang="en-US" sz="600">
                <a:solidFill>
                  <a:srgbClr val="FF0000"/>
                </a:solidFill>
                <a:latin typeface="+mn-ea"/>
              </a:rPr>
              <a:t>を取得</a:t>
            </a:r>
            <a:endParaRPr lang="en-US" altLang="ja-JP" sz="600">
              <a:solidFill>
                <a:srgbClr val="FF0000"/>
              </a:solidFill>
              <a:latin typeface="+mn-ea"/>
            </a:endParaRPr>
          </a:p>
          <a:p>
            <a:r>
              <a:rPr lang="en-US" altLang="ja-JP" sz="600">
                <a:solidFill>
                  <a:srgbClr val="FF0000"/>
                </a:solidFill>
                <a:latin typeface="+mn-ea"/>
              </a:rPr>
              <a:t>2</a:t>
            </a:r>
            <a:r>
              <a:rPr lang="ja-JP" altLang="en-US" sz="600">
                <a:solidFill>
                  <a:srgbClr val="FF0000"/>
                </a:solidFill>
                <a:latin typeface="+mn-ea"/>
              </a:rPr>
              <a:t>通り方法がある？</a:t>
            </a:r>
            <a:endParaRPr lang="en-US" altLang="ja-JP" sz="600">
              <a:solidFill>
                <a:srgbClr val="FF0000"/>
              </a:solidFill>
              <a:latin typeface="+mn-ea"/>
            </a:endParaRPr>
          </a:p>
          <a:p>
            <a:r>
              <a:rPr lang="ja-JP" altLang="en-US" sz="600">
                <a:solidFill>
                  <a:srgbClr val="FF0000"/>
                </a:solidFill>
                <a:latin typeface="+mn-ea"/>
              </a:rPr>
              <a:t>・</a:t>
            </a:r>
            <a:r>
              <a:rPr lang="en-US" altLang="ja-JP" sz="600">
                <a:solidFill>
                  <a:srgbClr val="FF0000"/>
                </a:solidFill>
                <a:latin typeface="+mn-ea"/>
              </a:rPr>
              <a:t>ID</a:t>
            </a:r>
            <a:r>
              <a:rPr lang="ja-JP" altLang="en-US" sz="600">
                <a:solidFill>
                  <a:srgbClr val="FF0000"/>
                </a:solidFill>
                <a:latin typeface="+mn-ea"/>
              </a:rPr>
              <a:t>トークンのデコード</a:t>
            </a:r>
            <a:endParaRPr lang="en-US" altLang="ja-JP" sz="600">
              <a:solidFill>
                <a:srgbClr val="FF0000"/>
              </a:solidFill>
              <a:latin typeface="+mn-ea"/>
            </a:endParaRPr>
          </a:p>
          <a:p>
            <a:r>
              <a:rPr lang="ja-JP" altLang="en-US" sz="600">
                <a:solidFill>
                  <a:srgbClr val="FF0000"/>
                </a:solidFill>
                <a:latin typeface="+mn-ea"/>
              </a:rPr>
              <a:t>・</a:t>
            </a:r>
            <a:r>
              <a:rPr lang="en-US" altLang="ja-JP" sz="600">
                <a:solidFill>
                  <a:srgbClr val="FF0000"/>
                </a:solidFill>
                <a:latin typeface="+mn-ea"/>
              </a:rPr>
              <a:t>UserInfo</a:t>
            </a:r>
            <a:r>
              <a:rPr lang="ja-JP" altLang="en-US" sz="600">
                <a:solidFill>
                  <a:srgbClr val="FF0000"/>
                </a:solidFill>
                <a:latin typeface="+mn-ea"/>
              </a:rPr>
              <a:t>エンドポイントへのアクセス</a:t>
            </a:r>
            <a:endParaRPr lang="en-US" altLang="ja-JP" sz="600">
              <a:solidFill>
                <a:srgbClr val="FF0000"/>
              </a:solidFill>
              <a:latin typeface="+mn-ea"/>
            </a:endParaRPr>
          </a:p>
        </p:txBody>
      </p:sp>
      <p:sp>
        <p:nvSpPr>
          <p:cNvPr id="6" name="吹き出し: 角を丸めた四角形 5">
            <a:extLst>
              <a:ext uri="{FF2B5EF4-FFF2-40B4-BE49-F238E27FC236}">
                <a16:creationId xmlns:a16="http://schemas.microsoft.com/office/drawing/2014/main" id="{844AAAC7-0F69-2CF0-2AEC-12F8C6E0DB70}"/>
              </a:ext>
            </a:extLst>
          </p:cNvPr>
          <p:cNvSpPr/>
          <p:nvPr/>
        </p:nvSpPr>
        <p:spPr bwMode="auto">
          <a:xfrm>
            <a:off x="5825012" y="6041901"/>
            <a:ext cx="2743483" cy="408623"/>
          </a:xfrm>
          <a:prstGeom prst="wedgeRoundRectCallout">
            <a:avLst>
              <a:gd name="adj1" fmla="val -57798"/>
              <a:gd name="adj2" fmla="val -38401"/>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600">
                <a:solidFill>
                  <a:schemeClr val="tx1"/>
                </a:solidFill>
                <a:latin typeface="+mn-ea"/>
              </a:rPr>
              <a:t>#38</a:t>
            </a:r>
          </a:p>
          <a:p>
            <a:r>
              <a:rPr lang="ja-JP" altLang="en-US" sz="600">
                <a:solidFill>
                  <a:srgbClr val="FF0000"/>
                </a:solidFill>
                <a:latin typeface="+mn-ea"/>
              </a:rPr>
              <a:t>認証機能は、</a:t>
            </a:r>
            <a:r>
              <a:rPr lang="en-US" altLang="ja-JP" sz="600">
                <a:solidFill>
                  <a:srgbClr val="FF0000"/>
                </a:solidFill>
                <a:latin typeface="+mn-ea"/>
              </a:rPr>
              <a:t>xID</a:t>
            </a:r>
            <a:r>
              <a:rPr lang="ja-JP" altLang="en-US" sz="600">
                <a:solidFill>
                  <a:srgbClr val="FF0000"/>
                </a:solidFill>
                <a:latin typeface="+mn-ea"/>
              </a:rPr>
              <a:t>の</a:t>
            </a:r>
            <a:r>
              <a:rPr lang="en-US" altLang="ja-JP" sz="600">
                <a:solidFill>
                  <a:srgbClr val="FF0000"/>
                </a:solidFill>
                <a:latin typeface="+mn-ea"/>
              </a:rPr>
              <a:t>sub</a:t>
            </a:r>
            <a:r>
              <a:rPr lang="ja-JP" altLang="en-US" sz="600">
                <a:solidFill>
                  <a:srgbClr val="FF0000"/>
                </a:solidFill>
                <a:latin typeface="+mn-ea"/>
              </a:rPr>
              <a:t>を</a:t>
            </a:r>
            <a:r>
              <a:rPr lang="en-US" altLang="ja-JP" sz="600">
                <a:solidFill>
                  <a:srgbClr val="FF0000"/>
                </a:solidFill>
                <a:latin typeface="+mn-ea"/>
              </a:rPr>
              <a:t>Keycloak</a:t>
            </a:r>
            <a:r>
              <a:rPr lang="ja-JP" altLang="en-US" sz="600">
                <a:solidFill>
                  <a:srgbClr val="FF0000"/>
                </a:solidFill>
                <a:latin typeface="+mn-ea"/>
              </a:rPr>
              <a:t>のユーザ設定の</a:t>
            </a:r>
            <a:r>
              <a:rPr lang="en-US" altLang="ja-JP" sz="600">
                <a:solidFill>
                  <a:srgbClr val="FF0000"/>
                </a:solidFill>
                <a:latin typeface="+mn-ea"/>
              </a:rPr>
              <a:t>Identity Provider Links</a:t>
            </a:r>
            <a:r>
              <a:rPr lang="ja-JP" altLang="en-US" sz="600">
                <a:solidFill>
                  <a:srgbClr val="FF0000"/>
                </a:solidFill>
                <a:latin typeface="+mn-ea"/>
              </a:rPr>
              <a:t>に登録する</a:t>
            </a:r>
            <a:endParaRPr lang="en-US" altLang="ja-JP" sz="600">
              <a:solidFill>
                <a:srgbClr val="FF0000"/>
              </a:solidFill>
              <a:latin typeface="+mn-ea"/>
            </a:endParaRPr>
          </a:p>
        </p:txBody>
      </p:sp>
      <p:pic>
        <p:nvPicPr>
          <p:cNvPr id="12" name="図 11">
            <a:extLst>
              <a:ext uri="{FF2B5EF4-FFF2-40B4-BE49-F238E27FC236}">
                <a16:creationId xmlns:a16="http://schemas.microsoft.com/office/drawing/2014/main" id="{F219A4CA-0A95-2A7D-72CE-E7ADE0BBC7AD}"/>
              </a:ext>
            </a:extLst>
          </p:cNvPr>
          <p:cNvPicPr>
            <a:picLocks noChangeAspect="1"/>
          </p:cNvPicPr>
          <p:nvPr/>
        </p:nvPicPr>
        <p:blipFill>
          <a:blip r:embed="rId3"/>
          <a:stretch>
            <a:fillRect/>
          </a:stretch>
        </p:blipFill>
        <p:spPr>
          <a:xfrm>
            <a:off x="520785" y="1336672"/>
            <a:ext cx="866819" cy="602682"/>
          </a:xfrm>
          <a:prstGeom prst="rect">
            <a:avLst/>
          </a:prstGeom>
        </p:spPr>
      </p:pic>
      <p:sp>
        <p:nvSpPr>
          <p:cNvPr id="10" name="テキスト ボックス 9">
            <a:extLst>
              <a:ext uri="{FF2B5EF4-FFF2-40B4-BE49-F238E27FC236}">
                <a16:creationId xmlns:a16="http://schemas.microsoft.com/office/drawing/2014/main" id="{D22DBCE0-3C38-AF69-1A50-00103237AA4C}"/>
              </a:ext>
            </a:extLst>
          </p:cNvPr>
          <p:cNvSpPr txBox="1"/>
          <p:nvPr/>
        </p:nvSpPr>
        <p:spPr>
          <a:xfrm>
            <a:off x="8079043" y="92178"/>
            <a:ext cx="1765290" cy="646331"/>
          </a:xfrm>
          <a:prstGeom prst="rect">
            <a:avLst/>
          </a:prstGeom>
          <a:solidFill>
            <a:schemeClr val="accent2"/>
          </a:solidFill>
        </p:spPr>
        <p:txBody>
          <a:bodyPr wrap="square" rtlCol="0">
            <a:spAutoFit/>
          </a:bodyPr>
          <a:lstStyle/>
          <a:p>
            <a:r>
              <a:rPr lang="ja-JP" altLang="en-US" dirty="0"/>
              <a:t>外部</a:t>
            </a:r>
            <a:r>
              <a:rPr lang="en-US" altLang="ja-JP" dirty="0"/>
              <a:t>IDP</a:t>
            </a:r>
            <a:r>
              <a:rPr lang="ja-JP" altLang="en-US" dirty="0"/>
              <a:t>対応</a:t>
            </a:r>
            <a:r>
              <a:rPr lang="en-US" altLang="ja-JP" dirty="0"/>
              <a:t>:</a:t>
            </a:r>
            <a:r>
              <a:rPr lang="ja-JP" altLang="en-US" dirty="0"/>
              <a:t>修正中</a:t>
            </a:r>
            <a:endParaRPr lang="en-US" altLang="ja-JP" dirty="0"/>
          </a:p>
        </p:txBody>
      </p:sp>
    </p:spTree>
    <p:extLst>
      <p:ext uri="{BB962C8B-B14F-4D97-AF65-F5344CB8AC3E}">
        <p14:creationId xmlns:p14="http://schemas.microsoft.com/office/powerpoint/2010/main" val="3465511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AC637CCA-6ED0-29D5-0358-18D10EDBA9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801" y="361030"/>
            <a:ext cx="6576423" cy="64922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B97A2C3-41F4-A8E3-39F6-D6B96B420ED7}"/>
              </a:ext>
            </a:extLst>
          </p:cNvPr>
          <p:cNvSpPr>
            <a:spLocks noGrp="1"/>
          </p:cNvSpPr>
          <p:nvPr>
            <p:ph type="title"/>
          </p:nvPr>
        </p:nvSpPr>
        <p:spPr>
          <a:xfrm>
            <a:off x="494192" y="179482"/>
            <a:ext cx="2282997" cy="258532"/>
          </a:xfrm>
        </p:spPr>
        <p:txBody>
          <a:bodyPr/>
          <a:lstStyle/>
          <a:p>
            <a:r>
              <a:rPr lang="en-US" altLang="ja-JP" sz="1200"/>
              <a:t>xID</a:t>
            </a:r>
            <a:r>
              <a:rPr lang="ja-JP" altLang="en-US" sz="1200"/>
              <a:t>による当人認証のシーケンス</a:t>
            </a:r>
          </a:p>
        </p:txBody>
      </p:sp>
      <p:sp>
        <p:nvSpPr>
          <p:cNvPr id="3" name="スライド番号プレースホルダー 2">
            <a:extLst>
              <a:ext uri="{FF2B5EF4-FFF2-40B4-BE49-F238E27FC236}">
                <a16:creationId xmlns:a16="http://schemas.microsoft.com/office/drawing/2014/main" id="{FA8D17E4-4562-2483-5F05-FAB50E026A63}"/>
              </a:ext>
            </a:extLst>
          </p:cNvPr>
          <p:cNvSpPr>
            <a:spLocks noGrp="1"/>
          </p:cNvSpPr>
          <p:nvPr>
            <p:ph type="sldNum" sz="quarter" idx="10"/>
          </p:nvPr>
        </p:nvSpPr>
        <p:spPr/>
        <p:txBody>
          <a:bodyPr/>
          <a:lstStyle/>
          <a:p>
            <a:pPr>
              <a:defRPr/>
            </a:pPr>
            <a:fld id="{B69A64E9-DEE1-40B5-88E8-A6C3DD001D0B}" type="slidenum">
              <a:rPr lang="en-US" altLang="ja-JP" smtClean="0"/>
              <a:pPr>
                <a:defRPr/>
              </a:pPr>
              <a:t>43</a:t>
            </a:fld>
            <a:endParaRPr lang="en-US" altLang="ja-JP"/>
          </a:p>
        </p:txBody>
      </p:sp>
      <p:pic>
        <p:nvPicPr>
          <p:cNvPr id="12" name="図 11">
            <a:extLst>
              <a:ext uri="{FF2B5EF4-FFF2-40B4-BE49-F238E27FC236}">
                <a16:creationId xmlns:a16="http://schemas.microsoft.com/office/drawing/2014/main" id="{42B535AA-B233-9DDB-8BB5-165937D58F6F}"/>
              </a:ext>
            </a:extLst>
          </p:cNvPr>
          <p:cNvPicPr>
            <a:picLocks noChangeAspect="1"/>
          </p:cNvPicPr>
          <p:nvPr/>
        </p:nvPicPr>
        <p:blipFill>
          <a:blip r:embed="rId3"/>
          <a:stretch>
            <a:fillRect/>
          </a:stretch>
        </p:blipFill>
        <p:spPr>
          <a:xfrm>
            <a:off x="424516" y="1468147"/>
            <a:ext cx="665796" cy="472020"/>
          </a:xfrm>
          <a:prstGeom prst="rect">
            <a:avLst/>
          </a:prstGeom>
        </p:spPr>
      </p:pic>
      <p:sp>
        <p:nvSpPr>
          <p:cNvPr id="5" name="吹き出し: 角を丸めた四角形 4">
            <a:extLst>
              <a:ext uri="{FF2B5EF4-FFF2-40B4-BE49-F238E27FC236}">
                <a16:creationId xmlns:a16="http://schemas.microsoft.com/office/drawing/2014/main" id="{BFCBB698-7151-BEF7-B095-4462C314565D}"/>
              </a:ext>
            </a:extLst>
          </p:cNvPr>
          <p:cNvSpPr/>
          <p:nvPr/>
        </p:nvSpPr>
        <p:spPr bwMode="auto">
          <a:xfrm>
            <a:off x="6553677" y="523349"/>
            <a:ext cx="2886120" cy="1055608"/>
          </a:xfrm>
          <a:prstGeom prst="wedgeRoundRectCallout">
            <a:avLst>
              <a:gd name="adj1" fmla="val -57840"/>
              <a:gd name="adj2" fmla="val 22340"/>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ja-JP" altLang="en-US" sz="800" dirty="0">
                <a:solidFill>
                  <a:schemeClr val="tx1"/>
                </a:solidFill>
                <a:latin typeface="+mn-ea"/>
              </a:rPr>
              <a:t>多要素認証対応に伴い、</a:t>
            </a:r>
            <a:r>
              <a:rPr lang="en-US" altLang="ja-JP" sz="800" dirty="0">
                <a:solidFill>
                  <a:schemeClr val="tx1"/>
                </a:solidFill>
                <a:latin typeface="+mn-ea"/>
              </a:rPr>
              <a:t>CADDE</a:t>
            </a:r>
            <a:r>
              <a:rPr lang="ja-JP" altLang="en-US" sz="800" dirty="0">
                <a:solidFill>
                  <a:schemeClr val="tx1"/>
                </a:solidFill>
                <a:latin typeface="+mn-ea"/>
              </a:rPr>
              <a:t>で認証する場合に、</a:t>
            </a:r>
            <a:endParaRPr lang="en-US" altLang="ja-JP" sz="800" dirty="0">
              <a:solidFill>
                <a:schemeClr val="tx1"/>
              </a:solidFill>
              <a:latin typeface="+mn-ea"/>
            </a:endParaRPr>
          </a:p>
          <a:p>
            <a:r>
              <a:rPr lang="ja-JP" altLang="en-US" sz="800" dirty="0">
                <a:solidFill>
                  <a:schemeClr val="tx1"/>
                </a:solidFill>
                <a:latin typeface="+mn-ea"/>
              </a:rPr>
              <a:t>ユーザごとに、</a:t>
            </a:r>
            <a:endParaRPr lang="en-US" altLang="ja-JP" sz="800" dirty="0">
              <a:solidFill>
                <a:schemeClr val="tx1"/>
              </a:solidFill>
              <a:latin typeface="+mn-ea"/>
            </a:endParaRPr>
          </a:p>
          <a:p>
            <a:r>
              <a:rPr lang="ja-JP" altLang="en-US" sz="800" dirty="0">
                <a:solidFill>
                  <a:schemeClr val="tx1"/>
                </a:solidFill>
                <a:latin typeface="+mn-ea"/>
              </a:rPr>
              <a:t>・ユーザ名、パスワードのみの</a:t>
            </a:r>
            <a:r>
              <a:rPr lang="en-US" altLang="ja-JP" sz="800" dirty="0">
                <a:solidFill>
                  <a:schemeClr val="tx1"/>
                </a:solidFill>
                <a:latin typeface="+mn-ea"/>
              </a:rPr>
              <a:t>1</a:t>
            </a:r>
            <a:r>
              <a:rPr lang="ja-JP" altLang="en-US" sz="800" dirty="0">
                <a:solidFill>
                  <a:schemeClr val="tx1"/>
                </a:solidFill>
                <a:latin typeface="+mn-ea"/>
              </a:rPr>
              <a:t>画面</a:t>
            </a:r>
            <a:endParaRPr lang="en-US" altLang="ja-JP" sz="800" dirty="0">
              <a:solidFill>
                <a:schemeClr val="tx1"/>
              </a:solidFill>
              <a:latin typeface="+mn-ea"/>
            </a:endParaRPr>
          </a:p>
          <a:p>
            <a:r>
              <a:rPr lang="ja-JP" altLang="en-US" sz="800" dirty="0">
                <a:solidFill>
                  <a:schemeClr val="tx1"/>
                </a:solidFill>
                <a:latin typeface="+mn-ea"/>
              </a:rPr>
              <a:t>・ユーザ名、パスワードとワンタイムパスワードの</a:t>
            </a:r>
            <a:r>
              <a:rPr lang="en-US" altLang="ja-JP" sz="800" dirty="0">
                <a:solidFill>
                  <a:schemeClr val="tx1"/>
                </a:solidFill>
                <a:latin typeface="+mn-ea"/>
              </a:rPr>
              <a:t>2</a:t>
            </a:r>
            <a:r>
              <a:rPr lang="ja-JP" altLang="en-US" sz="800" dirty="0">
                <a:solidFill>
                  <a:schemeClr val="tx1"/>
                </a:solidFill>
                <a:latin typeface="+mn-ea"/>
              </a:rPr>
              <a:t>画面</a:t>
            </a:r>
            <a:endParaRPr lang="en-US" altLang="ja-JP" sz="800" dirty="0">
              <a:solidFill>
                <a:schemeClr val="tx1"/>
              </a:solidFill>
              <a:latin typeface="+mn-ea"/>
            </a:endParaRPr>
          </a:p>
          <a:p>
            <a:r>
              <a:rPr lang="ja-JP" altLang="en-US" sz="800" dirty="0">
                <a:solidFill>
                  <a:schemeClr val="tx1"/>
                </a:solidFill>
                <a:latin typeface="+mn-ea"/>
              </a:rPr>
              <a:t>のどちらかなのかを判別する必要があり、</a:t>
            </a:r>
            <a:endParaRPr lang="en-US" altLang="ja-JP" sz="800" dirty="0">
              <a:solidFill>
                <a:schemeClr val="tx1"/>
              </a:solidFill>
              <a:latin typeface="+mn-ea"/>
            </a:endParaRPr>
          </a:p>
          <a:p>
            <a:r>
              <a:rPr lang="ja-JP" altLang="en-US" sz="800" dirty="0">
                <a:solidFill>
                  <a:schemeClr val="tx1"/>
                </a:solidFill>
                <a:latin typeface="+mn-ea"/>
              </a:rPr>
              <a:t>それを</a:t>
            </a:r>
            <a:r>
              <a:rPr lang="en-US" altLang="ja-JP" sz="800" dirty="0">
                <a:solidFill>
                  <a:schemeClr val="tx1"/>
                </a:solidFill>
                <a:latin typeface="+mn-ea"/>
              </a:rPr>
              <a:t>Keycloak</a:t>
            </a:r>
            <a:r>
              <a:rPr lang="ja-JP" altLang="en-US" sz="800" dirty="0">
                <a:solidFill>
                  <a:schemeClr val="tx1"/>
                </a:solidFill>
                <a:latin typeface="+mn-ea"/>
              </a:rPr>
              <a:t>が備えたログイン画面でやる必要があるため</a:t>
            </a:r>
            <a:endParaRPr lang="en-US" altLang="ja-JP" sz="800" dirty="0">
              <a:solidFill>
                <a:schemeClr val="tx1"/>
              </a:solidFill>
              <a:latin typeface="+mn-ea"/>
            </a:endParaRPr>
          </a:p>
          <a:p>
            <a:r>
              <a:rPr lang="en-US" altLang="ja-JP" sz="800" dirty="0">
                <a:solidFill>
                  <a:schemeClr val="tx1"/>
                </a:solidFill>
                <a:latin typeface="+mn-ea"/>
              </a:rPr>
              <a:t>WebApp</a:t>
            </a:r>
            <a:r>
              <a:rPr lang="ja-JP" altLang="en-US" sz="800" dirty="0">
                <a:solidFill>
                  <a:schemeClr val="tx1"/>
                </a:solidFill>
                <a:latin typeface="+mn-ea"/>
              </a:rPr>
              <a:t>を認可コードグラント対応にする予定</a:t>
            </a:r>
            <a:endParaRPr lang="en-US" altLang="ja-JP" sz="800" dirty="0">
              <a:solidFill>
                <a:schemeClr val="tx1"/>
              </a:solidFill>
              <a:latin typeface="+mn-ea"/>
            </a:endParaRPr>
          </a:p>
        </p:txBody>
      </p:sp>
      <p:sp>
        <p:nvSpPr>
          <p:cNvPr id="10" name="吹き出し: 角を丸めた四角形 9">
            <a:extLst>
              <a:ext uri="{FF2B5EF4-FFF2-40B4-BE49-F238E27FC236}">
                <a16:creationId xmlns:a16="http://schemas.microsoft.com/office/drawing/2014/main" id="{D11E501A-7C0E-27AC-C35A-D6AC468ADFE7}"/>
              </a:ext>
            </a:extLst>
          </p:cNvPr>
          <p:cNvSpPr/>
          <p:nvPr/>
        </p:nvSpPr>
        <p:spPr bwMode="auto">
          <a:xfrm>
            <a:off x="5516559" y="5383226"/>
            <a:ext cx="3713166" cy="1174790"/>
          </a:xfrm>
          <a:prstGeom prst="wedgeRoundRectCallout">
            <a:avLst>
              <a:gd name="adj1" fmla="val -53707"/>
              <a:gd name="adj2" fmla="val 25846"/>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r>
              <a:rPr lang="en-US" altLang="ja-JP" sz="700" dirty="0">
                <a:solidFill>
                  <a:schemeClr val="tx1"/>
                </a:solidFill>
                <a:latin typeface="+mn-ea"/>
              </a:rPr>
              <a:t>#38</a:t>
            </a:r>
          </a:p>
          <a:p>
            <a:r>
              <a:rPr lang="ja-JP" altLang="en-US" sz="700" dirty="0">
                <a:solidFill>
                  <a:schemeClr val="tx1"/>
                </a:solidFill>
                <a:latin typeface="+mn-ea"/>
              </a:rPr>
              <a:t>以前は利用者トークンは、</a:t>
            </a:r>
            <a:endParaRPr lang="en-US" altLang="ja-JP" sz="700" dirty="0">
              <a:solidFill>
                <a:schemeClr val="tx1"/>
              </a:solidFill>
              <a:latin typeface="+mn-ea"/>
            </a:endParaRPr>
          </a:p>
          <a:p>
            <a:r>
              <a:rPr lang="ja-JP" altLang="en-US" sz="700" dirty="0">
                <a:solidFill>
                  <a:schemeClr val="tx1"/>
                </a:solidFill>
                <a:latin typeface="+mn-ea"/>
              </a:rPr>
              <a:t>・外部</a:t>
            </a:r>
            <a:r>
              <a:rPr lang="en-US" altLang="ja-JP" sz="700" dirty="0">
                <a:solidFill>
                  <a:schemeClr val="tx1"/>
                </a:solidFill>
                <a:latin typeface="+mn-ea"/>
              </a:rPr>
              <a:t>IdP</a:t>
            </a:r>
            <a:r>
              <a:rPr lang="ja-JP" altLang="en-US" sz="700" dirty="0">
                <a:solidFill>
                  <a:schemeClr val="tx1"/>
                </a:solidFill>
                <a:latin typeface="+mn-ea"/>
              </a:rPr>
              <a:t>が発行者であるもの</a:t>
            </a:r>
            <a:endParaRPr lang="en-US" altLang="ja-JP" sz="700" dirty="0">
              <a:solidFill>
                <a:schemeClr val="tx1"/>
              </a:solidFill>
              <a:latin typeface="+mn-ea"/>
            </a:endParaRPr>
          </a:p>
          <a:p>
            <a:r>
              <a:rPr lang="ja-JP" altLang="en-US" sz="700" dirty="0">
                <a:solidFill>
                  <a:schemeClr val="tx1"/>
                </a:solidFill>
                <a:latin typeface="+mn-ea"/>
              </a:rPr>
              <a:t>・</a:t>
            </a:r>
            <a:r>
              <a:rPr lang="en-US" altLang="ja-JP" sz="700" dirty="0">
                <a:solidFill>
                  <a:schemeClr val="tx1"/>
                </a:solidFill>
                <a:latin typeface="+mn-ea"/>
              </a:rPr>
              <a:t>CADDE</a:t>
            </a:r>
            <a:r>
              <a:rPr lang="ja-JP" altLang="en-US" sz="700" dirty="0">
                <a:solidFill>
                  <a:schemeClr val="tx1"/>
                </a:solidFill>
                <a:latin typeface="+mn-ea"/>
              </a:rPr>
              <a:t>が発行者であるもの</a:t>
            </a:r>
            <a:endParaRPr lang="en-US" altLang="ja-JP" sz="700" dirty="0">
              <a:solidFill>
                <a:schemeClr val="tx1"/>
              </a:solidFill>
              <a:latin typeface="+mn-ea"/>
            </a:endParaRPr>
          </a:p>
          <a:p>
            <a:r>
              <a:rPr lang="ja-JP" altLang="en-US" sz="700" dirty="0">
                <a:solidFill>
                  <a:schemeClr val="tx1"/>
                </a:solidFill>
                <a:latin typeface="+mn-ea"/>
              </a:rPr>
              <a:t>の</a:t>
            </a:r>
            <a:r>
              <a:rPr lang="en-US" altLang="ja-JP" sz="700" dirty="0">
                <a:solidFill>
                  <a:schemeClr val="tx1"/>
                </a:solidFill>
                <a:latin typeface="+mn-ea"/>
              </a:rPr>
              <a:t>2</a:t>
            </a:r>
            <a:r>
              <a:rPr lang="ja-JP" altLang="en-US" sz="700" dirty="0">
                <a:solidFill>
                  <a:schemeClr val="tx1"/>
                </a:solidFill>
                <a:latin typeface="+mn-ea"/>
              </a:rPr>
              <a:t>通りが存在していたが、</a:t>
            </a:r>
            <a:endParaRPr lang="en-US" altLang="ja-JP" sz="700" dirty="0">
              <a:solidFill>
                <a:schemeClr val="tx1"/>
              </a:solidFill>
              <a:latin typeface="+mn-ea"/>
            </a:endParaRPr>
          </a:p>
          <a:p>
            <a:r>
              <a:rPr lang="ja-JP" altLang="en-US" sz="700" dirty="0">
                <a:solidFill>
                  <a:schemeClr val="tx1"/>
                </a:solidFill>
                <a:latin typeface="+mn-ea"/>
              </a:rPr>
              <a:t>アイデンティティブローカリングにより、利用者トークンは常に</a:t>
            </a:r>
            <a:r>
              <a:rPr lang="en-US" altLang="ja-JP" sz="700" dirty="0">
                <a:solidFill>
                  <a:schemeClr val="tx1"/>
                </a:solidFill>
                <a:latin typeface="+mn-ea"/>
              </a:rPr>
              <a:t>CADDE</a:t>
            </a:r>
            <a:r>
              <a:rPr lang="ja-JP" altLang="en-US" sz="700" dirty="0">
                <a:solidFill>
                  <a:schemeClr val="tx1"/>
                </a:solidFill>
                <a:latin typeface="+mn-ea"/>
              </a:rPr>
              <a:t>が発行者であるものとなった</a:t>
            </a:r>
            <a:endParaRPr lang="en-US" altLang="ja-JP" sz="700" dirty="0">
              <a:solidFill>
                <a:schemeClr val="tx1"/>
              </a:solidFill>
              <a:latin typeface="+mn-ea"/>
            </a:endParaRPr>
          </a:p>
          <a:p>
            <a:r>
              <a:rPr lang="ja-JP" altLang="en-US" sz="700" dirty="0">
                <a:solidFill>
                  <a:schemeClr val="tx1"/>
                </a:solidFill>
                <a:latin typeface="+mn-ea"/>
              </a:rPr>
              <a:t>トークン交換の目的：</a:t>
            </a:r>
            <a:endParaRPr lang="en-US" altLang="ja-JP" sz="700" dirty="0">
              <a:solidFill>
                <a:schemeClr val="tx1"/>
              </a:solidFill>
              <a:latin typeface="+mn-ea"/>
            </a:endParaRPr>
          </a:p>
          <a:p>
            <a:r>
              <a:rPr lang="en-US" altLang="ja-JP" sz="700" dirty="0">
                <a:solidFill>
                  <a:schemeClr val="tx1"/>
                </a:solidFill>
                <a:latin typeface="+mn-ea"/>
              </a:rPr>
              <a:t>WebApp</a:t>
            </a:r>
            <a:r>
              <a:rPr lang="ja-JP" altLang="en-US" sz="700" dirty="0">
                <a:solidFill>
                  <a:schemeClr val="tx1"/>
                </a:solidFill>
                <a:latin typeface="+mn-ea"/>
              </a:rPr>
              <a:t>に対して発行したトークンを利用者コネクタに対して発行するトークンに交換する</a:t>
            </a:r>
            <a:endParaRPr lang="en-US" altLang="ja-JP" sz="700" dirty="0">
              <a:solidFill>
                <a:schemeClr val="tx1"/>
              </a:solidFill>
              <a:latin typeface="+mn-ea"/>
            </a:endParaRPr>
          </a:p>
        </p:txBody>
      </p:sp>
      <p:sp>
        <p:nvSpPr>
          <p:cNvPr id="6" name="テキスト ボックス 5">
            <a:extLst>
              <a:ext uri="{FF2B5EF4-FFF2-40B4-BE49-F238E27FC236}">
                <a16:creationId xmlns:a16="http://schemas.microsoft.com/office/drawing/2014/main" id="{54792AF8-6C01-7007-17FC-714F7988D489}"/>
              </a:ext>
            </a:extLst>
          </p:cNvPr>
          <p:cNvSpPr txBox="1"/>
          <p:nvPr/>
        </p:nvSpPr>
        <p:spPr>
          <a:xfrm>
            <a:off x="8079043" y="92178"/>
            <a:ext cx="1765290" cy="646331"/>
          </a:xfrm>
          <a:prstGeom prst="rect">
            <a:avLst/>
          </a:prstGeom>
          <a:solidFill>
            <a:schemeClr val="accent2"/>
          </a:solidFill>
        </p:spPr>
        <p:txBody>
          <a:bodyPr wrap="square" rtlCol="0">
            <a:spAutoFit/>
          </a:bodyPr>
          <a:lstStyle/>
          <a:p>
            <a:r>
              <a:rPr lang="ja-JP" altLang="en-US" dirty="0"/>
              <a:t>外部</a:t>
            </a:r>
            <a:r>
              <a:rPr lang="en-US" altLang="ja-JP" dirty="0"/>
              <a:t>IDP</a:t>
            </a:r>
            <a:r>
              <a:rPr lang="ja-JP" altLang="en-US" dirty="0"/>
              <a:t>対応</a:t>
            </a:r>
            <a:r>
              <a:rPr lang="en-US" altLang="ja-JP" dirty="0"/>
              <a:t>:</a:t>
            </a:r>
            <a:r>
              <a:rPr lang="ja-JP" altLang="en-US" dirty="0"/>
              <a:t>修正中</a:t>
            </a:r>
            <a:endParaRPr lang="en-US" altLang="ja-JP" dirty="0"/>
          </a:p>
        </p:txBody>
      </p:sp>
    </p:spTree>
    <p:extLst>
      <p:ext uri="{BB962C8B-B14F-4D97-AF65-F5344CB8AC3E}">
        <p14:creationId xmlns:p14="http://schemas.microsoft.com/office/powerpoint/2010/main" val="3787440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AD28D-90A1-FE4C-220E-CB1E92A39E41}"/>
              </a:ext>
            </a:extLst>
          </p:cNvPr>
          <p:cNvSpPr>
            <a:spLocks noGrp="1"/>
          </p:cNvSpPr>
          <p:nvPr>
            <p:ph type="title"/>
          </p:nvPr>
        </p:nvSpPr>
        <p:spPr/>
        <p:txBody>
          <a:bodyPr>
            <a:normAutofit fontScale="90000"/>
          </a:bodyPr>
          <a:lstStyle/>
          <a:p>
            <a:r>
              <a:rPr kumimoji="1" lang="en-US" altLang="ja-JP" sz="1600" dirty="0"/>
              <a:t>3.</a:t>
            </a:r>
            <a:r>
              <a:rPr lang="ja-JP" altLang="en-US" sz="1600" dirty="0"/>
              <a:t> </a:t>
            </a:r>
            <a:r>
              <a:rPr lang="ja-JP" altLang="en-US" sz="1600" dirty="0">
                <a:latin typeface="Meiryo UI" panose="020B0604030504040204" pitchFamily="50" charset="-128"/>
                <a:ea typeface="Meiryo UI" panose="020B0604030504040204" pitchFamily="50" charset="-128"/>
              </a:rPr>
              <a:t>シーケンス </a:t>
            </a:r>
            <a:r>
              <a:rPr lang="en-US" altLang="ja-JP" sz="1600" dirty="0">
                <a:latin typeface="Meiryo UI" panose="020B0604030504040204" pitchFamily="50" charset="-128"/>
                <a:ea typeface="Meiryo UI" panose="020B0604030504040204" pitchFamily="50" charset="-128"/>
              </a:rPr>
              <a:t>&gt; 3.1. CADDE</a:t>
            </a:r>
            <a:r>
              <a:rPr lang="ja-JP" altLang="en-US" sz="1600" dirty="0">
                <a:latin typeface="Meiryo UI" panose="020B0604030504040204" pitchFamily="50" charset="-128"/>
                <a:ea typeface="Meiryo UI" panose="020B0604030504040204" pitchFamily="50" charset="-128"/>
              </a:rPr>
              <a:t>運用管理者の業務に関わるシーケンス</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rPr>
              <a:t>&gt; 3.1.1. </a:t>
            </a:r>
            <a:r>
              <a:rPr lang="ja-JP" altLang="en-US" sz="1600" dirty="0">
                <a:latin typeface="Meiryo UI" panose="020B0604030504040204" pitchFamily="50" charset="-128"/>
                <a:ea typeface="Meiryo UI" panose="020B0604030504040204" pitchFamily="50" charset="-128"/>
              </a:rPr>
              <a:t>認証機能構築</a:t>
            </a:r>
            <a:endParaRPr kumimoji="1" lang="ja-JP" altLang="en-US" dirty="0"/>
          </a:p>
        </p:txBody>
      </p:sp>
      <p:pic>
        <p:nvPicPr>
          <p:cNvPr id="1026" name="Picture 2" descr="PlantUML diagram">
            <a:extLst>
              <a:ext uri="{FF2B5EF4-FFF2-40B4-BE49-F238E27FC236}">
                <a16:creationId xmlns:a16="http://schemas.microsoft.com/office/drawing/2014/main" id="{3C1F90C9-64F8-837A-60EB-2ECBA39C9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90" y="1592451"/>
            <a:ext cx="474345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0B628C9-6363-9259-6C4C-D91DEA51B830}"/>
              </a:ext>
            </a:extLst>
          </p:cNvPr>
          <p:cNvSpPr txBox="1"/>
          <p:nvPr/>
        </p:nvSpPr>
        <p:spPr>
          <a:xfrm>
            <a:off x="234000" y="750997"/>
            <a:ext cx="8755017" cy="271891"/>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認証機能構築のシーケンスを以下に示す。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57548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D5ACB-2200-4F4D-BF5E-645C0D587484}"/>
              </a:ext>
            </a:extLst>
          </p:cNvPr>
          <p:cNvSpPr>
            <a:spLocks noGrp="1"/>
          </p:cNvSpPr>
          <p:nvPr>
            <p:ph type="title"/>
          </p:nvPr>
        </p:nvSpPr>
        <p:spPr/>
        <p:txBody>
          <a:bodyPr>
            <a:normAutofit/>
          </a:bodyPr>
          <a:lstStyle/>
          <a:p>
            <a:r>
              <a:rPr kumimoji="1" lang="en-US" altLang="ja-JP" sz="1800" dirty="0"/>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3.2. </a:t>
            </a:r>
            <a:r>
              <a:rPr lang="ja-JP" altLang="en-US" sz="1800" dirty="0">
                <a:latin typeface="Meiryo UI" panose="020B0604030504040204" pitchFamily="50" charset="-128"/>
                <a:ea typeface="Meiryo UI" panose="020B0604030504040204" pitchFamily="50" charset="-128"/>
              </a:rPr>
              <a:t>データ提供者の業務に関わるシーケンス</a:t>
            </a:r>
            <a:endParaRPr kumimoji="1" lang="ja-JP" altLang="en-US" sz="1800" dirty="0"/>
          </a:p>
        </p:txBody>
      </p:sp>
      <p:graphicFrame>
        <p:nvGraphicFramePr>
          <p:cNvPr id="3" name="表 3">
            <a:extLst>
              <a:ext uri="{FF2B5EF4-FFF2-40B4-BE49-F238E27FC236}">
                <a16:creationId xmlns:a16="http://schemas.microsoft.com/office/drawing/2014/main" id="{B6E67CBC-4ED0-4A9A-A675-FB85AA8377F5}"/>
              </a:ext>
            </a:extLst>
          </p:cNvPr>
          <p:cNvGraphicFramePr>
            <a:graphicFrameLocks noGrp="1"/>
          </p:cNvGraphicFramePr>
          <p:nvPr>
            <p:extLst>
              <p:ext uri="{D42A27DB-BD31-4B8C-83A1-F6EECF244321}">
                <p14:modId xmlns:p14="http://schemas.microsoft.com/office/powerpoint/2010/main" val="4180799962"/>
              </p:ext>
            </p:extLst>
          </p:nvPr>
        </p:nvGraphicFramePr>
        <p:xfrm>
          <a:off x="294961" y="1171614"/>
          <a:ext cx="8988539" cy="2255520"/>
        </p:xfrm>
        <a:graphic>
          <a:graphicData uri="http://schemas.openxmlformats.org/drawingml/2006/table">
            <a:tbl>
              <a:tblPr firstRow="1" bandRow="1">
                <a:tableStyleId>{5C22544A-7EE6-4342-B048-85BDC9FD1C3A}</a:tableStyleId>
              </a:tblPr>
              <a:tblGrid>
                <a:gridCol w="363835">
                  <a:extLst>
                    <a:ext uri="{9D8B030D-6E8A-4147-A177-3AD203B41FA5}">
                      <a16:colId xmlns:a16="http://schemas.microsoft.com/office/drawing/2014/main" val="592563817"/>
                    </a:ext>
                  </a:extLst>
                </a:gridCol>
                <a:gridCol w="2528541">
                  <a:extLst>
                    <a:ext uri="{9D8B030D-6E8A-4147-A177-3AD203B41FA5}">
                      <a16:colId xmlns:a16="http://schemas.microsoft.com/office/drawing/2014/main" val="4085081706"/>
                    </a:ext>
                  </a:extLst>
                </a:gridCol>
                <a:gridCol w="6096163">
                  <a:extLst>
                    <a:ext uri="{9D8B030D-6E8A-4147-A177-3AD203B41FA5}">
                      <a16:colId xmlns:a16="http://schemas.microsoft.com/office/drawing/2014/main" val="1806623764"/>
                    </a:ext>
                  </a:extLst>
                </a:gridCol>
              </a:tblGrid>
              <a:tr h="126400">
                <a:tc>
                  <a:txBody>
                    <a:bodyPr/>
                    <a:lstStyle/>
                    <a:p>
                      <a:r>
                        <a:rPr kumimoji="1" lang="en-US" altLang="ja-JP" sz="1000" b="1" dirty="0">
                          <a:latin typeface="+mn-ea"/>
                          <a:ea typeface="+mn-ea"/>
                        </a:rPr>
                        <a:t>#</a:t>
                      </a:r>
                      <a:endParaRPr kumimoji="1" lang="ja-JP" altLang="en-US" sz="1000" b="1" dirty="0">
                        <a:latin typeface="+mn-ea"/>
                        <a:ea typeface="+mn-ea"/>
                      </a:endParaRPr>
                    </a:p>
                  </a:txBody>
                  <a:tcPr anchor="ctr"/>
                </a:tc>
                <a:tc>
                  <a:txBody>
                    <a:bodyPr/>
                    <a:lstStyle/>
                    <a:p>
                      <a:r>
                        <a:rPr kumimoji="1" lang="ja-JP" altLang="en-US" sz="1000" b="1" dirty="0">
                          <a:latin typeface="+mn-ea"/>
                          <a:ea typeface="+mn-ea"/>
                        </a:rPr>
                        <a:t>シーケンス</a:t>
                      </a:r>
                    </a:p>
                  </a:txBody>
                  <a:tcPr anchor="ctr"/>
                </a:tc>
                <a:tc>
                  <a:txBody>
                    <a:bodyPr/>
                    <a:lstStyle/>
                    <a:p>
                      <a:r>
                        <a:rPr kumimoji="1" lang="ja-JP" altLang="en-US" sz="1000" b="1" dirty="0">
                          <a:latin typeface="+mn-ea"/>
                          <a:ea typeface="+mn-ea"/>
                        </a:rPr>
                        <a:t>説明</a:t>
                      </a:r>
                    </a:p>
                  </a:txBody>
                  <a:tcPr anchor="ctr"/>
                </a:tc>
                <a:extLst>
                  <a:ext uri="{0D108BD9-81ED-4DB2-BD59-A6C34878D82A}">
                    <a16:rowId xmlns:a16="http://schemas.microsoft.com/office/drawing/2014/main" val="3445863451"/>
                  </a:ext>
                </a:extLst>
              </a:tr>
              <a:tr h="126400">
                <a:tc>
                  <a:txBody>
                    <a:bodyPr/>
                    <a:lstStyle/>
                    <a:p>
                      <a:r>
                        <a:rPr kumimoji="1" lang="en-US" altLang="ja-JP" sz="1000" b="0" dirty="0">
                          <a:latin typeface="+mn-ea"/>
                          <a:ea typeface="+mn-ea"/>
                        </a:rPr>
                        <a:t>1</a:t>
                      </a:r>
                      <a:endParaRPr kumimoji="1" lang="ja-JP" altLang="en-US"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n-ea"/>
                          <a:ea typeface="+mn-ea"/>
                        </a:rPr>
                        <a:t>認可機能構築</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データカタログ作成ツール</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シーケンス一覧」</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3.2</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を参照のこと</a:t>
                      </a:r>
                      <a:endParaRPr kumimoji="1" lang="ja-JP" altLang="en-US" sz="1000" b="0" i="0" u="none" strike="noStrike" kern="1200" cap="none" spc="0" normalizeH="0" baseline="0" noProof="0" dirty="0">
                        <a:ln>
                          <a:noFill/>
                        </a:ln>
                        <a:solidFill>
                          <a:prstClr val="black"/>
                        </a:solidFill>
                        <a:effectLst/>
                        <a:uLnTx/>
                        <a:uFillTx/>
                        <a:latin typeface="+mn-ea"/>
                        <a:ea typeface="+mn-ea"/>
                        <a:cs typeface="+mn-cs"/>
                      </a:endParaRPr>
                    </a:p>
                  </a:txBody>
                  <a:tcPr anchor="ctr"/>
                </a:tc>
                <a:extLst>
                  <a:ext uri="{0D108BD9-81ED-4DB2-BD59-A6C34878D82A}">
                    <a16:rowId xmlns:a16="http://schemas.microsoft.com/office/drawing/2014/main" val="1016882818"/>
                  </a:ext>
                </a:extLst>
              </a:tr>
              <a:tr h="126400">
                <a:tc>
                  <a:txBody>
                    <a:bodyPr/>
                    <a:lstStyle/>
                    <a:p>
                      <a:r>
                        <a:rPr kumimoji="1" lang="en-US" altLang="ja-JP" sz="1000" b="0">
                          <a:latin typeface="+mn-ea"/>
                          <a:ea typeface="+mn-ea"/>
                        </a:rPr>
                        <a:t>2</a:t>
                      </a:r>
                      <a:endParaRPr kumimoji="1" lang="ja-JP" altLang="en-US"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n-ea"/>
                          <a:ea typeface="+mn-ea"/>
                        </a:rPr>
                        <a:t>データカタログ作成ツールのログイン</a:t>
                      </a:r>
                      <a:endParaRPr kumimoji="1" lang="ja-JP" altLang="en-US" sz="100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ea typeface="+mn-ea"/>
                          <a:cs typeface="+mn-cs"/>
                        </a:rPr>
                        <a:t>認可コードグラントにより、</a:t>
                      </a:r>
                      <a:r>
                        <a:rPr kumimoji="1" lang="en-US" altLang="ja-JP" sz="1000" b="0" i="0" u="none" strike="noStrike" kern="1200" cap="none" spc="0" normalizeH="0" baseline="0" noProof="0">
                          <a:ln>
                            <a:noFill/>
                          </a:ln>
                          <a:solidFill>
                            <a:prstClr val="black"/>
                          </a:solidFill>
                          <a:effectLst/>
                          <a:uLnTx/>
                          <a:uFillTx/>
                          <a:latin typeface="+mn-ea"/>
                          <a:ea typeface="+mn-ea"/>
                          <a:cs typeface="+mn-cs"/>
                        </a:rPr>
                        <a:t>Keycloak</a:t>
                      </a:r>
                      <a:r>
                        <a:rPr kumimoji="1" lang="ja-JP" altLang="en-US" sz="1000" b="0" i="0" u="none" strike="noStrike" kern="1200" cap="none" spc="0" normalizeH="0" baseline="0" noProof="0">
                          <a:ln>
                            <a:noFill/>
                          </a:ln>
                          <a:solidFill>
                            <a:prstClr val="black"/>
                          </a:solidFill>
                          <a:effectLst/>
                          <a:uLnTx/>
                          <a:uFillTx/>
                          <a:latin typeface="+mn-ea"/>
                          <a:ea typeface="+mn-ea"/>
                          <a:cs typeface="+mn-cs"/>
                        </a:rPr>
                        <a:t>のログイン画面でログインしてトークンを取得する</a:t>
                      </a:r>
                      <a:endParaRPr kumimoji="1" lang="en-US" altLang="ja-JP" sz="1000" b="0" i="0" u="none" strike="noStrike" kern="1200" cap="none" spc="0" normalizeH="0" baseline="0" noProof="0">
                        <a:ln>
                          <a:noFill/>
                        </a:ln>
                        <a:solidFill>
                          <a:prstClr val="black"/>
                        </a:solidFill>
                        <a:effectLst/>
                        <a:uLnTx/>
                        <a:uFillTx/>
                        <a:latin typeface="+mn-ea"/>
                        <a:ea typeface="+mn-ea"/>
                        <a:cs typeface="+mn-cs"/>
                      </a:endParaRPr>
                    </a:p>
                  </a:txBody>
                  <a:tcPr anchor="ctr"/>
                </a:tc>
                <a:extLst>
                  <a:ext uri="{0D108BD9-81ED-4DB2-BD59-A6C34878D82A}">
                    <a16:rowId xmlns:a16="http://schemas.microsoft.com/office/drawing/2014/main" val="1272361234"/>
                  </a:ext>
                </a:extLst>
              </a:tr>
              <a:tr h="126400">
                <a:tc>
                  <a:txBody>
                    <a:bodyPr/>
                    <a:lstStyle/>
                    <a:p>
                      <a:r>
                        <a:rPr kumimoji="1" lang="en-US" altLang="ja-JP" sz="1000" b="0">
                          <a:latin typeface="+mn-ea"/>
                          <a:ea typeface="+mn-ea"/>
                        </a:rPr>
                        <a:t>3</a:t>
                      </a:r>
                      <a:endParaRPr kumimoji="1" lang="ja-JP" altLang="en-US"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n-ea"/>
                          <a:ea typeface="+mn-ea"/>
                        </a:rPr>
                        <a:t>認証機能のログイン</a:t>
                      </a:r>
                      <a:endParaRPr kumimoji="1" lang="ja-JP" altLang="en-US" sz="100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認可コードグラントにより、</a:t>
                      </a:r>
                      <a:r>
                        <a:rPr kumimoji="1" lang="en-US" altLang="ja-JP"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Keycloak</a:t>
                      </a:r>
                      <a:r>
                        <a:rPr kumimoji="1" lang="ja-JP" altLang="en-US"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のログイン画面でログインしてトークンを取得する</a:t>
                      </a:r>
                      <a:endParaRPr kumimoji="1" lang="en-US" altLang="ja-JP"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extLst>
                  <a:ext uri="{0D108BD9-81ED-4DB2-BD59-A6C34878D82A}">
                    <a16:rowId xmlns:a16="http://schemas.microsoft.com/office/drawing/2014/main" val="3929480229"/>
                  </a:ext>
                </a:extLst>
              </a:tr>
              <a:tr h="126400">
                <a:tc>
                  <a:txBody>
                    <a:bodyPr/>
                    <a:lstStyle/>
                    <a:p>
                      <a:r>
                        <a:rPr kumimoji="1" lang="en-US" altLang="ja-JP" sz="1000" b="0">
                          <a:latin typeface="+mn-ea"/>
                          <a:ea typeface="+mn-ea"/>
                        </a:rPr>
                        <a:t>4</a:t>
                      </a:r>
                      <a:endParaRPr kumimoji="1" lang="ja-JP" altLang="en-US"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n-ea"/>
                          <a:ea typeface="+mn-ea"/>
                        </a:rPr>
                        <a:t>認可機能のログイン</a:t>
                      </a:r>
                      <a:endParaRPr kumimoji="1" lang="ja-JP" altLang="en-US" sz="100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認可コードグラントにより、</a:t>
                      </a:r>
                      <a:r>
                        <a:rPr kumimoji="1" lang="en-US" altLang="ja-JP"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Keycloak</a:t>
                      </a:r>
                      <a:r>
                        <a:rPr kumimoji="1" lang="ja-JP" altLang="en-US"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のログイン画面でログインしてトークンを取得する</a:t>
                      </a:r>
                      <a:endParaRPr kumimoji="1" lang="en-US" altLang="ja-JP" sz="10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extLst>
                  <a:ext uri="{0D108BD9-81ED-4DB2-BD59-A6C34878D82A}">
                    <a16:rowId xmlns:a16="http://schemas.microsoft.com/office/drawing/2014/main" val="2146093494"/>
                  </a:ext>
                </a:extLst>
              </a:tr>
              <a:tr h="126400">
                <a:tc>
                  <a:txBody>
                    <a:bodyPr/>
                    <a:lstStyle/>
                    <a:p>
                      <a:r>
                        <a:rPr kumimoji="1" lang="en-US" altLang="ja-JP" sz="1000" b="0">
                          <a:latin typeface="+mn-ea"/>
                          <a:ea typeface="+mn-ea"/>
                        </a:rPr>
                        <a:t>5</a:t>
                      </a:r>
                      <a:endParaRPr kumimoji="1" lang="ja-JP" altLang="en-US"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b="0" dirty="0">
                          <a:latin typeface="+mn-ea"/>
                          <a:ea typeface="+mn-ea"/>
                        </a:rPr>
                        <a:t>来歴登録</a:t>
                      </a:r>
                      <a:r>
                        <a:rPr lang="en-US" altLang="ja-JP" sz="1000" b="0" dirty="0">
                          <a:latin typeface="+mn-ea"/>
                          <a:ea typeface="+mn-ea"/>
                        </a:rPr>
                        <a:t>(</a:t>
                      </a:r>
                      <a:r>
                        <a:rPr lang="ja-JP" altLang="en-US" sz="1000" b="0" dirty="0">
                          <a:latin typeface="+mn-ea"/>
                          <a:ea typeface="+mn-ea"/>
                        </a:rPr>
                        <a:t>原本情報</a:t>
                      </a:r>
                      <a:r>
                        <a:rPr lang="en-US" altLang="ja-JP" sz="1000" b="0" dirty="0">
                          <a:latin typeface="+mn-ea"/>
                          <a:ea typeface="+mn-ea"/>
                        </a:rPr>
                        <a:t>)</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データカタログ作成ツール</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シーケンス一覧」</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13</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18</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を参照のこと</a:t>
                      </a:r>
                      <a:endPar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endParaRPr>
                    </a:p>
                  </a:txBody>
                  <a:tcPr anchor="ctr"/>
                </a:tc>
                <a:extLst>
                  <a:ext uri="{0D108BD9-81ED-4DB2-BD59-A6C34878D82A}">
                    <a16:rowId xmlns:a16="http://schemas.microsoft.com/office/drawing/2014/main" val="778678517"/>
                  </a:ext>
                </a:extLst>
              </a:tr>
              <a:tr h="126400">
                <a:tc>
                  <a:txBody>
                    <a:bodyPr/>
                    <a:lstStyle/>
                    <a:p>
                      <a:r>
                        <a:rPr kumimoji="1" lang="en-US" altLang="ja-JP" sz="1000" b="0">
                          <a:latin typeface="+mn-ea"/>
                          <a:ea typeface="+mn-ea"/>
                        </a:rPr>
                        <a:t>6</a:t>
                      </a:r>
                      <a:endParaRPr kumimoji="1" lang="ja-JP" altLang="en-US"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b="0" dirty="0">
                          <a:latin typeface="+mn-ea"/>
                          <a:ea typeface="+mn-ea"/>
                        </a:rPr>
                        <a:t>データ出品登録</a:t>
                      </a:r>
                      <a:endParaRPr lang="en-US" altLang="ja-JP" sz="10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処理シーケンス」</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4.3.4. </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データ出品登録（サンプルデータ登録）を参照のこと</a:t>
                      </a:r>
                      <a:endPar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endParaRPr>
                    </a:p>
                  </a:txBody>
                  <a:tcPr anchor="ctr"/>
                </a:tc>
                <a:extLst>
                  <a:ext uri="{0D108BD9-81ED-4DB2-BD59-A6C34878D82A}">
                    <a16:rowId xmlns:a16="http://schemas.microsoft.com/office/drawing/2014/main" val="3946253855"/>
                  </a:ext>
                </a:extLst>
              </a:tr>
              <a:tr h="195757">
                <a:tc>
                  <a:txBody>
                    <a:bodyPr/>
                    <a:lstStyle/>
                    <a:p>
                      <a:r>
                        <a:rPr kumimoji="1" lang="en-US" altLang="ja-JP" sz="1000" b="0">
                          <a:latin typeface="+mn-ea"/>
                          <a:ea typeface="+mn-ea"/>
                        </a:rPr>
                        <a:t>7</a:t>
                      </a:r>
                      <a:endParaRPr kumimoji="1" lang="ja-JP" altLang="en-US" sz="1000" b="0" dirty="0">
                        <a:latin typeface="+mn-ea"/>
                        <a:ea typeface="+mn-ea"/>
                      </a:endParaRPr>
                    </a:p>
                  </a:txBody>
                  <a:tcPr anchor="ctr"/>
                </a:tc>
                <a:tc>
                  <a:txBody>
                    <a:bodyPr/>
                    <a:lstStyle/>
                    <a:p>
                      <a:r>
                        <a:rPr kumimoji="1" lang="ja-JP" altLang="en-US" sz="1000" b="0" dirty="0">
                          <a:latin typeface="+mn-ea"/>
                          <a:ea typeface="+mn-ea"/>
                        </a:rPr>
                        <a:t>認可情報更新</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処理シーケンス」</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6. </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利用契約</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「基本設計書</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別紙</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1_</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処理シーケンス」</a:t>
                      </a:r>
                      <a:r>
                        <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4.2.3. </a:t>
                      </a: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認可情報更新</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rPr>
                        <a:t>の認可情報更新部分詳細</a:t>
                      </a:r>
                      <a:endParaRPr kumimoji="1" lang="en-US" altLang="ja-JP" sz="1000" b="0" i="0" u="none" strike="noStrike" kern="1200" cap="none" spc="0" normalizeH="0" baseline="0" noProof="0" dirty="0">
                        <a:ln>
                          <a:noFill/>
                        </a:ln>
                        <a:solidFill>
                          <a:prstClr val="black"/>
                        </a:solidFill>
                        <a:effectLst/>
                        <a:uLnTx/>
                        <a:uFillTx/>
                        <a:latin typeface="ＭＳ Ｐゴシック" panose="020B0600070205080204" pitchFamily="50" charset="-128"/>
                        <a:ea typeface="+mn-ea"/>
                        <a:cs typeface="+mn-cs"/>
                      </a:endParaRPr>
                    </a:p>
                  </a:txBody>
                  <a:tcPr anchor="ctr"/>
                </a:tc>
                <a:extLst>
                  <a:ext uri="{0D108BD9-81ED-4DB2-BD59-A6C34878D82A}">
                    <a16:rowId xmlns:a16="http://schemas.microsoft.com/office/drawing/2014/main" val="2828820064"/>
                  </a:ext>
                </a:extLst>
              </a:tr>
            </a:tbl>
          </a:graphicData>
        </a:graphic>
      </p:graphicFrame>
      <p:sp>
        <p:nvSpPr>
          <p:cNvPr id="6" name="テキスト ボックス 5">
            <a:extLst>
              <a:ext uri="{FF2B5EF4-FFF2-40B4-BE49-F238E27FC236}">
                <a16:creationId xmlns:a16="http://schemas.microsoft.com/office/drawing/2014/main" id="{7DE8EBB3-B8D8-462F-87F3-7538A455B4AB}"/>
              </a:ext>
            </a:extLst>
          </p:cNvPr>
          <p:cNvSpPr txBox="1"/>
          <p:nvPr/>
        </p:nvSpPr>
        <p:spPr>
          <a:xfrm>
            <a:off x="216000" y="720001"/>
            <a:ext cx="9067500" cy="28148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主にデータ提供者の業務に関わるシーケンス一覧を示す。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800">
                <a:latin typeface="Meiryo UI" panose="020B0604030504040204" pitchFamily="50" charset="-128"/>
                <a:ea typeface="Meiryo UI" panose="020B0604030504040204" pitchFamily="50" charset="-128"/>
              </a:rPr>
              <a:t>3. </a:t>
            </a:r>
            <a:r>
              <a:rPr lang="ja-JP" altLang="en-US" sz="1800">
                <a:latin typeface="Meiryo UI" panose="020B0604030504040204" pitchFamily="50" charset="-128"/>
                <a:ea typeface="Meiryo UI" panose="020B0604030504040204" pitchFamily="50" charset="-128"/>
              </a:rPr>
              <a:t>シーケンス </a:t>
            </a:r>
            <a:r>
              <a:rPr lang="en-US" altLang="ja-JP" sz="1800">
                <a:latin typeface="Meiryo UI" panose="020B0604030504040204" pitchFamily="50" charset="-128"/>
                <a:ea typeface="Meiryo UI" panose="020B0604030504040204" pitchFamily="50" charset="-128"/>
              </a:rPr>
              <a:t>&gt; 3.2. </a:t>
            </a:r>
            <a:r>
              <a:rPr lang="ja-JP" altLang="en-US" sz="1800">
                <a:latin typeface="Meiryo UI" panose="020B0604030504040204" pitchFamily="50" charset="-128"/>
                <a:ea typeface="Meiryo UI" panose="020B0604030504040204" pitchFamily="50" charset="-128"/>
              </a:rPr>
              <a:t>データ提供者の業務に関わるシーケンス </a:t>
            </a:r>
            <a:r>
              <a:rPr lang="en-US" altLang="ja-JP" sz="1800">
                <a:latin typeface="Meiryo UI" panose="020B0604030504040204" pitchFamily="50" charset="-128"/>
                <a:ea typeface="Meiryo UI" panose="020B0604030504040204" pitchFamily="50" charset="-128"/>
              </a:rPr>
              <a:t>&gt; </a:t>
            </a:r>
            <a:br>
              <a:rPr lang="en-US" altLang="ja-JP" sz="1800">
                <a:latin typeface="Meiryo UI" panose="020B0604030504040204" pitchFamily="50" charset="-128"/>
                <a:ea typeface="Meiryo UI" panose="020B0604030504040204" pitchFamily="50" charset="-128"/>
              </a:rPr>
            </a:br>
            <a:r>
              <a:rPr lang="en-US" altLang="ja-JP" sz="1800">
                <a:latin typeface="Meiryo UI" panose="020B0604030504040204" pitchFamily="50" charset="-128"/>
                <a:ea typeface="Meiryo UI" panose="020B0604030504040204" pitchFamily="50" charset="-128"/>
              </a:rPr>
              <a:t>3.2.1.</a:t>
            </a:r>
            <a:r>
              <a:rPr lang="ja-JP" altLang="en-US" sz="1800">
                <a:latin typeface="Meiryo UI" panose="020B0604030504040204" pitchFamily="50" charset="-128"/>
                <a:ea typeface="Meiryo UI" panose="020B0604030504040204" pitchFamily="50" charset="-128"/>
              </a:rPr>
              <a:t>データカタログ作成ツールのログイン</a:t>
            </a:r>
            <a:endParaRPr kumimoji="1" lang="ja-JP" altLang="en-US" sz="1800"/>
          </a:p>
        </p:txBody>
      </p:sp>
      <p:sp>
        <p:nvSpPr>
          <p:cNvPr id="7" name="テキスト ボックス 6">
            <a:extLst>
              <a:ext uri="{FF2B5EF4-FFF2-40B4-BE49-F238E27FC236}">
                <a16:creationId xmlns:a16="http://schemas.microsoft.com/office/drawing/2014/main" id="{4236D9BB-C74A-3A39-6189-E7DB2D05E6B8}"/>
              </a:ext>
            </a:extLst>
          </p:cNvPr>
          <p:cNvSpPr txBox="1"/>
          <p:nvPr/>
        </p:nvSpPr>
        <p:spPr>
          <a:xfrm>
            <a:off x="216000" y="720000"/>
            <a:ext cx="8910583" cy="432001"/>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データカタログ作成ツールのログインの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OpenID Connect 1.0</a:t>
            </a:r>
            <a:r>
              <a:rPr lang="ja-JP" altLang="en-US" sz="1200">
                <a:latin typeface="Meiryo UI" panose="020B0604030504040204" pitchFamily="50" charset="-128"/>
                <a:ea typeface="Meiryo UI" panose="020B0604030504040204" pitchFamily="50" charset="-128"/>
              </a:rPr>
              <a:t>認可コードグラントにより、</a:t>
            </a:r>
            <a:r>
              <a:rPr lang="en-US" altLang="ja-JP" sz="1200">
                <a:latin typeface="Meiryo UI" panose="020B0604030504040204" pitchFamily="50" charset="-128"/>
                <a:ea typeface="Meiryo UI" panose="020B0604030504040204" pitchFamily="50" charset="-128"/>
              </a:rPr>
              <a:t>API</a:t>
            </a:r>
            <a:r>
              <a:rPr lang="ja-JP" altLang="en-US" sz="1200">
                <a:latin typeface="Meiryo UI" panose="020B0604030504040204" pitchFamily="50" charset="-128"/>
                <a:ea typeface="Meiryo UI" panose="020B0604030504040204" pitchFamily="50" charset="-128"/>
              </a:rPr>
              <a:t>サーバがトークンを取得する。</a:t>
            </a:r>
            <a:endParaRPr lang="en-US" altLang="ja-JP" sz="1200" dirty="0">
              <a:latin typeface="Meiryo UI" panose="020B0604030504040204" pitchFamily="50" charset="-128"/>
              <a:ea typeface="Meiryo UI" panose="020B0604030504040204" pitchFamily="50" charset="-128"/>
            </a:endParaRPr>
          </a:p>
        </p:txBody>
      </p:sp>
      <p:pic>
        <p:nvPicPr>
          <p:cNvPr id="1026" name="Picture 2" descr="PlantUML diagram">
            <a:extLst>
              <a:ext uri="{FF2B5EF4-FFF2-40B4-BE49-F238E27FC236}">
                <a16:creationId xmlns:a16="http://schemas.microsoft.com/office/drawing/2014/main" id="{04C930BA-9203-FEF4-785E-9D73258CB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69" y="1239429"/>
            <a:ext cx="7534046" cy="535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93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800">
                <a:latin typeface="Meiryo UI" panose="020B0604030504040204" pitchFamily="50" charset="-128"/>
                <a:ea typeface="Meiryo UI" panose="020B0604030504040204" pitchFamily="50" charset="-128"/>
              </a:rPr>
              <a:t>3. </a:t>
            </a:r>
            <a:r>
              <a:rPr lang="ja-JP" altLang="en-US" sz="1800">
                <a:latin typeface="Meiryo UI" panose="020B0604030504040204" pitchFamily="50" charset="-128"/>
                <a:ea typeface="Meiryo UI" panose="020B0604030504040204" pitchFamily="50" charset="-128"/>
              </a:rPr>
              <a:t>シーケンス </a:t>
            </a:r>
            <a:r>
              <a:rPr lang="en-US" altLang="ja-JP" sz="1800">
                <a:latin typeface="Meiryo UI" panose="020B0604030504040204" pitchFamily="50" charset="-128"/>
                <a:ea typeface="Meiryo UI" panose="020B0604030504040204" pitchFamily="50" charset="-128"/>
              </a:rPr>
              <a:t>&gt; 3.2. </a:t>
            </a:r>
            <a:r>
              <a:rPr lang="ja-JP" altLang="en-US" sz="1800">
                <a:latin typeface="Meiryo UI" panose="020B0604030504040204" pitchFamily="50" charset="-128"/>
                <a:ea typeface="Meiryo UI" panose="020B0604030504040204" pitchFamily="50" charset="-128"/>
              </a:rPr>
              <a:t>データ提供者の業務に関わるシーケンス </a:t>
            </a:r>
            <a:r>
              <a:rPr lang="en-US" altLang="ja-JP" sz="1800">
                <a:latin typeface="Meiryo UI" panose="020B0604030504040204" pitchFamily="50" charset="-128"/>
                <a:ea typeface="Meiryo UI" panose="020B0604030504040204" pitchFamily="50" charset="-128"/>
              </a:rPr>
              <a:t>&gt; </a:t>
            </a:r>
            <a:br>
              <a:rPr lang="en-US" altLang="ja-JP" sz="1800">
                <a:latin typeface="Meiryo UI" panose="020B0604030504040204" pitchFamily="50" charset="-128"/>
                <a:ea typeface="Meiryo UI" panose="020B0604030504040204" pitchFamily="50" charset="-128"/>
              </a:rPr>
            </a:br>
            <a:r>
              <a:rPr lang="en-US" altLang="ja-JP" sz="1800">
                <a:latin typeface="Meiryo UI" panose="020B0604030504040204" pitchFamily="50" charset="-128"/>
                <a:ea typeface="Meiryo UI" panose="020B0604030504040204" pitchFamily="50" charset="-128"/>
              </a:rPr>
              <a:t>3.2.2.</a:t>
            </a:r>
            <a:r>
              <a:rPr lang="ja-JP" altLang="en-US" sz="1800">
                <a:latin typeface="Meiryo UI" panose="020B0604030504040204" pitchFamily="50" charset="-128"/>
                <a:ea typeface="Meiryo UI" panose="020B0604030504040204" pitchFamily="50" charset="-128"/>
              </a:rPr>
              <a:t> 認証機能のログイン</a:t>
            </a:r>
            <a:endParaRPr kumimoji="1" lang="ja-JP" altLang="en-US" sz="1800"/>
          </a:p>
        </p:txBody>
      </p:sp>
      <p:sp>
        <p:nvSpPr>
          <p:cNvPr id="7" name="テキスト ボックス 6">
            <a:extLst>
              <a:ext uri="{FF2B5EF4-FFF2-40B4-BE49-F238E27FC236}">
                <a16:creationId xmlns:a16="http://schemas.microsoft.com/office/drawing/2014/main" id="{4236D9BB-C74A-3A39-6189-E7DB2D05E6B8}"/>
              </a:ext>
            </a:extLst>
          </p:cNvPr>
          <p:cNvSpPr txBox="1"/>
          <p:nvPr/>
        </p:nvSpPr>
        <p:spPr>
          <a:xfrm>
            <a:off x="216000" y="720000"/>
            <a:ext cx="8910583" cy="432001"/>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認証機能のログインの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OpenID Connect 1.0</a:t>
            </a:r>
            <a:r>
              <a:rPr lang="ja-JP" altLang="en-US" sz="1200">
                <a:latin typeface="Meiryo UI" panose="020B0604030504040204" pitchFamily="50" charset="-128"/>
                <a:ea typeface="Meiryo UI" panose="020B0604030504040204" pitchFamily="50" charset="-128"/>
              </a:rPr>
              <a:t>認可コードグラントにより、</a:t>
            </a:r>
            <a:r>
              <a:rPr lang="en-US" altLang="ja-JP" sz="1200">
                <a:latin typeface="Meiryo UI" panose="020B0604030504040204" pitchFamily="50" charset="-128"/>
                <a:ea typeface="Meiryo UI" panose="020B0604030504040204" pitchFamily="50" charset="-128"/>
              </a:rPr>
              <a:t>API</a:t>
            </a:r>
            <a:r>
              <a:rPr lang="ja-JP" altLang="en-US" sz="1200">
                <a:latin typeface="Meiryo UI" panose="020B0604030504040204" pitchFamily="50" charset="-128"/>
                <a:ea typeface="Meiryo UI" panose="020B0604030504040204" pitchFamily="50" charset="-128"/>
              </a:rPr>
              <a:t>サーバがトークンを取得する。</a:t>
            </a:r>
            <a:endParaRPr lang="en-US" altLang="ja-JP" sz="1200" dirty="0">
              <a:latin typeface="Meiryo UI" panose="020B0604030504040204" pitchFamily="50" charset="-128"/>
              <a:ea typeface="Meiryo UI" panose="020B0604030504040204" pitchFamily="50" charset="-128"/>
            </a:endParaRPr>
          </a:p>
        </p:txBody>
      </p:sp>
      <p:pic>
        <p:nvPicPr>
          <p:cNvPr id="3074" name="Picture 2" descr="PlantUML diagram">
            <a:extLst>
              <a:ext uri="{FF2B5EF4-FFF2-40B4-BE49-F238E27FC236}">
                <a16:creationId xmlns:a16="http://schemas.microsoft.com/office/drawing/2014/main" id="{E9A45102-5C8B-1B52-62E6-BFE6A3052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00" y="1322127"/>
            <a:ext cx="7685029" cy="523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35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800">
                <a:latin typeface="Meiryo UI" panose="020B0604030504040204" pitchFamily="50" charset="-128"/>
                <a:ea typeface="Meiryo UI" panose="020B0604030504040204" pitchFamily="50" charset="-128"/>
              </a:rPr>
              <a:t>3. </a:t>
            </a:r>
            <a:r>
              <a:rPr lang="ja-JP" altLang="en-US" sz="1800">
                <a:latin typeface="Meiryo UI" panose="020B0604030504040204" pitchFamily="50" charset="-128"/>
                <a:ea typeface="Meiryo UI" panose="020B0604030504040204" pitchFamily="50" charset="-128"/>
              </a:rPr>
              <a:t>シーケンス </a:t>
            </a:r>
            <a:r>
              <a:rPr lang="en-US" altLang="ja-JP" sz="1800">
                <a:latin typeface="Meiryo UI" panose="020B0604030504040204" pitchFamily="50" charset="-128"/>
                <a:ea typeface="Meiryo UI" panose="020B0604030504040204" pitchFamily="50" charset="-128"/>
              </a:rPr>
              <a:t>&gt; 3.2. </a:t>
            </a:r>
            <a:r>
              <a:rPr lang="ja-JP" altLang="en-US" sz="1800">
                <a:latin typeface="Meiryo UI" panose="020B0604030504040204" pitchFamily="50" charset="-128"/>
                <a:ea typeface="Meiryo UI" panose="020B0604030504040204" pitchFamily="50" charset="-128"/>
              </a:rPr>
              <a:t>データ提供者の業務に関わるシーケンス </a:t>
            </a:r>
            <a:r>
              <a:rPr lang="en-US" altLang="ja-JP" sz="1800">
                <a:latin typeface="Meiryo UI" panose="020B0604030504040204" pitchFamily="50" charset="-128"/>
                <a:ea typeface="Meiryo UI" panose="020B0604030504040204" pitchFamily="50" charset="-128"/>
              </a:rPr>
              <a:t>&gt; </a:t>
            </a:r>
            <a:br>
              <a:rPr lang="en-US" altLang="ja-JP" sz="1800">
                <a:latin typeface="Meiryo UI" panose="020B0604030504040204" pitchFamily="50" charset="-128"/>
                <a:ea typeface="Meiryo UI" panose="020B0604030504040204" pitchFamily="50" charset="-128"/>
              </a:rPr>
            </a:br>
            <a:r>
              <a:rPr lang="en-US" altLang="ja-JP" sz="1800">
                <a:latin typeface="Meiryo UI" panose="020B0604030504040204" pitchFamily="50" charset="-128"/>
                <a:ea typeface="Meiryo UI" panose="020B0604030504040204" pitchFamily="50" charset="-128"/>
              </a:rPr>
              <a:t>3.2.3. </a:t>
            </a:r>
            <a:r>
              <a:rPr lang="ja-JP" altLang="en-US" sz="1800">
                <a:latin typeface="Meiryo UI" panose="020B0604030504040204" pitchFamily="50" charset="-128"/>
                <a:ea typeface="Meiryo UI" panose="020B0604030504040204" pitchFamily="50" charset="-128"/>
              </a:rPr>
              <a:t>認可機能のログイン</a:t>
            </a:r>
            <a:endParaRPr kumimoji="1" lang="ja-JP" altLang="en-US" sz="1800"/>
          </a:p>
        </p:txBody>
      </p:sp>
      <p:sp>
        <p:nvSpPr>
          <p:cNvPr id="7" name="テキスト ボックス 6">
            <a:extLst>
              <a:ext uri="{FF2B5EF4-FFF2-40B4-BE49-F238E27FC236}">
                <a16:creationId xmlns:a16="http://schemas.microsoft.com/office/drawing/2014/main" id="{4236D9BB-C74A-3A39-6189-E7DB2D05E6B8}"/>
              </a:ext>
            </a:extLst>
          </p:cNvPr>
          <p:cNvSpPr txBox="1"/>
          <p:nvPr/>
        </p:nvSpPr>
        <p:spPr>
          <a:xfrm>
            <a:off x="216000" y="720000"/>
            <a:ext cx="8910583" cy="432001"/>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認可機能のログインの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OpenID Connect 1.0</a:t>
            </a:r>
            <a:r>
              <a:rPr lang="ja-JP" altLang="en-US" sz="1200">
                <a:latin typeface="Meiryo UI" panose="020B0604030504040204" pitchFamily="50" charset="-128"/>
                <a:ea typeface="Meiryo UI" panose="020B0604030504040204" pitchFamily="50" charset="-128"/>
              </a:rPr>
              <a:t>認可コードグラントにより、</a:t>
            </a:r>
            <a:r>
              <a:rPr lang="en-US" altLang="ja-JP" sz="1200">
                <a:latin typeface="Meiryo UI" panose="020B0604030504040204" pitchFamily="50" charset="-128"/>
                <a:ea typeface="Meiryo UI" panose="020B0604030504040204" pitchFamily="50" charset="-128"/>
              </a:rPr>
              <a:t>API</a:t>
            </a:r>
            <a:r>
              <a:rPr lang="ja-JP" altLang="en-US" sz="1200">
                <a:latin typeface="Meiryo UI" panose="020B0604030504040204" pitchFamily="50" charset="-128"/>
                <a:ea typeface="Meiryo UI" panose="020B0604030504040204" pitchFamily="50" charset="-128"/>
              </a:rPr>
              <a:t>サーバがトークンを取得する。</a:t>
            </a:r>
            <a:endParaRPr lang="en-US" altLang="ja-JP" sz="1200" dirty="0">
              <a:latin typeface="Meiryo UI" panose="020B0604030504040204" pitchFamily="50" charset="-128"/>
              <a:ea typeface="Meiryo UI" panose="020B0604030504040204" pitchFamily="50" charset="-128"/>
            </a:endParaRPr>
          </a:p>
        </p:txBody>
      </p:sp>
      <p:pic>
        <p:nvPicPr>
          <p:cNvPr id="2052" name="Picture 4" descr="PlantUML diagram">
            <a:extLst>
              <a:ext uri="{FF2B5EF4-FFF2-40B4-BE49-F238E27FC236}">
                <a16:creationId xmlns:a16="http://schemas.microsoft.com/office/drawing/2014/main" id="{4090BF31-9C36-2C9D-A372-2F5534F6B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09" y="1322127"/>
            <a:ext cx="7684249" cy="523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(OAuth2.0)</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964199833"/>
              </p:ext>
            </p:extLst>
          </p:nvPr>
        </p:nvGraphicFramePr>
        <p:xfrm>
          <a:off x="216000" y="720000"/>
          <a:ext cx="9216000" cy="5463593"/>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167145">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(Access Token)</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334254454"/>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認可コード</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Code)</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認可コードグラントの処理過程で内部的に利用される短命のトークン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061811079"/>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リソースオーナー</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ctr"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リソースサーバに自身のリソースを持っている</a:t>
                      </a:r>
                    </a:p>
                  </a:txBody>
                  <a:tcPr marL="0" marR="0" marT="0" marB="0" anchor="ctr"/>
                </a:tc>
                <a:extLst>
                  <a:ext uri="{0D108BD9-81ED-4DB2-BD59-A6C34878D82A}">
                    <a16:rowId xmlns:a16="http://schemas.microsoft.com/office/drawing/2014/main" val="1196085518"/>
                  </a:ext>
                </a:extLst>
              </a:tr>
              <a:tr h="312473">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(Client)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認可機能からアクセストークンを取得し、リソースサーバにアクセスするサードパーティーアプリケーション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06531758"/>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リソースサーバ</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Server)</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リソースオーナーのリソースを保持しているサーバ</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371309177"/>
                  </a:ext>
                </a:extLst>
              </a:tr>
              <a:tr h="303552">
                <a:tc>
                  <a:txBody>
                    <a:bodyPr/>
                    <a:lstStyle/>
                    <a:p>
                      <a:pPr algn="l"/>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Server)</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アクセストークンの発行や検証を提供する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54137353"/>
                  </a:ext>
                </a:extLst>
              </a:tr>
              <a:tr h="303552">
                <a:tc>
                  <a:txBody>
                    <a:bodyPr/>
                    <a:lstStyle/>
                    <a:p>
                      <a:pPr algn="l"/>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認可機能に対してリクエストするアプリケーションの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認可機能に登録されたクライアントやリソースサーバといったアプリケーションを一意に識別する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944889176"/>
                  </a:ext>
                </a:extLst>
              </a:tr>
              <a:tr h="303552">
                <a:tc>
                  <a:txBody>
                    <a:bodyPr/>
                    <a:lstStyle/>
                    <a:p>
                      <a:pPr algn="l"/>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クライアントシークレット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認可機能に対してリクエストするアプリケーションのシークレット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認可機能に登録されたクライアントやリソースサーバといったアプリケーションのクレデンシャル情報</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427956969"/>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認可コードグラント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Code Grant)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795261887"/>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10</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インプリシットグラント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(Implicit Grant)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429585984"/>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11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リソースオーナーパスワードクレデンシャルズグラント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 Password Credentials Grant)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575099675"/>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12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クライアントクレデンシャルズグラント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(Client Credentials Grant)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643903472"/>
                  </a:ext>
                </a:extLst>
              </a:tr>
              <a:tr h="166652">
                <a:tc>
                  <a:txBody>
                    <a:bodyPr/>
                    <a:lstStyle/>
                    <a:p>
                      <a:pPr algn="l"/>
                      <a:r>
                        <a:rPr kumimoji="1" lang="en-US" altLang="ja-JP" sz="1000" dirty="0">
                          <a:latin typeface="Meiryo UI" panose="020B0604030504040204" pitchFamily="50" charset="-128"/>
                          <a:ea typeface="Meiryo UI" panose="020B0604030504040204" pitchFamily="50" charset="-128"/>
                        </a:rPr>
                        <a:t>13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トークンエンドポイント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認可機能が具備するトークン発行を受け付けるためのエンドポイント</a:t>
                      </a:r>
                    </a:p>
                  </a:txBody>
                  <a:tcPr marL="0" marR="0" marT="0" marB="0" anchor="ctr"/>
                </a:tc>
                <a:extLst>
                  <a:ext uri="{0D108BD9-81ED-4DB2-BD59-A6C34878D82A}">
                    <a16:rowId xmlns:a16="http://schemas.microsoft.com/office/drawing/2014/main" val="3117106299"/>
                  </a:ext>
                </a:extLst>
              </a:tr>
              <a:tr h="166652">
                <a:tc>
                  <a:txBody>
                    <a:bodyPr/>
                    <a:lstStyle/>
                    <a:p>
                      <a:pPr algn="l"/>
                      <a:r>
                        <a:rPr kumimoji="1" lang="en-US" altLang="ja-JP" sz="1000" dirty="0">
                          <a:latin typeface="Meiryo UI" panose="020B0604030504040204" pitchFamily="50" charset="-128"/>
                          <a:ea typeface="Meiryo UI" panose="020B0604030504040204" pitchFamily="50" charset="-128"/>
                        </a:rPr>
                        <a:t>14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トークンイントロスペクションエンドポイント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認可機能が具備するトークンイントロスペクションを受け付けるためのエンドポイント</a:t>
                      </a:r>
                    </a:p>
                  </a:txBody>
                  <a:tcPr marL="0" marR="0" marT="0" marB="0" anchor="ctr"/>
                </a:tc>
                <a:extLst>
                  <a:ext uri="{0D108BD9-81ED-4DB2-BD59-A6C34878D82A}">
                    <a16:rowId xmlns:a16="http://schemas.microsoft.com/office/drawing/2014/main" val="2631426457"/>
                  </a:ext>
                </a:extLst>
              </a:tr>
              <a:tr h="416630">
                <a:tc>
                  <a:txBody>
                    <a:bodyPr/>
                    <a:lstStyle/>
                    <a:p>
                      <a:pPr algn="l"/>
                      <a:r>
                        <a:rPr kumimoji="1" lang="en-US" altLang="ja-JP" sz="1000" dirty="0">
                          <a:latin typeface="Meiryo UI" panose="020B0604030504040204" pitchFamily="50" charset="-128"/>
                          <a:ea typeface="Meiryo UI" panose="020B0604030504040204" pitchFamily="50" charset="-128"/>
                        </a:rPr>
                        <a:t>15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トークンイントロスペクション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(Token Introspection)</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クライアントからリソースサーバに送られてきたアクセストークンが有効かどうかを、リソースサーバが認可機能に確認すること</a:t>
                      </a: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アクセストークンが有効だった場合は、アクセストークンのデコードされた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Payload</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部が得られる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本設計書では、トークン検証と表現することがある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38599237"/>
                  </a:ext>
                </a:extLst>
              </a:tr>
              <a:tr h="416630">
                <a:tc>
                  <a:txBody>
                    <a:bodyPr/>
                    <a:lstStyle/>
                    <a:p>
                      <a:pPr algn="l"/>
                      <a:r>
                        <a:rPr kumimoji="1" lang="en-US" altLang="ja-JP" sz="1000" dirty="0">
                          <a:latin typeface="Meiryo UI" panose="020B0604030504040204" pitchFamily="50" charset="-128"/>
                          <a:ea typeface="Meiryo UI" panose="020B0604030504040204" pitchFamily="50" charset="-128"/>
                        </a:rPr>
                        <a:t>16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トークンエクスチェンジ</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(Token Exchange)</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RFC8693</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で定義された、なりすましや委任に関して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を拡張するための仕様</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既存のアクセストークンを</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Subject Token</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として認可機能に渡すことで新規のアクセストークンを得る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本設計書では、トークン交換と表現することがある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705053435"/>
                  </a:ext>
                </a:extLst>
              </a:tr>
            </a:tbl>
          </a:graphicData>
        </a:graphic>
      </p:graphicFrame>
    </p:spTree>
    <p:extLst>
      <p:ext uri="{BB962C8B-B14F-4D97-AF65-F5344CB8AC3E}">
        <p14:creationId xmlns:p14="http://schemas.microsoft.com/office/powerpoint/2010/main" val="3175522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199EE-4DC1-45E7-ADFD-57E3298A9FA2}"/>
              </a:ext>
            </a:extLst>
          </p:cNvPr>
          <p:cNvSpPr>
            <a:spLocks noGrp="1"/>
          </p:cNvSpPr>
          <p:nvPr>
            <p:ph type="title"/>
          </p:nvPr>
        </p:nvSpPr>
        <p:spPr/>
        <p:txBody>
          <a:bodyPr>
            <a:no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3.2. </a:t>
            </a:r>
            <a:r>
              <a:rPr lang="ja-JP" altLang="en-US" sz="1800" dirty="0">
                <a:latin typeface="Meiryo UI" panose="020B0604030504040204" pitchFamily="50" charset="-128"/>
                <a:ea typeface="Meiryo UI" panose="020B0604030504040204" pitchFamily="50" charset="-128"/>
              </a:rPr>
              <a:t>データ提供者の業務に関わるシーケンス </a:t>
            </a:r>
            <a:r>
              <a:rPr lang="en-US" altLang="ja-JP" sz="1800" dirty="0">
                <a:latin typeface="Meiryo UI" panose="020B0604030504040204" pitchFamily="50" charset="-128"/>
                <a:ea typeface="Meiryo UI" panose="020B0604030504040204" pitchFamily="50" charset="-128"/>
              </a:rPr>
              <a:t>&gt;</a:t>
            </a:r>
            <a:br>
              <a:rPr lang="en-US" altLang="ja-JP" sz="1800">
                <a:latin typeface="Meiryo UI" panose="020B0604030504040204" pitchFamily="50" charset="-128"/>
                <a:ea typeface="Meiryo UI" panose="020B0604030504040204" pitchFamily="50" charset="-128"/>
              </a:rPr>
            </a:br>
            <a:r>
              <a:rPr lang="en-US" altLang="ja-JP" sz="1800">
                <a:latin typeface="Meiryo UI" panose="020B0604030504040204" pitchFamily="50" charset="-128"/>
                <a:ea typeface="Meiryo UI" panose="020B0604030504040204" pitchFamily="50" charset="-128"/>
              </a:rPr>
              <a:t>3.2.5. </a:t>
            </a:r>
            <a:r>
              <a:rPr lang="ja-JP" altLang="en-US" sz="1800" dirty="0">
                <a:latin typeface="Meiryo UI" panose="020B0604030504040204" pitchFamily="50" charset="-128"/>
                <a:ea typeface="Meiryo UI" panose="020B0604030504040204" pitchFamily="50" charset="-128"/>
              </a:rPr>
              <a:t>認可情報更新</a:t>
            </a:r>
            <a:endParaRPr kumimoji="1" lang="ja-JP" altLang="en-US" sz="1800" dirty="0"/>
          </a:p>
        </p:txBody>
      </p:sp>
      <p:sp>
        <p:nvSpPr>
          <p:cNvPr id="9" name="テキスト ボックス 8">
            <a:extLst>
              <a:ext uri="{FF2B5EF4-FFF2-40B4-BE49-F238E27FC236}">
                <a16:creationId xmlns:a16="http://schemas.microsoft.com/office/drawing/2014/main" id="{7DB01287-91B5-412A-A6A7-7AF361FEFD7A}"/>
              </a:ext>
            </a:extLst>
          </p:cNvPr>
          <p:cNvSpPr txBox="1"/>
          <p:nvPr/>
        </p:nvSpPr>
        <p:spPr>
          <a:xfrm>
            <a:off x="216000" y="720000"/>
            <a:ext cx="8914810" cy="773520"/>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認可設定のシーケンスを以下に示す。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にデフォルトクライアントである</a:t>
            </a:r>
            <a:r>
              <a:rPr lang="en-US" altLang="ja-JP" sz="1200" dirty="0">
                <a:latin typeface="Meiryo UI" panose="020B0604030504040204" pitchFamily="50" charset="-128"/>
                <a:ea typeface="Meiryo UI" panose="020B0604030504040204" pitchFamily="50" charset="-128"/>
              </a:rPr>
              <a:t>admin-cli</a:t>
            </a:r>
            <a:r>
              <a:rPr lang="ja-JP" altLang="en-US" sz="1200" dirty="0">
                <a:latin typeface="Meiryo UI" panose="020B0604030504040204" pitchFamily="50" charset="-128"/>
                <a:ea typeface="Meiryo UI" panose="020B0604030504040204" pitchFamily="50" charset="-128"/>
              </a:rPr>
              <a:t>があり、</a:t>
            </a:r>
            <a:r>
              <a:rPr lang="en-US" altLang="ja-JP" sz="1200" dirty="0">
                <a:latin typeface="Meiryo UI" panose="020B0604030504040204" pitchFamily="50" charset="-128"/>
                <a:ea typeface="Meiryo UI" panose="020B0604030504040204" pitchFamily="50" charset="-128"/>
              </a:rPr>
              <a:t>API</a:t>
            </a:r>
            <a:r>
              <a:rPr lang="ja-JP" altLang="en-US" sz="1200" dirty="0">
                <a:latin typeface="Meiryo UI" panose="020B0604030504040204" pitchFamily="50" charset="-128"/>
                <a:ea typeface="Meiryo UI" panose="020B0604030504040204" pitchFamily="50" charset="-128"/>
              </a:rPr>
              <a:t>サーバが</a:t>
            </a:r>
            <a:r>
              <a:rPr lang="en-US" altLang="ja-JP" sz="1200" dirty="0">
                <a:latin typeface="Meiryo UI" panose="020B0604030504040204" pitchFamily="50" charset="-128"/>
                <a:ea typeface="Meiryo UI" panose="020B0604030504040204" pitchFamily="50" charset="-128"/>
              </a:rPr>
              <a:t>Master</a:t>
            </a:r>
            <a:r>
              <a:rPr lang="ja-JP" altLang="en-US" sz="1200" dirty="0">
                <a:latin typeface="Meiryo UI" panose="020B0604030504040204" pitchFamily="50" charset="-128"/>
                <a:ea typeface="Meiryo UI" panose="020B0604030504040204" pitchFamily="50" charset="-128"/>
              </a:rPr>
              <a:t>レルムユーザのクレデンシャル情報を保持していることを前提とする。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admin-cli</a:t>
            </a:r>
            <a:r>
              <a:rPr lang="ja-JP" altLang="en-US" sz="1200" dirty="0">
                <a:latin typeface="Meiryo UI" panose="020B0604030504040204" pitchFamily="50" charset="-128"/>
                <a:ea typeface="Meiryo UI" panose="020B0604030504040204" pitchFamily="50" charset="-128"/>
              </a:rPr>
              <a:t>はデフォルトでは</a:t>
            </a:r>
            <a:r>
              <a:rPr lang="en-US" altLang="ja-JP" sz="1200" dirty="0">
                <a:latin typeface="Meiryo UI" panose="020B0604030504040204" pitchFamily="50" charset="-128"/>
                <a:ea typeface="Meiryo UI" panose="020B0604030504040204" pitchFamily="50" charset="-128"/>
              </a:rPr>
              <a:t>public</a:t>
            </a:r>
            <a:r>
              <a:rPr lang="ja-JP" altLang="en-US" sz="1200" dirty="0">
                <a:latin typeface="Meiryo UI" panose="020B0604030504040204" pitchFamily="50" charset="-128"/>
                <a:ea typeface="Meiryo UI" panose="020B0604030504040204" pitchFamily="50" charset="-128"/>
              </a:rPr>
              <a:t>クライアントであり、</a:t>
            </a:r>
            <a:r>
              <a:rPr lang="en-US" altLang="ja-JP" sz="1200" dirty="0">
                <a:latin typeface="Meiryo UI" panose="020B0604030504040204" pitchFamily="50" charset="-128"/>
                <a:ea typeface="Meiryo UI" panose="020B0604030504040204" pitchFamily="50" charset="-128"/>
              </a:rPr>
              <a:t>Resource Owner Password Credentials Grant</a:t>
            </a:r>
            <a:r>
              <a:rPr lang="ja-JP" altLang="en-US" sz="1200" dirty="0">
                <a:latin typeface="Meiryo UI" panose="020B0604030504040204" pitchFamily="50" charset="-128"/>
                <a:ea typeface="Meiryo UI" panose="020B0604030504040204" pitchFamily="50" charset="-128"/>
              </a:rPr>
              <a:t>にしか対応していない。</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リソース名はリソース</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を設定する。</a:t>
            </a:r>
            <a:endParaRPr lang="en-US" altLang="ja-JP" sz="1200" dirty="0">
              <a:latin typeface="Meiryo UI" panose="020B0604030504040204" pitchFamily="50" charset="-128"/>
              <a:ea typeface="Meiryo UI" panose="020B0604030504040204" pitchFamily="50" charset="-128"/>
            </a:endParaRPr>
          </a:p>
        </p:txBody>
      </p:sp>
      <p:pic>
        <p:nvPicPr>
          <p:cNvPr id="3074" name="Picture 2" descr="PlantUML diagram">
            <a:extLst>
              <a:ext uri="{FF2B5EF4-FFF2-40B4-BE49-F238E27FC236}">
                <a16:creationId xmlns:a16="http://schemas.microsoft.com/office/drawing/2014/main" id="{6A5790AE-B65E-14A3-43FC-E0D7CF6FF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00" y="1668927"/>
            <a:ext cx="9308867" cy="42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926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D5ACB-2200-4F4D-BF5E-645C0D587484}"/>
              </a:ext>
            </a:extLst>
          </p:cNvPr>
          <p:cNvSpPr>
            <a:spLocks noGrp="1"/>
          </p:cNvSpPr>
          <p:nvPr>
            <p:ph type="title"/>
          </p:nvPr>
        </p:nvSpPr>
        <p:spPr/>
        <p:txBody>
          <a:bodyPr>
            <a:normAutofit/>
          </a:bodyPr>
          <a:lstStyle/>
          <a:p>
            <a:r>
              <a:rPr kumimoji="1" lang="en-US" altLang="ja-JP" sz="1800" dirty="0"/>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3.3. </a:t>
            </a:r>
            <a:r>
              <a:rPr lang="ja-JP" altLang="en-US" sz="1800" dirty="0">
                <a:latin typeface="Meiryo UI" panose="020B0604030504040204" pitchFamily="50" charset="-128"/>
                <a:ea typeface="Meiryo UI" panose="020B0604030504040204" pitchFamily="50" charset="-128"/>
              </a:rPr>
              <a:t>データ利用者の業務に関わるシーケンス</a:t>
            </a:r>
            <a:endParaRPr kumimoji="1" lang="ja-JP" altLang="en-US" sz="1800" dirty="0"/>
          </a:p>
        </p:txBody>
      </p:sp>
      <p:graphicFrame>
        <p:nvGraphicFramePr>
          <p:cNvPr id="3" name="表 3">
            <a:extLst>
              <a:ext uri="{FF2B5EF4-FFF2-40B4-BE49-F238E27FC236}">
                <a16:creationId xmlns:a16="http://schemas.microsoft.com/office/drawing/2014/main" id="{B6E67CBC-4ED0-4A9A-A675-FB85AA8377F5}"/>
              </a:ext>
            </a:extLst>
          </p:cNvPr>
          <p:cNvGraphicFramePr>
            <a:graphicFrameLocks noGrp="1"/>
          </p:cNvGraphicFramePr>
          <p:nvPr>
            <p:extLst>
              <p:ext uri="{D42A27DB-BD31-4B8C-83A1-F6EECF244321}">
                <p14:modId xmlns:p14="http://schemas.microsoft.com/office/powerpoint/2010/main" val="2782106821"/>
              </p:ext>
            </p:extLst>
          </p:nvPr>
        </p:nvGraphicFramePr>
        <p:xfrm>
          <a:off x="294962" y="1119356"/>
          <a:ext cx="9118418" cy="5547360"/>
        </p:xfrm>
        <a:graphic>
          <a:graphicData uri="http://schemas.openxmlformats.org/drawingml/2006/table">
            <a:tbl>
              <a:tblPr firstRow="1" bandRow="1">
                <a:tableStyleId>{5C22544A-7EE6-4342-B048-85BDC9FD1C3A}</a:tableStyleId>
              </a:tblPr>
              <a:tblGrid>
                <a:gridCol w="362298">
                  <a:extLst>
                    <a:ext uri="{9D8B030D-6E8A-4147-A177-3AD203B41FA5}">
                      <a16:colId xmlns:a16="http://schemas.microsoft.com/office/drawing/2014/main" val="592563817"/>
                    </a:ext>
                  </a:extLst>
                </a:gridCol>
                <a:gridCol w="1985201">
                  <a:extLst>
                    <a:ext uri="{9D8B030D-6E8A-4147-A177-3AD203B41FA5}">
                      <a16:colId xmlns:a16="http://schemas.microsoft.com/office/drawing/2014/main" val="4085081706"/>
                    </a:ext>
                  </a:extLst>
                </a:gridCol>
                <a:gridCol w="6770919">
                  <a:extLst>
                    <a:ext uri="{9D8B030D-6E8A-4147-A177-3AD203B41FA5}">
                      <a16:colId xmlns:a16="http://schemas.microsoft.com/office/drawing/2014/main" val="2318922255"/>
                    </a:ext>
                  </a:extLst>
                </a:gridCol>
              </a:tblGrid>
              <a:tr h="0">
                <a:tc>
                  <a:txBody>
                    <a:bodyPr/>
                    <a:lstStyle/>
                    <a:p>
                      <a:r>
                        <a:rPr kumimoji="1" lang="en-US" altLang="ja-JP" sz="800" b="1" dirty="0">
                          <a:latin typeface="Meiryo UI" panose="020B0604030504040204" pitchFamily="50" charset="-128"/>
                          <a:ea typeface="Meiryo UI" panose="020B0604030504040204" pitchFamily="50" charset="-128"/>
                        </a:rPr>
                        <a:t>#</a:t>
                      </a:r>
                      <a:endParaRPr kumimoji="1" lang="ja-JP" altLang="en-US" sz="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800" b="1" dirty="0">
                          <a:latin typeface="Meiryo UI" panose="020B0604030504040204" pitchFamily="50" charset="-128"/>
                          <a:ea typeface="Meiryo UI" panose="020B0604030504040204" pitchFamily="50" charset="-128"/>
                        </a:rPr>
                        <a:t>シーケンス</a:t>
                      </a:r>
                    </a:p>
                  </a:txBody>
                  <a:tcPr anchor="ctr"/>
                </a:tc>
                <a:tc>
                  <a:txBody>
                    <a:bodyPr/>
                    <a:lstStyle/>
                    <a:p>
                      <a:r>
                        <a:rPr kumimoji="1" lang="ja-JP" altLang="en-US" sz="800" b="1" dirty="0">
                          <a:latin typeface="Meiryo UI" panose="020B0604030504040204" pitchFamily="50" charset="-128"/>
                          <a:ea typeface="Meiryo UI" panose="020B0604030504040204" pitchFamily="50" charset="-128"/>
                        </a:rPr>
                        <a:t>説明</a:t>
                      </a:r>
                    </a:p>
                  </a:txBody>
                  <a:tcPr anchor="ctr"/>
                </a:tc>
                <a:extLst>
                  <a:ext uri="{0D108BD9-81ED-4DB2-BD59-A6C34878D82A}">
                    <a16:rowId xmlns:a16="http://schemas.microsoft.com/office/drawing/2014/main" val="3445863451"/>
                  </a:ext>
                </a:extLst>
              </a:tr>
              <a:tr h="0">
                <a:tc>
                  <a:txBody>
                    <a:bodyPr/>
                    <a:lstStyle/>
                    <a:p>
                      <a:r>
                        <a:rPr kumimoji="1" lang="en-US" altLang="ja-JP" sz="800" b="0" dirty="0">
                          <a:latin typeface="Meiryo UI" panose="020B0604030504040204" pitchFamily="50" charset="-128"/>
                          <a:ea typeface="Meiryo UI" panose="020B0604030504040204" pitchFamily="50" charset="-128"/>
                        </a:rPr>
                        <a:t>1</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利用契約</a:t>
                      </a:r>
                      <a:endParaRPr lang="en-US" altLang="ja-JP"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6.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利用契約を参照のこと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2040099737"/>
                  </a:ext>
                </a:extLst>
              </a:tr>
              <a:tr h="138644">
                <a:tc>
                  <a:txBody>
                    <a:bodyPr/>
                    <a:lstStyle/>
                    <a:p>
                      <a:r>
                        <a:rPr kumimoji="1" lang="en-US" altLang="ja-JP" sz="800" b="0" dirty="0">
                          <a:latin typeface="Meiryo UI" panose="020B0604030504040204" pitchFamily="50" charset="-128"/>
                          <a:ea typeface="Meiryo UI" panose="020B0604030504040204" pitchFamily="50" charset="-128"/>
                        </a:rPr>
                        <a:t>2</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認証トークン取得</a:t>
                      </a:r>
                      <a:endParaRPr lang="en-US" altLang="ja-JP" sz="800" b="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（カタログ検索・データ取得）</a:t>
                      </a:r>
                      <a:endParaRPr lang="en-US" altLang="ja-JP"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5.3.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限定提供データ</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契約無</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7.1.2.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7.1.3.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の認証トークン取得部分の詳細</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2118076416"/>
                  </a:ext>
                </a:extLst>
              </a:tr>
              <a:tr h="390725">
                <a:tc>
                  <a:txBody>
                    <a:bodyPr/>
                    <a:lstStyle/>
                    <a:p>
                      <a:r>
                        <a:rPr kumimoji="1" lang="en-US" altLang="ja-JP" sz="800" b="0" dirty="0">
                          <a:latin typeface="Meiryo UI" panose="020B0604030504040204" pitchFamily="50" charset="-128"/>
                          <a:ea typeface="Meiryo UI" panose="020B0604030504040204" pitchFamily="50" charset="-128"/>
                        </a:rPr>
                        <a:t>3</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認可確認</a:t>
                      </a:r>
                      <a:endParaRPr lang="en-US" altLang="ja-JP" sz="800" b="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（カタログ検索・データ取得）</a:t>
                      </a:r>
                      <a:endParaRPr lang="en-US" altLang="ja-JP"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5.3.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限定提供データ</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契約無</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7.1.2.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7.1.3.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の認可確認部分の詳細</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3555485472"/>
                  </a:ext>
                </a:extLst>
              </a:tr>
              <a:tr h="239476">
                <a:tc>
                  <a:txBody>
                    <a:bodyPr/>
                    <a:lstStyle/>
                    <a:p>
                      <a:r>
                        <a:rPr kumimoji="1" lang="en-US" altLang="ja-JP" sz="800" b="0" dirty="0">
                          <a:latin typeface="Meiryo UI" panose="020B0604030504040204" pitchFamily="50" charset="-128"/>
                          <a:ea typeface="Meiryo UI" panose="020B0604030504040204" pitchFamily="50" charset="-128"/>
                        </a:rPr>
                        <a:t>4</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データ証憑通知</a:t>
                      </a:r>
                      <a:r>
                        <a:rPr lang="en-US" altLang="ja-JP" sz="800" b="0" dirty="0">
                          <a:latin typeface="Meiryo UI" panose="020B0604030504040204" pitchFamily="50" charset="-128"/>
                          <a:ea typeface="Meiryo UI" panose="020B0604030504040204" pitchFamily="50" charset="-128"/>
                        </a:rPr>
                        <a:t>(</a:t>
                      </a:r>
                      <a:r>
                        <a:rPr lang="ja-JP" altLang="en-US" sz="800" b="0" dirty="0">
                          <a:latin typeface="Meiryo UI" panose="020B0604030504040204" pitchFamily="50" charset="-128"/>
                          <a:ea typeface="Meiryo UI" panose="020B0604030504040204" pitchFamily="50" charset="-128"/>
                        </a:rPr>
                        <a:t>送信</a:t>
                      </a:r>
                      <a:r>
                        <a:rPr lang="en-US" altLang="ja-JP" sz="800" b="0" dirty="0">
                          <a:latin typeface="Meiryo UI" panose="020B0604030504040204" pitchFamily="50" charset="-128"/>
                          <a:ea typeface="Meiryo UI" panose="020B0604030504040204" pitchFamily="50" charset="-128"/>
                        </a:rPr>
                        <a:t>)</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1654611201"/>
                  </a:ext>
                </a:extLst>
              </a:tr>
              <a:tr h="239476">
                <a:tc>
                  <a:txBody>
                    <a:bodyPr/>
                    <a:lstStyle/>
                    <a:p>
                      <a:r>
                        <a:rPr kumimoji="1" lang="en-US" altLang="ja-JP" sz="800" b="0" dirty="0">
                          <a:latin typeface="Meiryo UI" panose="020B0604030504040204" pitchFamily="50" charset="-128"/>
                          <a:ea typeface="Meiryo UI" panose="020B0604030504040204" pitchFamily="50" charset="-128"/>
                        </a:rPr>
                        <a:t>5</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データ証憑通知</a:t>
                      </a:r>
                      <a:r>
                        <a:rPr lang="en-US" altLang="ja-JP" sz="800" b="0" dirty="0">
                          <a:latin typeface="Meiryo UI" panose="020B0604030504040204" pitchFamily="50" charset="-128"/>
                          <a:ea typeface="Meiryo UI" panose="020B0604030504040204" pitchFamily="50" charset="-128"/>
                        </a:rPr>
                        <a:t>(</a:t>
                      </a:r>
                      <a:r>
                        <a:rPr lang="ja-JP" altLang="en-US" sz="800" b="0" dirty="0">
                          <a:latin typeface="Meiryo UI" panose="020B0604030504040204" pitchFamily="50" charset="-128"/>
                          <a:ea typeface="Meiryo UI" panose="020B0604030504040204" pitchFamily="50" charset="-128"/>
                        </a:rPr>
                        <a:t>受信</a:t>
                      </a:r>
                      <a:r>
                        <a:rPr lang="en-US" altLang="ja-JP" sz="800" b="0" dirty="0">
                          <a:latin typeface="Meiryo UI" panose="020B0604030504040204" pitchFamily="50" charset="-128"/>
                          <a:ea typeface="Meiryo UI" panose="020B0604030504040204" pitchFamily="50" charset="-128"/>
                        </a:rPr>
                        <a:t>)</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305950970"/>
                  </a:ext>
                </a:extLst>
              </a:tr>
              <a:tr h="340309">
                <a:tc>
                  <a:txBody>
                    <a:bodyPr/>
                    <a:lstStyle/>
                    <a:p>
                      <a:r>
                        <a:rPr kumimoji="1" lang="en-US" altLang="ja-JP" sz="800" b="0" dirty="0">
                          <a:latin typeface="Meiryo UI" panose="020B0604030504040204" pitchFamily="50" charset="-128"/>
                          <a:ea typeface="Meiryo UI" panose="020B0604030504040204" pitchFamily="50" charset="-128"/>
                        </a:rPr>
                        <a:t>6</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来歴登録</a:t>
                      </a:r>
                      <a:r>
                        <a:rPr lang="en-US" altLang="ja-JP" sz="800" b="0" dirty="0">
                          <a:latin typeface="Meiryo UI" panose="020B0604030504040204" pitchFamily="50" charset="-128"/>
                          <a:ea typeface="Meiryo UI" panose="020B0604030504040204" pitchFamily="50" charset="-128"/>
                        </a:rPr>
                        <a:t>(</a:t>
                      </a:r>
                      <a:r>
                        <a:rPr lang="ja-JP" altLang="en-US" sz="800" b="0" dirty="0">
                          <a:latin typeface="Meiryo UI" panose="020B0604030504040204" pitchFamily="50" charset="-128"/>
                          <a:ea typeface="Meiryo UI" panose="020B0604030504040204" pitchFamily="50" charset="-128"/>
                        </a:rPr>
                        <a:t>送信履歴</a:t>
                      </a:r>
                      <a:r>
                        <a:rPr lang="en-US" altLang="ja-JP" sz="800" b="0" dirty="0">
                          <a:latin typeface="Meiryo UI" panose="020B0604030504040204" pitchFamily="50" charset="-128"/>
                          <a:ea typeface="Meiryo UI" panose="020B0604030504040204" pitchFamily="50" charset="-128"/>
                        </a:rPr>
                        <a:t>)</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7.2.1.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7.3.3.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3924768481"/>
                  </a:ext>
                </a:extLst>
              </a:tr>
              <a:tr h="340309">
                <a:tc>
                  <a:txBody>
                    <a:bodyPr/>
                    <a:lstStyle/>
                    <a:p>
                      <a:r>
                        <a:rPr kumimoji="1" lang="en-US" altLang="ja-JP" sz="800" b="0" dirty="0">
                          <a:latin typeface="Meiryo UI" panose="020B0604030504040204" pitchFamily="50" charset="-128"/>
                          <a:ea typeface="Meiryo UI" panose="020B0604030504040204" pitchFamily="50" charset="-128"/>
                        </a:rPr>
                        <a:t>7</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来歴登録</a:t>
                      </a:r>
                      <a:r>
                        <a:rPr lang="en-US" altLang="ja-JP" sz="800" b="0" dirty="0">
                          <a:latin typeface="Meiryo UI" panose="020B0604030504040204" pitchFamily="50" charset="-128"/>
                          <a:ea typeface="Meiryo UI" panose="020B0604030504040204" pitchFamily="50" charset="-128"/>
                        </a:rPr>
                        <a:t>(</a:t>
                      </a:r>
                      <a:r>
                        <a:rPr lang="ja-JP" altLang="en-US" sz="800" b="0" dirty="0">
                          <a:latin typeface="Meiryo UI" panose="020B0604030504040204" pitchFamily="50" charset="-128"/>
                          <a:ea typeface="Meiryo UI" panose="020B0604030504040204" pitchFamily="50" charset="-128"/>
                        </a:rPr>
                        <a:t>受信履歴</a:t>
                      </a:r>
                      <a:r>
                        <a:rPr lang="en-US" altLang="ja-JP" sz="800" b="0" dirty="0">
                          <a:latin typeface="Meiryo UI" panose="020B0604030504040204" pitchFamily="50" charset="-128"/>
                          <a:ea typeface="Meiryo UI" panose="020B0604030504040204" pitchFamily="50" charset="-128"/>
                        </a:rPr>
                        <a:t>)</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7.2.1.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7.2.2.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7.3.1.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(NGSI</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7.3.2. </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パターン</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1326149521"/>
                  </a:ext>
                </a:extLst>
              </a:tr>
              <a:tr h="0">
                <a:tc>
                  <a:txBody>
                    <a:bodyPr/>
                    <a:lstStyle/>
                    <a:p>
                      <a:r>
                        <a:rPr kumimoji="1" lang="en-US" altLang="ja-JP" sz="800" b="0" dirty="0">
                          <a:latin typeface="Meiryo UI" panose="020B0604030504040204" pitchFamily="50" charset="-128"/>
                          <a:ea typeface="Meiryo UI" panose="020B0604030504040204" pitchFamily="50" charset="-128"/>
                        </a:rPr>
                        <a:t>8</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来歴確認</a:t>
                      </a:r>
                      <a:endParaRPr lang="en-US" altLang="ja-JP"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8.1.1.</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来歴確認を参照のこと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4083249950"/>
                  </a:ext>
                </a:extLst>
              </a:tr>
              <a:tr h="0">
                <a:tc>
                  <a:txBody>
                    <a:bodyPr/>
                    <a:lstStyle/>
                    <a:p>
                      <a:r>
                        <a:rPr kumimoji="1" lang="en-US" altLang="ja-JP" sz="800" b="0" dirty="0">
                          <a:latin typeface="Meiryo UI" panose="020B0604030504040204" pitchFamily="50" charset="-128"/>
                          <a:ea typeface="Meiryo UI" panose="020B0604030504040204" pitchFamily="50" charset="-128"/>
                        </a:rPr>
                        <a:t>9</a:t>
                      </a:r>
                      <a:endParaRPr kumimoji="1" lang="ja-JP" altLang="en-US"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800" b="0" dirty="0">
                          <a:latin typeface="Meiryo UI" panose="020B0604030504040204" pitchFamily="50" charset="-128"/>
                          <a:ea typeface="Meiryo UI" panose="020B0604030504040204" pitchFamily="50" charset="-128"/>
                        </a:rPr>
                        <a:t>履歴</a:t>
                      </a:r>
                      <a:r>
                        <a:rPr lang="en-US" altLang="ja-JP" sz="800" b="0" dirty="0">
                          <a:latin typeface="Meiryo UI" panose="020B0604030504040204" pitchFamily="50" charset="-128"/>
                          <a:ea typeface="Meiryo UI" panose="020B0604030504040204" pitchFamily="50" charset="-128"/>
                        </a:rPr>
                        <a:t>ID</a:t>
                      </a:r>
                      <a:r>
                        <a:rPr lang="ja-JP" altLang="en-US" sz="800" b="0" dirty="0">
                          <a:latin typeface="Meiryo UI" panose="020B0604030504040204" pitchFamily="50" charset="-128"/>
                          <a:ea typeface="Meiryo UI" panose="020B0604030504040204" pitchFamily="50" charset="-128"/>
                        </a:rPr>
                        <a:t>検索</a:t>
                      </a:r>
                      <a:endParaRPr lang="en-US" altLang="ja-JP" sz="8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「基本設計書</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別紙</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1_</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処理シーケンス」</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8.1.2.</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履歴</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検索を参照のこと</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1742907783"/>
                  </a:ext>
                </a:extLst>
              </a:tr>
            </a:tbl>
          </a:graphicData>
        </a:graphic>
      </p:graphicFrame>
      <p:sp>
        <p:nvSpPr>
          <p:cNvPr id="6" name="テキスト ボックス 5">
            <a:extLst>
              <a:ext uri="{FF2B5EF4-FFF2-40B4-BE49-F238E27FC236}">
                <a16:creationId xmlns:a16="http://schemas.microsoft.com/office/drawing/2014/main" id="{7DE8EBB3-B8D8-462F-87F3-7538A455B4AB}"/>
              </a:ext>
            </a:extLst>
          </p:cNvPr>
          <p:cNvSpPr txBox="1"/>
          <p:nvPr/>
        </p:nvSpPr>
        <p:spPr>
          <a:xfrm>
            <a:off x="216000" y="720000"/>
            <a:ext cx="9206089" cy="307611"/>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主にデータ利用者の業務に関わるシーケンス一覧を示す。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4443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DC-1008-2A11-3105-A6713D57D43D}"/>
              </a:ext>
            </a:extLst>
          </p:cNvPr>
          <p:cNvSpPr>
            <a:spLocks noGrp="1"/>
          </p:cNvSpPr>
          <p:nvPr>
            <p:ph type="title"/>
          </p:nvPr>
        </p:nvSpPr>
        <p:spPr/>
        <p:txBody>
          <a:bodyPr>
            <a:no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3.3. </a:t>
            </a:r>
            <a:r>
              <a:rPr lang="ja-JP" altLang="en-US" sz="1800" dirty="0">
                <a:latin typeface="Meiryo UI" panose="020B0604030504040204" pitchFamily="50" charset="-128"/>
                <a:ea typeface="Meiryo UI" panose="020B0604030504040204" pitchFamily="50" charset="-128"/>
              </a:rPr>
              <a:t>データ利用者の業務に関わるシーケンス </a:t>
            </a:r>
            <a:r>
              <a:rPr lang="en-US" altLang="ja-JP" sz="1800" dirty="0">
                <a:latin typeface="Meiryo UI" panose="020B0604030504040204" pitchFamily="50" charset="-128"/>
                <a:ea typeface="Meiryo UI" panose="020B0604030504040204" pitchFamily="50" charset="-128"/>
              </a:rPr>
              <a:t>&gt;</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3.3.1. </a:t>
            </a:r>
            <a:r>
              <a:rPr lang="ja-JP" altLang="en-US" sz="1800" dirty="0">
                <a:latin typeface="Meiryo UI" panose="020B0604030504040204" pitchFamily="50" charset="-128"/>
                <a:ea typeface="Meiryo UI" panose="020B0604030504040204" pitchFamily="50" charset="-128"/>
              </a:rPr>
              <a:t>認証トークン取得</a:t>
            </a:r>
            <a:endParaRPr kumimoji="1" lang="ja-JP" altLang="en-US" sz="1800" dirty="0"/>
          </a:p>
        </p:txBody>
      </p:sp>
      <p:sp>
        <p:nvSpPr>
          <p:cNvPr id="3" name="テキスト ボックス 2">
            <a:extLst>
              <a:ext uri="{FF2B5EF4-FFF2-40B4-BE49-F238E27FC236}">
                <a16:creationId xmlns:a16="http://schemas.microsoft.com/office/drawing/2014/main" id="{25A70CE2-FF25-EBCA-760B-6E8C54C05191}"/>
              </a:ext>
            </a:extLst>
          </p:cNvPr>
          <p:cNvSpPr txBox="1"/>
          <p:nvPr/>
        </p:nvSpPr>
        <p:spPr>
          <a:xfrm>
            <a:off x="216000" y="751568"/>
            <a:ext cx="9254444" cy="681280"/>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認証トークン取得のシーケンスを以下に示す。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利用者コネクタが認証トークンを取得する際に、データ交換処理をすると同時に、データ利用者がどの</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を利用したかを判別して、ユーザ属性である</a:t>
            </a:r>
            <a:r>
              <a:rPr lang="en-US" altLang="ja-JP" sz="1200" dirty="0">
                <a:latin typeface="Meiryo UI" panose="020B0604030504040204" pitchFamily="50" charset="-128"/>
                <a:ea typeface="Meiryo UI" panose="020B0604030504040204" pitchFamily="50" charset="-128"/>
              </a:rPr>
              <a:t>IAL, AAL</a:t>
            </a:r>
            <a:r>
              <a:rPr lang="ja-JP" altLang="en-US" sz="1200" dirty="0">
                <a:latin typeface="Meiryo UI" panose="020B0604030504040204" pitchFamily="50" charset="-128"/>
                <a:ea typeface="Meiryo UI" panose="020B0604030504040204" pitchFamily="50" charset="-128"/>
              </a:rPr>
              <a:t>を更新する。</a:t>
            </a:r>
            <a:endParaRPr lang="en-US" altLang="ja-JP" sz="1200" dirty="0">
              <a:latin typeface="Meiryo UI" panose="020B0604030504040204" pitchFamily="50" charset="-128"/>
              <a:ea typeface="Meiryo UI" panose="020B0604030504040204" pitchFamily="50" charset="-128"/>
            </a:endParaRPr>
          </a:p>
        </p:txBody>
      </p:sp>
      <p:sp>
        <p:nvSpPr>
          <p:cNvPr id="4" name="吹き出し: 角を丸めた四角形 3">
            <a:extLst>
              <a:ext uri="{FF2B5EF4-FFF2-40B4-BE49-F238E27FC236}">
                <a16:creationId xmlns:a16="http://schemas.microsoft.com/office/drawing/2014/main" id="{6B299365-949B-E793-E83C-DBD3949C4738}"/>
              </a:ext>
            </a:extLst>
          </p:cNvPr>
          <p:cNvSpPr/>
          <p:nvPr/>
        </p:nvSpPr>
        <p:spPr>
          <a:xfrm>
            <a:off x="4562010" y="5823138"/>
            <a:ext cx="3797130" cy="566588"/>
          </a:xfrm>
          <a:prstGeom prst="wedgeRoundRectCallout">
            <a:avLst>
              <a:gd name="adj1" fmla="val 18768"/>
              <a:gd name="adj2" fmla="val -8262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200" dirty="0"/>
              <a:t>データ利用者がどの</a:t>
            </a:r>
            <a:r>
              <a:rPr lang="en-US" altLang="ja-JP" sz="1200" dirty="0"/>
              <a:t>IdP(CADDE, </a:t>
            </a:r>
            <a:r>
              <a:rPr lang="ja-JP" altLang="en-US" sz="1200" dirty="0"/>
              <a:t>外部</a:t>
            </a:r>
            <a:r>
              <a:rPr lang="en-US" altLang="ja-JP" sz="1200" dirty="0"/>
              <a:t>)</a:t>
            </a:r>
            <a:r>
              <a:rPr lang="ja-JP" altLang="en-US" sz="1200" dirty="0"/>
              <a:t>で認証してきたかによってユーザ</a:t>
            </a:r>
            <a:r>
              <a:rPr lang="ja-JP" altLang="en-US" sz="1200"/>
              <a:t>属性の</a:t>
            </a:r>
            <a:r>
              <a:rPr lang="en-US" altLang="ja-JP" sz="1200"/>
              <a:t>AAL</a:t>
            </a:r>
            <a:r>
              <a:rPr lang="ja-JP" altLang="en-US" sz="1200" dirty="0"/>
              <a:t>を更新する</a:t>
            </a:r>
            <a:endParaRPr kumimoji="1" lang="ja-JP" altLang="en-US" sz="1200" dirty="0"/>
          </a:p>
        </p:txBody>
      </p:sp>
      <p:pic>
        <p:nvPicPr>
          <p:cNvPr id="5" name="Picture 2" descr="PlantUML diagram">
            <a:extLst>
              <a:ext uri="{FF2B5EF4-FFF2-40B4-BE49-F238E27FC236}">
                <a16:creationId xmlns:a16="http://schemas.microsoft.com/office/drawing/2014/main" id="{0DA47C71-0EB0-51A3-889C-E7E08731C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99" y="1509048"/>
            <a:ext cx="9039646" cy="404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587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49E23-7D08-4785-AE37-40DD890076F6}"/>
              </a:ext>
            </a:extLst>
          </p:cNvPr>
          <p:cNvSpPr>
            <a:spLocks noGrp="1"/>
          </p:cNvSpPr>
          <p:nvPr>
            <p:ph type="title"/>
          </p:nvPr>
        </p:nvSpPr>
        <p:spPr/>
        <p:txBody>
          <a:bodyPr>
            <a:no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3.3. </a:t>
            </a:r>
            <a:r>
              <a:rPr lang="ja-JP" altLang="en-US" sz="1800" dirty="0">
                <a:latin typeface="Meiryo UI" panose="020B0604030504040204" pitchFamily="50" charset="-128"/>
                <a:ea typeface="Meiryo UI" panose="020B0604030504040204" pitchFamily="50" charset="-128"/>
              </a:rPr>
              <a:t>データ利用者の業務に関わるシーケンス </a:t>
            </a:r>
            <a:r>
              <a:rPr lang="en-US" altLang="ja-JP" sz="1800" dirty="0">
                <a:latin typeface="Meiryo UI" panose="020B0604030504040204" pitchFamily="50" charset="-128"/>
                <a:ea typeface="Meiryo UI" panose="020B0604030504040204" pitchFamily="50" charset="-128"/>
              </a:rPr>
              <a:t>&gt;</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3.3.2. </a:t>
            </a:r>
            <a:r>
              <a:rPr lang="ja-JP" altLang="en-US" sz="1800" dirty="0">
                <a:latin typeface="Meiryo UI" panose="020B0604030504040204" pitchFamily="50" charset="-128"/>
                <a:ea typeface="Meiryo UI" panose="020B0604030504040204" pitchFamily="50" charset="-128"/>
              </a:rPr>
              <a:t>認可確認</a:t>
            </a:r>
            <a:endParaRPr kumimoji="1" lang="ja-JP" altLang="en-US" sz="1800" dirty="0"/>
          </a:p>
        </p:txBody>
      </p:sp>
      <p:sp>
        <p:nvSpPr>
          <p:cNvPr id="5" name="テキスト ボックス 4">
            <a:extLst>
              <a:ext uri="{FF2B5EF4-FFF2-40B4-BE49-F238E27FC236}">
                <a16:creationId xmlns:a16="http://schemas.microsoft.com/office/drawing/2014/main" id="{9FA209EE-399A-4D96-8322-A6866EB4E9B3}"/>
              </a:ext>
            </a:extLst>
          </p:cNvPr>
          <p:cNvSpPr txBox="1"/>
          <p:nvPr/>
        </p:nvSpPr>
        <p:spPr>
          <a:xfrm>
            <a:off x="216000" y="751567"/>
            <a:ext cx="9254444" cy="1245960"/>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認可確認のシーケンスを以下に示す。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Authorization Services</a:t>
            </a:r>
            <a:r>
              <a:rPr lang="ja-JP" altLang="en-US" sz="1200" dirty="0">
                <a:latin typeface="Meiryo UI" panose="020B0604030504040204" pitchFamily="50" charset="-128"/>
                <a:ea typeface="Meiryo UI" panose="020B0604030504040204" pitchFamily="50" charset="-128"/>
              </a:rPr>
              <a:t>のリソース、ポリシー、パーミッションにアクセスするには</a:t>
            </a:r>
            <a:r>
              <a:rPr lang="en-US" altLang="ja-JP" sz="1200" dirty="0">
                <a:latin typeface="Meiryo UI" panose="020B0604030504040204" pitchFamily="50" charset="-128"/>
                <a:ea typeface="Meiryo UI" panose="020B0604030504040204" pitchFamily="50" charset="-128"/>
              </a:rPr>
              <a:t>Protection API</a:t>
            </a:r>
            <a:r>
              <a:rPr lang="ja-JP" altLang="en-US" sz="1200" dirty="0">
                <a:latin typeface="Meiryo UI" panose="020B0604030504040204" pitchFamily="50" charset="-128"/>
                <a:ea typeface="Meiryo UI" panose="020B0604030504040204" pitchFamily="50" charset="-128"/>
              </a:rPr>
              <a:t>を利用する。</a:t>
            </a:r>
            <a:r>
              <a:rPr lang="en-US" altLang="ja-JP" sz="1200" dirty="0">
                <a:latin typeface="Meiryo UI" panose="020B0604030504040204" pitchFamily="50" charset="-128"/>
                <a:ea typeface="Meiryo UI" panose="020B0604030504040204" pitchFamily="50" charset="-128"/>
              </a:rPr>
              <a:t>(#2-3, #4-5, #8-9)</a:t>
            </a:r>
          </a:p>
          <a:p>
            <a:r>
              <a:rPr lang="en-US" altLang="ja-JP" sz="1200" dirty="0">
                <a:latin typeface="Meiryo UI" panose="020B0604030504040204" pitchFamily="50" charset="-128"/>
                <a:ea typeface="Meiryo UI" panose="020B0604030504040204" pitchFamily="50" charset="-128"/>
              </a:rPr>
              <a:t>Protection API</a:t>
            </a:r>
            <a:r>
              <a:rPr lang="ja-JP" altLang="en-US" sz="1200" dirty="0">
                <a:latin typeface="Meiryo UI" panose="020B0604030504040204" pitchFamily="50" charset="-128"/>
                <a:ea typeface="Meiryo UI" panose="020B0604030504040204" pitchFamily="50" charset="-128"/>
              </a:rPr>
              <a:t>を利用するためには、</a:t>
            </a:r>
            <a:r>
              <a:rPr lang="en-US" altLang="ja-JP" sz="1200" dirty="0">
                <a:latin typeface="Meiryo UI" panose="020B0604030504040204" pitchFamily="50" charset="-128"/>
                <a:ea typeface="Meiryo UI" panose="020B0604030504040204" pitchFamily="50" charset="-128"/>
              </a:rPr>
              <a:t>UMA</a:t>
            </a:r>
            <a:r>
              <a:rPr lang="ja-JP" altLang="en-US" sz="1200" dirty="0">
                <a:latin typeface="Meiryo UI" panose="020B0604030504040204" pitchFamily="50" charset="-128"/>
                <a:ea typeface="Meiryo UI" panose="020B0604030504040204" pitchFamily="50" charset="-128"/>
              </a:rPr>
              <a:t>に準拠したアクセストークンである</a:t>
            </a:r>
            <a:r>
              <a:rPr lang="en-US" altLang="ja-JP" sz="1200" dirty="0">
                <a:latin typeface="Meiryo UI" panose="020B0604030504040204" pitchFamily="50" charset="-128"/>
                <a:ea typeface="Meiryo UI" panose="020B0604030504040204" pitchFamily="50" charset="-128"/>
              </a:rPr>
              <a:t>Protection API</a:t>
            </a:r>
            <a:r>
              <a:rPr lang="ja-JP" altLang="en-US" sz="1200" dirty="0">
                <a:latin typeface="Meiryo UI" panose="020B0604030504040204" pitchFamily="50" charset="-128"/>
                <a:ea typeface="Meiryo UI" panose="020B0604030504040204" pitchFamily="50" charset="-128"/>
              </a:rPr>
              <a:t>トークンが必要となる。</a:t>
            </a:r>
            <a:r>
              <a:rPr lang="en-US" altLang="ja-JP" sz="1200" dirty="0">
                <a:latin typeface="Meiryo UI" panose="020B0604030504040204" pitchFamily="50" charset="-128"/>
                <a:ea typeface="Meiryo UI" panose="020B0604030504040204" pitchFamily="50" charset="-128"/>
              </a:rPr>
              <a:t> </a:t>
            </a: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参考資料</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https://www.keycloak.org/docs/latest/authorization_services/#querying-resources</a:t>
            </a:r>
          </a:p>
          <a:p>
            <a:r>
              <a:rPr lang="ja-JP" altLang="en-US" sz="1200" dirty="0">
                <a:latin typeface="Meiryo UI" panose="020B0604030504040204" pitchFamily="50" charset="-128"/>
                <a:ea typeface="Meiryo UI" panose="020B0604030504040204" pitchFamily="50" charset="-128"/>
              </a:rPr>
              <a:t>認可確認を行うには、</a:t>
            </a:r>
            <a:r>
              <a:rPr lang="en-US" altLang="ja-JP" sz="1200" dirty="0">
                <a:latin typeface="Meiryo UI" panose="020B0604030504040204" pitchFamily="50" charset="-128"/>
                <a:ea typeface="Meiryo UI" panose="020B0604030504040204" pitchFamily="50" charset="-128"/>
              </a:rPr>
              <a:t>Bearer Token</a:t>
            </a:r>
            <a:r>
              <a:rPr lang="ja-JP" altLang="en-US" sz="1200" dirty="0">
                <a:latin typeface="Meiryo UI" panose="020B0604030504040204" pitchFamily="50" charset="-128"/>
                <a:ea typeface="Meiryo UI" panose="020B0604030504040204" pitchFamily="50" charset="-128"/>
              </a:rPr>
              <a:t>方式でトークンエンドポイントにアクセスする。</a:t>
            </a:r>
            <a:r>
              <a:rPr lang="en-US" altLang="ja-JP" sz="1200" dirty="0">
                <a:latin typeface="Meiryo UI" panose="020B0604030504040204" pitchFamily="50" charset="-128"/>
                <a:ea typeface="Meiryo UI" panose="020B0604030504040204" pitchFamily="50" charset="-128"/>
              </a:rPr>
              <a:t>(#6-7)</a:t>
            </a: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参考資料</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https://www.keycloak.org/docs/latest/authorization_services/#_authentication_methods</a:t>
            </a:r>
          </a:p>
          <a:p>
            <a:endParaRPr lang="en-US" altLang="ja-JP" sz="1200" dirty="0">
              <a:latin typeface="Meiryo UI" panose="020B0604030504040204" pitchFamily="50" charset="-128"/>
              <a:ea typeface="Meiryo UI" panose="020B0604030504040204" pitchFamily="50" charset="-128"/>
            </a:endParaRPr>
          </a:p>
        </p:txBody>
      </p:sp>
      <p:pic>
        <p:nvPicPr>
          <p:cNvPr id="5124" name="Picture 4" descr="PlantUML diagram">
            <a:extLst>
              <a:ext uri="{FF2B5EF4-FFF2-40B4-BE49-F238E27FC236}">
                <a16:creationId xmlns:a16="http://schemas.microsoft.com/office/drawing/2014/main" id="{78B02316-AC45-4213-869D-E5448CB5E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00" y="2242765"/>
            <a:ext cx="8304713" cy="4233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69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CCA392-E34A-4D14-9743-23B6BB143CEA}"/>
              </a:ext>
            </a:extLst>
          </p:cNvPr>
          <p:cNvSpPr>
            <a:spLocks noGrp="1"/>
          </p:cNvSpPr>
          <p:nvPr>
            <p:ph type="title"/>
          </p:nvPr>
        </p:nvSpPr>
        <p:spPr/>
        <p:txBody>
          <a:bodyPr/>
          <a:lstStyle/>
          <a:p>
            <a:r>
              <a:rPr kumimoji="1" lang="en-US" altLang="ja-JP" dirty="0"/>
              <a:t>4. </a:t>
            </a:r>
            <a:r>
              <a:rPr lang="ja-JP" altLang="en-US" dirty="0"/>
              <a:t> </a:t>
            </a:r>
            <a:r>
              <a:rPr kumimoji="1" lang="ja-JP" altLang="en-US" dirty="0"/>
              <a:t>認証機能</a:t>
            </a:r>
          </a:p>
        </p:txBody>
      </p:sp>
    </p:spTree>
    <p:extLst>
      <p:ext uri="{BB962C8B-B14F-4D97-AF65-F5344CB8AC3E}">
        <p14:creationId xmlns:p14="http://schemas.microsoft.com/office/powerpoint/2010/main" val="610651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F822F-008F-4975-BAE6-9A99773B7C34}"/>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4.1.</a:t>
            </a:r>
            <a:r>
              <a:rPr lang="ja-JP" altLang="en-US" sz="1800" dirty="0">
                <a:latin typeface="Meiryo UI" panose="020B0604030504040204" pitchFamily="50" charset="-128"/>
                <a:ea typeface="Meiryo UI" panose="020B0604030504040204" pitchFamily="50" charset="-128"/>
              </a:rPr>
              <a:t> システム構成</a:t>
            </a:r>
            <a:endParaRPr kumimoji="1" lang="ja-JP" altLang="en-US" dirty="0"/>
          </a:p>
        </p:txBody>
      </p:sp>
      <p:sp>
        <p:nvSpPr>
          <p:cNvPr id="3" name="正方形/長方形 2">
            <a:extLst>
              <a:ext uri="{FF2B5EF4-FFF2-40B4-BE49-F238E27FC236}">
                <a16:creationId xmlns:a16="http://schemas.microsoft.com/office/drawing/2014/main" id="{DD3A0B0C-63F0-42A0-889D-F9CDEF8A48EF}"/>
              </a:ext>
            </a:extLst>
          </p:cNvPr>
          <p:cNvSpPr/>
          <p:nvPr/>
        </p:nvSpPr>
        <p:spPr bwMode="auto">
          <a:xfrm>
            <a:off x="3967566" y="1910720"/>
            <a:ext cx="5496404" cy="3390812"/>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50" dirty="0">
                <a:latin typeface="Meiryo UI" panose="020B0604030504040204" pitchFamily="50" charset="-128"/>
                <a:ea typeface="Meiryo UI" panose="020B0604030504040204" pitchFamily="50" charset="-128"/>
              </a:rPr>
              <a:t>認証機能</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(Docker</a:t>
            </a:r>
            <a:r>
              <a:rPr lang="ja-JP" altLang="en-US" sz="1050" dirty="0">
                <a:latin typeface="Meiryo UI" panose="020B0604030504040204" pitchFamily="50" charset="-128"/>
                <a:ea typeface="Meiryo UI" panose="020B0604030504040204" pitchFamily="50" charset="-128"/>
              </a:rPr>
              <a:t>コンテナ群</a:t>
            </a:r>
            <a:r>
              <a:rPr lang="en-US" altLang="ja-JP" sz="1050" dirty="0">
                <a:latin typeface="Meiryo UI" panose="020B0604030504040204" pitchFamily="50" charset="-128"/>
                <a:ea typeface="Meiryo UI" panose="020B0604030504040204" pitchFamily="50" charset="-128"/>
              </a:rPr>
              <a:t>)</a:t>
            </a:r>
          </a:p>
        </p:txBody>
      </p:sp>
      <p:sp>
        <p:nvSpPr>
          <p:cNvPr id="20" name="正方形/長方形 19">
            <a:extLst>
              <a:ext uri="{FF2B5EF4-FFF2-40B4-BE49-F238E27FC236}">
                <a16:creationId xmlns:a16="http://schemas.microsoft.com/office/drawing/2014/main" id="{428935F1-E5DA-42D4-BC84-1860A817A479}"/>
              </a:ext>
            </a:extLst>
          </p:cNvPr>
          <p:cNvSpPr/>
          <p:nvPr/>
        </p:nvSpPr>
        <p:spPr bwMode="auto">
          <a:xfrm>
            <a:off x="4221219" y="2658670"/>
            <a:ext cx="2960619"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a:t>
            </a:r>
            <a:r>
              <a:rPr lang="ja-JP" altLang="en-US" sz="1200" dirty="0">
                <a:latin typeface="Meiryo UI" panose="020B0604030504040204" pitchFamily="50" charset="-128"/>
                <a:ea typeface="Meiryo UI" panose="020B0604030504040204" pitchFamily="50" charset="-128"/>
              </a:rPr>
              <a:t>および</a:t>
            </a:r>
            <a:r>
              <a:rPr kumimoji="1" lang="ja-JP" altLang="en-US" sz="1200" dirty="0">
                <a:latin typeface="Meiryo UI" panose="020B0604030504040204" pitchFamily="50" charset="-128"/>
                <a:ea typeface="Meiryo UI" panose="020B0604030504040204" pitchFamily="50" charset="-128"/>
              </a:rPr>
              <a:t>プロキシ</a:t>
            </a:r>
            <a:r>
              <a:rPr lang="ja-JP" altLang="en-US" sz="1200" dirty="0">
                <a:latin typeface="Meiryo UI" panose="020B0604030504040204" pitchFamily="50" charset="-128"/>
                <a:ea typeface="Meiryo UI" panose="020B0604030504040204" pitchFamily="50" charset="-128"/>
              </a:rPr>
              <a:t>コンテナ</a:t>
            </a:r>
            <a:r>
              <a:rPr kumimoji="1" lang="en-US" altLang="ja-JP" sz="1200" dirty="0">
                <a:latin typeface="Meiryo UI" panose="020B0604030504040204" pitchFamily="50" charset="-128"/>
                <a:ea typeface="Meiryo UI" panose="020B0604030504040204" pitchFamily="50" charset="-128"/>
              </a:rPr>
              <a:t>(Nginx)</a:t>
            </a:r>
          </a:p>
        </p:txBody>
      </p:sp>
      <p:sp>
        <p:nvSpPr>
          <p:cNvPr id="25" name="正方形/長方形 24">
            <a:extLst>
              <a:ext uri="{FF2B5EF4-FFF2-40B4-BE49-F238E27FC236}">
                <a16:creationId xmlns:a16="http://schemas.microsoft.com/office/drawing/2014/main" id="{60B63A2C-9E02-45B5-91AB-D7D6BC447B80}"/>
              </a:ext>
            </a:extLst>
          </p:cNvPr>
          <p:cNvSpPr/>
          <p:nvPr/>
        </p:nvSpPr>
        <p:spPr bwMode="auto">
          <a:xfrm>
            <a:off x="6715768" y="3503906"/>
            <a:ext cx="2584577"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アプリケーションサーバコンテナ</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認証機能</a:t>
            </a:r>
            <a:r>
              <a:rPr lang="en-US" altLang="ja-JP" sz="1200" dirty="0">
                <a:latin typeface="Meiryo UI" panose="020B0604030504040204" pitchFamily="50" charset="-128"/>
                <a:ea typeface="Meiryo UI" panose="020B0604030504040204" pitchFamily="50" charset="-128"/>
              </a:rPr>
              <a:t>API</a:t>
            </a:r>
            <a:r>
              <a:rPr lang="ja-JP" altLang="en-US" sz="1200" dirty="0">
                <a:latin typeface="Meiryo UI" panose="020B0604030504040204" pitchFamily="50" charset="-128"/>
                <a:ea typeface="Meiryo UI" panose="020B0604030504040204" pitchFamily="50" charset="-128"/>
              </a:rPr>
              <a:t>サーバ</a:t>
            </a:r>
            <a:r>
              <a:rPr lang="en-US" altLang="ja-JP" sz="1200" dirty="0">
                <a:latin typeface="Meiryo UI" panose="020B0604030504040204" pitchFamily="50" charset="-128"/>
                <a:ea typeface="Meiryo UI" panose="020B0604030504040204" pitchFamily="50" charset="-128"/>
              </a:rPr>
              <a:t>)</a:t>
            </a:r>
          </a:p>
        </p:txBody>
      </p:sp>
      <p:sp>
        <p:nvSpPr>
          <p:cNvPr id="36" name="正方形/長方形 35">
            <a:extLst>
              <a:ext uri="{FF2B5EF4-FFF2-40B4-BE49-F238E27FC236}">
                <a16:creationId xmlns:a16="http://schemas.microsoft.com/office/drawing/2014/main" id="{31C56E89-0A8B-43A5-A12C-177780AB23EF}"/>
              </a:ext>
            </a:extLst>
          </p:cNvPr>
          <p:cNvSpPr/>
          <p:nvPr/>
        </p:nvSpPr>
        <p:spPr bwMode="auto">
          <a:xfrm>
            <a:off x="4221219" y="4507729"/>
            <a:ext cx="2960619"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sz="1200" dirty="0">
                <a:latin typeface="Meiryo UI" panose="020B0604030504040204" pitchFamily="50" charset="-128"/>
                <a:ea typeface="Meiryo UI" panose="020B0604030504040204" pitchFamily="50" charset="-128"/>
              </a:rPr>
              <a:t>認証機能コンテナ</a:t>
            </a:r>
            <a:r>
              <a:rPr lang="en-US" altLang="ja-JP" sz="1200" dirty="0">
                <a:latin typeface="Meiryo UI" panose="020B0604030504040204" pitchFamily="50" charset="-128"/>
                <a:ea typeface="Meiryo UI" panose="020B0604030504040204" pitchFamily="50" charset="-128"/>
              </a:rPr>
              <a:t>(Keycloak)</a:t>
            </a:r>
            <a:endParaRPr kumimoji="1" lang="en-US" altLang="ja-JP" sz="12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49DA9773-C4FB-4959-A845-FDBEFE352BA2}"/>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認証機能のシステム構成を以下に示す。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39" name="表 42">
            <a:extLst>
              <a:ext uri="{FF2B5EF4-FFF2-40B4-BE49-F238E27FC236}">
                <a16:creationId xmlns:a16="http://schemas.microsoft.com/office/drawing/2014/main" id="{E654F843-A1BF-CF9A-CB5B-1301C02E4AE1}"/>
              </a:ext>
            </a:extLst>
          </p:cNvPr>
          <p:cNvGraphicFramePr>
            <a:graphicFrameLocks noGrp="1"/>
          </p:cNvGraphicFramePr>
          <p:nvPr>
            <p:extLst>
              <p:ext uri="{D42A27DB-BD31-4B8C-83A1-F6EECF244321}">
                <p14:modId xmlns:p14="http://schemas.microsoft.com/office/powerpoint/2010/main" val="3778390415"/>
              </p:ext>
            </p:extLst>
          </p:nvPr>
        </p:nvGraphicFramePr>
        <p:xfrm>
          <a:off x="414524" y="1411630"/>
          <a:ext cx="2847203" cy="3779520"/>
        </p:xfrm>
        <a:graphic>
          <a:graphicData uri="http://schemas.openxmlformats.org/drawingml/2006/table">
            <a:tbl>
              <a:tblPr firstRow="1" bandRow="1">
                <a:tableStyleId>{5940675A-B579-460E-94D1-54222C63F5DA}</a:tableStyleId>
              </a:tblPr>
              <a:tblGrid>
                <a:gridCol w="2847203">
                  <a:extLst>
                    <a:ext uri="{9D8B030D-6E8A-4147-A177-3AD203B41FA5}">
                      <a16:colId xmlns:a16="http://schemas.microsoft.com/office/drawing/2014/main" val="573121816"/>
                    </a:ext>
                  </a:extLst>
                </a:gridCol>
              </a:tblGrid>
              <a:tr h="0">
                <a:tc>
                  <a:txBody>
                    <a:bodyPr/>
                    <a:lstStyle/>
                    <a:p>
                      <a:r>
                        <a:rPr lang="ja-JP" altLang="en-US" sz="1000" dirty="0">
                          <a:latin typeface="Meiryo UI" panose="020B0604030504040204" pitchFamily="50" charset="-128"/>
                          <a:ea typeface="Meiryo UI" panose="020B0604030504040204" pitchFamily="50" charset="-128"/>
                        </a:rPr>
                        <a:t>対向装置</a:t>
                      </a:r>
                      <a:endParaRPr lang="en-US" altLang="ja-JP" sz="1000" dirty="0">
                        <a:latin typeface="Meiryo UI" panose="020B0604030504040204" pitchFamily="50" charset="-128"/>
                        <a:ea typeface="Meiryo UI" panose="020B0604030504040204" pitchFamily="50" charset="-128"/>
                      </a:endParaRPr>
                    </a:p>
                  </a:txBody>
                  <a:tcPr>
                    <a:solidFill>
                      <a:schemeClr val="bg2"/>
                    </a:solidFill>
                  </a:tcPr>
                </a:tc>
                <a:extLst>
                  <a:ext uri="{0D108BD9-81ED-4DB2-BD59-A6C34878D82A}">
                    <a16:rowId xmlns:a16="http://schemas.microsoft.com/office/drawing/2014/main" val="1528909393"/>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運用管理者</a:t>
                      </a:r>
                      <a:r>
                        <a:rPr kumimoji="1" lang="en-US" altLang="ja-JP" sz="1000" dirty="0">
                          <a:latin typeface="Meiryo UI" panose="020B0604030504040204" pitchFamily="50" charset="-128"/>
                          <a:ea typeface="Meiryo UI" panose="020B0604030504040204" pitchFamily="50" charset="-128"/>
                        </a:rPr>
                        <a:t>Web</a:t>
                      </a:r>
                      <a:r>
                        <a:rPr kumimoji="1" lang="ja-JP" altLang="en-US" sz="1000" dirty="0">
                          <a:latin typeface="Meiryo UI" panose="020B0604030504040204" pitchFamily="50" charset="-128"/>
                          <a:ea typeface="Meiryo UI" panose="020B0604030504040204" pitchFamily="50" charset="-128"/>
                        </a:rPr>
                        <a:t>ブラウザ</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（認証機能クライアント画面）</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4907548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データ提供者</a:t>
                      </a:r>
                      <a:r>
                        <a:rPr kumimoji="1" lang="en-US" altLang="ja-JP" sz="1000" dirty="0">
                          <a:latin typeface="Meiryo UI" panose="020B0604030504040204" pitchFamily="50" charset="-128"/>
                          <a:ea typeface="Meiryo UI" panose="020B0604030504040204" pitchFamily="50" charset="-128"/>
                        </a:rPr>
                        <a:t>Web</a:t>
                      </a:r>
                      <a:r>
                        <a:rPr kumimoji="1" lang="ja-JP" altLang="en-US" sz="1000" dirty="0">
                          <a:latin typeface="Meiryo UI" panose="020B0604030504040204" pitchFamily="50" charset="-128"/>
                          <a:ea typeface="Meiryo UI" panose="020B0604030504040204" pitchFamily="50" charset="-128"/>
                        </a:rPr>
                        <a:t>ブラウザ</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（認可機能クライアント画面）</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3259430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認可機能</a:t>
                      </a:r>
                      <a:r>
                        <a:rPr kumimoji="1" lang="en-US" altLang="ja-JP" sz="1000" dirty="0">
                          <a:latin typeface="Meiryo UI" panose="020B0604030504040204" pitchFamily="50" charset="-128"/>
                          <a:ea typeface="Meiryo UI" panose="020B0604030504040204" pitchFamily="50" charset="-128"/>
                        </a:rPr>
                        <a:t>API</a:t>
                      </a:r>
                      <a:r>
                        <a:rPr kumimoji="1" lang="ja-JP" altLang="en-US" sz="1000" dirty="0">
                          <a:latin typeface="Meiryo UI" panose="020B0604030504040204" pitchFamily="50" charset="-128"/>
                          <a:ea typeface="Meiryo UI" panose="020B0604030504040204" pitchFamily="50" charset="-128"/>
                        </a:rPr>
                        <a:t>サーバ</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5822435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データ利用者</a:t>
                      </a:r>
                      <a:r>
                        <a:rPr lang="en-US" altLang="ja-JP" sz="1000" dirty="0">
                          <a:latin typeface="Meiryo UI" panose="020B0604030504040204" pitchFamily="50" charset="-128"/>
                          <a:ea typeface="Meiryo UI" panose="020B0604030504040204" pitchFamily="50" charset="-128"/>
                        </a:rPr>
                        <a:t>Web</a:t>
                      </a:r>
                      <a:r>
                        <a:rPr lang="ja-JP" altLang="en-US" sz="1000" dirty="0">
                          <a:latin typeface="Meiryo UI" panose="020B0604030504040204" pitchFamily="50" charset="-128"/>
                          <a:ea typeface="Meiryo UI" panose="020B0604030504040204" pitchFamily="50" charset="-128"/>
                        </a:rPr>
                        <a:t>ブラウザ</a:t>
                      </a:r>
                      <a:endParaRPr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WebApp</a:t>
                      </a:r>
                      <a:r>
                        <a:rPr lang="ja-JP" altLang="en-US" sz="1000" dirty="0">
                          <a:latin typeface="Meiryo UI" panose="020B0604030504040204" pitchFamily="50" charset="-128"/>
                          <a:ea typeface="Meiryo UI" panose="020B0604030504040204" pitchFamily="50" charset="-128"/>
                        </a:rPr>
                        <a:t>）</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795286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利用者コネクタ</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96418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データ提供者</a:t>
                      </a:r>
                      <a:r>
                        <a:rPr kumimoji="1" lang="en-US" altLang="ja-JP" sz="1000" dirty="0">
                          <a:latin typeface="Meiryo UI" panose="020B0604030504040204" pitchFamily="50" charset="-128"/>
                          <a:ea typeface="Meiryo UI" panose="020B0604030504040204" pitchFamily="50" charset="-128"/>
                        </a:rPr>
                        <a:t>Web</a:t>
                      </a:r>
                      <a:r>
                        <a:rPr kumimoji="1" lang="ja-JP" altLang="en-US" sz="1000" dirty="0">
                          <a:latin typeface="Meiryo UI" panose="020B0604030504040204" pitchFamily="50" charset="-128"/>
                          <a:ea typeface="Meiryo UI" panose="020B0604030504040204" pitchFamily="50" charset="-128"/>
                        </a:rPr>
                        <a:t>ブラウザ</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（データカタログ作成ツールクライアント画面）</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72514639"/>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データカタログ作成ツール</a:t>
                      </a:r>
                      <a:r>
                        <a:rPr kumimoji="1" lang="en-US" altLang="ja-JP" sz="1000" dirty="0">
                          <a:latin typeface="Meiryo UI" panose="020B0604030504040204" pitchFamily="50" charset="-128"/>
                          <a:ea typeface="Meiryo UI" panose="020B0604030504040204" pitchFamily="50" charset="-128"/>
                        </a:rPr>
                        <a:t>API</a:t>
                      </a:r>
                      <a:r>
                        <a:rPr kumimoji="1" lang="ja-JP" altLang="en-US" sz="1000" dirty="0">
                          <a:latin typeface="Meiryo UI" panose="020B0604030504040204" pitchFamily="50" charset="-128"/>
                          <a:ea typeface="Meiryo UI" panose="020B0604030504040204" pitchFamily="50" charset="-128"/>
                        </a:rPr>
                        <a:t>サーバ</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30960039"/>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来歴管理</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4668562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契約</a:t>
                      </a:r>
                      <a:r>
                        <a:rPr kumimoji="1" lang="ja-JP" altLang="en-US" sz="1000" dirty="0">
                          <a:latin typeface="Meiryo UI" panose="020B0604030504040204" pitchFamily="50" charset="-128"/>
                          <a:ea typeface="Meiryo UI" panose="020B0604030504040204" pitchFamily="50" charset="-128"/>
                        </a:rPr>
                        <a:t>管理</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0239974"/>
                  </a:ext>
                </a:extLst>
              </a:tr>
              <a:tr h="0">
                <a:tc>
                  <a:txBody>
                    <a:bodyPr/>
                    <a:lstStyle/>
                    <a:p>
                      <a:pPr algn="l"/>
                      <a:r>
                        <a:rPr lang="ja-JP" altLang="en-US" sz="1000" dirty="0">
                          <a:latin typeface="Meiryo UI" panose="020B0604030504040204" pitchFamily="50" charset="-128"/>
                          <a:ea typeface="Meiryo UI" panose="020B0604030504040204" pitchFamily="50" charset="-128"/>
                        </a:rPr>
                        <a:t>外部</a:t>
                      </a:r>
                      <a:r>
                        <a:rPr lang="en-US" altLang="ja-JP" sz="1000" dirty="0">
                          <a:latin typeface="Meiryo UI" panose="020B0604030504040204" pitchFamily="50" charset="-128"/>
                          <a:ea typeface="Meiryo UI" panose="020B0604030504040204" pitchFamily="50" charset="-128"/>
                        </a:rPr>
                        <a:t>IdP</a:t>
                      </a:r>
                    </a:p>
                  </a:txBody>
                  <a:tcPr/>
                </a:tc>
                <a:extLst>
                  <a:ext uri="{0D108BD9-81ED-4DB2-BD59-A6C34878D82A}">
                    <a16:rowId xmlns:a16="http://schemas.microsoft.com/office/drawing/2014/main" val="1250899197"/>
                  </a:ext>
                </a:extLst>
              </a:tr>
              <a:tr h="0">
                <a:tc>
                  <a:txBody>
                    <a:bodyPr/>
                    <a:lstStyle/>
                    <a:p>
                      <a:pPr algn="l"/>
                      <a:r>
                        <a:rPr lang="ja-JP" altLang="en-US" sz="1000" dirty="0">
                          <a:latin typeface="Meiryo UI" panose="020B0604030504040204" pitchFamily="50" charset="-128"/>
                          <a:ea typeface="Meiryo UI" panose="020B0604030504040204" pitchFamily="50" charset="-128"/>
                        </a:rPr>
                        <a:t>認可機能</a:t>
                      </a:r>
                      <a:r>
                        <a:rPr lang="en-US" altLang="ja-JP" sz="1000" dirty="0">
                          <a:latin typeface="Meiryo UI" panose="020B0604030504040204" pitchFamily="50" charset="-128"/>
                          <a:ea typeface="Meiryo UI" panose="020B0604030504040204" pitchFamily="50" charset="-128"/>
                        </a:rPr>
                        <a:t>(Keycloak)</a:t>
                      </a:r>
                    </a:p>
                  </a:txBody>
                  <a:tcPr/>
                </a:tc>
                <a:extLst>
                  <a:ext uri="{0D108BD9-81ED-4DB2-BD59-A6C34878D82A}">
                    <a16:rowId xmlns:a16="http://schemas.microsoft.com/office/drawing/2014/main" val="2004833683"/>
                  </a:ext>
                </a:extLst>
              </a:tr>
              <a:tr h="0">
                <a:tc>
                  <a:txBody>
                    <a:bodyPr/>
                    <a:lstStyle/>
                    <a:p>
                      <a:pPr algn="l"/>
                      <a:r>
                        <a:rPr lang="ja-JP" altLang="en-US" sz="1000" dirty="0">
                          <a:latin typeface="Meiryo UI" panose="020B0604030504040204" pitchFamily="50" charset="-128"/>
                          <a:ea typeface="Meiryo UI" panose="020B0604030504040204" pitchFamily="50" charset="-128"/>
                        </a:rPr>
                        <a:t>ロケーションサーバ</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04652742"/>
                  </a:ext>
                </a:extLst>
              </a:tr>
            </a:tbl>
          </a:graphicData>
        </a:graphic>
      </p:graphicFrame>
      <p:cxnSp>
        <p:nvCxnSpPr>
          <p:cNvPr id="53" name="直線矢印コネクタ 52">
            <a:extLst>
              <a:ext uri="{FF2B5EF4-FFF2-40B4-BE49-F238E27FC236}">
                <a16:creationId xmlns:a16="http://schemas.microsoft.com/office/drawing/2014/main" id="{F6FFF6F2-B969-B4F9-8BD1-1BD50E353901}"/>
              </a:ext>
            </a:extLst>
          </p:cNvPr>
          <p:cNvCxnSpPr>
            <a:cxnSpLocks/>
            <a:stCxn id="20" idx="2"/>
            <a:endCxn id="36" idx="0"/>
          </p:cNvCxnSpPr>
          <p:nvPr/>
        </p:nvCxnSpPr>
        <p:spPr>
          <a:xfrm>
            <a:off x="5701529" y="3090670"/>
            <a:ext cx="0" cy="141705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6D0D44-562E-7474-C19B-144A508C52FC}"/>
              </a:ext>
            </a:extLst>
          </p:cNvPr>
          <p:cNvCxnSpPr>
            <a:cxnSpLocks/>
            <a:stCxn id="25" idx="0"/>
            <a:endCxn id="20" idx="2"/>
          </p:cNvCxnSpPr>
          <p:nvPr/>
        </p:nvCxnSpPr>
        <p:spPr>
          <a:xfrm flipH="1" flipV="1">
            <a:off x="5701529" y="3090670"/>
            <a:ext cx="2306528" cy="41323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16EA41E-6987-A730-B8B8-32FB37FBE7F4}"/>
              </a:ext>
            </a:extLst>
          </p:cNvPr>
          <p:cNvCxnSpPr>
            <a:cxnSpLocks/>
            <a:stCxn id="39" idx="3"/>
            <a:endCxn id="20" idx="1"/>
          </p:cNvCxnSpPr>
          <p:nvPr/>
        </p:nvCxnSpPr>
        <p:spPr>
          <a:xfrm flipV="1">
            <a:off x="3261727" y="2874670"/>
            <a:ext cx="959492" cy="4267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91" name="表 91">
            <a:extLst>
              <a:ext uri="{FF2B5EF4-FFF2-40B4-BE49-F238E27FC236}">
                <a16:creationId xmlns:a16="http://schemas.microsoft.com/office/drawing/2014/main" id="{07D2BCCF-E4DB-B2E5-8250-613AAADB2D9A}"/>
              </a:ext>
            </a:extLst>
          </p:cNvPr>
          <p:cNvGraphicFramePr>
            <a:graphicFrameLocks noGrp="1"/>
          </p:cNvGraphicFramePr>
          <p:nvPr>
            <p:extLst>
              <p:ext uri="{D42A27DB-BD31-4B8C-83A1-F6EECF244321}">
                <p14:modId xmlns:p14="http://schemas.microsoft.com/office/powerpoint/2010/main" val="2837508722"/>
              </p:ext>
            </p:extLst>
          </p:nvPr>
        </p:nvGraphicFramePr>
        <p:xfrm>
          <a:off x="414524" y="5603868"/>
          <a:ext cx="8570134" cy="853440"/>
        </p:xfrm>
        <a:graphic>
          <a:graphicData uri="http://schemas.openxmlformats.org/drawingml/2006/table">
            <a:tbl>
              <a:tblPr firstRow="1" bandRow="1">
                <a:tableStyleId>{5C22544A-7EE6-4342-B048-85BDC9FD1C3A}</a:tableStyleId>
              </a:tblPr>
              <a:tblGrid>
                <a:gridCol w="322226">
                  <a:extLst>
                    <a:ext uri="{9D8B030D-6E8A-4147-A177-3AD203B41FA5}">
                      <a16:colId xmlns:a16="http://schemas.microsoft.com/office/drawing/2014/main" val="3610490422"/>
                    </a:ext>
                  </a:extLst>
                </a:gridCol>
                <a:gridCol w="1087691">
                  <a:extLst>
                    <a:ext uri="{9D8B030D-6E8A-4147-A177-3AD203B41FA5}">
                      <a16:colId xmlns:a16="http://schemas.microsoft.com/office/drawing/2014/main" val="1197180464"/>
                    </a:ext>
                  </a:extLst>
                </a:gridCol>
                <a:gridCol w="3036263">
                  <a:extLst>
                    <a:ext uri="{9D8B030D-6E8A-4147-A177-3AD203B41FA5}">
                      <a16:colId xmlns:a16="http://schemas.microsoft.com/office/drawing/2014/main" val="2996726857"/>
                    </a:ext>
                  </a:extLst>
                </a:gridCol>
                <a:gridCol w="2061977">
                  <a:extLst>
                    <a:ext uri="{9D8B030D-6E8A-4147-A177-3AD203B41FA5}">
                      <a16:colId xmlns:a16="http://schemas.microsoft.com/office/drawing/2014/main" val="470817314"/>
                    </a:ext>
                  </a:extLst>
                </a:gridCol>
                <a:gridCol w="2061977">
                  <a:extLst>
                    <a:ext uri="{9D8B030D-6E8A-4147-A177-3AD203B41FA5}">
                      <a16:colId xmlns:a16="http://schemas.microsoft.com/office/drawing/2014/main" val="2925623443"/>
                    </a:ext>
                  </a:extLst>
                </a:gridCol>
              </a:tblGrid>
              <a:tr h="0">
                <a:tc>
                  <a:txBody>
                    <a:bodyPr/>
                    <a:lstStyle/>
                    <a:p>
                      <a:pPr algn="ctr"/>
                      <a:r>
                        <a:rPr kumimoji="1" lang="en-US" altLang="ja-JP" sz="800" b="1" dirty="0">
                          <a:latin typeface="Meiryo UI" panose="020B0604030504040204" pitchFamily="50" charset="-128"/>
                          <a:ea typeface="Meiryo UI" panose="020B0604030504040204" pitchFamily="50" charset="-128"/>
                        </a:rPr>
                        <a:t>#</a:t>
                      </a:r>
                      <a:endParaRPr kumimoji="1" lang="ja-JP" altLang="en-US" sz="800" b="1"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b="1" dirty="0">
                          <a:latin typeface="Meiryo UI" panose="020B0604030504040204" pitchFamily="50" charset="-128"/>
                          <a:ea typeface="Meiryo UI" panose="020B0604030504040204" pitchFamily="50" charset="-128"/>
                        </a:rPr>
                        <a:t>OSS</a:t>
                      </a:r>
                      <a:r>
                        <a:rPr kumimoji="1" lang="ja-JP" altLang="en-US" sz="800" b="1" dirty="0">
                          <a:latin typeface="Meiryo UI" panose="020B0604030504040204" pitchFamily="50" charset="-128"/>
                          <a:ea typeface="Meiryo UI" panose="020B0604030504040204" pitchFamily="50" charset="-128"/>
                        </a:rPr>
                        <a:t>名</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概要</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バージョン</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ライセンス</a:t>
                      </a:r>
                    </a:p>
                  </a:txBody>
                  <a:tcPr/>
                </a:tc>
                <a:extLst>
                  <a:ext uri="{0D108BD9-81ED-4DB2-BD59-A6C34878D82A}">
                    <a16:rowId xmlns:a16="http://schemas.microsoft.com/office/drawing/2014/main" val="3816092222"/>
                  </a:ext>
                </a:extLst>
              </a:tr>
              <a:tr h="0">
                <a:tc>
                  <a:txBody>
                    <a:bodyPr/>
                    <a:lstStyle/>
                    <a:p>
                      <a:pPr algn="r"/>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Docker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コンテナ仮想化用プラットフォーム</a:t>
                      </a:r>
                    </a:p>
                  </a:txBody>
                  <a:tcPr/>
                </a:tc>
                <a:tc>
                  <a:txBody>
                    <a:bodyPr/>
                    <a:lstStyle/>
                    <a:p>
                      <a:pPr algn="l"/>
                      <a:r>
                        <a:rPr lang="en-US" altLang="ja-JP" sz="800" dirty="0">
                          <a:latin typeface="Meiryo UI" panose="020B0604030504040204" pitchFamily="50" charset="-128"/>
                          <a:ea typeface="Meiryo UI" panose="020B0604030504040204" pitchFamily="50" charset="-128"/>
                        </a:rPr>
                        <a:t>20.10.7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6235523"/>
                  </a:ext>
                </a:extLst>
              </a:tr>
              <a:tr h="0">
                <a:tc>
                  <a:txBody>
                    <a:bodyPr/>
                    <a:lstStyle/>
                    <a:p>
                      <a:pPr algn="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Nginx</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サーバおよびリバースプロキシとして利用</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1.19.2</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BSD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73395643"/>
                  </a:ext>
                </a:extLst>
              </a:tr>
              <a:tr h="0">
                <a:tc>
                  <a:txBody>
                    <a:bodyPr/>
                    <a:lstStyle/>
                    <a:p>
                      <a:pPr algn="r"/>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Keycloak</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ja-JP" altLang="en-US" sz="800" dirty="0">
                          <a:latin typeface="Meiryo UI" panose="020B0604030504040204" pitchFamily="50" charset="-128"/>
                          <a:ea typeface="Meiryo UI" panose="020B0604030504040204" pitchFamily="50" charset="-128"/>
                        </a:rPr>
                        <a:t>アイデンティティ管理やアクセス管理のために使用</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12.0.2</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61703052"/>
                  </a:ext>
                </a:extLst>
              </a:tr>
            </a:tbl>
          </a:graphicData>
        </a:graphic>
      </p:graphicFrame>
      <p:cxnSp>
        <p:nvCxnSpPr>
          <p:cNvPr id="21" name="直線矢印コネクタ 20">
            <a:extLst>
              <a:ext uri="{FF2B5EF4-FFF2-40B4-BE49-F238E27FC236}">
                <a16:creationId xmlns:a16="http://schemas.microsoft.com/office/drawing/2014/main" id="{DB63FD01-6D2A-4E7A-C7D2-3413281B0C06}"/>
              </a:ext>
            </a:extLst>
          </p:cNvPr>
          <p:cNvCxnSpPr>
            <a:cxnSpLocks/>
            <a:stCxn id="25" idx="2"/>
            <a:endCxn id="36" idx="0"/>
          </p:cNvCxnSpPr>
          <p:nvPr/>
        </p:nvCxnSpPr>
        <p:spPr>
          <a:xfrm flipH="1">
            <a:off x="5701529" y="3935906"/>
            <a:ext cx="2306528" cy="57182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2661D20-3DCA-0730-DA58-B430789E4628}"/>
              </a:ext>
            </a:extLst>
          </p:cNvPr>
          <p:cNvCxnSpPr>
            <a:cxnSpLocks/>
          </p:cNvCxnSpPr>
          <p:nvPr/>
        </p:nvCxnSpPr>
        <p:spPr>
          <a:xfrm>
            <a:off x="5432857" y="1445735"/>
            <a:ext cx="4797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1E74B9FC-81B2-A842-FE3E-86CB567A04D0}"/>
              </a:ext>
            </a:extLst>
          </p:cNvPr>
          <p:cNvSpPr txBox="1"/>
          <p:nvPr/>
        </p:nvSpPr>
        <p:spPr>
          <a:xfrm>
            <a:off x="4623412" y="1338560"/>
            <a:ext cx="776175" cy="246221"/>
          </a:xfrm>
          <a:prstGeom prst="rect">
            <a:avLst/>
          </a:prstGeom>
          <a:noFill/>
        </p:spPr>
        <p:txBody>
          <a:bodyPr wrap="none" rtlCol="0">
            <a:spAutoFit/>
          </a:bodyPr>
          <a:lstStyle/>
          <a:p>
            <a:r>
              <a:rPr kumimoji="1" lang="en-US" altLang="ja-JP" sz="1000" dirty="0">
                <a:latin typeface="Meiryo UI" panose="020B0604030504040204" pitchFamily="50" charset="-128"/>
                <a:ea typeface="Meiryo UI" panose="020B0604030504040204" pitchFamily="50" charset="-128"/>
              </a:rPr>
              <a:t>HTTP</a:t>
            </a:r>
            <a:r>
              <a:rPr kumimoji="1" lang="ja-JP" altLang="en-US" sz="1000" dirty="0">
                <a:latin typeface="Meiryo UI" panose="020B0604030504040204" pitchFamily="50" charset="-128"/>
                <a:ea typeface="Meiryo UI" panose="020B0604030504040204" pitchFamily="50" charset="-128"/>
              </a:rPr>
              <a:t>通信</a:t>
            </a:r>
          </a:p>
        </p:txBody>
      </p:sp>
      <p:sp>
        <p:nvSpPr>
          <p:cNvPr id="16" name="正方形/長方形 15">
            <a:extLst>
              <a:ext uri="{FF2B5EF4-FFF2-40B4-BE49-F238E27FC236}">
                <a16:creationId xmlns:a16="http://schemas.microsoft.com/office/drawing/2014/main" id="{1876B843-F4F7-73B0-8855-1CE38BE44C29}"/>
              </a:ext>
            </a:extLst>
          </p:cNvPr>
          <p:cNvSpPr/>
          <p:nvPr/>
        </p:nvSpPr>
        <p:spPr bwMode="auto">
          <a:xfrm>
            <a:off x="4623412" y="976757"/>
            <a:ext cx="1289191" cy="30697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dirty="0">
                <a:latin typeface="Meiryo UI" panose="020B0604030504040204" pitchFamily="50" charset="-128"/>
                <a:ea typeface="Meiryo UI" panose="020B0604030504040204" pitchFamily="50" charset="-128"/>
              </a:rPr>
              <a:t>Docker</a:t>
            </a:r>
            <a:r>
              <a:rPr lang="ja-JP" altLang="en-US" sz="1000" dirty="0">
                <a:latin typeface="Meiryo UI" panose="020B0604030504040204" pitchFamily="50" charset="-128"/>
                <a:ea typeface="Meiryo UI" panose="020B0604030504040204" pitchFamily="50" charset="-128"/>
              </a:rPr>
              <a:t>コンテナ</a:t>
            </a:r>
            <a:endParaRPr lang="en-US" altLang="ja-JP" sz="10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DA5167E6-C9EE-E10A-3B8F-16FA20858011}"/>
              </a:ext>
            </a:extLst>
          </p:cNvPr>
          <p:cNvSpPr/>
          <p:nvPr/>
        </p:nvSpPr>
        <p:spPr bwMode="auto">
          <a:xfrm>
            <a:off x="4066236" y="852210"/>
            <a:ext cx="2086591" cy="801089"/>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00" dirty="0">
                <a:latin typeface="Meiryo UI" panose="020B0604030504040204" pitchFamily="50" charset="-128"/>
                <a:ea typeface="Meiryo UI" panose="020B0604030504040204" pitchFamily="50" charset="-128"/>
              </a:rPr>
              <a:t>凡例</a:t>
            </a:r>
            <a:endParaRPr lang="en-US" altLang="ja-JP"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92931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A502A-855D-4942-B1DE-C8E3E21E74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4.2.</a:t>
            </a:r>
            <a:r>
              <a:rPr lang="ja-JP" altLang="en-US" sz="1800" dirty="0">
                <a:latin typeface="Meiryo UI" panose="020B0604030504040204" pitchFamily="50" charset="-128"/>
                <a:ea typeface="Meiryo UI" panose="020B0604030504040204" pitchFamily="50" charset="-128"/>
              </a:rPr>
              <a:t> </a:t>
            </a:r>
            <a:r>
              <a:rPr kumimoji="1" lang="ja-JP" altLang="en-US" sz="1800" dirty="0"/>
              <a:t>機能一覧</a:t>
            </a:r>
          </a:p>
        </p:txBody>
      </p:sp>
      <p:sp>
        <p:nvSpPr>
          <p:cNvPr id="4" name="テキスト ボックス 3">
            <a:extLst>
              <a:ext uri="{FF2B5EF4-FFF2-40B4-BE49-F238E27FC236}">
                <a16:creationId xmlns:a16="http://schemas.microsoft.com/office/drawing/2014/main" id="{0C7C74C8-8E47-4FC6-80DD-CFCFBC377DA2}"/>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認証機能が提供する機能は以下の通りである。</a:t>
            </a:r>
            <a:endParaRPr lang="en-US" altLang="ja-JP" sz="1600" dirty="0">
              <a:latin typeface="Meiryo UI" panose="020B0604030504040204" pitchFamily="50" charset="-128"/>
              <a:ea typeface="Meiryo UI" panose="020B0604030504040204" pitchFamily="50" charset="-128"/>
            </a:endParaRPr>
          </a:p>
        </p:txBody>
      </p:sp>
      <p:graphicFrame>
        <p:nvGraphicFramePr>
          <p:cNvPr id="5" name="表 4">
            <a:extLst>
              <a:ext uri="{FF2B5EF4-FFF2-40B4-BE49-F238E27FC236}">
                <a16:creationId xmlns:a16="http://schemas.microsoft.com/office/drawing/2014/main" id="{537CD17A-E532-6FC2-8590-B4E907D39271}"/>
              </a:ext>
            </a:extLst>
          </p:cNvPr>
          <p:cNvGraphicFramePr>
            <a:graphicFrameLocks noGrp="1"/>
          </p:cNvGraphicFramePr>
          <p:nvPr>
            <p:extLst>
              <p:ext uri="{D42A27DB-BD31-4B8C-83A1-F6EECF244321}">
                <p14:modId xmlns:p14="http://schemas.microsoft.com/office/powerpoint/2010/main" val="1386430683"/>
              </p:ext>
            </p:extLst>
          </p:nvPr>
        </p:nvGraphicFramePr>
        <p:xfrm>
          <a:off x="402070" y="1311768"/>
          <a:ext cx="8329897" cy="3078480"/>
        </p:xfrm>
        <a:graphic>
          <a:graphicData uri="http://schemas.openxmlformats.org/drawingml/2006/table">
            <a:tbl>
              <a:tblPr firstRow="1" bandRow="1">
                <a:tableStyleId>{5C22544A-7EE6-4342-B048-85BDC9FD1C3A}</a:tableStyleId>
              </a:tblPr>
              <a:tblGrid>
                <a:gridCol w="381702">
                  <a:extLst>
                    <a:ext uri="{9D8B030D-6E8A-4147-A177-3AD203B41FA5}">
                      <a16:colId xmlns:a16="http://schemas.microsoft.com/office/drawing/2014/main" val="1480361309"/>
                    </a:ext>
                  </a:extLst>
                </a:gridCol>
                <a:gridCol w="1826807">
                  <a:extLst>
                    <a:ext uri="{9D8B030D-6E8A-4147-A177-3AD203B41FA5}">
                      <a16:colId xmlns:a16="http://schemas.microsoft.com/office/drawing/2014/main" val="4253494360"/>
                    </a:ext>
                  </a:extLst>
                </a:gridCol>
                <a:gridCol w="6121388">
                  <a:extLst>
                    <a:ext uri="{9D8B030D-6E8A-4147-A177-3AD203B41FA5}">
                      <a16:colId xmlns:a16="http://schemas.microsoft.com/office/drawing/2014/main" val="1438514330"/>
                    </a:ext>
                  </a:extLst>
                </a:gridCol>
              </a:tblGrid>
              <a:tr h="119205">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機能</a:t>
                      </a:r>
                    </a:p>
                  </a:txBody>
                  <a:tcPr/>
                </a:tc>
                <a:tc>
                  <a:txBody>
                    <a:bodyPr/>
                    <a:lstStyle/>
                    <a:p>
                      <a:r>
                        <a:rPr kumimoji="1" lang="ja-JP" altLang="en-US" sz="10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3699692291"/>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1</a:t>
                      </a:r>
                    </a:p>
                  </a:txBody>
                  <a:tcPr/>
                </a:tc>
                <a:tc>
                  <a:txBody>
                    <a:bodyPr/>
                    <a:lstStyle/>
                    <a:p>
                      <a:r>
                        <a:rPr kumimoji="1" lang="ja-JP" altLang="en-US" sz="1000" dirty="0">
                          <a:latin typeface="Meiryo UI" panose="020B0604030504040204" pitchFamily="50" charset="-128"/>
                          <a:ea typeface="Meiryo UI" panose="020B0604030504040204" pitchFamily="50" charset="-128"/>
                        </a:rPr>
                        <a:t>認証機能初期設定機能</a:t>
                      </a:r>
                    </a:p>
                  </a:txBody>
                  <a:tcPr/>
                </a:tc>
                <a:tc>
                  <a:txBody>
                    <a:bodyPr/>
                    <a:lstStyle/>
                    <a:p>
                      <a:r>
                        <a:rPr kumimoji="1" lang="ja-JP" altLang="en-US" sz="1000" dirty="0">
                          <a:latin typeface="Meiryo UI" panose="020B0604030504040204" pitchFamily="50" charset="-128"/>
                          <a:ea typeface="Meiryo UI" panose="020B0604030504040204" pitchFamily="50" charset="-128"/>
                        </a:rPr>
                        <a:t>認証機能を起動する契機で初期化スクリプトを実行して自動的に初期設定をする</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69392"/>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ユーザ情報登録機能</a:t>
                      </a:r>
                    </a:p>
                  </a:txBody>
                  <a:tcPr/>
                </a:tc>
                <a:tc>
                  <a:txBody>
                    <a:bodyPr/>
                    <a:lstStyle/>
                    <a:p>
                      <a:r>
                        <a:rPr kumimoji="1" lang="ja-JP" altLang="en-US" sz="1000" dirty="0">
                          <a:latin typeface="Meiryo UI" panose="020B0604030504040204" pitchFamily="50" charset="-128"/>
                          <a:ea typeface="Meiryo UI" panose="020B0604030504040204" pitchFamily="50" charset="-128"/>
                        </a:rPr>
                        <a:t>利用申請書に基づいて</a:t>
                      </a: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ユーザの情報やクライアントの情報などを認証機能に登録する</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データ提供者情報に基づいてロケーションサーバを更新する</a:t>
                      </a:r>
                    </a:p>
                  </a:txBody>
                  <a:tcPr/>
                </a:tc>
                <a:extLst>
                  <a:ext uri="{0D108BD9-81ED-4DB2-BD59-A6C34878D82A}">
                    <a16:rowId xmlns:a16="http://schemas.microsoft.com/office/drawing/2014/main" val="2674777398"/>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ユーザ情報更新機能</a:t>
                      </a:r>
                    </a:p>
                  </a:txBody>
                  <a:tcPr/>
                </a:tc>
                <a:tc>
                  <a:txBody>
                    <a:bodyPr/>
                    <a:lstStyle/>
                    <a:p>
                      <a:r>
                        <a:rPr kumimoji="1" lang="en-US" altLang="ja-JP" sz="1000" dirty="0">
                          <a:latin typeface="Meiryo UI" panose="020B0604030504040204" pitchFamily="50" charset="-128"/>
                          <a:ea typeface="Meiryo UI" panose="020B0604030504040204" pitchFamily="50" charset="-128"/>
                        </a:rPr>
                        <a:t>#2</a:t>
                      </a:r>
                      <a:r>
                        <a:rPr kumimoji="1" lang="ja-JP" altLang="en-US" sz="1000" dirty="0">
                          <a:latin typeface="Meiryo UI" panose="020B0604030504040204" pitchFamily="50" charset="-128"/>
                          <a:ea typeface="Meiryo UI" panose="020B0604030504040204" pitchFamily="50" charset="-128"/>
                        </a:rPr>
                        <a:t>で登録された情報を更新する</a:t>
                      </a:r>
                    </a:p>
                  </a:txBody>
                  <a:tcPr/>
                </a:tc>
                <a:extLst>
                  <a:ext uri="{0D108BD9-81ED-4DB2-BD59-A6C34878D82A}">
                    <a16:rowId xmlns:a16="http://schemas.microsoft.com/office/drawing/2014/main" val="1372549502"/>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ユーザ情報削除機能</a:t>
                      </a:r>
                    </a:p>
                  </a:txBody>
                  <a:tcPr/>
                </a:tc>
                <a:tc>
                  <a:txBody>
                    <a:bodyPr/>
                    <a:lstStyle/>
                    <a:p>
                      <a:r>
                        <a:rPr kumimoji="1" lang="en-US" altLang="ja-JP" sz="1000" dirty="0">
                          <a:latin typeface="Meiryo UI" panose="020B0604030504040204" pitchFamily="50" charset="-128"/>
                          <a:ea typeface="Meiryo UI" panose="020B0604030504040204" pitchFamily="50" charset="-128"/>
                        </a:rPr>
                        <a:t>#2</a:t>
                      </a:r>
                      <a:r>
                        <a:rPr kumimoji="1" lang="ja-JP" altLang="en-US" sz="1000" dirty="0">
                          <a:latin typeface="Meiryo UI" panose="020B0604030504040204" pitchFamily="50" charset="-128"/>
                          <a:ea typeface="Meiryo UI" panose="020B0604030504040204" pitchFamily="50" charset="-128"/>
                        </a:rPr>
                        <a:t>で登録された情報を削除する</a:t>
                      </a:r>
                    </a:p>
                  </a:txBody>
                  <a:tcPr/>
                </a:tc>
                <a:extLst>
                  <a:ext uri="{0D108BD9-81ED-4DB2-BD59-A6C34878D82A}">
                    <a16:rowId xmlns:a16="http://schemas.microsoft.com/office/drawing/2014/main" val="188521530"/>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登録機能</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で連携可能な外部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を追加する</a:t>
                      </a:r>
                    </a:p>
                  </a:txBody>
                  <a:tcPr/>
                </a:tc>
                <a:extLst>
                  <a:ext uri="{0D108BD9-81ED-4DB2-BD59-A6C34878D82A}">
                    <a16:rowId xmlns:a16="http://schemas.microsoft.com/office/drawing/2014/main" val="641801010"/>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更新機能</a:t>
                      </a:r>
                    </a:p>
                  </a:txBody>
                  <a:tcPr/>
                </a:tc>
                <a:tc>
                  <a:txBody>
                    <a:bodyPr/>
                    <a:lstStyle/>
                    <a:p>
                      <a:r>
                        <a:rPr kumimoji="1" lang="en-US" altLang="ja-JP" sz="1000" dirty="0">
                          <a:latin typeface="Meiryo UI" panose="020B0604030504040204" pitchFamily="50" charset="-128"/>
                          <a:ea typeface="Meiryo UI" panose="020B0604030504040204" pitchFamily="50" charset="-128"/>
                        </a:rPr>
                        <a:t>#5</a:t>
                      </a:r>
                      <a:r>
                        <a:rPr kumimoji="1" lang="ja-JP" altLang="en-US" sz="1000" dirty="0">
                          <a:latin typeface="Meiryo UI" panose="020B0604030504040204" pitchFamily="50" charset="-128"/>
                          <a:ea typeface="Meiryo UI" panose="020B0604030504040204" pitchFamily="50" charset="-128"/>
                        </a:rPr>
                        <a:t>で登録された情報を更新する</a:t>
                      </a:r>
                    </a:p>
                  </a:txBody>
                  <a:tcPr/>
                </a:tc>
                <a:extLst>
                  <a:ext uri="{0D108BD9-81ED-4DB2-BD59-A6C34878D82A}">
                    <a16:rowId xmlns:a16="http://schemas.microsoft.com/office/drawing/2014/main" val="2992832191"/>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削除機能</a:t>
                      </a:r>
                    </a:p>
                  </a:txBody>
                  <a:tcPr/>
                </a:tc>
                <a:tc>
                  <a:txBody>
                    <a:bodyPr/>
                    <a:lstStyle/>
                    <a:p>
                      <a:r>
                        <a:rPr kumimoji="1" lang="en-US" altLang="ja-JP" sz="1000" dirty="0">
                          <a:latin typeface="Meiryo UI" panose="020B0604030504040204" pitchFamily="50" charset="-128"/>
                          <a:ea typeface="Meiryo UI" panose="020B0604030504040204" pitchFamily="50" charset="-128"/>
                        </a:rPr>
                        <a:t>#5</a:t>
                      </a:r>
                      <a:r>
                        <a:rPr kumimoji="1" lang="ja-JP" altLang="en-US" sz="1000" dirty="0">
                          <a:latin typeface="Meiryo UI" panose="020B0604030504040204" pitchFamily="50" charset="-128"/>
                          <a:ea typeface="Meiryo UI" panose="020B0604030504040204" pitchFamily="50" charset="-128"/>
                        </a:rPr>
                        <a:t>で登録された情報を削除する</a:t>
                      </a:r>
                    </a:p>
                  </a:txBody>
                  <a:tcPr/>
                </a:tc>
                <a:extLst>
                  <a:ext uri="{0D108BD9-81ED-4DB2-BD59-A6C34878D82A}">
                    <a16:rowId xmlns:a16="http://schemas.microsoft.com/office/drawing/2014/main" val="2866937364"/>
                  </a:ext>
                </a:extLst>
              </a:tr>
              <a:tr h="190483">
                <a:tc>
                  <a:txBody>
                    <a:bodyPr/>
                    <a:lstStyle/>
                    <a:p>
                      <a:pPr marL="0" indent="0" algn="l">
                        <a:buFont typeface="+mj-lt"/>
                        <a:buNone/>
                      </a:pPr>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ID</a:t>
                      </a:r>
                      <a:r>
                        <a:rPr kumimoji="1" lang="ja-JP" altLang="en-US" sz="1000" dirty="0">
                          <a:latin typeface="Meiryo UI" panose="020B0604030504040204" pitchFamily="50" charset="-128"/>
                          <a:ea typeface="Meiryo UI" panose="020B0604030504040204" pitchFamily="50" charset="-128"/>
                        </a:rPr>
                        <a:t>有効性検証機能</a:t>
                      </a:r>
                    </a:p>
                  </a:txBody>
                  <a:tcPr/>
                </a:tc>
                <a:tc>
                  <a:txBody>
                    <a:bodyPr/>
                    <a:lstStyle/>
                    <a:p>
                      <a:r>
                        <a:rPr kumimoji="1" lang="en-US" altLang="ja-JP" sz="1000" b="0" dirty="0">
                          <a:latin typeface="Meiryo UI" panose="020B0604030504040204" pitchFamily="50" charset="-128"/>
                          <a:ea typeface="Meiryo UI" panose="020B0604030504040204" pitchFamily="50" charset="-128"/>
                        </a:rPr>
                        <a:t>CADDE</a:t>
                      </a:r>
                      <a:r>
                        <a:rPr kumimoji="1" lang="ja-JP" altLang="en-US" sz="1000" b="0" dirty="0">
                          <a:latin typeface="Meiryo UI" panose="020B0604030504040204" pitchFamily="50" charset="-128"/>
                          <a:ea typeface="Meiryo UI" panose="020B0604030504040204" pitchFamily="50" charset="-128"/>
                        </a:rPr>
                        <a:t>ユーザ</a:t>
                      </a:r>
                      <a:r>
                        <a:rPr kumimoji="1" lang="en-US" altLang="ja-JP" sz="1000" b="0" dirty="0">
                          <a:latin typeface="Meiryo UI" panose="020B0604030504040204" pitchFamily="50" charset="-128"/>
                          <a:ea typeface="Meiryo UI" panose="020B0604030504040204" pitchFamily="50" charset="-128"/>
                        </a:rPr>
                        <a:t>ID</a:t>
                      </a:r>
                      <a:r>
                        <a:rPr kumimoji="1" lang="ja-JP" altLang="en-US" sz="1000" b="0" dirty="0">
                          <a:latin typeface="Meiryo UI" panose="020B0604030504040204" pitchFamily="50" charset="-128"/>
                          <a:ea typeface="Meiryo UI" panose="020B0604030504040204" pitchFamily="50" charset="-128"/>
                        </a:rPr>
                        <a:t>、企業番号をパラメータとして、</a:t>
                      </a:r>
                      <a:r>
                        <a:rPr kumimoji="1" lang="en-US" altLang="ja-JP" sz="1000" b="0" dirty="0">
                          <a:latin typeface="Meiryo UI" panose="020B0604030504040204" pitchFamily="50" charset="-128"/>
                          <a:ea typeface="Meiryo UI" panose="020B0604030504040204" pitchFamily="50" charset="-128"/>
                        </a:rPr>
                        <a:t>CADDE</a:t>
                      </a:r>
                      <a:r>
                        <a:rPr kumimoji="1" lang="ja-JP" altLang="en-US" sz="1000" b="0" dirty="0">
                          <a:latin typeface="Meiryo UI" panose="020B0604030504040204" pitchFamily="50" charset="-128"/>
                          <a:ea typeface="Meiryo UI" panose="020B0604030504040204" pitchFamily="50" charset="-128"/>
                        </a:rPr>
                        <a:t>ユーザ</a:t>
                      </a:r>
                      <a:r>
                        <a:rPr kumimoji="1" lang="en-US" altLang="ja-JP" sz="1000" b="0" dirty="0">
                          <a:latin typeface="Meiryo UI" panose="020B0604030504040204" pitchFamily="50" charset="-128"/>
                          <a:ea typeface="Meiryo UI" panose="020B0604030504040204" pitchFamily="50" charset="-128"/>
                        </a:rPr>
                        <a:t>ID</a:t>
                      </a:r>
                      <a:r>
                        <a:rPr kumimoji="1" lang="ja-JP" altLang="en-US" sz="1000" b="0" dirty="0">
                          <a:latin typeface="Meiryo UI" panose="020B0604030504040204" pitchFamily="50" charset="-128"/>
                          <a:ea typeface="Meiryo UI" panose="020B0604030504040204" pitchFamily="50" charset="-128"/>
                        </a:rPr>
                        <a:t>の有用性を確認する。</a:t>
                      </a:r>
                      <a:endParaRPr kumimoji="1" lang="en-US" altLang="ja-JP" sz="10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7146254"/>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利用者トークン取得機能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利用者トークンを取得する</a:t>
                      </a:r>
                    </a:p>
                  </a:txBody>
                  <a:tcPr/>
                </a:tc>
                <a:extLst>
                  <a:ext uri="{0D108BD9-81ED-4DB2-BD59-A6C34878D82A}">
                    <a16:rowId xmlns:a16="http://schemas.microsoft.com/office/drawing/2014/main" val="511821246"/>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10</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認証トークン取得機能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認証トークンを取得する</a:t>
                      </a:r>
                    </a:p>
                  </a:txBody>
                  <a:tcPr/>
                </a:tc>
                <a:extLst>
                  <a:ext uri="{0D108BD9-81ED-4DB2-BD59-A6C34878D82A}">
                    <a16:rowId xmlns:a16="http://schemas.microsoft.com/office/drawing/2014/main" val="3394869071"/>
                  </a:ext>
                </a:extLst>
              </a:tr>
              <a:tr h="190483">
                <a:tc>
                  <a:txBody>
                    <a:bodyPr/>
                    <a:lstStyle/>
                    <a:p>
                      <a:pPr marL="0" indent="0">
                        <a:buFont typeface="+mj-lt"/>
                        <a:buNone/>
                      </a:pPr>
                      <a:r>
                        <a:rPr kumimoji="1" lang="en-US" altLang="ja-JP" sz="1000" dirty="0">
                          <a:latin typeface="Meiryo UI" panose="020B0604030504040204" pitchFamily="50" charset="-128"/>
                          <a:ea typeface="Meiryo UI" panose="020B0604030504040204" pitchFamily="50" charset="-128"/>
                        </a:rPr>
                        <a:t>11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トークン交換機能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利用者トークンを認証トークンへ交換する</a:t>
                      </a:r>
                    </a:p>
                  </a:txBody>
                  <a:tcPr/>
                </a:tc>
                <a:extLst>
                  <a:ext uri="{0D108BD9-81ED-4DB2-BD59-A6C34878D82A}">
                    <a16:rowId xmlns:a16="http://schemas.microsoft.com/office/drawing/2014/main" val="1820401990"/>
                  </a:ext>
                </a:extLst>
              </a:tr>
            </a:tbl>
          </a:graphicData>
        </a:graphic>
      </p:graphicFrame>
    </p:spTree>
    <p:extLst>
      <p:ext uri="{BB962C8B-B14F-4D97-AF65-F5344CB8AC3E}">
        <p14:creationId xmlns:p14="http://schemas.microsoft.com/office/powerpoint/2010/main" val="752084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4.3. </a:t>
            </a:r>
            <a:r>
              <a:rPr lang="ja-JP" altLang="en-US" sz="1800" dirty="0">
                <a:latin typeface="Meiryo UI" panose="020B0604030504040204" pitchFamily="50" charset="-128"/>
                <a:ea typeface="Meiryo UI" panose="020B0604030504040204" pitchFamily="50" charset="-128"/>
              </a:rPr>
              <a:t>画面仕様</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169010" cy="43200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画面仕様については「基本設計書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1_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76340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4.4. API</a:t>
            </a:r>
            <a:r>
              <a:rPr lang="ja-JP" altLang="en-US" sz="1800" dirty="0">
                <a:latin typeface="Meiryo UI" panose="020B0604030504040204" pitchFamily="50" charset="-128"/>
                <a:ea typeface="Meiryo UI" panose="020B0604030504040204" pitchFamily="50" charset="-128"/>
              </a:rPr>
              <a:t>仕様</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340901"/>
          </a:xfrm>
          <a:prstGeom prst="rect">
            <a:avLst/>
          </a:prstGeom>
          <a:solidFill>
            <a:schemeClr val="bg1"/>
          </a:solidFill>
          <a:ln>
            <a:noFill/>
          </a:ln>
        </p:spPr>
        <p:txBody>
          <a:bodyPr wrap="square" rtlCol="0" anchor="t" anchorCtr="0">
            <a:noAutofit/>
          </a:bodyPr>
          <a:lstStyle/>
          <a:p>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2_</a:t>
            </a:r>
            <a:r>
              <a:rPr lang="ja-JP" altLang="en-US" sz="1600" dirty="0">
                <a:latin typeface="Meiryo UI" panose="020B0604030504040204" pitchFamily="50" charset="-128"/>
                <a:ea typeface="Meiryo UI" panose="020B0604030504040204" pitchFamily="50" charset="-128"/>
              </a:rPr>
              <a:t>認証機能外部</a:t>
            </a:r>
            <a:r>
              <a:rPr lang="en-US" altLang="ja-JP" sz="1600" dirty="0">
                <a:latin typeface="Meiryo UI" panose="020B0604030504040204" pitchFamily="50" charset="-128"/>
                <a:ea typeface="Meiryo UI" panose="020B0604030504040204" pitchFamily="50" charset="-128"/>
              </a:rPr>
              <a:t>IF.html</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03136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AD56-53EB-4043-B606-56C60260EBE6}"/>
              </a:ext>
            </a:extLst>
          </p:cNvPr>
          <p:cNvSpPr>
            <a:spLocks noGrp="1"/>
          </p:cNvSpPr>
          <p:nvPr>
            <p:ph type="title"/>
          </p:nvPr>
        </p:nvSpPr>
        <p:spPr/>
        <p:txBody>
          <a:bodyPr/>
          <a:lstStyle/>
          <a:p>
            <a:r>
              <a:rPr kumimoji="1" lang="en-US" altLang="ja-JP" dirty="0"/>
              <a:t>5. </a:t>
            </a:r>
            <a:r>
              <a:rPr kumimoji="1" lang="ja-JP" altLang="en-US" dirty="0"/>
              <a:t>認可機能</a:t>
            </a:r>
          </a:p>
        </p:txBody>
      </p:sp>
    </p:spTree>
    <p:extLst>
      <p:ext uri="{BB962C8B-B14F-4D97-AF65-F5344CB8AC3E}">
        <p14:creationId xmlns:p14="http://schemas.microsoft.com/office/powerpoint/2010/main" val="15314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(User-Managed</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Access)</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2278300129"/>
              </p:ext>
            </p:extLst>
          </p:nvPr>
        </p:nvGraphicFramePr>
        <p:xfrm>
          <a:off x="216000" y="720000"/>
          <a:ext cx="9216000" cy="143256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0">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Protection API</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において、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が具備する</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API</a:t>
                      </a:r>
                    </a:p>
                  </a:txBody>
                  <a:tcPr marL="0" marR="0" marT="0" marB="0" anchor="ctr"/>
                </a:tc>
                <a:extLst>
                  <a:ext uri="{0D108BD9-81ED-4DB2-BD59-A6C34878D82A}">
                    <a16:rowId xmlns:a16="http://schemas.microsoft.com/office/drawing/2014/main" val="3692366246"/>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Protection API Token</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PAT</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Protection API</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にアクセスするためのアクセストークン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478857220"/>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Requesting Party </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RP</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によって拡張された、リソースアクセスを行う、</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ではない第三者のこと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82360975"/>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Requesting Party Token</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RPT</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で定められているトークンの仕様</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CADDE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において、認可確認が成功した際に得られるトークンで、認可情報が入っている</a:t>
                      </a: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認可情報以外のクレームについてはアクセストークンと同様</a:t>
                      </a:r>
                    </a:p>
                  </a:txBody>
                  <a:tcPr marL="0" marR="0" marT="0" marB="0" anchor="ctr"/>
                </a:tc>
                <a:extLst>
                  <a:ext uri="{0D108BD9-81ED-4DB2-BD59-A6C34878D82A}">
                    <a16:rowId xmlns:a16="http://schemas.microsoft.com/office/drawing/2014/main" val="1648431281"/>
                  </a:ext>
                </a:extLst>
              </a:tr>
            </a:tbl>
          </a:graphicData>
        </a:graphic>
      </p:graphicFrame>
    </p:spTree>
    <p:extLst>
      <p:ext uri="{BB962C8B-B14F-4D97-AF65-F5344CB8AC3E}">
        <p14:creationId xmlns:p14="http://schemas.microsoft.com/office/powerpoint/2010/main" val="2537768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FCC34-02C5-4DDB-94F1-9631FEB52E73}"/>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5.1.</a:t>
            </a:r>
            <a:r>
              <a:rPr lang="ja-JP" altLang="en-US" sz="1800" dirty="0">
                <a:latin typeface="Meiryo UI" panose="020B0604030504040204" pitchFamily="50" charset="-128"/>
                <a:ea typeface="Meiryo UI" panose="020B0604030504040204" pitchFamily="50" charset="-128"/>
              </a:rPr>
              <a:t> 構成</a:t>
            </a:r>
            <a:endParaRPr kumimoji="1" lang="ja-JP" altLang="en-US" dirty="0"/>
          </a:p>
        </p:txBody>
      </p:sp>
      <p:sp>
        <p:nvSpPr>
          <p:cNvPr id="55" name="テキスト ボックス 54">
            <a:extLst>
              <a:ext uri="{FF2B5EF4-FFF2-40B4-BE49-F238E27FC236}">
                <a16:creationId xmlns:a16="http://schemas.microsoft.com/office/drawing/2014/main" id="{01A13D92-7D5F-4F94-A68F-2AB284A40D1C}"/>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認可機能のシステム構成を以下に示す。</a:t>
            </a:r>
            <a:endParaRPr lang="en-US" altLang="ja-JP" sz="16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6D4692D5-D6FD-11F9-2017-196AF7D30CC8}"/>
              </a:ext>
            </a:extLst>
          </p:cNvPr>
          <p:cNvSpPr/>
          <p:nvPr/>
        </p:nvSpPr>
        <p:spPr bwMode="auto">
          <a:xfrm>
            <a:off x="3781586" y="1372682"/>
            <a:ext cx="5308170" cy="3486038"/>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50" dirty="0">
                <a:latin typeface="Meiryo UI" panose="020B0604030504040204" pitchFamily="50" charset="-128"/>
                <a:ea typeface="Meiryo UI" panose="020B0604030504040204" pitchFamily="50" charset="-128"/>
              </a:rPr>
              <a:t>認可機能</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(Docker</a:t>
            </a:r>
            <a:r>
              <a:rPr lang="ja-JP" altLang="en-US" sz="1050" dirty="0">
                <a:latin typeface="Meiryo UI" panose="020B0604030504040204" pitchFamily="50" charset="-128"/>
                <a:ea typeface="Meiryo UI" panose="020B0604030504040204" pitchFamily="50" charset="-128"/>
              </a:rPr>
              <a:t>コンテナ群</a:t>
            </a:r>
            <a:r>
              <a:rPr lang="en-US" altLang="ja-JP" sz="1050" dirty="0">
                <a:latin typeface="Meiryo UI" panose="020B0604030504040204" pitchFamily="50" charset="-128"/>
                <a:ea typeface="Meiryo UI" panose="020B0604030504040204" pitchFamily="50" charset="-128"/>
              </a:rPr>
              <a:t>)</a:t>
            </a:r>
          </a:p>
        </p:txBody>
      </p:sp>
      <p:sp>
        <p:nvSpPr>
          <p:cNvPr id="53" name="正方形/長方形 52">
            <a:extLst>
              <a:ext uri="{FF2B5EF4-FFF2-40B4-BE49-F238E27FC236}">
                <a16:creationId xmlns:a16="http://schemas.microsoft.com/office/drawing/2014/main" id="{5FA2918F-F4EB-91EC-8F3E-DBCFC0882A16}"/>
              </a:ext>
            </a:extLst>
          </p:cNvPr>
          <p:cNvSpPr/>
          <p:nvPr/>
        </p:nvSpPr>
        <p:spPr bwMode="auto">
          <a:xfrm>
            <a:off x="4067859" y="2038853"/>
            <a:ext cx="2960619"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a:t>
            </a:r>
            <a:r>
              <a:rPr lang="ja-JP" altLang="en-US" sz="1200" dirty="0">
                <a:latin typeface="Meiryo UI" panose="020B0604030504040204" pitchFamily="50" charset="-128"/>
                <a:ea typeface="Meiryo UI" panose="020B0604030504040204" pitchFamily="50" charset="-128"/>
              </a:rPr>
              <a:t>および</a:t>
            </a:r>
            <a:r>
              <a:rPr kumimoji="1" lang="ja-JP" altLang="en-US" sz="1200" dirty="0">
                <a:latin typeface="Meiryo UI" panose="020B0604030504040204" pitchFamily="50" charset="-128"/>
                <a:ea typeface="Meiryo UI" panose="020B0604030504040204" pitchFamily="50" charset="-128"/>
              </a:rPr>
              <a:t>プロキシ</a:t>
            </a:r>
            <a:r>
              <a:rPr lang="ja-JP" altLang="en-US" sz="1200" dirty="0">
                <a:latin typeface="Meiryo UI" panose="020B0604030504040204" pitchFamily="50" charset="-128"/>
                <a:ea typeface="Meiryo UI" panose="020B0604030504040204" pitchFamily="50" charset="-128"/>
              </a:rPr>
              <a:t>コンテナ</a:t>
            </a:r>
            <a:r>
              <a:rPr kumimoji="1" lang="en-US" altLang="ja-JP" sz="1200" dirty="0">
                <a:latin typeface="Meiryo UI" panose="020B0604030504040204" pitchFamily="50" charset="-128"/>
                <a:ea typeface="Meiryo UI" panose="020B0604030504040204" pitchFamily="50" charset="-128"/>
              </a:rPr>
              <a:t>(Nginx)</a:t>
            </a:r>
          </a:p>
        </p:txBody>
      </p:sp>
      <p:sp>
        <p:nvSpPr>
          <p:cNvPr id="54" name="正方形/長方形 53">
            <a:extLst>
              <a:ext uri="{FF2B5EF4-FFF2-40B4-BE49-F238E27FC236}">
                <a16:creationId xmlns:a16="http://schemas.microsoft.com/office/drawing/2014/main" id="{EFC7C136-6FF8-5331-B5F3-FACBE2BDA6B4}"/>
              </a:ext>
            </a:extLst>
          </p:cNvPr>
          <p:cNvSpPr/>
          <p:nvPr/>
        </p:nvSpPr>
        <p:spPr bwMode="auto">
          <a:xfrm>
            <a:off x="6435671" y="3041707"/>
            <a:ext cx="2497610"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アプリケーションサーバコンテナ</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（認可機能</a:t>
            </a:r>
            <a:r>
              <a:rPr lang="en-US" altLang="ja-JP" sz="1200" dirty="0">
                <a:latin typeface="Meiryo UI" panose="020B0604030504040204" pitchFamily="50" charset="-128"/>
                <a:ea typeface="Meiryo UI" panose="020B0604030504040204" pitchFamily="50" charset="-128"/>
              </a:rPr>
              <a:t>API</a:t>
            </a: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966A8F32-A2E8-D211-063F-275ADC7C031D}"/>
              </a:ext>
            </a:extLst>
          </p:cNvPr>
          <p:cNvSpPr/>
          <p:nvPr/>
        </p:nvSpPr>
        <p:spPr bwMode="auto">
          <a:xfrm>
            <a:off x="4067859" y="4060908"/>
            <a:ext cx="2960619"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認可機能</a:t>
            </a:r>
            <a:r>
              <a:rPr kumimoji="1" lang="ja-JP" altLang="en-US" sz="1200" dirty="0">
                <a:latin typeface="Meiryo UI" panose="020B0604030504040204" pitchFamily="50" charset="-128"/>
                <a:ea typeface="Meiryo UI" panose="020B0604030504040204" pitchFamily="50" charset="-128"/>
              </a:rPr>
              <a:t>コンテナ</a:t>
            </a:r>
            <a:r>
              <a:rPr lang="en-US" altLang="ja-JP" sz="1200" dirty="0">
                <a:latin typeface="Meiryo UI" panose="020B0604030504040204" pitchFamily="50" charset="-128"/>
                <a:ea typeface="Meiryo UI" panose="020B0604030504040204" pitchFamily="50" charset="-128"/>
              </a:rPr>
              <a:t>(Keycloak)</a:t>
            </a:r>
            <a:endParaRPr kumimoji="1" lang="en-US" altLang="ja-JP" sz="1200" dirty="0">
              <a:latin typeface="Meiryo UI" panose="020B0604030504040204" pitchFamily="50" charset="-128"/>
              <a:ea typeface="Meiryo UI" panose="020B0604030504040204" pitchFamily="50" charset="-128"/>
            </a:endParaRPr>
          </a:p>
        </p:txBody>
      </p:sp>
      <p:graphicFrame>
        <p:nvGraphicFramePr>
          <p:cNvPr id="57" name="表 42">
            <a:extLst>
              <a:ext uri="{FF2B5EF4-FFF2-40B4-BE49-F238E27FC236}">
                <a16:creationId xmlns:a16="http://schemas.microsoft.com/office/drawing/2014/main" id="{9BF65D45-E1BF-8316-B067-D979AC840303}"/>
              </a:ext>
            </a:extLst>
          </p:cNvPr>
          <p:cNvGraphicFramePr>
            <a:graphicFrameLocks noGrp="1"/>
          </p:cNvGraphicFramePr>
          <p:nvPr>
            <p:extLst>
              <p:ext uri="{D42A27DB-BD31-4B8C-83A1-F6EECF244321}">
                <p14:modId xmlns:p14="http://schemas.microsoft.com/office/powerpoint/2010/main" val="2339902684"/>
              </p:ext>
            </p:extLst>
          </p:nvPr>
        </p:nvGraphicFramePr>
        <p:xfrm>
          <a:off x="414524" y="1638162"/>
          <a:ext cx="2382920" cy="1127760"/>
        </p:xfrm>
        <a:graphic>
          <a:graphicData uri="http://schemas.openxmlformats.org/drawingml/2006/table">
            <a:tbl>
              <a:tblPr firstRow="1" bandRow="1">
                <a:tableStyleId>{5940675A-B579-460E-94D1-54222C63F5DA}</a:tableStyleId>
              </a:tblPr>
              <a:tblGrid>
                <a:gridCol w="2382920">
                  <a:extLst>
                    <a:ext uri="{9D8B030D-6E8A-4147-A177-3AD203B41FA5}">
                      <a16:colId xmlns:a16="http://schemas.microsoft.com/office/drawing/2014/main" val="573121816"/>
                    </a:ext>
                  </a:extLst>
                </a:gridCol>
              </a:tblGrid>
              <a:tr h="0">
                <a:tc>
                  <a:txBody>
                    <a:bodyPr/>
                    <a:lstStyle/>
                    <a:p>
                      <a:r>
                        <a:rPr lang="ja-JP" altLang="en-US" sz="1000" dirty="0">
                          <a:latin typeface="Meiryo UI" panose="020B0604030504040204" pitchFamily="50" charset="-128"/>
                          <a:ea typeface="Meiryo UI" panose="020B0604030504040204" pitchFamily="50" charset="-128"/>
                        </a:rPr>
                        <a:t>対向装置</a:t>
                      </a:r>
                      <a:endParaRPr lang="en-US" altLang="ja-JP" sz="1000" dirty="0">
                        <a:latin typeface="Meiryo UI" panose="020B0604030504040204" pitchFamily="50" charset="-128"/>
                        <a:ea typeface="Meiryo UI" panose="020B0604030504040204" pitchFamily="50" charset="-128"/>
                      </a:endParaRPr>
                    </a:p>
                  </a:txBody>
                  <a:tcPr>
                    <a:solidFill>
                      <a:schemeClr val="bg2"/>
                    </a:solidFill>
                  </a:tcPr>
                </a:tc>
                <a:extLst>
                  <a:ext uri="{0D108BD9-81ED-4DB2-BD59-A6C34878D82A}">
                    <a16:rowId xmlns:a16="http://schemas.microsoft.com/office/drawing/2014/main" val="1528909393"/>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提供者コネクタ</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8487135"/>
                  </a:ext>
                </a:extLst>
              </a:tr>
              <a:tr h="0">
                <a:tc>
                  <a:txBody>
                    <a:bodyPr/>
                    <a:lstStyle/>
                    <a:p>
                      <a:pPr algn="l"/>
                      <a:r>
                        <a:rPr kumimoji="1" lang="ja-JP" altLang="en-US" sz="1000" dirty="0">
                          <a:latin typeface="Meiryo UI" panose="020B0604030504040204" pitchFamily="50" charset="-128"/>
                          <a:ea typeface="Meiryo UI" panose="020B0604030504040204" pitchFamily="50" charset="-128"/>
                        </a:rPr>
                        <a:t>データ提供者</a:t>
                      </a:r>
                      <a:r>
                        <a:rPr kumimoji="1" lang="en-US" altLang="ja-JP" sz="1000" dirty="0">
                          <a:latin typeface="Meiryo UI" panose="020B0604030504040204" pitchFamily="50" charset="-128"/>
                          <a:ea typeface="Meiryo UI" panose="020B0604030504040204" pitchFamily="50" charset="-128"/>
                        </a:rPr>
                        <a:t>Web</a:t>
                      </a:r>
                      <a:r>
                        <a:rPr kumimoji="1" lang="ja-JP" altLang="en-US" sz="1000" dirty="0">
                          <a:latin typeface="Meiryo UI" panose="020B0604030504040204" pitchFamily="50" charset="-128"/>
                          <a:ea typeface="Meiryo UI" panose="020B0604030504040204" pitchFamily="50" charset="-128"/>
                        </a:rPr>
                        <a:t>ブラウザ</a:t>
                      </a:r>
                      <a:endParaRPr kumimoji="1" lang="en-US" altLang="ja-JP" sz="1000" dirty="0">
                        <a:latin typeface="Meiryo UI" panose="020B0604030504040204" pitchFamily="50" charset="-128"/>
                        <a:ea typeface="Meiryo UI" panose="020B0604030504040204" pitchFamily="50" charset="-128"/>
                      </a:endParaRPr>
                    </a:p>
                    <a:p>
                      <a:pPr algn="l"/>
                      <a:r>
                        <a:rPr kumimoji="1" lang="ja-JP" altLang="en-US" sz="1000" dirty="0">
                          <a:latin typeface="Meiryo UI" panose="020B0604030504040204" pitchFamily="50" charset="-128"/>
                          <a:ea typeface="Meiryo UI" panose="020B0604030504040204" pitchFamily="50" charset="-128"/>
                        </a:rPr>
                        <a:t>（認可機能クライアント画面）</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0202227"/>
                  </a:ext>
                </a:extLst>
              </a:tr>
              <a:tr h="0">
                <a:tc>
                  <a:txBody>
                    <a:bodyPr/>
                    <a:lstStyle/>
                    <a:p>
                      <a:pPr algn="l"/>
                      <a:r>
                        <a:rPr kumimoji="1" lang="ja-JP" altLang="en-US" sz="1000" dirty="0">
                          <a:latin typeface="Meiryo UI" panose="020B0604030504040204" pitchFamily="50" charset="-128"/>
                          <a:ea typeface="Meiryo UI" panose="020B0604030504040204" pitchFamily="50" charset="-128"/>
                        </a:rPr>
                        <a:t>認証機能（</a:t>
                      </a:r>
                      <a:r>
                        <a:rPr kumimoji="1" lang="en-US" altLang="ja-JP" sz="1000" dirty="0">
                          <a:latin typeface="Meiryo UI" panose="020B0604030504040204" pitchFamily="50" charset="-128"/>
                          <a:ea typeface="Meiryo UI" panose="020B0604030504040204" pitchFamily="50" charset="-128"/>
                        </a:rPr>
                        <a:t>Keycloak</a:t>
                      </a:r>
                      <a:r>
                        <a:rPr kumimoji="1" lang="ja-JP" altLang="en-US" sz="1000" dirty="0">
                          <a:latin typeface="Meiryo UI" panose="020B0604030504040204" pitchFamily="50" charset="-128"/>
                          <a:ea typeface="Meiryo UI" panose="020B0604030504040204" pitchFamily="50" charset="-128"/>
                        </a:rPr>
                        <a:t>）</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6838133"/>
                  </a:ext>
                </a:extLst>
              </a:tr>
            </a:tbl>
          </a:graphicData>
        </a:graphic>
      </p:graphicFrame>
      <p:cxnSp>
        <p:nvCxnSpPr>
          <p:cNvPr id="59" name="直線矢印コネクタ 58">
            <a:extLst>
              <a:ext uri="{FF2B5EF4-FFF2-40B4-BE49-F238E27FC236}">
                <a16:creationId xmlns:a16="http://schemas.microsoft.com/office/drawing/2014/main" id="{3296C7D9-225E-8599-0268-96ACCBA0D469}"/>
              </a:ext>
            </a:extLst>
          </p:cNvPr>
          <p:cNvCxnSpPr>
            <a:cxnSpLocks/>
            <a:stCxn id="53" idx="2"/>
            <a:endCxn id="54" idx="0"/>
          </p:cNvCxnSpPr>
          <p:nvPr/>
        </p:nvCxnSpPr>
        <p:spPr>
          <a:xfrm>
            <a:off x="5548169" y="2470853"/>
            <a:ext cx="2136307" cy="57085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DA0C00A-84AB-A84B-80D4-839D9195444D}"/>
              </a:ext>
            </a:extLst>
          </p:cNvPr>
          <p:cNvCxnSpPr>
            <a:cxnSpLocks/>
            <a:stCxn id="54" idx="2"/>
            <a:endCxn id="56" idx="0"/>
          </p:cNvCxnSpPr>
          <p:nvPr/>
        </p:nvCxnSpPr>
        <p:spPr>
          <a:xfrm flipH="1">
            <a:off x="5548169" y="3473707"/>
            <a:ext cx="2136307" cy="58720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B19858E9-67EA-3FE2-E0AD-28E648817FEF}"/>
              </a:ext>
            </a:extLst>
          </p:cNvPr>
          <p:cNvCxnSpPr>
            <a:cxnSpLocks/>
            <a:stCxn id="57" idx="3"/>
            <a:endCxn id="53" idx="1"/>
          </p:cNvCxnSpPr>
          <p:nvPr/>
        </p:nvCxnSpPr>
        <p:spPr>
          <a:xfrm>
            <a:off x="2797444" y="2202042"/>
            <a:ext cx="1270415" cy="5281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63" name="表 91">
            <a:extLst>
              <a:ext uri="{FF2B5EF4-FFF2-40B4-BE49-F238E27FC236}">
                <a16:creationId xmlns:a16="http://schemas.microsoft.com/office/drawing/2014/main" id="{323CBF87-5174-A489-640D-11EE27F5EA1C}"/>
              </a:ext>
            </a:extLst>
          </p:cNvPr>
          <p:cNvGraphicFramePr>
            <a:graphicFrameLocks noGrp="1"/>
          </p:cNvGraphicFramePr>
          <p:nvPr>
            <p:extLst>
              <p:ext uri="{D42A27DB-BD31-4B8C-83A1-F6EECF244321}">
                <p14:modId xmlns:p14="http://schemas.microsoft.com/office/powerpoint/2010/main" val="2852528947"/>
              </p:ext>
            </p:extLst>
          </p:nvPr>
        </p:nvGraphicFramePr>
        <p:xfrm>
          <a:off x="414524" y="5399658"/>
          <a:ext cx="8570134" cy="853440"/>
        </p:xfrm>
        <a:graphic>
          <a:graphicData uri="http://schemas.openxmlformats.org/drawingml/2006/table">
            <a:tbl>
              <a:tblPr firstRow="1" bandRow="1">
                <a:tableStyleId>{5C22544A-7EE6-4342-B048-85BDC9FD1C3A}</a:tableStyleId>
              </a:tblPr>
              <a:tblGrid>
                <a:gridCol w="322226">
                  <a:extLst>
                    <a:ext uri="{9D8B030D-6E8A-4147-A177-3AD203B41FA5}">
                      <a16:colId xmlns:a16="http://schemas.microsoft.com/office/drawing/2014/main" val="3610490422"/>
                    </a:ext>
                  </a:extLst>
                </a:gridCol>
                <a:gridCol w="1087691">
                  <a:extLst>
                    <a:ext uri="{9D8B030D-6E8A-4147-A177-3AD203B41FA5}">
                      <a16:colId xmlns:a16="http://schemas.microsoft.com/office/drawing/2014/main" val="1197180464"/>
                    </a:ext>
                  </a:extLst>
                </a:gridCol>
                <a:gridCol w="3036263">
                  <a:extLst>
                    <a:ext uri="{9D8B030D-6E8A-4147-A177-3AD203B41FA5}">
                      <a16:colId xmlns:a16="http://schemas.microsoft.com/office/drawing/2014/main" val="2996726857"/>
                    </a:ext>
                  </a:extLst>
                </a:gridCol>
                <a:gridCol w="2061977">
                  <a:extLst>
                    <a:ext uri="{9D8B030D-6E8A-4147-A177-3AD203B41FA5}">
                      <a16:colId xmlns:a16="http://schemas.microsoft.com/office/drawing/2014/main" val="470817314"/>
                    </a:ext>
                  </a:extLst>
                </a:gridCol>
                <a:gridCol w="2061977">
                  <a:extLst>
                    <a:ext uri="{9D8B030D-6E8A-4147-A177-3AD203B41FA5}">
                      <a16:colId xmlns:a16="http://schemas.microsoft.com/office/drawing/2014/main" val="2925623443"/>
                    </a:ext>
                  </a:extLst>
                </a:gridCol>
              </a:tblGrid>
              <a:tr h="0">
                <a:tc>
                  <a:txBody>
                    <a:bodyPr/>
                    <a:lstStyle/>
                    <a:p>
                      <a:pPr algn="ctr"/>
                      <a:r>
                        <a:rPr kumimoji="1" lang="en-US" altLang="ja-JP" sz="800" b="1" dirty="0">
                          <a:latin typeface="Meiryo UI" panose="020B0604030504040204" pitchFamily="50" charset="-128"/>
                          <a:ea typeface="Meiryo UI" panose="020B0604030504040204" pitchFamily="50" charset="-128"/>
                        </a:rPr>
                        <a:t>#</a:t>
                      </a:r>
                      <a:endParaRPr kumimoji="1" lang="ja-JP" altLang="en-US" sz="800" b="1"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b="1" dirty="0">
                          <a:latin typeface="Meiryo UI" panose="020B0604030504040204" pitchFamily="50" charset="-128"/>
                          <a:ea typeface="Meiryo UI" panose="020B0604030504040204" pitchFamily="50" charset="-128"/>
                        </a:rPr>
                        <a:t>OSS</a:t>
                      </a:r>
                      <a:r>
                        <a:rPr kumimoji="1" lang="ja-JP" altLang="en-US" sz="800" b="1" dirty="0">
                          <a:latin typeface="Meiryo UI" panose="020B0604030504040204" pitchFamily="50" charset="-128"/>
                          <a:ea typeface="Meiryo UI" panose="020B0604030504040204" pitchFamily="50" charset="-128"/>
                        </a:rPr>
                        <a:t>名</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概要</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バージョン</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ライセンス</a:t>
                      </a:r>
                    </a:p>
                  </a:txBody>
                  <a:tcPr/>
                </a:tc>
                <a:extLst>
                  <a:ext uri="{0D108BD9-81ED-4DB2-BD59-A6C34878D82A}">
                    <a16:rowId xmlns:a16="http://schemas.microsoft.com/office/drawing/2014/main" val="3816092222"/>
                  </a:ext>
                </a:extLst>
              </a:tr>
              <a:tr h="0">
                <a:tc>
                  <a:txBody>
                    <a:bodyPr/>
                    <a:lstStyle/>
                    <a:p>
                      <a:pPr algn="r"/>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Docker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コンテナ仮想化用プラットフォーム</a:t>
                      </a:r>
                    </a:p>
                  </a:txBody>
                  <a:tcPr/>
                </a:tc>
                <a:tc>
                  <a:txBody>
                    <a:bodyPr/>
                    <a:lstStyle/>
                    <a:p>
                      <a:pPr algn="l"/>
                      <a:r>
                        <a:rPr lang="en-US" altLang="ja-JP" sz="800" dirty="0">
                          <a:latin typeface="Meiryo UI" panose="020B0604030504040204" pitchFamily="50" charset="-128"/>
                          <a:ea typeface="Meiryo UI" panose="020B0604030504040204" pitchFamily="50" charset="-128"/>
                        </a:rPr>
                        <a:t>20.10.7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6235523"/>
                  </a:ext>
                </a:extLst>
              </a:tr>
              <a:tr h="0">
                <a:tc>
                  <a:txBody>
                    <a:bodyPr/>
                    <a:lstStyle/>
                    <a:p>
                      <a:pPr algn="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Nginx</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サーバおよびリバースプロキシとして利用</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1.19.2</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BSD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73395643"/>
                  </a:ext>
                </a:extLst>
              </a:tr>
              <a:tr h="0">
                <a:tc>
                  <a:txBody>
                    <a:bodyPr/>
                    <a:lstStyle/>
                    <a:p>
                      <a:pPr algn="r"/>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Keycloak</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ja-JP" altLang="en-US" sz="800" dirty="0">
                          <a:latin typeface="Meiryo UI" panose="020B0604030504040204" pitchFamily="50" charset="-128"/>
                          <a:ea typeface="Meiryo UI" panose="020B0604030504040204" pitchFamily="50" charset="-128"/>
                        </a:rPr>
                        <a:t>アイデンティティ管理やアクセス管理のために使用</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12.0.2</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61703052"/>
                  </a:ext>
                </a:extLst>
              </a:tr>
            </a:tbl>
          </a:graphicData>
        </a:graphic>
      </p:graphicFrame>
      <p:cxnSp>
        <p:nvCxnSpPr>
          <p:cNvPr id="17" name="直線矢印コネクタ 16">
            <a:extLst>
              <a:ext uri="{FF2B5EF4-FFF2-40B4-BE49-F238E27FC236}">
                <a16:creationId xmlns:a16="http://schemas.microsoft.com/office/drawing/2014/main" id="{FEF5092A-9DA2-F213-A508-38B1A0EEFB84}"/>
              </a:ext>
            </a:extLst>
          </p:cNvPr>
          <p:cNvCxnSpPr>
            <a:cxnSpLocks/>
            <a:stCxn id="53" idx="2"/>
            <a:endCxn id="56" idx="0"/>
          </p:cNvCxnSpPr>
          <p:nvPr/>
        </p:nvCxnSpPr>
        <p:spPr>
          <a:xfrm>
            <a:off x="5548169" y="2470853"/>
            <a:ext cx="0" cy="159005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0061E81-2801-51BC-A372-4CEB2610202E}"/>
              </a:ext>
            </a:extLst>
          </p:cNvPr>
          <p:cNvCxnSpPr>
            <a:cxnSpLocks/>
          </p:cNvCxnSpPr>
          <p:nvPr/>
        </p:nvCxnSpPr>
        <p:spPr>
          <a:xfrm>
            <a:off x="1781145" y="4182494"/>
            <a:ext cx="4797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5C4E4BC-F89A-F238-D9A3-C3C6641E84B7}"/>
              </a:ext>
            </a:extLst>
          </p:cNvPr>
          <p:cNvSpPr txBox="1"/>
          <p:nvPr/>
        </p:nvSpPr>
        <p:spPr>
          <a:xfrm>
            <a:off x="971700" y="4075319"/>
            <a:ext cx="776175" cy="246221"/>
          </a:xfrm>
          <a:prstGeom prst="rect">
            <a:avLst/>
          </a:prstGeom>
          <a:noFill/>
        </p:spPr>
        <p:txBody>
          <a:bodyPr wrap="none" rtlCol="0">
            <a:spAutoFit/>
          </a:bodyPr>
          <a:lstStyle/>
          <a:p>
            <a:r>
              <a:rPr kumimoji="1" lang="en-US" altLang="ja-JP" sz="1000" dirty="0">
                <a:latin typeface="Meiryo UI" panose="020B0604030504040204" pitchFamily="50" charset="-128"/>
                <a:ea typeface="Meiryo UI" panose="020B0604030504040204" pitchFamily="50" charset="-128"/>
              </a:rPr>
              <a:t>HTTP</a:t>
            </a:r>
            <a:r>
              <a:rPr kumimoji="1" lang="ja-JP" altLang="en-US" sz="1000" dirty="0">
                <a:latin typeface="Meiryo UI" panose="020B0604030504040204" pitchFamily="50" charset="-128"/>
                <a:ea typeface="Meiryo UI" panose="020B0604030504040204" pitchFamily="50" charset="-128"/>
              </a:rPr>
              <a:t>通信</a:t>
            </a:r>
          </a:p>
        </p:txBody>
      </p:sp>
      <p:sp>
        <p:nvSpPr>
          <p:cNvPr id="19" name="正方形/長方形 18">
            <a:extLst>
              <a:ext uri="{FF2B5EF4-FFF2-40B4-BE49-F238E27FC236}">
                <a16:creationId xmlns:a16="http://schemas.microsoft.com/office/drawing/2014/main" id="{11E74BDB-EE48-9249-EEB7-DE386AA3539A}"/>
              </a:ext>
            </a:extLst>
          </p:cNvPr>
          <p:cNvSpPr/>
          <p:nvPr/>
        </p:nvSpPr>
        <p:spPr bwMode="auto">
          <a:xfrm>
            <a:off x="971700" y="3713516"/>
            <a:ext cx="1289191" cy="30697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dirty="0">
                <a:latin typeface="Meiryo UI" panose="020B0604030504040204" pitchFamily="50" charset="-128"/>
                <a:ea typeface="Meiryo UI" panose="020B0604030504040204" pitchFamily="50" charset="-128"/>
              </a:rPr>
              <a:t>Docker</a:t>
            </a:r>
            <a:r>
              <a:rPr lang="ja-JP" altLang="en-US" sz="1000" dirty="0">
                <a:latin typeface="Meiryo UI" panose="020B0604030504040204" pitchFamily="50" charset="-128"/>
                <a:ea typeface="Meiryo UI" panose="020B0604030504040204" pitchFamily="50" charset="-128"/>
              </a:rPr>
              <a:t>コンテナ</a:t>
            </a:r>
            <a:endParaRPr lang="en-US" altLang="ja-JP" sz="10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67577B4E-E07E-82D1-E33B-EC83D96F4EFF}"/>
              </a:ext>
            </a:extLst>
          </p:cNvPr>
          <p:cNvSpPr/>
          <p:nvPr/>
        </p:nvSpPr>
        <p:spPr bwMode="auto">
          <a:xfrm>
            <a:off x="414524" y="3588969"/>
            <a:ext cx="2086591" cy="801089"/>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00" dirty="0">
                <a:latin typeface="Meiryo UI" panose="020B0604030504040204" pitchFamily="50" charset="-128"/>
                <a:ea typeface="Meiryo UI" panose="020B0604030504040204" pitchFamily="50" charset="-128"/>
              </a:rPr>
              <a:t>凡例</a:t>
            </a:r>
            <a:endParaRPr lang="en-US" altLang="ja-JP"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4963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A502A-855D-4942-B1DE-C8E3E21E74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5.2.</a:t>
            </a:r>
            <a:r>
              <a:rPr lang="ja-JP" altLang="en-US" sz="1800" dirty="0">
                <a:latin typeface="Meiryo UI" panose="020B0604030504040204" pitchFamily="50" charset="-128"/>
                <a:ea typeface="Meiryo UI" panose="020B0604030504040204" pitchFamily="50" charset="-128"/>
              </a:rPr>
              <a:t> </a:t>
            </a:r>
            <a:r>
              <a:rPr kumimoji="1" lang="ja-JP" altLang="en-US" sz="1800" dirty="0"/>
              <a:t>機能一覧</a:t>
            </a:r>
          </a:p>
        </p:txBody>
      </p:sp>
      <p:sp>
        <p:nvSpPr>
          <p:cNvPr id="4" name="テキスト ボックス 3">
            <a:extLst>
              <a:ext uri="{FF2B5EF4-FFF2-40B4-BE49-F238E27FC236}">
                <a16:creationId xmlns:a16="http://schemas.microsoft.com/office/drawing/2014/main" id="{0C7C74C8-8E47-4FC6-80DD-CFCFBC377DA2}"/>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認可機能が提供する機能は以下の通りである。</a:t>
            </a:r>
            <a:endParaRPr lang="en-US" altLang="ja-JP" sz="1600" dirty="0">
              <a:latin typeface="Meiryo UI" panose="020B0604030504040204" pitchFamily="50" charset="-128"/>
              <a:ea typeface="Meiryo UI" panose="020B0604030504040204" pitchFamily="50" charset="-128"/>
            </a:endParaRPr>
          </a:p>
        </p:txBody>
      </p:sp>
      <p:graphicFrame>
        <p:nvGraphicFramePr>
          <p:cNvPr id="6" name="表 4">
            <a:extLst>
              <a:ext uri="{FF2B5EF4-FFF2-40B4-BE49-F238E27FC236}">
                <a16:creationId xmlns:a16="http://schemas.microsoft.com/office/drawing/2014/main" id="{E3C74164-8FCB-404D-A1F6-22DE67FE0C8B}"/>
              </a:ext>
            </a:extLst>
          </p:cNvPr>
          <p:cNvGraphicFramePr>
            <a:graphicFrameLocks noGrp="1"/>
          </p:cNvGraphicFramePr>
          <p:nvPr>
            <p:extLst>
              <p:ext uri="{D42A27DB-BD31-4B8C-83A1-F6EECF244321}">
                <p14:modId xmlns:p14="http://schemas.microsoft.com/office/powerpoint/2010/main" val="3233670101"/>
              </p:ext>
            </p:extLst>
          </p:nvPr>
        </p:nvGraphicFramePr>
        <p:xfrm>
          <a:off x="278711" y="1395050"/>
          <a:ext cx="8882706" cy="1219200"/>
        </p:xfrm>
        <a:graphic>
          <a:graphicData uri="http://schemas.openxmlformats.org/drawingml/2006/table">
            <a:tbl>
              <a:tblPr firstRow="1" bandRow="1">
                <a:tableStyleId>{5C22544A-7EE6-4342-B048-85BDC9FD1C3A}</a:tableStyleId>
              </a:tblPr>
              <a:tblGrid>
                <a:gridCol w="374432">
                  <a:extLst>
                    <a:ext uri="{9D8B030D-6E8A-4147-A177-3AD203B41FA5}">
                      <a16:colId xmlns:a16="http://schemas.microsoft.com/office/drawing/2014/main" val="1480361309"/>
                    </a:ext>
                  </a:extLst>
                </a:gridCol>
                <a:gridCol w="2917371">
                  <a:extLst>
                    <a:ext uri="{9D8B030D-6E8A-4147-A177-3AD203B41FA5}">
                      <a16:colId xmlns:a16="http://schemas.microsoft.com/office/drawing/2014/main" val="4253494360"/>
                    </a:ext>
                  </a:extLst>
                </a:gridCol>
                <a:gridCol w="5590903">
                  <a:extLst>
                    <a:ext uri="{9D8B030D-6E8A-4147-A177-3AD203B41FA5}">
                      <a16:colId xmlns:a16="http://schemas.microsoft.com/office/drawing/2014/main" val="1438514330"/>
                    </a:ext>
                  </a:extLst>
                </a:gridCol>
              </a:tblGrid>
              <a:tr h="119205">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機能</a:t>
                      </a:r>
                    </a:p>
                  </a:txBody>
                  <a:tcPr/>
                </a:tc>
                <a:tc>
                  <a:txBody>
                    <a:bodyPr/>
                    <a:lstStyle/>
                    <a:p>
                      <a:r>
                        <a:rPr kumimoji="1" lang="ja-JP" altLang="en-US" sz="10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3699692291"/>
                  </a:ext>
                </a:extLst>
              </a:tr>
              <a:tr h="190483">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認可機能初期設定機能</a:t>
                      </a:r>
                    </a:p>
                  </a:txBody>
                  <a:tcPr/>
                </a:tc>
                <a:tc>
                  <a:txBody>
                    <a:bodyPr/>
                    <a:lstStyle/>
                    <a:p>
                      <a:r>
                        <a:rPr kumimoji="1" lang="ja-JP" altLang="en-US" sz="1000" dirty="0">
                          <a:latin typeface="Meiryo UI" panose="020B0604030504040204" pitchFamily="50" charset="-128"/>
                          <a:ea typeface="Meiryo UI" panose="020B0604030504040204" pitchFamily="50" charset="-128"/>
                        </a:rPr>
                        <a:t>認可機能を初期設定する</a:t>
                      </a:r>
                    </a:p>
                  </a:txBody>
                  <a:tcPr/>
                </a:tc>
                <a:extLst>
                  <a:ext uri="{0D108BD9-81ED-4DB2-BD59-A6C34878D82A}">
                    <a16:rowId xmlns:a16="http://schemas.microsoft.com/office/drawing/2014/main" val="1457697482"/>
                  </a:ext>
                </a:extLst>
              </a:tr>
              <a:tr h="190483">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トークン交換機能</a:t>
                      </a:r>
                    </a:p>
                  </a:txBody>
                  <a:tcPr/>
                </a:tc>
                <a:tc>
                  <a:txBody>
                    <a:bodyPr/>
                    <a:lstStyle/>
                    <a:p>
                      <a:r>
                        <a:rPr kumimoji="1" lang="ja-JP" altLang="en-US" sz="1000" dirty="0">
                          <a:latin typeface="Meiryo UI" panose="020B0604030504040204" pitchFamily="50" charset="-128"/>
                          <a:ea typeface="Meiryo UI" panose="020B0604030504040204" pitchFamily="50" charset="-128"/>
                        </a:rPr>
                        <a:t>認証トークンを認可トークンに交換する</a:t>
                      </a:r>
                    </a:p>
                  </a:txBody>
                  <a:tcPr/>
                </a:tc>
                <a:extLst>
                  <a:ext uri="{0D108BD9-81ED-4DB2-BD59-A6C34878D82A}">
                    <a16:rowId xmlns:a16="http://schemas.microsoft.com/office/drawing/2014/main" val="2199059273"/>
                  </a:ext>
                </a:extLst>
              </a:tr>
              <a:tr h="190483">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000" dirty="0">
                          <a:latin typeface="Meiryo UI" panose="020B0604030504040204" pitchFamily="50" charset="-128"/>
                          <a:ea typeface="Meiryo UI" panose="020B0604030504040204" pitchFamily="50" charset="-128"/>
                        </a:rPr>
                        <a:t>認可情報登録機能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利用者</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にリソース</a:t>
                      </a:r>
                      <a:r>
                        <a:rPr kumimoji="1" lang="en-US" altLang="ja-JP" sz="1000" dirty="0">
                          <a:solidFill>
                            <a:schemeClr val="tx1"/>
                          </a:solidFill>
                          <a:latin typeface="Meiryo UI" panose="020B0604030504040204" pitchFamily="50" charset="-128"/>
                          <a:ea typeface="Meiryo UI" panose="020B0604030504040204" pitchFamily="50" charset="-128"/>
                        </a:rPr>
                        <a:t>URL</a:t>
                      </a:r>
                      <a:r>
                        <a:rPr kumimoji="1" lang="ja-JP" altLang="en-US" sz="1000" dirty="0">
                          <a:solidFill>
                            <a:schemeClr val="tx1"/>
                          </a:solidFill>
                          <a:latin typeface="Meiryo UI" panose="020B0604030504040204" pitchFamily="50" charset="-128"/>
                          <a:ea typeface="Meiryo UI" panose="020B0604030504040204" pitchFamily="50" charset="-128"/>
                        </a:rPr>
                        <a:t>へのアクセス</a:t>
                      </a:r>
                      <a:r>
                        <a:rPr kumimoji="1" lang="ja-JP" altLang="en-US" sz="1000" dirty="0">
                          <a:latin typeface="Meiryo UI" panose="020B0604030504040204" pitchFamily="50" charset="-128"/>
                          <a:ea typeface="Meiryo UI" panose="020B0604030504040204" pitchFamily="50" charset="-128"/>
                        </a:rPr>
                        <a:t>の可否を設定する</a:t>
                      </a:r>
                      <a:endParaRPr kumimoji="1" lang="ja-JP" altLang="en-US" sz="10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5072316"/>
                  </a:ext>
                </a:extLst>
              </a:tr>
              <a:tr h="190483">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認可情報削除機能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利用者</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にリソース</a:t>
                      </a:r>
                      <a:r>
                        <a:rPr kumimoji="1" lang="en-US" altLang="ja-JP" sz="1000" dirty="0">
                          <a:solidFill>
                            <a:schemeClr val="tx1"/>
                          </a:solidFill>
                          <a:latin typeface="Meiryo UI" panose="020B0604030504040204" pitchFamily="50" charset="-128"/>
                          <a:ea typeface="Meiryo UI" panose="020B0604030504040204" pitchFamily="50" charset="-128"/>
                        </a:rPr>
                        <a:t>URL</a:t>
                      </a:r>
                      <a:r>
                        <a:rPr kumimoji="1" lang="ja-JP" altLang="en-US" sz="1000" dirty="0">
                          <a:solidFill>
                            <a:schemeClr val="tx1"/>
                          </a:solidFill>
                          <a:latin typeface="Meiryo UI" panose="020B0604030504040204" pitchFamily="50" charset="-128"/>
                          <a:ea typeface="Meiryo UI" panose="020B0604030504040204" pitchFamily="50" charset="-128"/>
                        </a:rPr>
                        <a:t>へのアクセス</a:t>
                      </a:r>
                      <a:r>
                        <a:rPr kumimoji="1" lang="ja-JP" altLang="en-US" sz="1000" dirty="0">
                          <a:latin typeface="Meiryo UI" panose="020B0604030504040204" pitchFamily="50" charset="-128"/>
                          <a:ea typeface="Meiryo UI" panose="020B0604030504040204" pitchFamily="50" charset="-128"/>
                        </a:rPr>
                        <a:t>の可否を削除する</a:t>
                      </a:r>
                      <a:endParaRPr kumimoji="1" lang="ja-JP" altLang="en-US" sz="10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59735155"/>
                  </a:ext>
                </a:extLst>
              </a:tr>
            </a:tbl>
          </a:graphicData>
        </a:graphic>
      </p:graphicFrame>
    </p:spTree>
    <p:extLst>
      <p:ext uri="{BB962C8B-B14F-4D97-AF65-F5344CB8AC3E}">
        <p14:creationId xmlns:p14="http://schemas.microsoft.com/office/powerpoint/2010/main" val="1714775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5.3. </a:t>
            </a:r>
            <a:r>
              <a:rPr lang="ja-JP" altLang="en-US" sz="1800" dirty="0">
                <a:latin typeface="Meiryo UI" panose="020B0604030504040204" pitchFamily="50" charset="-128"/>
                <a:ea typeface="Meiryo UI" panose="020B0604030504040204" pitchFamily="50" charset="-128"/>
              </a:rPr>
              <a:t>画面仕様</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7588739"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仕様については「基本設計書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1_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4905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5.4. </a:t>
            </a:r>
            <a:r>
              <a:rPr lang="ja-JP" altLang="en-US" sz="1800" dirty="0">
                <a:latin typeface="Meiryo UI" panose="020B0604030504040204" pitchFamily="50" charset="-128"/>
                <a:ea typeface="Meiryo UI" panose="020B0604030504040204" pitchFamily="50" charset="-128"/>
              </a:rPr>
              <a:t>認可機能の</a:t>
            </a:r>
            <a:r>
              <a:rPr lang="en-US" altLang="ja-JP" sz="1800" dirty="0">
                <a:latin typeface="Meiryo UI" panose="020B0604030504040204" pitchFamily="50" charset="-128"/>
                <a:ea typeface="Meiryo UI" panose="020B0604030504040204" pitchFamily="50" charset="-128"/>
              </a:rPr>
              <a:t>API</a:t>
            </a:r>
            <a:r>
              <a:rPr lang="ja-JP" altLang="en-US" sz="1800" dirty="0">
                <a:latin typeface="Meiryo UI" panose="020B0604030504040204" pitchFamily="50" charset="-128"/>
                <a:ea typeface="Meiryo UI" panose="020B0604030504040204" pitchFamily="50" charset="-128"/>
              </a:rPr>
              <a:t>一覧</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432001"/>
          </a:xfrm>
          <a:prstGeom prst="rect">
            <a:avLst/>
          </a:prstGeom>
          <a:solidFill>
            <a:schemeClr val="bg1"/>
          </a:solidFill>
          <a:ln>
            <a:noFill/>
          </a:ln>
        </p:spPr>
        <p:txBody>
          <a:bodyPr wrap="square" rtlCol="0" anchor="t" anchorCtr="0">
            <a:noAutofit/>
          </a:bodyPr>
          <a:lstStyle/>
          <a:p>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3_</a:t>
            </a:r>
            <a:r>
              <a:rPr lang="ja-JP" altLang="en-US" sz="1600" dirty="0">
                <a:latin typeface="Meiryo UI" panose="020B0604030504040204" pitchFamily="50" charset="-128"/>
                <a:ea typeface="Meiryo UI" panose="020B0604030504040204" pitchFamily="50" charset="-128"/>
              </a:rPr>
              <a:t>認可機能外部</a:t>
            </a:r>
            <a:r>
              <a:rPr lang="en-US" altLang="ja-JP" sz="1600" dirty="0">
                <a:latin typeface="Meiryo UI" panose="020B0604030504040204" pitchFamily="50" charset="-128"/>
                <a:ea typeface="Meiryo UI" panose="020B0604030504040204" pitchFamily="50" charset="-128"/>
              </a:rPr>
              <a:t>IF.html</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16748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217-CC89-4CD6-9F1A-08076EF97118}"/>
              </a:ext>
            </a:extLst>
          </p:cNvPr>
          <p:cNvSpPr>
            <a:spLocks noGrp="1"/>
          </p:cNvSpPr>
          <p:nvPr>
            <p:ph type="title"/>
          </p:nvPr>
        </p:nvSpPr>
        <p:spPr/>
        <p:txBody>
          <a:bodyPr/>
          <a:lstStyle/>
          <a:p>
            <a:r>
              <a:rPr kumimoji="1" lang="en-US" altLang="ja-JP" dirty="0"/>
              <a:t>6. </a:t>
            </a:r>
            <a:r>
              <a:rPr kumimoji="1" lang="ja-JP" altLang="en-US" dirty="0"/>
              <a:t>認可</a:t>
            </a:r>
            <a:r>
              <a:rPr kumimoji="1" lang="en-US" altLang="ja-JP" dirty="0"/>
              <a:t>GW</a:t>
            </a:r>
            <a:endParaRPr kumimoji="1" lang="ja-JP" altLang="en-US" dirty="0"/>
          </a:p>
        </p:txBody>
      </p:sp>
    </p:spTree>
    <p:extLst>
      <p:ext uri="{BB962C8B-B14F-4D97-AF65-F5344CB8AC3E}">
        <p14:creationId xmlns:p14="http://schemas.microsoft.com/office/powerpoint/2010/main" val="39032576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FCC34-02C5-4DDB-94F1-9631FEB52E73}"/>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6. </a:t>
            </a:r>
            <a:r>
              <a:rPr lang="ja-JP" altLang="en-US" sz="1800" dirty="0">
                <a:latin typeface="Meiryo UI" panose="020B0604030504040204" pitchFamily="50" charset="-128"/>
                <a:ea typeface="Meiryo UI" panose="020B0604030504040204" pitchFamily="50" charset="-128"/>
              </a:rPr>
              <a:t>認可</a:t>
            </a:r>
            <a:r>
              <a:rPr lang="en-US" altLang="ja-JP" sz="1800" dirty="0">
                <a:latin typeface="Meiryo UI" panose="020B0604030504040204" pitchFamily="50" charset="-128"/>
                <a:ea typeface="Meiryo UI" panose="020B0604030504040204" pitchFamily="50" charset="-128"/>
              </a:rPr>
              <a:t>GW</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&gt; 6.1.</a:t>
            </a:r>
            <a:r>
              <a:rPr lang="ja-JP" altLang="en-US" sz="1800" dirty="0">
                <a:latin typeface="Meiryo UI" panose="020B0604030504040204" pitchFamily="50" charset="-128"/>
                <a:ea typeface="Meiryo UI" panose="020B0604030504040204" pitchFamily="50" charset="-128"/>
              </a:rPr>
              <a:t> システム構成</a:t>
            </a:r>
            <a:endParaRPr kumimoji="1" lang="ja-JP" altLang="en-US" dirty="0"/>
          </a:p>
        </p:txBody>
      </p:sp>
      <p:sp>
        <p:nvSpPr>
          <p:cNvPr id="61" name="テキスト ボックス 60">
            <a:extLst>
              <a:ext uri="{FF2B5EF4-FFF2-40B4-BE49-F238E27FC236}">
                <a16:creationId xmlns:a16="http://schemas.microsoft.com/office/drawing/2014/main" id="{F0422FCB-FF81-4247-B202-156F4F1AAFFA}"/>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a:t>
            </a:r>
            <a:r>
              <a:rPr lang="en-US" altLang="ja-JP" sz="1600" dirty="0">
                <a:latin typeface="Meiryo UI" panose="020B0604030504040204" pitchFamily="50" charset="-128"/>
                <a:ea typeface="Meiryo UI" panose="020B0604030504040204" pitchFamily="50" charset="-128"/>
              </a:rPr>
              <a:t>GW</a:t>
            </a:r>
            <a:r>
              <a:rPr lang="ja-JP" altLang="en-US" sz="1600" dirty="0">
                <a:latin typeface="Meiryo UI" panose="020B0604030504040204" pitchFamily="50" charset="-128"/>
                <a:ea typeface="Meiryo UI" panose="020B0604030504040204" pitchFamily="50" charset="-128"/>
              </a:rPr>
              <a:t>のシステム構成を以下に示す。</a:t>
            </a:r>
            <a:endParaRPr lang="en-US" altLang="ja-JP" sz="1600" dirty="0">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ACBD6D63-97F5-63E0-0BE3-8D14102A8672}"/>
              </a:ext>
            </a:extLst>
          </p:cNvPr>
          <p:cNvSpPr/>
          <p:nvPr/>
        </p:nvSpPr>
        <p:spPr bwMode="auto">
          <a:xfrm>
            <a:off x="4337911" y="1380424"/>
            <a:ext cx="3736704" cy="2405519"/>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50" dirty="0">
                <a:latin typeface="Meiryo UI" panose="020B0604030504040204" pitchFamily="50" charset="-128"/>
                <a:ea typeface="Meiryo UI" panose="020B0604030504040204" pitchFamily="50" charset="-128"/>
              </a:rPr>
              <a:t>認可</a:t>
            </a:r>
            <a:r>
              <a:rPr lang="en-US" altLang="ja-JP" sz="1050" dirty="0">
                <a:latin typeface="Meiryo UI" panose="020B0604030504040204" pitchFamily="50" charset="-128"/>
                <a:ea typeface="Meiryo UI" panose="020B0604030504040204" pitchFamily="50" charset="-128"/>
              </a:rPr>
              <a:t>GW</a:t>
            </a:r>
          </a:p>
          <a:p>
            <a:r>
              <a:rPr lang="en-US" altLang="ja-JP" sz="1050" dirty="0">
                <a:latin typeface="Meiryo UI" panose="020B0604030504040204" pitchFamily="50" charset="-128"/>
                <a:ea typeface="Meiryo UI" panose="020B0604030504040204" pitchFamily="50" charset="-128"/>
              </a:rPr>
              <a:t>(Docker</a:t>
            </a:r>
            <a:r>
              <a:rPr lang="ja-JP" altLang="en-US" sz="1050" dirty="0">
                <a:latin typeface="Meiryo UI" panose="020B0604030504040204" pitchFamily="50" charset="-128"/>
                <a:ea typeface="Meiryo UI" panose="020B0604030504040204" pitchFamily="50" charset="-128"/>
              </a:rPr>
              <a:t>コンテナ群</a:t>
            </a:r>
            <a:r>
              <a:rPr lang="en-US" altLang="ja-JP" sz="1050" dirty="0">
                <a:latin typeface="Meiryo UI" panose="020B0604030504040204" pitchFamily="50" charset="-128"/>
                <a:ea typeface="Meiryo UI" panose="020B0604030504040204" pitchFamily="50" charset="-128"/>
              </a:rPr>
              <a:t>)</a:t>
            </a:r>
          </a:p>
        </p:txBody>
      </p:sp>
      <p:sp>
        <p:nvSpPr>
          <p:cNvPr id="34" name="正方形/長方形 33">
            <a:extLst>
              <a:ext uri="{FF2B5EF4-FFF2-40B4-BE49-F238E27FC236}">
                <a16:creationId xmlns:a16="http://schemas.microsoft.com/office/drawing/2014/main" id="{97E4C388-C172-0470-DA9E-0E2B866E25E4}"/>
              </a:ext>
            </a:extLst>
          </p:cNvPr>
          <p:cNvSpPr/>
          <p:nvPr/>
        </p:nvSpPr>
        <p:spPr bwMode="auto">
          <a:xfrm>
            <a:off x="4656796" y="2000102"/>
            <a:ext cx="2960619"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a:t>
            </a:r>
            <a:r>
              <a:rPr lang="ja-JP" altLang="en-US" sz="1200" dirty="0">
                <a:latin typeface="Meiryo UI" panose="020B0604030504040204" pitchFamily="50" charset="-128"/>
                <a:ea typeface="Meiryo UI" panose="020B0604030504040204" pitchFamily="50" charset="-128"/>
              </a:rPr>
              <a:t>および</a:t>
            </a:r>
            <a:r>
              <a:rPr kumimoji="1" lang="ja-JP" altLang="en-US" sz="1200" dirty="0">
                <a:latin typeface="Meiryo UI" panose="020B0604030504040204" pitchFamily="50" charset="-128"/>
                <a:ea typeface="Meiryo UI" panose="020B0604030504040204" pitchFamily="50" charset="-128"/>
              </a:rPr>
              <a:t>プロキシ</a:t>
            </a:r>
            <a:r>
              <a:rPr lang="ja-JP" altLang="en-US" sz="1200" dirty="0">
                <a:latin typeface="Meiryo UI" panose="020B0604030504040204" pitchFamily="50" charset="-128"/>
                <a:ea typeface="Meiryo UI" panose="020B0604030504040204" pitchFamily="50" charset="-128"/>
              </a:rPr>
              <a:t>コンテナ</a:t>
            </a:r>
            <a:r>
              <a:rPr kumimoji="1" lang="en-US" altLang="ja-JP" sz="1200" dirty="0">
                <a:latin typeface="Meiryo UI" panose="020B0604030504040204" pitchFamily="50" charset="-128"/>
                <a:ea typeface="Meiryo UI" panose="020B0604030504040204" pitchFamily="50" charset="-128"/>
              </a:rPr>
              <a:t>(Nginx)</a:t>
            </a:r>
          </a:p>
        </p:txBody>
      </p:sp>
      <p:sp>
        <p:nvSpPr>
          <p:cNvPr id="36" name="正方形/長方形 35">
            <a:extLst>
              <a:ext uri="{FF2B5EF4-FFF2-40B4-BE49-F238E27FC236}">
                <a16:creationId xmlns:a16="http://schemas.microsoft.com/office/drawing/2014/main" id="{BAAD9F38-CE66-B9CC-A944-479443787454}"/>
              </a:ext>
            </a:extLst>
          </p:cNvPr>
          <p:cNvSpPr/>
          <p:nvPr/>
        </p:nvSpPr>
        <p:spPr bwMode="auto">
          <a:xfrm>
            <a:off x="4656796" y="3069654"/>
            <a:ext cx="2960619" cy="432000"/>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アプリケーションサーバコンテナ</a:t>
            </a:r>
            <a:endParaRPr lang="en-US" altLang="ja-JP" sz="1200" dirty="0">
              <a:latin typeface="Meiryo UI" panose="020B0604030504040204" pitchFamily="50" charset="-128"/>
              <a:ea typeface="Meiryo UI" panose="020B0604030504040204" pitchFamily="50" charset="-128"/>
            </a:endParaRPr>
          </a:p>
        </p:txBody>
      </p:sp>
      <p:graphicFrame>
        <p:nvGraphicFramePr>
          <p:cNvPr id="39" name="表 42">
            <a:extLst>
              <a:ext uri="{FF2B5EF4-FFF2-40B4-BE49-F238E27FC236}">
                <a16:creationId xmlns:a16="http://schemas.microsoft.com/office/drawing/2014/main" id="{3361F704-1513-986B-6C26-4DFCABE18EFB}"/>
              </a:ext>
            </a:extLst>
          </p:cNvPr>
          <p:cNvGraphicFramePr>
            <a:graphicFrameLocks noGrp="1"/>
          </p:cNvGraphicFramePr>
          <p:nvPr>
            <p:extLst>
              <p:ext uri="{D42A27DB-BD31-4B8C-83A1-F6EECF244321}">
                <p14:modId xmlns:p14="http://schemas.microsoft.com/office/powerpoint/2010/main" val="562846264"/>
              </p:ext>
            </p:extLst>
          </p:nvPr>
        </p:nvGraphicFramePr>
        <p:xfrm>
          <a:off x="414524" y="1729658"/>
          <a:ext cx="2382920" cy="975360"/>
        </p:xfrm>
        <a:graphic>
          <a:graphicData uri="http://schemas.openxmlformats.org/drawingml/2006/table">
            <a:tbl>
              <a:tblPr firstRow="1" bandRow="1">
                <a:tableStyleId>{5940675A-B579-460E-94D1-54222C63F5DA}</a:tableStyleId>
              </a:tblPr>
              <a:tblGrid>
                <a:gridCol w="2382920">
                  <a:extLst>
                    <a:ext uri="{9D8B030D-6E8A-4147-A177-3AD203B41FA5}">
                      <a16:colId xmlns:a16="http://schemas.microsoft.com/office/drawing/2014/main" val="573121816"/>
                    </a:ext>
                  </a:extLst>
                </a:gridCol>
              </a:tblGrid>
              <a:tr h="0">
                <a:tc>
                  <a:txBody>
                    <a:bodyPr/>
                    <a:lstStyle/>
                    <a:p>
                      <a:r>
                        <a:rPr lang="ja-JP" altLang="en-US" sz="1000" dirty="0">
                          <a:latin typeface="Meiryo UI" panose="020B0604030504040204" pitchFamily="50" charset="-128"/>
                          <a:ea typeface="Meiryo UI" panose="020B0604030504040204" pitchFamily="50" charset="-128"/>
                        </a:rPr>
                        <a:t>対向装置</a:t>
                      </a:r>
                      <a:endParaRPr lang="en-US" altLang="ja-JP" sz="1000" dirty="0">
                        <a:latin typeface="Meiryo UI" panose="020B0604030504040204" pitchFamily="50" charset="-128"/>
                        <a:ea typeface="Meiryo UI" panose="020B0604030504040204" pitchFamily="50" charset="-128"/>
                      </a:endParaRPr>
                    </a:p>
                  </a:txBody>
                  <a:tcPr>
                    <a:solidFill>
                      <a:schemeClr val="bg2"/>
                    </a:solidFill>
                  </a:tcPr>
                </a:tc>
                <a:extLst>
                  <a:ext uri="{0D108BD9-81ED-4DB2-BD59-A6C34878D82A}">
                    <a16:rowId xmlns:a16="http://schemas.microsoft.com/office/drawing/2014/main" val="1528909393"/>
                  </a:ext>
                </a:extLst>
              </a:tr>
              <a:tr h="0">
                <a:tc>
                  <a:txBody>
                    <a:bodyPr/>
                    <a:lstStyle/>
                    <a:p>
                      <a:r>
                        <a:rPr lang="ja-JP" altLang="en-US" sz="1000" dirty="0">
                          <a:latin typeface="Meiryo UI" panose="020B0604030504040204" pitchFamily="50" charset="-128"/>
                          <a:ea typeface="Meiryo UI" panose="020B0604030504040204" pitchFamily="50" charset="-128"/>
                        </a:rPr>
                        <a:t>契約管理</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49075486"/>
                  </a:ext>
                </a:extLst>
              </a:tr>
              <a:tr h="0">
                <a:tc>
                  <a:txBody>
                    <a:bodyPr/>
                    <a:lstStyle/>
                    <a:p>
                      <a:r>
                        <a:rPr lang="ja-JP" altLang="en-US" sz="1000" dirty="0">
                          <a:latin typeface="Meiryo UI" panose="020B0604030504040204" pitchFamily="50" charset="-128"/>
                          <a:ea typeface="Meiryo UI" panose="020B0604030504040204" pitchFamily="50" charset="-128"/>
                        </a:rPr>
                        <a:t>ロケーションサーバ</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252932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認可機能</a:t>
                      </a:r>
                      <a:r>
                        <a:rPr lang="en-US" altLang="ja-JP" sz="1000" dirty="0">
                          <a:latin typeface="Meiryo UI" panose="020B0604030504040204" pitchFamily="50" charset="-128"/>
                          <a:ea typeface="Meiryo UI" panose="020B0604030504040204" pitchFamily="50" charset="-128"/>
                        </a:rPr>
                        <a:t>API</a:t>
                      </a:r>
                      <a:r>
                        <a:rPr lang="ja-JP" altLang="en-US" sz="1000" dirty="0">
                          <a:latin typeface="Meiryo UI" panose="020B0604030504040204" pitchFamily="50" charset="-128"/>
                          <a:ea typeface="Meiryo UI" panose="020B0604030504040204" pitchFamily="50" charset="-128"/>
                        </a:rPr>
                        <a:t>サーバ</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7952867"/>
                  </a:ext>
                </a:extLst>
              </a:tr>
            </a:tbl>
          </a:graphicData>
        </a:graphic>
      </p:graphicFrame>
      <p:cxnSp>
        <p:nvCxnSpPr>
          <p:cNvPr id="41" name="直線矢印コネクタ 40">
            <a:extLst>
              <a:ext uri="{FF2B5EF4-FFF2-40B4-BE49-F238E27FC236}">
                <a16:creationId xmlns:a16="http://schemas.microsoft.com/office/drawing/2014/main" id="{6186C055-4441-2D95-7782-3CB1F79752E8}"/>
              </a:ext>
            </a:extLst>
          </p:cNvPr>
          <p:cNvCxnSpPr>
            <a:stCxn id="34" idx="2"/>
            <a:endCxn id="36" idx="0"/>
          </p:cNvCxnSpPr>
          <p:nvPr/>
        </p:nvCxnSpPr>
        <p:spPr>
          <a:xfrm>
            <a:off x="6137106" y="2432102"/>
            <a:ext cx="0" cy="6375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B553600-DF00-1DDD-BD49-CFF49E54D0CC}"/>
              </a:ext>
            </a:extLst>
          </p:cNvPr>
          <p:cNvCxnSpPr>
            <a:cxnSpLocks/>
            <a:stCxn id="39" idx="3"/>
            <a:endCxn id="34" idx="1"/>
          </p:cNvCxnSpPr>
          <p:nvPr/>
        </p:nvCxnSpPr>
        <p:spPr>
          <a:xfrm flipV="1">
            <a:off x="2797444" y="2216102"/>
            <a:ext cx="1859352" cy="123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表 91">
            <a:extLst>
              <a:ext uri="{FF2B5EF4-FFF2-40B4-BE49-F238E27FC236}">
                <a16:creationId xmlns:a16="http://schemas.microsoft.com/office/drawing/2014/main" id="{6886627C-C074-EA19-8CEB-901DBCA51160}"/>
              </a:ext>
            </a:extLst>
          </p:cNvPr>
          <p:cNvGraphicFramePr>
            <a:graphicFrameLocks noGrp="1"/>
          </p:cNvGraphicFramePr>
          <p:nvPr>
            <p:extLst>
              <p:ext uri="{D42A27DB-BD31-4B8C-83A1-F6EECF244321}">
                <p14:modId xmlns:p14="http://schemas.microsoft.com/office/powerpoint/2010/main" val="778869099"/>
              </p:ext>
            </p:extLst>
          </p:nvPr>
        </p:nvGraphicFramePr>
        <p:xfrm>
          <a:off x="371729" y="4405621"/>
          <a:ext cx="8570134" cy="640080"/>
        </p:xfrm>
        <a:graphic>
          <a:graphicData uri="http://schemas.openxmlformats.org/drawingml/2006/table">
            <a:tbl>
              <a:tblPr firstRow="1" bandRow="1">
                <a:tableStyleId>{5C22544A-7EE6-4342-B048-85BDC9FD1C3A}</a:tableStyleId>
              </a:tblPr>
              <a:tblGrid>
                <a:gridCol w="322226">
                  <a:extLst>
                    <a:ext uri="{9D8B030D-6E8A-4147-A177-3AD203B41FA5}">
                      <a16:colId xmlns:a16="http://schemas.microsoft.com/office/drawing/2014/main" val="3610490422"/>
                    </a:ext>
                  </a:extLst>
                </a:gridCol>
                <a:gridCol w="1087691">
                  <a:extLst>
                    <a:ext uri="{9D8B030D-6E8A-4147-A177-3AD203B41FA5}">
                      <a16:colId xmlns:a16="http://schemas.microsoft.com/office/drawing/2014/main" val="1197180464"/>
                    </a:ext>
                  </a:extLst>
                </a:gridCol>
                <a:gridCol w="3036263">
                  <a:extLst>
                    <a:ext uri="{9D8B030D-6E8A-4147-A177-3AD203B41FA5}">
                      <a16:colId xmlns:a16="http://schemas.microsoft.com/office/drawing/2014/main" val="2996726857"/>
                    </a:ext>
                  </a:extLst>
                </a:gridCol>
                <a:gridCol w="2061977">
                  <a:extLst>
                    <a:ext uri="{9D8B030D-6E8A-4147-A177-3AD203B41FA5}">
                      <a16:colId xmlns:a16="http://schemas.microsoft.com/office/drawing/2014/main" val="470817314"/>
                    </a:ext>
                  </a:extLst>
                </a:gridCol>
                <a:gridCol w="2061977">
                  <a:extLst>
                    <a:ext uri="{9D8B030D-6E8A-4147-A177-3AD203B41FA5}">
                      <a16:colId xmlns:a16="http://schemas.microsoft.com/office/drawing/2014/main" val="2925623443"/>
                    </a:ext>
                  </a:extLst>
                </a:gridCol>
              </a:tblGrid>
              <a:tr h="0">
                <a:tc>
                  <a:txBody>
                    <a:bodyPr/>
                    <a:lstStyle/>
                    <a:p>
                      <a:pPr algn="ctr"/>
                      <a:r>
                        <a:rPr kumimoji="1" lang="en-US" altLang="ja-JP" sz="800" b="1" dirty="0">
                          <a:latin typeface="Meiryo UI" panose="020B0604030504040204" pitchFamily="50" charset="-128"/>
                          <a:ea typeface="Meiryo UI" panose="020B0604030504040204" pitchFamily="50" charset="-128"/>
                        </a:rPr>
                        <a:t>#</a:t>
                      </a:r>
                      <a:endParaRPr kumimoji="1" lang="ja-JP" altLang="en-US" sz="800" b="1"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b="1" dirty="0">
                          <a:latin typeface="Meiryo UI" panose="020B0604030504040204" pitchFamily="50" charset="-128"/>
                          <a:ea typeface="Meiryo UI" panose="020B0604030504040204" pitchFamily="50" charset="-128"/>
                        </a:rPr>
                        <a:t>OSS</a:t>
                      </a:r>
                      <a:r>
                        <a:rPr kumimoji="1" lang="ja-JP" altLang="en-US" sz="800" b="1" dirty="0">
                          <a:latin typeface="Meiryo UI" panose="020B0604030504040204" pitchFamily="50" charset="-128"/>
                          <a:ea typeface="Meiryo UI" panose="020B0604030504040204" pitchFamily="50" charset="-128"/>
                        </a:rPr>
                        <a:t>名</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概要</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バージョン</a:t>
                      </a:r>
                    </a:p>
                  </a:txBody>
                  <a:tcPr/>
                </a:tc>
                <a:tc>
                  <a:txBody>
                    <a:bodyPr/>
                    <a:lstStyle/>
                    <a:p>
                      <a:pPr algn="l"/>
                      <a:r>
                        <a:rPr kumimoji="1" lang="ja-JP" altLang="en-US" sz="800" b="1" dirty="0">
                          <a:latin typeface="Meiryo UI" panose="020B0604030504040204" pitchFamily="50" charset="-128"/>
                          <a:ea typeface="Meiryo UI" panose="020B0604030504040204" pitchFamily="50" charset="-128"/>
                        </a:rPr>
                        <a:t>ライセンス</a:t>
                      </a:r>
                    </a:p>
                  </a:txBody>
                  <a:tcPr/>
                </a:tc>
                <a:extLst>
                  <a:ext uri="{0D108BD9-81ED-4DB2-BD59-A6C34878D82A}">
                    <a16:rowId xmlns:a16="http://schemas.microsoft.com/office/drawing/2014/main" val="3816092222"/>
                  </a:ext>
                </a:extLst>
              </a:tr>
              <a:tr h="0">
                <a:tc>
                  <a:txBody>
                    <a:bodyPr/>
                    <a:lstStyle/>
                    <a:p>
                      <a:pPr algn="r"/>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Docker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コンテナ仮想化用プラットフォーム</a:t>
                      </a:r>
                    </a:p>
                  </a:txBody>
                  <a:tcPr/>
                </a:tc>
                <a:tc>
                  <a:txBody>
                    <a:bodyPr/>
                    <a:lstStyle/>
                    <a:p>
                      <a:pPr algn="l"/>
                      <a:r>
                        <a:rPr lang="en-US" altLang="ja-JP" sz="800" dirty="0">
                          <a:latin typeface="Meiryo UI" panose="020B0604030504040204" pitchFamily="50" charset="-128"/>
                          <a:ea typeface="Meiryo UI" panose="020B0604030504040204" pitchFamily="50" charset="-128"/>
                        </a:rPr>
                        <a:t>20.10.7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6235523"/>
                  </a:ext>
                </a:extLst>
              </a:tr>
              <a:tr h="0">
                <a:tc>
                  <a:txBody>
                    <a:bodyPr/>
                    <a:lstStyle/>
                    <a:p>
                      <a:pPr algn="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Nginx</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サーバおよびリバースプロキシとして利用</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1.19.2</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800" dirty="0">
                          <a:latin typeface="Meiryo UI" panose="020B0604030504040204" pitchFamily="50" charset="-128"/>
                          <a:ea typeface="Meiryo UI" panose="020B0604030504040204" pitchFamily="50" charset="-128"/>
                        </a:rPr>
                        <a:t>BSD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5189512"/>
                  </a:ext>
                </a:extLst>
              </a:tr>
            </a:tbl>
          </a:graphicData>
        </a:graphic>
      </p:graphicFrame>
      <p:cxnSp>
        <p:nvCxnSpPr>
          <p:cNvPr id="13" name="直線矢印コネクタ 12">
            <a:extLst>
              <a:ext uri="{FF2B5EF4-FFF2-40B4-BE49-F238E27FC236}">
                <a16:creationId xmlns:a16="http://schemas.microsoft.com/office/drawing/2014/main" id="{4DCE9E01-EBE9-C8DD-049E-78BDB4E619BC}"/>
              </a:ext>
            </a:extLst>
          </p:cNvPr>
          <p:cNvCxnSpPr>
            <a:cxnSpLocks/>
          </p:cNvCxnSpPr>
          <p:nvPr/>
        </p:nvCxnSpPr>
        <p:spPr>
          <a:xfrm>
            <a:off x="1804412" y="3748300"/>
            <a:ext cx="4797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D34AA39-F3F1-E8B9-ED0D-F92C7A0FB399}"/>
              </a:ext>
            </a:extLst>
          </p:cNvPr>
          <p:cNvSpPr txBox="1"/>
          <p:nvPr/>
        </p:nvSpPr>
        <p:spPr>
          <a:xfrm>
            <a:off x="994967" y="3641125"/>
            <a:ext cx="776175" cy="246221"/>
          </a:xfrm>
          <a:prstGeom prst="rect">
            <a:avLst/>
          </a:prstGeom>
          <a:noFill/>
        </p:spPr>
        <p:txBody>
          <a:bodyPr wrap="none" rtlCol="0">
            <a:spAutoFit/>
          </a:bodyPr>
          <a:lstStyle/>
          <a:p>
            <a:r>
              <a:rPr kumimoji="1" lang="en-US" altLang="ja-JP" sz="1000" dirty="0">
                <a:latin typeface="Meiryo UI" panose="020B0604030504040204" pitchFamily="50" charset="-128"/>
                <a:ea typeface="Meiryo UI" panose="020B0604030504040204" pitchFamily="50" charset="-128"/>
              </a:rPr>
              <a:t>HTTP</a:t>
            </a:r>
            <a:r>
              <a:rPr kumimoji="1" lang="ja-JP" altLang="en-US" sz="1000" dirty="0">
                <a:latin typeface="Meiryo UI" panose="020B0604030504040204" pitchFamily="50" charset="-128"/>
                <a:ea typeface="Meiryo UI" panose="020B0604030504040204" pitchFamily="50" charset="-128"/>
              </a:rPr>
              <a:t>通信</a:t>
            </a:r>
          </a:p>
        </p:txBody>
      </p:sp>
      <p:sp>
        <p:nvSpPr>
          <p:cNvPr id="15" name="正方形/長方形 14">
            <a:extLst>
              <a:ext uri="{FF2B5EF4-FFF2-40B4-BE49-F238E27FC236}">
                <a16:creationId xmlns:a16="http://schemas.microsoft.com/office/drawing/2014/main" id="{A6063CC1-39E1-AA93-3FA2-2BC9C8CAD1AC}"/>
              </a:ext>
            </a:extLst>
          </p:cNvPr>
          <p:cNvSpPr/>
          <p:nvPr/>
        </p:nvSpPr>
        <p:spPr bwMode="auto">
          <a:xfrm>
            <a:off x="994967" y="3279322"/>
            <a:ext cx="1289191" cy="30697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dirty="0">
                <a:latin typeface="Meiryo UI" panose="020B0604030504040204" pitchFamily="50" charset="-128"/>
                <a:ea typeface="Meiryo UI" panose="020B0604030504040204" pitchFamily="50" charset="-128"/>
              </a:rPr>
              <a:t>Docker</a:t>
            </a:r>
            <a:r>
              <a:rPr lang="ja-JP" altLang="en-US" sz="1000" dirty="0">
                <a:latin typeface="Meiryo UI" panose="020B0604030504040204" pitchFamily="50" charset="-128"/>
                <a:ea typeface="Meiryo UI" panose="020B0604030504040204" pitchFamily="50" charset="-128"/>
              </a:rPr>
              <a:t>コンテナ</a:t>
            </a:r>
            <a:endParaRPr lang="en-US" altLang="ja-JP" sz="10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EE648FEB-B087-2E6B-7B26-5383C67B11AE}"/>
              </a:ext>
            </a:extLst>
          </p:cNvPr>
          <p:cNvSpPr/>
          <p:nvPr/>
        </p:nvSpPr>
        <p:spPr bwMode="auto">
          <a:xfrm>
            <a:off x="437791" y="3154775"/>
            <a:ext cx="2086591" cy="801089"/>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00" dirty="0">
                <a:latin typeface="Meiryo UI" panose="020B0604030504040204" pitchFamily="50" charset="-128"/>
                <a:ea typeface="Meiryo UI" panose="020B0604030504040204" pitchFamily="50" charset="-128"/>
              </a:rPr>
              <a:t>凡例</a:t>
            </a:r>
            <a:endParaRPr lang="en-US" altLang="ja-JP"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4297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A502A-855D-4942-B1DE-C8E3E21E74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6. </a:t>
            </a:r>
            <a:r>
              <a:rPr lang="ja-JP" altLang="en-US" sz="1800" dirty="0">
                <a:latin typeface="Meiryo UI" panose="020B0604030504040204" pitchFamily="50" charset="-128"/>
                <a:ea typeface="Meiryo UI" panose="020B0604030504040204" pitchFamily="50" charset="-128"/>
              </a:rPr>
              <a:t>認可</a:t>
            </a:r>
            <a:r>
              <a:rPr lang="en-US" altLang="ja-JP" sz="1800" dirty="0">
                <a:latin typeface="Meiryo UI" panose="020B0604030504040204" pitchFamily="50" charset="-128"/>
                <a:ea typeface="Meiryo UI" panose="020B0604030504040204" pitchFamily="50" charset="-128"/>
              </a:rPr>
              <a:t>GW</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&gt; 6.2. </a:t>
            </a:r>
            <a:r>
              <a:rPr kumimoji="1" lang="ja-JP" altLang="en-US" sz="1800" dirty="0"/>
              <a:t>機能一覧</a:t>
            </a:r>
          </a:p>
        </p:txBody>
      </p:sp>
      <p:sp>
        <p:nvSpPr>
          <p:cNvPr id="4" name="テキスト ボックス 3">
            <a:extLst>
              <a:ext uri="{FF2B5EF4-FFF2-40B4-BE49-F238E27FC236}">
                <a16:creationId xmlns:a16="http://schemas.microsoft.com/office/drawing/2014/main" id="{0C7C74C8-8E47-4FC6-80DD-CFCFBC377DA2}"/>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a:t>
            </a:r>
            <a:r>
              <a:rPr lang="en-US" altLang="ja-JP" sz="1600" dirty="0">
                <a:latin typeface="Meiryo UI" panose="020B0604030504040204" pitchFamily="50" charset="-128"/>
                <a:ea typeface="Meiryo UI" panose="020B0604030504040204" pitchFamily="50" charset="-128"/>
              </a:rPr>
              <a:t>GW</a:t>
            </a:r>
            <a:r>
              <a:rPr lang="ja-JP" altLang="en-US" sz="1600" dirty="0">
                <a:latin typeface="Meiryo UI" panose="020B0604030504040204" pitchFamily="50" charset="-128"/>
                <a:ea typeface="Meiryo UI" panose="020B0604030504040204" pitchFamily="50" charset="-128"/>
              </a:rPr>
              <a:t>が提供する機能は以下の通りである。</a:t>
            </a:r>
            <a:endParaRPr lang="en-US" altLang="ja-JP" sz="1600" dirty="0">
              <a:latin typeface="Meiryo UI" panose="020B0604030504040204" pitchFamily="50" charset="-128"/>
              <a:ea typeface="Meiryo UI" panose="020B0604030504040204" pitchFamily="50" charset="-128"/>
            </a:endParaRPr>
          </a:p>
        </p:txBody>
      </p:sp>
      <p:graphicFrame>
        <p:nvGraphicFramePr>
          <p:cNvPr id="5" name="表 4">
            <a:extLst>
              <a:ext uri="{FF2B5EF4-FFF2-40B4-BE49-F238E27FC236}">
                <a16:creationId xmlns:a16="http://schemas.microsoft.com/office/drawing/2014/main" id="{BD5ED10A-5965-42F1-8DF0-F9048AE155FA}"/>
              </a:ext>
            </a:extLst>
          </p:cNvPr>
          <p:cNvGraphicFramePr>
            <a:graphicFrameLocks noGrp="1"/>
          </p:cNvGraphicFramePr>
          <p:nvPr>
            <p:extLst>
              <p:ext uri="{D42A27DB-BD31-4B8C-83A1-F6EECF244321}">
                <p14:modId xmlns:p14="http://schemas.microsoft.com/office/powerpoint/2010/main" val="160238600"/>
              </p:ext>
            </p:extLst>
          </p:nvPr>
        </p:nvGraphicFramePr>
        <p:xfrm>
          <a:off x="271169" y="1416271"/>
          <a:ext cx="8888329" cy="548640"/>
        </p:xfrm>
        <a:graphic>
          <a:graphicData uri="http://schemas.openxmlformats.org/drawingml/2006/table">
            <a:tbl>
              <a:tblPr firstRow="1" bandRow="1">
                <a:tableStyleId>{5C22544A-7EE6-4342-B048-85BDC9FD1C3A}</a:tableStyleId>
              </a:tblPr>
              <a:tblGrid>
                <a:gridCol w="426255">
                  <a:extLst>
                    <a:ext uri="{9D8B030D-6E8A-4147-A177-3AD203B41FA5}">
                      <a16:colId xmlns:a16="http://schemas.microsoft.com/office/drawing/2014/main" val="1480361309"/>
                    </a:ext>
                  </a:extLst>
                </a:gridCol>
                <a:gridCol w="3059311">
                  <a:extLst>
                    <a:ext uri="{9D8B030D-6E8A-4147-A177-3AD203B41FA5}">
                      <a16:colId xmlns:a16="http://schemas.microsoft.com/office/drawing/2014/main" val="4253494360"/>
                    </a:ext>
                  </a:extLst>
                </a:gridCol>
                <a:gridCol w="5402763">
                  <a:extLst>
                    <a:ext uri="{9D8B030D-6E8A-4147-A177-3AD203B41FA5}">
                      <a16:colId xmlns:a16="http://schemas.microsoft.com/office/drawing/2014/main" val="1438514330"/>
                    </a:ext>
                  </a:extLst>
                </a:gridCol>
              </a:tblGrid>
              <a:tr h="119205">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機能</a:t>
                      </a:r>
                    </a:p>
                  </a:txBody>
                  <a:tcPr/>
                </a:tc>
                <a:tc>
                  <a:txBody>
                    <a:bodyPr/>
                    <a:lstStyle/>
                    <a:p>
                      <a:r>
                        <a:rPr kumimoji="1" lang="ja-JP" altLang="en-US" sz="12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699692291"/>
                  </a:ext>
                </a:extLst>
              </a:tr>
              <a:tr h="190483">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認可機能への代理アクセス機能</a:t>
                      </a:r>
                    </a:p>
                  </a:txBody>
                  <a:tcPr/>
                </a:tc>
                <a:tc>
                  <a:txBody>
                    <a:bodyPr/>
                    <a:lstStyle/>
                    <a:p>
                      <a:r>
                        <a:rPr kumimoji="1" lang="ja-JP" altLang="en-US" sz="1200" dirty="0">
                          <a:latin typeface="Meiryo UI" panose="020B0604030504040204" pitchFamily="50" charset="-128"/>
                          <a:ea typeface="Meiryo UI" panose="020B0604030504040204" pitchFamily="50" charset="-128"/>
                        </a:rPr>
                        <a:t>契約管理（データ取引市場）からの要求を受け、認可機能へ代理アクセスする</a:t>
                      </a:r>
                    </a:p>
                  </a:txBody>
                  <a:tcPr/>
                </a:tc>
                <a:extLst>
                  <a:ext uri="{0D108BD9-81ED-4DB2-BD59-A6C34878D82A}">
                    <a16:rowId xmlns:a16="http://schemas.microsoft.com/office/drawing/2014/main" val="2199059273"/>
                  </a:ext>
                </a:extLst>
              </a:tr>
            </a:tbl>
          </a:graphicData>
        </a:graphic>
      </p:graphicFrame>
    </p:spTree>
    <p:extLst>
      <p:ext uri="{BB962C8B-B14F-4D97-AF65-F5344CB8AC3E}">
        <p14:creationId xmlns:p14="http://schemas.microsoft.com/office/powerpoint/2010/main" val="3253205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6. </a:t>
            </a:r>
            <a:r>
              <a:rPr lang="ja-JP" altLang="en-US" sz="1800" dirty="0">
                <a:latin typeface="Meiryo UI" panose="020B0604030504040204" pitchFamily="50" charset="-128"/>
                <a:ea typeface="Meiryo UI" panose="020B0604030504040204" pitchFamily="50" charset="-128"/>
              </a:rPr>
              <a:t>認可</a:t>
            </a:r>
            <a:r>
              <a:rPr lang="en-US" altLang="ja-JP" sz="1800" dirty="0">
                <a:latin typeface="Meiryo UI" panose="020B0604030504040204" pitchFamily="50" charset="-128"/>
                <a:ea typeface="Meiryo UI" panose="020B0604030504040204" pitchFamily="50" charset="-128"/>
              </a:rPr>
              <a:t>GW</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&gt; 6.3. API</a:t>
            </a:r>
            <a:r>
              <a:rPr lang="ja-JP" altLang="en-US" sz="1800" dirty="0">
                <a:latin typeface="Meiryo UI" panose="020B0604030504040204" pitchFamily="50" charset="-128"/>
                <a:ea typeface="Meiryo UI" panose="020B0604030504040204" pitchFamily="50" charset="-128"/>
              </a:rPr>
              <a:t>仕様</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340901"/>
          </a:xfrm>
          <a:prstGeom prst="rect">
            <a:avLst/>
          </a:prstGeom>
          <a:solidFill>
            <a:schemeClr val="bg1"/>
          </a:solidFill>
          <a:ln>
            <a:noFill/>
          </a:ln>
        </p:spPr>
        <p:txBody>
          <a:bodyPr wrap="square" rtlCol="0" anchor="t" anchorCtr="0">
            <a:noAutofit/>
          </a:bodyPr>
          <a:lstStyle/>
          <a:p>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4_</a:t>
            </a:r>
            <a:r>
              <a:rPr lang="ja-JP" altLang="en-US" sz="1600" dirty="0">
                <a:latin typeface="Meiryo UI" panose="020B0604030504040204" pitchFamily="50" charset="-128"/>
                <a:ea typeface="Meiryo UI" panose="020B0604030504040204" pitchFamily="50" charset="-128"/>
              </a:rPr>
              <a:t>認可</a:t>
            </a:r>
            <a:r>
              <a:rPr lang="en-US" altLang="ja-JP" sz="1600" dirty="0">
                <a:latin typeface="Meiryo UI" panose="020B0604030504040204" pitchFamily="50" charset="-128"/>
                <a:ea typeface="Meiryo UI" panose="020B0604030504040204" pitchFamily="50" charset="-128"/>
              </a:rPr>
              <a:t>GW</a:t>
            </a:r>
            <a:r>
              <a:rPr lang="ja-JP" altLang="en-US" sz="1600" dirty="0">
                <a:latin typeface="Meiryo UI" panose="020B0604030504040204" pitchFamily="50" charset="-128"/>
                <a:ea typeface="Meiryo UI" panose="020B0604030504040204" pitchFamily="50" charset="-128"/>
              </a:rPr>
              <a:t>外部</a:t>
            </a:r>
            <a:r>
              <a:rPr lang="en-US" altLang="ja-JP" sz="1600" dirty="0">
                <a:latin typeface="Meiryo UI" panose="020B0604030504040204" pitchFamily="50" charset="-128"/>
                <a:ea typeface="Meiryo UI" panose="020B0604030504040204" pitchFamily="50" charset="-128"/>
              </a:rPr>
              <a:t>IF.html</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9899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E83AB-997E-D5A9-0D30-D3035E003BEF}"/>
              </a:ext>
            </a:extLst>
          </p:cNvPr>
          <p:cNvSpPr>
            <a:spLocks noGrp="1"/>
          </p:cNvSpPr>
          <p:nvPr>
            <p:ph type="title"/>
          </p:nvPr>
        </p:nvSpPr>
        <p:spPr/>
        <p:txBody>
          <a:bodyPr/>
          <a:lstStyle/>
          <a:p>
            <a:r>
              <a:rPr kumimoji="1" lang="ja-JP" altLang="en-US" dirty="0"/>
              <a:t>付録</a:t>
            </a:r>
          </a:p>
        </p:txBody>
      </p:sp>
    </p:spTree>
    <p:extLst>
      <p:ext uri="{BB962C8B-B14F-4D97-AF65-F5344CB8AC3E}">
        <p14:creationId xmlns:p14="http://schemas.microsoft.com/office/powerpoint/2010/main" val="13435577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正方形/長方形 92">
            <a:extLst>
              <a:ext uri="{FF2B5EF4-FFF2-40B4-BE49-F238E27FC236}">
                <a16:creationId xmlns:a16="http://schemas.microsoft.com/office/drawing/2014/main" id="{94AA37B6-9117-84E5-1B5A-BA008D212F60}"/>
              </a:ext>
            </a:extLst>
          </p:cNvPr>
          <p:cNvSpPr/>
          <p:nvPr/>
        </p:nvSpPr>
        <p:spPr>
          <a:xfrm>
            <a:off x="4870119" y="3398405"/>
            <a:ext cx="4448483" cy="267432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グラントタイプが</a:t>
            </a:r>
            <a:r>
              <a:rPr lang="en-US" altLang="ja-JP" sz="1200" dirty="0">
                <a:latin typeface="Meiryo UI" panose="020B0604030504040204" pitchFamily="50" charset="-128"/>
                <a:ea typeface="Meiryo UI" panose="020B0604030504040204" pitchFamily="50" charset="-128"/>
              </a:rPr>
              <a:t>Resource Owner Password Credentials</a:t>
            </a:r>
            <a:r>
              <a:rPr lang="ja-JP" altLang="en-US" sz="1200" dirty="0">
                <a:latin typeface="Meiryo UI" panose="020B0604030504040204" pitchFamily="50" charset="-128"/>
                <a:ea typeface="Meiryo UI" panose="020B0604030504040204" pitchFamily="50" charset="-128"/>
              </a:rPr>
              <a:t>の場合</a:t>
            </a:r>
            <a:endParaRPr kumimoji="1" lang="ja-JP" altLang="en-US" sz="1200" dirty="0">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A4A56BA8-8258-EBAC-3CE5-0125CBF2559E}"/>
              </a:ext>
            </a:extLst>
          </p:cNvPr>
          <p:cNvSpPr/>
          <p:nvPr/>
        </p:nvSpPr>
        <p:spPr>
          <a:xfrm>
            <a:off x="229349" y="3398406"/>
            <a:ext cx="4271880" cy="267090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グラントタイプが</a:t>
            </a:r>
            <a:r>
              <a:rPr lang="en-US" altLang="ja-JP" sz="1200" dirty="0">
                <a:latin typeface="Meiryo UI" panose="020B0604030504040204" pitchFamily="50" charset="-128"/>
                <a:ea typeface="Meiryo UI" panose="020B0604030504040204" pitchFamily="50" charset="-128"/>
              </a:rPr>
              <a:t>Authorization</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Code</a:t>
            </a:r>
            <a:r>
              <a:rPr lang="ja-JP" altLang="en-US" sz="1200" dirty="0">
                <a:latin typeface="Meiryo UI" panose="020B0604030504040204" pitchFamily="50" charset="-128"/>
                <a:ea typeface="Meiryo UI" panose="020B0604030504040204" pitchFamily="50" charset="-128"/>
              </a:rPr>
              <a:t>の場合</a:t>
            </a:r>
            <a:endParaRPr kumimoji="1" lang="ja-JP" altLang="en-US"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1: OIDC/OAuth2.0</a:t>
            </a:r>
            <a:r>
              <a:rPr lang="ja-JP" altLang="en-US" sz="1800" dirty="0">
                <a:latin typeface="Meiryo UI" panose="020B0604030504040204" pitchFamily="50" charset="-128"/>
                <a:ea typeface="Meiryo UI" panose="020B0604030504040204" pitchFamily="50" charset="-128"/>
              </a:rPr>
              <a:t>のトークンベースアクセス制御について</a:t>
            </a:r>
            <a:endParaRPr kumimoji="1" lang="ja-JP" altLang="en-US" sz="1800" dirty="0"/>
          </a:p>
        </p:txBody>
      </p:sp>
      <p:sp>
        <p:nvSpPr>
          <p:cNvPr id="24" name="正方形/長方形 23">
            <a:extLst>
              <a:ext uri="{FF2B5EF4-FFF2-40B4-BE49-F238E27FC236}">
                <a16:creationId xmlns:a16="http://schemas.microsoft.com/office/drawing/2014/main" id="{5D513E84-F07E-4DAF-80F6-44834FCACA87}"/>
              </a:ext>
            </a:extLst>
          </p:cNvPr>
          <p:cNvSpPr/>
          <p:nvPr/>
        </p:nvSpPr>
        <p:spPr>
          <a:xfrm>
            <a:off x="474183" y="3831983"/>
            <a:ext cx="495197" cy="2036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Client</a:t>
            </a:r>
          </a:p>
        </p:txBody>
      </p:sp>
      <p:sp>
        <p:nvSpPr>
          <p:cNvPr id="42" name="テキスト ボックス 41">
            <a:extLst>
              <a:ext uri="{FF2B5EF4-FFF2-40B4-BE49-F238E27FC236}">
                <a16:creationId xmlns:a16="http://schemas.microsoft.com/office/drawing/2014/main" id="{8C69FE95-2529-46BD-B391-646880C57F8D}"/>
              </a:ext>
            </a:extLst>
          </p:cNvPr>
          <p:cNvSpPr txBox="1"/>
          <p:nvPr/>
        </p:nvSpPr>
        <p:spPr>
          <a:xfrm>
            <a:off x="2224472" y="4340120"/>
            <a:ext cx="812776" cy="215444"/>
          </a:xfrm>
          <a:prstGeom prst="rect">
            <a:avLst/>
          </a:prstGeom>
          <a:noFill/>
        </p:spPr>
        <p:txBody>
          <a:bodyPr wrap="square" rtlCol="0">
            <a:spAutoFit/>
          </a:bodyPr>
          <a:lstStyle/>
          <a:p>
            <a:r>
              <a:rPr kumimoji="1" lang="ja-JP" altLang="en-US" sz="800" dirty="0"/>
              <a:t>①ユーザ認証</a:t>
            </a:r>
            <a:endParaRPr kumimoji="1" lang="en-US" altLang="ja-JP" sz="800" dirty="0"/>
          </a:p>
        </p:txBody>
      </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6000" y="719998"/>
            <a:ext cx="9449931" cy="858761"/>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のトークンをベースとしたアクセス制御は</a:t>
            </a:r>
            <a:r>
              <a:rPr lang="en-US" altLang="ja-JP" sz="1200" dirty="0">
                <a:latin typeface="Meiryo UI" panose="020B0604030504040204" pitchFamily="50" charset="-128"/>
                <a:ea typeface="Meiryo UI" panose="020B0604030504040204" pitchFamily="50" charset="-128"/>
              </a:rPr>
              <a:t>OIDC/OAuth2.0</a:t>
            </a:r>
            <a:r>
              <a:rPr lang="ja-JP" altLang="en-US" sz="1200" dirty="0">
                <a:latin typeface="Meiryo UI" panose="020B0604030504040204" pitchFamily="50" charset="-128"/>
                <a:ea typeface="Meiryo UI" panose="020B0604030504040204" pitchFamily="50" charset="-128"/>
              </a:rPr>
              <a:t>の仕様に基づいている。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OIDC</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OAuth2.0</a:t>
            </a:r>
            <a:r>
              <a:rPr lang="ja-JP" altLang="en-US" sz="1200" dirty="0">
                <a:latin typeface="Meiryo UI" panose="020B0604030504040204" pitchFamily="50" charset="-128"/>
                <a:ea typeface="Meiryo UI" panose="020B0604030504040204" pitchFamily="50" charset="-128"/>
              </a:rPr>
              <a:t>を包含している。以下では</a:t>
            </a:r>
            <a:r>
              <a:rPr lang="en-US" altLang="ja-JP" sz="1200" dirty="0">
                <a:latin typeface="Meiryo UI" panose="020B0604030504040204" pitchFamily="50" charset="-128"/>
                <a:ea typeface="Meiryo UI" panose="020B0604030504040204" pitchFamily="50" charset="-128"/>
              </a:rPr>
              <a:t>OAuth2.0</a:t>
            </a:r>
            <a:r>
              <a:rPr lang="ja-JP" altLang="en-US" sz="1200" dirty="0">
                <a:latin typeface="Meiryo UI" panose="020B0604030504040204" pitchFamily="50" charset="-128"/>
                <a:ea typeface="Meiryo UI" panose="020B0604030504040204" pitchFamily="50" charset="-128"/>
              </a:rPr>
              <a:t>の用語をもとに説明をする。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OAuth2.0</a:t>
            </a:r>
            <a:r>
              <a:rPr lang="ja-JP" altLang="en-US" sz="1200" dirty="0">
                <a:latin typeface="Meiryo UI" panose="020B0604030504040204" pitchFamily="50" charset="-128"/>
                <a:ea typeface="Meiryo UI" panose="020B0604030504040204" pitchFamily="50" charset="-128"/>
              </a:rPr>
              <a:t>ではいくつかのロールが定義されており、ロール間のフローがグラントタイプとしていくつか定義されている。（ロールとグラントタイプの一覧は下表）</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では、グラントタイプとして</a:t>
            </a:r>
            <a:r>
              <a:rPr lang="en-US" altLang="ja-JP" sz="1200" dirty="0">
                <a:latin typeface="Meiryo UI" panose="020B0604030504040204" pitchFamily="50" charset="-128"/>
                <a:ea typeface="Meiryo UI" panose="020B0604030504040204" pitchFamily="50" charset="-128"/>
              </a:rPr>
              <a:t>Authorization Code</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Resource Owner Password Credentials</a:t>
            </a:r>
            <a:r>
              <a:rPr lang="ja-JP" altLang="en-US" sz="1200" dirty="0">
                <a:latin typeface="Meiryo UI" panose="020B0604030504040204" pitchFamily="50" charset="-128"/>
                <a:ea typeface="Meiryo UI" panose="020B0604030504040204" pitchFamily="50" charset="-128"/>
              </a:rPr>
              <a:t>を採用する。（それぞれのフローは下図）</a:t>
            </a:r>
            <a:endParaRPr lang="en-US" altLang="ja-JP" sz="120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5CC0ECD6-EBAC-4D8B-A6E9-FA6B0BA7A51E}"/>
              </a:ext>
            </a:extLst>
          </p:cNvPr>
          <p:cNvSpPr/>
          <p:nvPr/>
        </p:nvSpPr>
        <p:spPr>
          <a:xfrm>
            <a:off x="2020098" y="5458257"/>
            <a:ext cx="2064225"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 Server</a:t>
            </a:r>
          </a:p>
        </p:txBody>
      </p:sp>
      <p:cxnSp>
        <p:nvCxnSpPr>
          <p:cNvPr id="14" name="直線矢印コネクタ 13">
            <a:extLst>
              <a:ext uri="{FF2B5EF4-FFF2-40B4-BE49-F238E27FC236}">
                <a16:creationId xmlns:a16="http://schemas.microsoft.com/office/drawing/2014/main" id="{E9C553AC-7691-4D27-9495-17958831E93A}"/>
              </a:ext>
            </a:extLst>
          </p:cNvPr>
          <p:cNvCxnSpPr>
            <a:cxnSpLocks/>
          </p:cNvCxnSpPr>
          <p:nvPr/>
        </p:nvCxnSpPr>
        <p:spPr>
          <a:xfrm flipH="1">
            <a:off x="972901" y="4028561"/>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EE59CB95-3B85-ED38-8AD9-9450BEDAEAEC}"/>
              </a:ext>
            </a:extLst>
          </p:cNvPr>
          <p:cNvSpPr/>
          <p:nvPr/>
        </p:nvSpPr>
        <p:spPr>
          <a:xfrm>
            <a:off x="2023636" y="3831983"/>
            <a:ext cx="2064223"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a:t>
            </a:r>
          </a:p>
          <a:p>
            <a:pPr algn="ctr"/>
            <a:r>
              <a:rPr lang="en-US" altLang="ja-JP" sz="800" dirty="0">
                <a:latin typeface="Meiryo UI" panose="020B0604030504040204" pitchFamily="50" charset="-128"/>
                <a:ea typeface="Meiryo UI" panose="020B0604030504040204" pitchFamily="50" charset="-128"/>
              </a:rPr>
              <a:t>Owner</a:t>
            </a:r>
            <a:endParaRPr kumimoji="1" lang="en-US" altLang="ja-JP" sz="800" dirty="0">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290D3DBD-B349-331B-6B71-43F8ABC19CE2}"/>
              </a:ext>
            </a:extLst>
          </p:cNvPr>
          <p:cNvSpPr/>
          <p:nvPr/>
        </p:nvSpPr>
        <p:spPr>
          <a:xfrm>
            <a:off x="2023637" y="4645120"/>
            <a:ext cx="2064224"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Authorization</a:t>
            </a:r>
          </a:p>
          <a:p>
            <a:pPr algn="ctr"/>
            <a:r>
              <a:rPr lang="en-US" altLang="ja-JP" sz="800" dirty="0">
                <a:latin typeface="Meiryo UI" panose="020B0604030504040204" pitchFamily="50" charset="-128"/>
                <a:ea typeface="Meiryo UI" panose="020B0604030504040204" pitchFamily="50" charset="-128"/>
              </a:rPr>
              <a:t>Server</a:t>
            </a:r>
            <a:endParaRPr kumimoji="1" lang="en-US" altLang="ja-JP" sz="800" dirty="0">
              <a:latin typeface="Meiryo UI" panose="020B0604030504040204" pitchFamily="50" charset="-128"/>
              <a:ea typeface="Meiryo UI" panose="020B0604030504040204" pitchFamily="50" charset="-128"/>
            </a:endParaRPr>
          </a:p>
        </p:txBody>
      </p:sp>
      <p:cxnSp>
        <p:nvCxnSpPr>
          <p:cNvPr id="31" name="直線矢印コネクタ 30">
            <a:extLst>
              <a:ext uri="{FF2B5EF4-FFF2-40B4-BE49-F238E27FC236}">
                <a16:creationId xmlns:a16="http://schemas.microsoft.com/office/drawing/2014/main" id="{5EEE46FF-9700-DFBC-E562-893283A77F4F}"/>
              </a:ext>
            </a:extLst>
          </p:cNvPr>
          <p:cNvCxnSpPr>
            <a:cxnSpLocks/>
          </p:cNvCxnSpPr>
          <p:nvPr/>
        </p:nvCxnSpPr>
        <p:spPr>
          <a:xfrm>
            <a:off x="2154800" y="4242556"/>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2E59FF1-90F5-8703-9916-13354AC916AF}"/>
              </a:ext>
            </a:extLst>
          </p:cNvPr>
          <p:cNvCxnSpPr>
            <a:cxnSpLocks/>
          </p:cNvCxnSpPr>
          <p:nvPr/>
        </p:nvCxnSpPr>
        <p:spPr>
          <a:xfrm flipV="1">
            <a:off x="3099681" y="4242556"/>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E9A8D885-EB10-8101-2DD6-EC245D9CA364}"/>
              </a:ext>
            </a:extLst>
          </p:cNvPr>
          <p:cNvSpPr txBox="1"/>
          <p:nvPr/>
        </p:nvSpPr>
        <p:spPr>
          <a:xfrm>
            <a:off x="3151118" y="4355302"/>
            <a:ext cx="971241" cy="215444"/>
          </a:xfrm>
          <a:prstGeom prst="rect">
            <a:avLst/>
          </a:prstGeom>
          <a:noFill/>
        </p:spPr>
        <p:txBody>
          <a:bodyPr wrap="square" rtlCol="0">
            <a:spAutoFit/>
          </a:bodyPr>
          <a:lstStyle/>
          <a:p>
            <a:r>
              <a:rPr lang="ja-JP" altLang="en-US" sz="800" dirty="0"/>
              <a:t>②</a:t>
            </a:r>
            <a:r>
              <a:rPr kumimoji="1" lang="ja-JP" altLang="en-US" sz="800" dirty="0"/>
              <a:t>認可コード送信</a:t>
            </a:r>
            <a:endParaRPr kumimoji="1" lang="en-US" altLang="ja-JP" sz="800" dirty="0"/>
          </a:p>
        </p:txBody>
      </p:sp>
      <p:sp>
        <p:nvSpPr>
          <p:cNvPr id="43" name="テキスト ボックス 42">
            <a:extLst>
              <a:ext uri="{FF2B5EF4-FFF2-40B4-BE49-F238E27FC236}">
                <a16:creationId xmlns:a16="http://schemas.microsoft.com/office/drawing/2014/main" id="{3BD0C66C-2921-2755-E61C-97E5FFFB1AC9}"/>
              </a:ext>
            </a:extLst>
          </p:cNvPr>
          <p:cNvSpPr txBox="1"/>
          <p:nvPr/>
        </p:nvSpPr>
        <p:spPr>
          <a:xfrm>
            <a:off x="1017439" y="3758014"/>
            <a:ext cx="1013419" cy="215444"/>
          </a:xfrm>
          <a:prstGeom prst="rect">
            <a:avLst/>
          </a:prstGeom>
          <a:noFill/>
        </p:spPr>
        <p:txBody>
          <a:bodyPr wrap="square" rtlCol="0">
            <a:spAutoFit/>
          </a:bodyPr>
          <a:lstStyle/>
          <a:p>
            <a:r>
              <a:rPr kumimoji="1" lang="ja-JP" altLang="en-US" sz="800" dirty="0"/>
              <a:t>③認可コード送信</a:t>
            </a:r>
            <a:endParaRPr kumimoji="1" lang="en-US" altLang="ja-JP" sz="800" dirty="0"/>
          </a:p>
        </p:txBody>
      </p:sp>
      <p:cxnSp>
        <p:nvCxnSpPr>
          <p:cNvPr id="45" name="直線矢印コネクタ 44">
            <a:extLst>
              <a:ext uri="{FF2B5EF4-FFF2-40B4-BE49-F238E27FC236}">
                <a16:creationId xmlns:a16="http://schemas.microsoft.com/office/drawing/2014/main" id="{6289C61D-E6BE-3F34-CFDA-6F575CD03CB5}"/>
              </a:ext>
            </a:extLst>
          </p:cNvPr>
          <p:cNvCxnSpPr>
            <a:cxnSpLocks/>
          </p:cNvCxnSpPr>
          <p:nvPr/>
        </p:nvCxnSpPr>
        <p:spPr>
          <a:xfrm flipV="1">
            <a:off x="2154804" y="5066533"/>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CD78308-A9D9-7E35-7CF9-80E352D382EB}"/>
              </a:ext>
            </a:extLst>
          </p:cNvPr>
          <p:cNvSpPr txBox="1"/>
          <p:nvPr/>
        </p:nvSpPr>
        <p:spPr>
          <a:xfrm>
            <a:off x="2201424" y="5131898"/>
            <a:ext cx="971241" cy="338554"/>
          </a:xfrm>
          <a:prstGeom prst="rect">
            <a:avLst/>
          </a:prstGeom>
          <a:noFill/>
        </p:spPr>
        <p:txBody>
          <a:bodyPr wrap="square" rtlCol="0">
            <a:spAutoFit/>
          </a:bodyPr>
          <a:lstStyle/>
          <a:p>
            <a:r>
              <a:rPr kumimoji="1" lang="ja-JP" altLang="en-US" sz="800" dirty="0"/>
              <a:t>⑦トークン検証</a:t>
            </a:r>
            <a:endParaRPr kumimoji="1" lang="en-US" altLang="ja-JP" sz="800" dirty="0"/>
          </a:p>
          <a:p>
            <a:r>
              <a:rPr kumimoji="1" lang="ja-JP" altLang="en-US" sz="800" dirty="0"/>
              <a:t>要求</a:t>
            </a:r>
            <a:endParaRPr kumimoji="1" lang="en-US" altLang="ja-JP" sz="800" dirty="0"/>
          </a:p>
        </p:txBody>
      </p:sp>
      <p:sp>
        <p:nvSpPr>
          <p:cNvPr id="60" name="テキスト ボックス 59">
            <a:extLst>
              <a:ext uri="{FF2B5EF4-FFF2-40B4-BE49-F238E27FC236}">
                <a16:creationId xmlns:a16="http://schemas.microsoft.com/office/drawing/2014/main" id="{2B31735B-8936-D357-2C3D-D22F54196CBF}"/>
              </a:ext>
            </a:extLst>
          </p:cNvPr>
          <p:cNvSpPr txBox="1"/>
          <p:nvPr/>
        </p:nvSpPr>
        <p:spPr>
          <a:xfrm>
            <a:off x="3103428" y="5119494"/>
            <a:ext cx="967815" cy="338554"/>
          </a:xfrm>
          <a:prstGeom prst="rect">
            <a:avLst/>
          </a:prstGeom>
          <a:noFill/>
        </p:spPr>
        <p:txBody>
          <a:bodyPr wrap="square" rtlCol="0">
            <a:spAutoFit/>
          </a:bodyPr>
          <a:lstStyle/>
          <a:p>
            <a:r>
              <a:rPr lang="ja-JP" altLang="en-US" sz="800" dirty="0"/>
              <a:t>⑧トークン検証</a:t>
            </a:r>
            <a:endParaRPr lang="en-US" altLang="ja-JP" sz="800" dirty="0"/>
          </a:p>
          <a:p>
            <a:r>
              <a:rPr lang="ja-JP" altLang="en-US" sz="800" dirty="0"/>
              <a:t>結果</a:t>
            </a:r>
            <a:endParaRPr kumimoji="1" lang="en-US" altLang="ja-JP" sz="800" dirty="0"/>
          </a:p>
        </p:txBody>
      </p:sp>
      <p:cxnSp>
        <p:nvCxnSpPr>
          <p:cNvPr id="61" name="直線矢印コネクタ 60">
            <a:extLst>
              <a:ext uri="{FF2B5EF4-FFF2-40B4-BE49-F238E27FC236}">
                <a16:creationId xmlns:a16="http://schemas.microsoft.com/office/drawing/2014/main" id="{134492B1-99B3-843B-7BE5-B49896DAAE86}"/>
              </a:ext>
            </a:extLst>
          </p:cNvPr>
          <p:cNvCxnSpPr>
            <a:cxnSpLocks/>
          </p:cNvCxnSpPr>
          <p:nvPr/>
        </p:nvCxnSpPr>
        <p:spPr>
          <a:xfrm>
            <a:off x="3103429" y="5056766"/>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8B852E9E-B192-95D3-16C2-52E1E4B891B9}"/>
              </a:ext>
            </a:extLst>
          </p:cNvPr>
          <p:cNvCxnSpPr>
            <a:cxnSpLocks/>
          </p:cNvCxnSpPr>
          <p:nvPr/>
        </p:nvCxnSpPr>
        <p:spPr>
          <a:xfrm flipH="1">
            <a:off x="979636" y="4982148"/>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48047E1C-6805-84AA-9780-1ABBA55218DE}"/>
              </a:ext>
            </a:extLst>
          </p:cNvPr>
          <p:cNvCxnSpPr>
            <a:cxnSpLocks/>
          </p:cNvCxnSpPr>
          <p:nvPr/>
        </p:nvCxnSpPr>
        <p:spPr>
          <a:xfrm flipH="1">
            <a:off x="972901" y="4733952"/>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906BBFD-5E34-E073-4231-73E5AD30A614}"/>
              </a:ext>
            </a:extLst>
          </p:cNvPr>
          <p:cNvSpPr txBox="1"/>
          <p:nvPr/>
        </p:nvSpPr>
        <p:spPr>
          <a:xfrm>
            <a:off x="1012958" y="4361023"/>
            <a:ext cx="1044000" cy="338554"/>
          </a:xfrm>
          <a:prstGeom prst="rect">
            <a:avLst/>
          </a:prstGeom>
          <a:noFill/>
        </p:spPr>
        <p:txBody>
          <a:bodyPr wrap="square" rtlCol="0">
            <a:spAutoFit/>
          </a:bodyPr>
          <a:lstStyle/>
          <a:p>
            <a:r>
              <a:rPr kumimoji="1" lang="ja-JP" altLang="en-US" sz="800" dirty="0"/>
              <a:t>④認可コードを持参してトークン要求</a:t>
            </a:r>
            <a:endParaRPr kumimoji="1" lang="en-US" altLang="ja-JP" sz="800" dirty="0"/>
          </a:p>
        </p:txBody>
      </p:sp>
      <p:sp>
        <p:nvSpPr>
          <p:cNvPr id="65" name="テキスト ボックス 64">
            <a:extLst>
              <a:ext uri="{FF2B5EF4-FFF2-40B4-BE49-F238E27FC236}">
                <a16:creationId xmlns:a16="http://schemas.microsoft.com/office/drawing/2014/main" id="{B771E6DE-CF25-C1FD-4BA6-108B92314A47}"/>
              </a:ext>
            </a:extLst>
          </p:cNvPr>
          <p:cNvSpPr txBox="1"/>
          <p:nvPr/>
        </p:nvSpPr>
        <p:spPr>
          <a:xfrm>
            <a:off x="1024408" y="5012648"/>
            <a:ext cx="971241" cy="215444"/>
          </a:xfrm>
          <a:prstGeom prst="rect">
            <a:avLst/>
          </a:prstGeom>
          <a:noFill/>
        </p:spPr>
        <p:txBody>
          <a:bodyPr wrap="square" rtlCol="0">
            <a:spAutoFit/>
          </a:bodyPr>
          <a:lstStyle/>
          <a:p>
            <a:r>
              <a:rPr lang="ja-JP" altLang="en-US" sz="800" dirty="0"/>
              <a:t>⑤</a:t>
            </a:r>
            <a:r>
              <a:rPr kumimoji="1" lang="ja-JP" altLang="en-US" sz="800" dirty="0"/>
              <a:t>トークン付与</a:t>
            </a:r>
            <a:endParaRPr kumimoji="1" lang="en-US" altLang="ja-JP" sz="800" dirty="0"/>
          </a:p>
        </p:txBody>
      </p:sp>
      <p:cxnSp>
        <p:nvCxnSpPr>
          <p:cNvPr id="66" name="直線矢印コネクタ 65">
            <a:extLst>
              <a:ext uri="{FF2B5EF4-FFF2-40B4-BE49-F238E27FC236}">
                <a16:creationId xmlns:a16="http://schemas.microsoft.com/office/drawing/2014/main" id="{31784484-895A-0C38-3FCA-5D77F4A7D4E2}"/>
              </a:ext>
            </a:extLst>
          </p:cNvPr>
          <p:cNvCxnSpPr>
            <a:cxnSpLocks/>
          </p:cNvCxnSpPr>
          <p:nvPr/>
        </p:nvCxnSpPr>
        <p:spPr>
          <a:xfrm flipH="1">
            <a:off x="990939" y="5573911"/>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D7099405-E399-357D-86FE-CDE07BFF6D95}"/>
              </a:ext>
            </a:extLst>
          </p:cNvPr>
          <p:cNvSpPr txBox="1"/>
          <p:nvPr/>
        </p:nvSpPr>
        <p:spPr>
          <a:xfrm>
            <a:off x="1013578" y="5244524"/>
            <a:ext cx="971241" cy="338554"/>
          </a:xfrm>
          <a:prstGeom prst="rect">
            <a:avLst/>
          </a:prstGeom>
          <a:noFill/>
        </p:spPr>
        <p:txBody>
          <a:bodyPr wrap="square" rtlCol="0">
            <a:spAutoFit/>
          </a:bodyPr>
          <a:lstStyle/>
          <a:p>
            <a:r>
              <a:rPr lang="ja-JP" altLang="en-US" sz="800" dirty="0"/>
              <a:t>⑥トークンを持参して</a:t>
            </a:r>
            <a:r>
              <a:rPr kumimoji="1" lang="ja-JP" altLang="en-US" sz="800" dirty="0"/>
              <a:t>アクセス</a:t>
            </a:r>
            <a:endParaRPr kumimoji="1" lang="en-US" altLang="ja-JP" sz="800" dirty="0"/>
          </a:p>
        </p:txBody>
      </p:sp>
      <p:cxnSp>
        <p:nvCxnSpPr>
          <p:cNvPr id="68" name="直線矢印コネクタ 67">
            <a:extLst>
              <a:ext uri="{FF2B5EF4-FFF2-40B4-BE49-F238E27FC236}">
                <a16:creationId xmlns:a16="http://schemas.microsoft.com/office/drawing/2014/main" id="{8BE68FF6-BA8B-F9A8-625B-C48373F829FB}"/>
              </a:ext>
            </a:extLst>
          </p:cNvPr>
          <p:cNvCxnSpPr>
            <a:cxnSpLocks/>
          </p:cNvCxnSpPr>
          <p:nvPr/>
        </p:nvCxnSpPr>
        <p:spPr>
          <a:xfrm flipH="1">
            <a:off x="974597" y="5773257"/>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C8F55BCC-1283-1450-A06B-856B9970BB1E}"/>
              </a:ext>
            </a:extLst>
          </p:cNvPr>
          <p:cNvSpPr txBox="1"/>
          <p:nvPr/>
        </p:nvSpPr>
        <p:spPr>
          <a:xfrm>
            <a:off x="1019369" y="5821175"/>
            <a:ext cx="971241" cy="215444"/>
          </a:xfrm>
          <a:prstGeom prst="rect">
            <a:avLst/>
          </a:prstGeom>
          <a:noFill/>
        </p:spPr>
        <p:txBody>
          <a:bodyPr wrap="square" rtlCol="0">
            <a:spAutoFit/>
          </a:bodyPr>
          <a:lstStyle/>
          <a:p>
            <a:r>
              <a:rPr kumimoji="1" lang="ja-JP" altLang="en-US" sz="800" dirty="0"/>
              <a:t>⑨アクセス許可</a:t>
            </a:r>
            <a:endParaRPr kumimoji="1" lang="en-US" altLang="ja-JP" sz="800" dirty="0"/>
          </a:p>
        </p:txBody>
      </p:sp>
      <p:sp>
        <p:nvSpPr>
          <p:cNvPr id="70" name="正方形/長方形 69">
            <a:extLst>
              <a:ext uri="{FF2B5EF4-FFF2-40B4-BE49-F238E27FC236}">
                <a16:creationId xmlns:a16="http://schemas.microsoft.com/office/drawing/2014/main" id="{9D8BE04E-5B9F-2C4A-872C-69DA83586D64}"/>
              </a:ext>
            </a:extLst>
          </p:cNvPr>
          <p:cNvSpPr/>
          <p:nvPr/>
        </p:nvSpPr>
        <p:spPr>
          <a:xfrm>
            <a:off x="5154581" y="3868090"/>
            <a:ext cx="495197" cy="2036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Client</a:t>
            </a:r>
          </a:p>
        </p:txBody>
      </p:sp>
      <p:sp>
        <p:nvSpPr>
          <p:cNvPr id="72" name="正方形/長方形 71">
            <a:extLst>
              <a:ext uri="{FF2B5EF4-FFF2-40B4-BE49-F238E27FC236}">
                <a16:creationId xmlns:a16="http://schemas.microsoft.com/office/drawing/2014/main" id="{488AC0A7-CA6A-C5AF-8D1D-96DEACB05BFF}"/>
              </a:ext>
            </a:extLst>
          </p:cNvPr>
          <p:cNvSpPr/>
          <p:nvPr/>
        </p:nvSpPr>
        <p:spPr>
          <a:xfrm>
            <a:off x="6700496" y="5494364"/>
            <a:ext cx="2064225"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 Server</a:t>
            </a:r>
          </a:p>
        </p:txBody>
      </p:sp>
      <p:cxnSp>
        <p:nvCxnSpPr>
          <p:cNvPr id="73" name="直線矢印コネクタ 72">
            <a:extLst>
              <a:ext uri="{FF2B5EF4-FFF2-40B4-BE49-F238E27FC236}">
                <a16:creationId xmlns:a16="http://schemas.microsoft.com/office/drawing/2014/main" id="{3F26DB9F-7A46-42B3-942F-C19247218B8C}"/>
              </a:ext>
            </a:extLst>
          </p:cNvPr>
          <p:cNvCxnSpPr>
            <a:cxnSpLocks/>
          </p:cNvCxnSpPr>
          <p:nvPr/>
        </p:nvCxnSpPr>
        <p:spPr>
          <a:xfrm flipH="1">
            <a:off x="5653299" y="4064668"/>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0C581659-BB6B-AFC9-BD67-82D80B0409F4}"/>
              </a:ext>
            </a:extLst>
          </p:cNvPr>
          <p:cNvSpPr/>
          <p:nvPr/>
        </p:nvSpPr>
        <p:spPr>
          <a:xfrm>
            <a:off x="6704034" y="3868090"/>
            <a:ext cx="2064223"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a:t>
            </a:r>
          </a:p>
          <a:p>
            <a:pPr algn="ctr"/>
            <a:r>
              <a:rPr lang="en-US" altLang="ja-JP" sz="800" dirty="0">
                <a:latin typeface="Meiryo UI" panose="020B0604030504040204" pitchFamily="50" charset="-128"/>
                <a:ea typeface="Meiryo UI" panose="020B0604030504040204" pitchFamily="50" charset="-128"/>
              </a:rPr>
              <a:t>Owner</a:t>
            </a:r>
            <a:endParaRPr kumimoji="1" lang="en-US" altLang="ja-JP" sz="800" dirty="0">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5D5B7813-BC4C-3AC5-7F37-5ACF8F47602C}"/>
              </a:ext>
            </a:extLst>
          </p:cNvPr>
          <p:cNvSpPr/>
          <p:nvPr/>
        </p:nvSpPr>
        <p:spPr>
          <a:xfrm>
            <a:off x="6704035" y="4718195"/>
            <a:ext cx="2064224"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Authorization</a:t>
            </a:r>
          </a:p>
          <a:p>
            <a:pPr algn="ctr"/>
            <a:r>
              <a:rPr lang="en-US" altLang="ja-JP" sz="800" dirty="0">
                <a:latin typeface="Meiryo UI" panose="020B0604030504040204" pitchFamily="50" charset="-128"/>
                <a:ea typeface="Meiryo UI" panose="020B0604030504040204" pitchFamily="50" charset="-128"/>
              </a:rPr>
              <a:t>Server</a:t>
            </a:r>
            <a:endParaRPr kumimoji="1" lang="en-US" altLang="ja-JP" sz="800"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64F5B5E2-4EF6-6DF4-18A7-2299FA04D60F}"/>
              </a:ext>
            </a:extLst>
          </p:cNvPr>
          <p:cNvSpPr txBox="1"/>
          <p:nvPr/>
        </p:nvSpPr>
        <p:spPr>
          <a:xfrm>
            <a:off x="5680419" y="3707031"/>
            <a:ext cx="999462" cy="338554"/>
          </a:xfrm>
          <a:prstGeom prst="rect">
            <a:avLst/>
          </a:prstGeom>
          <a:noFill/>
        </p:spPr>
        <p:txBody>
          <a:bodyPr wrap="square" rtlCol="0">
            <a:spAutoFit/>
          </a:bodyPr>
          <a:lstStyle/>
          <a:p>
            <a:r>
              <a:rPr lang="ja-JP" altLang="en-US" sz="800" dirty="0"/>
              <a:t>①</a:t>
            </a:r>
            <a:r>
              <a:rPr lang="en-US" altLang="ja-JP" sz="800" dirty="0"/>
              <a:t>ID</a:t>
            </a:r>
            <a:r>
              <a:rPr lang="ja-JP" altLang="en-US" sz="800" dirty="0"/>
              <a:t>とパスワード</a:t>
            </a:r>
            <a:endParaRPr lang="en-US" altLang="ja-JP" sz="800" dirty="0"/>
          </a:p>
          <a:p>
            <a:r>
              <a:rPr kumimoji="1" lang="ja-JP" altLang="en-US" sz="800" dirty="0"/>
              <a:t>送信</a:t>
            </a:r>
            <a:endParaRPr kumimoji="1" lang="en-US" altLang="ja-JP" sz="800" dirty="0"/>
          </a:p>
        </p:txBody>
      </p:sp>
      <p:cxnSp>
        <p:nvCxnSpPr>
          <p:cNvPr id="80" name="直線矢印コネクタ 79">
            <a:extLst>
              <a:ext uri="{FF2B5EF4-FFF2-40B4-BE49-F238E27FC236}">
                <a16:creationId xmlns:a16="http://schemas.microsoft.com/office/drawing/2014/main" id="{0A43936C-8D18-AE90-02BB-B574244A0F55}"/>
              </a:ext>
            </a:extLst>
          </p:cNvPr>
          <p:cNvCxnSpPr>
            <a:cxnSpLocks/>
          </p:cNvCxnSpPr>
          <p:nvPr/>
        </p:nvCxnSpPr>
        <p:spPr>
          <a:xfrm flipV="1">
            <a:off x="6835202" y="5137476"/>
            <a:ext cx="0" cy="3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E4468E4F-006A-E16E-211F-6837F5F9D68F}"/>
              </a:ext>
            </a:extLst>
          </p:cNvPr>
          <p:cNvSpPr txBox="1"/>
          <p:nvPr/>
        </p:nvSpPr>
        <p:spPr>
          <a:xfrm>
            <a:off x="6881822" y="5168005"/>
            <a:ext cx="971241" cy="338554"/>
          </a:xfrm>
          <a:prstGeom prst="rect">
            <a:avLst/>
          </a:prstGeom>
          <a:noFill/>
        </p:spPr>
        <p:txBody>
          <a:bodyPr wrap="square" rtlCol="0">
            <a:spAutoFit/>
          </a:bodyPr>
          <a:lstStyle/>
          <a:p>
            <a:r>
              <a:rPr kumimoji="1" lang="ja-JP" altLang="en-US" sz="800" dirty="0"/>
              <a:t>⑤トークン検証</a:t>
            </a:r>
            <a:endParaRPr kumimoji="1" lang="en-US" altLang="ja-JP" sz="800" dirty="0"/>
          </a:p>
          <a:p>
            <a:r>
              <a:rPr kumimoji="1" lang="ja-JP" altLang="en-US" sz="800" dirty="0"/>
              <a:t>要求</a:t>
            </a:r>
            <a:endParaRPr kumimoji="1" lang="en-US" altLang="ja-JP" sz="800" dirty="0"/>
          </a:p>
        </p:txBody>
      </p:sp>
      <p:sp>
        <p:nvSpPr>
          <p:cNvPr id="82" name="テキスト ボックス 81">
            <a:extLst>
              <a:ext uri="{FF2B5EF4-FFF2-40B4-BE49-F238E27FC236}">
                <a16:creationId xmlns:a16="http://schemas.microsoft.com/office/drawing/2014/main" id="{DEAB19A4-E1F2-CAA8-A694-8FA105A6BD75}"/>
              </a:ext>
            </a:extLst>
          </p:cNvPr>
          <p:cNvSpPr txBox="1"/>
          <p:nvPr/>
        </p:nvSpPr>
        <p:spPr>
          <a:xfrm>
            <a:off x="7783826" y="5155601"/>
            <a:ext cx="967815" cy="338554"/>
          </a:xfrm>
          <a:prstGeom prst="rect">
            <a:avLst/>
          </a:prstGeom>
          <a:noFill/>
        </p:spPr>
        <p:txBody>
          <a:bodyPr wrap="square" rtlCol="0">
            <a:spAutoFit/>
          </a:bodyPr>
          <a:lstStyle/>
          <a:p>
            <a:r>
              <a:rPr lang="ja-JP" altLang="en-US" sz="800" dirty="0"/>
              <a:t>⑥トークン検証</a:t>
            </a:r>
            <a:endParaRPr lang="en-US" altLang="ja-JP" sz="800" dirty="0"/>
          </a:p>
          <a:p>
            <a:r>
              <a:rPr lang="ja-JP" altLang="en-US" sz="800" dirty="0"/>
              <a:t>結果</a:t>
            </a:r>
            <a:endParaRPr kumimoji="1" lang="en-US" altLang="ja-JP" sz="800" dirty="0"/>
          </a:p>
        </p:txBody>
      </p:sp>
      <p:cxnSp>
        <p:nvCxnSpPr>
          <p:cNvPr id="83" name="直線矢印コネクタ 82">
            <a:extLst>
              <a:ext uri="{FF2B5EF4-FFF2-40B4-BE49-F238E27FC236}">
                <a16:creationId xmlns:a16="http://schemas.microsoft.com/office/drawing/2014/main" id="{1CE7CADA-0520-36E1-2E12-5B6160DFCE61}"/>
              </a:ext>
            </a:extLst>
          </p:cNvPr>
          <p:cNvCxnSpPr>
            <a:cxnSpLocks/>
          </p:cNvCxnSpPr>
          <p:nvPr/>
        </p:nvCxnSpPr>
        <p:spPr>
          <a:xfrm>
            <a:off x="7783827" y="5127709"/>
            <a:ext cx="0" cy="3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CE55CA34-4C84-45E8-7D05-C2B7085A7967}"/>
              </a:ext>
            </a:extLst>
          </p:cNvPr>
          <p:cNvCxnSpPr>
            <a:cxnSpLocks/>
          </p:cNvCxnSpPr>
          <p:nvPr/>
        </p:nvCxnSpPr>
        <p:spPr>
          <a:xfrm flipH="1">
            <a:off x="5660034" y="5035673"/>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C662046-B570-AAC6-6A1D-C7983D6BB941}"/>
              </a:ext>
            </a:extLst>
          </p:cNvPr>
          <p:cNvCxnSpPr>
            <a:cxnSpLocks/>
          </p:cNvCxnSpPr>
          <p:nvPr/>
        </p:nvCxnSpPr>
        <p:spPr>
          <a:xfrm flipH="1">
            <a:off x="5653299" y="4787477"/>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A6EFC5D5-4311-DE83-6F94-F7FE603F36DF}"/>
              </a:ext>
            </a:extLst>
          </p:cNvPr>
          <p:cNvSpPr txBox="1"/>
          <p:nvPr/>
        </p:nvSpPr>
        <p:spPr>
          <a:xfrm>
            <a:off x="5702065" y="4405836"/>
            <a:ext cx="1089592" cy="338554"/>
          </a:xfrm>
          <a:prstGeom prst="rect">
            <a:avLst/>
          </a:prstGeom>
          <a:noFill/>
        </p:spPr>
        <p:txBody>
          <a:bodyPr wrap="square" rtlCol="0">
            <a:spAutoFit/>
          </a:bodyPr>
          <a:lstStyle/>
          <a:p>
            <a:r>
              <a:rPr lang="ja-JP" altLang="en-US" sz="800" dirty="0"/>
              <a:t>②ユーザ認証および</a:t>
            </a:r>
            <a:endParaRPr lang="en-US" altLang="ja-JP" sz="800" dirty="0"/>
          </a:p>
          <a:p>
            <a:r>
              <a:rPr kumimoji="1" lang="ja-JP" altLang="en-US" sz="800" dirty="0"/>
              <a:t>トークン要求</a:t>
            </a:r>
            <a:endParaRPr kumimoji="1" lang="en-US" altLang="ja-JP" sz="800" dirty="0"/>
          </a:p>
        </p:txBody>
      </p:sp>
      <p:sp>
        <p:nvSpPr>
          <p:cNvPr id="87" name="テキスト ボックス 86">
            <a:extLst>
              <a:ext uri="{FF2B5EF4-FFF2-40B4-BE49-F238E27FC236}">
                <a16:creationId xmlns:a16="http://schemas.microsoft.com/office/drawing/2014/main" id="{52B9FB6D-2D76-BDBE-0643-2263A9D1197D}"/>
              </a:ext>
            </a:extLst>
          </p:cNvPr>
          <p:cNvSpPr txBox="1"/>
          <p:nvPr/>
        </p:nvSpPr>
        <p:spPr>
          <a:xfrm>
            <a:off x="5713515" y="5066173"/>
            <a:ext cx="971241" cy="215444"/>
          </a:xfrm>
          <a:prstGeom prst="rect">
            <a:avLst/>
          </a:prstGeom>
          <a:noFill/>
        </p:spPr>
        <p:txBody>
          <a:bodyPr wrap="square" rtlCol="0">
            <a:spAutoFit/>
          </a:bodyPr>
          <a:lstStyle/>
          <a:p>
            <a:r>
              <a:rPr lang="ja-JP" altLang="en-US" sz="800" dirty="0"/>
              <a:t>③</a:t>
            </a:r>
            <a:r>
              <a:rPr kumimoji="1" lang="ja-JP" altLang="en-US" sz="800" dirty="0"/>
              <a:t>トークン付与</a:t>
            </a:r>
            <a:endParaRPr kumimoji="1" lang="en-US" altLang="ja-JP" sz="800" dirty="0"/>
          </a:p>
        </p:txBody>
      </p:sp>
      <p:cxnSp>
        <p:nvCxnSpPr>
          <p:cNvPr id="88" name="直線矢印コネクタ 87">
            <a:extLst>
              <a:ext uri="{FF2B5EF4-FFF2-40B4-BE49-F238E27FC236}">
                <a16:creationId xmlns:a16="http://schemas.microsoft.com/office/drawing/2014/main" id="{4EC44DE6-6591-3B80-17E8-96066FF54001}"/>
              </a:ext>
            </a:extLst>
          </p:cNvPr>
          <p:cNvCxnSpPr>
            <a:cxnSpLocks/>
          </p:cNvCxnSpPr>
          <p:nvPr/>
        </p:nvCxnSpPr>
        <p:spPr>
          <a:xfrm flipH="1">
            <a:off x="5671337" y="5610018"/>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7BF5BF8B-3A57-9BE8-4744-033A3F7730E2}"/>
              </a:ext>
            </a:extLst>
          </p:cNvPr>
          <p:cNvSpPr txBox="1"/>
          <p:nvPr/>
        </p:nvSpPr>
        <p:spPr>
          <a:xfrm>
            <a:off x="5720103" y="5280631"/>
            <a:ext cx="971241" cy="338554"/>
          </a:xfrm>
          <a:prstGeom prst="rect">
            <a:avLst/>
          </a:prstGeom>
          <a:noFill/>
        </p:spPr>
        <p:txBody>
          <a:bodyPr wrap="square" rtlCol="0">
            <a:spAutoFit/>
          </a:bodyPr>
          <a:lstStyle/>
          <a:p>
            <a:r>
              <a:rPr lang="ja-JP" altLang="en-US" sz="800" dirty="0"/>
              <a:t>④トークンを持参して</a:t>
            </a:r>
            <a:r>
              <a:rPr kumimoji="1" lang="ja-JP" altLang="en-US" sz="800" dirty="0"/>
              <a:t>アクセス</a:t>
            </a:r>
            <a:endParaRPr kumimoji="1" lang="en-US" altLang="ja-JP" sz="800" dirty="0"/>
          </a:p>
        </p:txBody>
      </p:sp>
      <p:cxnSp>
        <p:nvCxnSpPr>
          <p:cNvPr id="90" name="直線矢印コネクタ 89">
            <a:extLst>
              <a:ext uri="{FF2B5EF4-FFF2-40B4-BE49-F238E27FC236}">
                <a16:creationId xmlns:a16="http://schemas.microsoft.com/office/drawing/2014/main" id="{93977D73-013F-8BB5-3835-4F6ED1ECF360}"/>
              </a:ext>
            </a:extLst>
          </p:cNvPr>
          <p:cNvCxnSpPr>
            <a:cxnSpLocks/>
          </p:cNvCxnSpPr>
          <p:nvPr/>
        </p:nvCxnSpPr>
        <p:spPr>
          <a:xfrm flipH="1">
            <a:off x="5654995" y="5809364"/>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99E012B6-2687-91E2-F1E2-8C9A45B0C903}"/>
              </a:ext>
            </a:extLst>
          </p:cNvPr>
          <p:cNvSpPr txBox="1"/>
          <p:nvPr/>
        </p:nvSpPr>
        <p:spPr>
          <a:xfrm>
            <a:off x="5725894" y="5857282"/>
            <a:ext cx="971241" cy="215444"/>
          </a:xfrm>
          <a:prstGeom prst="rect">
            <a:avLst/>
          </a:prstGeom>
          <a:noFill/>
        </p:spPr>
        <p:txBody>
          <a:bodyPr wrap="square" rtlCol="0">
            <a:spAutoFit/>
          </a:bodyPr>
          <a:lstStyle/>
          <a:p>
            <a:r>
              <a:rPr kumimoji="1" lang="ja-JP" altLang="en-US" sz="800" dirty="0"/>
              <a:t>⑦アクセス許可</a:t>
            </a:r>
            <a:endParaRPr kumimoji="1" lang="en-US" altLang="ja-JP" sz="800" dirty="0"/>
          </a:p>
        </p:txBody>
      </p:sp>
      <p:graphicFrame>
        <p:nvGraphicFramePr>
          <p:cNvPr id="34" name="表 37">
            <a:extLst>
              <a:ext uri="{FF2B5EF4-FFF2-40B4-BE49-F238E27FC236}">
                <a16:creationId xmlns:a16="http://schemas.microsoft.com/office/drawing/2014/main" id="{CF0CD2B4-BAFB-C1EB-EDDD-C0DF40B615B6}"/>
              </a:ext>
            </a:extLst>
          </p:cNvPr>
          <p:cNvGraphicFramePr>
            <a:graphicFrameLocks noGrp="1"/>
          </p:cNvGraphicFramePr>
          <p:nvPr>
            <p:extLst>
              <p:ext uri="{D42A27DB-BD31-4B8C-83A1-F6EECF244321}">
                <p14:modId xmlns:p14="http://schemas.microsoft.com/office/powerpoint/2010/main" val="1982493560"/>
              </p:ext>
            </p:extLst>
          </p:nvPr>
        </p:nvGraphicFramePr>
        <p:xfrm>
          <a:off x="218065" y="1972418"/>
          <a:ext cx="3873471" cy="1066800"/>
        </p:xfrm>
        <a:graphic>
          <a:graphicData uri="http://schemas.openxmlformats.org/drawingml/2006/table">
            <a:tbl>
              <a:tblPr firstRow="1" bandRow="1">
                <a:tableStyleId>{5C22544A-7EE6-4342-B048-85BDC9FD1C3A}</a:tableStyleId>
              </a:tblPr>
              <a:tblGrid>
                <a:gridCol w="307357">
                  <a:extLst>
                    <a:ext uri="{9D8B030D-6E8A-4147-A177-3AD203B41FA5}">
                      <a16:colId xmlns:a16="http://schemas.microsoft.com/office/drawing/2014/main" val="2221007647"/>
                    </a:ext>
                  </a:extLst>
                </a:gridCol>
                <a:gridCol w="1232218">
                  <a:extLst>
                    <a:ext uri="{9D8B030D-6E8A-4147-A177-3AD203B41FA5}">
                      <a16:colId xmlns:a16="http://schemas.microsoft.com/office/drawing/2014/main" val="1203558751"/>
                    </a:ext>
                  </a:extLst>
                </a:gridCol>
                <a:gridCol w="2333896">
                  <a:extLst>
                    <a:ext uri="{9D8B030D-6E8A-4147-A177-3AD203B41FA5}">
                      <a16:colId xmlns:a16="http://schemas.microsoft.com/office/drawing/2014/main" val="2382695905"/>
                    </a:ext>
                  </a:extLst>
                </a:gridCol>
              </a:tblGrid>
              <a:tr h="20995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OAuth2.0</a:t>
                      </a:r>
                      <a:r>
                        <a:rPr kumimoji="1" lang="ja-JP" altLang="en-US" sz="800" dirty="0">
                          <a:latin typeface="Meiryo UI" panose="020B0604030504040204" pitchFamily="50" charset="-128"/>
                          <a:ea typeface="Meiryo UI" panose="020B0604030504040204" pitchFamily="50" charset="-128"/>
                        </a:rPr>
                        <a:t>のロール</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758496201"/>
                  </a:ext>
                </a:extLst>
              </a:tr>
              <a:tr h="20995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Owner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ユーザ</a:t>
                      </a:r>
                    </a:p>
                  </a:txBody>
                  <a:tcPr/>
                </a:tc>
                <a:extLst>
                  <a:ext uri="{0D108BD9-81ED-4DB2-BD59-A6C34878D82A}">
                    <a16:rowId xmlns:a16="http://schemas.microsoft.com/office/drawing/2014/main" val="4111470379"/>
                  </a:ext>
                </a:extLst>
              </a:tr>
              <a:tr h="209950">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Server</a:t>
                      </a:r>
                      <a:r>
                        <a:rPr kumimoji="1" lang="ja-JP" altLang="en-US" sz="800" dirty="0">
                          <a:latin typeface="Meiryo UI" panose="020B0604030504040204" pitchFamily="50" charset="-128"/>
                          <a:ea typeface="Meiryo UI" panose="020B0604030504040204" pitchFamily="50" charset="-128"/>
                        </a:rPr>
                        <a:t>にアクセスするアプリケーション</a:t>
                      </a:r>
                    </a:p>
                  </a:txBody>
                  <a:tcPr/>
                </a:tc>
                <a:extLst>
                  <a:ext uri="{0D108BD9-81ED-4DB2-BD59-A6C34878D82A}">
                    <a16:rowId xmlns:a16="http://schemas.microsoft.com/office/drawing/2014/main" val="2428737594"/>
                  </a:ext>
                </a:extLst>
              </a:tr>
              <a:tr h="209950">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Server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a:t>
                      </a:r>
                      <a:r>
                        <a:rPr kumimoji="1" lang="ja-JP" altLang="en-US" sz="800" dirty="0">
                          <a:latin typeface="Meiryo UI" panose="020B0604030504040204" pitchFamily="50" charset="-128"/>
                          <a:ea typeface="Meiryo UI" panose="020B0604030504040204" pitchFamily="50" charset="-128"/>
                        </a:rPr>
                        <a:t>からアクセスされるサーバ</a:t>
                      </a:r>
                    </a:p>
                  </a:txBody>
                  <a:tcPr/>
                </a:tc>
                <a:extLst>
                  <a:ext uri="{0D108BD9-81ED-4DB2-BD59-A6C34878D82A}">
                    <a16:rowId xmlns:a16="http://schemas.microsoft.com/office/drawing/2014/main" val="2614859853"/>
                  </a:ext>
                </a:extLst>
              </a:tr>
              <a:tr h="209950">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Authorization Server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トークンの発行と検証を行うサーバ</a:t>
                      </a:r>
                    </a:p>
                  </a:txBody>
                  <a:tcPr/>
                </a:tc>
                <a:extLst>
                  <a:ext uri="{0D108BD9-81ED-4DB2-BD59-A6C34878D82A}">
                    <a16:rowId xmlns:a16="http://schemas.microsoft.com/office/drawing/2014/main" val="2929505789"/>
                  </a:ext>
                </a:extLst>
              </a:tr>
            </a:tbl>
          </a:graphicData>
        </a:graphic>
      </p:graphicFrame>
      <p:graphicFrame>
        <p:nvGraphicFramePr>
          <p:cNvPr id="94" name="表 37">
            <a:extLst>
              <a:ext uri="{FF2B5EF4-FFF2-40B4-BE49-F238E27FC236}">
                <a16:creationId xmlns:a16="http://schemas.microsoft.com/office/drawing/2014/main" id="{3CD4F395-0922-4E2B-8AC1-21266FEDA991}"/>
              </a:ext>
            </a:extLst>
          </p:cNvPr>
          <p:cNvGraphicFramePr>
            <a:graphicFrameLocks noGrp="1"/>
          </p:cNvGraphicFramePr>
          <p:nvPr>
            <p:extLst>
              <p:ext uri="{D42A27DB-BD31-4B8C-83A1-F6EECF244321}">
                <p14:modId xmlns:p14="http://schemas.microsoft.com/office/powerpoint/2010/main" val="117220845"/>
              </p:ext>
            </p:extLst>
          </p:nvPr>
        </p:nvGraphicFramePr>
        <p:xfrm>
          <a:off x="4281952" y="1969732"/>
          <a:ext cx="5295647" cy="1066800"/>
        </p:xfrm>
        <a:graphic>
          <a:graphicData uri="http://schemas.openxmlformats.org/drawingml/2006/table">
            <a:tbl>
              <a:tblPr firstRow="1" bandRow="1">
                <a:tableStyleId>{5C22544A-7EE6-4342-B048-85BDC9FD1C3A}</a:tableStyleId>
              </a:tblPr>
              <a:tblGrid>
                <a:gridCol w="255905">
                  <a:extLst>
                    <a:ext uri="{9D8B030D-6E8A-4147-A177-3AD203B41FA5}">
                      <a16:colId xmlns:a16="http://schemas.microsoft.com/office/drawing/2014/main" val="2221007647"/>
                    </a:ext>
                  </a:extLst>
                </a:gridCol>
                <a:gridCol w="2121218">
                  <a:extLst>
                    <a:ext uri="{9D8B030D-6E8A-4147-A177-3AD203B41FA5}">
                      <a16:colId xmlns:a16="http://schemas.microsoft.com/office/drawing/2014/main" val="1203558751"/>
                    </a:ext>
                  </a:extLst>
                </a:gridCol>
                <a:gridCol w="2918524">
                  <a:extLst>
                    <a:ext uri="{9D8B030D-6E8A-4147-A177-3AD203B41FA5}">
                      <a16:colId xmlns:a16="http://schemas.microsoft.com/office/drawing/2014/main" val="2382695905"/>
                    </a:ext>
                  </a:extLst>
                </a:gridCol>
              </a:tblGrid>
              <a:tr h="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OAuth2.0</a:t>
                      </a:r>
                      <a:r>
                        <a:rPr kumimoji="1" lang="ja-JP" altLang="en-US" sz="800" dirty="0">
                          <a:latin typeface="Meiryo UI" panose="020B0604030504040204" pitchFamily="50" charset="-128"/>
                          <a:ea typeface="Meiryo UI" panose="020B0604030504040204" pitchFamily="50" charset="-128"/>
                        </a:rPr>
                        <a:t>のグラントタイプ</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758496201"/>
                  </a:ext>
                </a:extLst>
              </a:tr>
              <a:tr h="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Authorization Code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フロー中で認可コードを用いる方式</a:t>
                      </a:r>
                    </a:p>
                  </a:txBody>
                  <a:tcPr/>
                </a:tc>
                <a:extLst>
                  <a:ext uri="{0D108BD9-81ED-4DB2-BD59-A6C34878D82A}">
                    <a16:rowId xmlns:a16="http://schemas.microsoft.com/office/drawing/2014/main" val="4111470379"/>
                  </a:ext>
                </a:extLst>
              </a:tr>
              <a:tr h="0">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Implicit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ネイティブアプリやスマホアプリ用の方式（非推奨）</a:t>
                      </a:r>
                    </a:p>
                  </a:txBody>
                  <a:tcPr/>
                </a:tc>
                <a:extLst>
                  <a:ext uri="{0D108BD9-81ED-4DB2-BD59-A6C34878D82A}">
                    <a16:rowId xmlns:a16="http://schemas.microsoft.com/office/drawing/2014/main" val="2428737594"/>
                  </a:ext>
                </a:extLst>
              </a:tr>
              <a:tr h="0">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Owner Password Credentials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a:t>
                      </a:r>
                      <a:r>
                        <a:rPr kumimoji="1" lang="ja-JP" altLang="en-US" sz="800" dirty="0">
                          <a:latin typeface="Meiryo UI" panose="020B0604030504040204" pitchFamily="50" charset="-128"/>
                          <a:ea typeface="Meiryo UI" panose="020B0604030504040204" pitchFamily="50" charset="-128"/>
                        </a:rPr>
                        <a:t>が</a:t>
                      </a:r>
                      <a:r>
                        <a:rPr kumimoji="1" lang="en-US" altLang="ja-JP" sz="800" dirty="0">
                          <a:latin typeface="Meiryo UI" panose="020B0604030504040204" pitchFamily="50" charset="-128"/>
                          <a:ea typeface="Meiryo UI" panose="020B0604030504040204" pitchFamily="50" charset="-128"/>
                        </a:rPr>
                        <a:t>Resource Owner</a:t>
                      </a:r>
                      <a:r>
                        <a:rPr kumimoji="1" lang="ja-JP" altLang="en-US" sz="800" dirty="0">
                          <a:latin typeface="Meiryo UI" panose="020B0604030504040204" pitchFamily="50" charset="-128"/>
                          <a:ea typeface="Meiryo UI" panose="020B0604030504040204" pitchFamily="50" charset="-128"/>
                        </a:rPr>
                        <a:t>の</a:t>
                      </a:r>
                      <a:r>
                        <a:rPr kumimoji="1" lang="en-US" altLang="ja-JP" sz="800" dirty="0">
                          <a:latin typeface="Meiryo UI" panose="020B0604030504040204" pitchFamily="50" charset="-128"/>
                          <a:ea typeface="Meiryo UI" panose="020B0604030504040204" pitchFamily="50" charset="-128"/>
                        </a:rPr>
                        <a:t>ID</a:t>
                      </a:r>
                      <a:r>
                        <a:rPr kumimoji="1" lang="ja-JP" altLang="en-US" sz="800" dirty="0">
                          <a:latin typeface="Meiryo UI" panose="020B0604030504040204" pitchFamily="50" charset="-128"/>
                          <a:ea typeface="Meiryo UI" panose="020B0604030504040204" pitchFamily="50" charset="-128"/>
                        </a:rPr>
                        <a:t>とパスワードを受け取る方式</a:t>
                      </a:r>
                    </a:p>
                  </a:txBody>
                  <a:tcPr/>
                </a:tc>
                <a:extLst>
                  <a:ext uri="{0D108BD9-81ED-4DB2-BD59-A6C34878D82A}">
                    <a16:rowId xmlns:a16="http://schemas.microsoft.com/office/drawing/2014/main" val="2614859853"/>
                  </a:ext>
                </a:extLst>
              </a:tr>
              <a:tr h="0">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 Credentials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クライアント認証による方式（ユーザ認証なし）</a:t>
                      </a:r>
                    </a:p>
                  </a:txBody>
                  <a:tcPr/>
                </a:tc>
                <a:extLst>
                  <a:ext uri="{0D108BD9-81ED-4DB2-BD59-A6C34878D82A}">
                    <a16:rowId xmlns:a16="http://schemas.microsoft.com/office/drawing/2014/main" val="867535055"/>
                  </a:ext>
                </a:extLst>
              </a:tr>
            </a:tbl>
          </a:graphicData>
        </a:graphic>
      </p:graphicFrame>
    </p:spTree>
    <p:extLst>
      <p:ext uri="{BB962C8B-B14F-4D97-AF65-F5344CB8AC3E}">
        <p14:creationId xmlns:p14="http://schemas.microsoft.com/office/powerpoint/2010/main" val="374831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(Keycloak)</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315550917"/>
              </p:ext>
            </p:extLst>
          </p:nvPr>
        </p:nvGraphicFramePr>
        <p:xfrm>
          <a:off x="216000" y="720000"/>
          <a:ext cx="9216897" cy="283464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897">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131841">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a:latin typeface="Meiryo UI" panose="020B0604030504040204" pitchFamily="50" charset="-128"/>
                          <a:ea typeface="Meiryo UI" panose="020B0604030504040204" pitchFamily="50" charset="-128"/>
                        </a:rPr>
                        <a:t>略号</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a:latin typeface="Meiryo UI" panose="020B0604030504040204" pitchFamily="50" charset="-128"/>
                          <a:ea typeface="Meiryo UI" panose="020B0604030504040204" pitchFamily="50" charset="-128"/>
                        </a:rPr>
                        <a:t>説明</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レルム</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の設定の単位</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ユーザやクライアントなど様々な設定を包含する</a:t>
                      </a:r>
                    </a:p>
                  </a:txBody>
                  <a:tcPr marL="0" marR="0" marT="0" marB="0" anchor="ctr"/>
                </a:tc>
                <a:extLst>
                  <a:ext uri="{0D108BD9-81ED-4DB2-BD59-A6C34878D82A}">
                    <a16:rowId xmlns:a16="http://schemas.microsoft.com/office/drawing/2014/main" val="1885518665"/>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a:t>
                      </a:r>
                      <a:endParaRPr lang="zh-CN"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が保管しているユーザの情報</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例えば、ユーザ名、パスワード、</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Attribute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など</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はユーザの情報を保持しているため、ユーザ認証をすることができる</a:t>
                      </a:r>
                    </a:p>
                  </a:txBody>
                  <a:tcPr marL="0" marR="0" marT="0" marB="0" anchor="ctr"/>
                </a:tc>
                <a:extLst>
                  <a:ext uri="{0D108BD9-81ED-4DB2-BD59-A6C34878D82A}">
                    <a16:rowId xmlns:a16="http://schemas.microsoft.com/office/drawing/2014/main" val="2207644290"/>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クライアント</a:t>
                      </a:r>
                      <a:endParaRPr lang="zh-CN"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に対してリクエストするアプリケーションの情報</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登録されたクライアントは、クライアント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やリソースサーバ</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としての役割を持つ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アクセスタイプとして、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Confidential</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Public</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Bearer-only</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はクライアントの情報を保持しているため、クライアント認証をすることができる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90195111"/>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や</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をベースとした、リソース、ポリシー、パーミッションなどを設定することによって細やかなアクセス制御を提供するための機能</a:t>
                      </a:r>
                    </a:p>
                  </a:txBody>
                  <a:tcPr marL="0" marR="0" marT="0" marB="0" anchor="ctr"/>
                </a:tc>
                <a:extLst>
                  <a:ext uri="{0D108BD9-81ED-4DB2-BD59-A6C34878D82A}">
                    <a16:rowId xmlns:a16="http://schemas.microsoft.com/office/drawing/2014/main" val="1118230435"/>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リソース</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の概念</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アクセス制御の対象となるリソース</a:t>
                      </a:r>
                    </a:p>
                  </a:txBody>
                  <a:tcPr marL="0" marR="0" marT="0" marB="0" anchor="ctr"/>
                </a:tc>
                <a:extLst>
                  <a:ext uri="{0D108BD9-81ED-4DB2-BD59-A6C34878D82A}">
                    <a16:rowId xmlns:a16="http://schemas.microsoft.com/office/drawing/2014/main" val="282443463"/>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ポリシー</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の概念</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アクセス制御をする際のアクセスポリシー</a:t>
                      </a:r>
                    </a:p>
                  </a:txBody>
                  <a:tcPr marL="0" marR="0" marT="0" marB="0" anchor="ctr"/>
                </a:tc>
                <a:extLst>
                  <a:ext uri="{0D108BD9-81ED-4DB2-BD59-A6C34878D82A}">
                    <a16:rowId xmlns:a16="http://schemas.microsoft.com/office/drawing/2014/main" val="874879642"/>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パーミッション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の概念</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リソースとポリシーの組</a:t>
                      </a:r>
                    </a:p>
                  </a:txBody>
                  <a:tcPr marL="0" marR="0" marT="0" marB="0" anchor="ctr"/>
                </a:tc>
                <a:extLst>
                  <a:ext uri="{0D108BD9-81ED-4DB2-BD59-A6C34878D82A}">
                    <a16:rowId xmlns:a16="http://schemas.microsoft.com/office/drawing/2014/main" val="1660296208"/>
                  </a:ext>
                </a:extLst>
              </a:tr>
            </a:tbl>
          </a:graphicData>
        </a:graphic>
      </p:graphicFrame>
    </p:spTree>
    <p:extLst>
      <p:ext uri="{BB962C8B-B14F-4D97-AF65-F5344CB8AC3E}">
        <p14:creationId xmlns:p14="http://schemas.microsoft.com/office/powerpoint/2010/main" val="34695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BB912-9FAE-5DDC-F200-C95E69739BB8}"/>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2: </a:t>
            </a:r>
            <a:r>
              <a:rPr kumimoji="1" lang="en-US" altLang="ja-JP" sz="1800" dirty="0">
                <a:latin typeface="Meiryo UI" panose="020B0604030504040204" pitchFamily="50" charset="-128"/>
                <a:ea typeface="Meiryo UI" panose="020B0604030504040204" pitchFamily="50" charset="-128"/>
              </a:rPr>
              <a:t>JWT</a:t>
            </a:r>
            <a:r>
              <a:rPr kumimoji="1" lang="ja-JP" altLang="en-US" sz="1800" dirty="0">
                <a:latin typeface="Meiryo UI" panose="020B0604030504040204" pitchFamily="50" charset="-128"/>
                <a:ea typeface="Meiryo UI" panose="020B0604030504040204" pitchFamily="50" charset="-128"/>
              </a:rPr>
              <a:t>のクレーム</a:t>
            </a:r>
          </a:p>
        </p:txBody>
      </p:sp>
      <p:graphicFrame>
        <p:nvGraphicFramePr>
          <p:cNvPr id="3" name="表 3">
            <a:extLst>
              <a:ext uri="{FF2B5EF4-FFF2-40B4-BE49-F238E27FC236}">
                <a16:creationId xmlns:a16="http://schemas.microsoft.com/office/drawing/2014/main" id="{C8E3F790-B5C2-5A79-E82D-A404E8C6893A}"/>
              </a:ext>
            </a:extLst>
          </p:cNvPr>
          <p:cNvGraphicFramePr>
            <a:graphicFrameLocks noGrp="1"/>
          </p:cNvGraphicFramePr>
          <p:nvPr>
            <p:extLst>
              <p:ext uri="{D42A27DB-BD31-4B8C-83A1-F6EECF244321}">
                <p14:modId xmlns:p14="http://schemas.microsoft.com/office/powerpoint/2010/main" val="1056908861"/>
              </p:ext>
            </p:extLst>
          </p:nvPr>
        </p:nvGraphicFramePr>
        <p:xfrm>
          <a:off x="216000" y="1722120"/>
          <a:ext cx="9067500" cy="3413760"/>
        </p:xfrm>
        <a:graphic>
          <a:graphicData uri="http://schemas.openxmlformats.org/drawingml/2006/table">
            <a:tbl>
              <a:tblPr firstRow="1" bandRow="1">
                <a:tableStyleId>{5C22544A-7EE6-4342-B048-85BDC9FD1C3A}</a:tableStyleId>
              </a:tblPr>
              <a:tblGrid>
                <a:gridCol w="431858">
                  <a:extLst>
                    <a:ext uri="{9D8B030D-6E8A-4147-A177-3AD203B41FA5}">
                      <a16:colId xmlns:a16="http://schemas.microsoft.com/office/drawing/2014/main" val="3147174051"/>
                    </a:ext>
                  </a:extLst>
                </a:gridCol>
                <a:gridCol w="712595">
                  <a:extLst>
                    <a:ext uri="{9D8B030D-6E8A-4147-A177-3AD203B41FA5}">
                      <a16:colId xmlns:a16="http://schemas.microsoft.com/office/drawing/2014/main" val="3296604403"/>
                    </a:ext>
                  </a:extLst>
                </a:gridCol>
                <a:gridCol w="1040868">
                  <a:extLst>
                    <a:ext uri="{9D8B030D-6E8A-4147-A177-3AD203B41FA5}">
                      <a16:colId xmlns:a16="http://schemas.microsoft.com/office/drawing/2014/main" val="3351957908"/>
                    </a:ext>
                  </a:extLst>
                </a:gridCol>
                <a:gridCol w="6882179">
                  <a:extLst>
                    <a:ext uri="{9D8B030D-6E8A-4147-A177-3AD203B41FA5}">
                      <a16:colId xmlns:a16="http://schemas.microsoft.com/office/drawing/2014/main" val="1466055895"/>
                    </a:ext>
                  </a:extLst>
                </a:gridCol>
              </a:tblGrid>
              <a:tr h="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ja-JP" altLang="en-US" sz="800" dirty="0">
                          <a:latin typeface="Meiryo UI" panose="020B0604030504040204" pitchFamily="50" charset="-128"/>
                          <a:ea typeface="Meiryo UI" panose="020B0604030504040204" pitchFamily="50" charset="-128"/>
                        </a:rPr>
                        <a:t>簡易説明</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491770489"/>
                  </a:ext>
                </a:extLst>
              </a:tr>
              <a:tr h="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Issuer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r>
                        <a:rPr kumimoji="1" lang="ja-JP" altLang="en-US" sz="800" dirty="0">
                          <a:latin typeface="Meiryo UI" panose="020B0604030504040204" pitchFamily="50" charset="-128"/>
                          <a:ea typeface="Meiryo UI" panose="020B0604030504040204" pitchFamily="50" charset="-128"/>
                        </a:rPr>
                        <a:t>（発行者）クレームは、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を発行したプリンシパルを識別します。このクレームの処理は、一般にアプリケーション固有です。 「</a:t>
                      </a:r>
                      <a:r>
                        <a:rPr kumimoji="1" lang="en-US" altLang="ja-JP" sz="800" dirty="0">
                          <a:latin typeface="Meiryo UI" panose="020B0604030504040204" pitchFamily="50" charset="-128"/>
                          <a:ea typeface="Meiryo UI" panose="020B0604030504040204" pitchFamily="50" charset="-128"/>
                        </a:rPr>
                        <a:t>iss</a:t>
                      </a:r>
                      <a:r>
                        <a:rPr kumimoji="1" lang="ja-JP" altLang="en-US" sz="800" dirty="0">
                          <a:latin typeface="Meiryo UI" panose="020B0604030504040204" pitchFamily="50" charset="-128"/>
                          <a:ea typeface="Meiryo UI" panose="020B0604030504040204" pitchFamily="50" charset="-128"/>
                        </a:rPr>
                        <a:t>」値は、</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値を含む大文字と小文字が区別される文字列です。このクレームの使用はオプションです。</a:t>
                      </a:r>
                    </a:p>
                  </a:txBody>
                  <a:tcPr/>
                </a:tc>
                <a:extLst>
                  <a:ext uri="{0D108BD9-81ED-4DB2-BD59-A6C34878D82A}">
                    <a16:rowId xmlns:a16="http://schemas.microsoft.com/office/drawing/2014/main" val="1261309089"/>
                  </a:ext>
                </a:extLst>
              </a:tr>
              <a:tr h="0">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Subject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a:t>
                      </a:r>
                      <a:r>
                        <a:rPr kumimoji="1" lang="ja-JP" altLang="en-US" sz="800" dirty="0">
                          <a:latin typeface="Meiryo UI" panose="020B0604030504040204" pitchFamily="50" charset="-128"/>
                          <a:ea typeface="Meiryo UI" panose="020B0604030504040204" pitchFamily="50" charset="-128"/>
                        </a:rPr>
                        <a:t>（サブジェクト）クレームは、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のサブジェクトであるプリンシパルを識別します。 </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クレームは通常、主題に関する記述です。サブジェクトの値は、発行者のコンテキストでローカルに一意であるか、グローバルに一意である必要があります。このクレームの処理は、一般にアプリケーション固有です。 「</a:t>
                      </a:r>
                      <a:r>
                        <a:rPr kumimoji="1" lang="en-US" altLang="ja-JP" sz="800" dirty="0">
                          <a:latin typeface="Meiryo UI" panose="020B0604030504040204" pitchFamily="50" charset="-128"/>
                          <a:ea typeface="Meiryo UI" panose="020B0604030504040204" pitchFamily="50" charset="-128"/>
                        </a:rPr>
                        <a:t>sub</a:t>
                      </a:r>
                      <a:r>
                        <a:rPr kumimoji="1" lang="ja-JP" altLang="en-US" sz="800" dirty="0">
                          <a:latin typeface="Meiryo UI" panose="020B0604030504040204" pitchFamily="50" charset="-128"/>
                          <a:ea typeface="Meiryo UI" panose="020B0604030504040204" pitchFamily="50" charset="-128"/>
                        </a:rPr>
                        <a:t>」の値は、</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値を含む大文字と小文字が区別される文字列です。このクレームの使用はオプションです。</a:t>
                      </a:r>
                    </a:p>
                  </a:txBody>
                  <a:tcPr/>
                </a:tc>
                <a:extLst>
                  <a:ext uri="{0D108BD9-81ED-4DB2-BD59-A6C34878D82A}">
                    <a16:rowId xmlns:a16="http://schemas.microsoft.com/office/drawing/2014/main" val="552068533"/>
                  </a:ext>
                </a:extLst>
              </a:tr>
              <a:tr h="0">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Audience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audience</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の対象となる受信者を識別します。 </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を処理することを目的とした各プリンシパルは、オーディエンスクレームの値で自身を識別しなければなりません。このクレームが存在するときに、クレームを処理するプリンシパルが「</a:t>
                      </a:r>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」クレームの値で自分自身を識別しない場合、</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は拒否される必要があります。一般的なケースでは、「</a:t>
                      </a:r>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」値は、それぞれが</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値を含む、大文字と小文字を区別する文字列の配列です。 </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a:t>
                      </a:r>
                      <a:r>
                        <a:rPr kumimoji="1" lang="en-US" altLang="ja-JP" sz="800" dirty="0">
                          <a:latin typeface="Meiryo UI" panose="020B0604030504040204" pitchFamily="50" charset="-128"/>
                          <a:ea typeface="Meiryo UI" panose="020B0604030504040204" pitchFamily="50" charset="-128"/>
                        </a:rPr>
                        <a:t>1</a:t>
                      </a:r>
                      <a:r>
                        <a:rPr kumimoji="1" lang="ja-JP" altLang="en-US" sz="800" dirty="0">
                          <a:latin typeface="Meiryo UI" panose="020B0604030504040204" pitchFamily="50" charset="-128"/>
                          <a:ea typeface="Meiryo UI" panose="020B0604030504040204" pitchFamily="50" charset="-128"/>
                        </a:rPr>
                        <a:t>つのオーディエンスを持つ特殊なケースでは、「</a:t>
                      </a:r>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」値は、</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値を含む単一の大文字と小文字を区別する文字列である場合があります。オーディエンス値の解釈は、一般にアプリケーション固有です。このクレームの使用はオプションです。</a:t>
                      </a:r>
                    </a:p>
                  </a:txBody>
                  <a:tcPr/>
                </a:tc>
                <a:extLst>
                  <a:ext uri="{0D108BD9-81ED-4DB2-BD59-A6C34878D82A}">
                    <a16:rowId xmlns:a16="http://schemas.microsoft.com/office/drawing/2014/main" val="1038127956"/>
                  </a:ext>
                </a:extLst>
              </a:tr>
              <a:tr h="0">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Expiration Time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exp</a:t>
                      </a:r>
                      <a:r>
                        <a:rPr kumimoji="1" lang="ja-JP" altLang="en-US" sz="800" dirty="0">
                          <a:latin typeface="Meiryo UI" panose="020B0604030504040204" pitchFamily="50" charset="-128"/>
                          <a:ea typeface="Meiryo UI" panose="020B0604030504040204" pitchFamily="50" charset="-128"/>
                        </a:rPr>
                        <a:t>」（有効期限）クレームは、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が処理のために受け入れられてはならない有効期限を識別します。 「</a:t>
                      </a:r>
                      <a:r>
                        <a:rPr kumimoji="1" lang="en-US" altLang="ja-JP" sz="800" dirty="0">
                          <a:latin typeface="Meiryo UI" panose="020B0604030504040204" pitchFamily="50" charset="-128"/>
                          <a:ea typeface="Meiryo UI" panose="020B0604030504040204" pitchFamily="50" charset="-128"/>
                        </a:rPr>
                        <a:t>exp</a:t>
                      </a:r>
                      <a:r>
                        <a:rPr kumimoji="1" lang="ja-JP" altLang="en-US" sz="800" dirty="0">
                          <a:latin typeface="Meiryo UI" panose="020B0604030504040204" pitchFamily="50" charset="-128"/>
                          <a:ea typeface="Meiryo UI" panose="020B0604030504040204" pitchFamily="50" charset="-128"/>
                        </a:rPr>
                        <a:t>」クレームの処理では、現在の日付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時刻が「</a:t>
                      </a:r>
                      <a:r>
                        <a:rPr kumimoji="1" lang="en-US" altLang="ja-JP" sz="800" dirty="0">
                          <a:latin typeface="Meiryo UI" panose="020B0604030504040204" pitchFamily="50" charset="-128"/>
                          <a:ea typeface="Meiryo UI" panose="020B0604030504040204" pitchFamily="50" charset="-128"/>
                        </a:rPr>
                        <a:t>exp</a:t>
                      </a:r>
                      <a:r>
                        <a:rPr kumimoji="1" lang="ja-JP" altLang="en-US" sz="800" dirty="0">
                          <a:latin typeface="Meiryo UI" panose="020B0604030504040204" pitchFamily="50" charset="-128"/>
                          <a:ea typeface="Meiryo UI" panose="020B0604030504040204" pitchFamily="50" charset="-128"/>
                        </a:rPr>
                        <a:t>」クレームにリストされている有効期限の日付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時刻より前でなければならない（</a:t>
                      </a:r>
                      <a:r>
                        <a:rPr kumimoji="1" lang="en-US" altLang="ja-JP" sz="800" dirty="0">
                          <a:latin typeface="Meiryo UI" panose="020B0604030504040204" pitchFamily="50" charset="-128"/>
                          <a:ea typeface="Meiryo UI" panose="020B0604030504040204" pitchFamily="50" charset="-128"/>
                        </a:rPr>
                        <a:t>MUST</a:t>
                      </a:r>
                      <a:r>
                        <a:rPr kumimoji="1" lang="ja-JP" altLang="en-US" sz="800" dirty="0">
                          <a:latin typeface="Meiryo UI" panose="020B0604030504040204" pitchFamily="50" charset="-128"/>
                          <a:ea typeface="Meiryo UI" panose="020B0604030504040204" pitchFamily="50" charset="-128"/>
                        </a:rPr>
                        <a:t>）。実装者は、クロックスキューを考慮するために、通常は数分以内の多少の余裕を提供できます（</a:t>
                      </a:r>
                      <a:r>
                        <a:rPr kumimoji="1" lang="en-US" altLang="ja-JP" sz="800" dirty="0">
                          <a:latin typeface="Meiryo UI" panose="020B0604030504040204" pitchFamily="50" charset="-128"/>
                          <a:ea typeface="Meiryo UI" panose="020B0604030504040204" pitchFamily="50" charset="-128"/>
                        </a:rPr>
                        <a:t>MAY</a:t>
                      </a:r>
                      <a:r>
                        <a:rPr kumimoji="1" lang="ja-JP" altLang="en-US" sz="800" dirty="0">
                          <a:latin typeface="Meiryo UI" panose="020B0604030504040204" pitchFamily="50" charset="-128"/>
                          <a:ea typeface="Meiryo UI" panose="020B0604030504040204" pitchFamily="50" charset="-128"/>
                        </a:rPr>
                        <a:t>）。その値は、</a:t>
                      </a:r>
                      <a:r>
                        <a:rPr kumimoji="1" lang="en-US" altLang="ja-JP" sz="800" dirty="0">
                          <a:latin typeface="Meiryo UI" panose="020B0604030504040204" pitchFamily="50" charset="-128"/>
                          <a:ea typeface="Meiryo UI" panose="020B0604030504040204" pitchFamily="50" charset="-128"/>
                        </a:rPr>
                        <a:t>NumericDate</a:t>
                      </a:r>
                      <a:r>
                        <a:rPr kumimoji="1" lang="ja-JP" altLang="en-US" sz="800" dirty="0">
                          <a:latin typeface="Meiryo UI" panose="020B0604030504040204" pitchFamily="50" charset="-128"/>
                          <a:ea typeface="Meiryo UI" panose="020B0604030504040204" pitchFamily="50" charset="-128"/>
                        </a:rPr>
                        <a:t>値を含む数値でなければなりません。このクレームの使用はオプションです。</a:t>
                      </a:r>
                    </a:p>
                  </a:txBody>
                  <a:tcPr/>
                </a:tc>
                <a:extLst>
                  <a:ext uri="{0D108BD9-81ED-4DB2-BD59-A6C34878D82A}">
                    <a16:rowId xmlns:a16="http://schemas.microsoft.com/office/drawing/2014/main" val="625488709"/>
                  </a:ext>
                </a:extLst>
              </a:tr>
              <a:tr h="0">
                <a:tc>
                  <a:txBody>
                    <a:bodyPr/>
                    <a:lstStyle/>
                    <a:p>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nbf</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Not Before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「前」ではなく「</a:t>
                      </a:r>
                      <a:r>
                        <a:rPr kumimoji="1" lang="en-US" altLang="ja-JP" sz="800" dirty="0">
                          <a:latin typeface="Meiryo UI" panose="020B0604030504040204" pitchFamily="50" charset="-128"/>
                          <a:ea typeface="Meiryo UI" panose="020B0604030504040204" pitchFamily="50" charset="-128"/>
                        </a:rPr>
                        <a:t>nbf</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が処理のために受け入れられてはならない時間を識別します。 「</a:t>
                      </a:r>
                      <a:r>
                        <a:rPr kumimoji="1" lang="en-US" altLang="ja-JP" sz="800" dirty="0">
                          <a:latin typeface="Meiryo UI" panose="020B0604030504040204" pitchFamily="50" charset="-128"/>
                          <a:ea typeface="Meiryo UI" panose="020B0604030504040204" pitchFamily="50" charset="-128"/>
                        </a:rPr>
                        <a:t>nbf</a:t>
                      </a:r>
                      <a:r>
                        <a:rPr kumimoji="1" lang="ja-JP" altLang="en-US" sz="800" dirty="0">
                          <a:latin typeface="Meiryo UI" panose="020B0604030504040204" pitchFamily="50" charset="-128"/>
                          <a:ea typeface="Meiryo UI" panose="020B0604030504040204" pitchFamily="50" charset="-128"/>
                        </a:rPr>
                        <a:t>」クレームの処理では、現在の日付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時刻が、「</a:t>
                      </a:r>
                      <a:r>
                        <a:rPr kumimoji="1" lang="en-US" altLang="ja-JP" sz="800" dirty="0">
                          <a:latin typeface="Meiryo UI" panose="020B0604030504040204" pitchFamily="50" charset="-128"/>
                          <a:ea typeface="Meiryo UI" panose="020B0604030504040204" pitchFamily="50" charset="-128"/>
                        </a:rPr>
                        <a:t>nbf</a:t>
                      </a:r>
                      <a:r>
                        <a:rPr kumimoji="1" lang="ja-JP" altLang="en-US" sz="800" dirty="0">
                          <a:latin typeface="Meiryo UI" panose="020B0604030504040204" pitchFamily="50" charset="-128"/>
                          <a:ea typeface="Meiryo UI" panose="020B0604030504040204" pitchFamily="50" charset="-128"/>
                        </a:rPr>
                        <a:t>」クレームにリストされている前の日付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時刻以降である必要があります。実装者は、クロックスキューを考慮するために、通常は数分以内の多少の余裕を提供できます（</a:t>
                      </a:r>
                      <a:r>
                        <a:rPr kumimoji="1" lang="en-US" altLang="ja-JP" sz="800" dirty="0">
                          <a:latin typeface="Meiryo UI" panose="020B0604030504040204" pitchFamily="50" charset="-128"/>
                          <a:ea typeface="Meiryo UI" panose="020B0604030504040204" pitchFamily="50" charset="-128"/>
                        </a:rPr>
                        <a:t>MAY</a:t>
                      </a:r>
                      <a:r>
                        <a:rPr kumimoji="1" lang="ja-JP" altLang="en-US" sz="800" dirty="0">
                          <a:latin typeface="Meiryo UI" panose="020B0604030504040204" pitchFamily="50" charset="-128"/>
                          <a:ea typeface="Meiryo UI" panose="020B0604030504040204" pitchFamily="50" charset="-128"/>
                        </a:rPr>
                        <a:t>）。その値は、</a:t>
                      </a:r>
                      <a:r>
                        <a:rPr kumimoji="1" lang="en-US" altLang="ja-JP" sz="800" dirty="0">
                          <a:latin typeface="Meiryo UI" panose="020B0604030504040204" pitchFamily="50" charset="-128"/>
                          <a:ea typeface="Meiryo UI" panose="020B0604030504040204" pitchFamily="50" charset="-128"/>
                        </a:rPr>
                        <a:t>NumericDate</a:t>
                      </a:r>
                      <a:r>
                        <a:rPr kumimoji="1" lang="ja-JP" altLang="en-US" sz="800" dirty="0">
                          <a:latin typeface="Meiryo UI" panose="020B0604030504040204" pitchFamily="50" charset="-128"/>
                          <a:ea typeface="Meiryo UI" panose="020B0604030504040204" pitchFamily="50" charset="-128"/>
                        </a:rPr>
                        <a:t>値を含む数値でなければなりません。このクレームの使用はオプションです。</a:t>
                      </a:r>
                    </a:p>
                  </a:txBody>
                  <a:tcPr/>
                </a:tc>
                <a:extLst>
                  <a:ext uri="{0D108BD9-81ED-4DB2-BD59-A6C34878D82A}">
                    <a16:rowId xmlns:a16="http://schemas.microsoft.com/office/drawing/2014/main" val="1265985025"/>
                  </a:ext>
                </a:extLst>
              </a:tr>
              <a:tr h="0">
                <a:tc>
                  <a:txBody>
                    <a:bodyPr/>
                    <a:lstStyle/>
                    <a:p>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Issued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「発行」された「</a:t>
                      </a:r>
                      <a:r>
                        <a:rPr kumimoji="1" lang="en-US" altLang="ja-JP" sz="800" dirty="0">
                          <a:latin typeface="Meiryo UI" panose="020B0604030504040204" pitchFamily="50" charset="-128"/>
                          <a:ea typeface="Meiryo UI" panose="020B0604030504040204" pitchFamily="50" charset="-128"/>
                        </a:rPr>
                        <a:t>iat</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が発行された時間を識別します。このクレームは、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の古さを判別するために使用できます。その値は、</a:t>
                      </a:r>
                      <a:r>
                        <a:rPr kumimoji="1" lang="en-US" altLang="ja-JP" sz="800" dirty="0">
                          <a:latin typeface="Meiryo UI" panose="020B0604030504040204" pitchFamily="50" charset="-128"/>
                          <a:ea typeface="Meiryo UI" panose="020B0604030504040204" pitchFamily="50" charset="-128"/>
                        </a:rPr>
                        <a:t>NumericDate</a:t>
                      </a:r>
                      <a:r>
                        <a:rPr kumimoji="1" lang="ja-JP" altLang="en-US" sz="800" dirty="0">
                          <a:latin typeface="Meiryo UI" panose="020B0604030504040204" pitchFamily="50" charset="-128"/>
                          <a:ea typeface="Meiryo UI" panose="020B0604030504040204" pitchFamily="50" charset="-128"/>
                        </a:rPr>
                        <a:t>値を含む数値でなければなりません。このクレームの使用はオプションです。</a:t>
                      </a:r>
                    </a:p>
                  </a:txBody>
                  <a:tcPr/>
                </a:tc>
                <a:extLst>
                  <a:ext uri="{0D108BD9-81ED-4DB2-BD59-A6C34878D82A}">
                    <a16:rowId xmlns:a16="http://schemas.microsoft.com/office/drawing/2014/main" val="1922449802"/>
                  </a:ext>
                </a:extLst>
              </a:tr>
              <a:tr h="0">
                <a:tc>
                  <a:txBody>
                    <a:bodyPr/>
                    <a:lstStyle/>
                    <a:p>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jti</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JWT ID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jti</a:t>
                      </a:r>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JWT ID</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一意の識別子を提供します。識別子の値は、同じ値が別のデータオブジェクトに誤って割り当てられる可能性が無視できる程度であることを保証する方法で割り当てる必要があります。アプリケーションが複数の発行者を使用する場合、異なる発行者によって生成された値間の衝突も防止する必要があります。 「</a:t>
                      </a:r>
                      <a:r>
                        <a:rPr kumimoji="1" lang="en-US" altLang="ja-JP" sz="800" dirty="0">
                          <a:latin typeface="Meiryo UI" panose="020B0604030504040204" pitchFamily="50" charset="-128"/>
                          <a:ea typeface="Meiryo UI" panose="020B0604030504040204" pitchFamily="50" charset="-128"/>
                        </a:rPr>
                        <a:t>jti</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が再生されないようにするために使用できます。 「</a:t>
                      </a:r>
                      <a:r>
                        <a:rPr kumimoji="1" lang="en-US" altLang="ja-JP" sz="800" dirty="0">
                          <a:latin typeface="Meiryo UI" panose="020B0604030504040204" pitchFamily="50" charset="-128"/>
                          <a:ea typeface="Meiryo UI" panose="020B0604030504040204" pitchFamily="50" charset="-128"/>
                        </a:rPr>
                        <a:t>jti</a:t>
                      </a:r>
                      <a:r>
                        <a:rPr kumimoji="1" lang="ja-JP" altLang="en-US" sz="800" dirty="0">
                          <a:latin typeface="Meiryo UI" panose="020B0604030504040204" pitchFamily="50" charset="-128"/>
                          <a:ea typeface="Meiryo UI" panose="020B0604030504040204" pitchFamily="50" charset="-128"/>
                        </a:rPr>
                        <a:t>」値は、大文字と小文字が区別される文字列です。このクレームの使用はオプションです。</a:t>
                      </a:r>
                    </a:p>
                  </a:txBody>
                  <a:tcPr/>
                </a:tc>
                <a:extLst>
                  <a:ext uri="{0D108BD9-81ED-4DB2-BD59-A6C34878D82A}">
                    <a16:rowId xmlns:a16="http://schemas.microsoft.com/office/drawing/2014/main" val="1160530672"/>
                  </a:ext>
                </a:extLst>
              </a:tr>
            </a:tbl>
          </a:graphicData>
        </a:graphic>
      </p:graphicFrame>
      <p:sp>
        <p:nvSpPr>
          <p:cNvPr id="6" name="テキスト ボックス 5">
            <a:extLst>
              <a:ext uri="{FF2B5EF4-FFF2-40B4-BE49-F238E27FC236}">
                <a16:creationId xmlns:a16="http://schemas.microsoft.com/office/drawing/2014/main" id="{6172FD1F-3AD1-FC02-D7EF-13F7A9917450}"/>
              </a:ext>
            </a:extLst>
          </p:cNvPr>
          <p:cNvSpPr txBox="1"/>
          <p:nvPr/>
        </p:nvSpPr>
        <p:spPr>
          <a:xfrm>
            <a:off x="216001" y="719997"/>
            <a:ext cx="9276712" cy="822083"/>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JWT</a:t>
            </a:r>
            <a:r>
              <a:rPr lang="ja-JP" altLang="en-US" sz="1200" dirty="0">
                <a:latin typeface="Meiryo UI" panose="020B0604030504040204" pitchFamily="50" charset="-128"/>
                <a:ea typeface="Meiryo UI" panose="020B0604030504040204" pitchFamily="50" charset="-128"/>
              </a:rPr>
              <a:t>の仕様として登録されているクレーム</a:t>
            </a:r>
            <a:r>
              <a:rPr lang="en-US" altLang="ja-JP" sz="1200" dirty="0">
                <a:latin typeface="Meiryo UI" panose="020B0604030504040204" pitchFamily="50" charset="-128"/>
                <a:ea typeface="Meiryo UI" panose="020B0604030504040204" pitchFamily="50" charset="-128"/>
              </a:rPr>
              <a:t>(Registered Claim Names)</a:t>
            </a:r>
            <a:r>
              <a:rPr lang="ja-JP" altLang="en-US" sz="1200" dirty="0">
                <a:latin typeface="Meiryo UI" panose="020B0604030504040204" pitchFamily="50" charset="-128"/>
                <a:ea typeface="Meiryo UI" panose="020B0604030504040204" pitchFamily="50" charset="-128"/>
              </a:rPr>
              <a:t>を以下に示す。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必須とされているクレームはなく、どのようなクレームを用いるかは個々のアプリケーションで定めてよいとされている。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https://datatracker.ietf.org/doc/html/rfc7519</a:t>
            </a:r>
            <a:br>
              <a:rPr lang="en-US" altLang="ja-JP" sz="1200" dirty="0">
                <a:latin typeface="Meiryo UI" panose="020B0604030504040204" pitchFamily="50" charset="-128"/>
                <a:ea typeface="Meiryo UI" panose="020B0604030504040204" pitchFamily="50" charset="-128"/>
              </a:rPr>
            </a:br>
            <a:r>
              <a:rPr lang="en-US" altLang="ja-JP" sz="1200" dirty="0">
                <a:latin typeface="Meiryo UI" panose="020B0604030504040204" pitchFamily="50" charset="-128"/>
                <a:ea typeface="Meiryo UI" panose="020B0604030504040204" pitchFamily="50" charset="-128"/>
              </a:rPr>
              <a:t>https://tex2e.github.io/rfc-translater/html/rfc7519.html</a:t>
            </a: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0343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EE921-E27F-2CFD-8CF1-9A9FC9B3B87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3: </a:t>
            </a:r>
            <a:r>
              <a:rPr kumimoji="1" lang="en-US" altLang="ja-JP" sz="1800" dirty="0">
                <a:latin typeface="Meiryo UI" panose="020B0604030504040204" pitchFamily="50" charset="-128"/>
                <a:ea typeface="Meiryo UI" panose="020B0604030504040204" pitchFamily="50" charset="-128"/>
              </a:rPr>
              <a:t>ID</a:t>
            </a:r>
            <a:r>
              <a:rPr kumimoji="1" lang="ja-JP" altLang="en-US" sz="1800" dirty="0">
                <a:latin typeface="Meiryo UI" panose="020B0604030504040204" pitchFamily="50" charset="-128"/>
                <a:ea typeface="Meiryo UI" panose="020B0604030504040204" pitchFamily="50" charset="-128"/>
              </a:rPr>
              <a:t>トークンのクレーム</a:t>
            </a:r>
          </a:p>
        </p:txBody>
      </p:sp>
      <p:graphicFrame>
        <p:nvGraphicFramePr>
          <p:cNvPr id="3" name="表 3">
            <a:extLst>
              <a:ext uri="{FF2B5EF4-FFF2-40B4-BE49-F238E27FC236}">
                <a16:creationId xmlns:a16="http://schemas.microsoft.com/office/drawing/2014/main" id="{487E5AAF-99E3-139C-D527-326DA4EF57E3}"/>
              </a:ext>
            </a:extLst>
          </p:cNvPr>
          <p:cNvGraphicFramePr>
            <a:graphicFrameLocks noGrp="1"/>
          </p:cNvGraphicFramePr>
          <p:nvPr>
            <p:extLst>
              <p:ext uri="{D42A27DB-BD31-4B8C-83A1-F6EECF244321}">
                <p14:modId xmlns:p14="http://schemas.microsoft.com/office/powerpoint/2010/main" val="3022253456"/>
              </p:ext>
            </p:extLst>
          </p:nvPr>
        </p:nvGraphicFramePr>
        <p:xfrm>
          <a:off x="234000" y="1735009"/>
          <a:ext cx="9188674" cy="4907280"/>
        </p:xfrm>
        <a:graphic>
          <a:graphicData uri="http://schemas.openxmlformats.org/drawingml/2006/table">
            <a:tbl>
              <a:tblPr firstRow="1" bandRow="1">
                <a:tableStyleId>{5C22544A-7EE6-4342-B048-85BDC9FD1C3A}</a:tableStyleId>
              </a:tblPr>
              <a:tblGrid>
                <a:gridCol w="393017">
                  <a:extLst>
                    <a:ext uri="{9D8B030D-6E8A-4147-A177-3AD203B41FA5}">
                      <a16:colId xmlns:a16="http://schemas.microsoft.com/office/drawing/2014/main" val="3147174051"/>
                    </a:ext>
                  </a:extLst>
                </a:gridCol>
                <a:gridCol w="783772">
                  <a:extLst>
                    <a:ext uri="{9D8B030D-6E8A-4147-A177-3AD203B41FA5}">
                      <a16:colId xmlns:a16="http://schemas.microsoft.com/office/drawing/2014/main" val="3296604403"/>
                    </a:ext>
                  </a:extLst>
                </a:gridCol>
                <a:gridCol w="418011">
                  <a:extLst>
                    <a:ext uri="{9D8B030D-6E8A-4147-A177-3AD203B41FA5}">
                      <a16:colId xmlns:a16="http://schemas.microsoft.com/office/drawing/2014/main" val="984283477"/>
                    </a:ext>
                  </a:extLst>
                </a:gridCol>
                <a:gridCol w="7593874">
                  <a:extLst>
                    <a:ext uri="{9D8B030D-6E8A-4147-A177-3AD203B41FA5}">
                      <a16:colId xmlns:a16="http://schemas.microsoft.com/office/drawing/2014/main" val="3351957908"/>
                    </a:ext>
                  </a:extLst>
                </a:gridCol>
              </a:tblGrid>
              <a:tr h="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ja-JP" altLang="en-US" sz="800" dirty="0">
                          <a:latin typeface="Meiryo UI" panose="020B0604030504040204" pitchFamily="50" charset="-128"/>
                          <a:ea typeface="Meiryo UI" panose="020B0604030504040204" pitchFamily="50" charset="-128"/>
                        </a:rPr>
                        <a:t>必須</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491770489"/>
                  </a:ext>
                </a:extLst>
              </a:tr>
              <a:tr h="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〇</a:t>
                      </a:r>
                    </a:p>
                  </a:txBody>
                  <a:tcPr/>
                </a:tc>
                <a:tc>
                  <a:txBody>
                    <a:bodyPr/>
                    <a:lstStyle/>
                    <a:p>
                      <a:r>
                        <a:rPr kumimoji="1" lang="en-US" altLang="ja-JP" sz="800" dirty="0">
                          <a:latin typeface="Meiryo UI" panose="020B0604030504040204" pitchFamily="50" charset="-128"/>
                          <a:ea typeface="Meiryo UI" panose="020B0604030504040204" pitchFamily="50" charset="-128"/>
                        </a:rPr>
                        <a:t>REQUIRED. </a:t>
                      </a:r>
                      <a:r>
                        <a:rPr kumimoji="1" lang="ja-JP" altLang="en-US" sz="800" dirty="0">
                          <a:latin typeface="Meiryo UI" panose="020B0604030504040204" pitchFamily="50" charset="-128"/>
                          <a:ea typeface="Meiryo UI" panose="020B0604030504040204" pitchFamily="50" charset="-128"/>
                        </a:rPr>
                        <a:t>レスポンスを返した </a:t>
                      </a:r>
                      <a:r>
                        <a:rPr kumimoji="1" lang="en-US" altLang="ja-JP" sz="800" dirty="0">
                          <a:latin typeface="Meiryo UI" panose="020B0604030504040204" pitchFamily="50" charset="-128"/>
                          <a:ea typeface="Meiryo UI" panose="020B0604030504040204" pitchFamily="50" charset="-128"/>
                        </a:rPr>
                        <a:t>Issuer </a:t>
                      </a:r>
                      <a:r>
                        <a:rPr kumimoji="1" lang="ja-JP" altLang="en-US" sz="800" dirty="0">
                          <a:latin typeface="Meiryo UI" panose="020B0604030504040204" pitchFamily="50" charset="-128"/>
                          <a:ea typeface="Meiryo UI" panose="020B0604030504040204" pitchFamily="50" charset="-128"/>
                        </a:rPr>
                        <a:t>の </a:t>
                      </a:r>
                      <a:r>
                        <a:rPr kumimoji="1" lang="en-US" altLang="ja-JP" sz="800" dirty="0">
                          <a:latin typeface="Meiryo UI" panose="020B0604030504040204" pitchFamily="50" charset="-128"/>
                          <a:ea typeface="Meiryo UI" panose="020B0604030504040204" pitchFamily="50" charset="-128"/>
                        </a:rPr>
                        <a:t>Issuer Identifier. iss </a:t>
                      </a:r>
                      <a:r>
                        <a:rPr kumimoji="1" lang="ja-JP" altLang="en-US" sz="800" dirty="0">
                          <a:latin typeface="Meiryo UI" panose="020B0604030504040204" pitchFamily="50" charset="-128"/>
                          <a:ea typeface="Meiryo UI" panose="020B0604030504040204" pitchFamily="50" charset="-128"/>
                        </a:rPr>
                        <a:t>値は</a:t>
                      </a:r>
                      <a:r>
                        <a:rPr kumimoji="1" lang="en-US" altLang="ja-JP" sz="800" dirty="0">
                          <a:latin typeface="Meiryo UI" panose="020B0604030504040204" pitchFamily="50" charset="-128"/>
                          <a:ea typeface="Meiryo UI" panose="020B0604030504040204" pitchFamily="50" charset="-128"/>
                        </a:rPr>
                        <a:t>, https </a:t>
                      </a:r>
                      <a:r>
                        <a:rPr kumimoji="1" lang="ja-JP" altLang="en-US" sz="800" dirty="0">
                          <a:latin typeface="Meiryo UI" panose="020B0604030504040204" pitchFamily="50" charset="-128"/>
                          <a:ea typeface="Meiryo UI" panose="020B0604030504040204" pitchFamily="50" charset="-128"/>
                        </a:rPr>
                        <a:t>スキーマで始まる大文字小文字を区別する </a:t>
                      </a:r>
                      <a:r>
                        <a:rPr kumimoji="1" lang="en-US" altLang="ja-JP" sz="800" dirty="0">
                          <a:latin typeface="Meiryo UI" panose="020B0604030504040204" pitchFamily="50" charset="-128"/>
                          <a:ea typeface="Meiryo UI" panose="020B0604030504040204" pitchFamily="50" charset="-128"/>
                        </a:rPr>
                        <a:t>URL </a:t>
                      </a:r>
                      <a:r>
                        <a:rPr kumimoji="1" lang="ja-JP" altLang="en-US" sz="800" dirty="0">
                          <a:latin typeface="Meiryo UI" panose="020B0604030504040204" pitchFamily="50" charset="-128"/>
                          <a:ea typeface="Meiryo UI" panose="020B0604030504040204" pitchFamily="50" charset="-128"/>
                        </a:rPr>
                        <a:t>であり</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スキーマ</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ホスト</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そして任意でポート番号とパスを含む</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クエリーとフラグメントは含まない</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61309089"/>
                  </a:ext>
                </a:extLst>
              </a:tr>
              <a:tr h="0">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REQUIRED. Subject Identifier. Client </a:t>
                      </a:r>
                      <a:r>
                        <a:rPr kumimoji="1" lang="ja-JP" altLang="en-US" sz="800" dirty="0">
                          <a:latin typeface="Meiryo UI" panose="020B0604030504040204" pitchFamily="50" charset="-128"/>
                          <a:ea typeface="Meiryo UI" panose="020B0604030504040204" pitchFamily="50" charset="-128"/>
                        </a:rPr>
                        <a:t>に利用される前提で</a:t>
                      </a:r>
                      <a:r>
                        <a:rPr kumimoji="1" lang="en-US" altLang="ja-JP" sz="800" dirty="0">
                          <a:latin typeface="Meiryo UI" panose="020B0604030504040204" pitchFamily="50" charset="-128"/>
                          <a:ea typeface="Meiryo UI" panose="020B0604030504040204" pitchFamily="50" charset="-128"/>
                        </a:rPr>
                        <a:t>, Issuer </a:t>
                      </a:r>
                      <a:r>
                        <a:rPr kumimoji="1" lang="ja-JP" altLang="en-US" sz="800" dirty="0">
                          <a:latin typeface="Meiryo UI" panose="020B0604030504040204" pitchFamily="50" charset="-128"/>
                          <a:ea typeface="Meiryo UI" panose="020B0604030504040204" pitchFamily="50" charset="-128"/>
                        </a:rPr>
                        <a:t>のローカルでユニークであり再利用されない </a:t>
                      </a:r>
                      <a:r>
                        <a:rPr kumimoji="1" lang="en-US" altLang="ja-JP" sz="800" dirty="0">
                          <a:latin typeface="Meiryo UI" panose="020B0604030504040204" pitchFamily="50" charset="-128"/>
                          <a:ea typeface="Meiryo UI" panose="020B0604030504040204" pitchFamily="50" charset="-128"/>
                        </a:rPr>
                        <a:t>End-User </a:t>
                      </a:r>
                      <a:r>
                        <a:rPr kumimoji="1" lang="ja-JP" altLang="en-US" sz="800" dirty="0">
                          <a:latin typeface="Meiryo UI" panose="020B0604030504040204" pitchFamily="50" charset="-128"/>
                          <a:ea typeface="Meiryo UI" panose="020B0604030504040204" pitchFamily="50" charset="-128"/>
                        </a:rPr>
                        <a:t>の識別子</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例</a:t>
                      </a:r>
                      <a:r>
                        <a:rPr kumimoji="1" lang="en-US" altLang="ja-JP" sz="800" dirty="0">
                          <a:latin typeface="Meiryo UI" panose="020B0604030504040204" pitchFamily="50" charset="-128"/>
                          <a:ea typeface="Meiryo UI" panose="020B0604030504040204" pitchFamily="50" charset="-128"/>
                        </a:rPr>
                        <a:t>: 24400320 </a:t>
                      </a:r>
                      <a:r>
                        <a:rPr kumimoji="1" lang="ja-JP" altLang="en-US" sz="800" dirty="0">
                          <a:latin typeface="Meiryo UI" panose="020B0604030504040204" pitchFamily="50" charset="-128"/>
                          <a:ea typeface="Meiryo UI" panose="020B0604030504040204" pitchFamily="50" charset="-128"/>
                        </a:rPr>
                        <a:t>や </a:t>
                      </a:r>
                      <a:r>
                        <a:rPr kumimoji="1" lang="en-US" altLang="ja-JP" sz="800" dirty="0">
                          <a:latin typeface="Meiryo UI" panose="020B0604030504040204" pitchFamily="50" charset="-128"/>
                          <a:ea typeface="Meiryo UI" panose="020B0604030504040204" pitchFamily="50" charset="-128"/>
                        </a:rPr>
                        <a:t>AItOawmwtWwcT0k51BayewNvutrJUqsvl6qs7A4 </a:t>
                      </a:r>
                      <a:r>
                        <a:rPr kumimoji="1" lang="ja-JP" altLang="en-US" sz="800" dirty="0">
                          <a:latin typeface="Meiryo UI" panose="020B0604030504040204" pitchFamily="50" charset="-128"/>
                          <a:ea typeface="Meiryo UI" panose="020B0604030504040204" pitchFamily="50" charset="-128"/>
                        </a:rPr>
                        <a:t>等</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この値は </a:t>
                      </a:r>
                      <a:r>
                        <a:rPr kumimoji="1" lang="en-US" altLang="ja-JP" sz="800" dirty="0">
                          <a:latin typeface="Meiryo UI" panose="020B0604030504040204" pitchFamily="50" charset="-128"/>
                          <a:ea typeface="Meiryo UI" panose="020B0604030504040204" pitchFamily="50" charset="-128"/>
                        </a:rPr>
                        <a:t>ASCII </a:t>
                      </a:r>
                      <a:r>
                        <a:rPr kumimoji="1" lang="ja-JP" altLang="en-US" sz="800" dirty="0">
                          <a:latin typeface="Meiryo UI" panose="020B0604030504040204" pitchFamily="50" charset="-128"/>
                          <a:ea typeface="Meiryo UI" panose="020B0604030504040204" pitchFamily="50" charset="-128"/>
                        </a:rPr>
                        <a:t>で</a:t>
                      </a:r>
                      <a:r>
                        <a:rPr kumimoji="1" lang="en-US" altLang="ja-JP" sz="800" dirty="0">
                          <a:latin typeface="Meiryo UI" panose="020B0604030504040204" pitchFamily="50" charset="-128"/>
                          <a:ea typeface="Meiryo UI" panose="020B0604030504040204" pitchFamily="50" charset="-128"/>
                        </a:rPr>
                        <a:t>255</a:t>
                      </a:r>
                      <a:r>
                        <a:rPr kumimoji="1" lang="ja-JP" altLang="en-US" sz="800" dirty="0">
                          <a:latin typeface="Meiryo UI" panose="020B0604030504040204" pitchFamily="50" charset="-128"/>
                          <a:ea typeface="Meiryo UI" panose="020B0604030504040204" pitchFamily="50" charset="-128"/>
                        </a:rPr>
                        <a:t>文字を超えてはならない </a:t>
                      </a:r>
                      <a:r>
                        <a:rPr kumimoji="1" lang="en-US" altLang="ja-JP" sz="800" dirty="0">
                          <a:latin typeface="Meiryo UI" panose="020B0604030504040204" pitchFamily="50" charset="-128"/>
                          <a:ea typeface="Meiryo UI" panose="020B0604030504040204" pitchFamily="50" charset="-128"/>
                        </a:rPr>
                        <a:t>(MUST NOT). sub </a:t>
                      </a:r>
                      <a:r>
                        <a:rPr kumimoji="1" lang="ja-JP" altLang="en-US" sz="800" dirty="0">
                          <a:latin typeface="Meiryo UI" panose="020B0604030504040204" pitchFamily="50" charset="-128"/>
                          <a:ea typeface="Meiryo UI" panose="020B0604030504040204" pitchFamily="50" charset="-128"/>
                        </a:rPr>
                        <a:t>値は大文字小文字を区別する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2068533"/>
                  </a:ext>
                </a:extLst>
              </a:tr>
              <a:tr h="0">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REQUIRED. ID Token </a:t>
                      </a:r>
                      <a:r>
                        <a:rPr kumimoji="1" lang="ja-JP" altLang="en-US" sz="800" dirty="0">
                          <a:latin typeface="Meiryo UI" panose="020B0604030504040204" pitchFamily="50" charset="-128"/>
                          <a:ea typeface="Meiryo UI" panose="020B0604030504040204" pitchFamily="50" charset="-128"/>
                        </a:rPr>
                        <a:t>の想定されるオーディエンス </a:t>
                      </a:r>
                      <a:r>
                        <a:rPr kumimoji="1" lang="en-US" altLang="ja-JP" sz="800" dirty="0">
                          <a:latin typeface="Meiryo UI" panose="020B0604030504040204" pitchFamily="50" charset="-128"/>
                          <a:ea typeface="Meiryo UI" panose="020B0604030504040204" pitchFamily="50" charset="-128"/>
                        </a:rPr>
                        <a:t>(Audience). </a:t>
                      </a:r>
                      <a:r>
                        <a:rPr kumimoji="1" lang="ja-JP" altLang="en-US" sz="800" dirty="0">
                          <a:latin typeface="Meiryo UI" panose="020B0604030504040204" pitchFamily="50" charset="-128"/>
                          <a:ea typeface="Meiryo UI" panose="020B0604030504040204" pitchFamily="50" charset="-128"/>
                        </a:rPr>
                        <a:t>この値は </a:t>
                      </a:r>
                      <a:r>
                        <a:rPr kumimoji="1" lang="en-US" altLang="ja-JP" sz="800" dirty="0">
                          <a:latin typeface="Meiryo UI" panose="020B0604030504040204" pitchFamily="50" charset="-128"/>
                          <a:ea typeface="Meiryo UI" panose="020B0604030504040204" pitchFamily="50" charset="-128"/>
                        </a:rPr>
                        <a:t>Relying Party </a:t>
                      </a:r>
                      <a:r>
                        <a:rPr kumimoji="1" lang="ja-JP" altLang="en-US" sz="800" dirty="0">
                          <a:latin typeface="Meiryo UI" panose="020B0604030504040204" pitchFamily="50" charset="-128"/>
                          <a:ea typeface="Meiryo UI" panose="020B0604030504040204" pitchFamily="50" charset="-128"/>
                        </a:rPr>
                        <a:t>の </a:t>
                      </a:r>
                      <a:r>
                        <a:rPr kumimoji="1" lang="en-US" altLang="ja-JP" sz="800" dirty="0">
                          <a:latin typeface="Meiryo UI" panose="020B0604030504040204" pitchFamily="50" charset="-128"/>
                          <a:ea typeface="Meiryo UI" panose="020B0604030504040204" pitchFamily="50" charset="-128"/>
                        </a:rPr>
                        <a:t>OAuth 2.0 client_id </a:t>
                      </a:r>
                      <a:r>
                        <a:rPr kumimoji="1" lang="ja-JP" altLang="en-US" sz="800" dirty="0">
                          <a:latin typeface="Meiryo UI" panose="020B0604030504040204" pitchFamily="50" charset="-128"/>
                          <a:ea typeface="Meiryo UI" panose="020B0604030504040204" pitchFamily="50" charset="-128"/>
                        </a:rPr>
                        <a:t>を含まなければならない </a:t>
                      </a:r>
                      <a:r>
                        <a:rPr kumimoji="1" lang="en-US" altLang="ja-JP" sz="800" dirty="0">
                          <a:latin typeface="Meiryo UI" panose="020B0604030504040204" pitchFamily="50" charset="-128"/>
                          <a:ea typeface="Meiryo UI" panose="020B0604030504040204" pitchFamily="50" charset="-128"/>
                        </a:rPr>
                        <a:t>(MUST). </a:t>
                      </a:r>
                      <a:r>
                        <a:rPr kumimoji="1" lang="ja-JP" altLang="en-US" sz="800" dirty="0">
                          <a:latin typeface="Meiryo UI" panose="020B0604030504040204" pitchFamily="50" charset="-128"/>
                          <a:ea typeface="Meiryo UI" panose="020B0604030504040204" pitchFamily="50" charset="-128"/>
                        </a:rPr>
                        <a:t>他のオーディエンスの識別子を含んでもよい </a:t>
                      </a:r>
                      <a:r>
                        <a:rPr kumimoji="1" lang="en-US" altLang="ja-JP" sz="800" dirty="0">
                          <a:latin typeface="Meiryo UI" panose="020B0604030504040204" pitchFamily="50" charset="-128"/>
                          <a:ea typeface="Meiryo UI" panose="020B0604030504040204" pitchFamily="50" charset="-128"/>
                        </a:rPr>
                        <a:t>(MAY). </a:t>
                      </a:r>
                      <a:r>
                        <a:rPr kumimoji="1" lang="ja-JP" altLang="en-US" sz="800" dirty="0">
                          <a:latin typeface="Meiryo UI" panose="020B0604030504040204" pitchFamily="50" charset="-128"/>
                          <a:ea typeface="Meiryo UI" panose="020B0604030504040204" pitchFamily="50" charset="-128"/>
                        </a:rPr>
                        <a:t>一般的には </a:t>
                      </a:r>
                      <a:r>
                        <a:rPr kumimoji="1" lang="en-US" altLang="ja-JP" sz="800" dirty="0">
                          <a:latin typeface="Meiryo UI" panose="020B0604030504040204" pitchFamily="50" charset="-128"/>
                          <a:ea typeface="Meiryo UI" panose="020B0604030504040204" pitchFamily="50" charset="-128"/>
                        </a:rPr>
                        <a:t>aud </a:t>
                      </a:r>
                      <a:r>
                        <a:rPr kumimoji="1" lang="ja-JP" altLang="en-US" sz="800" dirty="0">
                          <a:latin typeface="Meiryo UI" panose="020B0604030504040204" pitchFamily="50" charset="-128"/>
                          <a:ea typeface="Meiryo UI" panose="020B0604030504040204" pitchFamily="50" charset="-128"/>
                        </a:rPr>
                        <a:t>は大文字小文字を区別した文字列の配列であるが</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オーディエンスが単体の場合は </a:t>
                      </a:r>
                      <a:r>
                        <a:rPr kumimoji="1" lang="en-US" altLang="ja-JP" sz="800" dirty="0">
                          <a:latin typeface="Meiryo UI" panose="020B0604030504040204" pitchFamily="50" charset="-128"/>
                          <a:ea typeface="Meiryo UI" panose="020B0604030504040204" pitchFamily="50" charset="-128"/>
                        </a:rPr>
                        <a:t>aud </a:t>
                      </a:r>
                      <a:r>
                        <a:rPr kumimoji="1" lang="ja-JP" altLang="en-US" sz="800" dirty="0">
                          <a:latin typeface="Meiryo UI" panose="020B0604030504040204" pitchFamily="50" charset="-128"/>
                          <a:ea typeface="Meiryo UI" panose="020B0604030504040204" pitchFamily="50" charset="-128"/>
                        </a:rPr>
                        <a:t>値を大文字小文字を区別した単一文字列としてもよい </a:t>
                      </a:r>
                      <a:r>
                        <a:rPr kumimoji="1" lang="en-US" altLang="ja-JP" sz="800" dirty="0">
                          <a:latin typeface="Meiryo UI" panose="020B0604030504040204" pitchFamily="50" charset="-128"/>
                          <a:ea typeface="Meiryo UI" panose="020B0604030504040204" pitchFamily="50" charset="-128"/>
                        </a:rPr>
                        <a:t>(MAY).</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38127956"/>
                  </a:ext>
                </a:extLst>
              </a:tr>
              <a:tr h="0">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REQUIRED. ID Token </a:t>
                      </a:r>
                      <a:r>
                        <a:rPr kumimoji="1" lang="ja-JP" altLang="en-US" sz="800" dirty="0">
                          <a:latin typeface="Meiryo UI" panose="020B0604030504040204" pitchFamily="50" charset="-128"/>
                          <a:ea typeface="Meiryo UI" panose="020B0604030504040204" pitchFamily="50" charset="-128"/>
                        </a:rPr>
                        <a:t>の有効期限</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この有効期限以降に該当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を受け入れたり処理してはならない </a:t>
                      </a:r>
                      <a:r>
                        <a:rPr kumimoji="1" lang="en-US" altLang="ja-JP" sz="800" dirty="0">
                          <a:latin typeface="Meiryo UI" panose="020B0604030504040204" pitchFamily="50" charset="-128"/>
                          <a:ea typeface="Meiryo UI" panose="020B0604030504040204" pitchFamily="50" charset="-128"/>
                        </a:rPr>
                        <a:t>(MUST NOT). </a:t>
                      </a:r>
                      <a:r>
                        <a:rPr kumimoji="1" lang="ja-JP" altLang="en-US" sz="800" dirty="0">
                          <a:latin typeface="Meiryo UI" panose="020B0604030504040204" pitchFamily="50" charset="-128"/>
                          <a:ea typeface="Meiryo UI" panose="020B0604030504040204" pitchFamily="50" charset="-128"/>
                        </a:rPr>
                        <a:t>ある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が有効期限内であるためには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この値が示す時刻より現在時刻が前でなければならない </a:t>
                      </a:r>
                      <a:r>
                        <a:rPr kumimoji="1" lang="en-US" altLang="ja-JP" sz="800" dirty="0">
                          <a:latin typeface="Meiryo UI" panose="020B0604030504040204" pitchFamily="50" charset="-128"/>
                          <a:ea typeface="Meiryo UI" panose="020B0604030504040204" pitchFamily="50" charset="-128"/>
                        </a:rPr>
                        <a:t>(MUST). </a:t>
                      </a:r>
                      <a:r>
                        <a:rPr kumimoji="1" lang="ja-JP" altLang="en-US" sz="800" dirty="0">
                          <a:latin typeface="Meiryo UI" panose="020B0604030504040204" pitchFamily="50" charset="-128"/>
                          <a:ea typeface="Meiryo UI" panose="020B0604030504040204" pitchFamily="50" charset="-128"/>
                        </a:rPr>
                        <a:t>実装者は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通常数分以内で</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時計のズレを考慮して多少の猶予期間を設けてもよい </a:t>
                      </a:r>
                      <a:r>
                        <a:rPr kumimoji="1" lang="en-US" altLang="ja-JP" sz="800" dirty="0">
                          <a:latin typeface="Meiryo UI" panose="020B0604030504040204" pitchFamily="50" charset="-128"/>
                          <a:ea typeface="Meiryo UI" panose="020B0604030504040204" pitchFamily="50" charset="-128"/>
                        </a:rPr>
                        <a:t>(MAY). </a:t>
                      </a:r>
                      <a:r>
                        <a:rPr kumimoji="1" lang="ja-JP" altLang="en-US" sz="800" dirty="0">
                          <a:latin typeface="Meiryo UI" panose="020B0604030504040204" pitchFamily="50" charset="-128"/>
                          <a:ea typeface="Meiryo UI" panose="020B0604030504040204" pitchFamily="50" charset="-128"/>
                        </a:rPr>
                        <a:t>この値は </a:t>
                      </a:r>
                      <a:r>
                        <a:rPr kumimoji="1" lang="en-US" altLang="ja-JP" sz="800" dirty="0">
                          <a:latin typeface="Meiryo UI" panose="020B0604030504040204" pitchFamily="50" charset="-128"/>
                          <a:ea typeface="Meiryo UI" panose="020B0604030504040204" pitchFamily="50" charset="-128"/>
                        </a:rPr>
                        <a:t>UTC 1970-01-01T0:0:0Z </a:t>
                      </a:r>
                      <a:r>
                        <a:rPr kumimoji="1" lang="ja-JP" altLang="en-US" sz="800" dirty="0">
                          <a:latin typeface="Meiryo UI" panose="020B0604030504040204" pitchFamily="50" charset="-128"/>
                          <a:ea typeface="Meiryo UI" panose="020B0604030504040204" pitchFamily="50" charset="-128"/>
                        </a:rPr>
                        <a:t>から該当時刻までの秒数を示す </a:t>
                      </a:r>
                      <a:r>
                        <a:rPr kumimoji="1" lang="en-US" altLang="ja-JP" sz="800" dirty="0">
                          <a:latin typeface="Meiryo UI" panose="020B0604030504040204" pitchFamily="50" charset="-128"/>
                          <a:ea typeface="Meiryo UI" panose="020B0604030504040204" pitchFamily="50" charset="-128"/>
                        </a:rPr>
                        <a:t>JSON </a:t>
                      </a:r>
                      <a:r>
                        <a:rPr kumimoji="1" lang="ja-JP" altLang="en-US" sz="800" dirty="0">
                          <a:latin typeface="Meiryo UI" panose="020B0604030504040204" pitchFamily="50" charset="-128"/>
                          <a:ea typeface="Meiryo UI" panose="020B0604030504040204" pitchFamily="50" charset="-128"/>
                        </a:rPr>
                        <a:t>数値である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詳細は </a:t>
                      </a:r>
                      <a:r>
                        <a:rPr kumimoji="1" lang="en-US" altLang="ja-JP" sz="800" dirty="0">
                          <a:latin typeface="Meiryo UI" panose="020B0604030504040204" pitchFamily="50" charset="-128"/>
                          <a:ea typeface="Meiryo UI" panose="020B0604030504040204" pitchFamily="50" charset="-128"/>
                        </a:rPr>
                        <a:t>RFC 3339 [RFC3339] </a:t>
                      </a:r>
                      <a:r>
                        <a:rPr kumimoji="1" lang="ja-JP" altLang="en-US" sz="800" dirty="0">
                          <a:latin typeface="Meiryo UI" panose="020B0604030504040204" pitchFamily="50" charset="-128"/>
                          <a:ea typeface="Meiryo UI" panose="020B0604030504040204" pitchFamily="50" charset="-128"/>
                        </a:rPr>
                        <a:t>を参照のこと</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25488709"/>
                  </a:ext>
                </a:extLst>
              </a:tr>
              <a:tr h="0">
                <a:tc>
                  <a:txBody>
                    <a:bodyPr/>
                    <a:lstStyle/>
                    <a:p>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r>
                        <a:rPr kumimoji="1" lang="en-US" altLang="ja-JP" sz="800" dirty="0">
                          <a:latin typeface="Meiryo UI" panose="020B0604030504040204" pitchFamily="50" charset="-128"/>
                          <a:ea typeface="Meiryo UI" panose="020B0604030504040204" pitchFamily="50" charset="-128"/>
                        </a:rPr>
                        <a:t>REQUIRED. JWT </a:t>
                      </a:r>
                      <a:r>
                        <a:rPr kumimoji="1" lang="ja-JP" altLang="en-US" sz="800" dirty="0">
                          <a:latin typeface="Meiryo UI" panose="020B0604030504040204" pitchFamily="50" charset="-128"/>
                          <a:ea typeface="Meiryo UI" panose="020B0604030504040204" pitchFamily="50" charset="-128"/>
                        </a:rPr>
                        <a:t>発行時刻</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この値は </a:t>
                      </a:r>
                      <a:r>
                        <a:rPr kumimoji="1" lang="en-US" altLang="ja-JP" sz="800" dirty="0">
                          <a:latin typeface="Meiryo UI" panose="020B0604030504040204" pitchFamily="50" charset="-128"/>
                          <a:ea typeface="Meiryo UI" panose="020B0604030504040204" pitchFamily="50" charset="-128"/>
                        </a:rPr>
                        <a:t>UTC 1970-01-01T0:0:0Z </a:t>
                      </a:r>
                      <a:r>
                        <a:rPr kumimoji="1" lang="ja-JP" altLang="en-US" sz="800" dirty="0">
                          <a:latin typeface="Meiryo UI" panose="020B0604030504040204" pitchFamily="50" charset="-128"/>
                          <a:ea typeface="Meiryo UI" panose="020B0604030504040204" pitchFamily="50" charset="-128"/>
                        </a:rPr>
                        <a:t>から該当時刻までの秒数を示す </a:t>
                      </a:r>
                      <a:r>
                        <a:rPr kumimoji="1" lang="en-US" altLang="ja-JP" sz="800" dirty="0">
                          <a:latin typeface="Meiryo UI" panose="020B0604030504040204" pitchFamily="50" charset="-128"/>
                          <a:ea typeface="Meiryo UI" panose="020B0604030504040204" pitchFamily="50" charset="-128"/>
                        </a:rPr>
                        <a:t>JSON </a:t>
                      </a:r>
                      <a:r>
                        <a:rPr kumimoji="1" lang="ja-JP" altLang="en-US" sz="800" dirty="0">
                          <a:latin typeface="Meiryo UI" panose="020B0604030504040204" pitchFamily="50" charset="-128"/>
                          <a:ea typeface="Meiryo UI" panose="020B0604030504040204" pitchFamily="50" charset="-128"/>
                        </a:rPr>
                        <a:t>数値である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65985025"/>
                  </a:ext>
                </a:extLst>
              </a:tr>
              <a:tr h="0">
                <a:tc>
                  <a:txBody>
                    <a:bodyPr/>
                    <a:lstStyle/>
                    <a:p>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auth_time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p>
                  </a:txBody>
                  <a:tcPr/>
                </a:tc>
                <a:tc>
                  <a:txBody>
                    <a:bodyPr/>
                    <a:lstStyle/>
                    <a:p>
                      <a:r>
                        <a:rPr kumimoji="1" lang="en-US" altLang="ja-JP" sz="800" dirty="0">
                          <a:latin typeface="Meiryo UI" panose="020B0604030504040204" pitchFamily="50" charset="-128"/>
                          <a:ea typeface="Meiryo UI" panose="020B0604030504040204" pitchFamily="50" charset="-128"/>
                        </a:rPr>
                        <a:t>End-User </a:t>
                      </a:r>
                      <a:r>
                        <a:rPr kumimoji="1" lang="ja-JP" altLang="en-US" sz="800" dirty="0">
                          <a:latin typeface="Meiryo UI" panose="020B0604030504040204" pitchFamily="50" charset="-128"/>
                          <a:ea typeface="Meiryo UI" panose="020B0604030504040204" pitchFamily="50" charset="-128"/>
                        </a:rPr>
                        <a:t>の認証が発生した時刻</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この値は </a:t>
                      </a:r>
                      <a:r>
                        <a:rPr kumimoji="1" lang="en-US" altLang="ja-JP" sz="800" dirty="0">
                          <a:latin typeface="Meiryo UI" panose="020B0604030504040204" pitchFamily="50" charset="-128"/>
                          <a:ea typeface="Meiryo UI" panose="020B0604030504040204" pitchFamily="50" charset="-128"/>
                        </a:rPr>
                        <a:t>UTC 1970-01-01T0:0:0Z </a:t>
                      </a:r>
                      <a:r>
                        <a:rPr kumimoji="1" lang="ja-JP" altLang="en-US" sz="800" dirty="0">
                          <a:latin typeface="Meiryo UI" panose="020B0604030504040204" pitchFamily="50" charset="-128"/>
                          <a:ea typeface="Meiryo UI" panose="020B0604030504040204" pitchFamily="50" charset="-128"/>
                        </a:rPr>
                        <a:t>から該当時刻までの秒数を示す </a:t>
                      </a:r>
                      <a:r>
                        <a:rPr kumimoji="1" lang="en-US" altLang="ja-JP" sz="800" dirty="0">
                          <a:latin typeface="Meiryo UI" panose="020B0604030504040204" pitchFamily="50" charset="-128"/>
                          <a:ea typeface="Meiryo UI" panose="020B0604030504040204" pitchFamily="50" charset="-128"/>
                        </a:rPr>
                        <a:t>JSON </a:t>
                      </a:r>
                      <a:r>
                        <a:rPr kumimoji="1" lang="ja-JP" altLang="en-US" sz="800" dirty="0">
                          <a:latin typeface="Meiryo UI" panose="020B0604030504040204" pitchFamily="50" charset="-128"/>
                          <a:ea typeface="Meiryo UI" panose="020B0604030504040204" pitchFamily="50" charset="-128"/>
                        </a:rPr>
                        <a:t>数値である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リクエストに </a:t>
                      </a:r>
                      <a:r>
                        <a:rPr kumimoji="1" lang="en-US" altLang="ja-JP" sz="800" dirty="0">
                          <a:latin typeface="Meiryo UI" panose="020B0604030504040204" pitchFamily="50" charset="-128"/>
                          <a:ea typeface="Meiryo UI" panose="020B0604030504040204" pitchFamily="50" charset="-128"/>
                        </a:rPr>
                        <a:t>max_age </a:t>
                      </a:r>
                      <a:r>
                        <a:rPr kumimoji="1" lang="ja-JP" altLang="en-US" sz="800" dirty="0">
                          <a:latin typeface="Meiryo UI" panose="020B0604030504040204" pitchFamily="50" charset="-128"/>
                          <a:ea typeface="Meiryo UI" panose="020B0604030504040204" pitchFamily="50" charset="-128"/>
                        </a:rPr>
                        <a:t>が含まれていた場合</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は必須である </a:t>
                      </a:r>
                      <a:r>
                        <a:rPr kumimoji="1" lang="en-US" altLang="ja-JP" sz="800" dirty="0">
                          <a:latin typeface="Meiryo UI" panose="020B0604030504040204" pitchFamily="50" charset="-128"/>
                          <a:ea typeface="Meiryo UI" panose="020B0604030504040204" pitchFamily="50" charset="-128"/>
                        </a:rPr>
                        <a:t>(REQUIRED). </a:t>
                      </a:r>
                      <a:r>
                        <a:rPr kumimoji="1" lang="ja-JP" altLang="en-US" sz="800" dirty="0">
                          <a:latin typeface="Meiryo UI" panose="020B0604030504040204" pitchFamily="50" charset="-128"/>
                          <a:ea typeface="Meiryo UI" panose="020B0604030504040204" pitchFamily="50" charset="-128"/>
                        </a:rPr>
                        <a:t>その他の場合は任意 </a:t>
                      </a:r>
                      <a:r>
                        <a:rPr kumimoji="1" lang="en-US" altLang="ja-JP" sz="800" dirty="0">
                          <a:latin typeface="Meiryo UI" panose="020B0604030504040204" pitchFamily="50" charset="-128"/>
                          <a:ea typeface="Meiryo UI" panose="020B0604030504040204" pitchFamily="50" charset="-128"/>
                        </a:rPr>
                        <a:t>(OPTIONAL). (auth_time Claim </a:t>
                      </a:r>
                      <a:r>
                        <a:rPr kumimoji="1" lang="ja-JP" altLang="en-US" sz="800" dirty="0">
                          <a:latin typeface="Meiryo UI" panose="020B0604030504040204" pitchFamily="50" charset="-128"/>
                          <a:ea typeface="Meiryo UI" panose="020B0604030504040204" pitchFamily="50" charset="-128"/>
                        </a:rPr>
                        <a:t>は</a:t>
                      </a:r>
                      <a:r>
                        <a:rPr kumimoji="1" lang="en-US" altLang="ja-JP" sz="800" dirty="0">
                          <a:latin typeface="Meiryo UI" panose="020B0604030504040204" pitchFamily="50" charset="-128"/>
                          <a:ea typeface="Meiryo UI" panose="020B0604030504040204" pitchFamily="50" charset="-128"/>
                        </a:rPr>
                        <a:t>, OpenID 2.0 PAPE [OpenID.PAPE] auth_time </a:t>
                      </a:r>
                      <a:r>
                        <a:rPr kumimoji="1" lang="ja-JP" altLang="en-US" sz="800" dirty="0">
                          <a:latin typeface="Meiryo UI" panose="020B0604030504040204" pitchFamily="50" charset="-128"/>
                          <a:ea typeface="Meiryo UI" panose="020B0604030504040204" pitchFamily="50" charset="-128"/>
                        </a:rPr>
                        <a:t>レスポンスパラメーターに相当する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22449802"/>
                  </a:ext>
                </a:extLst>
              </a:tr>
              <a:tr h="0">
                <a:tc>
                  <a:txBody>
                    <a:bodyPr/>
                    <a:lstStyle/>
                    <a:p>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nonce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 </a:t>
                      </a:r>
                      <a:r>
                        <a:rPr kumimoji="1" lang="ja-JP" altLang="en-US" sz="800" dirty="0">
                          <a:latin typeface="Meiryo UI" panose="020B0604030504040204" pitchFamily="50" charset="-128"/>
                          <a:ea typeface="Meiryo UI" panose="020B0604030504040204" pitchFamily="50" charset="-128"/>
                        </a:rPr>
                        <a:t>セッションと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を紐づける文字列値</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リプレイアタック防止のために用いられる</a:t>
                      </a:r>
                      <a:r>
                        <a:rPr kumimoji="1" lang="en-US" altLang="ja-JP" sz="800" dirty="0">
                          <a:latin typeface="Meiryo UI" panose="020B0604030504040204" pitchFamily="50" charset="-128"/>
                          <a:ea typeface="Meiryo UI" panose="020B0604030504040204" pitchFamily="50" charset="-128"/>
                        </a:rPr>
                        <a:t>. Authentication Request </a:t>
                      </a:r>
                      <a:r>
                        <a:rPr kumimoji="1" lang="ja-JP" altLang="en-US" sz="800" dirty="0">
                          <a:latin typeface="Meiryo UI" panose="020B0604030504040204" pitchFamily="50" charset="-128"/>
                          <a:ea typeface="Meiryo UI" panose="020B0604030504040204" pitchFamily="50" charset="-128"/>
                        </a:rPr>
                        <a:t>で指定されたままの値を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に含める</a:t>
                      </a:r>
                      <a:r>
                        <a:rPr kumimoji="1" lang="en-US" altLang="ja-JP" sz="800" dirty="0">
                          <a:latin typeface="Meiryo UI" panose="020B0604030504040204" pitchFamily="50" charset="-128"/>
                          <a:ea typeface="Meiryo UI" panose="020B0604030504040204" pitchFamily="50" charset="-128"/>
                        </a:rPr>
                        <a:t>. ID Token </a:t>
                      </a:r>
                      <a:r>
                        <a:rPr kumimoji="1" lang="ja-JP" altLang="en-US" sz="800" dirty="0">
                          <a:latin typeface="Meiryo UI" panose="020B0604030504040204" pitchFamily="50" charset="-128"/>
                          <a:ea typeface="Meiryo UI" panose="020B0604030504040204" pitchFamily="50" charset="-128"/>
                        </a:rPr>
                        <a:t>に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が含まれる場合</a:t>
                      </a:r>
                      <a:r>
                        <a:rPr kumimoji="1" lang="en-US" altLang="ja-JP" sz="800" dirty="0">
                          <a:latin typeface="Meiryo UI" panose="020B0604030504040204" pitchFamily="50" charset="-128"/>
                          <a:ea typeface="Meiryo UI" panose="020B0604030504040204" pitchFamily="50" charset="-128"/>
                        </a:rPr>
                        <a:t>, Client </a:t>
                      </a:r>
                      <a:r>
                        <a:rPr kumimoji="1" lang="ja-JP" altLang="en-US" sz="800" dirty="0">
                          <a:latin typeface="Meiryo UI" panose="020B0604030504040204" pitchFamily="50" charset="-128"/>
                          <a:ea typeface="Meiryo UI" panose="020B0604030504040204" pitchFamily="50" charset="-128"/>
                        </a:rPr>
                        <a:t>は </a:t>
                      </a:r>
                      <a:r>
                        <a:rPr kumimoji="1" lang="en-US" altLang="ja-JP" sz="800" dirty="0">
                          <a:latin typeface="Meiryo UI" panose="020B0604030504040204" pitchFamily="50" charset="-128"/>
                          <a:ea typeface="Meiryo UI" panose="020B0604030504040204" pitchFamily="50" charset="-128"/>
                        </a:rPr>
                        <a:t>Authentication Request </a:t>
                      </a:r>
                      <a:r>
                        <a:rPr kumimoji="1" lang="ja-JP" altLang="en-US" sz="800" dirty="0">
                          <a:latin typeface="Meiryo UI" panose="020B0604030504040204" pitchFamily="50" charset="-128"/>
                          <a:ea typeface="Meiryo UI" panose="020B0604030504040204" pitchFamily="50" charset="-128"/>
                        </a:rPr>
                        <a:t>に含めた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値が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に含まれる </a:t>
                      </a:r>
                      <a:r>
                        <a:rPr kumimoji="1" lang="en-US" altLang="ja-JP" sz="800" dirty="0">
                          <a:latin typeface="Meiryo UI" panose="020B0604030504040204" pitchFamily="50" charset="-128"/>
                          <a:ea typeface="Meiryo UI" panose="020B0604030504040204" pitchFamily="50" charset="-128"/>
                        </a:rPr>
                        <a:t>nonce Claim Value </a:t>
                      </a:r>
                      <a:r>
                        <a:rPr kumimoji="1" lang="ja-JP" altLang="en-US" sz="800" dirty="0">
                          <a:latin typeface="Meiryo UI" panose="020B0604030504040204" pitchFamily="50" charset="-128"/>
                          <a:ea typeface="Meiryo UI" panose="020B0604030504040204" pitchFamily="50" charset="-128"/>
                        </a:rPr>
                        <a:t>と一致することを検証しなければならない </a:t>
                      </a:r>
                      <a:r>
                        <a:rPr kumimoji="1" lang="en-US" altLang="ja-JP" sz="800" dirty="0">
                          <a:latin typeface="Meiryo UI" panose="020B0604030504040204" pitchFamily="50" charset="-128"/>
                          <a:ea typeface="Meiryo UI" panose="020B0604030504040204" pitchFamily="50" charset="-128"/>
                        </a:rPr>
                        <a:t>(MUST). Authentication Request </a:t>
                      </a:r>
                      <a:r>
                        <a:rPr kumimoji="1" lang="ja-JP" altLang="en-US" sz="800" dirty="0">
                          <a:latin typeface="Meiryo UI" panose="020B0604030504040204" pitchFamily="50" charset="-128"/>
                          <a:ea typeface="Meiryo UI" panose="020B0604030504040204" pitchFamily="50" charset="-128"/>
                        </a:rPr>
                        <a:t>に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が含まれていた場合</a:t>
                      </a:r>
                      <a:r>
                        <a:rPr kumimoji="1" lang="en-US" altLang="ja-JP" sz="800" dirty="0">
                          <a:latin typeface="Meiryo UI" panose="020B0604030504040204" pitchFamily="50" charset="-128"/>
                          <a:ea typeface="Meiryo UI" panose="020B0604030504040204" pitchFamily="50" charset="-128"/>
                        </a:rPr>
                        <a:t>, Authorization Server </a:t>
                      </a:r>
                      <a:r>
                        <a:rPr kumimoji="1" lang="ja-JP" altLang="en-US" sz="800" dirty="0">
                          <a:latin typeface="Meiryo UI" panose="020B0604030504040204" pitchFamily="50" charset="-128"/>
                          <a:ea typeface="Meiryo UI" panose="020B0604030504040204" pitchFamily="50" charset="-128"/>
                        </a:rPr>
                        <a:t>は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に </a:t>
                      </a:r>
                      <a:r>
                        <a:rPr kumimoji="1" lang="en-US" altLang="ja-JP" sz="800" dirty="0">
                          <a:latin typeface="Meiryo UI" panose="020B0604030504040204" pitchFamily="50" charset="-128"/>
                          <a:ea typeface="Meiryo UI" panose="020B0604030504040204" pitchFamily="50" charset="-128"/>
                        </a:rPr>
                        <a:t>Authentication Request </a:t>
                      </a:r>
                      <a:r>
                        <a:rPr kumimoji="1" lang="ja-JP" altLang="en-US" sz="800" dirty="0">
                          <a:latin typeface="Meiryo UI" panose="020B0604030504040204" pitchFamily="50" charset="-128"/>
                          <a:ea typeface="Meiryo UI" panose="020B0604030504040204" pitchFamily="50" charset="-128"/>
                        </a:rPr>
                        <a:t>で受け取ったそのままの </a:t>
                      </a:r>
                      <a:r>
                        <a:rPr kumimoji="1" lang="en-US" altLang="ja-JP" sz="800" dirty="0">
                          <a:latin typeface="Meiryo UI" panose="020B0604030504040204" pitchFamily="50" charset="-128"/>
                          <a:ea typeface="Meiryo UI" panose="020B0604030504040204" pitchFamily="50" charset="-128"/>
                        </a:rPr>
                        <a:t>Claim Value </a:t>
                      </a:r>
                      <a:r>
                        <a:rPr kumimoji="1" lang="ja-JP" altLang="en-US" sz="800" dirty="0">
                          <a:latin typeface="Meiryo UI" panose="020B0604030504040204" pitchFamily="50" charset="-128"/>
                          <a:ea typeface="Meiryo UI" panose="020B0604030504040204" pitchFamily="50" charset="-128"/>
                        </a:rPr>
                        <a:t>で </a:t>
                      </a:r>
                      <a:r>
                        <a:rPr kumimoji="1" lang="en-US" altLang="ja-JP" sz="800" dirty="0">
                          <a:latin typeface="Meiryo UI" panose="020B0604030504040204" pitchFamily="50" charset="-128"/>
                          <a:ea typeface="Meiryo UI" panose="020B0604030504040204" pitchFamily="50" charset="-128"/>
                        </a:rPr>
                        <a:t>nonce Claim </a:t>
                      </a:r>
                      <a:r>
                        <a:rPr kumimoji="1" lang="ja-JP" altLang="en-US" sz="800" dirty="0">
                          <a:latin typeface="Meiryo UI" panose="020B0604030504040204" pitchFamily="50" charset="-128"/>
                          <a:ea typeface="Meiryo UI" panose="020B0604030504040204" pitchFamily="50" charset="-128"/>
                        </a:rPr>
                        <a:t>を含めねばならない </a:t>
                      </a:r>
                      <a:r>
                        <a:rPr kumimoji="1" lang="en-US" altLang="ja-JP" sz="800" dirty="0">
                          <a:latin typeface="Meiryo UI" panose="020B0604030504040204" pitchFamily="50" charset="-128"/>
                          <a:ea typeface="Meiryo UI" panose="020B0604030504040204" pitchFamily="50" charset="-128"/>
                        </a:rPr>
                        <a:t>(MUST). Authorization Server </a:t>
                      </a:r>
                      <a:r>
                        <a:rPr kumimoji="1" lang="ja-JP" altLang="en-US" sz="800" dirty="0">
                          <a:latin typeface="Meiryo UI" panose="020B0604030504040204" pitchFamily="50" charset="-128"/>
                          <a:ea typeface="Meiryo UI" panose="020B0604030504040204" pitchFamily="50" charset="-128"/>
                        </a:rPr>
                        <a:t>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受け取った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に対して上記以外のなんらの処理も行うべきではない </a:t>
                      </a:r>
                      <a:r>
                        <a:rPr kumimoji="1" lang="en-US" altLang="ja-JP" sz="800" dirty="0">
                          <a:latin typeface="Meiryo UI" panose="020B0604030504040204" pitchFamily="50" charset="-128"/>
                          <a:ea typeface="Meiryo UI" panose="020B0604030504040204" pitchFamily="50" charset="-128"/>
                        </a:rPr>
                        <a:t>(SHOULD). nonce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60530672"/>
                  </a:ext>
                </a:extLst>
              </a:tr>
              <a:tr h="0">
                <a:tc>
                  <a:txBody>
                    <a:bodyPr/>
                    <a:lstStyle/>
                    <a:p>
                      <a:r>
                        <a:rPr kumimoji="1" lang="en-US" altLang="ja-JP" sz="800" dirty="0">
                          <a:latin typeface="Meiryo UI" panose="020B0604030504040204" pitchFamily="50" charset="-128"/>
                          <a:ea typeface="Meiryo UI" panose="020B0604030504040204" pitchFamily="50" charset="-128"/>
                        </a:rPr>
                        <a:t>8</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acr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OPTIONAL. Authentication Context Class Reference. </a:t>
                      </a:r>
                      <a:r>
                        <a:rPr kumimoji="1" lang="ja-JP" altLang="en-US" sz="800" dirty="0">
                          <a:latin typeface="Meiryo UI" panose="020B0604030504040204" pitchFamily="50" charset="-128"/>
                          <a:ea typeface="Meiryo UI" panose="020B0604030504040204" pitchFamily="50" charset="-128"/>
                        </a:rPr>
                        <a:t>実施された認証処理が満たす </a:t>
                      </a:r>
                      <a:r>
                        <a:rPr kumimoji="1" lang="en-US" altLang="ja-JP" sz="800" dirty="0">
                          <a:latin typeface="Meiryo UI" panose="020B0604030504040204" pitchFamily="50" charset="-128"/>
                          <a:ea typeface="Meiryo UI" panose="020B0604030504040204" pitchFamily="50" charset="-128"/>
                        </a:rPr>
                        <a:t>Authentication Context Class </a:t>
                      </a:r>
                      <a:r>
                        <a:rPr kumimoji="1" lang="ja-JP" altLang="en-US" sz="800" dirty="0">
                          <a:latin typeface="Meiryo UI" panose="020B0604030504040204" pitchFamily="50" charset="-128"/>
                          <a:ea typeface="Meiryo UI" panose="020B0604030504040204" pitchFamily="50" charset="-128"/>
                        </a:rPr>
                        <a:t>を表す </a:t>
                      </a:r>
                      <a:r>
                        <a:rPr kumimoji="1" lang="en-US" altLang="ja-JP" sz="800" dirty="0">
                          <a:latin typeface="Meiryo UI" panose="020B0604030504040204" pitchFamily="50" charset="-128"/>
                          <a:ea typeface="Meiryo UI" panose="020B0604030504040204" pitchFamily="50" charset="-128"/>
                        </a:rPr>
                        <a:t>Authentication Context Class Reference </a:t>
                      </a:r>
                      <a:r>
                        <a:rPr kumimoji="1" lang="ja-JP" altLang="en-US" sz="800" dirty="0">
                          <a:latin typeface="Meiryo UI" panose="020B0604030504040204" pitchFamily="50" charset="-128"/>
                          <a:ea typeface="Meiryo UI" panose="020B0604030504040204" pitchFamily="50" charset="-128"/>
                        </a:rPr>
                        <a:t>値を示す文字列</a:t>
                      </a:r>
                      <a:r>
                        <a:rPr kumimoji="1" lang="en-US" altLang="ja-JP" sz="800" dirty="0">
                          <a:latin typeface="Meiryo UI" panose="020B0604030504040204" pitchFamily="50" charset="-128"/>
                          <a:ea typeface="Meiryo UI" panose="020B0604030504040204" pitchFamily="50" charset="-128"/>
                        </a:rPr>
                        <a:t>. "0" </a:t>
                      </a:r>
                      <a:r>
                        <a:rPr kumimoji="1" lang="ja-JP" altLang="en-US" sz="800" dirty="0">
                          <a:latin typeface="Meiryo UI" panose="020B0604030504040204" pitchFamily="50" charset="-128"/>
                          <a:ea typeface="Meiryo UI" panose="020B0604030504040204" pitchFamily="50" charset="-128"/>
                        </a:rPr>
                        <a:t>という値は </a:t>
                      </a:r>
                      <a:r>
                        <a:rPr kumimoji="1" lang="en-US" altLang="ja-JP" sz="800" dirty="0">
                          <a:latin typeface="Meiryo UI" panose="020B0604030504040204" pitchFamily="50" charset="-128"/>
                          <a:ea typeface="Meiryo UI" panose="020B0604030504040204" pitchFamily="50" charset="-128"/>
                        </a:rPr>
                        <a:t>End-User </a:t>
                      </a:r>
                      <a:r>
                        <a:rPr kumimoji="1" lang="ja-JP" altLang="en-US" sz="800" dirty="0">
                          <a:latin typeface="Meiryo UI" panose="020B0604030504040204" pitchFamily="50" charset="-128"/>
                          <a:ea typeface="Meiryo UI" panose="020B0604030504040204" pitchFamily="50" charset="-128"/>
                        </a:rPr>
                        <a:t>認証が </a:t>
                      </a:r>
                      <a:r>
                        <a:rPr kumimoji="1" lang="en-US" altLang="ja-JP" sz="800" dirty="0">
                          <a:latin typeface="Meiryo UI" panose="020B0604030504040204" pitchFamily="50" charset="-128"/>
                          <a:ea typeface="Meiryo UI" panose="020B0604030504040204" pitchFamily="50" charset="-128"/>
                        </a:rPr>
                        <a:t>ISO/IEC 29115 [ISO29115] </a:t>
                      </a:r>
                      <a:r>
                        <a:rPr kumimoji="1" lang="ja-JP" altLang="en-US" sz="800" dirty="0">
                          <a:latin typeface="Meiryo UI" panose="020B0604030504040204" pitchFamily="50" charset="-128"/>
                          <a:ea typeface="Meiryo UI" panose="020B0604030504040204" pitchFamily="50" charset="-128"/>
                        </a:rPr>
                        <a:t>の定める </a:t>
                      </a:r>
                      <a:r>
                        <a:rPr kumimoji="1" lang="en-US" altLang="ja-JP" sz="800" dirty="0">
                          <a:latin typeface="Meiryo UI" panose="020B0604030504040204" pitchFamily="50" charset="-128"/>
                          <a:ea typeface="Meiryo UI" panose="020B0604030504040204" pitchFamily="50" charset="-128"/>
                        </a:rPr>
                        <a:t>level 1 </a:t>
                      </a:r>
                      <a:r>
                        <a:rPr kumimoji="1" lang="ja-JP" altLang="en-US" sz="800" dirty="0">
                          <a:latin typeface="Meiryo UI" panose="020B0604030504040204" pitchFamily="50" charset="-128"/>
                          <a:ea typeface="Meiryo UI" panose="020B0604030504040204" pitchFamily="50" charset="-128"/>
                        </a:rPr>
                        <a:t>を満たさないことを意味する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長期間有効なブラウザクッキーを用いた認証などが</a:t>
                      </a:r>
                      <a:r>
                        <a:rPr kumimoji="1" lang="en-US" altLang="ja-JP" sz="800" dirty="0">
                          <a:latin typeface="Meiryo UI" panose="020B0604030504040204" pitchFamily="50" charset="-128"/>
                          <a:ea typeface="Meiryo UI" panose="020B0604030504040204" pitchFamily="50" charset="-128"/>
                        </a:rPr>
                        <a:t>, "level 0" </a:t>
                      </a:r>
                      <a:r>
                        <a:rPr kumimoji="1" lang="ja-JP" altLang="en-US" sz="800" dirty="0">
                          <a:latin typeface="Meiryo UI" panose="020B0604030504040204" pitchFamily="50" charset="-128"/>
                          <a:ea typeface="Meiryo UI" panose="020B0604030504040204" pitchFamily="50" charset="-128"/>
                        </a:rPr>
                        <a:t>の例として挙げられる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金銭にかかわるリソースへのアクセス認可要求時には</a:t>
                      </a:r>
                      <a:r>
                        <a:rPr kumimoji="1" lang="en-US" altLang="ja-JP" sz="800" dirty="0">
                          <a:latin typeface="Meiryo UI" panose="020B0604030504040204" pitchFamily="50" charset="-128"/>
                          <a:ea typeface="Meiryo UI" panose="020B0604030504040204" pitchFamily="50" charset="-128"/>
                        </a:rPr>
                        <a:t>, level 0 </a:t>
                      </a:r>
                      <a:r>
                        <a:rPr kumimoji="1" lang="ja-JP" altLang="en-US" sz="800" dirty="0">
                          <a:latin typeface="Meiryo UI" panose="020B0604030504040204" pitchFamily="50" charset="-128"/>
                          <a:ea typeface="Meiryo UI" panose="020B0604030504040204" pitchFamily="50" charset="-128"/>
                        </a:rPr>
                        <a:t>の認証を受け入れるべきではない </a:t>
                      </a:r>
                      <a:r>
                        <a:rPr kumimoji="1" lang="en-US" altLang="ja-JP" sz="800" dirty="0">
                          <a:latin typeface="Meiryo UI" panose="020B0604030504040204" pitchFamily="50" charset="-128"/>
                          <a:ea typeface="Meiryo UI" panose="020B0604030504040204" pitchFamily="50" charset="-128"/>
                        </a:rPr>
                        <a:t>(SHOULD NOT). (OpenID 2.0 PAPE [OpenID.PAPE] nist_auth_level 0 </a:t>
                      </a:r>
                      <a:r>
                        <a:rPr kumimoji="1" lang="ja-JP" altLang="en-US" sz="800" dirty="0">
                          <a:latin typeface="Meiryo UI" panose="020B0604030504040204" pitchFamily="50" charset="-128"/>
                          <a:ea typeface="Meiryo UI" panose="020B0604030504040204" pitchFamily="50" charset="-128"/>
                        </a:rPr>
                        <a:t>に相当する</a:t>
                      </a:r>
                      <a:r>
                        <a:rPr kumimoji="1" lang="en-US" altLang="ja-JP" sz="800" dirty="0">
                          <a:latin typeface="Meiryo UI" panose="020B0604030504040204" pitchFamily="50" charset="-128"/>
                          <a:ea typeface="Meiryo UI" panose="020B0604030504040204" pitchFamily="50" charset="-128"/>
                        </a:rPr>
                        <a:t>) acr </a:t>
                      </a:r>
                      <a:r>
                        <a:rPr kumimoji="1" lang="ja-JP" altLang="en-US" sz="800" dirty="0">
                          <a:latin typeface="Meiryo UI" panose="020B0604030504040204" pitchFamily="50" charset="-128"/>
                          <a:ea typeface="Meiryo UI" panose="020B0604030504040204" pitchFamily="50" charset="-128"/>
                        </a:rPr>
                        <a:t>値には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絶対 </a:t>
                      </a:r>
                      <a:r>
                        <a:rPr kumimoji="1" lang="en-US" altLang="ja-JP" sz="800" dirty="0">
                          <a:latin typeface="Meiryo UI" panose="020B0604030504040204" pitchFamily="50" charset="-128"/>
                          <a:ea typeface="Meiryo UI" panose="020B0604030504040204" pitchFamily="50" charset="-128"/>
                        </a:rPr>
                        <a:t>URL </a:t>
                      </a:r>
                      <a:r>
                        <a:rPr kumimoji="1" lang="ja-JP" altLang="en-US" sz="800" dirty="0">
                          <a:latin typeface="Meiryo UI" panose="020B0604030504040204" pitchFamily="50" charset="-128"/>
                          <a:ea typeface="Meiryo UI" panose="020B0604030504040204" pitchFamily="50" charset="-128"/>
                        </a:rPr>
                        <a:t>か </a:t>
                      </a:r>
                      <a:r>
                        <a:rPr kumimoji="1" lang="en-US" altLang="ja-JP" sz="800" dirty="0">
                          <a:latin typeface="Meiryo UI" panose="020B0604030504040204" pitchFamily="50" charset="-128"/>
                          <a:ea typeface="Meiryo UI" panose="020B0604030504040204" pitchFamily="50" charset="-128"/>
                        </a:rPr>
                        <a:t>RFC 6711 [RFC6711] </a:t>
                      </a:r>
                      <a:r>
                        <a:rPr kumimoji="1" lang="ja-JP" altLang="en-US" sz="800" dirty="0">
                          <a:latin typeface="Meiryo UI" panose="020B0604030504040204" pitchFamily="50" charset="-128"/>
                          <a:ea typeface="Meiryo UI" panose="020B0604030504040204" pitchFamily="50" charset="-128"/>
                        </a:rPr>
                        <a:t>に登録された値を用いるべきである </a:t>
                      </a:r>
                      <a:r>
                        <a:rPr kumimoji="1" lang="en-US" altLang="ja-JP" sz="800" dirty="0">
                          <a:latin typeface="Meiryo UI" panose="020B0604030504040204" pitchFamily="50" charset="-128"/>
                          <a:ea typeface="Meiryo UI" panose="020B0604030504040204" pitchFamily="50" charset="-128"/>
                        </a:rPr>
                        <a:t>(SHOULD). RFC 6711 [RFC6711] </a:t>
                      </a:r>
                      <a:r>
                        <a:rPr kumimoji="1" lang="ja-JP" altLang="en-US" sz="800" dirty="0">
                          <a:latin typeface="Meiryo UI" panose="020B0604030504040204" pitchFamily="50" charset="-128"/>
                          <a:ea typeface="Meiryo UI" panose="020B0604030504040204" pitchFamily="50" charset="-128"/>
                        </a:rPr>
                        <a:t>登録済の値を用いる場合</a:t>
                      </a:r>
                      <a:r>
                        <a:rPr kumimoji="1" lang="en-US" altLang="ja-JP" sz="800" dirty="0">
                          <a:latin typeface="Meiryo UI" panose="020B0604030504040204" pitchFamily="50" charset="-128"/>
                          <a:ea typeface="Meiryo UI" panose="020B0604030504040204" pitchFamily="50" charset="-128"/>
                        </a:rPr>
                        <a:t>, RFC 6711 [RFC6711] </a:t>
                      </a:r>
                      <a:r>
                        <a:rPr kumimoji="1" lang="ja-JP" altLang="en-US" sz="800" dirty="0">
                          <a:latin typeface="Meiryo UI" panose="020B0604030504040204" pitchFamily="50" charset="-128"/>
                          <a:ea typeface="Meiryo UI" panose="020B0604030504040204" pitchFamily="50" charset="-128"/>
                        </a:rPr>
                        <a:t>と異なる意味でそれを用いてはならない </a:t>
                      </a:r>
                      <a:r>
                        <a:rPr kumimoji="1" lang="en-US" altLang="ja-JP" sz="800" dirty="0">
                          <a:latin typeface="Meiryo UI" panose="020B0604030504040204" pitchFamily="50" charset="-128"/>
                          <a:ea typeface="Meiryo UI" panose="020B0604030504040204" pitchFamily="50" charset="-128"/>
                        </a:rPr>
                        <a:t>(MUST NOT). </a:t>
                      </a:r>
                      <a:r>
                        <a:rPr kumimoji="1" lang="ja-JP" altLang="en-US" sz="800" dirty="0">
                          <a:latin typeface="Meiryo UI" panose="020B0604030504040204" pitchFamily="50" charset="-128"/>
                          <a:ea typeface="Meiryo UI" panose="020B0604030504040204" pitchFamily="50" charset="-128"/>
                        </a:rPr>
                        <a:t>この値の意味するところはコンテキストによって異なる可能性があるため</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を利用する場合は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関係者間で値の意味するところについて合意しておくこと</a:t>
                      </a:r>
                      <a:r>
                        <a:rPr kumimoji="1" lang="en-US" altLang="ja-JP" sz="800" dirty="0">
                          <a:latin typeface="Meiryo UI" panose="020B0604030504040204" pitchFamily="50" charset="-128"/>
                          <a:ea typeface="Meiryo UI" panose="020B0604030504040204" pitchFamily="50" charset="-128"/>
                        </a:rPr>
                        <a:t>. acr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6908321"/>
                  </a:ext>
                </a:extLst>
              </a:tr>
              <a:tr h="0">
                <a:tc>
                  <a:txBody>
                    <a:bodyPr/>
                    <a:lstStyle/>
                    <a:p>
                      <a:r>
                        <a:rPr kumimoji="1" lang="en-US" altLang="ja-JP" sz="800" dirty="0">
                          <a:latin typeface="Meiryo UI" panose="020B0604030504040204" pitchFamily="50" charset="-128"/>
                          <a:ea typeface="Meiryo UI" panose="020B0604030504040204" pitchFamily="50" charset="-128"/>
                        </a:rPr>
                        <a:t>9</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amr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OPTIONAL. Authentication Methods References. </a:t>
                      </a:r>
                      <a:r>
                        <a:rPr kumimoji="1" lang="ja-JP" altLang="en-US" sz="800" dirty="0">
                          <a:latin typeface="Meiryo UI" panose="020B0604030504040204" pitchFamily="50" charset="-128"/>
                          <a:ea typeface="Meiryo UI" panose="020B0604030504040204" pitchFamily="50" charset="-128"/>
                        </a:rPr>
                        <a:t>認証時に用いられた認証方式を示す識別子文字列の </a:t>
                      </a:r>
                      <a:r>
                        <a:rPr kumimoji="1" lang="en-US" altLang="ja-JP" sz="800" dirty="0">
                          <a:latin typeface="Meiryo UI" panose="020B0604030504040204" pitchFamily="50" charset="-128"/>
                          <a:ea typeface="Meiryo UI" panose="020B0604030504040204" pitchFamily="50" charset="-128"/>
                        </a:rPr>
                        <a:t>JSON </a:t>
                      </a:r>
                      <a:r>
                        <a:rPr kumimoji="1" lang="ja-JP" altLang="en-US" sz="800" dirty="0">
                          <a:latin typeface="Meiryo UI" panose="020B0604030504040204" pitchFamily="50" charset="-128"/>
                          <a:ea typeface="Meiryo UI" panose="020B0604030504040204" pitchFamily="50" charset="-128"/>
                        </a:rPr>
                        <a:t>配列</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例として</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パスワードと </a:t>
                      </a:r>
                      <a:r>
                        <a:rPr kumimoji="1" lang="en-US" altLang="ja-JP" sz="800" dirty="0">
                          <a:latin typeface="Meiryo UI" panose="020B0604030504040204" pitchFamily="50" charset="-128"/>
                          <a:ea typeface="Meiryo UI" panose="020B0604030504040204" pitchFamily="50" charset="-128"/>
                        </a:rPr>
                        <a:t>OTP </a:t>
                      </a:r>
                      <a:r>
                        <a:rPr kumimoji="1" lang="ja-JP" altLang="en-US" sz="800" dirty="0">
                          <a:latin typeface="Meiryo UI" panose="020B0604030504040204" pitchFamily="50" charset="-128"/>
                          <a:ea typeface="Meiryo UI" panose="020B0604030504040204" pitchFamily="50" charset="-128"/>
                        </a:rPr>
                        <a:t>認証が両方行われたことを示すといったケースが考えられる</a:t>
                      </a:r>
                      <a:r>
                        <a:rPr kumimoji="1" lang="en-US" altLang="ja-JP" sz="800" dirty="0">
                          <a:latin typeface="Meiryo UI" panose="020B0604030504040204" pitchFamily="50" charset="-128"/>
                          <a:ea typeface="Meiryo UI" panose="020B0604030504040204" pitchFamily="50" charset="-128"/>
                        </a:rPr>
                        <a:t>. amr Claim </a:t>
                      </a:r>
                      <a:r>
                        <a:rPr kumimoji="1" lang="ja-JP" altLang="en-US" sz="800" dirty="0">
                          <a:latin typeface="Meiryo UI" panose="020B0604030504040204" pitchFamily="50" charset="-128"/>
                          <a:ea typeface="Meiryo UI" panose="020B0604030504040204" pitchFamily="50" charset="-128"/>
                        </a:rPr>
                        <a:t>にどのような値を用いるかは本仕様の定めるところではない</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この値の意味するところはコンテキストによって異なる可能性があるため</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を利用する場合は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関係者間で値の意味するところについて合意しておくこと</a:t>
                      </a:r>
                      <a:r>
                        <a:rPr kumimoji="1" lang="en-US" altLang="ja-JP" sz="800" dirty="0">
                          <a:latin typeface="Meiryo UI" panose="020B0604030504040204" pitchFamily="50" charset="-128"/>
                          <a:ea typeface="Meiryo UI" panose="020B0604030504040204" pitchFamily="50" charset="-128"/>
                        </a:rPr>
                        <a:t>. amr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36234075"/>
                  </a:ext>
                </a:extLst>
              </a:tr>
              <a:tr h="0">
                <a:tc>
                  <a:txBody>
                    <a:bodyPr/>
                    <a:lstStyle/>
                    <a:p>
                      <a:r>
                        <a:rPr kumimoji="1" lang="en-US" altLang="ja-JP" sz="800" dirty="0">
                          <a:latin typeface="Meiryo UI" panose="020B0604030504040204" pitchFamily="50" charset="-128"/>
                          <a:ea typeface="Meiryo UI" panose="020B0604030504040204" pitchFamily="50" charset="-128"/>
                        </a:rPr>
                        <a:t>10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azp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kumimoji="1" lang="en-US" altLang="ja-JP" sz="800" dirty="0">
                          <a:latin typeface="Meiryo UI" panose="020B0604030504040204" pitchFamily="50" charset="-128"/>
                          <a:ea typeface="Meiryo UI" panose="020B0604030504040204" pitchFamily="50" charset="-128"/>
                        </a:rPr>
                        <a:t>OPTIONAL. ID Token </a:t>
                      </a:r>
                      <a:r>
                        <a:rPr kumimoji="1" lang="ja-JP" altLang="en-US" sz="800" dirty="0">
                          <a:latin typeface="Meiryo UI" panose="020B0604030504040204" pitchFamily="50" charset="-128"/>
                          <a:ea typeface="Meiryo UI" panose="020B0604030504040204" pitchFamily="50" charset="-128"/>
                        </a:rPr>
                        <a:t>発行対象である認可された関係者 </a:t>
                      </a:r>
                      <a:r>
                        <a:rPr kumimoji="1" lang="en-US" altLang="ja-JP" sz="800" dirty="0">
                          <a:latin typeface="Meiryo UI" panose="020B0604030504040204" pitchFamily="50" charset="-128"/>
                          <a:ea typeface="Meiryo UI" panose="020B0604030504040204" pitchFamily="50" charset="-128"/>
                        </a:rPr>
                        <a:t>(authorized party).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が存在する場合</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その値は受け取り手の </a:t>
                      </a:r>
                      <a:r>
                        <a:rPr kumimoji="1" lang="en-US" altLang="ja-JP" sz="800" dirty="0">
                          <a:latin typeface="Meiryo UI" panose="020B0604030504040204" pitchFamily="50" charset="-128"/>
                          <a:ea typeface="Meiryo UI" panose="020B0604030504040204" pitchFamily="50" charset="-128"/>
                        </a:rPr>
                        <a:t>OAuth 2.0 Client ID </a:t>
                      </a:r>
                      <a:r>
                        <a:rPr kumimoji="1" lang="ja-JP" altLang="en-US" sz="800" dirty="0">
                          <a:latin typeface="Meiryo UI" panose="020B0604030504040204" pitchFamily="50" charset="-128"/>
                          <a:ea typeface="Meiryo UI" panose="020B0604030504040204" pitchFamily="50" charset="-128"/>
                        </a:rPr>
                        <a:t>でなければならない</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は</a:t>
                      </a:r>
                      <a:r>
                        <a:rPr kumimoji="1" lang="en-US" altLang="ja-JP" sz="800" dirty="0">
                          <a:latin typeface="Meiryo UI" panose="020B0604030504040204" pitchFamily="50" charset="-128"/>
                          <a:ea typeface="Meiryo UI" panose="020B0604030504040204" pitchFamily="50" charset="-128"/>
                        </a:rPr>
                        <a:t>, ID Token </a:t>
                      </a:r>
                      <a:r>
                        <a:rPr kumimoji="1" lang="ja-JP" altLang="en-US" sz="800" dirty="0">
                          <a:latin typeface="Meiryo UI" panose="020B0604030504040204" pitchFamily="50" charset="-128"/>
                          <a:ea typeface="Meiryo UI" panose="020B0604030504040204" pitchFamily="50" charset="-128"/>
                        </a:rPr>
                        <a:t>のオーディエンス値が単一文字列であり</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かつその値が </a:t>
                      </a:r>
                      <a:r>
                        <a:rPr kumimoji="1" lang="en-US" altLang="ja-JP" sz="800" dirty="0">
                          <a:latin typeface="Meiryo UI" panose="020B0604030504040204" pitchFamily="50" charset="-128"/>
                          <a:ea typeface="Meiryo UI" panose="020B0604030504040204" pitchFamily="50" charset="-128"/>
                        </a:rPr>
                        <a:t>azp </a:t>
                      </a:r>
                      <a:r>
                        <a:rPr kumimoji="1" lang="ja-JP" altLang="en-US" sz="800" dirty="0">
                          <a:latin typeface="Meiryo UI" panose="020B0604030504040204" pitchFamily="50" charset="-128"/>
                          <a:ea typeface="Meiryo UI" panose="020B0604030504040204" pitchFamily="50" charset="-128"/>
                        </a:rPr>
                        <a:t>の値と異なる場合にのみ必要となる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オーディエンスと </a:t>
                      </a:r>
                      <a:r>
                        <a:rPr kumimoji="1" lang="en-US" altLang="ja-JP" sz="800" dirty="0">
                          <a:latin typeface="Meiryo UI" panose="020B0604030504040204" pitchFamily="50" charset="-128"/>
                          <a:ea typeface="Meiryo UI" panose="020B0604030504040204" pitchFamily="50" charset="-128"/>
                        </a:rPr>
                        <a:t>azp </a:t>
                      </a:r>
                      <a:r>
                        <a:rPr kumimoji="1" lang="ja-JP" altLang="en-US" sz="800" dirty="0">
                          <a:latin typeface="Meiryo UI" panose="020B0604030504040204" pitchFamily="50" charset="-128"/>
                          <a:ea typeface="Meiryo UI" panose="020B0604030504040204" pitchFamily="50" charset="-128"/>
                        </a:rPr>
                        <a:t>値が同値である場合にも</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を含んでもよい </a:t>
                      </a:r>
                      <a:r>
                        <a:rPr kumimoji="1" lang="en-US" altLang="ja-JP" sz="800" dirty="0">
                          <a:latin typeface="Meiryo UI" panose="020B0604030504040204" pitchFamily="50" charset="-128"/>
                          <a:ea typeface="Meiryo UI" panose="020B0604030504040204" pitchFamily="50" charset="-128"/>
                        </a:rPr>
                        <a:t>(MAY). azp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51989371"/>
                  </a:ext>
                </a:extLst>
              </a:tr>
            </a:tbl>
          </a:graphicData>
        </a:graphic>
      </p:graphicFrame>
      <p:sp>
        <p:nvSpPr>
          <p:cNvPr id="6" name="テキスト ボックス 5">
            <a:extLst>
              <a:ext uri="{FF2B5EF4-FFF2-40B4-BE49-F238E27FC236}">
                <a16:creationId xmlns:a16="http://schemas.microsoft.com/office/drawing/2014/main" id="{186C6E82-1B42-73E3-9302-8046070D6D83}"/>
              </a:ext>
            </a:extLst>
          </p:cNvPr>
          <p:cNvSpPr txBox="1"/>
          <p:nvPr/>
        </p:nvSpPr>
        <p:spPr>
          <a:xfrm>
            <a:off x="216000" y="719998"/>
            <a:ext cx="9449931" cy="822083"/>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本書中の設計では</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トークンは登場しないが、参考情報として</a:t>
            </a:r>
            <a:r>
              <a:rPr lang="en-US" altLang="ja-JP" sz="1200" dirty="0">
                <a:latin typeface="Meiryo UI" panose="020B0604030504040204" pitchFamily="50" charset="-128"/>
                <a:ea typeface="Meiryo UI" panose="020B0604030504040204" pitchFamily="50" charset="-128"/>
              </a:rPr>
              <a:t>OpenID Connect 1.0</a:t>
            </a:r>
            <a:r>
              <a:rPr lang="ja-JP" altLang="en-US" sz="1200" dirty="0">
                <a:latin typeface="Meiryo UI" panose="020B0604030504040204" pitchFamily="50" charset="-128"/>
                <a:ea typeface="Meiryo UI" panose="020B0604030504040204" pitchFamily="50" charset="-128"/>
              </a:rPr>
              <a:t>で定められた</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トークンのクレームを以下に示す。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必須のクレームもいくつか定められている。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https://openid.net/specs/openid-connect-core-1_0.html#IDToken</a:t>
            </a:r>
          </a:p>
          <a:p>
            <a:r>
              <a:rPr lang="en-US" altLang="ja-JP" sz="1200" dirty="0">
                <a:latin typeface="Meiryo UI" panose="020B0604030504040204" pitchFamily="50" charset="-128"/>
                <a:ea typeface="Meiryo UI" panose="020B0604030504040204" pitchFamily="50" charset="-128"/>
              </a:rPr>
              <a:t>http://openid-foundation-japan.github.io/openid-connect-core-1_0.ja.html#IDToken</a:t>
            </a: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80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84E96-88C6-3DF1-7DA2-F81A9A7AB0CC}"/>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アクセストークンの</a:t>
            </a:r>
            <a:r>
              <a:rPr kumimoji="1" lang="ja-JP" altLang="en-US" sz="1800" dirty="0">
                <a:latin typeface="Meiryo UI" panose="020B0604030504040204" pitchFamily="50" charset="-128"/>
                <a:ea typeface="Meiryo UI" panose="020B0604030504040204" pitchFamily="50" charset="-128"/>
              </a:rPr>
              <a:t>クレーム</a:t>
            </a:r>
          </a:p>
        </p:txBody>
      </p:sp>
      <p:graphicFrame>
        <p:nvGraphicFramePr>
          <p:cNvPr id="3" name="表 3">
            <a:extLst>
              <a:ext uri="{FF2B5EF4-FFF2-40B4-BE49-F238E27FC236}">
                <a16:creationId xmlns:a16="http://schemas.microsoft.com/office/drawing/2014/main" id="{3AFE7AB3-635E-9390-AA60-95A46C3B2E6A}"/>
              </a:ext>
            </a:extLst>
          </p:cNvPr>
          <p:cNvGraphicFramePr>
            <a:graphicFrameLocks noGrp="1"/>
          </p:cNvGraphicFramePr>
          <p:nvPr>
            <p:extLst>
              <p:ext uri="{D42A27DB-BD31-4B8C-83A1-F6EECF244321}">
                <p14:modId xmlns:p14="http://schemas.microsoft.com/office/powerpoint/2010/main" val="2375064147"/>
              </p:ext>
            </p:extLst>
          </p:nvPr>
        </p:nvGraphicFramePr>
        <p:xfrm>
          <a:off x="249498" y="1790504"/>
          <a:ext cx="9281958" cy="4876800"/>
        </p:xfrm>
        <a:graphic>
          <a:graphicData uri="http://schemas.openxmlformats.org/drawingml/2006/table">
            <a:tbl>
              <a:tblPr firstRow="1" bandRow="1">
                <a:tableStyleId>{5C22544A-7EE6-4342-B048-85BDC9FD1C3A}</a:tableStyleId>
              </a:tblPr>
              <a:tblGrid>
                <a:gridCol w="332005">
                  <a:extLst>
                    <a:ext uri="{9D8B030D-6E8A-4147-A177-3AD203B41FA5}">
                      <a16:colId xmlns:a16="http://schemas.microsoft.com/office/drawing/2014/main" val="1601361085"/>
                    </a:ext>
                  </a:extLst>
                </a:gridCol>
                <a:gridCol w="1323874">
                  <a:extLst>
                    <a:ext uri="{9D8B030D-6E8A-4147-A177-3AD203B41FA5}">
                      <a16:colId xmlns:a16="http://schemas.microsoft.com/office/drawing/2014/main" val="2608543465"/>
                    </a:ext>
                  </a:extLst>
                </a:gridCol>
                <a:gridCol w="926773">
                  <a:extLst>
                    <a:ext uri="{9D8B030D-6E8A-4147-A177-3AD203B41FA5}">
                      <a16:colId xmlns:a16="http://schemas.microsoft.com/office/drawing/2014/main" val="3280687285"/>
                    </a:ext>
                  </a:extLst>
                </a:gridCol>
                <a:gridCol w="770706">
                  <a:extLst>
                    <a:ext uri="{9D8B030D-6E8A-4147-A177-3AD203B41FA5}">
                      <a16:colId xmlns:a16="http://schemas.microsoft.com/office/drawing/2014/main" val="2768275643"/>
                    </a:ext>
                  </a:extLst>
                </a:gridCol>
                <a:gridCol w="1046635">
                  <a:extLst>
                    <a:ext uri="{9D8B030D-6E8A-4147-A177-3AD203B41FA5}">
                      <a16:colId xmlns:a16="http://schemas.microsoft.com/office/drawing/2014/main" val="1536703890"/>
                    </a:ext>
                  </a:extLst>
                </a:gridCol>
                <a:gridCol w="2180201">
                  <a:extLst>
                    <a:ext uri="{9D8B030D-6E8A-4147-A177-3AD203B41FA5}">
                      <a16:colId xmlns:a16="http://schemas.microsoft.com/office/drawing/2014/main" val="3154496153"/>
                    </a:ext>
                  </a:extLst>
                </a:gridCol>
                <a:gridCol w="2701764">
                  <a:extLst>
                    <a:ext uri="{9D8B030D-6E8A-4147-A177-3AD203B41FA5}">
                      <a16:colId xmlns:a16="http://schemas.microsoft.com/office/drawing/2014/main" val="991966606"/>
                    </a:ext>
                  </a:extLst>
                </a:gridCol>
              </a:tblGrid>
              <a:tr h="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の仕様</a:t>
                      </a:r>
                    </a:p>
                  </a:txBody>
                  <a:tcPr/>
                </a:tc>
                <a:tc>
                  <a:txBody>
                    <a:bodyPr/>
                    <a:lstStyle/>
                    <a:p>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の仕様</a:t>
                      </a:r>
                    </a:p>
                  </a:txBody>
                  <a:tcPr/>
                </a:tc>
                <a:tc>
                  <a:txBody>
                    <a:bodyPr/>
                    <a:lstStyle/>
                    <a:p>
                      <a:r>
                        <a:rPr kumimoji="1" lang="en-US" altLang="ja-JP" sz="800" dirty="0">
                          <a:latin typeface="Meiryo UI" panose="020B0604030504040204" pitchFamily="50" charset="-128"/>
                          <a:ea typeface="Meiryo UI" panose="020B0604030504040204" pitchFamily="50" charset="-128"/>
                        </a:rPr>
                        <a:t>Keycloak</a:t>
                      </a:r>
                      <a:r>
                        <a:rPr kumimoji="1" lang="ja-JP" altLang="en-US" sz="800" dirty="0">
                          <a:latin typeface="Meiryo UI" panose="020B0604030504040204" pitchFamily="50" charset="-128"/>
                          <a:ea typeface="Meiryo UI" panose="020B0604030504040204" pitchFamily="50" charset="-128"/>
                        </a:rPr>
                        <a:t>の仕様</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tc>
                  <a:txBody>
                    <a:bodyPr/>
                    <a:lstStyle/>
                    <a:p>
                      <a:r>
                        <a:rPr kumimoji="1" lang="ja-JP" altLang="en-US" sz="800" dirty="0">
                          <a:latin typeface="Meiryo UI" panose="020B0604030504040204" pitchFamily="50" charset="-128"/>
                          <a:ea typeface="Meiryo UI" panose="020B0604030504040204" pitchFamily="50" charset="-128"/>
                        </a:rPr>
                        <a:t>クレーム値の例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6050916"/>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標準</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トークンの有効期限</a:t>
                      </a:r>
                      <a:r>
                        <a:rPr kumimoji="1" lang="en-US" altLang="ja-JP" sz="800" dirty="0">
                          <a:solidFill>
                            <a:schemeClr val="tx1"/>
                          </a:solidFill>
                          <a:latin typeface="Meiryo UI" panose="020B0604030504040204" pitchFamily="50" charset="-128"/>
                          <a:ea typeface="Meiryo UI" panose="020B0604030504040204" pitchFamily="50" charset="-128"/>
                        </a:rPr>
                        <a:t>(UNIX</a:t>
                      </a:r>
                      <a:r>
                        <a:rPr kumimoji="1" lang="ja-JP" altLang="en-US" sz="800" dirty="0">
                          <a:solidFill>
                            <a:schemeClr val="tx1"/>
                          </a:solidFill>
                          <a:latin typeface="Meiryo UI" panose="020B0604030504040204" pitchFamily="50" charset="-128"/>
                          <a:ea typeface="Meiryo UI" panose="020B0604030504040204" pitchFamily="50" charset="-128"/>
                        </a:rPr>
                        <a:t>時間</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1654660700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58501488"/>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トークンが発行された時刻</a:t>
                      </a:r>
                      <a:r>
                        <a:rPr kumimoji="1" lang="en-US" altLang="ja-JP" sz="800" dirty="0">
                          <a:solidFill>
                            <a:schemeClr val="tx1"/>
                          </a:solidFill>
                          <a:latin typeface="Meiryo UI" panose="020B0604030504040204" pitchFamily="50" charset="-128"/>
                          <a:ea typeface="Meiryo UI" panose="020B0604030504040204" pitchFamily="50" charset="-128"/>
                        </a:rPr>
                        <a:t>(UNIX</a:t>
                      </a:r>
                      <a:r>
                        <a:rPr kumimoji="1" lang="ja-JP" altLang="en-US" sz="800" dirty="0">
                          <a:solidFill>
                            <a:schemeClr val="tx1"/>
                          </a:solidFill>
                          <a:latin typeface="Meiryo UI" panose="020B0604030504040204" pitchFamily="50" charset="-128"/>
                          <a:ea typeface="Meiryo UI" panose="020B0604030504040204" pitchFamily="50" charset="-128"/>
                        </a:rPr>
                        <a:t>時間</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1654660400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96225909"/>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jti</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発行者ごとトークンごとに一意な識別子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“12ff3f47-f64f-4666-bda3-4e0984d9d4e7”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7850025"/>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トークン発行者の識別子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“https://example_domain/auth/realms/realm_name”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5311929"/>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aud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トークンが意図している受信者の識別子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“account”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71702162"/>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6</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sub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トークンの主題の識別子</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トークン発行者におけるユーザの</a:t>
                      </a:r>
                      <a:r>
                        <a:rPr kumimoji="1" lang="en-US" altLang="ja-JP" sz="800" dirty="0">
                          <a:solidFill>
                            <a:schemeClr val="tx1"/>
                          </a:solidFill>
                          <a:latin typeface="Meiryo UI" panose="020B0604030504040204" pitchFamily="50" charset="-128"/>
                          <a:ea typeface="Meiryo UI" panose="020B0604030504040204" pitchFamily="50" charset="-128"/>
                        </a:rPr>
                        <a:t>UUID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“be974a5a-b2f7-44bc-a9c3-2dbefa7a062a”</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78275334"/>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typ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必須</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トークンの形式</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“Bearer”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09109668"/>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azp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必須</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標準</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認可された対象者のクライアント</a:t>
                      </a:r>
                      <a:r>
                        <a:rPr kumimoji="1" lang="en-US" altLang="ja-JP" sz="800" dirty="0">
                          <a:solidFill>
                            <a:schemeClr val="tx1"/>
                          </a:solidFill>
                          <a:latin typeface="Meiryo UI" panose="020B0604030504040204" pitchFamily="50" charset="-128"/>
                          <a:ea typeface="Meiryo UI" panose="020B0604030504040204" pitchFamily="50" charset="-128"/>
                        </a:rPr>
                        <a:t>ID</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“example_client”</a:t>
                      </a:r>
                    </a:p>
                  </a:txBody>
                  <a:tcPr/>
                </a:tc>
                <a:extLst>
                  <a:ext uri="{0D108BD9-81ED-4DB2-BD59-A6C34878D82A}">
                    <a16:rowId xmlns:a16="http://schemas.microsoft.com/office/drawing/2014/main" val="3650065773"/>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9</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session_state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セッション状態</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“c0d02a92-4d79-4456-aa6b-623b162fe2dc”</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398356"/>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preferred_username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ユーザ名</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“example_user”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252557"/>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email_verified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メールアドレスの検証</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false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962912"/>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Authentication Context Class Reference</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39976335"/>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realm_access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レルムアクセス</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 "roles": [ "offline_access", "uma_authorization" ] }</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0693519"/>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resource_access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リソースアクセス</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 "account": { "roles": [ "manage-account", "manage-account-links", "view-profile" ] } }</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9172218"/>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scope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スコープ</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“email profile”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8951348"/>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16</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organization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ユーザ定義のクレーム</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ユーザの所属組織</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[“cadde.xxx.xx”, “cadde.yyy.yy”]</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61368226"/>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client_id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必須</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トークンを取得したクライアントの</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“example_client”</a:t>
                      </a:r>
                    </a:p>
                  </a:txBody>
                  <a:tcPr/>
                </a:tc>
                <a:extLst>
                  <a:ext uri="{0D108BD9-81ED-4DB2-BD59-A6C34878D82A}">
                    <a16:rowId xmlns:a16="http://schemas.microsoft.com/office/drawing/2014/main" val="1768265523"/>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必須</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トークンを取得するにあたって認証したユーザ名</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“example_user”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10491059"/>
                  </a:ext>
                </a:extLst>
              </a:tr>
              <a:tr h="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19</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active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トークンが有効かどうか</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87051657"/>
                  </a:ext>
                </a:extLst>
              </a:tr>
            </a:tbl>
          </a:graphicData>
        </a:graphic>
      </p:graphicFrame>
      <p:sp>
        <p:nvSpPr>
          <p:cNvPr id="4" name="テキスト ボックス 3">
            <a:extLst>
              <a:ext uri="{FF2B5EF4-FFF2-40B4-BE49-F238E27FC236}">
                <a16:creationId xmlns:a16="http://schemas.microsoft.com/office/drawing/2014/main" id="{4F32BB01-2F8B-7052-DDB9-F469EE7D354B}"/>
              </a:ext>
            </a:extLst>
          </p:cNvPr>
          <p:cNvSpPr txBox="1"/>
          <p:nvPr/>
        </p:nvSpPr>
        <p:spPr>
          <a:xfrm>
            <a:off x="216001" y="719998"/>
            <a:ext cx="9281958" cy="995591"/>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JWT</a:t>
            </a:r>
            <a:r>
              <a:rPr lang="ja-JP" altLang="en-US" sz="1200" dirty="0">
                <a:latin typeface="Meiryo UI" panose="020B0604030504040204" pitchFamily="50" charset="-128"/>
                <a:ea typeface="Meiryo UI" panose="020B0604030504040204" pitchFamily="50" charset="-128"/>
              </a:rPr>
              <a:t>として標準とされているクレームはいくつかある（下表の</a:t>
            </a:r>
            <a:r>
              <a:rPr lang="en-US" altLang="ja-JP" sz="1200" dirty="0">
                <a:latin typeface="Meiryo UI" panose="020B0604030504040204" pitchFamily="50" charset="-128"/>
                <a:ea typeface="Meiryo UI" panose="020B0604030504040204" pitchFamily="50" charset="-128"/>
              </a:rPr>
              <a:t>JWT</a:t>
            </a:r>
            <a:r>
              <a:rPr lang="ja-JP" altLang="en-US" sz="1200" dirty="0">
                <a:latin typeface="Meiryo UI" panose="020B0604030504040204" pitchFamily="50" charset="-128"/>
                <a:ea typeface="Meiryo UI" panose="020B0604030504040204" pitchFamily="50" charset="-128"/>
              </a:rPr>
              <a:t>の仕様）が、アクセストークンとしては、</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トークンのように必須とされているクレームはない。</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https://datatracker.ietf.org/doc/html/rfc6749#section-1.4 </a:t>
            </a:r>
          </a:p>
          <a:p>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のクライアント設定内の「スコープ」、「クライアントスコープ」の設定で外すことができるクレームがいくつか存在する。（外すことができないクレームを以下表の</a:t>
            </a:r>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の仕様で必須とした）</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独自仕様としてクレームを追加したい場合は</a:t>
            </a:r>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のマッパー設定でクレームを追加することができる。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17876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11D8B-D376-C1DB-E429-B43CE34CD4A5}"/>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アクターごとの認証</a:t>
            </a:r>
            <a:endParaRPr kumimoji="1" lang="ja-JP" altLang="en-US" sz="18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3F54C72-14B8-A850-9EED-5326EB0BCE16}"/>
              </a:ext>
            </a:extLst>
          </p:cNvPr>
          <p:cNvSpPr/>
          <p:nvPr/>
        </p:nvSpPr>
        <p:spPr>
          <a:xfrm>
            <a:off x="408615" y="1935429"/>
            <a:ext cx="1033015"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WebApp</a:t>
            </a:r>
            <a:endParaRPr kumimoji="1" lang="ja-JP" altLang="en-US" sz="800" dirty="0"/>
          </a:p>
        </p:txBody>
      </p:sp>
      <p:sp>
        <p:nvSpPr>
          <p:cNvPr id="4" name="四角形: 角を丸くする 3">
            <a:extLst>
              <a:ext uri="{FF2B5EF4-FFF2-40B4-BE49-F238E27FC236}">
                <a16:creationId xmlns:a16="http://schemas.microsoft.com/office/drawing/2014/main" id="{24178E50-C6D7-0E66-6A5B-E051C7B0E815}"/>
              </a:ext>
            </a:extLst>
          </p:cNvPr>
          <p:cNvSpPr/>
          <p:nvPr/>
        </p:nvSpPr>
        <p:spPr>
          <a:xfrm>
            <a:off x="207470" y="2957963"/>
            <a:ext cx="1441117" cy="261953"/>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データ利用者</a:t>
            </a:r>
          </a:p>
        </p:txBody>
      </p:sp>
      <p:sp>
        <p:nvSpPr>
          <p:cNvPr id="5" name="正方形/長方形 4">
            <a:extLst>
              <a:ext uri="{FF2B5EF4-FFF2-40B4-BE49-F238E27FC236}">
                <a16:creationId xmlns:a16="http://schemas.microsoft.com/office/drawing/2014/main" id="{6C0F5080-9513-9546-B5DC-3F4B3754097E}"/>
              </a:ext>
            </a:extLst>
          </p:cNvPr>
          <p:cNvSpPr/>
          <p:nvPr/>
        </p:nvSpPr>
        <p:spPr>
          <a:xfrm>
            <a:off x="2036061" y="1937593"/>
            <a:ext cx="1033015"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利用者コネクタ</a:t>
            </a:r>
            <a:endParaRPr kumimoji="1" lang="ja-JP" altLang="en-US" sz="800" dirty="0"/>
          </a:p>
        </p:txBody>
      </p:sp>
      <p:sp>
        <p:nvSpPr>
          <p:cNvPr id="6" name="四角形: 角を丸くする 5">
            <a:extLst>
              <a:ext uri="{FF2B5EF4-FFF2-40B4-BE49-F238E27FC236}">
                <a16:creationId xmlns:a16="http://schemas.microsoft.com/office/drawing/2014/main" id="{2354FE94-D788-009C-A942-8EDD1BFF1CDB}"/>
              </a:ext>
            </a:extLst>
          </p:cNvPr>
          <p:cNvSpPr/>
          <p:nvPr/>
        </p:nvSpPr>
        <p:spPr>
          <a:xfrm>
            <a:off x="1518368" y="6352941"/>
            <a:ext cx="1323703" cy="318005"/>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データ提供者</a:t>
            </a:r>
          </a:p>
        </p:txBody>
      </p:sp>
      <p:sp>
        <p:nvSpPr>
          <p:cNvPr id="7" name="正方形/長方形 6">
            <a:extLst>
              <a:ext uri="{FF2B5EF4-FFF2-40B4-BE49-F238E27FC236}">
                <a16:creationId xmlns:a16="http://schemas.microsoft.com/office/drawing/2014/main" id="{C0D3C6CB-C582-CE8C-93CC-66E368258DC3}"/>
              </a:ext>
            </a:extLst>
          </p:cNvPr>
          <p:cNvSpPr/>
          <p:nvPr/>
        </p:nvSpPr>
        <p:spPr>
          <a:xfrm>
            <a:off x="288675" y="5159298"/>
            <a:ext cx="1184157" cy="29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データカタログ作成ツール画面</a:t>
            </a:r>
          </a:p>
        </p:txBody>
      </p:sp>
      <p:sp>
        <p:nvSpPr>
          <p:cNvPr id="8" name="正方形/長方形 7">
            <a:extLst>
              <a:ext uri="{FF2B5EF4-FFF2-40B4-BE49-F238E27FC236}">
                <a16:creationId xmlns:a16="http://schemas.microsoft.com/office/drawing/2014/main" id="{33706D49-BCA7-7FAA-801C-F74E1FA38EF7}"/>
              </a:ext>
            </a:extLst>
          </p:cNvPr>
          <p:cNvSpPr/>
          <p:nvPr/>
        </p:nvSpPr>
        <p:spPr>
          <a:xfrm>
            <a:off x="246716" y="3779199"/>
            <a:ext cx="1339797" cy="29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データカタログ作成ツール</a:t>
            </a:r>
            <a:r>
              <a:rPr kumimoji="1" lang="en-US" altLang="ja-JP" sz="800" dirty="0"/>
              <a:t>API</a:t>
            </a:r>
            <a:endParaRPr kumimoji="1" lang="ja-JP" altLang="en-US" sz="800" dirty="0"/>
          </a:p>
        </p:txBody>
      </p:sp>
      <p:sp>
        <p:nvSpPr>
          <p:cNvPr id="9" name="正方形/長方形 8">
            <a:extLst>
              <a:ext uri="{FF2B5EF4-FFF2-40B4-BE49-F238E27FC236}">
                <a16:creationId xmlns:a16="http://schemas.microsoft.com/office/drawing/2014/main" id="{ED4B5D55-4A9B-D198-B4DE-0D2CE84977D7}"/>
              </a:ext>
            </a:extLst>
          </p:cNvPr>
          <p:cNvSpPr/>
          <p:nvPr/>
        </p:nvSpPr>
        <p:spPr>
          <a:xfrm>
            <a:off x="3365331" y="5166219"/>
            <a:ext cx="1291081" cy="338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認可サーバ画面</a:t>
            </a:r>
          </a:p>
        </p:txBody>
      </p:sp>
      <p:sp>
        <p:nvSpPr>
          <p:cNvPr id="10" name="正方形/長方形 9">
            <a:extLst>
              <a:ext uri="{FF2B5EF4-FFF2-40B4-BE49-F238E27FC236}">
                <a16:creationId xmlns:a16="http://schemas.microsoft.com/office/drawing/2014/main" id="{C97079B0-0A0C-93BD-B7B5-5B16B73EAFE1}"/>
              </a:ext>
            </a:extLst>
          </p:cNvPr>
          <p:cNvSpPr/>
          <p:nvPr/>
        </p:nvSpPr>
        <p:spPr>
          <a:xfrm>
            <a:off x="3375241" y="3727397"/>
            <a:ext cx="1271260" cy="29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認可サーバ</a:t>
            </a:r>
            <a:r>
              <a:rPr kumimoji="1" lang="en-US" altLang="ja-JP" sz="800" dirty="0"/>
              <a:t>API</a:t>
            </a:r>
            <a:endParaRPr kumimoji="1" lang="ja-JP" altLang="en-US" sz="800" dirty="0"/>
          </a:p>
        </p:txBody>
      </p:sp>
      <p:cxnSp>
        <p:nvCxnSpPr>
          <p:cNvPr id="11" name="直線コネクタ 10">
            <a:extLst>
              <a:ext uri="{FF2B5EF4-FFF2-40B4-BE49-F238E27FC236}">
                <a16:creationId xmlns:a16="http://schemas.microsoft.com/office/drawing/2014/main" id="{2512998D-7BD7-CA48-79CE-756DC3A61618}"/>
              </a:ext>
            </a:extLst>
          </p:cNvPr>
          <p:cNvCxnSpPr>
            <a:cxnSpLocks/>
            <a:stCxn id="3" idx="2"/>
            <a:endCxn id="4" idx="0"/>
          </p:cNvCxnSpPr>
          <p:nvPr/>
        </p:nvCxnSpPr>
        <p:spPr>
          <a:xfrm>
            <a:off x="925123" y="2370857"/>
            <a:ext cx="2906" cy="587106"/>
          </a:xfrm>
          <a:prstGeom prst="line">
            <a:avLst/>
          </a:prstGeom>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5E08D333-F5FC-904F-E631-6E37FFC8BD50}"/>
              </a:ext>
            </a:extLst>
          </p:cNvPr>
          <p:cNvSpPr/>
          <p:nvPr/>
        </p:nvSpPr>
        <p:spPr>
          <a:xfrm>
            <a:off x="395330" y="925259"/>
            <a:ext cx="1033015"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外部</a:t>
            </a:r>
            <a:r>
              <a:rPr kumimoji="1" lang="en-US" altLang="ja-JP" sz="800" dirty="0"/>
              <a:t>IdP</a:t>
            </a:r>
            <a:endParaRPr kumimoji="1" lang="ja-JP" altLang="en-US" sz="800" dirty="0"/>
          </a:p>
        </p:txBody>
      </p:sp>
      <p:cxnSp>
        <p:nvCxnSpPr>
          <p:cNvPr id="13" name="直線コネクタ 12">
            <a:extLst>
              <a:ext uri="{FF2B5EF4-FFF2-40B4-BE49-F238E27FC236}">
                <a16:creationId xmlns:a16="http://schemas.microsoft.com/office/drawing/2014/main" id="{4D021518-405F-6B7D-5410-E55DCB94A716}"/>
              </a:ext>
            </a:extLst>
          </p:cNvPr>
          <p:cNvCxnSpPr>
            <a:cxnSpLocks/>
            <a:stCxn id="12" idx="2"/>
            <a:endCxn id="3" idx="0"/>
          </p:cNvCxnSpPr>
          <p:nvPr/>
        </p:nvCxnSpPr>
        <p:spPr>
          <a:xfrm>
            <a:off x="911838" y="1360687"/>
            <a:ext cx="13285" cy="5747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EA7D6886-9F7C-4BCA-0B5F-351B8EDE2F93}"/>
              </a:ext>
            </a:extLst>
          </p:cNvPr>
          <p:cNvSpPr/>
          <p:nvPr/>
        </p:nvSpPr>
        <p:spPr>
          <a:xfrm>
            <a:off x="2097968" y="848763"/>
            <a:ext cx="1033015"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認証サーバ</a:t>
            </a:r>
          </a:p>
        </p:txBody>
      </p:sp>
      <p:cxnSp>
        <p:nvCxnSpPr>
          <p:cNvPr id="15" name="直線コネクタ 14">
            <a:extLst>
              <a:ext uri="{FF2B5EF4-FFF2-40B4-BE49-F238E27FC236}">
                <a16:creationId xmlns:a16="http://schemas.microsoft.com/office/drawing/2014/main" id="{398A8246-AE05-AB8C-3A3A-8CE79CB7FF40}"/>
              </a:ext>
            </a:extLst>
          </p:cNvPr>
          <p:cNvCxnSpPr>
            <a:cxnSpLocks/>
            <a:stCxn id="14" idx="2"/>
            <a:endCxn id="3" idx="0"/>
          </p:cNvCxnSpPr>
          <p:nvPr/>
        </p:nvCxnSpPr>
        <p:spPr>
          <a:xfrm flipH="1">
            <a:off x="925123" y="1284191"/>
            <a:ext cx="1689353" cy="6512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7C406FA-2C09-7C51-9B71-4BCB408F499A}"/>
              </a:ext>
            </a:extLst>
          </p:cNvPr>
          <p:cNvCxnSpPr>
            <a:cxnSpLocks/>
            <a:stCxn id="5" idx="1"/>
            <a:endCxn id="3" idx="3"/>
          </p:cNvCxnSpPr>
          <p:nvPr/>
        </p:nvCxnSpPr>
        <p:spPr>
          <a:xfrm flipH="1" flipV="1">
            <a:off x="1441630" y="2153143"/>
            <a:ext cx="594431" cy="2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99208AF-925B-F13B-C298-54FEF9E5DE4C}"/>
              </a:ext>
            </a:extLst>
          </p:cNvPr>
          <p:cNvCxnSpPr>
            <a:cxnSpLocks/>
            <a:stCxn id="14" idx="2"/>
            <a:endCxn id="5" idx="0"/>
          </p:cNvCxnSpPr>
          <p:nvPr/>
        </p:nvCxnSpPr>
        <p:spPr>
          <a:xfrm flipH="1">
            <a:off x="2552569" y="1284191"/>
            <a:ext cx="61907" cy="65340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C81494A3-78B4-D539-A9EF-5654627B88C1}"/>
              </a:ext>
            </a:extLst>
          </p:cNvPr>
          <p:cNvSpPr/>
          <p:nvPr/>
        </p:nvSpPr>
        <p:spPr>
          <a:xfrm>
            <a:off x="3512245" y="1935429"/>
            <a:ext cx="1033015"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提供者コネクタ</a:t>
            </a:r>
          </a:p>
        </p:txBody>
      </p:sp>
      <p:cxnSp>
        <p:nvCxnSpPr>
          <p:cNvPr id="19" name="直線コネクタ 18">
            <a:extLst>
              <a:ext uri="{FF2B5EF4-FFF2-40B4-BE49-F238E27FC236}">
                <a16:creationId xmlns:a16="http://schemas.microsoft.com/office/drawing/2014/main" id="{63965C07-F21D-1785-EE19-68CEFECBA1BF}"/>
              </a:ext>
            </a:extLst>
          </p:cNvPr>
          <p:cNvCxnSpPr>
            <a:cxnSpLocks/>
            <a:stCxn id="5" idx="3"/>
            <a:endCxn id="18" idx="1"/>
          </p:cNvCxnSpPr>
          <p:nvPr/>
        </p:nvCxnSpPr>
        <p:spPr>
          <a:xfrm flipV="1">
            <a:off x="3069076" y="2153143"/>
            <a:ext cx="443169" cy="2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A7A43-7A73-9299-7766-19FC674CB0C1}"/>
              </a:ext>
            </a:extLst>
          </p:cNvPr>
          <p:cNvCxnSpPr>
            <a:cxnSpLocks/>
            <a:stCxn id="21" idx="2"/>
            <a:endCxn id="18" idx="0"/>
          </p:cNvCxnSpPr>
          <p:nvPr/>
        </p:nvCxnSpPr>
        <p:spPr>
          <a:xfrm>
            <a:off x="4019436" y="1261523"/>
            <a:ext cx="9317" cy="6739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3C700C80-E7D3-5122-7752-012C245DCD29}"/>
              </a:ext>
            </a:extLst>
          </p:cNvPr>
          <p:cNvSpPr/>
          <p:nvPr/>
        </p:nvSpPr>
        <p:spPr>
          <a:xfrm>
            <a:off x="3502928" y="826095"/>
            <a:ext cx="1033015"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認可サーバ</a:t>
            </a:r>
          </a:p>
        </p:txBody>
      </p:sp>
      <p:sp>
        <p:nvSpPr>
          <p:cNvPr id="22" name="四角形: 角を丸くする 21">
            <a:extLst>
              <a:ext uri="{FF2B5EF4-FFF2-40B4-BE49-F238E27FC236}">
                <a16:creationId xmlns:a16="http://schemas.microsoft.com/office/drawing/2014/main" id="{7B160682-25BB-CC7D-0FED-4630D42ABB1F}"/>
              </a:ext>
            </a:extLst>
          </p:cNvPr>
          <p:cNvSpPr/>
          <p:nvPr/>
        </p:nvSpPr>
        <p:spPr>
          <a:xfrm>
            <a:off x="5368078" y="6308127"/>
            <a:ext cx="1444064" cy="293933"/>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データ取引市場</a:t>
            </a:r>
          </a:p>
        </p:txBody>
      </p:sp>
      <p:cxnSp>
        <p:nvCxnSpPr>
          <p:cNvPr id="23" name="直線コネクタ 22">
            <a:extLst>
              <a:ext uri="{FF2B5EF4-FFF2-40B4-BE49-F238E27FC236}">
                <a16:creationId xmlns:a16="http://schemas.microsoft.com/office/drawing/2014/main" id="{B6785271-27C2-FEBB-A803-83488DCE42BC}"/>
              </a:ext>
            </a:extLst>
          </p:cNvPr>
          <p:cNvCxnSpPr>
            <a:cxnSpLocks/>
            <a:stCxn id="6" idx="0"/>
            <a:endCxn id="7" idx="2"/>
          </p:cNvCxnSpPr>
          <p:nvPr/>
        </p:nvCxnSpPr>
        <p:spPr>
          <a:xfrm flipH="1" flipV="1">
            <a:off x="880754" y="5451777"/>
            <a:ext cx="1299466" cy="901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49D0D9-714E-9684-21F2-AA9DC13F72F8}"/>
              </a:ext>
            </a:extLst>
          </p:cNvPr>
          <p:cNvCxnSpPr>
            <a:cxnSpLocks/>
            <a:stCxn id="6" idx="0"/>
            <a:endCxn id="9" idx="2"/>
          </p:cNvCxnSpPr>
          <p:nvPr/>
        </p:nvCxnSpPr>
        <p:spPr>
          <a:xfrm flipV="1">
            <a:off x="2180220" y="5504774"/>
            <a:ext cx="1830652" cy="84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9DCD58F-8A1E-3F80-F749-8287168D9B6C}"/>
              </a:ext>
            </a:extLst>
          </p:cNvPr>
          <p:cNvCxnSpPr>
            <a:cxnSpLocks/>
            <a:stCxn id="7" idx="0"/>
            <a:endCxn id="8" idx="2"/>
          </p:cNvCxnSpPr>
          <p:nvPr/>
        </p:nvCxnSpPr>
        <p:spPr>
          <a:xfrm flipV="1">
            <a:off x="880754" y="4071678"/>
            <a:ext cx="35861" cy="108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953A5CC-0AA7-424C-10FD-7CCDA0BB9DC1}"/>
              </a:ext>
            </a:extLst>
          </p:cNvPr>
          <p:cNvCxnSpPr>
            <a:cxnSpLocks/>
            <a:stCxn id="9" idx="0"/>
            <a:endCxn id="10" idx="2"/>
          </p:cNvCxnSpPr>
          <p:nvPr/>
        </p:nvCxnSpPr>
        <p:spPr>
          <a:xfrm flipH="1" flipV="1">
            <a:off x="4010871" y="4019876"/>
            <a:ext cx="1" cy="1146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6BD2C4E-8461-8E4C-55BC-468BE3614126}"/>
              </a:ext>
            </a:extLst>
          </p:cNvPr>
          <p:cNvSpPr/>
          <p:nvPr/>
        </p:nvSpPr>
        <p:spPr>
          <a:xfrm>
            <a:off x="1942162" y="4501573"/>
            <a:ext cx="1033015" cy="292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認証サーバ</a:t>
            </a:r>
          </a:p>
        </p:txBody>
      </p:sp>
      <p:cxnSp>
        <p:nvCxnSpPr>
          <p:cNvPr id="28" name="直線コネクタ 27">
            <a:extLst>
              <a:ext uri="{FF2B5EF4-FFF2-40B4-BE49-F238E27FC236}">
                <a16:creationId xmlns:a16="http://schemas.microsoft.com/office/drawing/2014/main" id="{B875DC8F-6939-ED7D-6C2E-3566BDF6535A}"/>
              </a:ext>
            </a:extLst>
          </p:cNvPr>
          <p:cNvCxnSpPr>
            <a:cxnSpLocks/>
            <a:stCxn id="7" idx="3"/>
            <a:endCxn id="27" idx="1"/>
          </p:cNvCxnSpPr>
          <p:nvPr/>
        </p:nvCxnSpPr>
        <p:spPr>
          <a:xfrm flipV="1">
            <a:off x="1472832" y="4647813"/>
            <a:ext cx="469330" cy="6577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2C9BEF8-B18F-C0CC-2F62-FD2CD60E75FA}"/>
              </a:ext>
            </a:extLst>
          </p:cNvPr>
          <p:cNvCxnSpPr>
            <a:cxnSpLocks/>
            <a:stCxn id="9" idx="1"/>
            <a:endCxn id="27" idx="3"/>
          </p:cNvCxnSpPr>
          <p:nvPr/>
        </p:nvCxnSpPr>
        <p:spPr>
          <a:xfrm flipH="1" flipV="1">
            <a:off x="2975177" y="4647813"/>
            <a:ext cx="390154" cy="6876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0DCBC98-99C5-ACB4-2BF1-0A6620561BB1}"/>
              </a:ext>
            </a:extLst>
          </p:cNvPr>
          <p:cNvSpPr txBox="1"/>
          <p:nvPr/>
        </p:nvSpPr>
        <p:spPr>
          <a:xfrm>
            <a:off x="124240" y="1439405"/>
            <a:ext cx="924882" cy="338554"/>
          </a:xfrm>
          <a:prstGeom prst="rect">
            <a:avLst/>
          </a:prstGeom>
          <a:noFill/>
        </p:spPr>
        <p:txBody>
          <a:bodyPr wrap="square" rtlCol="0">
            <a:spAutoFit/>
          </a:bodyPr>
          <a:lstStyle/>
          <a:p>
            <a:r>
              <a:rPr kumimoji="1" lang="ja-JP" altLang="en-US" sz="800" dirty="0">
                <a:solidFill>
                  <a:srgbClr val="FF0000"/>
                </a:solidFill>
              </a:rPr>
              <a:t>利用者トークン</a:t>
            </a:r>
            <a:endParaRPr kumimoji="1" lang="en-US" altLang="ja-JP" sz="800" dirty="0">
              <a:solidFill>
                <a:srgbClr val="FF0000"/>
              </a:solidFill>
            </a:endParaRPr>
          </a:p>
          <a:p>
            <a:r>
              <a:rPr kumimoji="1" lang="ja-JP" altLang="en-US" sz="800" dirty="0">
                <a:solidFill>
                  <a:srgbClr val="FF0000"/>
                </a:solidFill>
              </a:rPr>
              <a:t>発行</a:t>
            </a:r>
          </a:p>
        </p:txBody>
      </p:sp>
      <p:sp>
        <p:nvSpPr>
          <p:cNvPr id="31" name="テキスト ボックス 30">
            <a:extLst>
              <a:ext uri="{FF2B5EF4-FFF2-40B4-BE49-F238E27FC236}">
                <a16:creationId xmlns:a16="http://schemas.microsoft.com/office/drawing/2014/main" id="{D15E8C97-B1B7-1C95-3EEE-A403BB023714}"/>
              </a:ext>
            </a:extLst>
          </p:cNvPr>
          <p:cNvSpPr txBox="1"/>
          <p:nvPr/>
        </p:nvSpPr>
        <p:spPr>
          <a:xfrm>
            <a:off x="1441420" y="1277326"/>
            <a:ext cx="1045641" cy="338554"/>
          </a:xfrm>
          <a:prstGeom prst="rect">
            <a:avLst/>
          </a:prstGeom>
          <a:noFill/>
        </p:spPr>
        <p:txBody>
          <a:bodyPr wrap="square" rtlCol="0">
            <a:spAutoFit/>
          </a:bodyPr>
          <a:lstStyle/>
          <a:p>
            <a:r>
              <a:rPr kumimoji="1" lang="ja-JP" altLang="en-US" sz="800" dirty="0">
                <a:solidFill>
                  <a:srgbClr val="FF0000"/>
                </a:solidFill>
              </a:rPr>
              <a:t>利用者トークン</a:t>
            </a:r>
            <a:endParaRPr kumimoji="1" lang="en-US" altLang="ja-JP" sz="800" dirty="0">
              <a:solidFill>
                <a:srgbClr val="FF0000"/>
              </a:solidFill>
            </a:endParaRPr>
          </a:p>
          <a:p>
            <a:r>
              <a:rPr kumimoji="1" lang="ja-JP" altLang="en-US" sz="800" dirty="0">
                <a:solidFill>
                  <a:srgbClr val="FF0000"/>
                </a:solidFill>
              </a:rPr>
              <a:t>発行</a:t>
            </a:r>
          </a:p>
        </p:txBody>
      </p:sp>
      <p:sp>
        <p:nvSpPr>
          <p:cNvPr id="32" name="テキスト ボックス 31">
            <a:extLst>
              <a:ext uri="{FF2B5EF4-FFF2-40B4-BE49-F238E27FC236}">
                <a16:creationId xmlns:a16="http://schemas.microsoft.com/office/drawing/2014/main" id="{156236BD-3D8C-4187-06C0-C87270DCA94B}"/>
              </a:ext>
            </a:extLst>
          </p:cNvPr>
          <p:cNvSpPr txBox="1"/>
          <p:nvPr/>
        </p:nvSpPr>
        <p:spPr>
          <a:xfrm>
            <a:off x="2729423" y="1453703"/>
            <a:ext cx="785005" cy="338554"/>
          </a:xfrm>
          <a:prstGeom prst="rect">
            <a:avLst/>
          </a:prstGeom>
          <a:noFill/>
        </p:spPr>
        <p:txBody>
          <a:bodyPr wrap="square" rtlCol="0">
            <a:spAutoFit/>
          </a:bodyPr>
          <a:lstStyle/>
          <a:p>
            <a:r>
              <a:rPr kumimoji="1" lang="ja-JP" altLang="en-US" sz="800" dirty="0">
                <a:solidFill>
                  <a:srgbClr val="FF0000"/>
                </a:solidFill>
              </a:rPr>
              <a:t>認証トークン</a:t>
            </a:r>
            <a:endParaRPr kumimoji="1" lang="en-US" altLang="ja-JP" sz="800" dirty="0">
              <a:solidFill>
                <a:srgbClr val="FF0000"/>
              </a:solidFill>
            </a:endParaRPr>
          </a:p>
          <a:p>
            <a:r>
              <a:rPr kumimoji="1" lang="ja-JP" altLang="en-US" sz="800" dirty="0">
                <a:solidFill>
                  <a:srgbClr val="FF0000"/>
                </a:solidFill>
              </a:rPr>
              <a:t>発行</a:t>
            </a:r>
          </a:p>
        </p:txBody>
      </p:sp>
      <p:sp>
        <p:nvSpPr>
          <p:cNvPr id="34" name="正方形/長方形 33">
            <a:extLst>
              <a:ext uri="{FF2B5EF4-FFF2-40B4-BE49-F238E27FC236}">
                <a16:creationId xmlns:a16="http://schemas.microsoft.com/office/drawing/2014/main" id="{A8807D6C-2BDB-F1F4-6B61-619017BDF1DE}"/>
              </a:ext>
            </a:extLst>
          </p:cNvPr>
          <p:cNvSpPr/>
          <p:nvPr/>
        </p:nvSpPr>
        <p:spPr>
          <a:xfrm>
            <a:off x="8264460" y="5475919"/>
            <a:ext cx="1445622"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認証サーバ</a:t>
            </a:r>
          </a:p>
        </p:txBody>
      </p:sp>
      <p:cxnSp>
        <p:nvCxnSpPr>
          <p:cNvPr id="35" name="直線コネクタ 34">
            <a:extLst>
              <a:ext uri="{FF2B5EF4-FFF2-40B4-BE49-F238E27FC236}">
                <a16:creationId xmlns:a16="http://schemas.microsoft.com/office/drawing/2014/main" id="{5D9D51E3-FA75-D38B-F085-488550773716}"/>
              </a:ext>
            </a:extLst>
          </p:cNvPr>
          <p:cNvCxnSpPr>
            <a:cxnSpLocks/>
            <a:stCxn id="34" idx="1"/>
            <a:endCxn id="22" idx="3"/>
          </p:cNvCxnSpPr>
          <p:nvPr/>
        </p:nvCxnSpPr>
        <p:spPr>
          <a:xfrm flipH="1">
            <a:off x="6812142" y="5693633"/>
            <a:ext cx="1452318" cy="7614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C12517E-2BF5-B709-BA0A-264794228135}"/>
              </a:ext>
            </a:extLst>
          </p:cNvPr>
          <p:cNvSpPr txBox="1"/>
          <p:nvPr/>
        </p:nvSpPr>
        <p:spPr>
          <a:xfrm>
            <a:off x="6597114" y="5497177"/>
            <a:ext cx="1485078" cy="461665"/>
          </a:xfrm>
          <a:prstGeom prst="rect">
            <a:avLst/>
          </a:prstGeom>
          <a:noFill/>
        </p:spPr>
        <p:txBody>
          <a:bodyPr wrap="square" rtlCol="0">
            <a:spAutoFit/>
          </a:bodyPr>
          <a:lstStyle/>
          <a:p>
            <a:r>
              <a:rPr kumimoji="1" lang="ja-JP" altLang="en-US" sz="800" dirty="0">
                <a:solidFill>
                  <a:srgbClr val="FF0000"/>
                </a:solidFill>
              </a:rPr>
              <a:t>ユーザがいないので</a:t>
            </a:r>
            <a:endParaRPr kumimoji="1" lang="en-US" altLang="ja-JP" sz="800" dirty="0">
              <a:solidFill>
                <a:srgbClr val="FF0000"/>
              </a:solidFill>
            </a:endParaRPr>
          </a:p>
          <a:p>
            <a:r>
              <a:rPr kumimoji="1" lang="ja-JP" altLang="en-US" sz="800" dirty="0">
                <a:solidFill>
                  <a:srgbClr val="FF0000"/>
                </a:solidFill>
              </a:rPr>
              <a:t>クライアント認証</a:t>
            </a:r>
            <a:r>
              <a:rPr kumimoji="1" lang="en-US" altLang="ja-JP" sz="800" dirty="0">
                <a:solidFill>
                  <a:srgbClr val="FF0000"/>
                </a:solidFill>
              </a:rPr>
              <a:t>(</a:t>
            </a:r>
            <a:r>
              <a:rPr kumimoji="1" lang="ja-JP" altLang="en-US" sz="800" dirty="0">
                <a:solidFill>
                  <a:srgbClr val="FF0000"/>
                </a:solidFill>
              </a:rPr>
              <a:t>装置認証</a:t>
            </a:r>
            <a:r>
              <a:rPr kumimoji="1" lang="en-US" altLang="ja-JP" sz="800" dirty="0">
                <a:solidFill>
                  <a:srgbClr val="FF0000"/>
                </a:solidFill>
              </a:rPr>
              <a:t>)</a:t>
            </a:r>
          </a:p>
          <a:p>
            <a:r>
              <a:rPr lang="ja-JP" altLang="en-US" sz="800" dirty="0">
                <a:solidFill>
                  <a:srgbClr val="FF0000"/>
                </a:solidFill>
              </a:rPr>
              <a:t>契約管理</a:t>
            </a:r>
            <a:r>
              <a:rPr kumimoji="1" lang="ja-JP" altLang="en-US" sz="800" dirty="0">
                <a:solidFill>
                  <a:srgbClr val="FF0000"/>
                </a:solidFill>
              </a:rPr>
              <a:t>トークン発行</a:t>
            </a:r>
          </a:p>
        </p:txBody>
      </p:sp>
      <p:sp>
        <p:nvSpPr>
          <p:cNvPr id="37" name="正方形/長方形 36">
            <a:extLst>
              <a:ext uri="{FF2B5EF4-FFF2-40B4-BE49-F238E27FC236}">
                <a16:creationId xmlns:a16="http://schemas.microsoft.com/office/drawing/2014/main" id="{5D6D0B8C-DCA8-37F7-3FB4-9CD8B61A0C94}"/>
              </a:ext>
            </a:extLst>
          </p:cNvPr>
          <p:cNvSpPr/>
          <p:nvPr/>
        </p:nvSpPr>
        <p:spPr>
          <a:xfrm>
            <a:off x="5347311" y="4983304"/>
            <a:ext cx="1445622"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認可</a:t>
            </a:r>
            <a:r>
              <a:rPr kumimoji="1" lang="en-US" altLang="ja-JP" sz="800" dirty="0"/>
              <a:t>GW</a:t>
            </a:r>
            <a:endParaRPr kumimoji="1" lang="ja-JP" altLang="en-US" sz="800" dirty="0"/>
          </a:p>
        </p:txBody>
      </p:sp>
      <p:sp>
        <p:nvSpPr>
          <p:cNvPr id="38" name="正方形/長方形 37">
            <a:extLst>
              <a:ext uri="{FF2B5EF4-FFF2-40B4-BE49-F238E27FC236}">
                <a16:creationId xmlns:a16="http://schemas.microsoft.com/office/drawing/2014/main" id="{4A46108C-6BFC-2608-1FEA-B774A57513F2}"/>
              </a:ext>
            </a:extLst>
          </p:cNvPr>
          <p:cNvSpPr/>
          <p:nvPr/>
        </p:nvSpPr>
        <p:spPr>
          <a:xfrm>
            <a:off x="5321325" y="3771530"/>
            <a:ext cx="1445622"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認可サーバ</a:t>
            </a:r>
            <a:r>
              <a:rPr kumimoji="1" lang="en-US" altLang="ja-JP" sz="800" dirty="0"/>
              <a:t>API</a:t>
            </a:r>
            <a:endParaRPr kumimoji="1" lang="ja-JP" altLang="en-US" sz="800" dirty="0"/>
          </a:p>
        </p:txBody>
      </p:sp>
      <p:cxnSp>
        <p:nvCxnSpPr>
          <p:cNvPr id="40" name="直線コネクタ 39">
            <a:extLst>
              <a:ext uri="{FF2B5EF4-FFF2-40B4-BE49-F238E27FC236}">
                <a16:creationId xmlns:a16="http://schemas.microsoft.com/office/drawing/2014/main" id="{C60F6D12-A747-14F2-5A57-A612AE4DC5FB}"/>
              </a:ext>
            </a:extLst>
          </p:cNvPr>
          <p:cNvCxnSpPr>
            <a:cxnSpLocks/>
            <a:stCxn id="37" idx="2"/>
            <a:endCxn id="22" idx="0"/>
          </p:cNvCxnSpPr>
          <p:nvPr/>
        </p:nvCxnSpPr>
        <p:spPr>
          <a:xfrm>
            <a:off x="6070122" y="5418732"/>
            <a:ext cx="19988" cy="88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FE8209A-1CFC-3D62-F243-378DB77782E2}"/>
              </a:ext>
            </a:extLst>
          </p:cNvPr>
          <p:cNvCxnSpPr>
            <a:cxnSpLocks/>
            <a:stCxn id="38" idx="2"/>
            <a:endCxn id="37" idx="0"/>
          </p:cNvCxnSpPr>
          <p:nvPr/>
        </p:nvCxnSpPr>
        <p:spPr>
          <a:xfrm>
            <a:off x="6044136" y="4206958"/>
            <a:ext cx="25986" cy="776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F8991445-BC1B-9B96-5623-553BB9D4C35A}"/>
              </a:ext>
            </a:extLst>
          </p:cNvPr>
          <p:cNvSpPr txBox="1"/>
          <p:nvPr/>
        </p:nvSpPr>
        <p:spPr>
          <a:xfrm>
            <a:off x="3000051" y="4644113"/>
            <a:ext cx="1033013" cy="215444"/>
          </a:xfrm>
          <a:prstGeom prst="rect">
            <a:avLst/>
          </a:prstGeom>
          <a:noFill/>
        </p:spPr>
        <p:txBody>
          <a:bodyPr wrap="square" rtlCol="0">
            <a:spAutoFit/>
          </a:bodyPr>
          <a:lstStyle/>
          <a:p>
            <a:r>
              <a:rPr kumimoji="1" lang="ja-JP" altLang="en-US" sz="800" dirty="0">
                <a:solidFill>
                  <a:srgbClr val="FF0000"/>
                </a:solidFill>
              </a:rPr>
              <a:t>提供者トークン発行</a:t>
            </a:r>
          </a:p>
        </p:txBody>
      </p:sp>
      <p:sp>
        <p:nvSpPr>
          <p:cNvPr id="44" name="テキスト ボックス 43">
            <a:extLst>
              <a:ext uri="{FF2B5EF4-FFF2-40B4-BE49-F238E27FC236}">
                <a16:creationId xmlns:a16="http://schemas.microsoft.com/office/drawing/2014/main" id="{F69DE1EC-6300-78A8-C475-77504D8AAA5A}"/>
              </a:ext>
            </a:extLst>
          </p:cNvPr>
          <p:cNvSpPr txBox="1"/>
          <p:nvPr/>
        </p:nvSpPr>
        <p:spPr>
          <a:xfrm>
            <a:off x="873704" y="4644113"/>
            <a:ext cx="1126097" cy="215444"/>
          </a:xfrm>
          <a:prstGeom prst="rect">
            <a:avLst/>
          </a:prstGeom>
          <a:noFill/>
        </p:spPr>
        <p:txBody>
          <a:bodyPr wrap="square" rtlCol="0">
            <a:spAutoFit/>
          </a:bodyPr>
          <a:lstStyle/>
          <a:p>
            <a:r>
              <a:rPr kumimoji="1" lang="ja-JP" altLang="en-US" sz="800" dirty="0">
                <a:solidFill>
                  <a:srgbClr val="FF0000"/>
                </a:solidFill>
              </a:rPr>
              <a:t>提供者トークン発行</a:t>
            </a:r>
          </a:p>
        </p:txBody>
      </p:sp>
      <p:sp>
        <p:nvSpPr>
          <p:cNvPr id="46" name="四角形: 角を丸くする 45">
            <a:extLst>
              <a:ext uri="{FF2B5EF4-FFF2-40B4-BE49-F238E27FC236}">
                <a16:creationId xmlns:a16="http://schemas.microsoft.com/office/drawing/2014/main" id="{3EBE0C40-5BC1-CB98-967C-D17E1E4EA176}"/>
              </a:ext>
            </a:extLst>
          </p:cNvPr>
          <p:cNvSpPr/>
          <p:nvPr/>
        </p:nvSpPr>
        <p:spPr>
          <a:xfrm>
            <a:off x="5502156" y="2856986"/>
            <a:ext cx="1532723" cy="275971"/>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CADDE</a:t>
            </a:r>
            <a:r>
              <a:rPr kumimoji="1" lang="ja-JP" altLang="en-US" sz="800" dirty="0"/>
              <a:t>運用管理者</a:t>
            </a:r>
          </a:p>
        </p:txBody>
      </p:sp>
      <p:sp>
        <p:nvSpPr>
          <p:cNvPr id="47" name="正方形/長方形 46">
            <a:extLst>
              <a:ext uri="{FF2B5EF4-FFF2-40B4-BE49-F238E27FC236}">
                <a16:creationId xmlns:a16="http://schemas.microsoft.com/office/drawing/2014/main" id="{61784532-CC2A-3867-0E61-0ED51BC28642}"/>
              </a:ext>
            </a:extLst>
          </p:cNvPr>
          <p:cNvSpPr/>
          <p:nvPr/>
        </p:nvSpPr>
        <p:spPr>
          <a:xfrm>
            <a:off x="7809686" y="1316361"/>
            <a:ext cx="1445622"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認証サーバ</a:t>
            </a:r>
          </a:p>
        </p:txBody>
      </p:sp>
      <p:sp>
        <p:nvSpPr>
          <p:cNvPr id="48" name="正方形/長方形 47">
            <a:extLst>
              <a:ext uri="{FF2B5EF4-FFF2-40B4-BE49-F238E27FC236}">
                <a16:creationId xmlns:a16="http://schemas.microsoft.com/office/drawing/2014/main" id="{82755293-C2B2-975F-364C-B582C3C58A6A}"/>
              </a:ext>
            </a:extLst>
          </p:cNvPr>
          <p:cNvSpPr/>
          <p:nvPr/>
        </p:nvSpPr>
        <p:spPr>
          <a:xfrm>
            <a:off x="5520670" y="1795997"/>
            <a:ext cx="1445622"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認証</a:t>
            </a:r>
            <a:r>
              <a:rPr kumimoji="1" lang="ja-JP" altLang="en-US" sz="800" dirty="0"/>
              <a:t>サーバ画面</a:t>
            </a:r>
          </a:p>
        </p:txBody>
      </p:sp>
      <p:sp>
        <p:nvSpPr>
          <p:cNvPr id="49" name="正方形/長方形 48">
            <a:extLst>
              <a:ext uri="{FF2B5EF4-FFF2-40B4-BE49-F238E27FC236}">
                <a16:creationId xmlns:a16="http://schemas.microsoft.com/office/drawing/2014/main" id="{2B5E9F2B-C3DF-BE50-40AB-4AD3DAFF064E}"/>
              </a:ext>
            </a:extLst>
          </p:cNvPr>
          <p:cNvSpPr/>
          <p:nvPr/>
        </p:nvSpPr>
        <p:spPr>
          <a:xfrm>
            <a:off x="5520670" y="933108"/>
            <a:ext cx="1445622"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認証</a:t>
            </a:r>
            <a:r>
              <a:rPr kumimoji="1" lang="ja-JP" altLang="en-US" sz="800" dirty="0"/>
              <a:t>サーバ</a:t>
            </a:r>
            <a:r>
              <a:rPr kumimoji="1" lang="en-US" altLang="ja-JP" sz="800" dirty="0"/>
              <a:t>API</a:t>
            </a:r>
            <a:endParaRPr kumimoji="1" lang="ja-JP" altLang="en-US" sz="800" dirty="0"/>
          </a:p>
        </p:txBody>
      </p:sp>
      <p:cxnSp>
        <p:nvCxnSpPr>
          <p:cNvPr id="50" name="直線コネクタ 49">
            <a:extLst>
              <a:ext uri="{FF2B5EF4-FFF2-40B4-BE49-F238E27FC236}">
                <a16:creationId xmlns:a16="http://schemas.microsoft.com/office/drawing/2014/main" id="{B2D8326D-2F85-2BB5-F6B7-5204B3656EB5}"/>
              </a:ext>
            </a:extLst>
          </p:cNvPr>
          <p:cNvCxnSpPr>
            <a:cxnSpLocks/>
            <a:stCxn id="48" idx="0"/>
            <a:endCxn id="49" idx="2"/>
          </p:cNvCxnSpPr>
          <p:nvPr/>
        </p:nvCxnSpPr>
        <p:spPr>
          <a:xfrm flipV="1">
            <a:off x="6243481" y="1368536"/>
            <a:ext cx="0" cy="427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9922043-3506-B3FF-18E8-F23BEFC30C89}"/>
              </a:ext>
            </a:extLst>
          </p:cNvPr>
          <p:cNvCxnSpPr>
            <a:cxnSpLocks/>
            <a:stCxn id="46" idx="0"/>
            <a:endCxn id="48" idx="2"/>
          </p:cNvCxnSpPr>
          <p:nvPr/>
        </p:nvCxnSpPr>
        <p:spPr>
          <a:xfrm flipH="1" flipV="1">
            <a:off x="6243481" y="2231425"/>
            <a:ext cx="25037" cy="625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4BE91BB3-2AD2-75DD-6F0A-5A9C55A66317}"/>
              </a:ext>
            </a:extLst>
          </p:cNvPr>
          <p:cNvCxnSpPr>
            <a:cxnSpLocks/>
            <a:stCxn id="48" idx="3"/>
            <a:endCxn id="47" idx="1"/>
          </p:cNvCxnSpPr>
          <p:nvPr/>
        </p:nvCxnSpPr>
        <p:spPr>
          <a:xfrm flipV="1">
            <a:off x="6966292" y="1534075"/>
            <a:ext cx="843394" cy="47963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08E6531-E863-0D0B-96A5-940C042A5475}"/>
              </a:ext>
            </a:extLst>
          </p:cNvPr>
          <p:cNvSpPr txBox="1"/>
          <p:nvPr/>
        </p:nvSpPr>
        <p:spPr>
          <a:xfrm>
            <a:off x="7154215" y="1906636"/>
            <a:ext cx="1206139" cy="215444"/>
          </a:xfrm>
          <a:prstGeom prst="rect">
            <a:avLst/>
          </a:prstGeom>
          <a:noFill/>
        </p:spPr>
        <p:txBody>
          <a:bodyPr wrap="square" rtlCol="0">
            <a:spAutoFit/>
          </a:bodyPr>
          <a:lstStyle/>
          <a:p>
            <a:r>
              <a:rPr lang="ja-JP" altLang="en-US" sz="800" dirty="0">
                <a:solidFill>
                  <a:srgbClr val="FF0000"/>
                </a:solidFill>
              </a:rPr>
              <a:t>管理者</a:t>
            </a:r>
            <a:r>
              <a:rPr kumimoji="1" lang="ja-JP" altLang="en-US" sz="800" dirty="0">
                <a:solidFill>
                  <a:srgbClr val="FF0000"/>
                </a:solidFill>
              </a:rPr>
              <a:t>トークン発行</a:t>
            </a:r>
          </a:p>
        </p:txBody>
      </p:sp>
      <p:cxnSp>
        <p:nvCxnSpPr>
          <p:cNvPr id="54" name="直線コネクタ 53">
            <a:extLst>
              <a:ext uri="{FF2B5EF4-FFF2-40B4-BE49-F238E27FC236}">
                <a16:creationId xmlns:a16="http://schemas.microsoft.com/office/drawing/2014/main" id="{41799448-53CD-97C6-689A-2A6BEFDD9178}"/>
              </a:ext>
            </a:extLst>
          </p:cNvPr>
          <p:cNvCxnSpPr>
            <a:cxnSpLocks/>
            <a:stCxn id="49" idx="3"/>
            <a:endCxn id="47" idx="1"/>
          </p:cNvCxnSpPr>
          <p:nvPr/>
        </p:nvCxnSpPr>
        <p:spPr>
          <a:xfrm>
            <a:off x="6966292" y="1150822"/>
            <a:ext cx="843394" cy="3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37338FD5-E92F-550F-16E7-B049EDA9698F}"/>
              </a:ext>
            </a:extLst>
          </p:cNvPr>
          <p:cNvSpPr/>
          <p:nvPr/>
        </p:nvSpPr>
        <p:spPr>
          <a:xfrm>
            <a:off x="514598" y="2502828"/>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6" name="四角形: 角を丸くする 55">
            <a:extLst>
              <a:ext uri="{FF2B5EF4-FFF2-40B4-BE49-F238E27FC236}">
                <a16:creationId xmlns:a16="http://schemas.microsoft.com/office/drawing/2014/main" id="{FA5F10DC-0793-6819-4577-E149B9CB7643}"/>
              </a:ext>
            </a:extLst>
          </p:cNvPr>
          <p:cNvSpPr/>
          <p:nvPr/>
        </p:nvSpPr>
        <p:spPr>
          <a:xfrm>
            <a:off x="5856221" y="2327840"/>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7" name="四角形: 角を丸くする 56">
            <a:extLst>
              <a:ext uri="{FF2B5EF4-FFF2-40B4-BE49-F238E27FC236}">
                <a16:creationId xmlns:a16="http://schemas.microsoft.com/office/drawing/2014/main" id="{79B54B57-620A-E927-8CA6-C8FA6664B1E7}"/>
              </a:ext>
            </a:extLst>
          </p:cNvPr>
          <p:cNvSpPr/>
          <p:nvPr/>
        </p:nvSpPr>
        <p:spPr>
          <a:xfrm>
            <a:off x="1057898" y="5736609"/>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8" name="四角形: 角を丸くする 57">
            <a:extLst>
              <a:ext uri="{FF2B5EF4-FFF2-40B4-BE49-F238E27FC236}">
                <a16:creationId xmlns:a16="http://schemas.microsoft.com/office/drawing/2014/main" id="{B7710E8C-3730-E976-346E-B6BBC9050EE3}"/>
              </a:ext>
            </a:extLst>
          </p:cNvPr>
          <p:cNvSpPr/>
          <p:nvPr/>
        </p:nvSpPr>
        <p:spPr>
          <a:xfrm>
            <a:off x="2712516" y="5735768"/>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9" name="テキスト ボックス 58">
            <a:extLst>
              <a:ext uri="{FF2B5EF4-FFF2-40B4-BE49-F238E27FC236}">
                <a16:creationId xmlns:a16="http://schemas.microsoft.com/office/drawing/2014/main" id="{E36658EE-8A6F-5015-975A-C86A9C296301}"/>
              </a:ext>
            </a:extLst>
          </p:cNvPr>
          <p:cNvSpPr txBox="1"/>
          <p:nvPr/>
        </p:nvSpPr>
        <p:spPr>
          <a:xfrm>
            <a:off x="1702669" y="2912629"/>
            <a:ext cx="1737976" cy="369332"/>
          </a:xfrm>
          <a:prstGeom prst="rect">
            <a:avLst/>
          </a:prstGeom>
          <a:noFill/>
        </p:spPr>
        <p:txBody>
          <a:bodyPr wrap="none" rtlCol="0">
            <a:spAutoFit/>
          </a:bodyPr>
          <a:lstStyle/>
          <a:p>
            <a:r>
              <a:rPr kumimoji="1" lang="ja-JP" altLang="en-US" b="1" dirty="0">
                <a:solidFill>
                  <a:schemeClr val="tx2"/>
                </a:solidFill>
              </a:rPr>
              <a:t>データ交換業務</a:t>
            </a:r>
          </a:p>
        </p:txBody>
      </p:sp>
      <p:sp>
        <p:nvSpPr>
          <p:cNvPr id="60" name="テキスト ボックス 59">
            <a:extLst>
              <a:ext uri="{FF2B5EF4-FFF2-40B4-BE49-F238E27FC236}">
                <a16:creationId xmlns:a16="http://schemas.microsoft.com/office/drawing/2014/main" id="{6BEEAED2-0377-2F66-2678-4D356D2566F2}"/>
              </a:ext>
            </a:extLst>
          </p:cNvPr>
          <p:cNvSpPr txBox="1"/>
          <p:nvPr/>
        </p:nvSpPr>
        <p:spPr>
          <a:xfrm>
            <a:off x="2888924" y="6327278"/>
            <a:ext cx="1800493" cy="369332"/>
          </a:xfrm>
          <a:prstGeom prst="rect">
            <a:avLst/>
          </a:prstGeom>
          <a:noFill/>
        </p:spPr>
        <p:txBody>
          <a:bodyPr wrap="none" rtlCol="0">
            <a:spAutoFit/>
          </a:bodyPr>
          <a:lstStyle/>
          <a:p>
            <a:r>
              <a:rPr kumimoji="1" lang="ja-JP" altLang="en-US" b="1" dirty="0">
                <a:solidFill>
                  <a:schemeClr val="tx2"/>
                </a:solidFill>
              </a:rPr>
              <a:t>データ提供業務</a:t>
            </a:r>
          </a:p>
        </p:txBody>
      </p:sp>
      <p:sp>
        <p:nvSpPr>
          <p:cNvPr id="61" name="テキスト ボックス 60">
            <a:extLst>
              <a:ext uri="{FF2B5EF4-FFF2-40B4-BE49-F238E27FC236}">
                <a16:creationId xmlns:a16="http://schemas.microsoft.com/office/drawing/2014/main" id="{2E8B1154-617A-39D3-672F-6594C749861A}"/>
              </a:ext>
            </a:extLst>
          </p:cNvPr>
          <p:cNvSpPr txBox="1"/>
          <p:nvPr/>
        </p:nvSpPr>
        <p:spPr>
          <a:xfrm>
            <a:off x="7304325" y="2837209"/>
            <a:ext cx="1981633" cy="338554"/>
          </a:xfrm>
          <a:prstGeom prst="rect">
            <a:avLst/>
          </a:prstGeom>
          <a:noFill/>
        </p:spPr>
        <p:txBody>
          <a:bodyPr wrap="none" rtlCol="0">
            <a:spAutoFit/>
          </a:bodyPr>
          <a:lstStyle/>
          <a:p>
            <a:r>
              <a:rPr kumimoji="1" lang="ja-JP" altLang="en-US" sz="1600" b="1" dirty="0">
                <a:solidFill>
                  <a:schemeClr val="tx2"/>
                </a:solidFill>
              </a:rPr>
              <a:t>データ利用準備業務</a:t>
            </a:r>
          </a:p>
        </p:txBody>
      </p:sp>
      <p:sp>
        <p:nvSpPr>
          <p:cNvPr id="62" name="テキスト ボックス 61">
            <a:extLst>
              <a:ext uri="{FF2B5EF4-FFF2-40B4-BE49-F238E27FC236}">
                <a16:creationId xmlns:a16="http://schemas.microsoft.com/office/drawing/2014/main" id="{E780C476-000B-46BA-0319-54DE0A95EE96}"/>
              </a:ext>
            </a:extLst>
          </p:cNvPr>
          <p:cNvSpPr txBox="1"/>
          <p:nvPr/>
        </p:nvSpPr>
        <p:spPr>
          <a:xfrm>
            <a:off x="7256704" y="6235133"/>
            <a:ext cx="1737976" cy="369332"/>
          </a:xfrm>
          <a:prstGeom prst="rect">
            <a:avLst/>
          </a:prstGeom>
          <a:noFill/>
        </p:spPr>
        <p:txBody>
          <a:bodyPr wrap="none" rtlCol="0">
            <a:spAutoFit/>
          </a:bodyPr>
          <a:lstStyle/>
          <a:p>
            <a:r>
              <a:rPr kumimoji="1" lang="ja-JP" altLang="en-US" b="1" dirty="0">
                <a:solidFill>
                  <a:schemeClr val="tx2"/>
                </a:solidFill>
              </a:rPr>
              <a:t>データ提供業務</a:t>
            </a:r>
          </a:p>
        </p:txBody>
      </p:sp>
      <p:cxnSp>
        <p:nvCxnSpPr>
          <p:cNvPr id="63" name="直線コネクタ 62">
            <a:extLst>
              <a:ext uri="{FF2B5EF4-FFF2-40B4-BE49-F238E27FC236}">
                <a16:creationId xmlns:a16="http://schemas.microsoft.com/office/drawing/2014/main" id="{0CB29759-6430-A8A9-703E-9DB8E58F9643}"/>
              </a:ext>
            </a:extLst>
          </p:cNvPr>
          <p:cNvCxnSpPr>
            <a:cxnSpLocks/>
          </p:cNvCxnSpPr>
          <p:nvPr/>
        </p:nvCxnSpPr>
        <p:spPr>
          <a:xfrm>
            <a:off x="-10395" y="3428885"/>
            <a:ext cx="9916395" cy="231"/>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060DB28-5476-2E43-7C3E-275E66124637}"/>
              </a:ext>
            </a:extLst>
          </p:cNvPr>
          <p:cNvCxnSpPr>
            <a:cxnSpLocks/>
          </p:cNvCxnSpPr>
          <p:nvPr/>
        </p:nvCxnSpPr>
        <p:spPr>
          <a:xfrm flipH="1" flipV="1">
            <a:off x="4935844" y="622868"/>
            <a:ext cx="0" cy="62280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EE877A2-3935-3673-D741-A64979F7DED6}"/>
              </a:ext>
            </a:extLst>
          </p:cNvPr>
          <p:cNvSpPr txBox="1"/>
          <p:nvPr/>
        </p:nvSpPr>
        <p:spPr>
          <a:xfrm>
            <a:off x="3991499" y="1439318"/>
            <a:ext cx="1329826" cy="338554"/>
          </a:xfrm>
          <a:prstGeom prst="rect">
            <a:avLst/>
          </a:prstGeom>
          <a:noFill/>
        </p:spPr>
        <p:txBody>
          <a:bodyPr wrap="square" rtlCol="0">
            <a:spAutoFit/>
          </a:bodyPr>
          <a:lstStyle/>
          <a:p>
            <a:r>
              <a:rPr kumimoji="1" lang="ja-JP" altLang="en-US" sz="800" dirty="0">
                <a:solidFill>
                  <a:srgbClr val="FF0000"/>
                </a:solidFill>
              </a:rPr>
              <a:t>認可トークン発行</a:t>
            </a:r>
            <a:endParaRPr kumimoji="1" lang="en-US" altLang="ja-JP" sz="800" dirty="0">
              <a:solidFill>
                <a:srgbClr val="FF0000"/>
              </a:solidFill>
            </a:endParaRPr>
          </a:p>
          <a:p>
            <a:r>
              <a:rPr lang="en-US" altLang="ja-JP" sz="800" dirty="0">
                <a:solidFill>
                  <a:srgbClr val="FF0000"/>
                </a:solidFill>
              </a:rPr>
              <a:t>Protection API</a:t>
            </a:r>
            <a:r>
              <a:rPr lang="ja-JP" altLang="en-US" sz="800" dirty="0">
                <a:solidFill>
                  <a:srgbClr val="FF0000"/>
                </a:solidFill>
              </a:rPr>
              <a:t>トークン発行</a:t>
            </a:r>
            <a:endParaRPr kumimoji="1" lang="ja-JP" altLang="en-US" sz="800" dirty="0">
              <a:solidFill>
                <a:srgbClr val="FF0000"/>
              </a:solidFill>
            </a:endParaRPr>
          </a:p>
        </p:txBody>
      </p:sp>
      <p:sp>
        <p:nvSpPr>
          <p:cNvPr id="86" name="正方形/長方形 85">
            <a:extLst>
              <a:ext uri="{FF2B5EF4-FFF2-40B4-BE49-F238E27FC236}">
                <a16:creationId xmlns:a16="http://schemas.microsoft.com/office/drawing/2014/main" id="{2893B0F8-F4B6-AA0F-EE96-444EEBC5F8FB}"/>
              </a:ext>
            </a:extLst>
          </p:cNvPr>
          <p:cNvSpPr/>
          <p:nvPr/>
        </p:nvSpPr>
        <p:spPr>
          <a:xfrm>
            <a:off x="1888680" y="3639456"/>
            <a:ext cx="1033015" cy="294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認可サーバ</a:t>
            </a:r>
          </a:p>
        </p:txBody>
      </p:sp>
      <p:cxnSp>
        <p:nvCxnSpPr>
          <p:cNvPr id="87" name="直線コネクタ 86">
            <a:extLst>
              <a:ext uri="{FF2B5EF4-FFF2-40B4-BE49-F238E27FC236}">
                <a16:creationId xmlns:a16="http://schemas.microsoft.com/office/drawing/2014/main" id="{8AA73CD2-474D-D69F-C02E-51CE66F55530}"/>
              </a:ext>
            </a:extLst>
          </p:cNvPr>
          <p:cNvCxnSpPr>
            <a:cxnSpLocks/>
            <a:stCxn id="10" idx="1"/>
            <a:endCxn id="86" idx="3"/>
          </p:cNvCxnSpPr>
          <p:nvPr/>
        </p:nvCxnSpPr>
        <p:spPr>
          <a:xfrm flipH="1" flipV="1">
            <a:off x="2921695" y="3786594"/>
            <a:ext cx="453546" cy="870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5C335CA0-064D-8102-CC19-E73219FE5914}"/>
              </a:ext>
            </a:extLst>
          </p:cNvPr>
          <p:cNvSpPr txBox="1"/>
          <p:nvPr/>
        </p:nvSpPr>
        <p:spPr>
          <a:xfrm>
            <a:off x="2981964" y="3504432"/>
            <a:ext cx="1206139" cy="215444"/>
          </a:xfrm>
          <a:prstGeom prst="rect">
            <a:avLst/>
          </a:prstGeom>
          <a:noFill/>
        </p:spPr>
        <p:txBody>
          <a:bodyPr wrap="square" rtlCol="0">
            <a:spAutoFit/>
          </a:bodyPr>
          <a:lstStyle/>
          <a:p>
            <a:r>
              <a:rPr lang="ja-JP" altLang="en-US" sz="800" dirty="0">
                <a:solidFill>
                  <a:srgbClr val="FF0000"/>
                </a:solidFill>
              </a:rPr>
              <a:t>管理者</a:t>
            </a:r>
            <a:r>
              <a:rPr kumimoji="1" lang="ja-JP" altLang="en-US" sz="800" dirty="0">
                <a:solidFill>
                  <a:srgbClr val="FF0000"/>
                </a:solidFill>
              </a:rPr>
              <a:t>トークン発行</a:t>
            </a:r>
          </a:p>
        </p:txBody>
      </p:sp>
      <p:cxnSp>
        <p:nvCxnSpPr>
          <p:cNvPr id="100" name="直線コネクタ 99">
            <a:extLst>
              <a:ext uri="{FF2B5EF4-FFF2-40B4-BE49-F238E27FC236}">
                <a16:creationId xmlns:a16="http://schemas.microsoft.com/office/drawing/2014/main" id="{FF187CFD-FA96-DD2E-90BB-6915E4DED863}"/>
              </a:ext>
            </a:extLst>
          </p:cNvPr>
          <p:cNvCxnSpPr>
            <a:cxnSpLocks/>
            <a:stCxn id="27" idx="3"/>
            <a:endCxn id="10" idx="2"/>
          </p:cNvCxnSpPr>
          <p:nvPr/>
        </p:nvCxnSpPr>
        <p:spPr>
          <a:xfrm flipV="1">
            <a:off x="2975177" y="4019876"/>
            <a:ext cx="1035694" cy="627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FBB9AB3B-CCB5-DC67-8D4F-582C77CAA856}"/>
              </a:ext>
            </a:extLst>
          </p:cNvPr>
          <p:cNvCxnSpPr>
            <a:cxnSpLocks/>
            <a:stCxn id="8" idx="3"/>
            <a:endCxn id="27" idx="1"/>
          </p:cNvCxnSpPr>
          <p:nvPr/>
        </p:nvCxnSpPr>
        <p:spPr>
          <a:xfrm>
            <a:off x="1586513" y="3925439"/>
            <a:ext cx="355649" cy="722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D522F4C-2619-DD2D-4740-7B74E5E0816F}"/>
              </a:ext>
            </a:extLst>
          </p:cNvPr>
          <p:cNvCxnSpPr>
            <a:cxnSpLocks/>
            <a:stCxn id="38" idx="3"/>
            <a:endCxn id="34" idx="1"/>
          </p:cNvCxnSpPr>
          <p:nvPr/>
        </p:nvCxnSpPr>
        <p:spPr>
          <a:xfrm>
            <a:off x="6766947" y="3989244"/>
            <a:ext cx="1497513" cy="1704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88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9927D-323D-0441-BF64-D1CAE3973F95}"/>
              </a:ext>
            </a:extLst>
          </p:cNvPr>
          <p:cNvSpPr>
            <a:spLocks noGrp="1"/>
          </p:cNvSpPr>
          <p:nvPr>
            <p:ph type="title"/>
          </p:nvPr>
        </p:nvSpPr>
        <p:spPr/>
        <p:txBody>
          <a:bodyPr>
            <a:normAutofit/>
          </a:bodyPr>
          <a:lstStyle/>
          <a:p>
            <a:r>
              <a:rPr kumimoji="1" lang="ja-JP" altLang="en-US" sz="1800" dirty="0"/>
              <a:t>付録</a:t>
            </a:r>
            <a:r>
              <a:rPr kumimoji="1" lang="en-US" altLang="ja-JP" sz="1800" dirty="0"/>
              <a:t>6: CADDE</a:t>
            </a:r>
            <a:r>
              <a:rPr kumimoji="1" lang="ja-JP" altLang="en-US" sz="1800" dirty="0"/>
              <a:t>で扱うトークン一覧</a:t>
            </a:r>
          </a:p>
        </p:txBody>
      </p:sp>
      <p:graphicFrame>
        <p:nvGraphicFramePr>
          <p:cNvPr id="3" name="表 12">
            <a:extLst>
              <a:ext uri="{FF2B5EF4-FFF2-40B4-BE49-F238E27FC236}">
                <a16:creationId xmlns:a16="http://schemas.microsoft.com/office/drawing/2014/main" id="{083B59EA-FFAF-2166-D737-2862A45DB89E}"/>
              </a:ext>
            </a:extLst>
          </p:cNvPr>
          <p:cNvGraphicFramePr>
            <a:graphicFrameLocks noGrp="1"/>
          </p:cNvGraphicFramePr>
          <p:nvPr>
            <p:extLst>
              <p:ext uri="{D42A27DB-BD31-4B8C-83A1-F6EECF244321}">
                <p14:modId xmlns:p14="http://schemas.microsoft.com/office/powerpoint/2010/main" val="3958296958"/>
              </p:ext>
            </p:extLst>
          </p:nvPr>
        </p:nvGraphicFramePr>
        <p:xfrm>
          <a:off x="211997" y="918523"/>
          <a:ext cx="9252042" cy="2103120"/>
        </p:xfrm>
        <a:graphic>
          <a:graphicData uri="http://schemas.openxmlformats.org/drawingml/2006/table">
            <a:tbl>
              <a:tblPr firstRow="1" bandRow="1">
                <a:tableStyleId>{5C22544A-7EE6-4342-B048-85BDC9FD1C3A}</a:tableStyleId>
              </a:tblPr>
              <a:tblGrid>
                <a:gridCol w="297339">
                  <a:extLst>
                    <a:ext uri="{9D8B030D-6E8A-4147-A177-3AD203B41FA5}">
                      <a16:colId xmlns:a16="http://schemas.microsoft.com/office/drawing/2014/main" val="727932181"/>
                    </a:ext>
                  </a:extLst>
                </a:gridCol>
                <a:gridCol w="946358">
                  <a:extLst>
                    <a:ext uri="{9D8B030D-6E8A-4147-A177-3AD203B41FA5}">
                      <a16:colId xmlns:a16="http://schemas.microsoft.com/office/drawing/2014/main" val="4030550142"/>
                    </a:ext>
                  </a:extLst>
                </a:gridCol>
                <a:gridCol w="471221">
                  <a:extLst>
                    <a:ext uri="{9D8B030D-6E8A-4147-A177-3AD203B41FA5}">
                      <a16:colId xmlns:a16="http://schemas.microsoft.com/office/drawing/2014/main" val="4232651636"/>
                    </a:ext>
                  </a:extLst>
                </a:gridCol>
                <a:gridCol w="845538">
                  <a:extLst>
                    <a:ext uri="{9D8B030D-6E8A-4147-A177-3AD203B41FA5}">
                      <a16:colId xmlns:a16="http://schemas.microsoft.com/office/drawing/2014/main" val="4220736984"/>
                    </a:ext>
                  </a:extLst>
                </a:gridCol>
                <a:gridCol w="1250496">
                  <a:extLst>
                    <a:ext uri="{9D8B030D-6E8A-4147-A177-3AD203B41FA5}">
                      <a16:colId xmlns:a16="http://schemas.microsoft.com/office/drawing/2014/main" val="3470650248"/>
                    </a:ext>
                  </a:extLst>
                </a:gridCol>
                <a:gridCol w="1327338">
                  <a:extLst>
                    <a:ext uri="{9D8B030D-6E8A-4147-A177-3AD203B41FA5}">
                      <a16:colId xmlns:a16="http://schemas.microsoft.com/office/drawing/2014/main" val="1612238046"/>
                    </a:ext>
                  </a:extLst>
                </a:gridCol>
                <a:gridCol w="1045031">
                  <a:extLst>
                    <a:ext uri="{9D8B030D-6E8A-4147-A177-3AD203B41FA5}">
                      <a16:colId xmlns:a16="http://schemas.microsoft.com/office/drawing/2014/main" val="2372003303"/>
                    </a:ext>
                  </a:extLst>
                </a:gridCol>
                <a:gridCol w="1250808">
                  <a:extLst>
                    <a:ext uri="{9D8B030D-6E8A-4147-A177-3AD203B41FA5}">
                      <a16:colId xmlns:a16="http://schemas.microsoft.com/office/drawing/2014/main" val="2398136509"/>
                    </a:ext>
                  </a:extLst>
                </a:gridCol>
                <a:gridCol w="1817913">
                  <a:extLst>
                    <a:ext uri="{9D8B030D-6E8A-4147-A177-3AD203B41FA5}">
                      <a16:colId xmlns:a16="http://schemas.microsoft.com/office/drawing/2014/main" val="2128436882"/>
                    </a:ext>
                  </a:extLst>
                </a:gridCol>
              </a:tblGrid>
              <a:tr h="217997">
                <a:tc>
                  <a:txBody>
                    <a:bodyPr/>
                    <a:lstStyle/>
                    <a:p>
                      <a:r>
                        <a:rPr kumimoji="1" lang="en-US" altLang="ja-JP" sz="600" dirty="0"/>
                        <a:t>#</a:t>
                      </a:r>
                      <a:endParaRPr kumimoji="1" lang="ja-JP" altLang="en-US" sz="600" dirty="0"/>
                    </a:p>
                  </a:txBody>
                  <a:tcPr/>
                </a:tc>
                <a:tc>
                  <a:txBody>
                    <a:bodyPr/>
                    <a:lstStyle/>
                    <a:p>
                      <a:r>
                        <a:rPr kumimoji="1" lang="ja-JP" altLang="en-US" sz="600" dirty="0"/>
                        <a:t>トークン名</a:t>
                      </a:r>
                    </a:p>
                  </a:txBody>
                  <a:tcPr/>
                </a:tc>
                <a:tc>
                  <a:txBody>
                    <a:bodyPr/>
                    <a:lstStyle/>
                    <a:p>
                      <a:r>
                        <a:rPr kumimoji="1" lang="ja-JP" altLang="en-US" sz="600" dirty="0"/>
                        <a:t>ユーザ</a:t>
                      </a:r>
                      <a:endParaRPr kumimoji="1" lang="en-US" altLang="ja-JP" sz="600" dirty="0"/>
                    </a:p>
                    <a:p>
                      <a:r>
                        <a:rPr kumimoji="1" lang="ja-JP" altLang="en-US" sz="600" dirty="0"/>
                        <a:t>認証</a:t>
                      </a:r>
                    </a:p>
                  </a:txBody>
                  <a:tcPr/>
                </a:tc>
                <a:tc>
                  <a:txBody>
                    <a:bodyPr/>
                    <a:lstStyle/>
                    <a:p>
                      <a:r>
                        <a:rPr kumimoji="1" lang="ja-JP" altLang="en-US" sz="600" dirty="0"/>
                        <a:t>アクター</a:t>
                      </a:r>
                    </a:p>
                  </a:txBody>
                  <a:tcPr/>
                </a:tc>
                <a:tc>
                  <a:txBody>
                    <a:bodyPr/>
                    <a:lstStyle/>
                    <a:p>
                      <a:r>
                        <a:rPr kumimoji="1" lang="ja-JP" altLang="en-US" sz="600" dirty="0"/>
                        <a:t>認証情報</a:t>
                      </a:r>
                    </a:p>
                  </a:txBody>
                  <a:tcPr/>
                </a:tc>
                <a:tc>
                  <a:txBody>
                    <a:bodyPr/>
                    <a:lstStyle/>
                    <a:p>
                      <a:r>
                        <a:rPr kumimoji="1" lang="ja-JP" altLang="en-US" sz="600" dirty="0"/>
                        <a:t>取得アプリ</a:t>
                      </a:r>
                    </a:p>
                  </a:txBody>
                  <a:tcPr/>
                </a:tc>
                <a:tc>
                  <a:txBody>
                    <a:bodyPr/>
                    <a:lstStyle/>
                    <a:p>
                      <a:r>
                        <a:rPr kumimoji="1" lang="ja-JP" altLang="en-US" sz="600" dirty="0"/>
                        <a:t>発行者</a:t>
                      </a:r>
                    </a:p>
                  </a:txBody>
                  <a:tcPr/>
                </a:tc>
                <a:tc>
                  <a:txBody>
                    <a:bodyPr/>
                    <a:lstStyle/>
                    <a:p>
                      <a:r>
                        <a:rPr kumimoji="1" lang="ja-JP" altLang="en-US" sz="600" dirty="0"/>
                        <a:t>業務</a:t>
                      </a:r>
                    </a:p>
                  </a:txBody>
                  <a:tcPr/>
                </a:tc>
                <a:tc>
                  <a:txBody>
                    <a:bodyPr/>
                    <a:lstStyle/>
                    <a:p>
                      <a:r>
                        <a:rPr kumimoji="1" lang="ja-JP" altLang="en-US" sz="600" dirty="0"/>
                        <a:t>説明</a:t>
                      </a:r>
                    </a:p>
                  </a:txBody>
                  <a:tcPr/>
                </a:tc>
                <a:extLst>
                  <a:ext uri="{0D108BD9-81ED-4DB2-BD59-A6C34878D82A}">
                    <a16:rowId xmlns:a16="http://schemas.microsoft.com/office/drawing/2014/main" val="3709497453"/>
                  </a:ext>
                </a:extLst>
              </a:tr>
              <a:tr h="145331">
                <a:tc>
                  <a:txBody>
                    <a:bodyPr/>
                    <a:lstStyle/>
                    <a:p>
                      <a:r>
                        <a:rPr kumimoji="1" lang="en-US" altLang="ja-JP" sz="600" dirty="0"/>
                        <a:t>1</a:t>
                      </a:r>
                      <a:endParaRPr kumimoji="1" lang="ja-JP" altLang="en-US" sz="600" dirty="0"/>
                    </a:p>
                  </a:txBody>
                  <a:tcPr/>
                </a:tc>
                <a:tc>
                  <a:txBody>
                    <a:bodyPr/>
                    <a:lstStyle/>
                    <a:p>
                      <a:r>
                        <a:rPr kumimoji="1" lang="ja-JP" altLang="en-US" sz="600" dirty="0"/>
                        <a:t>利用者トークン</a:t>
                      </a:r>
                    </a:p>
                  </a:txBody>
                  <a:tcPr/>
                </a:tc>
                <a:tc>
                  <a:txBody>
                    <a:bodyPr/>
                    <a:lstStyle/>
                    <a:p>
                      <a:r>
                        <a:rPr kumimoji="1" lang="ja-JP" altLang="en-US" sz="600" dirty="0"/>
                        <a:t>〇</a:t>
                      </a:r>
                    </a:p>
                  </a:txBody>
                  <a:tcPr/>
                </a:tc>
                <a:tc>
                  <a:txBody>
                    <a:bodyPr/>
                    <a:lstStyle/>
                    <a:p>
                      <a:r>
                        <a:rPr kumimoji="1" lang="ja-JP" altLang="en-US" sz="600" dirty="0"/>
                        <a:t>データ利用者</a:t>
                      </a:r>
                    </a:p>
                  </a:txBody>
                  <a:tcPr/>
                </a:tc>
                <a:tc>
                  <a:txBody>
                    <a:bodyPr/>
                    <a:lstStyle/>
                    <a:p>
                      <a:r>
                        <a:rPr kumimoji="1" lang="ja-JP" altLang="en-US" sz="600" dirty="0"/>
                        <a:t>外部</a:t>
                      </a:r>
                      <a:r>
                        <a:rPr kumimoji="1" lang="en-US" altLang="ja-JP" sz="600" dirty="0"/>
                        <a:t>IdP</a:t>
                      </a:r>
                      <a:r>
                        <a:rPr kumimoji="1" lang="ja-JP" altLang="en-US" sz="600" dirty="0"/>
                        <a:t>のユーザ認証情報</a:t>
                      </a:r>
                    </a:p>
                  </a:txBody>
                  <a:tcPr/>
                </a:tc>
                <a:tc>
                  <a:txBody>
                    <a:bodyPr/>
                    <a:lstStyle/>
                    <a:p>
                      <a:r>
                        <a:rPr kumimoji="1" lang="en-US" altLang="ja-JP" sz="600" dirty="0"/>
                        <a:t>WebApp</a:t>
                      </a:r>
                      <a:endParaRPr kumimoji="1" lang="ja-JP" altLang="en-US" sz="600" dirty="0"/>
                    </a:p>
                  </a:txBody>
                  <a:tcPr/>
                </a:tc>
                <a:tc>
                  <a:txBody>
                    <a:bodyPr/>
                    <a:lstStyle/>
                    <a:p>
                      <a:r>
                        <a:rPr kumimoji="1" lang="ja-JP" altLang="en-US" sz="600" dirty="0"/>
                        <a:t>外部</a:t>
                      </a:r>
                      <a:r>
                        <a:rPr kumimoji="1" lang="en-US" altLang="ja-JP" sz="600" dirty="0"/>
                        <a:t>IdP</a:t>
                      </a:r>
                      <a:endParaRPr kumimoji="1" lang="ja-JP" altLang="en-US" sz="600" dirty="0"/>
                    </a:p>
                  </a:txBody>
                  <a:tcPr/>
                </a:tc>
                <a:tc>
                  <a:txBody>
                    <a:bodyPr/>
                    <a:lstStyle/>
                    <a:p>
                      <a:r>
                        <a:rPr kumimoji="1" lang="ja-JP" altLang="en-US" sz="600" dirty="0"/>
                        <a:t>データ取得</a:t>
                      </a:r>
                    </a:p>
                  </a:txBody>
                  <a:tcPr/>
                </a:tc>
                <a:tc>
                  <a:txBody>
                    <a:bodyPr/>
                    <a:lstStyle/>
                    <a:p>
                      <a:r>
                        <a:rPr kumimoji="1" lang="ja-JP" altLang="en-US" sz="600" dirty="0"/>
                        <a:t>データ利用者が外部</a:t>
                      </a:r>
                      <a:r>
                        <a:rPr kumimoji="1" lang="en-US" altLang="ja-JP" sz="600" dirty="0"/>
                        <a:t>IdP</a:t>
                      </a:r>
                      <a:r>
                        <a:rPr kumimoji="1" lang="ja-JP" altLang="en-US" sz="600" dirty="0"/>
                        <a:t>を使用する場合</a:t>
                      </a:r>
                    </a:p>
                  </a:txBody>
                  <a:tcPr/>
                </a:tc>
                <a:extLst>
                  <a:ext uri="{0D108BD9-81ED-4DB2-BD59-A6C34878D82A}">
                    <a16:rowId xmlns:a16="http://schemas.microsoft.com/office/drawing/2014/main" val="623898637"/>
                  </a:ext>
                </a:extLst>
              </a:tr>
              <a:tr h="145331">
                <a:tc>
                  <a:txBody>
                    <a:bodyPr/>
                    <a:lstStyle/>
                    <a:p>
                      <a:r>
                        <a:rPr kumimoji="1" lang="en-US" altLang="ja-JP" sz="600" dirty="0"/>
                        <a:t>2</a:t>
                      </a:r>
                      <a:endParaRPr kumimoji="1" lang="ja-JP" altLang="en-US" sz="600" dirty="0"/>
                    </a:p>
                  </a:txBody>
                  <a:tcPr/>
                </a:tc>
                <a:tc>
                  <a:txBody>
                    <a:bodyPr/>
                    <a:lstStyle/>
                    <a:p>
                      <a:r>
                        <a:rPr kumimoji="1" lang="ja-JP" altLang="en-US" sz="600" dirty="0"/>
                        <a:t>利用者トークン</a:t>
                      </a:r>
                    </a:p>
                  </a:txBody>
                  <a:tcPr/>
                </a:tc>
                <a:tc>
                  <a:txBody>
                    <a:bodyPr/>
                    <a:lstStyle/>
                    <a:p>
                      <a:r>
                        <a:rPr kumimoji="1" lang="ja-JP" altLang="en-US" sz="600" dirty="0"/>
                        <a:t>〇</a:t>
                      </a:r>
                    </a:p>
                  </a:txBody>
                  <a:tcPr/>
                </a:tc>
                <a:tc>
                  <a:txBody>
                    <a:bodyPr/>
                    <a:lstStyle/>
                    <a:p>
                      <a:r>
                        <a:rPr kumimoji="1" lang="ja-JP" altLang="en-US" sz="600" dirty="0"/>
                        <a:t>データ利用者</a:t>
                      </a:r>
                    </a:p>
                  </a:txBody>
                  <a:tcPr/>
                </a:tc>
                <a:tc>
                  <a:txBody>
                    <a:bodyPr/>
                    <a:lstStyle/>
                    <a:p>
                      <a:r>
                        <a:rPr kumimoji="1" lang="ja-JP" altLang="en-US" sz="600" dirty="0"/>
                        <a:t>認証機能のユーザ認証情報</a:t>
                      </a:r>
                    </a:p>
                  </a:txBody>
                  <a:tcPr/>
                </a:tc>
                <a:tc>
                  <a:txBody>
                    <a:bodyPr/>
                    <a:lstStyle/>
                    <a:p>
                      <a:r>
                        <a:rPr kumimoji="1" lang="en-US" altLang="ja-JP" sz="600" dirty="0"/>
                        <a:t>WebApp</a:t>
                      </a:r>
                      <a:endParaRPr kumimoji="1" lang="ja-JP" altLang="en-US" sz="600" dirty="0"/>
                    </a:p>
                  </a:txBody>
                  <a:tcPr/>
                </a:tc>
                <a:tc>
                  <a:txBody>
                    <a:bodyPr/>
                    <a:lstStyle/>
                    <a:p>
                      <a:r>
                        <a:rPr kumimoji="1" lang="ja-JP" altLang="en-US" sz="600" dirty="0"/>
                        <a:t>認証機能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a:ln>
                            <a:noFill/>
                          </a:ln>
                          <a:solidFill>
                            <a:prstClr val="black"/>
                          </a:solidFill>
                          <a:effectLst/>
                          <a:uLnTx/>
                          <a:uFillTx/>
                        </a:rPr>
                        <a:t>データ取得</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データ利用者が外部</a:t>
                      </a:r>
                      <a:r>
                        <a:rPr kumimoji="1" lang="en-US" altLang="ja-JP" sz="600" dirty="0"/>
                        <a:t>IdP</a:t>
                      </a:r>
                      <a:r>
                        <a:rPr kumimoji="1" lang="ja-JP" altLang="en-US" sz="600" dirty="0"/>
                        <a:t>を使用しない場合</a:t>
                      </a:r>
                    </a:p>
                  </a:txBody>
                  <a:tcPr/>
                </a:tc>
                <a:extLst>
                  <a:ext uri="{0D108BD9-81ED-4DB2-BD59-A6C34878D82A}">
                    <a16:rowId xmlns:a16="http://schemas.microsoft.com/office/drawing/2014/main" val="2318236551"/>
                  </a:ext>
                </a:extLst>
              </a:tr>
              <a:tr h="145331">
                <a:tc>
                  <a:txBody>
                    <a:bodyPr/>
                    <a:lstStyle/>
                    <a:p>
                      <a:r>
                        <a:rPr kumimoji="1" lang="en-US" altLang="ja-JP" sz="600" dirty="0"/>
                        <a:t>3</a:t>
                      </a:r>
                      <a:endParaRPr kumimoji="1" lang="ja-JP" altLang="en-US" sz="600" dirty="0"/>
                    </a:p>
                  </a:txBody>
                  <a:tcPr/>
                </a:tc>
                <a:tc>
                  <a:txBody>
                    <a:bodyPr/>
                    <a:lstStyle/>
                    <a:p>
                      <a:r>
                        <a:rPr kumimoji="1" lang="ja-JP" altLang="en-US" sz="600" dirty="0"/>
                        <a:t>認証トークン</a:t>
                      </a:r>
                      <a:endParaRPr kumimoji="1" lang="en-US" altLang="ja-JP" sz="600" dirty="0"/>
                    </a:p>
                  </a:txBody>
                  <a:tcPr/>
                </a:tc>
                <a:tc>
                  <a:txBody>
                    <a:bodyPr/>
                    <a:lstStyle/>
                    <a:p>
                      <a:r>
                        <a:rPr kumimoji="1" lang="ja-JP" altLang="en-US" sz="600" dirty="0"/>
                        <a:t>＿</a:t>
                      </a:r>
                    </a:p>
                  </a:txBody>
                  <a:tcPr/>
                </a:tc>
                <a:tc>
                  <a:txBody>
                    <a:bodyPr/>
                    <a:lstStyle/>
                    <a:p>
                      <a:r>
                        <a:rPr kumimoji="1" lang="ja-JP" altLang="en-US" sz="600" dirty="0"/>
                        <a:t>＿</a:t>
                      </a:r>
                    </a:p>
                  </a:txBody>
                  <a:tcPr/>
                </a:tc>
                <a:tc>
                  <a:txBody>
                    <a:bodyPr/>
                    <a:lstStyle/>
                    <a:p>
                      <a:r>
                        <a:rPr kumimoji="1" lang="ja-JP" altLang="en-US" sz="600" dirty="0"/>
                        <a:t>なし</a:t>
                      </a:r>
                    </a:p>
                  </a:txBody>
                  <a:tcPr/>
                </a:tc>
                <a:tc>
                  <a:txBody>
                    <a:bodyPr/>
                    <a:lstStyle/>
                    <a:p>
                      <a:r>
                        <a:rPr kumimoji="1" lang="ja-JP" altLang="en-US" sz="600" dirty="0"/>
                        <a:t>利用者コネクタ</a:t>
                      </a:r>
                    </a:p>
                  </a:txBody>
                  <a:tcPr/>
                </a:tc>
                <a:tc>
                  <a:txBody>
                    <a:bodyPr/>
                    <a:lstStyle/>
                    <a:p>
                      <a:r>
                        <a:rPr kumimoji="1" lang="ja-JP" altLang="en-US" sz="600" dirty="0"/>
                        <a:t>認証機能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データ取得</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利用者トークンから認証トークンへの交換</a:t>
                      </a:r>
                      <a:endParaRPr kumimoji="1" lang="en-US" altLang="ja-JP" sz="600" dirty="0"/>
                    </a:p>
                  </a:txBody>
                  <a:tcPr/>
                </a:tc>
                <a:extLst>
                  <a:ext uri="{0D108BD9-81ED-4DB2-BD59-A6C34878D82A}">
                    <a16:rowId xmlns:a16="http://schemas.microsoft.com/office/drawing/2014/main" val="2779036528"/>
                  </a:ext>
                </a:extLst>
              </a:tr>
              <a:tr h="145331">
                <a:tc>
                  <a:txBody>
                    <a:bodyPr/>
                    <a:lstStyle/>
                    <a:p>
                      <a:r>
                        <a:rPr kumimoji="1" lang="en-US" altLang="ja-JP" sz="600" dirty="0"/>
                        <a:t>4</a:t>
                      </a:r>
                      <a:endParaRPr kumimoji="1" lang="ja-JP" altLang="en-US" sz="600" dirty="0"/>
                    </a:p>
                  </a:txBody>
                  <a:tcPr/>
                </a:tc>
                <a:tc>
                  <a:txBody>
                    <a:bodyPr/>
                    <a:lstStyle/>
                    <a:p>
                      <a:r>
                        <a:rPr kumimoji="1" lang="ja-JP" altLang="en-US" sz="600" dirty="0"/>
                        <a:t>認可トークン</a:t>
                      </a:r>
                    </a:p>
                  </a:txBody>
                  <a:tcPr/>
                </a:tc>
                <a:tc>
                  <a:txBody>
                    <a:bodyPr/>
                    <a:lstStyle/>
                    <a:p>
                      <a:r>
                        <a:rPr kumimoji="1" lang="ja-JP" altLang="en-US" sz="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dirty="0"/>
                        <a:t>＿</a:t>
                      </a:r>
                    </a:p>
                  </a:txBody>
                  <a:tcPr/>
                </a:tc>
                <a:tc>
                  <a:txBody>
                    <a:bodyPr/>
                    <a:lstStyle/>
                    <a:p>
                      <a:r>
                        <a:rPr kumimoji="1" lang="ja-JP" altLang="en-US" sz="600" dirty="0"/>
                        <a:t>なし</a:t>
                      </a:r>
                    </a:p>
                  </a:txBody>
                  <a:tcPr/>
                </a:tc>
                <a:tc>
                  <a:txBody>
                    <a:bodyPr/>
                    <a:lstStyle/>
                    <a:p>
                      <a:r>
                        <a:rPr kumimoji="1" lang="ja-JP" altLang="en-US" sz="600" dirty="0"/>
                        <a:t>提供者コネクタ</a:t>
                      </a:r>
                    </a:p>
                  </a:txBody>
                  <a:tcPr/>
                </a:tc>
                <a:tc>
                  <a:txBody>
                    <a:bodyPr/>
                    <a:lstStyle/>
                    <a:p>
                      <a:r>
                        <a:rPr kumimoji="1" lang="ja-JP" altLang="en-US" sz="600" dirty="0"/>
                        <a:t>認可機能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a:ln>
                            <a:noFill/>
                          </a:ln>
                          <a:solidFill>
                            <a:prstClr val="black"/>
                          </a:solidFill>
                          <a:effectLst/>
                          <a:uLnTx/>
                          <a:uFillTx/>
                        </a:rPr>
                        <a:t>データ取得</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認証トークンから認可トークンへの交換</a:t>
                      </a:r>
                    </a:p>
                  </a:txBody>
                  <a:tcPr/>
                </a:tc>
                <a:extLst>
                  <a:ext uri="{0D108BD9-81ED-4DB2-BD59-A6C34878D82A}">
                    <a16:rowId xmlns:a16="http://schemas.microsoft.com/office/drawing/2014/main" val="3396352835"/>
                  </a:ext>
                </a:extLst>
              </a:tr>
              <a:tr h="176781">
                <a:tc>
                  <a:txBody>
                    <a:bodyPr/>
                    <a:lstStyle/>
                    <a:p>
                      <a:r>
                        <a:rPr kumimoji="1" lang="en-US" altLang="ja-JP" sz="600" dirty="0"/>
                        <a:t>5</a:t>
                      </a:r>
                      <a:endParaRPr kumimoji="1" lang="ja-JP" altLang="en-US" sz="600" dirty="0"/>
                    </a:p>
                  </a:txBody>
                  <a:tcPr/>
                </a:tc>
                <a:tc>
                  <a:txBody>
                    <a:bodyPr/>
                    <a:lstStyle/>
                    <a:p>
                      <a:r>
                        <a:rPr kumimoji="1" lang="en-US" altLang="ja-JP" sz="600" dirty="0"/>
                        <a:t>Protection API</a:t>
                      </a:r>
                      <a:r>
                        <a:rPr kumimoji="1" lang="ja-JP" altLang="en-US" sz="600" dirty="0"/>
                        <a:t>トークン</a:t>
                      </a:r>
                      <a:endParaRPr kumimoji="1" lang="en-US" altLang="ja-JP" sz="600" dirty="0"/>
                    </a:p>
                  </a:txBody>
                  <a:tcPr/>
                </a:tc>
                <a:tc>
                  <a:txBody>
                    <a:bodyPr/>
                    <a:lstStyle/>
                    <a:p>
                      <a:r>
                        <a:rPr kumimoji="1" lang="ja-JP" altLang="en-US" sz="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dirty="0"/>
                        <a:t>＿</a:t>
                      </a:r>
                    </a:p>
                  </a:txBody>
                  <a:tcPr/>
                </a:tc>
                <a:tc>
                  <a:txBody>
                    <a:bodyPr/>
                    <a:lstStyle/>
                    <a:p>
                      <a:r>
                        <a:rPr kumimoji="1" lang="ja-JP" altLang="en-US" sz="600" dirty="0"/>
                        <a:t>クライアント認証</a:t>
                      </a:r>
                    </a:p>
                  </a:txBody>
                  <a:tcPr/>
                </a:tc>
                <a:tc>
                  <a:txBody>
                    <a:bodyPr/>
                    <a:lstStyle/>
                    <a:p>
                      <a:r>
                        <a:rPr kumimoji="1" lang="ja-JP" altLang="en-US" sz="600" dirty="0"/>
                        <a:t>提供者コネクタ</a:t>
                      </a:r>
                    </a:p>
                  </a:txBody>
                  <a:tcPr/>
                </a:tc>
                <a:tc>
                  <a:txBody>
                    <a:bodyPr/>
                    <a:lstStyle/>
                    <a:p>
                      <a:r>
                        <a:rPr kumimoji="1" lang="ja-JP" altLang="en-US" sz="600" dirty="0"/>
                        <a:t>認可機能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データ取得</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認可確認のときに内部的に使う</a:t>
                      </a:r>
                    </a:p>
                  </a:txBody>
                  <a:tcPr/>
                </a:tc>
                <a:extLst>
                  <a:ext uri="{0D108BD9-81ED-4DB2-BD59-A6C34878D82A}">
                    <a16:rowId xmlns:a16="http://schemas.microsoft.com/office/drawing/2014/main" val="950186629"/>
                  </a:ext>
                </a:extLst>
              </a:tr>
              <a:tr h="145331">
                <a:tc>
                  <a:txBody>
                    <a:bodyPr/>
                    <a:lstStyle/>
                    <a:p>
                      <a:r>
                        <a:rPr kumimoji="1" lang="en-US" altLang="ja-JP" sz="600" dirty="0"/>
                        <a:t>6</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提供者トークン</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a:ln>
                            <a:noFill/>
                          </a:ln>
                          <a:solidFill>
                            <a:prstClr val="black"/>
                          </a:solidFill>
                          <a:effectLst/>
                          <a:uLnTx/>
                          <a:uFillTx/>
                        </a:rPr>
                        <a:t>データ提供者</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認証機能のユーザ認証情報</a:t>
                      </a:r>
                    </a:p>
                  </a:txBody>
                  <a:tcPr/>
                </a:tc>
                <a:tc>
                  <a:txBody>
                    <a:bodyPr/>
                    <a:lstStyle/>
                    <a:p>
                      <a:r>
                        <a:rPr kumimoji="1" lang="ja-JP" altLang="en-US" sz="600" dirty="0"/>
                        <a:t>データカタログ作成ツール画面</a:t>
                      </a:r>
                    </a:p>
                  </a:txBody>
                  <a:tcPr/>
                </a:tc>
                <a:tc>
                  <a:txBody>
                    <a:bodyPr/>
                    <a:lstStyle/>
                    <a:p>
                      <a:r>
                        <a:rPr kumimoji="1" lang="ja-JP" altLang="en-US" sz="600" dirty="0"/>
                        <a:t>認証機能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データ準備</a:t>
                      </a:r>
                      <a:endParaRPr kumimoji="1" lang="ja-JP" altLang="en-US" sz="6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データ提供者が外部</a:t>
                      </a:r>
                      <a:r>
                        <a:rPr kumimoji="1" lang="en-US" altLang="ja-JP" sz="600" b="0" u="none" strike="noStrike" kern="1200" cap="none" spc="0" normalizeH="0" baseline="0" noProof="0" dirty="0">
                          <a:ln>
                            <a:noFill/>
                          </a:ln>
                          <a:solidFill>
                            <a:prstClr val="black"/>
                          </a:solidFill>
                          <a:effectLst/>
                          <a:uLnTx/>
                          <a:uFillTx/>
                        </a:rPr>
                        <a:t>IdP</a:t>
                      </a:r>
                      <a:r>
                        <a:rPr kumimoji="1" lang="ja-JP" altLang="en-US" sz="600" b="0" u="none" strike="noStrike" kern="1200" cap="none" spc="0" normalizeH="0" baseline="0" noProof="0" dirty="0">
                          <a:ln>
                            <a:noFill/>
                          </a:ln>
                          <a:solidFill>
                            <a:prstClr val="black"/>
                          </a:solidFill>
                          <a:effectLst/>
                          <a:uLnTx/>
                          <a:uFillTx/>
                        </a:rPr>
                        <a:t>を使用しない場合</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697203054"/>
                  </a:ext>
                </a:extLst>
              </a:tr>
              <a:tr h="145331">
                <a:tc>
                  <a:txBody>
                    <a:bodyPr/>
                    <a:lstStyle/>
                    <a:p>
                      <a:r>
                        <a:rPr kumimoji="1" lang="en-US" altLang="ja-JP" sz="600" dirty="0"/>
                        <a:t>7</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提供者トークン</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〇</a:t>
                      </a:r>
                    </a:p>
                  </a:txBody>
                  <a:tcPr/>
                </a:tc>
                <a:tc>
                  <a:txBody>
                    <a:bodyPr/>
                    <a:lstStyle/>
                    <a:p>
                      <a:r>
                        <a:rPr kumimoji="1" lang="ja-JP" altLang="en-US" sz="600" dirty="0"/>
                        <a:t>データ提供者</a:t>
                      </a:r>
                    </a:p>
                  </a:txBody>
                  <a:tcPr/>
                </a:tc>
                <a:tc>
                  <a:txBody>
                    <a:bodyPr/>
                    <a:lstStyle/>
                    <a:p>
                      <a:r>
                        <a:rPr kumimoji="1" lang="ja-JP" altLang="en-US" sz="600" dirty="0"/>
                        <a:t>認証機能のユーザ認証情報</a:t>
                      </a:r>
                    </a:p>
                  </a:txBody>
                  <a:tcPr/>
                </a:tc>
                <a:tc>
                  <a:txBody>
                    <a:bodyPr/>
                    <a:lstStyle/>
                    <a:p>
                      <a:r>
                        <a:rPr kumimoji="1" lang="ja-JP" altLang="en-US" sz="600" dirty="0"/>
                        <a:t>認可機能画面</a:t>
                      </a:r>
                    </a:p>
                  </a:txBody>
                  <a:tcPr/>
                </a:tc>
                <a:tc>
                  <a:txBody>
                    <a:bodyPr/>
                    <a:lstStyle/>
                    <a:p>
                      <a:r>
                        <a:rPr kumimoji="1" lang="ja-JP" altLang="en-US" sz="600" dirty="0"/>
                        <a:t>認証機能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a:ln>
                            <a:noFill/>
                          </a:ln>
                          <a:solidFill>
                            <a:prstClr val="black"/>
                          </a:solidFill>
                          <a:effectLst/>
                          <a:uLnTx/>
                          <a:uFillTx/>
                        </a:rPr>
                        <a:t>認可設定</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データ提供者が外部</a:t>
                      </a:r>
                      <a:r>
                        <a:rPr kumimoji="1" lang="en-US" altLang="ja-JP" sz="600" b="0" u="none" strike="noStrike" kern="1200" cap="none" spc="0" normalizeH="0" baseline="0" noProof="0" dirty="0">
                          <a:ln>
                            <a:noFill/>
                          </a:ln>
                          <a:solidFill>
                            <a:prstClr val="black"/>
                          </a:solidFill>
                          <a:effectLst/>
                          <a:uLnTx/>
                          <a:uFillTx/>
                        </a:rPr>
                        <a:t>IdP</a:t>
                      </a:r>
                      <a:r>
                        <a:rPr kumimoji="1" lang="ja-JP" altLang="en-US" sz="600" b="0" u="none" strike="noStrike" kern="1200" cap="none" spc="0" normalizeH="0" baseline="0" noProof="0" dirty="0">
                          <a:ln>
                            <a:noFill/>
                          </a:ln>
                          <a:solidFill>
                            <a:prstClr val="black"/>
                          </a:solidFill>
                          <a:effectLst/>
                          <a:uLnTx/>
                          <a:uFillTx/>
                        </a:rPr>
                        <a:t>を使用しない場合</a:t>
                      </a:r>
                      <a:endParaRPr kumimoji="1" lang="ja-JP" altLang="en-US" sz="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2696073"/>
                  </a:ext>
                </a:extLst>
              </a:tr>
              <a:tr h="145331">
                <a:tc>
                  <a:txBody>
                    <a:bodyPr/>
                    <a:lstStyle/>
                    <a:p>
                      <a:r>
                        <a:rPr kumimoji="1" lang="en-US" altLang="ja-JP" sz="600" dirty="0"/>
                        <a:t>8</a:t>
                      </a:r>
                      <a:endParaRPr kumimoji="1" lang="ja-JP" altLang="en-US" sz="600" dirty="0"/>
                    </a:p>
                  </a:txBody>
                  <a:tcPr/>
                </a:tc>
                <a:tc>
                  <a:txBody>
                    <a:bodyPr/>
                    <a:lstStyle/>
                    <a:p>
                      <a:r>
                        <a:rPr kumimoji="1" lang="ja-JP" altLang="en-US" sz="600" dirty="0"/>
                        <a:t>契約管理トークン</a:t>
                      </a:r>
                    </a:p>
                  </a:txBody>
                  <a:tcPr/>
                </a:tc>
                <a:tc>
                  <a:txBody>
                    <a:bodyPr/>
                    <a:lstStyle/>
                    <a:p>
                      <a:r>
                        <a:rPr kumimoji="1" lang="ja-JP" altLang="en-US" sz="600" dirty="0"/>
                        <a:t>＿</a:t>
                      </a:r>
                    </a:p>
                  </a:txBody>
                  <a:tcPr/>
                </a:tc>
                <a:tc>
                  <a:txBody>
                    <a:bodyPr/>
                    <a:lstStyle/>
                    <a:p>
                      <a:r>
                        <a:rPr kumimoji="1" lang="ja-JP" altLang="en-US" sz="600" dirty="0"/>
                        <a:t>＿</a:t>
                      </a:r>
                    </a:p>
                  </a:txBody>
                  <a:tcPr/>
                </a:tc>
                <a:tc>
                  <a:txBody>
                    <a:bodyPr/>
                    <a:lstStyle/>
                    <a:p>
                      <a:r>
                        <a:rPr kumimoji="1" lang="ja-JP" altLang="en-US" sz="600" dirty="0"/>
                        <a:t>クライアント認証</a:t>
                      </a:r>
                    </a:p>
                  </a:txBody>
                  <a:tcPr/>
                </a:tc>
                <a:tc>
                  <a:txBody>
                    <a:bodyPr/>
                    <a:lstStyle/>
                    <a:p>
                      <a:r>
                        <a:rPr kumimoji="1" lang="ja-JP" altLang="en-US" sz="600" dirty="0"/>
                        <a:t>データ取引市場</a:t>
                      </a:r>
                    </a:p>
                  </a:txBody>
                  <a:tcPr/>
                </a:tc>
                <a:tc>
                  <a:txBody>
                    <a:bodyPr/>
                    <a:lstStyle/>
                    <a:p>
                      <a:r>
                        <a:rPr kumimoji="1" lang="ja-JP" altLang="en-US" sz="600" dirty="0"/>
                        <a:t>認証機能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a:ln>
                            <a:noFill/>
                          </a:ln>
                          <a:solidFill>
                            <a:prstClr val="black"/>
                          </a:solidFill>
                          <a:effectLst/>
                          <a:uLnTx/>
                          <a:uFillTx/>
                        </a:rPr>
                        <a:t>認可設定</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データ取引市場が認可設定するとき</a:t>
                      </a:r>
                    </a:p>
                  </a:txBody>
                  <a:tcPr/>
                </a:tc>
                <a:extLst>
                  <a:ext uri="{0D108BD9-81ED-4DB2-BD59-A6C34878D82A}">
                    <a16:rowId xmlns:a16="http://schemas.microsoft.com/office/drawing/2014/main" val="2992234686"/>
                  </a:ext>
                </a:extLst>
              </a:tr>
              <a:tr h="145331">
                <a:tc>
                  <a:txBody>
                    <a:bodyPr/>
                    <a:lstStyle/>
                    <a:p>
                      <a:r>
                        <a:rPr kumimoji="1" lang="en-US" altLang="ja-JP" sz="600" dirty="0"/>
                        <a:t>9</a:t>
                      </a:r>
                      <a:endParaRPr kumimoji="1" lang="ja-JP" altLang="en-US" sz="600" dirty="0"/>
                    </a:p>
                  </a:txBody>
                  <a:tcPr/>
                </a:tc>
                <a:tc>
                  <a:txBody>
                    <a:bodyPr/>
                    <a:lstStyle/>
                    <a:p>
                      <a:r>
                        <a:rPr kumimoji="1" lang="ja-JP" altLang="en-US" sz="600" dirty="0"/>
                        <a:t>管理者トークン</a:t>
                      </a:r>
                    </a:p>
                  </a:txBody>
                  <a:tcPr/>
                </a:tc>
                <a:tc>
                  <a:txBody>
                    <a:bodyPr/>
                    <a:lstStyle/>
                    <a:p>
                      <a:r>
                        <a:rPr kumimoji="1" lang="ja-JP" altLang="en-US" sz="600" dirty="0"/>
                        <a:t>＿</a:t>
                      </a:r>
                    </a:p>
                  </a:txBody>
                  <a:tcPr/>
                </a:tc>
                <a:tc>
                  <a:txBody>
                    <a:bodyPr/>
                    <a:lstStyle/>
                    <a:p>
                      <a:r>
                        <a:rPr kumimoji="1" lang="ja-JP" altLang="en-US" sz="600" dirty="0"/>
                        <a:t>＿</a:t>
                      </a:r>
                    </a:p>
                  </a:txBody>
                  <a:tcPr/>
                </a:tc>
                <a:tc>
                  <a:txBody>
                    <a:bodyPr/>
                    <a:lstStyle/>
                    <a:p>
                      <a:r>
                        <a:rPr kumimoji="1" lang="en-US" altLang="ja-JP" sz="600" dirty="0"/>
                        <a:t>Admin</a:t>
                      </a:r>
                      <a:r>
                        <a:rPr kumimoji="1" lang="ja-JP" altLang="en-US" sz="600" dirty="0"/>
                        <a:t>のユーザ認証情報</a:t>
                      </a:r>
                    </a:p>
                  </a:txBody>
                  <a:tcPr/>
                </a:tc>
                <a:tc>
                  <a:txBody>
                    <a:bodyPr/>
                    <a:lstStyle/>
                    <a:p>
                      <a:r>
                        <a:rPr kumimoji="1" lang="ja-JP" altLang="en-US" sz="600" dirty="0"/>
                        <a:t>認可機能</a:t>
                      </a:r>
                      <a:r>
                        <a:rPr kumimoji="1" lang="en-US" altLang="ja-JP" sz="600" dirty="0"/>
                        <a:t>API</a:t>
                      </a:r>
                      <a:endParaRPr kumimoji="1" lang="ja-JP" altLang="en-US" sz="600" dirty="0"/>
                    </a:p>
                  </a:txBody>
                  <a:tcPr/>
                </a:tc>
                <a:tc>
                  <a:txBody>
                    <a:bodyPr/>
                    <a:lstStyle/>
                    <a:p>
                      <a:r>
                        <a:rPr kumimoji="1" lang="ja-JP" altLang="en-US" sz="600" dirty="0"/>
                        <a:t>認可機能</a:t>
                      </a:r>
                      <a:r>
                        <a:rPr kumimoji="1" lang="en-US" altLang="ja-JP" sz="600" dirty="0"/>
                        <a:t>Keycloak</a:t>
                      </a:r>
                      <a:endParaRPr kumimoji="1" lang="ja-JP"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600" b="0" u="none" strike="noStrike" kern="1200" cap="none" spc="0" normalizeH="0" baseline="0" noProof="0" dirty="0">
                          <a:ln>
                            <a:noFill/>
                          </a:ln>
                          <a:solidFill>
                            <a:prstClr val="black"/>
                          </a:solidFill>
                          <a:effectLst/>
                          <a:uLnTx/>
                          <a:uFillTx/>
                        </a:rPr>
                        <a:t>認可設定</a:t>
                      </a:r>
                      <a:endParaRPr kumimoji="1" lang="ja-JP" altLang="en-US" sz="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r>
                        <a:rPr kumimoji="1" lang="ja-JP" altLang="en-US" sz="600" dirty="0"/>
                        <a:t>認可設定のときに内部的に使う</a:t>
                      </a:r>
                    </a:p>
                  </a:txBody>
                  <a:tcPr/>
                </a:tc>
                <a:extLst>
                  <a:ext uri="{0D108BD9-81ED-4DB2-BD59-A6C34878D82A}">
                    <a16:rowId xmlns:a16="http://schemas.microsoft.com/office/drawing/2014/main" val="2212926606"/>
                  </a:ext>
                </a:extLst>
              </a:tr>
              <a:tr h="145331">
                <a:tc>
                  <a:txBody>
                    <a:bodyPr/>
                    <a:lstStyle/>
                    <a:p>
                      <a:r>
                        <a:rPr kumimoji="1" lang="en-US" altLang="ja-JP" sz="600" dirty="0"/>
                        <a:t>10</a:t>
                      </a:r>
                      <a:endParaRPr kumimoji="1" lang="ja-JP" altLang="en-US" sz="600" dirty="0"/>
                    </a:p>
                  </a:txBody>
                  <a:tcPr/>
                </a:tc>
                <a:tc>
                  <a:txBody>
                    <a:bodyPr/>
                    <a:lstStyle/>
                    <a:p>
                      <a:r>
                        <a:rPr kumimoji="1" lang="ja-JP" altLang="en-US" sz="600" dirty="0"/>
                        <a:t>管理者トークン</a:t>
                      </a:r>
                    </a:p>
                  </a:txBody>
                  <a:tcPr/>
                </a:tc>
                <a:tc>
                  <a:txBody>
                    <a:bodyPr/>
                    <a:lstStyle/>
                    <a:p>
                      <a:r>
                        <a:rPr kumimoji="1" lang="ja-JP" altLang="en-US" sz="600" dirty="0"/>
                        <a:t>〇</a:t>
                      </a:r>
                    </a:p>
                  </a:txBody>
                  <a:tcPr/>
                </a:tc>
                <a:tc>
                  <a:txBody>
                    <a:bodyPr/>
                    <a:lstStyle/>
                    <a:p>
                      <a:r>
                        <a:rPr kumimoji="1" lang="en-US" altLang="ja-JP" sz="600" dirty="0"/>
                        <a:t>CADDE</a:t>
                      </a:r>
                      <a:r>
                        <a:rPr kumimoji="1" lang="ja-JP" altLang="en-US" sz="600" dirty="0"/>
                        <a:t>運用管理者</a:t>
                      </a:r>
                    </a:p>
                  </a:txBody>
                  <a:tcPr/>
                </a:tc>
                <a:tc>
                  <a:txBody>
                    <a:bodyPr/>
                    <a:lstStyle/>
                    <a:p>
                      <a:r>
                        <a:rPr kumimoji="1" lang="en-US" altLang="ja-JP" sz="600" dirty="0"/>
                        <a:t>Admin</a:t>
                      </a:r>
                      <a:r>
                        <a:rPr kumimoji="1" lang="ja-JP" altLang="en-US" sz="600" dirty="0"/>
                        <a:t>のユーザ認証情報</a:t>
                      </a:r>
                    </a:p>
                  </a:txBody>
                  <a:tcPr/>
                </a:tc>
                <a:tc>
                  <a:txBody>
                    <a:bodyPr/>
                    <a:lstStyle/>
                    <a:p>
                      <a:r>
                        <a:rPr kumimoji="1" lang="ja-JP" altLang="en-US" sz="600" dirty="0"/>
                        <a:t>認証機能画面</a:t>
                      </a:r>
                    </a:p>
                  </a:txBody>
                  <a:tcPr/>
                </a:tc>
                <a:tc>
                  <a:txBody>
                    <a:bodyPr/>
                    <a:lstStyle/>
                    <a:p>
                      <a:r>
                        <a:rPr kumimoji="1" lang="ja-JP" altLang="en-US" sz="600" dirty="0"/>
                        <a:t>認証機能</a:t>
                      </a:r>
                      <a:r>
                        <a:rPr kumimoji="1" lang="en-US" altLang="ja-JP" sz="600" dirty="0"/>
                        <a:t>Keycloak</a:t>
                      </a:r>
                      <a:endParaRPr kumimoji="1" lang="ja-JP" altLang="en-US" sz="600" dirty="0"/>
                    </a:p>
                  </a:txBody>
                  <a:tcPr/>
                </a:tc>
                <a:tc>
                  <a:txBody>
                    <a:bodyPr/>
                    <a:lstStyle/>
                    <a:p>
                      <a:r>
                        <a:rPr kumimoji="1" lang="en-US" altLang="ja-JP" sz="600" dirty="0"/>
                        <a:t>CADDE</a:t>
                      </a:r>
                      <a:r>
                        <a:rPr kumimoji="1" lang="ja-JP" altLang="en-US" sz="600" dirty="0"/>
                        <a:t>利用者登録</a:t>
                      </a:r>
                    </a:p>
                  </a:txBody>
                  <a:tcPr/>
                </a:tc>
                <a:tc>
                  <a:txBody>
                    <a:bodyPr/>
                    <a:lstStyle/>
                    <a:p>
                      <a:r>
                        <a:rPr kumimoji="1" lang="en-US" altLang="ja-JP" sz="600" dirty="0"/>
                        <a:t>CADDE</a:t>
                      </a:r>
                      <a:r>
                        <a:rPr kumimoji="1" lang="ja-JP" altLang="en-US" sz="600" dirty="0"/>
                        <a:t>運用管理者のログイン</a:t>
                      </a:r>
                    </a:p>
                  </a:txBody>
                  <a:tcPr/>
                </a:tc>
                <a:extLst>
                  <a:ext uri="{0D108BD9-81ED-4DB2-BD59-A6C34878D82A}">
                    <a16:rowId xmlns:a16="http://schemas.microsoft.com/office/drawing/2014/main" val="1719197017"/>
                  </a:ext>
                </a:extLst>
              </a:tr>
            </a:tbl>
          </a:graphicData>
        </a:graphic>
      </p:graphicFrame>
      <p:sp>
        <p:nvSpPr>
          <p:cNvPr id="4" name="吹き出し: 角を丸めた四角形 3">
            <a:extLst>
              <a:ext uri="{FF2B5EF4-FFF2-40B4-BE49-F238E27FC236}">
                <a16:creationId xmlns:a16="http://schemas.microsoft.com/office/drawing/2014/main" id="{9933917D-85B3-F32F-8797-9F4B60E56398}"/>
              </a:ext>
            </a:extLst>
          </p:cNvPr>
          <p:cNvSpPr/>
          <p:nvPr/>
        </p:nvSpPr>
        <p:spPr>
          <a:xfrm>
            <a:off x="234000" y="3568337"/>
            <a:ext cx="5176200" cy="1348740"/>
          </a:xfrm>
          <a:prstGeom prst="wedgeRoundRectCallout">
            <a:avLst>
              <a:gd name="adj1" fmla="val -32211"/>
              <a:gd name="adj2" fmla="val -8182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200" dirty="0"/>
              <a:t>トークン名の付け方の方針の選択肢として考えられるもの</a:t>
            </a:r>
            <a:endParaRPr kumimoji="1" lang="en-US" altLang="ja-JP" sz="1200" dirty="0"/>
          </a:p>
          <a:p>
            <a:r>
              <a:rPr lang="ja-JP" altLang="en-US" sz="1200" dirty="0"/>
              <a:t>①　発行者にちなんだもの</a:t>
            </a:r>
            <a:endParaRPr lang="en-US" altLang="ja-JP" sz="1200" dirty="0"/>
          </a:p>
          <a:p>
            <a:r>
              <a:rPr kumimoji="1" lang="ja-JP" altLang="en-US" sz="1200" dirty="0"/>
              <a:t>②　アクターにちなんだもの</a:t>
            </a:r>
            <a:endParaRPr kumimoji="1" lang="en-US" altLang="ja-JP" sz="1200" dirty="0"/>
          </a:p>
          <a:p>
            <a:endParaRPr lang="en-US" altLang="ja-JP" sz="1200" dirty="0"/>
          </a:p>
          <a:p>
            <a:r>
              <a:rPr kumimoji="1" lang="ja-JP" altLang="en-US" sz="1200" dirty="0"/>
              <a:t>ここでは、基本的に②で命名し、その後の残りを①で命名している</a:t>
            </a:r>
          </a:p>
        </p:txBody>
      </p:sp>
    </p:spTree>
    <p:extLst>
      <p:ext uri="{BB962C8B-B14F-4D97-AF65-F5344CB8AC3E}">
        <p14:creationId xmlns:p14="http://schemas.microsoft.com/office/powerpoint/2010/main" val="3723053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98BE7-136D-F8E9-7517-F47712B894BC}"/>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7</a:t>
            </a:r>
            <a:r>
              <a:rPr lang="ja-JP" altLang="en-US" sz="1800" dirty="0">
                <a:latin typeface="Meiryo UI" panose="020B0604030504040204" pitchFamily="50" charset="-128"/>
                <a:ea typeface="Meiryo UI" panose="020B0604030504040204" pitchFamily="50" charset="-128"/>
              </a:rPr>
              <a:t>：認可の補足</a:t>
            </a:r>
            <a:endParaRPr kumimoji="1" lang="ja-JP" altLang="en-US" sz="1800" dirty="0"/>
          </a:p>
        </p:txBody>
      </p:sp>
      <p:sp>
        <p:nvSpPr>
          <p:cNvPr id="25" name="正方形/長方形 24">
            <a:extLst>
              <a:ext uri="{FF2B5EF4-FFF2-40B4-BE49-F238E27FC236}">
                <a16:creationId xmlns:a16="http://schemas.microsoft.com/office/drawing/2014/main" id="{68DFA395-8504-0E04-24A9-11CCF9FA5A82}"/>
              </a:ext>
            </a:extLst>
          </p:cNvPr>
          <p:cNvSpPr/>
          <p:nvPr/>
        </p:nvSpPr>
        <p:spPr>
          <a:xfrm>
            <a:off x="3175782" y="3350769"/>
            <a:ext cx="1120368" cy="43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000" dirty="0">
                <a:latin typeface="Meiryo UI" panose="020B0604030504040204" pitchFamily="50" charset="-128"/>
                <a:ea typeface="Meiryo UI" panose="020B0604030504040204" pitchFamily="50" charset="-128"/>
              </a:rPr>
              <a:t>リソース</a:t>
            </a:r>
            <a:endParaRPr kumimoji="1"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データの</a:t>
            </a:r>
            <a:r>
              <a:rPr lang="en-US" altLang="ja-JP" sz="1000" dirty="0">
                <a:latin typeface="Meiryo UI" panose="020B0604030504040204" pitchFamily="50" charset="-128"/>
                <a:ea typeface="Meiryo UI" panose="020B0604030504040204" pitchFamily="50" charset="-128"/>
              </a:rPr>
              <a:t>URL</a:t>
            </a:r>
            <a:endParaRPr kumimoji="1" lang="ja-JP" altLang="en-US" sz="1000" dirty="0">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E1C74C74-9E90-FA09-1240-43E8F9176CAA}"/>
              </a:ext>
            </a:extLst>
          </p:cNvPr>
          <p:cNvSpPr/>
          <p:nvPr/>
        </p:nvSpPr>
        <p:spPr>
          <a:xfrm>
            <a:off x="623818" y="4181264"/>
            <a:ext cx="1979898" cy="841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000" dirty="0">
                <a:latin typeface="Meiryo UI" panose="020B0604030504040204" pitchFamily="50" charset="-128"/>
                <a:ea typeface="Meiryo UI" panose="020B0604030504040204" pitchFamily="50" charset="-128"/>
              </a:rPr>
              <a:t>ユーザポリシー</a:t>
            </a:r>
            <a:endParaRPr kumimoji="1" lang="en-US" altLang="ja-JP" sz="1000" dirty="0">
              <a:latin typeface="Meiryo UI" panose="020B0604030504040204" pitchFamily="50" charset="-128"/>
              <a:ea typeface="Meiryo UI" panose="020B0604030504040204" pitchFamily="50" charset="-128"/>
            </a:endParaRPr>
          </a:p>
          <a:p>
            <a:r>
              <a:rPr kumimoji="1" lang="en-US" altLang="ja-JP" sz="1000" dirty="0">
                <a:latin typeface="Meiryo UI" panose="020B0604030504040204" pitchFamily="50" charset="-128"/>
                <a:ea typeface="Meiryo UI" panose="020B0604030504040204" pitchFamily="50" charset="-128"/>
              </a:rPr>
              <a:t>ID</a:t>
            </a:r>
            <a:r>
              <a:rPr kumimoji="1" lang="ja-JP" altLang="en-US" sz="1000" dirty="0">
                <a:latin typeface="Meiryo UI" panose="020B0604030504040204" pitchFamily="50" charset="-128"/>
                <a:ea typeface="Meiryo UI" panose="020B0604030504040204" pitchFamily="50" charset="-128"/>
              </a:rPr>
              <a:t>が</a:t>
            </a:r>
            <a:r>
              <a:rPr kumimoji="1" lang="en-US" altLang="ja-JP" sz="1000" dirty="0">
                <a:latin typeface="Meiryo UI" panose="020B0604030504040204" pitchFamily="50" charset="-128"/>
                <a:ea typeface="Meiryo UI" panose="020B0604030504040204" pitchFamily="50" charset="-128"/>
              </a:rPr>
              <a:t>cadde.aaa.aa</a:t>
            </a:r>
            <a:r>
              <a:rPr kumimoji="1" lang="ja-JP" altLang="en-US" sz="1000" dirty="0">
                <a:latin typeface="Meiryo UI" panose="020B0604030504040204" pitchFamily="50" charset="-128"/>
                <a:ea typeface="Meiryo UI" panose="020B0604030504040204" pitchFamily="50" charset="-128"/>
              </a:rPr>
              <a:t>であれば認可</a:t>
            </a:r>
            <a:endParaRPr kumimoji="1" lang="en-US" altLang="ja-JP" sz="1000" dirty="0">
              <a:latin typeface="Meiryo UI" panose="020B0604030504040204" pitchFamily="50" charset="-128"/>
              <a:ea typeface="Meiryo UI" panose="020B0604030504040204" pitchFamily="50" charset="-128"/>
            </a:endParaRPr>
          </a:p>
        </p:txBody>
      </p:sp>
      <p:cxnSp>
        <p:nvCxnSpPr>
          <p:cNvPr id="27" name="直線コネクタ 26">
            <a:extLst>
              <a:ext uri="{FF2B5EF4-FFF2-40B4-BE49-F238E27FC236}">
                <a16:creationId xmlns:a16="http://schemas.microsoft.com/office/drawing/2014/main" id="{78CD1111-E7FD-EABC-8D88-885DC0EF396B}"/>
              </a:ext>
            </a:extLst>
          </p:cNvPr>
          <p:cNvCxnSpPr>
            <a:cxnSpLocks/>
            <a:stCxn id="25" idx="2"/>
            <a:endCxn id="26" idx="0"/>
          </p:cNvCxnSpPr>
          <p:nvPr/>
        </p:nvCxnSpPr>
        <p:spPr>
          <a:xfrm flipH="1">
            <a:off x="1613767" y="3782769"/>
            <a:ext cx="2122199" cy="398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E1B44EC1-388F-A4D5-F251-F19ED2960FDC}"/>
              </a:ext>
            </a:extLst>
          </p:cNvPr>
          <p:cNvSpPr/>
          <p:nvPr/>
        </p:nvSpPr>
        <p:spPr>
          <a:xfrm>
            <a:off x="3115163" y="4181264"/>
            <a:ext cx="2120371" cy="84198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000" dirty="0">
                <a:latin typeface="Meiryo UI" panose="020B0604030504040204" pitchFamily="50" charset="-128"/>
                <a:ea typeface="Meiryo UI" panose="020B0604030504040204" pitchFamily="50" charset="-128"/>
              </a:rPr>
              <a:t>JavaScript</a:t>
            </a:r>
            <a:r>
              <a:rPr kumimoji="1" lang="ja-JP" altLang="en-US" sz="1000" dirty="0">
                <a:latin typeface="Meiryo UI" panose="020B0604030504040204" pitchFamily="50" charset="-128"/>
                <a:ea typeface="Meiryo UI" panose="020B0604030504040204" pitchFamily="50" charset="-128"/>
              </a:rPr>
              <a:t>ポリシー</a:t>
            </a:r>
            <a:endParaRPr kumimoji="1"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以下の論理積が正ならば認可</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organization=cadde.aaa.aa</a:t>
            </a:r>
          </a:p>
          <a:p>
            <a:r>
              <a:rPr lang="en-US" altLang="ja-JP" sz="1000" dirty="0">
                <a:latin typeface="Meiryo UI" panose="020B0604030504040204" pitchFamily="50" charset="-128"/>
                <a:ea typeface="Meiryo UI" panose="020B0604030504040204" pitchFamily="50" charset="-128"/>
              </a:rPr>
              <a:t>ial=2</a:t>
            </a:r>
          </a:p>
          <a:p>
            <a:r>
              <a:rPr kumimoji="1" lang="en-US" altLang="ja-JP" sz="1000" dirty="0">
                <a:latin typeface="Meiryo UI" panose="020B0604030504040204" pitchFamily="50" charset="-128"/>
                <a:ea typeface="Meiryo UI" panose="020B0604030504040204" pitchFamily="50" charset="-128"/>
              </a:rPr>
              <a:t>aal</a:t>
            </a:r>
            <a:r>
              <a:rPr lang="en-US" altLang="ja-JP" sz="1000" dirty="0">
                <a:latin typeface="Meiryo UI" panose="020B0604030504040204" pitchFamily="50" charset="-128"/>
                <a:ea typeface="Meiryo UI" panose="020B0604030504040204" pitchFamily="50" charset="-128"/>
              </a:rPr>
              <a:t>=2</a:t>
            </a:r>
            <a:endParaRPr kumimoji="1" lang="en-US" altLang="ja-JP" sz="1000" dirty="0">
              <a:latin typeface="Meiryo UI" panose="020B0604030504040204" pitchFamily="50" charset="-128"/>
              <a:ea typeface="Meiryo UI" panose="020B0604030504040204" pitchFamily="50" charset="-128"/>
            </a:endParaRPr>
          </a:p>
        </p:txBody>
      </p:sp>
      <p:cxnSp>
        <p:nvCxnSpPr>
          <p:cNvPr id="40" name="直線コネクタ 39">
            <a:extLst>
              <a:ext uri="{FF2B5EF4-FFF2-40B4-BE49-F238E27FC236}">
                <a16:creationId xmlns:a16="http://schemas.microsoft.com/office/drawing/2014/main" id="{BD78BD14-52F1-8188-F2BA-94C2B3F1C2BC}"/>
              </a:ext>
            </a:extLst>
          </p:cNvPr>
          <p:cNvCxnSpPr>
            <a:cxnSpLocks/>
            <a:stCxn id="25" idx="2"/>
            <a:endCxn id="39" idx="0"/>
          </p:cNvCxnSpPr>
          <p:nvPr/>
        </p:nvCxnSpPr>
        <p:spPr>
          <a:xfrm>
            <a:off x="3735966" y="3782769"/>
            <a:ext cx="439383" cy="398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吹き出し: 角を丸めた四角形 73">
            <a:extLst>
              <a:ext uri="{FF2B5EF4-FFF2-40B4-BE49-F238E27FC236}">
                <a16:creationId xmlns:a16="http://schemas.microsoft.com/office/drawing/2014/main" id="{E6B26A7C-6235-DE9E-CD11-65E6987F52F5}"/>
              </a:ext>
            </a:extLst>
          </p:cNvPr>
          <p:cNvSpPr/>
          <p:nvPr/>
        </p:nvSpPr>
        <p:spPr>
          <a:xfrm>
            <a:off x="4460933" y="3064450"/>
            <a:ext cx="3400575" cy="547036"/>
          </a:xfrm>
          <a:prstGeom prst="wedgeRoundRectCallout">
            <a:avLst>
              <a:gd name="adj1" fmla="val -48846"/>
              <a:gd name="adj2" fmla="val 813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latin typeface="Meiryo UI" panose="020B0604030504040204" pitchFamily="50" charset="-128"/>
                <a:ea typeface="Meiryo UI" panose="020B0604030504040204" pitchFamily="50" charset="-128"/>
              </a:rPr>
              <a:t>リソースにアクセスしてよいかはポリシーの論理和で評価するため</a:t>
            </a:r>
            <a:endParaRPr kumimoji="1"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ひとつのポリシーでひとつの認可が完結していなければいけない</a:t>
            </a:r>
            <a:endParaRPr lang="en-US" altLang="ja-JP" sz="1000" dirty="0">
              <a:latin typeface="Meiryo UI" panose="020B0604030504040204" pitchFamily="50" charset="-128"/>
              <a:ea typeface="Meiryo UI" panose="020B0604030504040204" pitchFamily="50" charset="-128"/>
            </a:endParaRPr>
          </a:p>
        </p:txBody>
      </p:sp>
      <p:sp>
        <p:nvSpPr>
          <p:cNvPr id="110" name="正方形/長方形 109">
            <a:extLst>
              <a:ext uri="{FF2B5EF4-FFF2-40B4-BE49-F238E27FC236}">
                <a16:creationId xmlns:a16="http://schemas.microsoft.com/office/drawing/2014/main" id="{E1956DD6-B173-DCC8-5965-80EC5FE866E9}"/>
              </a:ext>
            </a:extLst>
          </p:cNvPr>
          <p:cNvSpPr/>
          <p:nvPr/>
        </p:nvSpPr>
        <p:spPr>
          <a:xfrm>
            <a:off x="623817" y="5534444"/>
            <a:ext cx="1979899" cy="43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①　個人・組織に対する条件</a:t>
            </a:r>
            <a:endParaRPr kumimoji="1"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ID</a:t>
            </a:r>
            <a:r>
              <a:rPr lang="ja-JP" altLang="en-US" sz="1000" dirty="0">
                <a:latin typeface="Meiryo UI" panose="020B0604030504040204" pitchFamily="50" charset="-128"/>
                <a:ea typeface="Meiryo UI" panose="020B0604030504040204" pitchFamily="50" charset="-128"/>
              </a:rPr>
              <a:t>が</a:t>
            </a:r>
            <a:r>
              <a:rPr lang="en-US" altLang="ja-JP" sz="1000" dirty="0">
                <a:latin typeface="Meiryo UI" panose="020B0604030504040204" pitchFamily="50" charset="-128"/>
                <a:ea typeface="Meiryo UI" panose="020B0604030504040204" pitchFamily="50" charset="-128"/>
              </a:rPr>
              <a:t>cadde.aaa.aa</a:t>
            </a:r>
            <a:endParaRPr kumimoji="1" lang="en-US" altLang="ja-JP" sz="1000" dirty="0">
              <a:latin typeface="Meiryo UI" panose="020B0604030504040204" pitchFamily="50" charset="-128"/>
              <a:ea typeface="Meiryo UI" panose="020B0604030504040204" pitchFamily="50" charset="-128"/>
            </a:endParaRPr>
          </a:p>
        </p:txBody>
      </p:sp>
      <p:sp>
        <p:nvSpPr>
          <p:cNvPr id="111" name="矢印: 上 110">
            <a:extLst>
              <a:ext uri="{FF2B5EF4-FFF2-40B4-BE49-F238E27FC236}">
                <a16:creationId xmlns:a16="http://schemas.microsoft.com/office/drawing/2014/main" id="{A294CB14-2597-7A71-4E45-64AB4FB7EE9F}"/>
              </a:ext>
            </a:extLst>
          </p:cNvPr>
          <p:cNvSpPr/>
          <p:nvPr/>
        </p:nvSpPr>
        <p:spPr>
          <a:xfrm>
            <a:off x="1327648" y="5102775"/>
            <a:ext cx="414234" cy="35213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6CC7556E-57CF-E83D-B2F6-2BEF7B8257AC}"/>
              </a:ext>
            </a:extLst>
          </p:cNvPr>
          <p:cNvSpPr/>
          <p:nvPr/>
        </p:nvSpPr>
        <p:spPr>
          <a:xfrm>
            <a:off x="2963070" y="5534444"/>
            <a:ext cx="2944678" cy="43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②　組織内個人に対する条件</a:t>
            </a:r>
            <a:endParaRPr kumimoji="1"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所属組織が</a:t>
            </a:r>
            <a:r>
              <a:rPr lang="en-US" altLang="ja-JP" sz="1000" dirty="0">
                <a:latin typeface="Meiryo UI" panose="020B0604030504040204" pitchFamily="50" charset="-128"/>
                <a:ea typeface="Meiryo UI" panose="020B0604030504040204" pitchFamily="50" charset="-128"/>
              </a:rPr>
              <a:t>cadde.aaa.aa</a:t>
            </a:r>
            <a:r>
              <a:rPr lang="ja-JP" altLang="en-US" sz="1000" dirty="0">
                <a:latin typeface="Meiryo UI" panose="020B0604030504040204" pitchFamily="50" charset="-128"/>
                <a:ea typeface="Meiryo UI" panose="020B0604030504040204" pitchFamily="50" charset="-128"/>
              </a:rPr>
              <a:t>かつ</a:t>
            </a:r>
            <a:r>
              <a:rPr lang="en-US" altLang="ja-JP" sz="1000" dirty="0">
                <a:latin typeface="Meiryo UI" panose="020B0604030504040204" pitchFamily="50" charset="-128"/>
                <a:ea typeface="Meiryo UI" panose="020B0604030504040204" pitchFamily="50" charset="-128"/>
              </a:rPr>
              <a:t>IAL</a:t>
            </a:r>
            <a:r>
              <a:rPr lang="ja-JP" altLang="en-US" sz="1000" dirty="0">
                <a:latin typeface="Meiryo UI" panose="020B0604030504040204" pitchFamily="50" charset="-128"/>
                <a:ea typeface="Meiryo UI" panose="020B0604030504040204" pitchFamily="50" charset="-128"/>
              </a:rPr>
              <a:t>が</a:t>
            </a: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かつ</a:t>
            </a:r>
            <a:r>
              <a:rPr lang="en-US" altLang="ja-JP" sz="1000" dirty="0">
                <a:latin typeface="Meiryo UI" panose="020B0604030504040204" pitchFamily="50" charset="-128"/>
                <a:ea typeface="Meiryo UI" panose="020B0604030504040204" pitchFamily="50" charset="-128"/>
              </a:rPr>
              <a:t>AAL</a:t>
            </a:r>
            <a:r>
              <a:rPr lang="ja-JP" altLang="en-US" sz="1000" dirty="0">
                <a:latin typeface="Meiryo UI" panose="020B0604030504040204" pitchFamily="50" charset="-128"/>
                <a:ea typeface="Meiryo UI" panose="020B0604030504040204" pitchFamily="50" charset="-128"/>
              </a:rPr>
              <a:t>が</a:t>
            </a:r>
            <a:r>
              <a:rPr lang="en-US" altLang="ja-JP" sz="1000" dirty="0">
                <a:latin typeface="Meiryo UI" panose="020B0604030504040204" pitchFamily="50" charset="-128"/>
                <a:ea typeface="Meiryo UI" panose="020B0604030504040204" pitchFamily="50" charset="-128"/>
              </a:rPr>
              <a:t>2</a:t>
            </a:r>
            <a:endParaRPr kumimoji="1" lang="en-US" altLang="ja-JP" sz="1000" dirty="0">
              <a:latin typeface="Meiryo UI" panose="020B0604030504040204" pitchFamily="50" charset="-128"/>
              <a:ea typeface="Meiryo UI" panose="020B0604030504040204" pitchFamily="50" charset="-128"/>
            </a:endParaRPr>
          </a:p>
        </p:txBody>
      </p:sp>
      <p:sp>
        <p:nvSpPr>
          <p:cNvPr id="117" name="矢印: 上 116">
            <a:extLst>
              <a:ext uri="{FF2B5EF4-FFF2-40B4-BE49-F238E27FC236}">
                <a16:creationId xmlns:a16="http://schemas.microsoft.com/office/drawing/2014/main" id="{64B91F8A-FBB9-BF14-2F86-5A4830CFE357}"/>
              </a:ext>
            </a:extLst>
          </p:cNvPr>
          <p:cNvSpPr/>
          <p:nvPr/>
        </p:nvSpPr>
        <p:spPr>
          <a:xfrm>
            <a:off x="4021175" y="5119943"/>
            <a:ext cx="414234" cy="35213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E23B9410-7F15-A7A8-EC7E-D9AC1B87B36A}"/>
              </a:ext>
            </a:extLst>
          </p:cNvPr>
          <p:cNvSpPr txBox="1"/>
          <p:nvPr/>
        </p:nvSpPr>
        <p:spPr>
          <a:xfrm>
            <a:off x="216000" y="719998"/>
            <a:ext cx="8640034" cy="224775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r>
              <a:rPr lang="ja-JP" altLang="en-US" sz="1000" dirty="0">
                <a:latin typeface="Meiryo UI" panose="020B0604030504040204" pitchFamily="50" charset="-128"/>
                <a:ea typeface="Meiryo UI" panose="020B0604030504040204" pitchFamily="50" charset="-128"/>
              </a:rPr>
              <a:t>①　個人・組織に対する認可</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特定のユーザひとりを指定しているため、</a:t>
            </a:r>
            <a:r>
              <a:rPr lang="en-US" altLang="ja-JP" sz="1000" dirty="0">
                <a:latin typeface="Meiryo UI" panose="020B0604030504040204" pitchFamily="50" charset="-128"/>
                <a:ea typeface="Meiryo UI" panose="020B0604030504040204" pitchFamily="50" charset="-128"/>
              </a:rPr>
              <a:t>IAL</a:t>
            </a:r>
            <a:r>
              <a:rPr lang="ja-JP" altLang="en-US" sz="1000" dirty="0">
                <a:latin typeface="Meiryo UI" panose="020B0604030504040204" pitchFamily="50" charset="-128"/>
                <a:ea typeface="Meiryo UI" panose="020B0604030504040204" pitchFamily="50" charset="-128"/>
              </a:rPr>
              <a:t>と</a:t>
            </a:r>
            <a:r>
              <a:rPr lang="en-US" altLang="ja-JP" sz="1000" dirty="0">
                <a:latin typeface="Meiryo UI" panose="020B0604030504040204" pitchFamily="50" charset="-128"/>
                <a:ea typeface="Meiryo UI" panose="020B0604030504040204" pitchFamily="50" charset="-128"/>
              </a:rPr>
              <a:t>AAL</a:t>
            </a:r>
            <a:r>
              <a:rPr lang="ja-JP" altLang="en-US" sz="1000" dirty="0">
                <a:latin typeface="Meiryo UI" panose="020B0604030504040204" pitchFamily="50" charset="-128"/>
                <a:ea typeface="Meiryo UI" panose="020B0604030504040204" pitchFamily="50" charset="-128"/>
              </a:rPr>
              <a:t>の条件は不要である。そのため、ユーザポリシーで認可を与える。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②　組織内個人に対する認可</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属性を指定して複数の対象に認可を与えることになるため、</a:t>
            </a:r>
            <a:r>
              <a:rPr lang="en-US" altLang="ja-JP" sz="1000" dirty="0">
                <a:latin typeface="Meiryo UI" panose="020B0604030504040204" pitchFamily="50" charset="-128"/>
                <a:ea typeface="Meiryo UI" panose="020B0604030504040204" pitchFamily="50" charset="-128"/>
              </a:rPr>
              <a:t>IAL</a:t>
            </a:r>
            <a:r>
              <a:rPr lang="ja-JP" altLang="en-US" sz="1000" dirty="0">
                <a:latin typeface="Meiryo UI" panose="020B0604030504040204" pitchFamily="50" charset="-128"/>
                <a:ea typeface="Meiryo UI" panose="020B0604030504040204" pitchFamily="50" charset="-128"/>
              </a:rPr>
              <a:t>と</a:t>
            </a:r>
            <a:r>
              <a:rPr lang="en-US" altLang="ja-JP" sz="1000" dirty="0">
                <a:latin typeface="Meiryo UI" panose="020B0604030504040204" pitchFamily="50" charset="-128"/>
                <a:ea typeface="Meiryo UI" panose="020B0604030504040204" pitchFamily="50" charset="-128"/>
              </a:rPr>
              <a:t>AAL</a:t>
            </a:r>
            <a:r>
              <a:rPr lang="ja-JP" altLang="en-US" sz="1000" dirty="0">
                <a:latin typeface="Meiryo UI" panose="020B0604030504040204" pitchFamily="50" charset="-128"/>
                <a:ea typeface="Meiryo UI" panose="020B0604030504040204" pitchFamily="50" charset="-128"/>
              </a:rPr>
              <a:t>の条件が必要である。そのため、</a:t>
            </a:r>
            <a:r>
              <a:rPr lang="en-US" altLang="ja-JP" sz="1000" dirty="0">
                <a:latin typeface="Meiryo UI" panose="020B0604030504040204" pitchFamily="50" charset="-128"/>
                <a:ea typeface="Meiryo UI" panose="020B0604030504040204" pitchFamily="50" charset="-128"/>
              </a:rPr>
              <a:t>JavaScript</a:t>
            </a:r>
            <a:r>
              <a:rPr lang="ja-JP" altLang="en-US" sz="1000" dirty="0">
                <a:latin typeface="Meiryo UI" panose="020B0604030504040204" pitchFamily="50" charset="-128"/>
                <a:ea typeface="Meiryo UI" panose="020B0604030504040204" pitchFamily="50" charset="-128"/>
              </a:rPr>
              <a:t>ポリシー内で所属組織と</a:t>
            </a:r>
            <a:r>
              <a:rPr lang="en-US" altLang="ja-JP" sz="1000" dirty="0">
                <a:latin typeface="Meiryo UI" panose="020B0604030504040204" pitchFamily="50" charset="-128"/>
                <a:ea typeface="Meiryo UI" panose="020B0604030504040204" pitchFamily="50" charset="-128"/>
              </a:rPr>
              <a:t>IAL</a:t>
            </a:r>
            <a:r>
              <a:rPr lang="ja-JP" altLang="en-US" sz="1000" dirty="0">
                <a:latin typeface="Meiryo UI" panose="020B0604030504040204" pitchFamily="50" charset="-128"/>
                <a:ea typeface="Meiryo UI" panose="020B0604030504040204" pitchFamily="50" charset="-128"/>
              </a:rPr>
              <a:t>と</a:t>
            </a:r>
            <a:r>
              <a:rPr lang="en-US" altLang="ja-JP" sz="1000" dirty="0">
                <a:latin typeface="Meiryo UI" panose="020B0604030504040204" pitchFamily="50" charset="-128"/>
                <a:ea typeface="Meiryo UI" panose="020B0604030504040204" pitchFamily="50" charset="-128"/>
              </a:rPr>
              <a:t>AAL</a:t>
            </a:r>
            <a:r>
              <a:rPr lang="ja-JP" altLang="en-US" sz="1000" dirty="0">
                <a:latin typeface="Meiryo UI" panose="020B0604030504040204" pitchFamily="50" charset="-128"/>
                <a:ea typeface="Meiryo UI" panose="020B0604030504040204" pitchFamily="50" charset="-128"/>
              </a:rPr>
              <a:t>の</a:t>
            </a:r>
            <a:r>
              <a:rPr lang="en-US" altLang="ja-JP" sz="1000" dirty="0">
                <a:latin typeface="Meiryo UI" panose="020B0604030504040204" pitchFamily="50" charset="-128"/>
                <a:ea typeface="Meiryo UI" panose="020B0604030504040204" pitchFamily="50" charset="-128"/>
              </a:rPr>
              <a:t>3</a:t>
            </a:r>
            <a:r>
              <a:rPr lang="ja-JP" altLang="en-US" sz="1000" dirty="0">
                <a:latin typeface="Meiryo UI" panose="020B0604030504040204" pitchFamily="50" charset="-128"/>
                <a:ea typeface="Meiryo UI" panose="020B0604030504040204" pitchFamily="50" charset="-128"/>
              </a:rPr>
              <a:t>つの条件に対する論理積を満たすときに認可を与えるようにする。</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OK</a:t>
            </a:r>
            <a:r>
              <a:rPr lang="ja-JP" altLang="en-US" sz="1000" dirty="0">
                <a:latin typeface="Meiryo UI" panose="020B0604030504040204" pitchFamily="50" charset="-128"/>
                <a:ea typeface="Meiryo UI" panose="020B0604030504040204" pitchFamily="50" charset="-128"/>
              </a:rPr>
              <a:t>パターン</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パーミッション </a:t>
            </a:r>
            <a:r>
              <a:rPr lang="en-US" altLang="ja-JP" sz="1000" dirty="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リソース</a:t>
            </a:r>
            <a:r>
              <a:rPr lang="en-US" altLang="ja-JP" sz="1000" dirty="0">
                <a:latin typeface="Meiryo UI" panose="020B0604030504040204" pitchFamily="50" charset="-128"/>
                <a:ea typeface="Meiryo UI" panose="020B0604030504040204" pitchFamily="50" charset="-128"/>
              </a:rPr>
              <a:t>URL</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AND (</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A</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OR</a:t>
            </a:r>
            <a:r>
              <a:rPr lang="ja-JP" altLang="en-US" sz="1000" dirty="0">
                <a:latin typeface="Meiryo UI" panose="020B0604030504040204" pitchFamily="50" charset="-128"/>
                <a:ea typeface="Meiryo UI" panose="020B0604030504040204" pitchFamily="50" charset="-128"/>
              </a:rPr>
              <a:t>　ポリシー</a:t>
            </a:r>
            <a:r>
              <a:rPr lang="en-US" altLang="ja-JP" sz="1000" dirty="0">
                <a:latin typeface="Meiryo UI" panose="020B0604030504040204" pitchFamily="50" charset="-128"/>
                <a:ea typeface="Meiryo UI" panose="020B0604030504040204" pitchFamily="50" charset="-128"/>
              </a:rPr>
              <a:t>B</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OR</a:t>
            </a:r>
            <a:r>
              <a:rPr lang="ja-JP" altLang="en-US" sz="1000" dirty="0">
                <a:latin typeface="Meiryo UI" panose="020B0604030504040204" pitchFamily="50" charset="-128"/>
                <a:ea typeface="Meiryo UI" panose="020B0604030504040204" pitchFamily="50" charset="-128"/>
              </a:rPr>
              <a:t> ポリシー</a:t>
            </a:r>
            <a:r>
              <a:rPr lang="en-US" altLang="ja-JP" sz="1000" dirty="0">
                <a:latin typeface="Meiryo UI" panose="020B0604030504040204" pitchFamily="50" charset="-128"/>
                <a:ea typeface="Meiryo UI" panose="020B0604030504040204" pitchFamily="50" charset="-128"/>
              </a:rPr>
              <a:t>C</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OR </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D)</a:t>
            </a: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NG</a:t>
            </a:r>
            <a:r>
              <a:rPr lang="ja-JP" altLang="en-US" sz="1000" dirty="0">
                <a:latin typeface="Meiryo UI" panose="020B0604030504040204" pitchFamily="50" charset="-128"/>
                <a:ea typeface="Meiryo UI" panose="020B0604030504040204" pitchFamily="50" charset="-128"/>
              </a:rPr>
              <a:t>パターン　様々なポリシーで論理和と論理積が混在させてパーミッションを構成することはできない</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パーミッション </a:t>
            </a:r>
            <a:r>
              <a:rPr lang="en-US" altLang="ja-JP" sz="1000" dirty="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リソース</a:t>
            </a:r>
            <a:r>
              <a:rPr lang="en-US" altLang="ja-JP" sz="1000" dirty="0">
                <a:latin typeface="Meiryo UI" panose="020B0604030504040204" pitchFamily="50" charset="-128"/>
                <a:ea typeface="Meiryo UI" panose="020B0604030504040204" pitchFamily="50" charset="-128"/>
              </a:rPr>
              <a:t>URL</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AND (</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A</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OR</a:t>
            </a:r>
            <a:r>
              <a:rPr lang="ja-JP" altLang="en-US" sz="1000" dirty="0">
                <a:latin typeface="Meiryo UI" panose="020B0604030504040204" pitchFamily="50" charset="-128"/>
                <a:ea typeface="Meiryo UI" panose="020B0604030504040204" pitchFamily="50" charset="-128"/>
              </a:rPr>
              <a:t>　ポリシー</a:t>
            </a:r>
            <a:r>
              <a:rPr lang="en-US" altLang="ja-JP" sz="1000" dirty="0">
                <a:latin typeface="Meiryo UI" panose="020B0604030504040204" pitchFamily="50" charset="-128"/>
                <a:ea typeface="Meiryo UI" panose="020B0604030504040204" pitchFamily="50" charset="-128"/>
              </a:rPr>
              <a:t>B</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OR</a:t>
            </a:r>
            <a:r>
              <a:rPr lang="ja-JP" altLang="en-US" sz="1000" dirty="0">
                <a:latin typeface="Meiryo UI" panose="020B0604030504040204" pitchFamily="50" charset="-128"/>
                <a:ea typeface="Meiryo UI" panose="020B0604030504040204" pitchFamily="50" charset="-128"/>
              </a:rPr>
              <a:t> </a:t>
            </a:r>
            <a:r>
              <a:rPr lang="ja-JP" altLang="en-US" sz="1000" dirty="0">
                <a:solidFill>
                  <a:srgbClr val="FF0000"/>
                </a:solidFill>
                <a:latin typeface="Meiryo UI" panose="020B0604030504040204" pitchFamily="50" charset="-128"/>
                <a:ea typeface="Meiryo UI" panose="020B0604030504040204" pitchFamily="50" charset="-128"/>
              </a:rPr>
              <a:t>ポリシー</a:t>
            </a:r>
            <a:r>
              <a:rPr lang="en-US" altLang="ja-JP" sz="1000" dirty="0">
                <a:solidFill>
                  <a:srgbClr val="FF0000"/>
                </a:solidFill>
                <a:latin typeface="Meiryo UI" panose="020B0604030504040204" pitchFamily="50" charset="-128"/>
                <a:ea typeface="Meiryo UI" panose="020B0604030504040204" pitchFamily="50" charset="-128"/>
              </a:rPr>
              <a:t>C-1</a:t>
            </a:r>
            <a:r>
              <a:rPr lang="ja-JP" altLang="en-US" sz="1000" dirty="0">
                <a:solidFill>
                  <a:srgbClr val="FF0000"/>
                </a:solidFill>
                <a:latin typeface="Meiryo UI" panose="020B0604030504040204" pitchFamily="50" charset="-128"/>
                <a:ea typeface="Meiryo UI" panose="020B0604030504040204" pitchFamily="50" charset="-128"/>
              </a:rPr>
              <a:t> </a:t>
            </a:r>
            <a:r>
              <a:rPr lang="en-US" altLang="ja-JP" sz="1000" dirty="0">
                <a:solidFill>
                  <a:srgbClr val="FF0000"/>
                </a:solidFill>
                <a:latin typeface="Meiryo UI" panose="020B0604030504040204" pitchFamily="50" charset="-128"/>
                <a:ea typeface="Meiryo UI" panose="020B0604030504040204" pitchFamily="50" charset="-128"/>
              </a:rPr>
              <a:t>AND </a:t>
            </a:r>
            <a:r>
              <a:rPr lang="ja-JP" altLang="en-US" sz="1000" dirty="0">
                <a:solidFill>
                  <a:srgbClr val="FF0000"/>
                </a:solidFill>
                <a:latin typeface="Meiryo UI" panose="020B0604030504040204" pitchFamily="50" charset="-128"/>
                <a:ea typeface="Meiryo UI" panose="020B0604030504040204" pitchFamily="50" charset="-128"/>
              </a:rPr>
              <a:t>ポリシー</a:t>
            </a:r>
            <a:r>
              <a:rPr lang="en-US" altLang="ja-JP" sz="1000" dirty="0">
                <a:solidFill>
                  <a:srgbClr val="FF0000"/>
                </a:solidFill>
                <a:latin typeface="Meiryo UI" panose="020B0604030504040204" pitchFamily="50" charset="-128"/>
                <a:ea typeface="Meiryo UI" panose="020B0604030504040204" pitchFamily="50" charset="-128"/>
              </a:rPr>
              <a:t>C-2</a:t>
            </a:r>
            <a:r>
              <a:rPr lang="ja-JP" altLang="en-US" sz="1000" dirty="0">
                <a:solidFill>
                  <a:srgbClr val="FF0000"/>
                </a:solidFill>
                <a:latin typeface="Meiryo UI" panose="020B0604030504040204" pitchFamily="50" charset="-128"/>
                <a:ea typeface="Meiryo UI" panose="020B0604030504040204" pitchFamily="50" charset="-128"/>
              </a:rPr>
              <a:t> </a:t>
            </a:r>
            <a:r>
              <a:rPr lang="en-US" altLang="ja-JP" sz="1000" dirty="0">
                <a:solidFill>
                  <a:srgbClr val="FF0000"/>
                </a:solidFill>
                <a:latin typeface="Meiryo UI" panose="020B0604030504040204" pitchFamily="50" charset="-128"/>
                <a:ea typeface="Meiryo UI" panose="020B0604030504040204" pitchFamily="50" charset="-128"/>
              </a:rPr>
              <a:t>AND </a:t>
            </a:r>
            <a:r>
              <a:rPr lang="ja-JP" altLang="en-US" sz="1000" dirty="0">
                <a:solidFill>
                  <a:srgbClr val="FF0000"/>
                </a:solidFill>
                <a:latin typeface="Meiryo UI" panose="020B0604030504040204" pitchFamily="50" charset="-128"/>
                <a:ea typeface="Meiryo UI" panose="020B0604030504040204" pitchFamily="50" charset="-128"/>
              </a:rPr>
              <a:t>ポリシー</a:t>
            </a:r>
            <a:r>
              <a:rPr lang="en-US" altLang="ja-JP" sz="1000" dirty="0">
                <a:solidFill>
                  <a:srgbClr val="FF0000"/>
                </a:solidFill>
                <a:latin typeface="Meiryo UI" panose="020B0604030504040204" pitchFamily="50" charset="-128"/>
                <a:ea typeface="Meiryo UI" panose="020B0604030504040204" pitchFamily="50" charset="-128"/>
              </a:rPr>
              <a:t>C-3 </a:t>
            </a:r>
            <a:r>
              <a:rPr lang="en-US" altLang="ja-JP" sz="1000" dirty="0">
                <a:latin typeface="Meiryo UI" panose="020B0604030504040204" pitchFamily="50" charset="-128"/>
                <a:ea typeface="Meiryo UI" panose="020B0604030504040204" pitchFamily="50" charset="-128"/>
              </a:rPr>
              <a:t>OR </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D)</a:t>
            </a: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NG</a:t>
            </a:r>
            <a:r>
              <a:rPr lang="ja-JP" altLang="en-US" sz="1000" dirty="0">
                <a:latin typeface="Meiryo UI" panose="020B0604030504040204" pitchFamily="50" charset="-128"/>
                <a:ea typeface="Meiryo UI" panose="020B0604030504040204" pitchFamily="50" charset="-128"/>
              </a:rPr>
              <a:t>パターン　ポリシー全体の論理積でパーミッションを構成できるが、これでは色々なデータ利用者の条件をすべて満たさなくてはならなくなり誰も認可が通らなくなる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パーミッション </a:t>
            </a:r>
            <a:r>
              <a:rPr lang="en-US" altLang="ja-JP" sz="1000" dirty="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リソース</a:t>
            </a:r>
            <a:r>
              <a:rPr lang="en-US" altLang="ja-JP" sz="1000" dirty="0">
                <a:latin typeface="Meiryo UI" panose="020B0604030504040204" pitchFamily="50" charset="-128"/>
                <a:ea typeface="Meiryo UI" panose="020B0604030504040204" pitchFamily="50" charset="-128"/>
              </a:rPr>
              <a:t>URL</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AND (</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A</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AND</a:t>
            </a:r>
            <a:r>
              <a:rPr lang="ja-JP" altLang="en-US" sz="1000" dirty="0">
                <a:latin typeface="Meiryo UI" panose="020B0604030504040204" pitchFamily="50" charset="-128"/>
                <a:ea typeface="Meiryo UI" panose="020B0604030504040204" pitchFamily="50" charset="-128"/>
              </a:rPr>
              <a:t>　ポリシー</a:t>
            </a:r>
            <a:r>
              <a:rPr lang="en-US" altLang="ja-JP" sz="1000" dirty="0">
                <a:latin typeface="Meiryo UI" panose="020B0604030504040204" pitchFamily="50" charset="-128"/>
                <a:ea typeface="Meiryo UI" panose="020B0604030504040204" pitchFamily="50" charset="-128"/>
              </a:rPr>
              <a:t>B</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AND</a:t>
            </a:r>
            <a:r>
              <a:rPr lang="ja-JP" altLang="en-US" sz="1000" dirty="0">
                <a:latin typeface="Meiryo UI" panose="020B0604030504040204" pitchFamily="50" charset="-128"/>
                <a:ea typeface="Meiryo UI" panose="020B0604030504040204" pitchFamily="50" charset="-128"/>
              </a:rPr>
              <a:t> ポリシー</a:t>
            </a:r>
            <a:r>
              <a:rPr lang="en-US" altLang="ja-JP" sz="1000" dirty="0">
                <a:latin typeface="Meiryo UI" panose="020B0604030504040204" pitchFamily="50" charset="-128"/>
                <a:ea typeface="Meiryo UI" panose="020B0604030504040204" pitchFamily="50" charset="-128"/>
              </a:rPr>
              <a:t>C</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AND </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D)</a:t>
            </a:r>
          </a:p>
        </p:txBody>
      </p:sp>
      <p:sp>
        <p:nvSpPr>
          <p:cNvPr id="156" name="吹き出し: 角を丸めた四角形 155">
            <a:extLst>
              <a:ext uri="{FF2B5EF4-FFF2-40B4-BE49-F238E27FC236}">
                <a16:creationId xmlns:a16="http://schemas.microsoft.com/office/drawing/2014/main" id="{A2420331-D451-5E50-8162-E4EC7438C52F}"/>
              </a:ext>
            </a:extLst>
          </p:cNvPr>
          <p:cNvSpPr/>
          <p:nvPr/>
        </p:nvSpPr>
        <p:spPr>
          <a:xfrm>
            <a:off x="3093298" y="6134366"/>
            <a:ext cx="3273014" cy="605760"/>
          </a:xfrm>
          <a:prstGeom prst="wedgeRoundRectCallout">
            <a:avLst>
              <a:gd name="adj1" fmla="val -24511"/>
              <a:gd name="adj2" fmla="val -6523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latin typeface="Meiryo UI" panose="020B0604030504040204" pitchFamily="50" charset="-128"/>
                <a:ea typeface="Meiryo UI" panose="020B0604030504040204" pitchFamily="50" charset="-128"/>
              </a:rPr>
              <a:t>すべての条件が属性に関する条件であり、</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JavaScript</a:t>
            </a:r>
            <a:r>
              <a:rPr lang="ja-JP" altLang="en-US" sz="1000" dirty="0">
                <a:latin typeface="Meiryo UI" panose="020B0604030504040204" pitchFamily="50" charset="-128"/>
                <a:ea typeface="Meiryo UI" panose="020B0604030504040204" pitchFamily="50" charset="-128"/>
              </a:rPr>
              <a:t>ポリシーひとつで完結できているため認可ができる</a:t>
            </a:r>
            <a:endParaRPr lang="en-US" altLang="ja-JP" sz="10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5E66F05E-299E-8870-8AC5-BACFC0B4F2B0}"/>
              </a:ext>
            </a:extLst>
          </p:cNvPr>
          <p:cNvSpPr/>
          <p:nvPr/>
        </p:nvSpPr>
        <p:spPr>
          <a:xfrm>
            <a:off x="6161221" y="4422332"/>
            <a:ext cx="828516" cy="60091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ポリシー</a:t>
            </a:r>
            <a:endParaRPr kumimoji="1" lang="en-US" altLang="ja-JP" sz="1000" dirty="0">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5E596622-30DB-DC05-235F-E352824B8895}"/>
              </a:ext>
            </a:extLst>
          </p:cNvPr>
          <p:cNvCxnSpPr>
            <a:cxnSpLocks/>
            <a:stCxn id="25" idx="2"/>
            <a:endCxn id="23" idx="0"/>
          </p:cNvCxnSpPr>
          <p:nvPr/>
        </p:nvCxnSpPr>
        <p:spPr>
          <a:xfrm>
            <a:off x="3735966" y="3782769"/>
            <a:ext cx="3941841" cy="646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D64C1BEF-43EB-7D84-9091-301E977A1F2A}"/>
              </a:ext>
            </a:extLst>
          </p:cNvPr>
          <p:cNvSpPr/>
          <p:nvPr/>
        </p:nvSpPr>
        <p:spPr>
          <a:xfrm>
            <a:off x="5854509" y="4254325"/>
            <a:ext cx="3594291" cy="1104085"/>
          </a:xfrm>
          <a:prstGeom prst="roundRect">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200" dirty="0">
                <a:solidFill>
                  <a:schemeClr val="tx1"/>
                </a:solidFill>
              </a:rPr>
              <a:t>複数ポリシーの論理積で条件を構成できない</a:t>
            </a:r>
          </a:p>
        </p:txBody>
      </p:sp>
      <p:sp>
        <p:nvSpPr>
          <p:cNvPr id="23" name="正方形/長方形 22">
            <a:extLst>
              <a:ext uri="{FF2B5EF4-FFF2-40B4-BE49-F238E27FC236}">
                <a16:creationId xmlns:a16="http://schemas.microsoft.com/office/drawing/2014/main" id="{E3E857FB-0174-947F-447A-59BB86DD44D9}"/>
              </a:ext>
            </a:extLst>
          </p:cNvPr>
          <p:cNvSpPr/>
          <p:nvPr/>
        </p:nvSpPr>
        <p:spPr>
          <a:xfrm>
            <a:off x="7263549" y="4428850"/>
            <a:ext cx="828516" cy="60091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ポリシー</a:t>
            </a:r>
            <a:endParaRPr kumimoji="1" lang="en-US" altLang="ja-JP" sz="1000"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017E6718-7934-D7EC-46C6-BB108C415F14}"/>
              </a:ext>
            </a:extLst>
          </p:cNvPr>
          <p:cNvSpPr/>
          <p:nvPr/>
        </p:nvSpPr>
        <p:spPr>
          <a:xfrm>
            <a:off x="8338729" y="4428850"/>
            <a:ext cx="828516" cy="59439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ポリシー</a:t>
            </a:r>
            <a:endParaRPr kumimoji="1" lang="en-US" altLang="ja-JP" sz="1000" dirty="0">
              <a:latin typeface="Meiryo UI" panose="020B0604030504040204" pitchFamily="50" charset="-128"/>
              <a:ea typeface="Meiryo UI" panose="020B0604030504040204" pitchFamily="50" charset="-128"/>
            </a:endParaRPr>
          </a:p>
        </p:txBody>
      </p:sp>
      <p:sp>
        <p:nvSpPr>
          <p:cNvPr id="28" name="吹き出し: 角を丸めた四角形 27">
            <a:extLst>
              <a:ext uri="{FF2B5EF4-FFF2-40B4-BE49-F238E27FC236}">
                <a16:creationId xmlns:a16="http://schemas.microsoft.com/office/drawing/2014/main" id="{6D472792-574F-FBCA-705A-DB8C9049FBCD}"/>
              </a:ext>
            </a:extLst>
          </p:cNvPr>
          <p:cNvSpPr/>
          <p:nvPr/>
        </p:nvSpPr>
        <p:spPr>
          <a:xfrm>
            <a:off x="6455558" y="5652151"/>
            <a:ext cx="3273014" cy="605760"/>
          </a:xfrm>
          <a:prstGeom prst="wedgeRoundRectCallout">
            <a:avLst>
              <a:gd name="adj1" fmla="val -21907"/>
              <a:gd name="adj2" fmla="val -88260"/>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latin typeface="Meiryo UI" panose="020B0604030504040204" pitchFamily="50" charset="-128"/>
                <a:ea typeface="Meiryo UI" panose="020B0604030504040204" pitchFamily="50" charset="-128"/>
              </a:rPr>
              <a:t>複数のポリシーの論理積でひとつの認可を構成するということはできない</a:t>
            </a:r>
            <a:endParaRPr lang="en-US" altLang="ja-JP" sz="1000" dirty="0">
              <a:latin typeface="Meiryo UI" panose="020B0604030504040204" pitchFamily="50" charset="-128"/>
              <a:ea typeface="Meiryo UI" panose="020B0604030504040204" pitchFamily="50" charset="-128"/>
            </a:endParaRPr>
          </a:p>
        </p:txBody>
      </p:sp>
      <p:sp>
        <p:nvSpPr>
          <p:cNvPr id="10" name="乗算記号 9">
            <a:extLst>
              <a:ext uri="{FF2B5EF4-FFF2-40B4-BE49-F238E27FC236}">
                <a16:creationId xmlns:a16="http://schemas.microsoft.com/office/drawing/2014/main" id="{BFA5B31F-01FE-73C3-0171-513A5633D523}"/>
              </a:ext>
            </a:extLst>
          </p:cNvPr>
          <p:cNvSpPr/>
          <p:nvPr/>
        </p:nvSpPr>
        <p:spPr>
          <a:xfrm>
            <a:off x="8831925" y="4883233"/>
            <a:ext cx="692425" cy="629069"/>
          </a:xfrm>
          <a:prstGeom prst="mathMultiply">
            <a:avLst>
              <a:gd name="adj1" fmla="val 552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A0E72C8F-877D-A0BB-AF0B-2C1EF679E93E}"/>
              </a:ext>
            </a:extLst>
          </p:cNvPr>
          <p:cNvCxnSpPr>
            <a:cxnSpLocks/>
            <a:stCxn id="25" idx="2"/>
            <a:endCxn id="17" idx="0"/>
          </p:cNvCxnSpPr>
          <p:nvPr/>
        </p:nvCxnSpPr>
        <p:spPr>
          <a:xfrm>
            <a:off x="3735966" y="3782769"/>
            <a:ext cx="2839513" cy="639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F168EB9-95B0-9FC4-6D27-AAA153DAA276}"/>
              </a:ext>
            </a:extLst>
          </p:cNvPr>
          <p:cNvCxnSpPr>
            <a:cxnSpLocks/>
            <a:stCxn id="25" idx="2"/>
            <a:endCxn id="24" idx="0"/>
          </p:cNvCxnSpPr>
          <p:nvPr/>
        </p:nvCxnSpPr>
        <p:spPr>
          <a:xfrm>
            <a:off x="3735966" y="3782769"/>
            <a:ext cx="5017021" cy="646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713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413A5C-82DB-AD97-E931-17A239B6ED55}"/>
              </a:ext>
            </a:extLst>
          </p:cNvPr>
          <p:cNvSpPr>
            <a:spLocks noGrp="1"/>
          </p:cNvSpPr>
          <p:nvPr>
            <p:ph type="title"/>
          </p:nvPr>
        </p:nvSpPr>
        <p:spPr/>
        <p:txBody>
          <a:bodyPr>
            <a:normAutofit/>
          </a:bodyPr>
          <a:lstStyle/>
          <a:p>
            <a:r>
              <a:rPr kumimoji="1" lang="ja-JP" altLang="en-US" sz="1800" dirty="0"/>
              <a:t>付録</a:t>
            </a:r>
            <a:r>
              <a:rPr kumimoji="1" lang="en-US" altLang="ja-JP" sz="1800" dirty="0"/>
              <a:t>8: </a:t>
            </a:r>
            <a:r>
              <a:rPr kumimoji="1" lang="ja-JP" altLang="en-US" sz="1800" dirty="0"/>
              <a:t>多要素認証</a:t>
            </a:r>
          </a:p>
        </p:txBody>
      </p:sp>
      <p:graphicFrame>
        <p:nvGraphicFramePr>
          <p:cNvPr id="3" name="表 2">
            <a:extLst>
              <a:ext uri="{FF2B5EF4-FFF2-40B4-BE49-F238E27FC236}">
                <a16:creationId xmlns:a16="http://schemas.microsoft.com/office/drawing/2014/main" id="{D4E49EAF-2563-4F0E-0630-54446164BC3C}"/>
              </a:ext>
            </a:extLst>
          </p:cNvPr>
          <p:cNvGraphicFramePr>
            <a:graphicFrameLocks noGrp="1"/>
          </p:cNvGraphicFramePr>
          <p:nvPr>
            <p:extLst>
              <p:ext uri="{D42A27DB-BD31-4B8C-83A1-F6EECF244321}">
                <p14:modId xmlns:p14="http://schemas.microsoft.com/office/powerpoint/2010/main" val="2951447069"/>
              </p:ext>
            </p:extLst>
          </p:nvPr>
        </p:nvGraphicFramePr>
        <p:xfrm>
          <a:off x="334520" y="1441578"/>
          <a:ext cx="8866459" cy="2372298"/>
        </p:xfrm>
        <a:graphic>
          <a:graphicData uri="http://schemas.openxmlformats.org/drawingml/2006/table">
            <a:tbl>
              <a:tblPr firstRow="1" bandRow="1">
                <a:tableStyleId>{5C22544A-7EE6-4342-B048-85BDC9FD1C3A}</a:tableStyleId>
              </a:tblPr>
              <a:tblGrid>
                <a:gridCol w="387097">
                  <a:extLst>
                    <a:ext uri="{9D8B030D-6E8A-4147-A177-3AD203B41FA5}">
                      <a16:colId xmlns:a16="http://schemas.microsoft.com/office/drawing/2014/main" val="961188481"/>
                    </a:ext>
                  </a:extLst>
                </a:gridCol>
                <a:gridCol w="941720">
                  <a:extLst>
                    <a:ext uri="{9D8B030D-6E8A-4147-A177-3AD203B41FA5}">
                      <a16:colId xmlns:a16="http://schemas.microsoft.com/office/drawing/2014/main" val="1435682320"/>
                    </a:ext>
                  </a:extLst>
                </a:gridCol>
                <a:gridCol w="1942012">
                  <a:extLst>
                    <a:ext uri="{9D8B030D-6E8A-4147-A177-3AD203B41FA5}">
                      <a16:colId xmlns:a16="http://schemas.microsoft.com/office/drawing/2014/main" val="3536063570"/>
                    </a:ext>
                  </a:extLst>
                </a:gridCol>
                <a:gridCol w="5595630">
                  <a:extLst>
                    <a:ext uri="{9D8B030D-6E8A-4147-A177-3AD203B41FA5}">
                      <a16:colId xmlns:a16="http://schemas.microsoft.com/office/drawing/2014/main" val="778348880"/>
                    </a:ext>
                  </a:extLst>
                </a:gridCol>
              </a:tblGrid>
              <a:tr h="163285">
                <a:tc>
                  <a:txBody>
                    <a:bodyPr/>
                    <a:lstStyle/>
                    <a:p>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要素</a:t>
                      </a:r>
                    </a:p>
                  </a:txBody>
                  <a:tcPr/>
                </a:tc>
                <a:tc>
                  <a:txBody>
                    <a:bodyPr/>
                    <a:lstStyle/>
                    <a:p>
                      <a:r>
                        <a:rPr kumimoji="1" lang="ja-JP" altLang="en-US" dirty="0">
                          <a:latin typeface="Meiryo UI" panose="020B0604030504040204" pitchFamily="50" charset="-128"/>
                          <a:ea typeface="Meiryo UI" panose="020B0604030504040204" pitchFamily="50" charset="-128"/>
                        </a:rPr>
                        <a:t>一般的な例</a:t>
                      </a:r>
                    </a:p>
                  </a:txBody>
                  <a:tcPr/>
                </a:tc>
                <a:tc>
                  <a:txBody>
                    <a:bodyPr/>
                    <a:lstStyle/>
                    <a:p>
                      <a:r>
                        <a:rPr kumimoji="1" lang="en-US" altLang="ja-JP" dirty="0">
                          <a:latin typeface="Meiryo UI" panose="020B0604030504040204" pitchFamily="50" charset="-128"/>
                          <a:ea typeface="Meiryo UI" panose="020B0604030504040204" pitchFamily="50" charset="-128"/>
                        </a:rPr>
                        <a:t>Keycloak</a:t>
                      </a:r>
                      <a:r>
                        <a:rPr kumimoji="1" lang="ja-JP" altLang="en-US" dirty="0">
                          <a:latin typeface="Meiryo UI" panose="020B0604030504040204" pitchFamily="50" charset="-128"/>
                          <a:ea typeface="Meiryo UI" panose="020B0604030504040204" pitchFamily="50" charset="-128"/>
                        </a:rPr>
                        <a:t>が対応している方式</a:t>
                      </a:r>
                    </a:p>
                  </a:txBody>
                  <a:tcPr/>
                </a:tc>
                <a:extLst>
                  <a:ext uri="{0D108BD9-81ED-4DB2-BD59-A6C34878D82A}">
                    <a16:rowId xmlns:a16="http://schemas.microsoft.com/office/drawing/2014/main" val="1796791790"/>
                  </a:ext>
                </a:extLst>
              </a:tr>
              <a:tr h="279079">
                <a:tc>
                  <a:txBody>
                    <a:bodyPr/>
                    <a:lstStyle/>
                    <a:p>
                      <a:r>
                        <a:rPr kumimoji="1" lang="en-US" altLang="ja-JP" dirty="0">
                          <a:latin typeface="Meiryo UI" panose="020B0604030504040204" pitchFamily="50" charset="-128"/>
                          <a:ea typeface="Meiryo UI" panose="020B0604030504040204" pitchFamily="50" charset="-128"/>
                        </a:rPr>
                        <a:t>1</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知識</a:t>
                      </a:r>
                    </a:p>
                  </a:txBody>
                  <a:tcPr/>
                </a:tc>
                <a:tc>
                  <a:txBody>
                    <a:bodyPr/>
                    <a:lstStyle/>
                    <a:p>
                      <a:r>
                        <a:rPr kumimoji="1" lang="ja-JP" altLang="en-US" dirty="0">
                          <a:latin typeface="Meiryo UI" panose="020B0604030504040204" pitchFamily="50" charset="-128"/>
                          <a:ea typeface="Meiryo UI" panose="020B0604030504040204" pitchFamily="50" charset="-128"/>
                        </a:rPr>
                        <a:t>パスワード</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暗証番号</a:t>
                      </a:r>
                    </a:p>
                  </a:txBody>
                  <a:tcPr/>
                </a:tc>
                <a:tc>
                  <a:txBody>
                    <a:bodyPr/>
                    <a:lstStyle/>
                    <a:p>
                      <a:r>
                        <a:rPr kumimoji="1" lang="ja-JP" altLang="en-US" dirty="0">
                          <a:latin typeface="Meiryo UI" panose="020B0604030504040204" pitchFamily="50" charset="-128"/>
                          <a:ea typeface="Meiryo UI" panose="020B0604030504040204" pitchFamily="50" charset="-128"/>
                        </a:rPr>
                        <a:t>パスワード</a:t>
                      </a:r>
                    </a:p>
                  </a:txBody>
                  <a:tcPr/>
                </a:tc>
                <a:extLst>
                  <a:ext uri="{0D108BD9-81ED-4DB2-BD59-A6C34878D82A}">
                    <a16:rowId xmlns:a16="http://schemas.microsoft.com/office/drawing/2014/main" val="2639715632"/>
                  </a:ext>
                </a:extLst>
              </a:tr>
              <a:tr h="394873">
                <a:tc>
                  <a:txBody>
                    <a:bodyPr/>
                    <a:lstStyle/>
                    <a:p>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所有</a:t>
                      </a:r>
                    </a:p>
                  </a:txBody>
                  <a:tcPr/>
                </a:tc>
                <a:tc>
                  <a:txBody>
                    <a:bodyPr/>
                    <a:lstStyle/>
                    <a:p>
                      <a:r>
                        <a:rPr kumimoji="1" lang="en-US" altLang="ja-JP" dirty="0">
                          <a:latin typeface="Meiryo UI" panose="020B0604030504040204" pitchFamily="50" charset="-128"/>
                          <a:ea typeface="Meiryo UI" panose="020B0604030504040204" pitchFamily="50" charset="-128"/>
                        </a:rPr>
                        <a:t>SMS</a:t>
                      </a:r>
                    </a:p>
                    <a:p>
                      <a:r>
                        <a:rPr kumimoji="1" lang="ja-JP" altLang="en-US" dirty="0">
                          <a:latin typeface="Meiryo UI" panose="020B0604030504040204" pitchFamily="50" charset="-128"/>
                          <a:ea typeface="Meiryo UI" panose="020B0604030504040204" pitchFamily="50" charset="-128"/>
                        </a:rPr>
                        <a:t>セキュリティトークン</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カード</a:t>
                      </a:r>
                    </a:p>
                  </a:txBody>
                  <a:tcPr/>
                </a:tc>
                <a:tc>
                  <a:txBody>
                    <a:bodyPr/>
                    <a:lstStyle/>
                    <a:p>
                      <a:r>
                        <a:rPr kumimoji="1" lang="en-US" altLang="ja-JP" dirty="0">
                          <a:latin typeface="Meiryo UI" panose="020B0604030504040204" pitchFamily="50" charset="-128"/>
                          <a:ea typeface="Meiryo UI" panose="020B0604030504040204" pitchFamily="50" charset="-128"/>
                        </a:rPr>
                        <a:t>OTP</a:t>
                      </a:r>
                    </a:p>
                    <a:p>
                      <a:r>
                        <a:rPr kumimoji="1" lang="en-US" altLang="ja-JP" dirty="0">
                          <a:latin typeface="Meiryo UI" panose="020B0604030504040204" pitchFamily="50" charset="-128"/>
                          <a:ea typeface="Meiryo UI" panose="020B0604030504040204" pitchFamily="50" charset="-128"/>
                        </a:rPr>
                        <a:t>WebAuthn</a:t>
                      </a:r>
                    </a:p>
                    <a:p>
                      <a:r>
                        <a:rPr kumimoji="1" lang="en-US" altLang="ja-JP" dirty="0">
                          <a:latin typeface="Meiryo UI" panose="020B0604030504040204" pitchFamily="50" charset="-128"/>
                          <a:ea typeface="Meiryo UI" panose="020B0604030504040204" pitchFamily="50" charset="-128"/>
                        </a:rPr>
                        <a:t>X.509</a:t>
                      </a:r>
                      <a:r>
                        <a:rPr kumimoji="1" lang="ja-JP" altLang="en-US" dirty="0">
                          <a:latin typeface="Meiryo UI" panose="020B0604030504040204" pitchFamily="50" charset="-128"/>
                          <a:ea typeface="Meiryo UI" panose="020B0604030504040204" pitchFamily="50" charset="-128"/>
                        </a:rPr>
                        <a:t>証明書</a:t>
                      </a:r>
                    </a:p>
                  </a:txBody>
                  <a:tcPr/>
                </a:tc>
                <a:extLst>
                  <a:ext uri="{0D108BD9-81ED-4DB2-BD59-A6C34878D82A}">
                    <a16:rowId xmlns:a16="http://schemas.microsoft.com/office/drawing/2014/main" val="1196171294"/>
                  </a:ext>
                </a:extLst>
              </a:tr>
              <a:tr h="394873">
                <a:tc>
                  <a:txBody>
                    <a:bodyPr/>
                    <a:lstStyle/>
                    <a:p>
                      <a:r>
                        <a:rPr kumimoji="1" lang="en-US" altLang="ja-JP" dirty="0">
                          <a:latin typeface="Meiryo UI" panose="020B0604030504040204" pitchFamily="50" charset="-128"/>
                          <a:ea typeface="Meiryo UI" panose="020B0604030504040204" pitchFamily="50" charset="-128"/>
                        </a:rPr>
                        <a:t>3</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生体</a:t>
                      </a:r>
                    </a:p>
                  </a:txBody>
                  <a:tcPr/>
                </a:tc>
                <a:tc>
                  <a:txBody>
                    <a:bodyPr/>
                    <a:lstStyle/>
                    <a:p>
                      <a:r>
                        <a:rPr kumimoji="1" lang="ja-JP" altLang="en-US" dirty="0">
                          <a:latin typeface="Meiryo UI" panose="020B0604030504040204" pitchFamily="50" charset="-128"/>
                          <a:ea typeface="Meiryo UI" panose="020B0604030504040204" pitchFamily="50" charset="-128"/>
                        </a:rPr>
                        <a:t>指紋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顔</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虹彩</a:t>
                      </a:r>
                    </a:p>
                  </a:txBody>
                  <a:tcPr/>
                </a:tc>
                <a:tc>
                  <a:txBody>
                    <a:bodyPr/>
                    <a:lstStyle/>
                    <a:p>
                      <a:r>
                        <a:rPr kumimoji="1" lang="en-US" altLang="ja-JP" dirty="0">
                          <a:latin typeface="Meiryo UI" panose="020B0604030504040204" pitchFamily="50" charset="-128"/>
                          <a:ea typeface="Meiryo UI" panose="020B0604030504040204" pitchFamily="50" charset="-128"/>
                        </a:rPr>
                        <a:t>WebAuthn</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85228480"/>
                  </a:ext>
                </a:extLst>
              </a:tr>
            </a:tbl>
          </a:graphicData>
        </a:graphic>
      </p:graphicFrame>
      <p:sp>
        <p:nvSpPr>
          <p:cNvPr id="4" name="テキスト ボックス 3">
            <a:extLst>
              <a:ext uri="{FF2B5EF4-FFF2-40B4-BE49-F238E27FC236}">
                <a16:creationId xmlns:a16="http://schemas.microsoft.com/office/drawing/2014/main" id="{42DDD15D-C396-CCFA-BF31-DEEC6128BCB2}"/>
              </a:ext>
            </a:extLst>
          </p:cNvPr>
          <p:cNvSpPr txBox="1"/>
          <p:nvPr/>
        </p:nvSpPr>
        <p:spPr>
          <a:xfrm>
            <a:off x="216000" y="720000"/>
            <a:ext cx="8640034" cy="5514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r>
              <a:rPr lang="ja-JP" altLang="en-US" sz="1000" dirty="0">
                <a:latin typeface="Meiryo UI" panose="020B0604030504040204" pitchFamily="50" charset="-128"/>
                <a:ea typeface="Meiryo UI" panose="020B0604030504040204" pitchFamily="50" charset="-128"/>
              </a:rPr>
              <a:t>多要素認証とは、知識、所有、生体などの要素のうち、複数の要素を用いて認証を行うことである。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各要素について以下に示す。</a:t>
            </a:r>
            <a:endParaRPr lang="en-US" altLang="ja-JP"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6549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B17EDA5C-104B-2BA8-2DDA-972D921131AB}"/>
              </a:ext>
            </a:extLst>
          </p:cNvPr>
          <p:cNvSpPr/>
          <p:nvPr/>
        </p:nvSpPr>
        <p:spPr>
          <a:xfrm>
            <a:off x="5779209" y="3360496"/>
            <a:ext cx="2033919" cy="282303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dirty="0"/>
              <a:t>Keycloak</a:t>
            </a:r>
            <a:endParaRPr kumimoji="1" lang="ja-JP" altLang="en-US" dirty="0"/>
          </a:p>
        </p:txBody>
      </p:sp>
      <p:sp>
        <p:nvSpPr>
          <p:cNvPr id="32" name="正方形/長方形 31">
            <a:extLst>
              <a:ext uri="{FF2B5EF4-FFF2-40B4-BE49-F238E27FC236}">
                <a16:creationId xmlns:a16="http://schemas.microsoft.com/office/drawing/2014/main" id="{934FCA47-7565-EEB4-58EC-ADF1F8F61CE7}"/>
              </a:ext>
            </a:extLst>
          </p:cNvPr>
          <p:cNvSpPr/>
          <p:nvPr/>
        </p:nvSpPr>
        <p:spPr>
          <a:xfrm>
            <a:off x="818606" y="3475327"/>
            <a:ext cx="2284465" cy="27257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dirty="0"/>
              <a:t>OTP</a:t>
            </a:r>
            <a:r>
              <a:rPr kumimoji="1" lang="ja-JP" altLang="en-US" dirty="0"/>
              <a:t>アプリ</a:t>
            </a:r>
          </a:p>
        </p:txBody>
      </p:sp>
      <p:sp>
        <p:nvSpPr>
          <p:cNvPr id="2" name="タイトル 1">
            <a:extLst>
              <a:ext uri="{FF2B5EF4-FFF2-40B4-BE49-F238E27FC236}">
                <a16:creationId xmlns:a16="http://schemas.microsoft.com/office/drawing/2014/main" id="{4367864F-4FBA-F93D-8CD3-72C532957B83}"/>
              </a:ext>
            </a:extLst>
          </p:cNvPr>
          <p:cNvSpPr>
            <a:spLocks noGrp="1"/>
          </p:cNvSpPr>
          <p:nvPr>
            <p:ph type="title"/>
          </p:nvPr>
        </p:nvSpPr>
        <p:spPr/>
        <p:txBody>
          <a:bodyPr>
            <a:normAutofit/>
          </a:bodyPr>
          <a:lstStyle/>
          <a:p>
            <a:r>
              <a:rPr kumimoji="1" lang="ja-JP" altLang="en-US" sz="1800" dirty="0">
                <a:latin typeface="Meiryo UI" panose="020B0604030504040204" pitchFamily="50" charset="-128"/>
                <a:ea typeface="Meiryo UI" panose="020B0604030504040204" pitchFamily="50" charset="-128"/>
              </a:rPr>
              <a:t>付録</a:t>
            </a:r>
            <a:r>
              <a:rPr kumimoji="1" lang="en-US" altLang="ja-JP" sz="1800" dirty="0">
                <a:latin typeface="Meiryo UI" panose="020B0604030504040204" pitchFamily="50" charset="-128"/>
                <a:ea typeface="Meiryo UI" panose="020B0604030504040204" pitchFamily="50" charset="-128"/>
              </a:rPr>
              <a:t>9: </a:t>
            </a:r>
            <a:r>
              <a:rPr kumimoji="1" lang="ja-JP" altLang="en-US" sz="1800" dirty="0">
                <a:latin typeface="Meiryo UI" panose="020B0604030504040204" pitchFamily="50" charset="-128"/>
                <a:ea typeface="Meiryo UI" panose="020B0604030504040204" pitchFamily="50" charset="-128"/>
              </a:rPr>
              <a:t>ワンタイムパスワード</a:t>
            </a:r>
          </a:p>
        </p:txBody>
      </p:sp>
      <p:sp>
        <p:nvSpPr>
          <p:cNvPr id="3" name="テキスト ボックス 2">
            <a:extLst>
              <a:ext uri="{FF2B5EF4-FFF2-40B4-BE49-F238E27FC236}">
                <a16:creationId xmlns:a16="http://schemas.microsoft.com/office/drawing/2014/main" id="{28AFC7C1-20B8-5CB2-D7F6-B85C46A74EB0}"/>
              </a:ext>
            </a:extLst>
          </p:cNvPr>
          <p:cNvSpPr txBox="1"/>
          <p:nvPr/>
        </p:nvSpPr>
        <p:spPr>
          <a:xfrm>
            <a:off x="216000" y="720000"/>
            <a:ext cx="7682674" cy="73755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r>
              <a:rPr lang="en-US" altLang="ja-JP" sz="1000" dirty="0">
                <a:latin typeface="Meiryo UI" panose="020B0604030504040204" pitchFamily="50" charset="-128"/>
                <a:ea typeface="Meiryo UI" panose="020B0604030504040204" pitchFamily="50" charset="-128"/>
              </a:rPr>
              <a:t>Keycloak</a:t>
            </a:r>
            <a:r>
              <a:rPr lang="ja-JP" altLang="en-US" sz="1000" dirty="0">
                <a:latin typeface="Meiryo UI" panose="020B0604030504040204" pitchFamily="50" charset="-128"/>
                <a:ea typeface="Meiryo UI" panose="020B0604030504040204" pitchFamily="50" charset="-128"/>
              </a:rPr>
              <a:t>が対応しているワンタイムパスワード方式として、以下表に示すように、</a:t>
            </a:r>
            <a:r>
              <a:rPr lang="en-US" altLang="ja-JP" sz="1000" dirty="0">
                <a:latin typeface="Meiryo UI" panose="020B0604030504040204" pitchFamily="50" charset="-128"/>
                <a:ea typeface="Meiryo UI" panose="020B0604030504040204" pitchFamily="50" charset="-128"/>
              </a:rPr>
              <a:t>TOTP</a:t>
            </a:r>
            <a:r>
              <a:rPr lang="ja-JP" altLang="en-US" sz="1000" dirty="0">
                <a:latin typeface="Meiryo UI" panose="020B0604030504040204" pitchFamily="50" charset="-128"/>
                <a:ea typeface="Meiryo UI" panose="020B0604030504040204" pitchFamily="50" charset="-128"/>
              </a:rPr>
              <a:t>と</a:t>
            </a:r>
            <a:r>
              <a:rPr lang="en-US" altLang="ja-JP" sz="1000" dirty="0">
                <a:latin typeface="Meiryo UI" panose="020B0604030504040204" pitchFamily="50" charset="-128"/>
                <a:ea typeface="Meiryo UI" panose="020B0604030504040204" pitchFamily="50" charset="-128"/>
              </a:rPr>
              <a:t>HOTP</a:t>
            </a:r>
            <a:r>
              <a:rPr lang="ja-JP" altLang="en-US" sz="1000" dirty="0">
                <a:latin typeface="Meiryo UI" panose="020B0604030504040204" pitchFamily="50" charset="-128"/>
                <a:ea typeface="Meiryo UI" panose="020B0604030504040204" pitchFamily="50" charset="-128"/>
              </a:rPr>
              <a:t>がある。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TOTP</a:t>
            </a:r>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HOTP</a:t>
            </a:r>
            <a:r>
              <a:rPr lang="ja-JP" altLang="en-US" sz="1000" dirty="0">
                <a:latin typeface="Meiryo UI" panose="020B0604030504040204" pitchFamily="50" charset="-128"/>
                <a:ea typeface="Meiryo UI" panose="020B0604030504040204" pitchFamily="50" charset="-128"/>
              </a:rPr>
              <a:t>いずれにしても、それぞれのユーザがスマートフォンの</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アプリで</a:t>
            </a:r>
            <a:r>
              <a:rPr lang="en-US" altLang="ja-JP" sz="1000" dirty="0">
                <a:latin typeface="Meiryo UI" panose="020B0604030504040204" pitchFamily="50" charset="-128"/>
                <a:ea typeface="Meiryo UI" panose="020B0604030504040204" pitchFamily="50" charset="-128"/>
              </a:rPr>
              <a:t>QR</a:t>
            </a:r>
            <a:r>
              <a:rPr lang="ja-JP" altLang="en-US" sz="1000" dirty="0">
                <a:latin typeface="Meiryo UI" panose="020B0604030504040204" pitchFamily="50" charset="-128"/>
                <a:ea typeface="Meiryo UI" panose="020B0604030504040204" pitchFamily="50" charset="-128"/>
              </a:rPr>
              <a:t>コードを読み取り、</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認証の初期設定をする必要がある。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Keycloak</a:t>
            </a:r>
            <a:r>
              <a:rPr lang="ja-JP" altLang="en-US" sz="1000" dirty="0">
                <a:latin typeface="Meiryo UI" panose="020B0604030504040204" pitchFamily="50" charset="-128"/>
                <a:ea typeface="Meiryo UI" panose="020B0604030504040204" pitchFamily="50" charset="-128"/>
              </a:rPr>
              <a:t>のデフォルト設定では、</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初期設定したユーザのみが</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認証が必須となる。このため、ユーザごとに必須となる認証要素が異なってくる。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Keycloak</a:t>
            </a:r>
            <a:r>
              <a:rPr lang="ja-JP" altLang="en-US" sz="1000" dirty="0">
                <a:latin typeface="Meiryo UI" panose="020B0604030504040204" pitchFamily="50" charset="-128"/>
                <a:ea typeface="Meiryo UI" panose="020B0604030504040204" pitchFamily="50" charset="-128"/>
              </a:rPr>
              <a:t>の設定により、ユーザ全員一律で</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認証を必須とすることも可能である。</a:t>
            </a:r>
            <a:endParaRPr lang="en-US" altLang="ja-JP" sz="1000"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6F6DDD13-2406-528A-D620-207332C4AE5A}"/>
              </a:ext>
            </a:extLst>
          </p:cNvPr>
          <p:cNvGraphicFramePr>
            <a:graphicFrameLocks noGrp="1"/>
          </p:cNvGraphicFramePr>
          <p:nvPr>
            <p:extLst>
              <p:ext uri="{D42A27DB-BD31-4B8C-83A1-F6EECF244321}">
                <p14:modId xmlns:p14="http://schemas.microsoft.com/office/powerpoint/2010/main" val="789260526"/>
              </p:ext>
            </p:extLst>
          </p:nvPr>
        </p:nvGraphicFramePr>
        <p:xfrm>
          <a:off x="297990" y="1563461"/>
          <a:ext cx="9197383" cy="1188720"/>
        </p:xfrm>
        <a:graphic>
          <a:graphicData uri="http://schemas.openxmlformats.org/drawingml/2006/table">
            <a:tbl>
              <a:tblPr firstRow="1" bandRow="1">
                <a:tableStyleId>{5C22544A-7EE6-4342-B048-85BDC9FD1C3A}</a:tableStyleId>
              </a:tblPr>
              <a:tblGrid>
                <a:gridCol w="371776">
                  <a:extLst>
                    <a:ext uri="{9D8B030D-6E8A-4147-A177-3AD203B41FA5}">
                      <a16:colId xmlns:a16="http://schemas.microsoft.com/office/drawing/2014/main" val="2755906797"/>
                    </a:ext>
                  </a:extLst>
                </a:gridCol>
                <a:gridCol w="1766872">
                  <a:extLst>
                    <a:ext uri="{9D8B030D-6E8A-4147-A177-3AD203B41FA5}">
                      <a16:colId xmlns:a16="http://schemas.microsoft.com/office/drawing/2014/main" val="1163375093"/>
                    </a:ext>
                  </a:extLst>
                </a:gridCol>
                <a:gridCol w="5052733">
                  <a:extLst>
                    <a:ext uri="{9D8B030D-6E8A-4147-A177-3AD203B41FA5}">
                      <a16:colId xmlns:a16="http://schemas.microsoft.com/office/drawing/2014/main" val="721535846"/>
                    </a:ext>
                  </a:extLst>
                </a:gridCol>
                <a:gridCol w="2006002">
                  <a:extLst>
                    <a:ext uri="{9D8B030D-6E8A-4147-A177-3AD203B41FA5}">
                      <a16:colId xmlns:a16="http://schemas.microsoft.com/office/drawing/2014/main" val="2942234506"/>
                    </a:ext>
                  </a:extLst>
                </a:gridCol>
              </a:tblGrid>
              <a:tr h="229200">
                <a:tc>
                  <a:txBody>
                    <a:bodyPr/>
                    <a:lstStyle/>
                    <a:p>
                      <a:r>
                        <a:rPr kumimoji="1" lang="en-US" altLang="ja-JP" sz="1200" dirty="0"/>
                        <a:t>#</a:t>
                      </a:r>
                      <a:endParaRPr kumimoji="1" lang="ja-JP" altLang="en-US" sz="1200" dirty="0"/>
                    </a:p>
                  </a:txBody>
                  <a:tcPr/>
                </a:tc>
                <a:tc>
                  <a:txBody>
                    <a:bodyPr/>
                    <a:lstStyle/>
                    <a:p>
                      <a:r>
                        <a:rPr kumimoji="1" lang="en-US" altLang="ja-JP" sz="1200" dirty="0"/>
                        <a:t>OTP</a:t>
                      </a:r>
                      <a:r>
                        <a:rPr kumimoji="1" lang="ja-JP" altLang="en-US" sz="1200" dirty="0"/>
                        <a:t>方式</a:t>
                      </a:r>
                    </a:p>
                  </a:txBody>
                  <a:tcPr/>
                </a:tc>
                <a:tc>
                  <a:txBody>
                    <a:bodyPr/>
                    <a:lstStyle/>
                    <a:p>
                      <a:r>
                        <a:rPr kumimoji="1" lang="ja-JP" altLang="en-US" sz="1200" dirty="0"/>
                        <a:t>説明</a:t>
                      </a:r>
                    </a:p>
                  </a:txBody>
                  <a:tcPr/>
                </a:tc>
                <a:tc>
                  <a:txBody>
                    <a:bodyPr/>
                    <a:lstStyle/>
                    <a:p>
                      <a:r>
                        <a:rPr kumimoji="1" lang="ja-JP" altLang="en-US" sz="1200" dirty="0"/>
                        <a:t>対応アプリ</a:t>
                      </a:r>
                    </a:p>
                  </a:txBody>
                  <a:tcPr/>
                </a:tc>
                <a:extLst>
                  <a:ext uri="{0D108BD9-81ED-4DB2-BD59-A6C34878D82A}">
                    <a16:rowId xmlns:a16="http://schemas.microsoft.com/office/drawing/2014/main" val="971461330"/>
                  </a:ext>
                </a:extLst>
              </a:tr>
              <a:tr h="282576">
                <a:tc>
                  <a:txBody>
                    <a:bodyPr/>
                    <a:lstStyle/>
                    <a:p>
                      <a:r>
                        <a:rPr kumimoji="1" lang="en-US" altLang="ja-JP" sz="1200" dirty="0"/>
                        <a:t>1</a:t>
                      </a:r>
                      <a:endParaRPr kumimoji="1" lang="ja-JP" altLang="en-US" sz="1200" dirty="0"/>
                    </a:p>
                  </a:txBody>
                  <a:tcPr/>
                </a:tc>
                <a:tc>
                  <a:txBody>
                    <a:bodyPr/>
                    <a:lstStyle/>
                    <a:p>
                      <a:r>
                        <a:rPr kumimoji="1" lang="en-US" altLang="ja-JP" sz="1200" dirty="0"/>
                        <a:t>TOTP</a:t>
                      </a:r>
                    </a:p>
                    <a:p>
                      <a:r>
                        <a:rPr kumimoji="1" lang="en-US" altLang="ja-JP" sz="1200" dirty="0"/>
                        <a:t>(Time-based OTP)</a:t>
                      </a:r>
                      <a:endParaRPr kumimoji="1" lang="ja-JP" altLang="en-US" sz="1200" dirty="0"/>
                    </a:p>
                  </a:txBody>
                  <a:tcPr/>
                </a:tc>
                <a:tc>
                  <a:txBody>
                    <a:bodyPr/>
                    <a:lstStyle/>
                    <a:p>
                      <a:r>
                        <a:rPr kumimoji="1" lang="ja-JP" altLang="en-US" sz="1200" dirty="0"/>
                        <a:t>時刻とシードによりワンタイムパスワードを計算する</a:t>
                      </a:r>
                    </a:p>
                  </a:txBody>
                  <a:tcPr/>
                </a:tc>
                <a:tc>
                  <a:txBody>
                    <a:bodyPr/>
                    <a:lstStyle/>
                    <a:p>
                      <a:r>
                        <a:rPr kumimoji="1" lang="en-US" altLang="ja-JP" sz="1200" dirty="0"/>
                        <a:t>FreeOTP</a:t>
                      </a:r>
                    </a:p>
                    <a:p>
                      <a:r>
                        <a:rPr kumimoji="1" lang="en-US" altLang="ja-JP" sz="1200" dirty="0"/>
                        <a:t>Google Authenticator</a:t>
                      </a:r>
                      <a:endParaRPr kumimoji="1" lang="ja-JP" altLang="en-US" sz="1200" dirty="0"/>
                    </a:p>
                  </a:txBody>
                  <a:tcPr/>
                </a:tc>
                <a:extLst>
                  <a:ext uri="{0D108BD9-81ED-4DB2-BD59-A6C34878D82A}">
                    <a16:rowId xmlns:a16="http://schemas.microsoft.com/office/drawing/2014/main" val="3489343250"/>
                  </a:ext>
                </a:extLst>
              </a:tr>
              <a:tr h="282576">
                <a:tc>
                  <a:txBody>
                    <a:bodyPr/>
                    <a:lstStyle/>
                    <a:p>
                      <a:r>
                        <a:rPr kumimoji="1" lang="en-US" altLang="ja-JP" sz="1200" dirty="0"/>
                        <a:t>2</a:t>
                      </a:r>
                      <a:endParaRPr kumimoji="1" lang="ja-JP" altLang="en-US" sz="1200" dirty="0"/>
                    </a:p>
                  </a:txBody>
                  <a:tcPr/>
                </a:tc>
                <a:tc>
                  <a:txBody>
                    <a:bodyPr/>
                    <a:lstStyle/>
                    <a:p>
                      <a:r>
                        <a:rPr kumimoji="1" lang="en-US" altLang="ja-JP" sz="1200" dirty="0"/>
                        <a:t>HOTP</a:t>
                      </a:r>
                    </a:p>
                    <a:p>
                      <a:r>
                        <a:rPr kumimoji="1" lang="en-US" altLang="ja-JP" sz="1200" dirty="0"/>
                        <a:t>(HMAC-based OTP)</a:t>
                      </a:r>
                      <a:endParaRPr kumimoji="1" lang="ja-JP" altLang="en-US" sz="1200" dirty="0"/>
                    </a:p>
                  </a:txBody>
                  <a:tcPr/>
                </a:tc>
                <a:tc>
                  <a:txBody>
                    <a:bodyPr/>
                    <a:lstStyle/>
                    <a:p>
                      <a:r>
                        <a:rPr kumimoji="1" lang="ja-JP" altLang="en-US" sz="1200" dirty="0"/>
                        <a:t>カウンター</a:t>
                      </a:r>
                      <a:r>
                        <a:rPr kumimoji="1" lang="en-US" altLang="ja-JP" sz="1200" dirty="0"/>
                        <a:t>(</a:t>
                      </a:r>
                      <a:r>
                        <a:rPr kumimoji="1" lang="ja-JP" altLang="en-US" sz="1200" dirty="0"/>
                        <a:t>認証回数</a:t>
                      </a:r>
                      <a:r>
                        <a:rPr kumimoji="1" lang="en-US" altLang="ja-JP" sz="1200" dirty="0"/>
                        <a:t>)</a:t>
                      </a:r>
                      <a:r>
                        <a:rPr kumimoji="1" lang="ja-JP" altLang="en-US" sz="1200" dirty="0"/>
                        <a:t>とシードによりワンタイムパスワードを計算する</a:t>
                      </a:r>
                      <a:endParaRPr kumimoji="1" lang="en-US" altLang="ja-JP" sz="1200" dirty="0"/>
                    </a:p>
                  </a:txBody>
                  <a:tcPr/>
                </a:tc>
                <a:tc>
                  <a:txBody>
                    <a:bodyPr/>
                    <a:lstStyle/>
                    <a:p>
                      <a:r>
                        <a:rPr kumimoji="1" lang="en-US" altLang="ja-JP" sz="1200" dirty="0"/>
                        <a:t>FreeOTP</a:t>
                      </a:r>
                      <a:endParaRPr kumimoji="1" lang="ja-JP" altLang="en-US" sz="1200" dirty="0"/>
                    </a:p>
                  </a:txBody>
                  <a:tcPr/>
                </a:tc>
                <a:extLst>
                  <a:ext uri="{0D108BD9-81ED-4DB2-BD59-A6C34878D82A}">
                    <a16:rowId xmlns:a16="http://schemas.microsoft.com/office/drawing/2014/main" val="3259924978"/>
                  </a:ext>
                </a:extLst>
              </a:tr>
            </a:tbl>
          </a:graphicData>
        </a:graphic>
      </p:graphicFrame>
      <p:pic>
        <p:nvPicPr>
          <p:cNvPr id="9" name="グラフィックス 8" descr="スマート フォン 単色塗りつぶし">
            <a:extLst>
              <a:ext uri="{FF2B5EF4-FFF2-40B4-BE49-F238E27FC236}">
                <a16:creationId xmlns:a16="http://schemas.microsoft.com/office/drawing/2014/main" id="{B61C2089-4BA8-B1F2-0013-745BB7C657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7288" y="3874361"/>
            <a:ext cx="707099" cy="707099"/>
          </a:xfrm>
          <a:prstGeom prst="rect">
            <a:avLst/>
          </a:prstGeom>
        </p:spPr>
      </p:pic>
      <p:pic>
        <p:nvPicPr>
          <p:cNvPr id="11" name="グラフィックス 10" descr="QR コード 単色塗りつぶし">
            <a:extLst>
              <a:ext uri="{FF2B5EF4-FFF2-40B4-BE49-F238E27FC236}">
                <a16:creationId xmlns:a16="http://schemas.microsoft.com/office/drawing/2014/main" id="{AE781116-B7D4-7A61-F532-49F0FE33AE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6771" y="3874361"/>
            <a:ext cx="755468" cy="755468"/>
          </a:xfrm>
          <a:prstGeom prst="rect">
            <a:avLst/>
          </a:prstGeom>
        </p:spPr>
      </p:pic>
      <p:cxnSp>
        <p:nvCxnSpPr>
          <p:cNvPr id="13" name="直線矢印コネクタ 12">
            <a:extLst>
              <a:ext uri="{FF2B5EF4-FFF2-40B4-BE49-F238E27FC236}">
                <a16:creationId xmlns:a16="http://schemas.microsoft.com/office/drawing/2014/main" id="{A40D5F7A-4684-2B93-CF30-545C698F1CE6}"/>
              </a:ext>
            </a:extLst>
          </p:cNvPr>
          <p:cNvCxnSpPr>
            <a:cxnSpLocks/>
            <a:stCxn id="9" idx="3"/>
            <a:endCxn id="11" idx="1"/>
          </p:cNvCxnSpPr>
          <p:nvPr/>
        </p:nvCxnSpPr>
        <p:spPr>
          <a:xfrm>
            <a:off x="2314387" y="4227911"/>
            <a:ext cx="4102384" cy="24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58932AE9-7F03-E311-E49F-257BB12708A0}"/>
              </a:ext>
            </a:extLst>
          </p:cNvPr>
          <p:cNvSpPr txBox="1"/>
          <p:nvPr/>
        </p:nvSpPr>
        <p:spPr>
          <a:xfrm>
            <a:off x="3579195" y="3737626"/>
            <a:ext cx="1656223" cy="461665"/>
          </a:xfrm>
          <a:prstGeom prst="rect">
            <a:avLst/>
          </a:prstGeom>
          <a:noFill/>
        </p:spPr>
        <p:txBody>
          <a:bodyPr wrap="none" rtlCol="0">
            <a:spAutoFit/>
          </a:bodyPr>
          <a:lstStyle/>
          <a:p>
            <a:r>
              <a:rPr lang="en-US" altLang="ja-JP" sz="1200" dirty="0"/>
              <a:t>QR</a:t>
            </a:r>
            <a:r>
              <a:rPr lang="ja-JP" altLang="en-US" sz="1200" dirty="0"/>
              <a:t>コード読み取り</a:t>
            </a:r>
            <a:endParaRPr kumimoji="1" lang="en-US" altLang="ja-JP" sz="1200" dirty="0"/>
          </a:p>
          <a:p>
            <a:r>
              <a:rPr kumimoji="1" lang="ja-JP" altLang="en-US" sz="1200" dirty="0"/>
              <a:t>シード（秘密鍵）の取得</a:t>
            </a:r>
          </a:p>
        </p:txBody>
      </p:sp>
      <p:sp>
        <p:nvSpPr>
          <p:cNvPr id="20" name="正方形/長方形 19">
            <a:extLst>
              <a:ext uri="{FF2B5EF4-FFF2-40B4-BE49-F238E27FC236}">
                <a16:creationId xmlns:a16="http://schemas.microsoft.com/office/drawing/2014/main" id="{C45C6D44-AB4D-4BF3-562E-BE3A7FB1BC33}"/>
              </a:ext>
            </a:extLst>
          </p:cNvPr>
          <p:cNvSpPr/>
          <p:nvPr/>
        </p:nvSpPr>
        <p:spPr>
          <a:xfrm>
            <a:off x="1477035" y="5563038"/>
            <a:ext cx="1436914" cy="3324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ワンタイムパスワード</a:t>
            </a:r>
          </a:p>
        </p:txBody>
      </p:sp>
      <p:cxnSp>
        <p:nvCxnSpPr>
          <p:cNvPr id="22" name="直線矢印コネクタ 21">
            <a:extLst>
              <a:ext uri="{FF2B5EF4-FFF2-40B4-BE49-F238E27FC236}">
                <a16:creationId xmlns:a16="http://schemas.microsoft.com/office/drawing/2014/main" id="{7A1F478A-C236-BBF5-FB84-49A300944876}"/>
              </a:ext>
            </a:extLst>
          </p:cNvPr>
          <p:cNvCxnSpPr>
            <a:cxnSpLocks/>
            <a:stCxn id="20" idx="3"/>
            <a:endCxn id="65" idx="1"/>
          </p:cNvCxnSpPr>
          <p:nvPr/>
        </p:nvCxnSpPr>
        <p:spPr>
          <a:xfrm>
            <a:off x="2913949" y="5729277"/>
            <a:ext cx="29621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4790D340-1697-9E99-20CB-36EB8FB1087F}"/>
              </a:ext>
            </a:extLst>
          </p:cNvPr>
          <p:cNvSpPr txBox="1"/>
          <p:nvPr/>
        </p:nvSpPr>
        <p:spPr>
          <a:xfrm>
            <a:off x="3197776" y="5219987"/>
            <a:ext cx="2491388" cy="461665"/>
          </a:xfrm>
          <a:prstGeom prst="rect">
            <a:avLst/>
          </a:prstGeom>
          <a:noFill/>
        </p:spPr>
        <p:txBody>
          <a:bodyPr wrap="none" rtlCol="0">
            <a:spAutoFit/>
          </a:bodyPr>
          <a:lstStyle/>
          <a:p>
            <a:r>
              <a:rPr kumimoji="1" lang="ja-JP" altLang="en-US" sz="1200" dirty="0"/>
              <a:t>認証</a:t>
            </a:r>
            <a:endParaRPr kumimoji="1" lang="en-US" altLang="ja-JP" sz="1200" dirty="0"/>
          </a:p>
          <a:p>
            <a:r>
              <a:rPr lang="en-US" altLang="ja-JP" sz="1200" dirty="0"/>
              <a:t>(</a:t>
            </a:r>
            <a:r>
              <a:rPr lang="ja-JP" altLang="en-US" sz="1200" dirty="0"/>
              <a:t>ワンタイムパスワードの入力・照合</a:t>
            </a:r>
            <a:r>
              <a:rPr lang="en-US" altLang="ja-JP" sz="1200" dirty="0"/>
              <a:t>)</a:t>
            </a:r>
            <a:endParaRPr kumimoji="1" lang="ja-JP" altLang="en-US" sz="1200" dirty="0"/>
          </a:p>
        </p:txBody>
      </p:sp>
      <p:sp>
        <p:nvSpPr>
          <p:cNvPr id="49" name="フローチャート: 書類 48">
            <a:extLst>
              <a:ext uri="{FF2B5EF4-FFF2-40B4-BE49-F238E27FC236}">
                <a16:creationId xmlns:a16="http://schemas.microsoft.com/office/drawing/2014/main" id="{5EAC1921-582E-226E-402C-E00829BEE9D4}"/>
              </a:ext>
            </a:extLst>
          </p:cNvPr>
          <p:cNvSpPr/>
          <p:nvPr/>
        </p:nvSpPr>
        <p:spPr>
          <a:xfrm>
            <a:off x="1477035" y="4729237"/>
            <a:ext cx="1436914" cy="33247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シード</a:t>
            </a:r>
            <a:r>
              <a:rPr kumimoji="1" lang="en-US" altLang="ja-JP" sz="1000" dirty="0"/>
              <a:t>(</a:t>
            </a:r>
            <a:r>
              <a:rPr kumimoji="1" lang="ja-JP" altLang="en-US" sz="1000" dirty="0"/>
              <a:t>秘密鍵</a:t>
            </a:r>
            <a:r>
              <a:rPr kumimoji="1" lang="en-US" altLang="ja-JP" sz="1000" dirty="0"/>
              <a:t>)</a:t>
            </a:r>
            <a:endParaRPr kumimoji="1" lang="ja-JP" altLang="en-US" sz="1000" dirty="0"/>
          </a:p>
        </p:txBody>
      </p:sp>
      <p:sp>
        <p:nvSpPr>
          <p:cNvPr id="53" name="テキスト ボックス 52">
            <a:extLst>
              <a:ext uri="{FF2B5EF4-FFF2-40B4-BE49-F238E27FC236}">
                <a16:creationId xmlns:a16="http://schemas.microsoft.com/office/drawing/2014/main" id="{D10AB1DD-3B70-2D83-1E51-53067BC37816}"/>
              </a:ext>
            </a:extLst>
          </p:cNvPr>
          <p:cNvSpPr txBox="1"/>
          <p:nvPr/>
        </p:nvSpPr>
        <p:spPr>
          <a:xfrm>
            <a:off x="3821526" y="4414341"/>
            <a:ext cx="923651" cy="276999"/>
          </a:xfrm>
          <a:prstGeom prst="rect">
            <a:avLst/>
          </a:prstGeom>
          <a:noFill/>
        </p:spPr>
        <p:txBody>
          <a:bodyPr wrap="none" rtlCol="0">
            <a:spAutoFit/>
          </a:bodyPr>
          <a:lstStyle/>
          <a:p>
            <a:r>
              <a:rPr kumimoji="1" lang="ja-JP" altLang="en-US" sz="1200" dirty="0"/>
              <a:t>同一のもの</a:t>
            </a:r>
          </a:p>
        </p:txBody>
      </p:sp>
      <p:cxnSp>
        <p:nvCxnSpPr>
          <p:cNvPr id="54" name="直線矢印コネクタ 53">
            <a:extLst>
              <a:ext uri="{FF2B5EF4-FFF2-40B4-BE49-F238E27FC236}">
                <a16:creationId xmlns:a16="http://schemas.microsoft.com/office/drawing/2014/main" id="{D5542172-1CEC-9D2C-5E81-3DA37B71AC85}"/>
              </a:ext>
            </a:extLst>
          </p:cNvPr>
          <p:cNvCxnSpPr>
            <a:cxnSpLocks/>
            <a:stCxn id="49" idx="2"/>
            <a:endCxn id="20" idx="0"/>
          </p:cNvCxnSpPr>
          <p:nvPr/>
        </p:nvCxnSpPr>
        <p:spPr>
          <a:xfrm>
            <a:off x="2195492" y="5039732"/>
            <a:ext cx="0" cy="523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正方形/長方形 64">
            <a:extLst>
              <a:ext uri="{FF2B5EF4-FFF2-40B4-BE49-F238E27FC236}">
                <a16:creationId xmlns:a16="http://schemas.microsoft.com/office/drawing/2014/main" id="{9469F645-8E82-64BF-E158-62EAB66CD80B}"/>
              </a:ext>
            </a:extLst>
          </p:cNvPr>
          <p:cNvSpPr/>
          <p:nvPr/>
        </p:nvSpPr>
        <p:spPr>
          <a:xfrm>
            <a:off x="5876111" y="5563038"/>
            <a:ext cx="1436914" cy="3324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ワンタイムパスワード</a:t>
            </a:r>
          </a:p>
        </p:txBody>
      </p:sp>
      <p:sp>
        <p:nvSpPr>
          <p:cNvPr id="66" name="フローチャート: 書類 65">
            <a:extLst>
              <a:ext uri="{FF2B5EF4-FFF2-40B4-BE49-F238E27FC236}">
                <a16:creationId xmlns:a16="http://schemas.microsoft.com/office/drawing/2014/main" id="{5D3102C7-4741-FCD7-B478-929858BA750E}"/>
              </a:ext>
            </a:extLst>
          </p:cNvPr>
          <p:cNvSpPr/>
          <p:nvPr/>
        </p:nvSpPr>
        <p:spPr>
          <a:xfrm>
            <a:off x="5876111" y="4733822"/>
            <a:ext cx="1436914" cy="33247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シード</a:t>
            </a:r>
            <a:r>
              <a:rPr kumimoji="1" lang="en-US" altLang="ja-JP" sz="1000" dirty="0"/>
              <a:t>(</a:t>
            </a:r>
            <a:r>
              <a:rPr kumimoji="1" lang="ja-JP" altLang="en-US" sz="1000" dirty="0"/>
              <a:t>秘密鍵</a:t>
            </a:r>
            <a:r>
              <a:rPr kumimoji="1" lang="en-US" altLang="ja-JP" sz="1000" dirty="0"/>
              <a:t>)</a:t>
            </a:r>
            <a:endParaRPr kumimoji="1" lang="ja-JP" altLang="en-US" sz="1000" dirty="0"/>
          </a:p>
        </p:txBody>
      </p:sp>
      <p:cxnSp>
        <p:nvCxnSpPr>
          <p:cNvPr id="67" name="直線矢印コネクタ 66">
            <a:extLst>
              <a:ext uri="{FF2B5EF4-FFF2-40B4-BE49-F238E27FC236}">
                <a16:creationId xmlns:a16="http://schemas.microsoft.com/office/drawing/2014/main" id="{8807B7CB-E870-76F8-C13D-673235518D65}"/>
              </a:ext>
            </a:extLst>
          </p:cNvPr>
          <p:cNvCxnSpPr>
            <a:cxnSpLocks/>
            <a:stCxn id="66" idx="2"/>
            <a:endCxn id="65" idx="0"/>
          </p:cNvCxnSpPr>
          <p:nvPr/>
        </p:nvCxnSpPr>
        <p:spPr>
          <a:xfrm>
            <a:off x="6594568" y="5044317"/>
            <a:ext cx="0" cy="518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22A4B205-9DF6-C5EC-E7B5-F9C2604BCD68}"/>
              </a:ext>
            </a:extLst>
          </p:cNvPr>
          <p:cNvCxnSpPr>
            <a:cxnSpLocks/>
            <a:stCxn id="53" idx="1"/>
            <a:endCxn id="49" idx="3"/>
          </p:cNvCxnSpPr>
          <p:nvPr/>
        </p:nvCxnSpPr>
        <p:spPr>
          <a:xfrm flipH="1">
            <a:off x="2913949" y="4552841"/>
            <a:ext cx="907577" cy="342634"/>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FDB5E916-BFC7-375A-DF44-FBFF6B6507A0}"/>
              </a:ext>
            </a:extLst>
          </p:cNvPr>
          <p:cNvCxnSpPr>
            <a:cxnSpLocks/>
            <a:stCxn id="53" idx="3"/>
            <a:endCxn id="66" idx="1"/>
          </p:cNvCxnSpPr>
          <p:nvPr/>
        </p:nvCxnSpPr>
        <p:spPr>
          <a:xfrm>
            <a:off x="4745177" y="4552841"/>
            <a:ext cx="1130934" cy="347219"/>
          </a:xfrm>
          <a:prstGeom prst="line">
            <a:avLst/>
          </a:prstGeom>
        </p:spPr>
        <p:style>
          <a:lnRef idx="1">
            <a:schemeClr val="dk1"/>
          </a:lnRef>
          <a:fillRef idx="0">
            <a:schemeClr val="dk1"/>
          </a:fillRef>
          <a:effectRef idx="0">
            <a:schemeClr val="dk1"/>
          </a:effectRef>
          <a:fontRef idx="minor">
            <a:schemeClr val="tx1"/>
          </a:fontRef>
        </p:style>
      </p:cxnSp>
      <p:sp>
        <p:nvSpPr>
          <p:cNvPr id="82" name="テキスト ボックス 81">
            <a:extLst>
              <a:ext uri="{FF2B5EF4-FFF2-40B4-BE49-F238E27FC236}">
                <a16:creationId xmlns:a16="http://schemas.microsoft.com/office/drawing/2014/main" id="{F8C07B0E-1A52-0604-904B-B3EE9BC68A60}"/>
              </a:ext>
            </a:extLst>
          </p:cNvPr>
          <p:cNvSpPr txBox="1"/>
          <p:nvPr/>
        </p:nvSpPr>
        <p:spPr>
          <a:xfrm>
            <a:off x="297990" y="2991164"/>
            <a:ext cx="2534284" cy="369332"/>
          </a:xfrm>
          <a:prstGeom prst="rect">
            <a:avLst/>
          </a:prstGeom>
          <a:noFill/>
        </p:spPr>
        <p:txBody>
          <a:bodyPr wrap="none" rtlCol="0">
            <a:spAutoFit/>
          </a:bodyPr>
          <a:lstStyle/>
          <a:p>
            <a:r>
              <a:rPr kumimoji="1" lang="en-US" altLang="ja-JP" u="sng" dirty="0"/>
              <a:t>Keycloak</a:t>
            </a:r>
            <a:r>
              <a:rPr kumimoji="1" lang="ja-JP" altLang="en-US" u="sng" dirty="0"/>
              <a:t>の</a:t>
            </a:r>
            <a:r>
              <a:rPr kumimoji="1" lang="en-US" altLang="ja-JP" u="sng" dirty="0"/>
              <a:t>OTP</a:t>
            </a:r>
            <a:r>
              <a:rPr kumimoji="1" lang="ja-JP" altLang="en-US" u="sng" dirty="0"/>
              <a:t>の仕組み</a:t>
            </a:r>
          </a:p>
        </p:txBody>
      </p:sp>
      <p:sp>
        <p:nvSpPr>
          <p:cNvPr id="83" name="テキスト ボックス 82">
            <a:extLst>
              <a:ext uri="{FF2B5EF4-FFF2-40B4-BE49-F238E27FC236}">
                <a16:creationId xmlns:a16="http://schemas.microsoft.com/office/drawing/2014/main" id="{27836F53-A202-1933-2043-551DEA31C93A}"/>
              </a:ext>
            </a:extLst>
          </p:cNvPr>
          <p:cNvSpPr txBox="1"/>
          <p:nvPr/>
        </p:nvSpPr>
        <p:spPr>
          <a:xfrm>
            <a:off x="973683" y="5139912"/>
            <a:ext cx="1221809" cy="338554"/>
          </a:xfrm>
          <a:prstGeom prst="rect">
            <a:avLst/>
          </a:prstGeom>
          <a:noFill/>
        </p:spPr>
        <p:txBody>
          <a:bodyPr wrap="none" rtlCol="0">
            <a:spAutoFit/>
          </a:bodyPr>
          <a:lstStyle/>
          <a:p>
            <a:r>
              <a:rPr kumimoji="1" lang="ja-JP" altLang="en-US" sz="800" dirty="0"/>
              <a:t>時刻あるいはカウンター</a:t>
            </a:r>
            <a:endParaRPr kumimoji="1" lang="en-US" altLang="ja-JP" sz="800" dirty="0"/>
          </a:p>
          <a:p>
            <a:r>
              <a:rPr kumimoji="1" lang="ja-JP" altLang="en-US" sz="800" dirty="0"/>
              <a:t>と合わせて計算</a:t>
            </a:r>
          </a:p>
        </p:txBody>
      </p:sp>
      <p:sp>
        <p:nvSpPr>
          <p:cNvPr id="85" name="テキスト ボックス 84">
            <a:extLst>
              <a:ext uri="{FF2B5EF4-FFF2-40B4-BE49-F238E27FC236}">
                <a16:creationId xmlns:a16="http://schemas.microsoft.com/office/drawing/2014/main" id="{0597AFD3-1B8A-8C34-5451-4864FEA56770}"/>
              </a:ext>
            </a:extLst>
          </p:cNvPr>
          <p:cNvSpPr txBox="1"/>
          <p:nvPr/>
        </p:nvSpPr>
        <p:spPr>
          <a:xfrm>
            <a:off x="6594568" y="5092319"/>
            <a:ext cx="1221809" cy="338554"/>
          </a:xfrm>
          <a:prstGeom prst="rect">
            <a:avLst/>
          </a:prstGeom>
          <a:noFill/>
        </p:spPr>
        <p:txBody>
          <a:bodyPr wrap="none" rtlCol="0">
            <a:spAutoFit/>
          </a:bodyPr>
          <a:lstStyle/>
          <a:p>
            <a:r>
              <a:rPr kumimoji="1" lang="ja-JP" altLang="en-US" sz="800" dirty="0"/>
              <a:t>時刻あるいはカウンター</a:t>
            </a:r>
            <a:endParaRPr kumimoji="1" lang="en-US" altLang="ja-JP" sz="800" dirty="0"/>
          </a:p>
          <a:p>
            <a:r>
              <a:rPr kumimoji="1" lang="ja-JP" altLang="en-US" sz="800" dirty="0"/>
              <a:t>と合わせて計算</a:t>
            </a:r>
          </a:p>
        </p:txBody>
      </p:sp>
    </p:spTree>
    <p:extLst>
      <p:ext uri="{BB962C8B-B14F-4D97-AF65-F5344CB8AC3E}">
        <p14:creationId xmlns:p14="http://schemas.microsoft.com/office/powerpoint/2010/main" val="38552224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38662-2835-763D-53C5-A6EB1C5D88EF}"/>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付録</a:t>
            </a:r>
            <a:r>
              <a:rPr lang="en-US" altLang="ja-JP" sz="1800" dirty="0">
                <a:latin typeface="Meiryo UI" panose="020B0604030504040204" pitchFamily="50" charset="-128"/>
                <a:ea typeface="Meiryo UI" panose="020B0604030504040204" pitchFamily="50" charset="-128"/>
              </a:rPr>
              <a:t>10: CADDE</a:t>
            </a:r>
            <a:r>
              <a:rPr lang="ja-JP" altLang="en-US" sz="1800" dirty="0">
                <a:latin typeface="Meiryo UI" panose="020B0604030504040204" pitchFamily="50" charset="-128"/>
                <a:ea typeface="Meiryo UI" panose="020B0604030504040204" pitchFamily="50" charset="-128"/>
              </a:rPr>
              <a:t>における身元確認、当人認証の考え方</a:t>
            </a:r>
            <a:endParaRPr kumimoji="1" lang="ja-JP" altLang="en-US" sz="18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E237D09-4BBA-9474-4656-F6574E7A16E4}"/>
              </a:ext>
            </a:extLst>
          </p:cNvPr>
          <p:cNvSpPr txBox="1"/>
          <p:nvPr/>
        </p:nvSpPr>
        <p:spPr>
          <a:xfrm>
            <a:off x="2346960" y="2760464"/>
            <a:ext cx="4953000" cy="369332"/>
          </a:xfrm>
          <a:prstGeom prst="rect">
            <a:avLst/>
          </a:prstGeom>
          <a:noFill/>
        </p:spPr>
        <p:txBody>
          <a:bodyPr wrap="square">
            <a:spAutoFit/>
          </a:bodyPr>
          <a:lstStyle/>
          <a:p>
            <a:r>
              <a:rPr lang="ja-JP" altLang="en-US" b="0" i="0" dirty="0">
                <a:solidFill>
                  <a:srgbClr val="000000"/>
                </a:solidFill>
                <a:effectLst/>
                <a:latin typeface="Meiryo" panose="020B0604030504040204" pitchFamily="50" charset="-128"/>
                <a:ea typeface="Meiryo" panose="020B0604030504040204" pitchFamily="50" charset="-128"/>
              </a:rPr>
              <a:t> </a:t>
            </a:r>
            <a:endParaRPr lang="ja-JP" altLang="en-US" dirty="0"/>
          </a:p>
        </p:txBody>
      </p:sp>
      <p:sp>
        <p:nvSpPr>
          <p:cNvPr id="11" name="テキスト ボックス 10">
            <a:extLst>
              <a:ext uri="{FF2B5EF4-FFF2-40B4-BE49-F238E27FC236}">
                <a16:creationId xmlns:a16="http://schemas.microsoft.com/office/drawing/2014/main" id="{95C5BA10-546E-A09D-9546-89448B195771}"/>
              </a:ext>
            </a:extLst>
          </p:cNvPr>
          <p:cNvSpPr txBox="1"/>
          <p:nvPr/>
        </p:nvSpPr>
        <p:spPr>
          <a:xfrm>
            <a:off x="2346960" y="2760464"/>
            <a:ext cx="4953000" cy="369332"/>
          </a:xfrm>
          <a:prstGeom prst="rect">
            <a:avLst/>
          </a:prstGeom>
          <a:noFill/>
        </p:spPr>
        <p:txBody>
          <a:bodyPr wrap="square">
            <a:spAutoFit/>
          </a:bodyPr>
          <a:lstStyle/>
          <a:p>
            <a:r>
              <a:rPr lang="ja-JP" altLang="en-US" dirty="0"/>
              <a:t> </a:t>
            </a:r>
          </a:p>
        </p:txBody>
      </p:sp>
      <p:pic>
        <p:nvPicPr>
          <p:cNvPr id="14" name="図 13">
            <a:extLst>
              <a:ext uri="{FF2B5EF4-FFF2-40B4-BE49-F238E27FC236}">
                <a16:creationId xmlns:a16="http://schemas.microsoft.com/office/drawing/2014/main" id="{60459582-1763-B8EA-6ABE-FCE728BB8EBC}"/>
              </a:ext>
            </a:extLst>
          </p:cNvPr>
          <p:cNvPicPr>
            <a:picLocks noChangeAspect="1"/>
          </p:cNvPicPr>
          <p:nvPr/>
        </p:nvPicPr>
        <p:blipFill>
          <a:blip r:embed="rId2"/>
          <a:stretch>
            <a:fillRect/>
          </a:stretch>
        </p:blipFill>
        <p:spPr>
          <a:xfrm>
            <a:off x="172854" y="897100"/>
            <a:ext cx="8404459" cy="4477610"/>
          </a:xfrm>
          <a:prstGeom prst="rect">
            <a:avLst/>
          </a:prstGeom>
        </p:spPr>
      </p:pic>
      <p:sp>
        <p:nvSpPr>
          <p:cNvPr id="15" name="吹き出し: 四角形 14">
            <a:extLst>
              <a:ext uri="{FF2B5EF4-FFF2-40B4-BE49-F238E27FC236}">
                <a16:creationId xmlns:a16="http://schemas.microsoft.com/office/drawing/2014/main" id="{259DE9C7-1402-E5FD-E523-361C67CA903A}"/>
              </a:ext>
            </a:extLst>
          </p:cNvPr>
          <p:cNvSpPr/>
          <p:nvPr/>
        </p:nvSpPr>
        <p:spPr bwMode="auto">
          <a:xfrm>
            <a:off x="8462612" y="1343978"/>
            <a:ext cx="1222408" cy="1257104"/>
          </a:xfrm>
          <a:prstGeom prst="wedgeRectCallout">
            <a:avLst>
              <a:gd name="adj1" fmla="val -60833"/>
              <a:gd name="adj2" fmla="val -23214"/>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nchor="t" anchorCtr="0">
            <a:noAutofit/>
          </a:bodyPr>
          <a:lstStyle/>
          <a:p>
            <a:r>
              <a:rPr lang="en-US" altLang="ja-JP" sz="1300" dirty="0">
                <a:solidFill>
                  <a:schemeClr val="tx1"/>
                </a:solidFill>
                <a:latin typeface="+mn-ea"/>
              </a:rPr>
              <a:t>NIST SP800-63-3</a:t>
            </a:r>
            <a:r>
              <a:rPr lang="ja-JP" altLang="en-US" sz="1300" dirty="0">
                <a:solidFill>
                  <a:schemeClr val="tx1"/>
                </a:solidFill>
                <a:latin typeface="+mn-ea"/>
              </a:rPr>
              <a:t>の場合、さらに確認者が有資格であることを求める</a:t>
            </a:r>
          </a:p>
        </p:txBody>
      </p:sp>
      <p:sp>
        <p:nvSpPr>
          <p:cNvPr id="16" name="吹き出し: 四角形 15">
            <a:extLst>
              <a:ext uri="{FF2B5EF4-FFF2-40B4-BE49-F238E27FC236}">
                <a16:creationId xmlns:a16="http://schemas.microsoft.com/office/drawing/2014/main" id="{E2724C7E-6D3D-2FFE-64BA-F09155045851}"/>
              </a:ext>
            </a:extLst>
          </p:cNvPr>
          <p:cNvSpPr/>
          <p:nvPr/>
        </p:nvSpPr>
        <p:spPr bwMode="auto">
          <a:xfrm>
            <a:off x="2164481" y="3794410"/>
            <a:ext cx="1272139" cy="260684"/>
          </a:xfrm>
          <a:prstGeom prst="wedgeRectCallout">
            <a:avLst>
              <a:gd name="adj1" fmla="val -18374"/>
              <a:gd name="adj2" fmla="val -73500"/>
            </a:avLst>
          </a:prstGeom>
          <a:ln>
            <a:headEnd/>
            <a:tailEnd/>
          </a:ln>
        </p:spPr>
        <p:style>
          <a:lnRef idx="1">
            <a:schemeClr val="accent6"/>
          </a:lnRef>
          <a:fillRef idx="2">
            <a:schemeClr val="accent6"/>
          </a:fillRef>
          <a:effectRef idx="1">
            <a:schemeClr val="accent6"/>
          </a:effectRef>
          <a:fontRef idx="minor">
            <a:schemeClr val="dk1"/>
          </a:fontRef>
        </p:style>
        <p:txBody>
          <a:bodyPr wrap="none" rtlCol="0" anchor="ctr" anchorCtr="0">
            <a:noAutofit/>
          </a:bodyPr>
          <a:lstStyle/>
          <a:p>
            <a:pPr algn="ctr"/>
            <a:r>
              <a:rPr lang="ja-JP" altLang="en-US" sz="1300" dirty="0">
                <a:solidFill>
                  <a:schemeClr val="tx1"/>
                </a:solidFill>
                <a:latin typeface="+mn-ea"/>
              </a:rPr>
              <a:t>生体、所持、知識</a:t>
            </a:r>
          </a:p>
        </p:txBody>
      </p:sp>
      <p:sp>
        <p:nvSpPr>
          <p:cNvPr id="17" name="吹き出し: 四角形 16">
            <a:extLst>
              <a:ext uri="{FF2B5EF4-FFF2-40B4-BE49-F238E27FC236}">
                <a16:creationId xmlns:a16="http://schemas.microsoft.com/office/drawing/2014/main" id="{AD82CD7B-AB1B-556E-FA8E-687A976BB018}"/>
              </a:ext>
            </a:extLst>
          </p:cNvPr>
          <p:cNvSpPr/>
          <p:nvPr/>
        </p:nvSpPr>
        <p:spPr bwMode="auto">
          <a:xfrm>
            <a:off x="8529116" y="3241733"/>
            <a:ext cx="1066138" cy="1257104"/>
          </a:xfrm>
          <a:prstGeom prst="wedgeRectCallout">
            <a:avLst>
              <a:gd name="adj1" fmla="val -61634"/>
              <a:gd name="adj2" fmla="val -18019"/>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nchor="ctr" anchorCtr="0">
            <a:noAutofit/>
          </a:bodyPr>
          <a:lstStyle/>
          <a:p>
            <a:r>
              <a:rPr lang="ja-JP" altLang="en-US" sz="1300" dirty="0">
                <a:solidFill>
                  <a:schemeClr val="tx1"/>
                </a:solidFill>
                <a:latin typeface="+mn-ea"/>
              </a:rPr>
              <a:t>組織の場合、耐タンパ性</a:t>
            </a:r>
            <a:r>
              <a:rPr lang="en-US" altLang="ja-JP" sz="1300" dirty="0">
                <a:solidFill>
                  <a:schemeClr val="tx1"/>
                </a:solidFill>
                <a:latin typeface="+mn-ea"/>
              </a:rPr>
              <a:t>HW</a:t>
            </a:r>
            <a:r>
              <a:rPr lang="ja-JP" altLang="en-US" sz="1300" dirty="0">
                <a:solidFill>
                  <a:schemeClr val="tx1"/>
                </a:solidFill>
                <a:latin typeface="+mn-ea"/>
              </a:rPr>
              <a:t>に格納された秘密鍵などを用いる</a:t>
            </a:r>
            <a:endParaRPr lang="ja-JP" altLang="en-US" sz="2167" dirty="0">
              <a:solidFill>
                <a:schemeClr val="tx1"/>
              </a:solidFill>
              <a:latin typeface="+mn-ea"/>
            </a:endParaRPr>
          </a:p>
        </p:txBody>
      </p:sp>
      <p:sp>
        <p:nvSpPr>
          <p:cNvPr id="18" name="吹き出し: 四角形 17">
            <a:extLst>
              <a:ext uri="{FF2B5EF4-FFF2-40B4-BE49-F238E27FC236}">
                <a16:creationId xmlns:a16="http://schemas.microsoft.com/office/drawing/2014/main" id="{555B3D1A-8ACE-1E25-417E-7070D11CDBCB}"/>
              </a:ext>
            </a:extLst>
          </p:cNvPr>
          <p:cNvSpPr/>
          <p:nvPr/>
        </p:nvSpPr>
        <p:spPr bwMode="auto">
          <a:xfrm>
            <a:off x="650755" y="4520089"/>
            <a:ext cx="837705" cy="557098"/>
          </a:xfrm>
          <a:prstGeom prst="wedgeRectCallout">
            <a:avLst>
              <a:gd name="adj1" fmla="val -18374"/>
              <a:gd name="adj2" fmla="val -73500"/>
            </a:avLst>
          </a:prstGeom>
          <a:ln>
            <a:headEnd/>
            <a:tailEnd/>
          </a:ln>
        </p:spPr>
        <p:style>
          <a:lnRef idx="1">
            <a:schemeClr val="accent6"/>
          </a:lnRef>
          <a:fillRef idx="2">
            <a:schemeClr val="accent6"/>
          </a:fillRef>
          <a:effectRef idx="1">
            <a:schemeClr val="accent6"/>
          </a:effectRef>
          <a:fontRef idx="minor">
            <a:schemeClr val="dk1"/>
          </a:fontRef>
        </p:style>
        <p:txBody>
          <a:bodyPr wrap="none" rtlCol="0" anchor="ctr" anchorCtr="0">
            <a:noAutofit/>
          </a:bodyPr>
          <a:lstStyle/>
          <a:p>
            <a:pPr algn="ctr"/>
            <a:r>
              <a:rPr lang="ja-JP" altLang="en-US" sz="1300" dirty="0">
                <a:solidFill>
                  <a:schemeClr val="tx1"/>
                </a:solidFill>
                <a:latin typeface="+mn-ea"/>
              </a:rPr>
              <a:t>主にデータ</a:t>
            </a:r>
            <a:br>
              <a:rPr lang="en-US" altLang="ja-JP" sz="1300" dirty="0">
                <a:solidFill>
                  <a:schemeClr val="tx1"/>
                </a:solidFill>
                <a:latin typeface="+mn-ea"/>
              </a:rPr>
            </a:br>
            <a:r>
              <a:rPr lang="ja-JP" altLang="en-US" sz="1300" dirty="0">
                <a:solidFill>
                  <a:schemeClr val="tx1"/>
                </a:solidFill>
                <a:latin typeface="+mn-ea"/>
              </a:rPr>
              <a:t>利用者に</a:t>
            </a:r>
            <a:br>
              <a:rPr lang="en-US" altLang="ja-JP" sz="1300" dirty="0">
                <a:solidFill>
                  <a:schemeClr val="tx1"/>
                </a:solidFill>
                <a:latin typeface="+mn-ea"/>
              </a:rPr>
            </a:br>
            <a:r>
              <a:rPr lang="ja-JP" altLang="en-US" sz="1300" dirty="0">
                <a:solidFill>
                  <a:schemeClr val="tx1"/>
                </a:solidFill>
                <a:latin typeface="+mn-ea"/>
              </a:rPr>
              <a:t>関して</a:t>
            </a:r>
          </a:p>
        </p:txBody>
      </p:sp>
      <p:sp>
        <p:nvSpPr>
          <p:cNvPr id="12" name="吹き出し: 角を丸めた四角形 11">
            <a:extLst>
              <a:ext uri="{FF2B5EF4-FFF2-40B4-BE49-F238E27FC236}">
                <a16:creationId xmlns:a16="http://schemas.microsoft.com/office/drawing/2014/main" id="{C1809596-D388-3A0A-9BE9-D8A182295B17}"/>
              </a:ext>
            </a:extLst>
          </p:cNvPr>
          <p:cNvSpPr/>
          <p:nvPr/>
        </p:nvSpPr>
        <p:spPr>
          <a:xfrm>
            <a:off x="8526472" y="2698314"/>
            <a:ext cx="1094687" cy="431482"/>
          </a:xfrm>
          <a:prstGeom prst="wedgeRoundRectCallout">
            <a:avLst>
              <a:gd name="adj1" fmla="val -68863"/>
              <a:gd name="adj2" fmla="val -646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IAL</a:t>
            </a:r>
            <a:endParaRPr kumimoji="1" lang="ja-JP" altLang="en-US" dirty="0"/>
          </a:p>
        </p:txBody>
      </p:sp>
      <p:sp>
        <p:nvSpPr>
          <p:cNvPr id="21" name="吹き出し: 角を丸めた四角形 20">
            <a:extLst>
              <a:ext uri="{FF2B5EF4-FFF2-40B4-BE49-F238E27FC236}">
                <a16:creationId xmlns:a16="http://schemas.microsoft.com/office/drawing/2014/main" id="{FDBEDC54-6CA3-3FB3-B9B3-F127E720D0CD}"/>
              </a:ext>
            </a:extLst>
          </p:cNvPr>
          <p:cNvSpPr/>
          <p:nvPr/>
        </p:nvSpPr>
        <p:spPr>
          <a:xfrm>
            <a:off x="8529116" y="4846063"/>
            <a:ext cx="1094687" cy="431482"/>
          </a:xfrm>
          <a:prstGeom prst="wedgeRoundRectCallout">
            <a:avLst>
              <a:gd name="adj1" fmla="val -56334"/>
              <a:gd name="adj2" fmla="val -840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AAL</a:t>
            </a:r>
            <a:endParaRPr kumimoji="1" lang="ja-JP" altLang="en-US" dirty="0"/>
          </a:p>
        </p:txBody>
      </p:sp>
    </p:spTree>
    <p:extLst>
      <p:ext uri="{BB962C8B-B14F-4D97-AF65-F5344CB8AC3E}">
        <p14:creationId xmlns:p14="http://schemas.microsoft.com/office/powerpoint/2010/main" val="29328880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4D238-0651-A722-7E3F-275D82208B87}"/>
              </a:ext>
            </a:extLst>
          </p:cNvPr>
          <p:cNvSpPr>
            <a:spLocks noGrp="1"/>
          </p:cNvSpPr>
          <p:nvPr>
            <p:ph type="title"/>
          </p:nvPr>
        </p:nvSpPr>
        <p:spPr/>
        <p:txBody>
          <a:bodyPr/>
          <a:lstStyle/>
          <a:p>
            <a:r>
              <a:rPr lang="ja-JP" altLang="en-US" dirty="0"/>
              <a:t>付録</a:t>
            </a:r>
            <a:r>
              <a:rPr lang="en-US" altLang="ja-JP" dirty="0"/>
              <a:t>11</a:t>
            </a:r>
            <a:r>
              <a:rPr kumimoji="1" lang="ja-JP" altLang="en-US" dirty="0"/>
              <a:t>：パスワード更新と</a:t>
            </a:r>
            <a:r>
              <a:rPr kumimoji="1" lang="en-US" altLang="ja-JP" dirty="0"/>
              <a:t>OTP</a:t>
            </a:r>
            <a:r>
              <a:rPr kumimoji="1" lang="ja-JP" altLang="en-US" dirty="0"/>
              <a:t>登録の画面</a:t>
            </a:r>
          </a:p>
        </p:txBody>
      </p:sp>
      <p:pic>
        <p:nvPicPr>
          <p:cNvPr id="7" name="図 6">
            <a:extLst>
              <a:ext uri="{FF2B5EF4-FFF2-40B4-BE49-F238E27FC236}">
                <a16:creationId xmlns:a16="http://schemas.microsoft.com/office/drawing/2014/main" id="{5AD1DEBD-1113-FFE2-CAA2-66C45B4BAAE8}"/>
              </a:ext>
            </a:extLst>
          </p:cNvPr>
          <p:cNvPicPr>
            <a:picLocks noChangeAspect="1"/>
          </p:cNvPicPr>
          <p:nvPr/>
        </p:nvPicPr>
        <p:blipFill>
          <a:blip r:embed="rId2"/>
          <a:stretch>
            <a:fillRect/>
          </a:stretch>
        </p:blipFill>
        <p:spPr>
          <a:xfrm>
            <a:off x="6061632" y="837116"/>
            <a:ext cx="2817983" cy="1944355"/>
          </a:xfrm>
          <a:prstGeom prst="rect">
            <a:avLst/>
          </a:prstGeom>
        </p:spPr>
      </p:pic>
      <p:pic>
        <p:nvPicPr>
          <p:cNvPr id="9" name="図 8">
            <a:extLst>
              <a:ext uri="{FF2B5EF4-FFF2-40B4-BE49-F238E27FC236}">
                <a16:creationId xmlns:a16="http://schemas.microsoft.com/office/drawing/2014/main" id="{488A5418-23EE-9792-D39A-B0F23F99751D}"/>
              </a:ext>
            </a:extLst>
          </p:cNvPr>
          <p:cNvPicPr>
            <a:picLocks noChangeAspect="1"/>
          </p:cNvPicPr>
          <p:nvPr/>
        </p:nvPicPr>
        <p:blipFill>
          <a:blip r:embed="rId3"/>
          <a:stretch>
            <a:fillRect/>
          </a:stretch>
        </p:blipFill>
        <p:spPr>
          <a:xfrm>
            <a:off x="6206551" y="3068714"/>
            <a:ext cx="2528146" cy="3369251"/>
          </a:xfrm>
          <a:prstGeom prst="rect">
            <a:avLst/>
          </a:prstGeom>
        </p:spPr>
      </p:pic>
      <p:grpSp>
        <p:nvGrpSpPr>
          <p:cNvPr id="13" name="グループ化 12">
            <a:extLst>
              <a:ext uri="{FF2B5EF4-FFF2-40B4-BE49-F238E27FC236}">
                <a16:creationId xmlns:a16="http://schemas.microsoft.com/office/drawing/2014/main" id="{FE022029-D626-66B7-51D2-33D1E84AD0A5}"/>
              </a:ext>
            </a:extLst>
          </p:cNvPr>
          <p:cNvGrpSpPr/>
          <p:nvPr/>
        </p:nvGrpSpPr>
        <p:grpSpPr>
          <a:xfrm>
            <a:off x="234000" y="725064"/>
            <a:ext cx="4784314" cy="2343650"/>
            <a:chOff x="234000" y="725064"/>
            <a:chExt cx="4784314" cy="2343650"/>
          </a:xfrm>
        </p:grpSpPr>
        <p:pic>
          <p:nvPicPr>
            <p:cNvPr id="3" name="図 2">
              <a:extLst>
                <a:ext uri="{FF2B5EF4-FFF2-40B4-BE49-F238E27FC236}">
                  <a16:creationId xmlns:a16="http://schemas.microsoft.com/office/drawing/2014/main" id="{226BE37B-FF94-4F2C-89D2-0BC48AF6945D}"/>
                </a:ext>
              </a:extLst>
            </p:cNvPr>
            <p:cNvPicPr>
              <a:picLocks noChangeAspect="1"/>
            </p:cNvPicPr>
            <p:nvPr/>
          </p:nvPicPr>
          <p:blipFill>
            <a:blip r:embed="rId4"/>
            <a:stretch>
              <a:fillRect/>
            </a:stretch>
          </p:blipFill>
          <p:spPr>
            <a:xfrm>
              <a:off x="234000" y="725064"/>
              <a:ext cx="4784314" cy="2343650"/>
            </a:xfrm>
            <a:prstGeom prst="rect">
              <a:avLst/>
            </a:prstGeom>
          </p:spPr>
        </p:pic>
        <p:sp>
          <p:nvSpPr>
            <p:cNvPr id="10" name="正方形/長方形 9">
              <a:extLst>
                <a:ext uri="{FF2B5EF4-FFF2-40B4-BE49-F238E27FC236}">
                  <a16:creationId xmlns:a16="http://schemas.microsoft.com/office/drawing/2014/main" id="{4E71993A-D1A8-3457-1338-362824B6BC1E}"/>
                </a:ext>
              </a:extLst>
            </p:cNvPr>
            <p:cNvSpPr/>
            <p:nvPr/>
          </p:nvSpPr>
          <p:spPr>
            <a:xfrm>
              <a:off x="1976846" y="2429691"/>
              <a:ext cx="574765" cy="139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4EB341D0-F7A5-B825-FF73-EF09EFCB01D0}"/>
              </a:ext>
            </a:extLst>
          </p:cNvPr>
          <p:cNvGrpSpPr/>
          <p:nvPr/>
        </p:nvGrpSpPr>
        <p:grpSpPr>
          <a:xfrm>
            <a:off x="204409" y="3429000"/>
            <a:ext cx="5408023" cy="3067357"/>
            <a:chOff x="204409" y="3429000"/>
            <a:chExt cx="5408023" cy="3067357"/>
          </a:xfrm>
        </p:grpSpPr>
        <p:pic>
          <p:nvPicPr>
            <p:cNvPr id="5" name="図 4">
              <a:extLst>
                <a:ext uri="{FF2B5EF4-FFF2-40B4-BE49-F238E27FC236}">
                  <a16:creationId xmlns:a16="http://schemas.microsoft.com/office/drawing/2014/main" id="{3321809F-AAA7-BD8F-54B4-400CC854EC3A}"/>
                </a:ext>
              </a:extLst>
            </p:cNvPr>
            <p:cNvPicPr>
              <a:picLocks noChangeAspect="1"/>
            </p:cNvPicPr>
            <p:nvPr/>
          </p:nvPicPr>
          <p:blipFill>
            <a:blip r:embed="rId5"/>
            <a:stretch>
              <a:fillRect/>
            </a:stretch>
          </p:blipFill>
          <p:spPr>
            <a:xfrm>
              <a:off x="204409" y="3429000"/>
              <a:ext cx="5408023" cy="3067357"/>
            </a:xfrm>
            <a:prstGeom prst="rect">
              <a:avLst/>
            </a:prstGeom>
          </p:spPr>
        </p:pic>
        <p:sp>
          <p:nvSpPr>
            <p:cNvPr id="11" name="正方形/長方形 10">
              <a:extLst>
                <a:ext uri="{FF2B5EF4-FFF2-40B4-BE49-F238E27FC236}">
                  <a16:creationId xmlns:a16="http://schemas.microsoft.com/office/drawing/2014/main" id="{312A966E-BA00-AA4C-5167-657217F529FE}"/>
                </a:ext>
              </a:extLst>
            </p:cNvPr>
            <p:cNvSpPr/>
            <p:nvPr/>
          </p:nvSpPr>
          <p:spPr>
            <a:xfrm>
              <a:off x="4781336" y="4972405"/>
              <a:ext cx="617978" cy="261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3ADCB3B-1874-AF9C-8437-F7F2924DEC69}"/>
                </a:ext>
              </a:extLst>
            </p:cNvPr>
            <p:cNvSpPr/>
            <p:nvPr/>
          </p:nvSpPr>
          <p:spPr>
            <a:xfrm>
              <a:off x="4149772" y="5615908"/>
              <a:ext cx="1153748" cy="261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矢印コネクタ 15">
            <a:extLst>
              <a:ext uri="{FF2B5EF4-FFF2-40B4-BE49-F238E27FC236}">
                <a16:creationId xmlns:a16="http://schemas.microsoft.com/office/drawing/2014/main" id="{8D7FC92B-6DB1-3FC5-3881-67D402EE2697}"/>
              </a:ext>
            </a:extLst>
          </p:cNvPr>
          <p:cNvCxnSpPr>
            <a:stCxn id="11" idx="3"/>
            <a:endCxn id="7" idx="1"/>
          </p:cNvCxnSpPr>
          <p:nvPr/>
        </p:nvCxnSpPr>
        <p:spPr>
          <a:xfrm flipV="1">
            <a:off x="5399314" y="1809294"/>
            <a:ext cx="662318" cy="3293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D8CC1F-E735-A872-8F36-256D5D54ABAE}"/>
              </a:ext>
            </a:extLst>
          </p:cNvPr>
          <p:cNvCxnSpPr>
            <a:cxnSpLocks/>
            <a:stCxn id="12" idx="3"/>
            <a:endCxn id="9" idx="1"/>
          </p:cNvCxnSpPr>
          <p:nvPr/>
        </p:nvCxnSpPr>
        <p:spPr>
          <a:xfrm flipV="1">
            <a:off x="5303520" y="4753340"/>
            <a:ext cx="903031" cy="9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8AB91EC-941F-6C39-36DD-AAC26251F15A}"/>
              </a:ext>
            </a:extLst>
          </p:cNvPr>
          <p:cNvCxnSpPr>
            <a:cxnSpLocks/>
            <a:stCxn id="10" idx="2"/>
            <a:endCxn id="5" idx="0"/>
          </p:cNvCxnSpPr>
          <p:nvPr/>
        </p:nvCxnSpPr>
        <p:spPr>
          <a:xfrm>
            <a:off x="2264229" y="2569028"/>
            <a:ext cx="644192" cy="85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22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232024" y="711120"/>
            <a:ext cx="9252939" cy="5857319"/>
          </a:xfrm>
          <a:prstGeom prst="rect">
            <a:avLst/>
          </a:prstGeom>
          <a:solidFill>
            <a:schemeClr val="bg1"/>
          </a:solidFill>
          <a:ln>
            <a:noFill/>
          </a:ln>
        </p:spPr>
        <p:txBody>
          <a:bodyPr wrap="square" numCol="2" rtlCol="0" anchor="t" anchorCtr="0">
            <a:noAutofit/>
          </a:bodyPr>
          <a:lstStyle/>
          <a:p>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概要</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1.1. </a:t>
            </a:r>
            <a:r>
              <a:rPr lang="ja-JP" altLang="en-US" sz="1000" dirty="0">
                <a:latin typeface="Meiryo UI" panose="020B0604030504040204" pitchFamily="50" charset="-128"/>
                <a:ea typeface="Meiryo UI" panose="020B0604030504040204" pitchFamily="50" charset="-128"/>
              </a:rPr>
              <a:t>目的</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1.2. </a:t>
            </a:r>
            <a:r>
              <a:rPr lang="ja-JP" altLang="en-US" sz="1000" dirty="0">
                <a:latin typeface="Meiryo UI" panose="020B0604030504040204" pitchFamily="50" charset="-128"/>
                <a:ea typeface="Meiryo UI" panose="020B0604030504040204" pitchFamily="50" charset="-128"/>
              </a:rPr>
              <a:t>要件</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1.2.1. </a:t>
            </a:r>
            <a:r>
              <a:rPr lang="ja-JP" altLang="en-US" sz="1000" dirty="0">
                <a:latin typeface="Meiryo UI" panose="020B0604030504040204" pitchFamily="50" charset="-128"/>
                <a:ea typeface="Meiryo UI" panose="020B0604030504040204" pitchFamily="50" charset="-128"/>
              </a:rPr>
              <a:t>認証・認可の要件</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1.2.2. </a:t>
            </a:r>
            <a:r>
              <a:rPr lang="ja-JP" altLang="en-US" sz="1000" dirty="0">
                <a:latin typeface="Meiryo UI" panose="020B0604030504040204" pitchFamily="50" charset="-128"/>
                <a:ea typeface="Meiryo UI" panose="020B0604030504040204" pitchFamily="50" charset="-128"/>
              </a:rPr>
              <a:t>認証・認可の対象</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 </a:t>
            </a:r>
            <a:r>
              <a:rPr lang="ja-JP" altLang="en-US" sz="1000" dirty="0">
                <a:latin typeface="Meiryo UI" panose="020B0604030504040204" pitchFamily="50" charset="-128"/>
                <a:ea typeface="Meiryo UI" panose="020B0604030504040204" pitchFamily="50" charset="-128"/>
              </a:rPr>
              <a:t>業務フロー</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1.3.1. </a:t>
            </a:r>
            <a:r>
              <a:rPr lang="ja-JP" altLang="en-US" sz="1000" dirty="0">
                <a:latin typeface="Meiryo UI" panose="020B0604030504040204" pitchFamily="50" charset="-128"/>
                <a:ea typeface="Meiryo UI" panose="020B0604030504040204" pitchFamily="50" charset="-128"/>
              </a:rPr>
              <a:t>業務フロー一覧</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1.3.2.</a:t>
            </a:r>
            <a:r>
              <a:rPr lang="ja-JP" altLang="en-US" sz="1000" dirty="0">
                <a:latin typeface="Meiryo UI" panose="020B0604030504040204" pitchFamily="50" charset="-128"/>
                <a:ea typeface="Meiryo UI" panose="020B0604030504040204" pitchFamily="50" charset="-128"/>
              </a:rPr>
              <a:t> 認証機能運用開始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1.3.3.</a:t>
            </a:r>
            <a:r>
              <a:rPr lang="ja-JP" altLang="en-US" sz="1000" dirty="0">
                <a:latin typeface="Meiryo UI" panose="020B0604030504040204" pitchFamily="50" charset="-128"/>
                <a:ea typeface="Meiryo UI" panose="020B0604030504040204" pitchFamily="50" charset="-128"/>
              </a:rPr>
              <a:t> 認可機能運用開始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1.3.4. </a:t>
            </a:r>
            <a:r>
              <a:rPr lang="ja-JP" altLang="en-US" sz="1000" dirty="0">
                <a:latin typeface="Meiryo UI" panose="020B0604030504040204" pitchFamily="50" charset="-128"/>
                <a:ea typeface="Meiryo UI" panose="020B0604030504040204" pitchFamily="50" charset="-128"/>
              </a:rPr>
              <a:t>ユーザ登録</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1.3.5.</a:t>
            </a:r>
            <a:r>
              <a:rPr lang="ja-JP" altLang="en-US" sz="1000" dirty="0">
                <a:latin typeface="Meiryo UI" panose="020B0604030504040204" pitchFamily="50" charset="-128"/>
                <a:ea typeface="Meiryo UI" panose="020B0604030504040204" pitchFamily="50" charset="-128"/>
              </a:rPr>
              <a:t> ユーザ情報更新</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1.3.6. </a:t>
            </a:r>
            <a:r>
              <a:rPr lang="ja-JP" altLang="en-US" sz="1000" dirty="0">
                <a:latin typeface="Meiryo UI" panose="020B0604030504040204" pitchFamily="50" charset="-128"/>
                <a:ea typeface="Meiryo UI" panose="020B0604030504040204" pitchFamily="50" charset="-128"/>
              </a:rPr>
              <a:t>認可情報更新</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限定提供データ</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契約無</a:t>
            </a:r>
            <a:r>
              <a:rPr lang="en-US" altLang="ja-JP" sz="1000" dirty="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1.3.7. </a:t>
            </a:r>
            <a:r>
              <a:rPr lang="ja-JP" altLang="en-US" sz="1000" dirty="0">
                <a:latin typeface="Meiryo UI" panose="020B0604030504040204" pitchFamily="50" charset="-128"/>
                <a:ea typeface="Meiryo UI" panose="020B0604030504040204" pitchFamily="50" charset="-128"/>
              </a:rPr>
              <a:t>認可情報更新</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限定提供データ</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契約無</a:t>
            </a:r>
            <a:r>
              <a:rPr lang="en-US" altLang="ja-JP" sz="1000" dirty="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1.3.8. </a:t>
            </a:r>
            <a:r>
              <a:rPr lang="ja-JP" altLang="en-US" sz="1000" dirty="0">
                <a:latin typeface="Meiryo UI" panose="020B0604030504040204" pitchFamily="50" charset="-128"/>
                <a:ea typeface="Meiryo UI" panose="020B0604030504040204" pitchFamily="50" charset="-128"/>
              </a:rPr>
              <a:t>認可確認</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限定提供データ</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契約無</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データ発見</a:t>
            </a:r>
            <a:r>
              <a:rPr lang="en-US" altLang="ja-JP" sz="1000" dirty="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1.3.9. </a:t>
            </a:r>
            <a:r>
              <a:rPr lang="ja-JP" altLang="en-US" sz="1000" dirty="0">
                <a:latin typeface="Meiryo UI" panose="020B0604030504040204" pitchFamily="50" charset="-128"/>
                <a:ea typeface="Meiryo UI" panose="020B0604030504040204" pitchFamily="50" charset="-128"/>
              </a:rPr>
              <a:t>認可確認</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限定提供データ</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契約無</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データ取得</a:t>
            </a:r>
            <a:r>
              <a:rPr lang="en-US" altLang="ja-JP" sz="1000" dirty="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1.3.10. </a:t>
            </a:r>
            <a:r>
              <a:rPr lang="ja-JP" altLang="en-US" sz="1000" dirty="0">
                <a:latin typeface="Meiryo UI" panose="020B0604030504040204" pitchFamily="50" charset="-128"/>
                <a:ea typeface="Meiryo UI" panose="020B0604030504040204" pitchFamily="50" charset="-128"/>
              </a:rPr>
              <a:t>認可確認</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限定提供データ</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契約有</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データ取得</a:t>
            </a:r>
            <a:r>
              <a:rPr lang="en-US" altLang="ja-JP" sz="1000" dirty="0">
                <a:latin typeface="Meiryo UI" panose="020B0604030504040204" pitchFamily="50" charset="-128"/>
                <a:ea typeface="Meiryo UI" panose="020B0604030504040204" pitchFamily="50" charset="-128"/>
              </a:rPr>
              <a:t>)</a:t>
            </a: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方式</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2.1. </a:t>
            </a:r>
            <a:r>
              <a:rPr lang="ja-JP" altLang="en-US" sz="1000" dirty="0">
                <a:latin typeface="Meiryo UI" panose="020B0604030504040204" pitchFamily="50" charset="-128"/>
                <a:ea typeface="Meiryo UI" panose="020B0604030504040204" pitchFamily="50" charset="-128"/>
              </a:rPr>
              <a:t>認証方式</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2.1.1. </a:t>
            </a:r>
            <a:r>
              <a:rPr lang="ja-JP" altLang="en-US" sz="1000" dirty="0">
                <a:latin typeface="Meiryo UI" panose="020B0604030504040204" pitchFamily="50" charset="-128"/>
                <a:ea typeface="Meiryo UI" panose="020B0604030504040204" pitchFamily="50" charset="-128"/>
              </a:rPr>
              <a:t>概要</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2.1.2.</a:t>
            </a:r>
            <a:r>
              <a:rPr lang="ja-JP" altLang="en-US" sz="1000" dirty="0">
                <a:latin typeface="Meiryo UI" panose="020B0604030504040204" pitchFamily="50" charset="-128"/>
                <a:ea typeface="Meiryo UI" panose="020B0604030504040204" pitchFamily="50" charset="-128"/>
              </a:rPr>
              <a:t> 外部</a:t>
            </a:r>
            <a:r>
              <a:rPr lang="en-US" altLang="ja-JP" sz="1000" dirty="0">
                <a:latin typeface="Meiryo UI" panose="020B0604030504040204" pitchFamily="50" charset="-128"/>
                <a:ea typeface="Meiryo UI" panose="020B0604030504040204" pitchFamily="50" charset="-128"/>
              </a:rPr>
              <a:t>IdP</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2.1.3. </a:t>
            </a:r>
            <a:r>
              <a:rPr lang="ja-JP" altLang="en-US" sz="1000" dirty="0">
                <a:latin typeface="Meiryo UI" panose="020B0604030504040204" pitchFamily="50" charset="-128"/>
                <a:ea typeface="Meiryo UI" panose="020B0604030504040204" pitchFamily="50" charset="-128"/>
              </a:rPr>
              <a:t>データ利用者の認証</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2.1.4. </a:t>
            </a:r>
            <a:r>
              <a:rPr lang="ja-JP" altLang="en-US" sz="1000" dirty="0">
                <a:latin typeface="Meiryo UI" panose="020B0604030504040204" pitchFamily="50" charset="-128"/>
                <a:ea typeface="Meiryo UI" panose="020B0604030504040204" pitchFamily="50" charset="-128"/>
              </a:rPr>
              <a:t>ユーザ情報</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2.2. CADDE</a:t>
            </a:r>
            <a:r>
              <a:rPr lang="ja-JP" altLang="en-US" sz="1000" dirty="0">
                <a:latin typeface="Meiryo UI" panose="020B0604030504040204" pitchFamily="50" charset="-128"/>
                <a:ea typeface="Meiryo UI" panose="020B0604030504040204" pitchFamily="50" charset="-128"/>
              </a:rPr>
              <a:t>へのアクセス制御方式</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2.2.1. </a:t>
            </a:r>
            <a:r>
              <a:rPr lang="ja-JP" altLang="en-US" sz="1000" dirty="0">
                <a:latin typeface="Meiryo UI" panose="020B0604030504040204" pitchFamily="50" charset="-128"/>
                <a:ea typeface="Meiryo UI" panose="020B0604030504040204" pitchFamily="50" charset="-128"/>
              </a:rPr>
              <a:t>概要</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2.3. </a:t>
            </a:r>
            <a:r>
              <a:rPr lang="ja-JP" altLang="en-US" sz="1000" dirty="0">
                <a:latin typeface="Meiryo UI" panose="020B0604030504040204" pitchFamily="50" charset="-128"/>
                <a:ea typeface="Meiryo UI" panose="020B0604030504040204" pitchFamily="50" charset="-128"/>
              </a:rPr>
              <a:t>認可確認のための</a:t>
            </a:r>
            <a:r>
              <a:rPr lang="en-US" altLang="ja-JP" sz="1000" dirty="0">
                <a:latin typeface="Meiryo UI" panose="020B0604030504040204" pitchFamily="50" charset="-128"/>
                <a:ea typeface="Meiryo UI" panose="020B0604030504040204" pitchFamily="50" charset="-128"/>
              </a:rPr>
              <a:t>ID</a:t>
            </a:r>
            <a:r>
              <a:rPr lang="ja-JP" altLang="en-US" sz="1000" dirty="0">
                <a:latin typeface="Meiryo UI" panose="020B0604030504040204" pitchFamily="50" charset="-128"/>
                <a:ea typeface="Meiryo UI" panose="020B0604030504040204" pitchFamily="50" charset="-128"/>
              </a:rPr>
              <a:t>連携方式</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2.3.1. </a:t>
            </a:r>
            <a:r>
              <a:rPr lang="ja-JP" altLang="en-US" sz="1000" dirty="0">
                <a:latin typeface="Meiryo UI" panose="020B0604030504040204" pitchFamily="50" charset="-128"/>
                <a:ea typeface="Meiryo UI" panose="020B0604030504040204" pitchFamily="50" charset="-128"/>
              </a:rPr>
              <a:t>概要</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2.3.2. </a:t>
            </a:r>
            <a:r>
              <a:rPr lang="ja-JP" altLang="en-US" sz="1000" dirty="0">
                <a:latin typeface="Meiryo UI" panose="020B0604030504040204" pitchFamily="50" charset="-128"/>
                <a:ea typeface="Meiryo UI" panose="020B0604030504040204" pitchFamily="50" charset="-128"/>
              </a:rPr>
              <a:t>トークン一覧</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2.3.3. </a:t>
            </a:r>
            <a:r>
              <a:rPr lang="ja-JP" altLang="en-US" sz="1000" dirty="0">
                <a:latin typeface="Meiryo UI" panose="020B0604030504040204" pitchFamily="50" charset="-128"/>
                <a:ea typeface="Meiryo UI" panose="020B0604030504040204" pitchFamily="50" charset="-128"/>
              </a:rPr>
              <a:t>トークン内容</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2.4. </a:t>
            </a:r>
            <a:r>
              <a:rPr lang="ja-JP" altLang="en-US" sz="1000" dirty="0">
                <a:latin typeface="Meiryo UI" panose="020B0604030504040204" pitchFamily="50" charset="-128"/>
                <a:ea typeface="Meiryo UI" panose="020B0604030504040204" pitchFamily="50" charset="-128"/>
              </a:rPr>
              <a:t>認可方式</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2.4.1. </a:t>
            </a:r>
            <a:r>
              <a:rPr lang="ja-JP" altLang="en-US" sz="1000" dirty="0">
                <a:latin typeface="Meiryo UI" panose="020B0604030504040204" pitchFamily="50" charset="-128"/>
                <a:ea typeface="Meiryo UI" panose="020B0604030504040204" pitchFamily="50" charset="-128"/>
              </a:rPr>
              <a:t>概要</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2.4.2. </a:t>
            </a:r>
            <a:r>
              <a:rPr lang="ja-JP" altLang="en-US" sz="1000" dirty="0">
                <a:latin typeface="Meiryo UI" panose="020B0604030504040204" pitchFamily="50" charset="-128"/>
                <a:ea typeface="Meiryo UI" panose="020B0604030504040204" pitchFamily="50" charset="-128"/>
              </a:rPr>
              <a:t>認可情報</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パーミッション</a:t>
            </a:r>
            <a:r>
              <a:rPr lang="en-US" altLang="ja-JP" sz="1000" dirty="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2.4.3. </a:t>
            </a:r>
            <a:r>
              <a:rPr lang="ja-JP" altLang="en-US" sz="1000" dirty="0">
                <a:latin typeface="Meiryo UI" panose="020B0604030504040204" pitchFamily="50" charset="-128"/>
                <a:ea typeface="Meiryo UI" panose="020B0604030504040204" pitchFamily="50" charset="-128"/>
              </a:rPr>
              <a:t>認可情報</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リソース</a:t>
            </a:r>
            <a:r>
              <a:rPr lang="en-US" altLang="ja-JP" sz="1000" dirty="0">
                <a:latin typeface="Meiryo UI" panose="020B0604030504040204" pitchFamily="50" charset="-128"/>
                <a:ea typeface="Meiryo UI" panose="020B0604030504040204" pitchFamily="50" charset="-128"/>
              </a:rPr>
              <a:t>)</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2.4.4. </a:t>
            </a:r>
            <a:r>
              <a:rPr lang="ja-JP" altLang="en-US" sz="1000" dirty="0">
                <a:latin typeface="Meiryo UI" panose="020B0604030504040204" pitchFamily="50" charset="-128"/>
                <a:ea typeface="Meiryo UI" panose="020B0604030504040204" pitchFamily="50" charset="-128"/>
              </a:rPr>
              <a:t>認可情報</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ポリシー</a:t>
            </a:r>
            <a:r>
              <a:rPr lang="en-US" altLang="ja-JP" sz="1000" dirty="0">
                <a:latin typeface="Meiryo UI" panose="020B0604030504040204" pitchFamily="50" charset="-128"/>
                <a:ea typeface="Meiryo UI" panose="020B0604030504040204" pitchFamily="50" charset="-128"/>
              </a:rPr>
              <a:t>) </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2.4.5. </a:t>
            </a:r>
            <a:r>
              <a:rPr lang="ja-JP" altLang="en-US" sz="1000" dirty="0">
                <a:latin typeface="Meiryo UI" panose="020B0604030504040204" pitchFamily="50" charset="-128"/>
                <a:ea typeface="Meiryo UI" panose="020B0604030504040204" pitchFamily="50" charset="-128"/>
              </a:rPr>
              <a:t>認可の与え方</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2.5. </a:t>
            </a:r>
            <a:r>
              <a:rPr lang="ja-JP" altLang="en-US" sz="1000" dirty="0">
                <a:latin typeface="Meiryo UI" panose="020B0604030504040204" pitchFamily="50" charset="-128"/>
                <a:ea typeface="Meiryo UI" panose="020B0604030504040204" pitchFamily="50" charset="-128"/>
              </a:rPr>
              <a:t>認証・認可コンポーネントの一覧</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シーケンス</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3.1. CADDE</a:t>
            </a:r>
            <a:r>
              <a:rPr lang="ja-JP" altLang="en-US" sz="1000" dirty="0">
                <a:latin typeface="Meiryo UI" panose="020B0604030504040204" pitchFamily="50" charset="-128"/>
                <a:ea typeface="Meiryo UI" panose="020B0604030504040204" pitchFamily="50" charset="-128"/>
              </a:rPr>
              <a:t>運用管理者の業務に関わるシーケンス</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3.2. </a:t>
            </a:r>
            <a:r>
              <a:rPr lang="ja-JP" altLang="en-US" sz="1000" dirty="0">
                <a:latin typeface="Meiryo UI" panose="020B0604030504040204" pitchFamily="50" charset="-128"/>
                <a:ea typeface="Meiryo UI" panose="020B0604030504040204" pitchFamily="50" charset="-128"/>
              </a:rPr>
              <a:t>データ利用者の業務に関わるシーケンス</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3.3. </a:t>
            </a:r>
            <a:r>
              <a:rPr lang="ja-JP" altLang="en-US" sz="1000" dirty="0">
                <a:latin typeface="Meiryo UI" panose="020B0604030504040204" pitchFamily="50" charset="-128"/>
                <a:ea typeface="Meiryo UI" panose="020B0604030504040204" pitchFamily="50" charset="-128"/>
              </a:rPr>
              <a:t>データ提供者の業務に関わるシーケンス</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4. </a:t>
            </a:r>
            <a:r>
              <a:rPr lang="ja-JP" altLang="en-US" sz="1000" dirty="0">
                <a:latin typeface="Meiryo UI" panose="020B0604030504040204" pitchFamily="50" charset="-128"/>
                <a:ea typeface="Meiryo UI" panose="020B0604030504040204" pitchFamily="50" charset="-128"/>
              </a:rPr>
              <a:t>認証機能</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4.1. </a:t>
            </a:r>
            <a:r>
              <a:rPr lang="ja-JP" altLang="en-US" sz="1000" dirty="0">
                <a:latin typeface="Meiryo UI" panose="020B0604030504040204" pitchFamily="50" charset="-128"/>
                <a:ea typeface="Meiryo UI" panose="020B0604030504040204" pitchFamily="50" charset="-128"/>
              </a:rPr>
              <a:t>システム構成</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4.2. </a:t>
            </a:r>
            <a:r>
              <a:rPr lang="ja-JP" altLang="en-US" sz="1000" dirty="0">
                <a:latin typeface="Meiryo UI" panose="020B0604030504040204" pitchFamily="50" charset="-128"/>
                <a:ea typeface="Meiryo UI" panose="020B0604030504040204" pitchFamily="50" charset="-128"/>
              </a:rPr>
              <a:t>機能一覧</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4.3. </a:t>
            </a:r>
            <a:r>
              <a:rPr lang="ja-JP" altLang="en-US" sz="1000" dirty="0">
                <a:latin typeface="Meiryo UI" panose="020B0604030504040204" pitchFamily="50" charset="-128"/>
                <a:ea typeface="Meiryo UI" panose="020B0604030504040204" pitchFamily="50" charset="-128"/>
              </a:rPr>
              <a:t>画面仕様</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4.4. API</a:t>
            </a:r>
            <a:r>
              <a:rPr lang="ja-JP" altLang="en-US" sz="1000" dirty="0">
                <a:latin typeface="Meiryo UI" panose="020B0604030504040204" pitchFamily="50" charset="-128"/>
                <a:ea typeface="Meiryo UI" panose="020B0604030504040204" pitchFamily="50" charset="-128"/>
              </a:rPr>
              <a:t>仕様</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5. </a:t>
            </a:r>
            <a:r>
              <a:rPr lang="ja-JP" altLang="en-US" sz="1000" dirty="0">
                <a:latin typeface="Meiryo UI" panose="020B0604030504040204" pitchFamily="50" charset="-128"/>
                <a:ea typeface="Meiryo UI" panose="020B0604030504040204" pitchFamily="50" charset="-128"/>
              </a:rPr>
              <a:t>認可機能</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5.1. </a:t>
            </a:r>
            <a:r>
              <a:rPr lang="ja-JP" altLang="en-US" sz="1000" dirty="0">
                <a:latin typeface="Meiryo UI" panose="020B0604030504040204" pitchFamily="50" charset="-128"/>
                <a:ea typeface="Meiryo UI" panose="020B0604030504040204" pitchFamily="50" charset="-128"/>
              </a:rPr>
              <a:t>システム構成</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5.2. </a:t>
            </a:r>
            <a:r>
              <a:rPr lang="ja-JP" altLang="en-US" sz="1000" dirty="0">
                <a:latin typeface="Meiryo UI" panose="020B0604030504040204" pitchFamily="50" charset="-128"/>
                <a:ea typeface="Meiryo UI" panose="020B0604030504040204" pitchFamily="50" charset="-128"/>
              </a:rPr>
              <a:t>機能一覧</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5.3. </a:t>
            </a:r>
            <a:r>
              <a:rPr lang="ja-JP" altLang="en-US" sz="1000" dirty="0">
                <a:latin typeface="Meiryo UI" panose="020B0604030504040204" pitchFamily="50" charset="-128"/>
                <a:ea typeface="Meiryo UI" panose="020B0604030504040204" pitchFamily="50" charset="-128"/>
              </a:rPr>
              <a:t>画面仕様</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5.4. API</a:t>
            </a:r>
            <a:r>
              <a:rPr lang="ja-JP" altLang="en-US" sz="1000" dirty="0">
                <a:latin typeface="Meiryo UI" panose="020B0604030504040204" pitchFamily="50" charset="-128"/>
                <a:ea typeface="Meiryo UI" panose="020B0604030504040204" pitchFamily="50" charset="-128"/>
              </a:rPr>
              <a:t>仕様</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6. </a:t>
            </a:r>
            <a:r>
              <a:rPr lang="ja-JP" altLang="en-US" sz="1000" dirty="0">
                <a:latin typeface="Meiryo UI" panose="020B0604030504040204" pitchFamily="50" charset="-128"/>
                <a:ea typeface="Meiryo UI" panose="020B0604030504040204" pitchFamily="50" charset="-128"/>
              </a:rPr>
              <a:t>認可</a:t>
            </a:r>
            <a:r>
              <a:rPr lang="en-US" altLang="ja-JP" sz="1000" dirty="0">
                <a:latin typeface="Meiryo UI" panose="020B0604030504040204" pitchFamily="50" charset="-128"/>
                <a:ea typeface="Meiryo UI" panose="020B0604030504040204" pitchFamily="50" charset="-128"/>
              </a:rPr>
              <a:t>GW</a:t>
            </a: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6.1. </a:t>
            </a:r>
            <a:r>
              <a:rPr lang="ja-JP" altLang="en-US" sz="1000" dirty="0">
                <a:latin typeface="Meiryo UI" panose="020B0604030504040204" pitchFamily="50" charset="-128"/>
                <a:ea typeface="Meiryo UI" panose="020B0604030504040204" pitchFamily="50" charset="-128"/>
              </a:rPr>
              <a:t>システム構成</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6.2. </a:t>
            </a:r>
            <a:r>
              <a:rPr lang="ja-JP" altLang="en-US" sz="1000" dirty="0">
                <a:latin typeface="Meiryo UI" panose="020B0604030504040204" pitchFamily="50" charset="-128"/>
                <a:ea typeface="Meiryo UI" panose="020B0604030504040204" pitchFamily="50" charset="-128"/>
              </a:rPr>
              <a:t>機能一覧</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6.3. API</a:t>
            </a:r>
            <a:r>
              <a:rPr lang="ja-JP" altLang="en-US" sz="1000" dirty="0">
                <a:latin typeface="Meiryo UI" panose="020B0604030504040204" pitchFamily="50" charset="-128"/>
                <a:ea typeface="Meiryo UI" panose="020B0604030504040204" pitchFamily="50" charset="-128"/>
              </a:rPr>
              <a:t>仕様</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付録</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1: OIDC/OAuth2.0</a:t>
            </a:r>
            <a:r>
              <a:rPr lang="ja-JP" altLang="en-US" sz="1000" dirty="0">
                <a:latin typeface="Meiryo UI" panose="020B0604030504040204" pitchFamily="50" charset="-128"/>
                <a:ea typeface="Meiryo UI" panose="020B0604030504040204" pitchFamily="50" charset="-128"/>
              </a:rPr>
              <a:t>のトークンベースアクセス制御について</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2: JWT</a:t>
            </a:r>
            <a:r>
              <a:rPr lang="ja-JP" altLang="en-US" sz="1000" dirty="0">
                <a:latin typeface="Meiryo UI" panose="020B0604030504040204" pitchFamily="50" charset="-128"/>
                <a:ea typeface="Meiryo UI" panose="020B0604030504040204" pitchFamily="50" charset="-128"/>
              </a:rPr>
              <a:t>のクレーム</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3: ID</a:t>
            </a:r>
            <a:r>
              <a:rPr lang="ja-JP" altLang="en-US" sz="1000" dirty="0">
                <a:latin typeface="Meiryo UI" panose="020B0604030504040204" pitchFamily="50" charset="-128"/>
                <a:ea typeface="Meiryo UI" panose="020B0604030504040204" pitchFamily="50" charset="-128"/>
              </a:rPr>
              <a:t>トークンのクレーム</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4: </a:t>
            </a:r>
            <a:r>
              <a:rPr lang="ja-JP" altLang="en-US" sz="1000" dirty="0">
                <a:latin typeface="Meiryo UI" panose="020B0604030504040204" pitchFamily="50" charset="-128"/>
                <a:ea typeface="Meiryo UI" panose="020B0604030504040204" pitchFamily="50" charset="-128"/>
              </a:rPr>
              <a:t>アクセストークンのクレーム</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5: </a:t>
            </a:r>
            <a:r>
              <a:rPr lang="ja-JP" altLang="en-US" sz="1000" dirty="0">
                <a:latin typeface="Meiryo UI" panose="020B0604030504040204" pitchFamily="50" charset="-128"/>
                <a:ea typeface="Meiryo UI" panose="020B0604030504040204" pitchFamily="50" charset="-128"/>
              </a:rPr>
              <a:t>アクターごとの認証</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6: CADDDE</a:t>
            </a:r>
            <a:r>
              <a:rPr lang="ja-JP" altLang="en-US" sz="1000" dirty="0">
                <a:latin typeface="Meiryo UI" panose="020B0604030504040204" pitchFamily="50" charset="-128"/>
                <a:ea typeface="Meiryo UI" panose="020B0604030504040204" pitchFamily="50" charset="-128"/>
              </a:rPr>
              <a:t>で扱うトークン</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7: </a:t>
            </a:r>
            <a:r>
              <a:rPr lang="ja-JP" altLang="en-US" sz="1000" dirty="0">
                <a:latin typeface="Meiryo UI" panose="020B0604030504040204" pitchFamily="50" charset="-128"/>
                <a:ea typeface="Meiryo UI" panose="020B0604030504040204" pitchFamily="50" charset="-128"/>
              </a:rPr>
              <a:t>認可の補足　</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8: </a:t>
            </a:r>
            <a:r>
              <a:rPr lang="ja-JP" altLang="en-US" sz="1000" dirty="0">
                <a:latin typeface="Meiryo UI" panose="020B0604030504040204" pitchFamily="50" charset="-128"/>
                <a:ea typeface="Meiryo UI" panose="020B0604030504040204" pitchFamily="50" charset="-128"/>
              </a:rPr>
              <a:t>多要素認証</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9: </a:t>
            </a:r>
            <a:r>
              <a:rPr lang="ja-JP" altLang="en-US" sz="1000" dirty="0">
                <a:latin typeface="Meiryo UI" panose="020B0604030504040204" pitchFamily="50" charset="-128"/>
                <a:ea typeface="Meiryo UI" panose="020B0604030504040204" pitchFamily="50" charset="-128"/>
              </a:rPr>
              <a:t>ワンタイムパスワード</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10: CADDE</a:t>
            </a:r>
            <a:r>
              <a:rPr lang="ja-JP" altLang="en-US" sz="1000" dirty="0">
                <a:latin typeface="Meiryo UI" panose="020B0604030504040204" pitchFamily="50" charset="-128"/>
                <a:ea typeface="Meiryo UI" panose="020B0604030504040204" pitchFamily="50" charset="-128"/>
              </a:rPr>
              <a:t>における身元確認、当人認証の考え方</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付録</a:t>
            </a:r>
            <a:r>
              <a:rPr lang="en-US" altLang="ja-JP" sz="1000" dirty="0">
                <a:latin typeface="Meiryo UI" panose="020B0604030504040204" pitchFamily="50" charset="-128"/>
                <a:ea typeface="Meiryo UI" panose="020B0604030504040204" pitchFamily="50" charset="-128"/>
              </a:rPr>
              <a:t>11</a:t>
            </a:r>
            <a:r>
              <a:rPr kumimoji="1" lang="ja-JP" altLang="en-US" sz="1000" dirty="0">
                <a:latin typeface="Meiryo UI" panose="020B0604030504040204" pitchFamily="50" charset="-128"/>
                <a:ea typeface="Meiryo UI" panose="020B0604030504040204" pitchFamily="50" charset="-128"/>
              </a:rPr>
              <a:t>：パスワード更新と</a:t>
            </a:r>
            <a:r>
              <a:rPr kumimoji="1" lang="en-US" altLang="ja-JP" sz="1000" dirty="0">
                <a:latin typeface="Meiryo UI" panose="020B0604030504040204" pitchFamily="50" charset="-128"/>
                <a:ea typeface="Meiryo UI" panose="020B0604030504040204" pitchFamily="50" charset="-128"/>
              </a:rPr>
              <a:t>OTP</a:t>
            </a:r>
            <a:r>
              <a:rPr kumimoji="1" lang="ja-JP" altLang="en-US" sz="1000" dirty="0">
                <a:latin typeface="Meiryo UI" panose="020B0604030504040204" pitchFamily="50" charset="-128"/>
                <a:ea typeface="Meiryo UI" panose="020B0604030504040204" pitchFamily="50" charset="-128"/>
              </a:rPr>
              <a:t>登録の画面</a:t>
            </a:r>
            <a:endParaRPr lang="en-US" altLang="ja-JP" sz="10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Tree>
    <p:extLst>
      <p:ext uri="{BB962C8B-B14F-4D97-AF65-F5344CB8AC3E}">
        <p14:creationId xmlns:p14="http://schemas.microsoft.com/office/powerpoint/2010/main" val="3490760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AF52D-B4A1-A5A7-0265-DD257F6CDB0D}"/>
              </a:ext>
            </a:extLst>
          </p:cNvPr>
          <p:cNvSpPr>
            <a:spLocks noGrp="1"/>
          </p:cNvSpPr>
          <p:nvPr>
            <p:ph type="title"/>
          </p:nvPr>
        </p:nvSpPr>
        <p:spPr/>
        <p:txBody>
          <a:bodyPr/>
          <a:lstStyle/>
          <a:p>
            <a:r>
              <a:rPr kumimoji="1" lang="ja-JP" altLang="en-US" dirty="0"/>
              <a:t>付録</a:t>
            </a:r>
            <a:r>
              <a:rPr kumimoji="1" lang="en-US" altLang="ja-JP" dirty="0"/>
              <a:t>12: ODRL</a:t>
            </a:r>
            <a:endParaRPr kumimoji="1" lang="ja-JP" altLang="en-US" dirty="0"/>
          </a:p>
        </p:txBody>
      </p:sp>
      <p:pic>
        <p:nvPicPr>
          <p:cNvPr id="1026" name="Picture 2" descr="ODRL情報モデル">
            <a:extLst>
              <a:ext uri="{FF2B5EF4-FFF2-40B4-BE49-F238E27FC236}">
                <a16:creationId xmlns:a16="http://schemas.microsoft.com/office/drawing/2014/main" id="{27FD7FBB-98AE-EF18-65E0-AAA43BC009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834" y="1231415"/>
            <a:ext cx="5301085" cy="394268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66F349D-6995-D492-8E38-CBE4290C2489}"/>
              </a:ext>
            </a:extLst>
          </p:cNvPr>
          <p:cNvSpPr txBox="1"/>
          <p:nvPr/>
        </p:nvSpPr>
        <p:spPr>
          <a:xfrm>
            <a:off x="507570" y="5996437"/>
            <a:ext cx="4110925" cy="369332"/>
          </a:xfrm>
          <a:prstGeom prst="rect">
            <a:avLst/>
          </a:prstGeom>
          <a:noFill/>
        </p:spPr>
        <p:txBody>
          <a:bodyPr wrap="square">
            <a:spAutoFit/>
          </a:bodyPr>
          <a:lstStyle/>
          <a:p>
            <a:r>
              <a:rPr lang="en-US" altLang="ja-JP" dirty="0"/>
              <a:t>https://www.w3.org/TR/odrl-model/</a:t>
            </a:r>
            <a:endParaRPr lang="ja-JP" altLang="en-US" dirty="0"/>
          </a:p>
        </p:txBody>
      </p:sp>
    </p:spTree>
    <p:extLst>
      <p:ext uri="{BB962C8B-B14F-4D97-AF65-F5344CB8AC3E}">
        <p14:creationId xmlns:p14="http://schemas.microsoft.com/office/powerpoint/2010/main" val="269441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88A7B-9FAC-4A57-9F2A-37F2F50BDA70}"/>
              </a:ext>
            </a:extLst>
          </p:cNvPr>
          <p:cNvSpPr>
            <a:spLocks noGrp="1"/>
          </p:cNvSpPr>
          <p:nvPr>
            <p:ph type="title"/>
          </p:nvPr>
        </p:nvSpPr>
        <p:spPr/>
        <p:txBody>
          <a:bodyPr/>
          <a:lstStyle/>
          <a:p>
            <a:r>
              <a:rPr kumimoji="1" lang="en-US" altLang="ja-JP" dirty="0"/>
              <a:t>1. </a:t>
            </a:r>
            <a:r>
              <a:rPr kumimoji="1" lang="ja-JP" altLang="en-US" dirty="0"/>
              <a:t>概要</a:t>
            </a:r>
          </a:p>
        </p:txBody>
      </p:sp>
    </p:spTree>
    <p:extLst>
      <p:ext uri="{BB962C8B-B14F-4D97-AF65-F5344CB8AC3E}">
        <p14:creationId xmlns:p14="http://schemas.microsoft.com/office/powerpoint/2010/main" val="3260389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F149E9-1568-4092-A2A5-4D2B2C899E5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4a0b324-fff8-47f8-93c2-91e47de8bffb"/>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8BE4D9F8-AD12-4903-89C5-83C1355BB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a0b324-fff8-47f8-93c2-91e47de8b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A6ACD3-7F25-4F68-84AE-6F8E56D40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12832</Words>
  <Application>Microsoft Office PowerPoint</Application>
  <PresentationFormat>A4 210 x 297 mm</PresentationFormat>
  <Paragraphs>1982</Paragraphs>
  <Slides>80</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80</vt:i4>
      </vt:variant>
    </vt:vector>
  </HeadingPairs>
  <TitlesOfParts>
    <vt:vector size="89" baseType="lpstr">
      <vt:lpstr>HGPｺﾞｼｯｸE</vt:lpstr>
      <vt:lpstr>Meiryo UI</vt:lpstr>
      <vt:lpstr>ＭＳ Ｐゴシック</vt:lpstr>
      <vt:lpstr>Meiryo</vt:lpstr>
      <vt:lpstr>游ゴシック</vt:lpstr>
      <vt:lpstr>Arial</vt:lpstr>
      <vt:lpstr>Calibri</vt:lpstr>
      <vt:lpstr>Cambria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1. 概要</vt:lpstr>
      <vt:lpstr>1. 概要 &gt; 1.1. 目的</vt:lpstr>
      <vt:lpstr>1. 概要 &gt; 1.2. 要件 &gt; 1.2.1. 認証・認可の要件</vt:lpstr>
      <vt:lpstr>1. 概要 &gt; 1.2. 要件 &gt; 1.2.2. 認証・認可の対象</vt:lpstr>
      <vt:lpstr>1. 概要 &gt; 1.3. 業務フロー &gt; 1.3.1. 業務フロー一覧</vt:lpstr>
      <vt:lpstr>1. 概要 &gt; 1.3. 業務フロー &gt; 1.3.2. 認証機能運用開始</vt:lpstr>
      <vt:lpstr>1. 概要 &gt; 1.3. 業務フロー &gt; 1.3.3. 認可機能運用開始</vt:lpstr>
      <vt:lpstr>1. 概要 &gt; 1.3. 業務フロー &gt; 1.3.4. データ利用者登録</vt:lpstr>
      <vt:lpstr>1. 概要 &gt; 1.3. 業務フロー &gt; 1.3.5. データ提供者登録</vt:lpstr>
      <vt:lpstr>1. 概要 &gt; 1.3. 業務フロー &gt; 1.3.6. ユーザ情報更新</vt:lpstr>
      <vt:lpstr>1. 概要 &gt; 1.3. 業務フロー &gt; 1.3.7. 認可情報更新（限定提供データ（契約無））</vt:lpstr>
      <vt:lpstr>1. 概要 &gt; 1.3. 業務フロー &gt; 1.3.8. 認可情報更新（限定提供データ（契約有））</vt:lpstr>
      <vt:lpstr>1. 概要 &gt; 1.3. 業務フロー &gt; 1.3.9. 認可確認（限定提供データ（契約無）データ発見）</vt:lpstr>
      <vt:lpstr>1. 概要 &gt; 1.3. 業務フロー &gt; 1.3.10. 認可確認（限定提供データ（契約無）データ取得）</vt:lpstr>
      <vt:lpstr>1. 概要 &gt; 1.3. 業務フロー &gt; 1.3.11. 認可確認（限定提供データ（契約有）データ取得）</vt:lpstr>
      <vt:lpstr>2. 方式</vt:lpstr>
      <vt:lpstr>2. 方式 &gt; 2.1. 認証方式　&gt; 2.1.1. 概要</vt:lpstr>
      <vt:lpstr>2. 方式 &gt; 2.1. 認証方式　&gt; 2.1.2. 外部IdP</vt:lpstr>
      <vt:lpstr>2. 方式 &gt; 2.1. 認証方式　&gt; 2.1.3. データ利用者の認証</vt:lpstr>
      <vt:lpstr>2. 方式 &gt; 2.1. 認証方式　&gt; 2.1.4. ユーザ情報</vt:lpstr>
      <vt:lpstr>2. 方式 &gt; 2.2. CADDEへのアクセス制御方式 &gt; 2.2.1. 概要</vt:lpstr>
      <vt:lpstr>2. 方式 &gt; 2.3. 認可確認のためのID連携方式 &gt; 2.3.1. 概要</vt:lpstr>
      <vt:lpstr>2. 方式 &gt; 2.3. 認可確認のためのID連携方式 &gt; 2.3.2. トークン一覧</vt:lpstr>
      <vt:lpstr>2. 方式 &gt; 2.3. 認可確認のためのID連携方式 &gt; 2.3.3. トークン内容</vt:lpstr>
      <vt:lpstr>2. 方式 &gt; 2.4. 認可方式 &gt; 2.4.1. 概要</vt:lpstr>
      <vt:lpstr>2. 方式 &gt; 2.4. 認可方式 &gt; 2.4.2. 認可情報(パーミッション)</vt:lpstr>
      <vt:lpstr>2. 方式 &gt; 2.4. 認可方式 &gt; 2.4.3. 認可情報(リソース)</vt:lpstr>
      <vt:lpstr>2. 方式 &gt; 2.4. 認可方式 &gt; 2.4.4. 認可情報(ポリシー)(1/2)</vt:lpstr>
      <vt:lpstr>2. 方式 &gt; 2.4. 認可方式 &gt; 2.4.4. 認可情報(ポリシー)(2/2)</vt:lpstr>
      <vt:lpstr>2. 方式 &gt; 2.4. 認可方式 &gt; 2.4.5. 認可の与え方(1/2)</vt:lpstr>
      <vt:lpstr>2. 方式 &gt; 2.4. 認可方式 &gt; 2.4.5. 認可の与え方(2/2)</vt:lpstr>
      <vt:lpstr>2. 方式 &gt; 2.5. 認証・認可コンポーネントの一覧</vt:lpstr>
      <vt:lpstr>3. シーケンス</vt:lpstr>
      <vt:lpstr>3. シーケンス &gt; 3.1. CADDE運用管理者の業務に関わるシーケンス</vt:lpstr>
      <vt:lpstr>xIDの属性情報を活用した、CADDE利用者登録のシーケンス</vt:lpstr>
      <vt:lpstr>xIDによる当人認証のシーケンス</vt:lpstr>
      <vt:lpstr>3. シーケンス &gt; 3.1. CADDE運用管理者の業務に関わるシーケンス &gt; 3.1.1. 認証機能構築</vt:lpstr>
      <vt:lpstr>3. シーケンス &gt; 3.2. データ提供者の業務に関わるシーケンス</vt:lpstr>
      <vt:lpstr>3. シーケンス &gt; 3.2. データ提供者の業務に関わるシーケンス &gt;  3.2.1.データカタログ作成ツールのログイン</vt:lpstr>
      <vt:lpstr>3. シーケンス &gt; 3.2. データ提供者の業務に関わるシーケンス &gt;  3.2.2. 認証機能のログイン</vt:lpstr>
      <vt:lpstr>3. シーケンス &gt; 3.2. データ提供者の業務に関わるシーケンス &gt;  3.2.3. 認可機能のログイン</vt:lpstr>
      <vt:lpstr>3. シーケンス &gt; 3.2. データ提供者の業務に関わるシーケンス &gt; 3.2.5. 認可情報更新</vt:lpstr>
      <vt:lpstr>3. シーケンス &gt; 3.3. データ利用者の業務に関わるシーケンス</vt:lpstr>
      <vt:lpstr>3. シーケンス &gt; 3.3. データ利用者の業務に関わるシーケンス &gt; 3.3.1. 認証トークン取得</vt:lpstr>
      <vt:lpstr>3. シーケンス &gt; 3.3. データ利用者の業務に関わるシーケンス &gt; 3.3.2. 認可確認</vt:lpstr>
      <vt:lpstr>4.  認証機能</vt:lpstr>
      <vt:lpstr>4. 認証機能 &gt; 4.1. システム構成</vt:lpstr>
      <vt:lpstr>4. 認証機能 &gt; 4.2. 機能一覧</vt:lpstr>
      <vt:lpstr>4. 認証機能 &gt; 4.3. 画面仕様</vt:lpstr>
      <vt:lpstr>4. 認証機能 &gt; 4.4. API仕様</vt:lpstr>
      <vt:lpstr>5. 認可機能</vt:lpstr>
      <vt:lpstr>5. 認可機能 &gt; 5.1. 構成</vt:lpstr>
      <vt:lpstr>5. 認可機能 &gt; 5.2. 機能一覧</vt:lpstr>
      <vt:lpstr>5. 認可機能 &gt; 5.3. 画面仕様</vt:lpstr>
      <vt:lpstr>5. 認可機能 &gt; 5.4. 認可機能のAPI一覧</vt:lpstr>
      <vt:lpstr>6. 認可GW</vt:lpstr>
      <vt:lpstr>6. 認可GW &gt; 6.1. システム構成</vt:lpstr>
      <vt:lpstr>6. 認可GW &gt; 6.2. 機能一覧</vt:lpstr>
      <vt:lpstr>6. 認可GW &gt; 6.3. API仕様</vt:lpstr>
      <vt:lpstr>付録</vt:lpstr>
      <vt:lpstr>付録1: OIDC/OAuth2.0のトークンベースアクセス制御について</vt:lpstr>
      <vt:lpstr>付録2: JWTのクレーム</vt:lpstr>
      <vt:lpstr>付録3: IDトークンのクレーム</vt:lpstr>
      <vt:lpstr>付録4: アクセストークンのクレーム</vt:lpstr>
      <vt:lpstr>付録5: アクターごとの認証</vt:lpstr>
      <vt:lpstr>付録6: CADDEで扱うトークン一覧</vt:lpstr>
      <vt:lpstr>付録7：認可の補足</vt:lpstr>
      <vt:lpstr>付録8: 多要素認証</vt:lpstr>
      <vt:lpstr>付録9: ワンタイムパスワード</vt:lpstr>
      <vt:lpstr>付録10: CADDEにおける身元確認、当人認証の考え方</vt:lpstr>
      <vt:lpstr>付録11：パスワード更新とOTP登録の画面</vt:lpstr>
      <vt:lpstr>付録12: ODRL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2023-03-28T10:02:55Z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