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  <p:sldMasterId id="2147483674" r:id="rId2"/>
  </p:sldMasterIdLst>
  <p:notesMasterIdLst>
    <p:notesMasterId r:id="rId25"/>
  </p:notesMasterIdLst>
  <p:sldIdLst>
    <p:sldId id="2753" r:id="rId3"/>
    <p:sldId id="2759" r:id="rId4"/>
    <p:sldId id="6402" r:id="rId5"/>
    <p:sldId id="3224" r:id="rId6"/>
    <p:sldId id="6376" r:id="rId7"/>
    <p:sldId id="6389" r:id="rId8"/>
    <p:sldId id="6395" r:id="rId9"/>
    <p:sldId id="6378" r:id="rId10"/>
    <p:sldId id="6388" r:id="rId11"/>
    <p:sldId id="6403" r:id="rId12"/>
    <p:sldId id="6398" r:id="rId13"/>
    <p:sldId id="6397" r:id="rId14"/>
    <p:sldId id="6399" r:id="rId15"/>
    <p:sldId id="6367" r:id="rId16"/>
    <p:sldId id="6382" r:id="rId17"/>
    <p:sldId id="6383" r:id="rId18"/>
    <p:sldId id="6393" r:id="rId19"/>
    <p:sldId id="6400" r:id="rId20"/>
    <p:sldId id="6375" r:id="rId21"/>
    <p:sldId id="6391" r:id="rId22"/>
    <p:sldId id="6401" r:id="rId23"/>
    <p:sldId id="6409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6619" autoAdjust="0"/>
  </p:normalViewPr>
  <p:slideViewPr>
    <p:cSldViewPr snapToGrid="0">
      <p:cViewPr varScale="1">
        <p:scale>
          <a:sx n="123" d="100"/>
          <a:sy n="123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25E45-5BEF-4A9D-BE8B-D3F2574D059F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55561-9F86-4FDD-99C3-3617097CCD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9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46150" y="1223963"/>
            <a:ext cx="4773613" cy="33051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7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1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69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9496841" y="6581001"/>
            <a:ext cx="356188" cy="214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792" smtClean="0">
                <a:solidFill>
                  <a:schemeClr val="tx1"/>
                </a:solidFill>
              </a:rPr>
              <a:pPr/>
              <a:t>‹#›</a:t>
            </a:fld>
            <a:endParaRPr lang="ja-JP" altLang="en-US" sz="925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2" y="6744318"/>
            <a:ext cx="5760000" cy="1136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603662" rtl="0" eaLnBrk="1" fontAlgn="auto" latinLnBrk="0" hangingPunct="1">
              <a:lnSpc>
                <a:spcPts val="13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6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320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353426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9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931AE-2A87-484F-839C-2F39108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651126"/>
            <a:ext cx="8543925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C785B4-C67A-4649-8A5A-BBA68430F464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0" y="6731941"/>
            <a:ext cx="5760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4786944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81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62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1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4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7A94-E128-4C72-9348-F4C9933D9E4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4BAA-22F0-4F76-81FC-24C5309C5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32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091135" y="4924417"/>
            <a:ext cx="249406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950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95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95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95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95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950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lang="en-US" altLang="ja-JP" sz="19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タイトル 2">
            <a:extLst>
              <a:ext uri="{FF2B5EF4-FFF2-40B4-BE49-F238E27FC236}">
                <a16:creationId xmlns:a16="http://schemas.microsoft.com/office/drawing/2014/main" id="{00532DE3-705D-4440-B519-4A6D2EA6C7C2}"/>
              </a:ext>
            </a:extLst>
          </p:cNvPr>
          <p:cNvSpPr txBox="1">
            <a:spLocks/>
          </p:cNvSpPr>
          <p:nvPr/>
        </p:nvSpPr>
        <p:spPr>
          <a:xfrm>
            <a:off x="2139991" y="2224978"/>
            <a:ext cx="6176925" cy="2408044"/>
          </a:xfrm>
          <a:prstGeom prst="rect">
            <a:avLst/>
          </a:prstGeom>
        </p:spPr>
        <p:txBody>
          <a:bodyPr vert="horz" lIns="0" tIns="37148" rIns="74295" bIns="37148" rtlCol="0" anchor="ctr">
            <a:no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endParaRPr lang="en-US" altLang="ja-JP" sz="292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認証・認可</a:t>
            </a:r>
            <a:endParaRPr lang="en-US" altLang="ja-JP" sz="292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基本設計書　別紙</a:t>
            </a:r>
            <a:r>
              <a:rPr lang="en-US" altLang="ja-JP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925" dirty="0">
                <a:latin typeface="Meiryo UI" panose="020B0604030504040204" pitchFamily="50" charset="-128"/>
                <a:ea typeface="Meiryo UI" panose="020B0604030504040204" pitchFamily="50" charset="-128"/>
              </a:rPr>
              <a:t>　画面仕様</a:t>
            </a:r>
            <a:endParaRPr lang="ja-JP" altLang="en-US" sz="19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00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1.7.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利用者詳細画面</a:t>
            </a:r>
            <a:endParaRPr kumimoji="1" lang="ja-JP" altLang="en-US" sz="1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107336-6714-0F45-3054-12313357BCAD}"/>
              </a:ext>
            </a:extLst>
          </p:cNvPr>
          <p:cNvSpPr txBox="1"/>
          <p:nvPr/>
        </p:nvSpPr>
        <p:spPr>
          <a:xfrm>
            <a:off x="208742" y="687559"/>
            <a:ext cx="921423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ユーザ情報</a:t>
            </a:r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cadde.aaa.aa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氏名　　　　　　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[                ]</a:t>
            </a: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メールアドレス                 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      ]</a:t>
            </a: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住所                           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      ]</a:t>
            </a: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所属組織                     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      ]</a:t>
            </a: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のエイリアス         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      ]</a:t>
            </a: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におけるユーザ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  [                ]</a:t>
            </a: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におけるユーザ名   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      ]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データ利用者情報</a:t>
            </a:r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ID(URL)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利用者コネクタクライアントシークレット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データ提供者情報</a:t>
            </a:r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　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ID(URL)</a:t>
            </a: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認可機能画面　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クライアントシークレット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データカタログ作成ツール画面　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クライアントシークレット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E189D5D-47FB-B588-0D0C-3B159BF7499F}"/>
              </a:ext>
            </a:extLst>
          </p:cNvPr>
          <p:cNvSpPr/>
          <p:nvPr/>
        </p:nvSpPr>
        <p:spPr>
          <a:xfrm>
            <a:off x="4471901" y="1190906"/>
            <a:ext cx="1417538" cy="7774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ユーザ情報</a:t>
            </a:r>
            <a:r>
              <a:rPr kumimoji="1" lang="ja-JP" altLang="en-US" sz="9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22AECA-8380-8B43-A8CE-1062345C4EE8}"/>
              </a:ext>
            </a:extLst>
          </p:cNvPr>
          <p:cNvSpPr/>
          <p:nvPr/>
        </p:nvSpPr>
        <p:spPr>
          <a:xfrm>
            <a:off x="583327" y="6334049"/>
            <a:ext cx="1111929" cy="37730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利用終了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854D25-214C-2E87-A6CE-C07C9A785621}"/>
              </a:ext>
            </a:extLst>
          </p:cNvPr>
          <p:cNvSpPr/>
          <p:nvPr/>
        </p:nvSpPr>
        <p:spPr>
          <a:xfrm>
            <a:off x="4748315" y="2613657"/>
            <a:ext cx="1804707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利用者コネクタ削除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7E0EDF-3102-2CEC-E57E-F5C04AB387E8}"/>
              </a:ext>
            </a:extLst>
          </p:cNvPr>
          <p:cNvSpPr/>
          <p:nvPr/>
        </p:nvSpPr>
        <p:spPr>
          <a:xfrm>
            <a:off x="2518813" y="4103713"/>
            <a:ext cx="2091942" cy="1800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認可機能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シークレット更新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3CC07F-E360-193A-9778-EFE13DCB32CB}"/>
              </a:ext>
            </a:extLst>
          </p:cNvPr>
          <p:cNvSpPr/>
          <p:nvPr/>
        </p:nvSpPr>
        <p:spPr>
          <a:xfrm>
            <a:off x="2496039" y="5187436"/>
            <a:ext cx="2091943" cy="1800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シークレット更新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054744-9900-A504-C97B-8C6F147321F7}"/>
              </a:ext>
            </a:extLst>
          </p:cNvPr>
          <p:cNvSpPr/>
          <p:nvPr/>
        </p:nvSpPr>
        <p:spPr>
          <a:xfrm>
            <a:off x="2449057" y="2613657"/>
            <a:ext cx="2091942" cy="2160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利用者コネクタシークレット更新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4DF767-BA24-64F2-F8EB-7FA25AA39C19}"/>
              </a:ext>
            </a:extLst>
          </p:cNvPr>
          <p:cNvSpPr/>
          <p:nvPr/>
        </p:nvSpPr>
        <p:spPr>
          <a:xfrm>
            <a:off x="4847691" y="4103713"/>
            <a:ext cx="1804707" cy="180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84C8B90-13F2-24FF-B69A-B3F93DC7E220}"/>
              </a:ext>
            </a:extLst>
          </p:cNvPr>
          <p:cNvSpPr/>
          <p:nvPr/>
        </p:nvSpPr>
        <p:spPr>
          <a:xfrm>
            <a:off x="127261" y="1721509"/>
            <a:ext cx="2530927" cy="536726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B7444BC3-E1C8-7CE8-B1F4-9CA886E61B4B}"/>
              </a:ext>
            </a:extLst>
          </p:cNvPr>
          <p:cNvSpPr/>
          <p:nvPr/>
        </p:nvSpPr>
        <p:spPr>
          <a:xfrm>
            <a:off x="2984731" y="1732535"/>
            <a:ext cx="1160627" cy="561217"/>
          </a:xfrm>
          <a:prstGeom prst="wedgeRoundRectCallout">
            <a:avLst>
              <a:gd name="adj1" fmla="val -65418"/>
              <a:gd name="adj2" fmla="val 20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外部</a:t>
            </a:r>
            <a:r>
              <a:rPr kumimoji="1" lang="en-US" altLang="ja-JP" sz="1000" dirty="0"/>
              <a:t>IdP</a:t>
            </a:r>
            <a:r>
              <a:rPr kumimoji="1" lang="ja-JP" altLang="en-US" sz="1000" dirty="0"/>
              <a:t>の数だけこのセットを表示</a:t>
            </a:r>
            <a:endParaRPr kumimoji="1" lang="en-US" altLang="ja-JP" sz="10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F6F8799-3BBE-62CF-9D89-760D60C0EF7D}"/>
              </a:ext>
            </a:extLst>
          </p:cNvPr>
          <p:cNvSpPr/>
          <p:nvPr/>
        </p:nvSpPr>
        <p:spPr>
          <a:xfrm>
            <a:off x="4847691" y="5187436"/>
            <a:ext cx="1804707" cy="180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6F1A7D1-3B6A-449B-5648-9B08D8640F3C}"/>
              </a:ext>
            </a:extLst>
          </p:cNvPr>
          <p:cNvSpPr/>
          <p:nvPr/>
        </p:nvSpPr>
        <p:spPr>
          <a:xfrm>
            <a:off x="2503788" y="3543346"/>
            <a:ext cx="1804707" cy="216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提供者コネクタ削除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7CC54D6-10BE-D2F4-E8F2-0C0454D4E2D1}"/>
              </a:ext>
            </a:extLst>
          </p:cNvPr>
          <p:cNvSpPr/>
          <p:nvPr/>
        </p:nvSpPr>
        <p:spPr>
          <a:xfrm>
            <a:off x="462131" y="2613657"/>
            <a:ext cx="1804707" cy="216000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利用者コネクタ更新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0316AC2-6F91-B5CF-FD77-7168CDC54998}"/>
              </a:ext>
            </a:extLst>
          </p:cNvPr>
          <p:cNvSpPr/>
          <p:nvPr/>
        </p:nvSpPr>
        <p:spPr>
          <a:xfrm>
            <a:off x="336439" y="4079230"/>
            <a:ext cx="1804707" cy="180000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認可機能作成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4289054-A922-327C-49CC-06565480CD3A}"/>
              </a:ext>
            </a:extLst>
          </p:cNvPr>
          <p:cNvSpPr/>
          <p:nvPr/>
        </p:nvSpPr>
        <p:spPr>
          <a:xfrm>
            <a:off x="336438" y="5198465"/>
            <a:ext cx="1804707" cy="180000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データカタログ作成ツール作成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BE3B20A-2335-BD26-4028-BD03C152F477}"/>
              </a:ext>
            </a:extLst>
          </p:cNvPr>
          <p:cNvSpPr/>
          <p:nvPr/>
        </p:nvSpPr>
        <p:spPr>
          <a:xfrm>
            <a:off x="365870" y="3546371"/>
            <a:ext cx="1804707" cy="216000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kumimoji="1" lang="ja-JP" altLang="en-US" sz="8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63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1.8.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  <a:endParaRPr kumimoji="1" lang="ja-JP" altLang="en-US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63487-759B-42F3-970C-D0A2F447D1EB}"/>
              </a:ext>
            </a:extLst>
          </p:cNvPr>
          <p:cNvSpPr txBox="1"/>
          <p:nvPr/>
        </p:nvSpPr>
        <p:spPr>
          <a:xfrm>
            <a:off x="353043" y="685152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登録情報を入力してください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50E05D-AADF-217D-4AFD-949CF17BA91D}"/>
              </a:ext>
            </a:extLst>
          </p:cNvPr>
          <p:cNvSpPr/>
          <p:nvPr/>
        </p:nvSpPr>
        <p:spPr>
          <a:xfrm>
            <a:off x="524908" y="3437727"/>
            <a:ext cx="1145580" cy="253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358B41-CB4F-3EA2-A67D-149618B94C14}"/>
              </a:ext>
            </a:extLst>
          </p:cNvPr>
          <p:cNvSpPr txBox="1"/>
          <p:nvPr/>
        </p:nvSpPr>
        <p:spPr>
          <a:xfrm>
            <a:off x="353043" y="1279901"/>
            <a:ext cx="6240704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名　　　　　　 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        ]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                      [                          ]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IAL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[                           ]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AAL                      [         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                [        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             [                         ]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UserInfo URL         [        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            [        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クライアントシークレット 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        ]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4D50D48-AE43-90AD-3218-6AEACD656B25}"/>
              </a:ext>
            </a:extLst>
          </p:cNvPr>
          <p:cNvSpPr/>
          <p:nvPr/>
        </p:nvSpPr>
        <p:spPr>
          <a:xfrm>
            <a:off x="3751967" y="1840745"/>
            <a:ext cx="2562809" cy="640592"/>
          </a:xfrm>
          <a:prstGeom prst="wedgeRoundRectCallout">
            <a:avLst>
              <a:gd name="adj1" fmla="val -64738"/>
              <a:gd name="adj2" fmla="val -4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URL</a:t>
            </a:r>
            <a:r>
              <a:rPr kumimoji="1" lang="ja-JP" altLang="en-US" sz="1000" dirty="0"/>
              <a:t>、</a:t>
            </a:r>
            <a:r>
              <a:rPr kumimoji="1" lang="en-US" altLang="ja-JP" sz="1000" dirty="0" err="1"/>
              <a:t>IAL</a:t>
            </a:r>
            <a:r>
              <a:rPr kumimoji="1" lang="ja-JP" altLang="en-US" sz="1000" dirty="0"/>
              <a:t>、</a:t>
            </a:r>
            <a:r>
              <a:rPr kumimoji="1" lang="en-US" altLang="ja-JP" sz="1000" dirty="0"/>
              <a:t>AAL</a:t>
            </a:r>
            <a:r>
              <a:rPr kumimoji="1" lang="ja-JP" altLang="en-US" sz="1000" dirty="0"/>
              <a:t>は</a:t>
            </a:r>
            <a:endParaRPr kumimoji="1" lang="en-US" altLang="ja-JP" sz="1000" dirty="0"/>
          </a:p>
          <a:p>
            <a:pPr algn="ctr"/>
            <a:r>
              <a:rPr kumimoji="1" lang="en-US" altLang="ja-JP" sz="1000" dirty="0"/>
              <a:t>Keycloak</a:t>
            </a:r>
            <a:r>
              <a:rPr kumimoji="1" lang="ja-JP" altLang="en-US" sz="1000" dirty="0"/>
              <a:t>のアイデンティティプロバイダー設定の表示名に登録する</a:t>
            </a:r>
            <a:endParaRPr kumimoji="1" lang="en-US" altLang="ja-JP" sz="1000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1DF917A-E987-A15F-B499-EDA5148264CD}"/>
              </a:ext>
            </a:extLst>
          </p:cNvPr>
          <p:cNvSpPr/>
          <p:nvPr/>
        </p:nvSpPr>
        <p:spPr>
          <a:xfrm>
            <a:off x="3751968" y="1416317"/>
            <a:ext cx="2562809" cy="334993"/>
          </a:xfrm>
          <a:prstGeom prst="wedgeRoundRectCallout">
            <a:avLst>
              <a:gd name="adj1" fmla="val -66855"/>
              <a:gd name="adj2" fmla="val 194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エイリアスとして登録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15055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1.9.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12F9C97E-FF4A-68DB-BF4A-3E1D6404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78578"/>
              </p:ext>
            </p:extLst>
          </p:nvPr>
        </p:nvGraphicFramePr>
        <p:xfrm>
          <a:off x="393898" y="882356"/>
          <a:ext cx="5969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68">
                  <a:extLst>
                    <a:ext uri="{9D8B030D-6E8A-4147-A177-3AD203B41FA5}">
                      <a16:colId xmlns:a16="http://schemas.microsoft.com/office/drawing/2014/main" val="2746562636"/>
                    </a:ext>
                  </a:extLst>
                </a:gridCol>
                <a:gridCol w="1492468">
                  <a:extLst>
                    <a:ext uri="{9D8B030D-6E8A-4147-A177-3AD203B41FA5}">
                      <a16:colId xmlns:a16="http://schemas.microsoft.com/office/drawing/2014/main" val="2554719636"/>
                    </a:ext>
                  </a:extLst>
                </a:gridCol>
                <a:gridCol w="1492468">
                  <a:extLst>
                    <a:ext uri="{9D8B030D-6E8A-4147-A177-3AD203B41FA5}">
                      <a16:colId xmlns:a16="http://schemas.microsoft.com/office/drawing/2014/main" val="689554578"/>
                    </a:ext>
                  </a:extLst>
                </a:gridCol>
                <a:gridCol w="1492468">
                  <a:extLst>
                    <a:ext uri="{9D8B030D-6E8A-4147-A177-3AD203B41FA5}">
                      <a16:colId xmlns:a16="http://schemas.microsoft.com/office/drawing/2014/main" val="231719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外部</a:t>
                      </a:r>
                      <a:r>
                        <a:rPr kumimoji="1" lang="en-US" altLang="ja-JP" sz="1600" dirty="0"/>
                        <a:t>IdP</a:t>
                      </a:r>
                      <a:r>
                        <a:rPr kumimoji="1" lang="ja-JP" altLang="en-US" sz="1600" dirty="0"/>
                        <a:t>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6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u="sng" dirty="0">
                          <a:solidFill>
                            <a:schemeClr val="accent1"/>
                          </a:solidFill>
                        </a:rPr>
                        <a:t>外部</a:t>
                      </a:r>
                      <a:r>
                        <a:rPr kumimoji="1" lang="en-US" altLang="ja-JP" sz="1600" u="sng" dirty="0">
                          <a:solidFill>
                            <a:schemeClr val="accent1"/>
                          </a:solidFill>
                        </a:rPr>
                        <a:t>IdP</a:t>
                      </a:r>
                      <a:r>
                        <a:rPr kumimoji="1" lang="ja-JP" altLang="en-US" sz="1600" u="sng" dirty="0">
                          <a:solidFill>
                            <a:schemeClr val="accent1"/>
                          </a:solidFill>
                        </a:rPr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8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u="sng" dirty="0">
                          <a:solidFill>
                            <a:schemeClr val="accent1"/>
                          </a:solidFill>
                        </a:rPr>
                        <a:t>外部</a:t>
                      </a:r>
                      <a:r>
                        <a:rPr kumimoji="1" lang="en-US" altLang="ja-JP" sz="1600" u="sng" dirty="0">
                          <a:solidFill>
                            <a:schemeClr val="accent1"/>
                          </a:solidFill>
                        </a:rPr>
                        <a:t>IdP</a:t>
                      </a:r>
                      <a:r>
                        <a:rPr kumimoji="1" lang="ja-JP" altLang="en-US" sz="1600" u="sng" dirty="0">
                          <a:solidFill>
                            <a:schemeClr val="accent1"/>
                          </a:solidFill>
                        </a:rPr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04954"/>
                  </a:ext>
                </a:extLst>
              </a:tr>
            </a:tbl>
          </a:graphicData>
        </a:graphic>
      </p:graphicFrame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26DFBAE3-198D-B782-8713-5A5B4083BD81}"/>
              </a:ext>
            </a:extLst>
          </p:cNvPr>
          <p:cNvSpPr/>
          <p:nvPr/>
        </p:nvSpPr>
        <p:spPr>
          <a:xfrm>
            <a:off x="547924" y="2665169"/>
            <a:ext cx="1742431" cy="641911"/>
          </a:xfrm>
          <a:prstGeom prst="wedgeRoundRectCallout">
            <a:avLst>
              <a:gd name="adj1" fmla="val -21326"/>
              <a:gd name="adj2" fmla="val -1330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リンク押下で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各詳細画面に遷移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58717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1.10.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詳細画面</a:t>
            </a:r>
            <a:endParaRPr kumimoji="1" lang="ja-JP" altLang="en-US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63487-759B-42F3-970C-D0A2F447D1EB}"/>
              </a:ext>
            </a:extLst>
          </p:cNvPr>
          <p:cNvSpPr txBox="1"/>
          <p:nvPr/>
        </p:nvSpPr>
        <p:spPr>
          <a:xfrm>
            <a:off x="353043" y="685152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登録情報を入力してください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50E05D-AADF-217D-4AFD-949CF17BA91D}"/>
              </a:ext>
            </a:extLst>
          </p:cNvPr>
          <p:cNvSpPr/>
          <p:nvPr/>
        </p:nvSpPr>
        <p:spPr>
          <a:xfrm>
            <a:off x="498398" y="3549077"/>
            <a:ext cx="1347820" cy="3896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358B41-CB4F-3EA2-A67D-149618B94C14}"/>
              </a:ext>
            </a:extLst>
          </p:cNvPr>
          <p:cNvSpPr txBox="1"/>
          <p:nvPr/>
        </p:nvSpPr>
        <p:spPr>
          <a:xfrm>
            <a:off x="353043" y="1232257"/>
            <a:ext cx="62407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名　　　　　　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         ]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                      [                          ]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IAL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[                           ]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AAL                      [         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                [        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             [                         ]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UserInfo URL        [        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           [        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クライアントシークレット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        ]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B6C6604-A032-9883-0359-6121077DF060}"/>
              </a:ext>
            </a:extLst>
          </p:cNvPr>
          <p:cNvSpPr/>
          <p:nvPr/>
        </p:nvSpPr>
        <p:spPr>
          <a:xfrm>
            <a:off x="498398" y="4408794"/>
            <a:ext cx="1347820" cy="389603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利用終了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88A7B-9FAC-4A57-9F2A-37F2F50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kumimoji="1" lang="ja-JP" altLang="en-US" dirty="0"/>
              <a:t>認可機能画面</a:t>
            </a:r>
          </a:p>
        </p:txBody>
      </p:sp>
    </p:spTree>
    <p:extLst>
      <p:ext uri="{BB962C8B-B14F-4D97-AF65-F5344CB8AC3E}">
        <p14:creationId xmlns:p14="http://schemas.microsoft.com/office/powerpoint/2010/main" val="326038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E5E2B10-33C9-630D-DC2D-2F00549D60E3}"/>
              </a:ext>
            </a:extLst>
          </p:cNvPr>
          <p:cNvSpPr/>
          <p:nvPr/>
        </p:nvSpPr>
        <p:spPr>
          <a:xfrm>
            <a:off x="4953000" y="2880557"/>
            <a:ext cx="3553906" cy="2033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認可関連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5628D66-5D22-C343-2371-1DB776D12220}"/>
              </a:ext>
            </a:extLst>
          </p:cNvPr>
          <p:cNvSpPr/>
          <p:nvPr/>
        </p:nvSpPr>
        <p:spPr>
          <a:xfrm>
            <a:off x="4953000" y="1437280"/>
            <a:ext cx="3553906" cy="1028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基本設定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18BA7E-46CB-4E8D-9E6D-5869008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2.1.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ja-JP" altLang="en-US" sz="18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CE420F-A33D-BD27-DD9D-5476A109F195}"/>
              </a:ext>
            </a:extLst>
          </p:cNvPr>
          <p:cNvSpPr/>
          <p:nvPr/>
        </p:nvSpPr>
        <p:spPr>
          <a:xfrm>
            <a:off x="2776643" y="2914078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メニュー画面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0E753C-7E0D-A179-61DA-AB188E4D34D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56643" y="3094078"/>
            <a:ext cx="1384967" cy="57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8E2C3A0-9010-DF14-497D-917E6EB2542F}"/>
              </a:ext>
            </a:extLst>
          </p:cNvPr>
          <p:cNvSpPr/>
          <p:nvPr/>
        </p:nvSpPr>
        <p:spPr>
          <a:xfrm>
            <a:off x="5241610" y="3484124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認可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登録画面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FDD8ED0-0D23-A054-9510-D4D3C4808FDD}"/>
              </a:ext>
            </a:extLst>
          </p:cNvPr>
          <p:cNvSpPr/>
          <p:nvPr/>
        </p:nvSpPr>
        <p:spPr>
          <a:xfrm>
            <a:off x="5241610" y="4187035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認可一覧画面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FE7141-4A65-D1A4-B38F-66FAC813F91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856643" y="3094078"/>
            <a:ext cx="1384967" cy="12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3DC8831-81C3-02AC-C8E1-6B0CC0ABD557}"/>
              </a:ext>
            </a:extLst>
          </p:cNvPr>
          <p:cNvSpPr/>
          <p:nvPr/>
        </p:nvSpPr>
        <p:spPr>
          <a:xfrm>
            <a:off x="506581" y="2914078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ログイン画面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B06A6F3-1057-248C-5F03-F5E06606E32B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586581" y="3094078"/>
            <a:ext cx="1190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B11C947-E48B-1BD0-32FB-DFD5335C3388}"/>
              </a:ext>
            </a:extLst>
          </p:cNvPr>
          <p:cNvSpPr txBox="1"/>
          <p:nvPr/>
        </p:nvSpPr>
        <p:spPr>
          <a:xfrm>
            <a:off x="263679" y="824300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画面遷移図を以下に示す。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DC629477-39BD-63C7-8D3B-B61EED327E93}"/>
              </a:ext>
            </a:extLst>
          </p:cNvPr>
          <p:cNvSpPr/>
          <p:nvPr/>
        </p:nvSpPr>
        <p:spPr>
          <a:xfrm>
            <a:off x="5241610" y="1832102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基本設定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BDF38E5-263B-B4DE-9A3A-E0489039EAD1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 flipV="1">
            <a:off x="3856643" y="2012102"/>
            <a:ext cx="1384967" cy="108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5009B4E0-01F0-3A62-6D05-49045C83EAD2}"/>
              </a:ext>
            </a:extLst>
          </p:cNvPr>
          <p:cNvSpPr/>
          <p:nvPr/>
        </p:nvSpPr>
        <p:spPr>
          <a:xfrm>
            <a:off x="7138296" y="4187035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認可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詳細画面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D8A312-1EBE-F48A-8D79-0C4E0EE05909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>
            <a:off x="6321610" y="4367035"/>
            <a:ext cx="81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1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4F93F60-79F7-408C-8325-1D725254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33264"/>
              </p:ext>
            </p:extLst>
          </p:nvPr>
        </p:nvGraphicFramePr>
        <p:xfrm>
          <a:off x="738937" y="1760366"/>
          <a:ext cx="736264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647">
                  <a:extLst>
                    <a:ext uri="{9D8B030D-6E8A-4147-A177-3AD203B41FA5}">
                      <a16:colId xmlns:a16="http://schemas.microsoft.com/office/drawing/2014/main" val="3343087484"/>
                    </a:ext>
                  </a:extLst>
                </a:gridCol>
              </a:tblGrid>
              <a:tr h="168699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822691"/>
                  </a:ext>
                </a:extLst>
              </a:tr>
              <a:tr h="168699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561394"/>
                  </a:ext>
                </a:extLst>
              </a:tr>
              <a:tr h="168699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925914"/>
                  </a:ext>
                </a:extLst>
              </a:tr>
              <a:tr h="168699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185087"/>
                  </a:ext>
                </a:extLst>
              </a:tr>
              <a:tr h="168699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ワンタイムパスワード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802002"/>
                  </a:ext>
                </a:extLst>
              </a:tr>
              <a:tr h="168699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58406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63487-759B-42F3-970C-D0A2F447D1EB}"/>
              </a:ext>
            </a:extLst>
          </p:cNvPr>
          <p:cNvSpPr txBox="1"/>
          <p:nvPr/>
        </p:nvSpPr>
        <p:spPr>
          <a:xfrm>
            <a:off x="738937" y="128980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ログイン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8A3E6A-3BDF-4CF8-9C39-B3FF11B4C5FC}"/>
              </a:ext>
            </a:extLst>
          </p:cNvPr>
          <p:cNvSpPr/>
          <p:nvPr/>
        </p:nvSpPr>
        <p:spPr>
          <a:xfrm>
            <a:off x="863006" y="3719130"/>
            <a:ext cx="1733816" cy="4427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87572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2.3.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AED8E1-0C2B-B5A2-7DB0-47CDD19156F2}"/>
              </a:ext>
            </a:extLst>
          </p:cNvPr>
          <p:cNvSpPr/>
          <p:nvPr/>
        </p:nvSpPr>
        <p:spPr>
          <a:xfrm>
            <a:off x="334739" y="922147"/>
            <a:ext cx="2452004" cy="5323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認可機能の設定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認可登録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認可一覧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664727-7CAC-3346-80F3-1411859912D2}"/>
              </a:ext>
            </a:extLst>
          </p:cNvPr>
          <p:cNvSpPr/>
          <p:nvPr/>
        </p:nvSpPr>
        <p:spPr>
          <a:xfrm>
            <a:off x="2786743" y="922147"/>
            <a:ext cx="6592388" cy="432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三　認可機能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DF5EA9-2C80-71C7-9272-0A6F3C7BB6DF}"/>
              </a:ext>
            </a:extLst>
          </p:cNvPr>
          <p:cNvSpPr/>
          <p:nvPr/>
        </p:nvSpPr>
        <p:spPr>
          <a:xfrm>
            <a:off x="7845881" y="965544"/>
            <a:ext cx="1341661" cy="29719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ログアウト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8518DF-EB56-BAAD-2119-E6A08B874C0B}"/>
              </a:ext>
            </a:extLst>
          </p:cNvPr>
          <p:cNvSpPr/>
          <p:nvPr/>
        </p:nvSpPr>
        <p:spPr>
          <a:xfrm>
            <a:off x="2786742" y="1354147"/>
            <a:ext cx="6592387" cy="4891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各画面の表示エリア</a:t>
            </a:r>
          </a:p>
        </p:txBody>
      </p:sp>
    </p:spTree>
    <p:extLst>
      <p:ext uri="{BB962C8B-B14F-4D97-AF65-F5344CB8AC3E}">
        <p14:creationId xmlns:p14="http://schemas.microsoft.com/office/powerpoint/2010/main" val="402780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2.4.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基本設定</a:t>
            </a:r>
            <a:endParaRPr kumimoji="1" lang="ja-JP" altLang="en-US" sz="1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48A468-AC89-3E98-7970-17F22BE0CA7C}"/>
              </a:ext>
            </a:extLst>
          </p:cNvPr>
          <p:cNvSpPr txBox="1"/>
          <p:nvPr/>
        </p:nvSpPr>
        <p:spPr>
          <a:xfrm>
            <a:off x="233999" y="963644"/>
            <a:ext cx="7821429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認可機能情報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アクセストークン生存期間 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5        ]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提供者コネクタ情報のクライアント設定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（提供者コネクタの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URL) [                           ]</a:t>
            </a:r>
          </a:p>
          <a:p>
            <a:r>
              <a:rPr kumimoji="1" lang="ja-JP" altLang="en-US" sz="11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クライアントシークレット　</a:t>
            </a:r>
            <a:r>
              <a:rPr kumimoji="1" lang="en-US" altLang="ja-JP" sz="11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XXXXXXXX-XXXX-XXXX-XXXX-XXXXXXXXXXXX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認証機能情報（アイデンティティ・プロバイダー）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                [                 ]</a:t>
            </a:r>
          </a:p>
          <a:p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トークン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       　 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       ]</a:t>
            </a:r>
          </a:p>
          <a:p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UserInfo URL</a:t>
            </a:r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     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        ]</a:t>
            </a:r>
          </a:p>
          <a:p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  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クライアントシークレット　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  </a:t>
            </a:r>
            <a:r>
              <a:rPr kumimoji="1" lang="en-US" altLang="ja-JP" sz="11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046A05-7368-57E2-B6E6-599C7050B7A6}"/>
              </a:ext>
            </a:extLst>
          </p:cNvPr>
          <p:cNvSpPr/>
          <p:nvPr/>
        </p:nvSpPr>
        <p:spPr>
          <a:xfrm>
            <a:off x="5381895" y="2800435"/>
            <a:ext cx="2377441" cy="5680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認証機能の情報修正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3D8199-36E4-0C07-81A4-A01EDFA9518D}"/>
              </a:ext>
            </a:extLst>
          </p:cNvPr>
          <p:cNvSpPr/>
          <p:nvPr/>
        </p:nvSpPr>
        <p:spPr>
          <a:xfrm>
            <a:off x="5381896" y="2090057"/>
            <a:ext cx="2377441" cy="2966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ja-JP" alt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シークレット更新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2356F-0027-23CF-E462-73B92A626ABB}"/>
              </a:ext>
            </a:extLst>
          </p:cNvPr>
          <p:cNvSpPr/>
          <p:nvPr/>
        </p:nvSpPr>
        <p:spPr>
          <a:xfrm>
            <a:off x="5381895" y="1720295"/>
            <a:ext cx="2377441" cy="2753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FAAA7C-DE39-B857-11BC-10CEE52AA3D9}"/>
              </a:ext>
            </a:extLst>
          </p:cNvPr>
          <p:cNvSpPr/>
          <p:nvPr/>
        </p:nvSpPr>
        <p:spPr>
          <a:xfrm>
            <a:off x="5381896" y="1009129"/>
            <a:ext cx="2377441" cy="373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アクセストークン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生存期間更新</a:t>
            </a:r>
          </a:p>
        </p:txBody>
      </p:sp>
    </p:spTree>
    <p:extLst>
      <p:ext uri="{BB962C8B-B14F-4D97-AF65-F5344CB8AC3E}">
        <p14:creationId xmlns:p14="http://schemas.microsoft.com/office/powerpoint/2010/main" val="123769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 2.5.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認可登録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8A3E6A-3BDF-4CF8-9C39-B3FF11B4C5FC}"/>
              </a:ext>
            </a:extLst>
          </p:cNvPr>
          <p:cNvSpPr/>
          <p:nvPr/>
        </p:nvSpPr>
        <p:spPr>
          <a:xfrm>
            <a:off x="520886" y="2625818"/>
            <a:ext cx="1143902" cy="4084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D63B75-2581-D239-B56F-B602D41C5AEF}"/>
              </a:ext>
            </a:extLst>
          </p:cNvPr>
          <p:cNvSpPr txBox="1"/>
          <p:nvPr/>
        </p:nvSpPr>
        <p:spPr>
          <a:xfrm>
            <a:off x="402927" y="995376"/>
            <a:ext cx="8898573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認可登録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配信の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      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[               ]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ユーザの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             [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組織の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]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AAL                        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[                ]</a:t>
            </a:r>
          </a:p>
        </p:txBody>
      </p:sp>
    </p:spTree>
    <p:extLst>
      <p:ext uri="{BB962C8B-B14F-4D97-AF65-F5344CB8AC3E}">
        <p14:creationId xmlns:p14="http://schemas.microsoft.com/office/powerpoint/2010/main" val="260133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97D632-575A-4CF0-9331-C5E814BB640D}"/>
              </a:ext>
            </a:extLst>
          </p:cNvPr>
          <p:cNvSpPr txBox="1"/>
          <p:nvPr/>
        </p:nvSpPr>
        <p:spPr>
          <a:xfrm>
            <a:off x="286719" y="810977"/>
            <a:ext cx="4780231" cy="47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1.3.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1.4.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基本設定画面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1.5. 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利用者登録画面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1.6. CADDE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利用者一覧画面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1.7. CADDE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利用者詳細画面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1.8.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1.9.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1.10.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2.1.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2.3.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2.4.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基本設定画面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2.5.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認可登録画面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2.6.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認可一覧画面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2.7.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認可詳細画面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55D1DAF-FF71-45B3-9E11-C89DA1D09A7F}"/>
              </a:ext>
            </a:extLst>
          </p:cNvPr>
          <p:cNvSpPr txBox="1">
            <a:spLocks/>
          </p:cNvSpPr>
          <p:nvPr/>
        </p:nvSpPr>
        <p:spPr>
          <a:xfrm>
            <a:off x="286719" y="151617"/>
            <a:ext cx="7367344" cy="351000"/>
          </a:xfrm>
          <a:prstGeom prst="rect">
            <a:avLst/>
          </a:prstGeom>
        </p:spPr>
        <p:txBody>
          <a:bodyPr vert="horz" lIns="0" tIns="37148" rIns="74295" bIns="37148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34907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2.6.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認可一覧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12F9C97E-FF4A-68DB-BF4A-3E1D6404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93362"/>
              </p:ext>
            </p:extLst>
          </p:nvPr>
        </p:nvGraphicFramePr>
        <p:xfrm>
          <a:off x="468149" y="1034719"/>
          <a:ext cx="71105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522">
                  <a:extLst>
                    <a:ext uri="{9D8B030D-6E8A-4147-A177-3AD203B41FA5}">
                      <a16:colId xmlns:a16="http://schemas.microsoft.com/office/drawing/2014/main" val="2746562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配信の</a:t>
                      </a:r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6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配信の</a:t>
                      </a:r>
                      <a:r>
                        <a:rPr kumimoji="1" lang="en-US" altLang="ja-JP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URL</a:t>
                      </a:r>
                      <a:endParaRPr kumimoji="1" lang="ja-JP" altLang="en-US" sz="1463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8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配信の</a:t>
                      </a:r>
                      <a:r>
                        <a:rPr kumimoji="1" lang="en-US" altLang="ja-JP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URL</a:t>
                      </a:r>
                      <a:endParaRPr kumimoji="1" lang="ja-JP" altLang="en-US" sz="1463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0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63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配信の</a:t>
                      </a:r>
                      <a:r>
                        <a:rPr kumimoji="1" lang="en-US" altLang="ja-JP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URL</a:t>
                      </a:r>
                      <a:endParaRPr kumimoji="1" lang="ja-JP" altLang="en-US" sz="1463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6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63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配信の</a:t>
                      </a:r>
                      <a:r>
                        <a:rPr kumimoji="1" lang="en-US" altLang="ja-JP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URL</a:t>
                      </a:r>
                      <a:endParaRPr kumimoji="1" lang="ja-JP" altLang="en-US" sz="1463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63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配信の</a:t>
                      </a:r>
                      <a:r>
                        <a:rPr kumimoji="1" lang="en-US" altLang="ja-JP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URL</a:t>
                      </a:r>
                      <a:endParaRPr kumimoji="1" lang="ja-JP" altLang="en-US" sz="1463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1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63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配信の</a:t>
                      </a:r>
                      <a:r>
                        <a:rPr kumimoji="1" lang="en-US" altLang="ja-JP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URL</a:t>
                      </a:r>
                      <a:endParaRPr kumimoji="1" lang="ja-JP" altLang="en-US" sz="1463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配信の</a:t>
                      </a:r>
                      <a:r>
                        <a:rPr kumimoji="1" lang="en-US" altLang="ja-JP" sz="1463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50" charset="-128"/>
                          <a:cs typeface="+mn-cs"/>
                        </a:rPr>
                        <a:t>URL</a:t>
                      </a:r>
                      <a:endParaRPr kumimoji="1" lang="ja-JP" altLang="en-US" sz="1463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58505"/>
                  </a:ext>
                </a:extLst>
              </a:tr>
            </a:tbl>
          </a:graphicData>
        </a:graphic>
      </p:graphicFrame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240DB33-E353-9EED-04D3-C933B3459801}"/>
              </a:ext>
            </a:extLst>
          </p:cNvPr>
          <p:cNvSpPr/>
          <p:nvPr/>
        </p:nvSpPr>
        <p:spPr>
          <a:xfrm>
            <a:off x="675702" y="4486284"/>
            <a:ext cx="4332684" cy="713151"/>
          </a:xfrm>
          <a:prstGeom prst="wedgeRoundRectCallout">
            <a:avLst>
              <a:gd name="adj1" fmla="val -28928"/>
              <a:gd name="adj2" fmla="val -84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配信の</a:t>
            </a:r>
            <a:r>
              <a:rPr kumimoji="1" lang="en-US" altLang="ja-JP" dirty="0"/>
              <a:t>URL=</a:t>
            </a:r>
            <a:r>
              <a:rPr kumimoji="1" lang="ja-JP" altLang="en-US" dirty="0"/>
              <a:t>パーミッション名</a:t>
            </a:r>
            <a:r>
              <a:rPr kumimoji="1" lang="en-US" altLang="ja-JP" dirty="0"/>
              <a:t>=</a:t>
            </a:r>
            <a:r>
              <a:rPr kumimoji="1" lang="ja-JP" altLang="en-US" dirty="0"/>
              <a:t>リソース名</a:t>
            </a:r>
          </a:p>
        </p:txBody>
      </p:sp>
    </p:spTree>
    <p:extLst>
      <p:ext uri="{BB962C8B-B14F-4D97-AF65-F5344CB8AC3E}">
        <p14:creationId xmlns:p14="http://schemas.microsoft.com/office/powerpoint/2010/main" val="103110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 2.7.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認可詳細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D63B75-2581-D239-B56F-B602D41C5AEF}"/>
              </a:ext>
            </a:extLst>
          </p:cNvPr>
          <p:cNvSpPr txBox="1"/>
          <p:nvPr/>
        </p:nvSpPr>
        <p:spPr>
          <a:xfrm>
            <a:off x="477840" y="866265"/>
            <a:ext cx="4799554" cy="361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配信の</a:t>
            </a:r>
            <a:r>
              <a:rPr kumimoji="1"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https://example.com/data/file.txt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アクセス権の付与方法</a:t>
            </a:r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cadde.xxx.xx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アクセス権の付与方法</a:t>
            </a:r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cadde.yyy.yy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アクセス権の付与方法</a:t>
            </a:r>
            <a:endParaRPr kumimoji="1"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組織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cadde.zzz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.zz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AAL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B46CCB-DA3C-DF13-5154-0442E9116874}"/>
              </a:ext>
            </a:extLst>
          </p:cNvPr>
          <p:cNvSpPr/>
          <p:nvPr/>
        </p:nvSpPr>
        <p:spPr>
          <a:xfrm>
            <a:off x="3430691" y="1664231"/>
            <a:ext cx="1145580" cy="25338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認可削除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03C08A-BE14-7606-96DC-2CE0D35EF9F9}"/>
              </a:ext>
            </a:extLst>
          </p:cNvPr>
          <p:cNvSpPr/>
          <p:nvPr/>
        </p:nvSpPr>
        <p:spPr>
          <a:xfrm>
            <a:off x="3430691" y="2400556"/>
            <a:ext cx="1145580" cy="25338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認可削除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605AA9-93D8-C744-2980-58ABC418D6DA}"/>
              </a:ext>
            </a:extLst>
          </p:cNvPr>
          <p:cNvSpPr/>
          <p:nvPr/>
        </p:nvSpPr>
        <p:spPr>
          <a:xfrm>
            <a:off x="757089" y="4038214"/>
            <a:ext cx="1909711" cy="35185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配信終了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3D03CB-14E1-5F10-0CCE-4E98264CBFCB}"/>
              </a:ext>
            </a:extLst>
          </p:cNvPr>
          <p:cNvSpPr/>
          <p:nvPr/>
        </p:nvSpPr>
        <p:spPr>
          <a:xfrm>
            <a:off x="3430691" y="3269645"/>
            <a:ext cx="1145580" cy="25338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認可削除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778673E-BF1E-8E30-A1FC-678A0D64972E}"/>
              </a:ext>
            </a:extLst>
          </p:cNvPr>
          <p:cNvSpPr/>
          <p:nvPr/>
        </p:nvSpPr>
        <p:spPr>
          <a:xfrm>
            <a:off x="1151267" y="4672140"/>
            <a:ext cx="2776057" cy="532378"/>
          </a:xfrm>
          <a:prstGeom prst="wedgeRoundRectCallout">
            <a:avLst>
              <a:gd name="adj1" fmla="val -26139"/>
              <a:gd name="adj2" fmla="val -92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本配信を終了する場合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8ADD4E-0ACC-3F23-B1C3-6487116C5030}"/>
              </a:ext>
            </a:extLst>
          </p:cNvPr>
          <p:cNvSpPr/>
          <p:nvPr/>
        </p:nvSpPr>
        <p:spPr>
          <a:xfrm>
            <a:off x="541910" y="1487517"/>
            <a:ext cx="4249783" cy="671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AC559B-CF64-2935-E29F-6C204465A472}"/>
              </a:ext>
            </a:extLst>
          </p:cNvPr>
          <p:cNvSpPr/>
          <p:nvPr/>
        </p:nvSpPr>
        <p:spPr>
          <a:xfrm>
            <a:off x="541911" y="2222934"/>
            <a:ext cx="4249782" cy="671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962DBA-7CA6-86B7-4609-9C30EA87E5EF}"/>
              </a:ext>
            </a:extLst>
          </p:cNvPr>
          <p:cNvSpPr/>
          <p:nvPr/>
        </p:nvSpPr>
        <p:spPr>
          <a:xfrm>
            <a:off x="541909" y="2983233"/>
            <a:ext cx="4249783" cy="79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92910E13-D86E-134F-93A5-1F39F0BD5B99}"/>
              </a:ext>
            </a:extLst>
          </p:cNvPr>
          <p:cNvSpPr/>
          <p:nvPr/>
        </p:nvSpPr>
        <p:spPr>
          <a:xfrm>
            <a:off x="5167049" y="1487517"/>
            <a:ext cx="1402569" cy="2288846"/>
          </a:xfrm>
          <a:prstGeom prst="wedgeRoundRectCallout">
            <a:avLst>
              <a:gd name="adj1" fmla="val -76789"/>
              <a:gd name="adj2" fmla="val -7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アクセス権を個別に外す場合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979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B038E9-A6F7-7089-9F8D-D8DF9508E709}"/>
              </a:ext>
            </a:extLst>
          </p:cNvPr>
          <p:cNvSpPr/>
          <p:nvPr/>
        </p:nvSpPr>
        <p:spPr>
          <a:xfrm>
            <a:off x="234000" y="4655915"/>
            <a:ext cx="2121113" cy="19899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6ECCA9-3AF5-6045-0936-67C309ADF88D}"/>
              </a:ext>
            </a:extLst>
          </p:cNvPr>
          <p:cNvSpPr/>
          <p:nvPr/>
        </p:nvSpPr>
        <p:spPr>
          <a:xfrm>
            <a:off x="1294659" y="829337"/>
            <a:ext cx="8208069" cy="35682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支援サービス群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D29A7D-FFA0-B8C1-4BF0-32855C55B18D}"/>
              </a:ext>
            </a:extLst>
          </p:cNvPr>
          <p:cNvSpPr/>
          <p:nvPr/>
        </p:nvSpPr>
        <p:spPr>
          <a:xfrm>
            <a:off x="2518603" y="4652933"/>
            <a:ext cx="6984125" cy="19928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各データ提供者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74DF44-098D-1F56-7801-04D4576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1337692" cy="432000"/>
          </a:xfrm>
        </p:spPr>
        <p:txBody>
          <a:bodyPr/>
          <a:lstStyle/>
          <a:p>
            <a:r>
              <a:rPr lang="ja-JP" altLang="en-US" dirty="0"/>
              <a:t>付録：</a:t>
            </a:r>
            <a:r>
              <a:rPr kumimoji="1" lang="ja-JP" altLang="en-US" dirty="0"/>
              <a:t>全体像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E42135D-9E2D-E273-48AB-FFC8E2F2AA66}"/>
              </a:ext>
            </a:extLst>
          </p:cNvPr>
          <p:cNvSpPr/>
          <p:nvPr/>
        </p:nvSpPr>
        <p:spPr>
          <a:xfrm>
            <a:off x="1458117" y="2102415"/>
            <a:ext cx="6298188" cy="1662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D78A1F-E82E-9206-5D0C-861586586E32}"/>
              </a:ext>
            </a:extLst>
          </p:cNvPr>
          <p:cNvSpPr/>
          <p:nvPr/>
        </p:nvSpPr>
        <p:spPr>
          <a:xfrm>
            <a:off x="397491" y="6095745"/>
            <a:ext cx="1729749" cy="232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E0B166-D456-7785-5A6C-325233D9E025}"/>
              </a:ext>
            </a:extLst>
          </p:cNvPr>
          <p:cNvSpPr/>
          <p:nvPr/>
        </p:nvSpPr>
        <p:spPr>
          <a:xfrm>
            <a:off x="8076807" y="1967140"/>
            <a:ext cx="1365282" cy="509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データカタログ作成ツール画面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EFD87FE-9D58-6C79-217B-98F960DA3395}"/>
              </a:ext>
            </a:extLst>
          </p:cNvPr>
          <p:cNvSpPr/>
          <p:nvPr/>
        </p:nvSpPr>
        <p:spPr>
          <a:xfrm>
            <a:off x="3877776" y="4021907"/>
            <a:ext cx="3572859" cy="27064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運用管理者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4C59403-1372-C0F0-3F04-0E52F6B6E510}"/>
              </a:ext>
            </a:extLst>
          </p:cNvPr>
          <p:cNvSpPr/>
          <p:nvPr/>
        </p:nvSpPr>
        <p:spPr>
          <a:xfrm>
            <a:off x="4142846" y="4768573"/>
            <a:ext cx="2841427" cy="23559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948480-6C35-4C83-77EF-361E27742EF0}"/>
              </a:ext>
            </a:extLst>
          </p:cNvPr>
          <p:cNvSpPr/>
          <p:nvPr/>
        </p:nvSpPr>
        <p:spPr>
          <a:xfrm>
            <a:off x="8076807" y="2599293"/>
            <a:ext cx="1371482" cy="52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0E68E0F-5737-0D83-BFAE-9472C0ED591D}"/>
              </a:ext>
            </a:extLst>
          </p:cNvPr>
          <p:cNvSpPr/>
          <p:nvPr/>
        </p:nvSpPr>
        <p:spPr>
          <a:xfrm>
            <a:off x="8076807" y="3175844"/>
            <a:ext cx="1371482" cy="47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9562C1-F09D-80FB-9F24-5FECB3A5353F}"/>
              </a:ext>
            </a:extLst>
          </p:cNvPr>
          <p:cNvSpPr/>
          <p:nvPr/>
        </p:nvSpPr>
        <p:spPr>
          <a:xfrm>
            <a:off x="8076806" y="3755655"/>
            <a:ext cx="1365283" cy="54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契約管理</a:t>
            </a:r>
          </a:p>
        </p:txBody>
      </p:sp>
      <p:sp>
        <p:nvSpPr>
          <p:cNvPr id="21" name="フローチャート: 書類 20">
            <a:extLst>
              <a:ext uri="{FF2B5EF4-FFF2-40B4-BE49-F238E27FC236}">
                <a16:creationId xmlns:a16="http://schemas.microsoft.com/office/drawing/2014/main" id="{224D6FA0-8936-EA05-5117-B3EDDF8D5391}"/>
              </a:ext>
            </a:extLst>
          </p:cNvPr>
          <p:cNvSpPr/>
          <p:nvPr/>
        </p:nvSpPr>
        <p:spPr>
          <a:xfrm>
            <a:off x="8368206" y="2160909"/>
            <a:ext cx="815000" cy="2637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設定ファイル</a:t>
            </a:r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6961868D-0CCF-C5A9-BA37-B270687A96DE}"/>
              </a:ext>
            </a:extLst>
          </p:cNvPr>
          <p:cNvSpPr/>
          <p:nvPr/>
        </p:nvSpPr>
        <p:spPr>
          <a:xfrm>
            <a:off x="8368206" y="2823346"/>
            <a:ext cx="815000" cy="2637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設定ファイル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B7CAC30-F0FF-6875-C0DF-DDBBC4F5ACAF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5175483" y="3586803"/>
            <a:ext cx="488723" cy="435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685626C-9840-58F2-1883-1F2E5F291BAE}"/>
              </a:ext>
            </a:extLst>
          </p:cNvPr>
          <p:cNvSpPr/>
          <p:nvPr/>
        </p:nvSpPr>
        <p:spPr>
          <a:xfrm>
            <a:off x="2789963" y="5291480"/>
            <a:ext cx="3666174" cy="1106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1A4F1FD-FECA-312C-8005-B8664257B756}"/>
              </a:ext>
            </a:extLst>
          </p:cNvPr>
          <p:cNvSpPr/>
          <p:nvPr/>
        </p:nvSpPr>
        <p:spPr>
          <a:xfrm>
            <a:off x="349541" y="5379937"/>
            <a:ext cx="1903577" cy="578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</a:t>
            </a:r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E1B53D3-1144-8822-BE0A-FC39B5A3632A}"/>
              </a:ext>
            </a:extLst>
          </p:cNvPr>
          <p:cNvSpPr/>
          <p:nvPr/>
        </p:nvSpPr>
        <p:spPr>
          <a:xfrm>
            <a:off x="452118" y="5573448"/>
            <a:ext cx="1001505" cy="235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利用者コネクタの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59F5D0CC-596A-37E7-46DA-F95CFE74254B}"/>
              </a:ext>
            </a:extLst>
          </p:cNvPr>
          <p:cNvSpPr/>
          <p:nvPr/>
        </p:nvSpPr>
        <p:spPr>
          <a:xfrm>
            <a:off x="8368206" y="3350903"/>
            <a:ext cx="815000" cy="2637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設定ファイル</a:t>
            </a:r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035B85C3-DBB3-3452-CCDD-BE88EA9A16D5}"/>
              </a:ext>
            </a:extLst>
          </p:cNvPr>
          <p:cNvSpPr/>
          <p:nvPr/>
        </p:nvSpPr>
        <p:spPr>
          <a:xfrm>
            <a:off x="8337709" y="3934703"/>
            <a:ext cx="815000" cy="2637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設定ファイル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93B7ABE-6C60-4558-A37F-27F5001662DB}"/>
              </a:ext>
            </a:extLst>
          </p:cNvPr>
          <p:cNvSpPr/>
          <p:nvPr/>
        </p:nvSpPr>
        <p:spPr>
          <a:xfrm>
            <a:off x="4677854" y="5402917"/>
            <a:ext cx="1426501" cy="2355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認可機能画面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BF174-2AF8-E55E-EACD-48CD8FAB5099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 flipH="1">
            <a:off x="5391105" y="5004171"/>
            <a:ext cx="172455" cy="398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1E3A5D4-C4CC-9B78-C525-8C567CD3C30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7450635" y="2292803"/>
            <a:ext cx="917571" cy="186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DD087E6C-F985-BFBE-1133-540EF35F021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7450635" y="2955240"/>
            <a:ext cx="917571" cy="1201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C20DCF3-390D-0813-537C-04536B511999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7450635" y="3482797"/>
            <a:ext cx="917571" cy="674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62522C03-5C38-CBE9-9941-75C4A231A383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 flipV="1">
            <a:off x="7450635" y="4066597"/>
            <a:ext cx="887074" cy="9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4CFE4BE-C6A9-498B-5695-7CEFEFB7BF5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563560" y="4292556"/>
            <a:ext cx="100646" cy="476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4E83B1D-AED2-CB4E-7E8D-83C690E91569}"/>
              </a:ext>
            </a:extLst>
          </p:cNvPr>
          <p:cNvSpPr/>
          <p:nvPr/>
        </p:nvSpPr>
        <p:spPr>
          <a:xfrm>
            <a:off x="431561" y="4830042"/>
            <a:ext cx="1729750" cy="23559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9FA7205-622A-1B09-F1F4-F811B5E536DA}"/>
              </a:ext>
            </a:extLst>
          </p:cNvPr>
          <p:cNvCxnSpPr>
            <a:cxnSpLocks/>
            <a:stCxn id="12" idx="2"/>
            <a:endCxn id="107" idx="0"/>
          </p:cNvCxnSpPr>
          <p:nvPr/>
        </p:nvCxnSpPr>
        <p:spPr>
          <a:xfrm flipH="1">
            <a:off x="1296436" y="4292556"/>
            <a:ext cx="4367770" cy="537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コネクタ: 曲線 123">
            <a:extLst>
              <a:ext uri="{FF2B5EF4-FFF2-40B4-BE49-F238E27FC236}">
                <a16:creationId xmlns:a16="http://schemas.microsoft.com/office/drawing/2014/main" id="{651F7786-0F93-CCC7-F2A1-AC85C142A30A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>
            <a:off x="2823895" y="3496405"/>
            <a:ext cx="297294" cy="25434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60F8EF-9630-5A44-70DB-5B43A7D98893}"/>
              </a:ext>
            </a:extLst>
          </p:cNvPr>
          <p:cNvSpPr/>
          <p:nvPr/>
        </p:nvSpPr>
        <p:spPr>
          <a:xfrm>
            <a:off x="4428618" y="3339833"/>
            <a:ext cx="1493730" cy="24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認証機能画面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0FEC192-238E-0B18-12C7-041EC73BD736}"/>
              </a:ext>
            </a:extLst>
          </p:cNvPr>
          <p:cNvSpPr/>
          <p:nvPr/>
        </p:nvSpPr>
        <p:spPr>
          <a:xfrm>
            <a:off x="1777386" y="2654504"/>
            <a:ext cx="995720" cy="225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利用者コネクタ情報</a:t>
            </a:r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1" name="コネクタ: 曲線 140">
            <a:extLst>
              <a:ext uri="{FF2B5EF4-FFF2-40B4-BE49-F238E27FC236}">
                <a16:creationId xmlns:a16="http://schemas.microsoft.com/office/drawing/2014/main" id="{4240EE36-E3C6-EC5A-6C9D-14FF7351F968}"/>
              </a:ext>
            </a:extLst>
          </p:cNvPr>
          <p:cNvCxnSpPr>
            <a:cxnSpLocks/>
            <a:stCxn id="33" idx="1"/>
            <a:endCxn id="140" idx="1"/>
          </p:cNvCxnSpPr>
          <p:nvPr/>
        </p:nvCxnSpPr>
        <p:spPr>
          <a:xfrm rot="10800000" flipH="1">
            <a:off x="452118" y="2767355"/>
            <a:ext cx="1325268" cy="2923892"/>
          </a:xfrm>
          <a:prstGeom prst="curvedConnector3">
            <a:avLst>
              <a:gd name="adj1" fmla="val -17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D624626E-3309-5006-81C3-9B88E3189176}"/>
              </a:ext>
            </a:extLst>
          </p:cNvPr>
          <p:cNvSpPr/>
          <p:nvPr/>
        </p:nvSpPr>
        <p:spPr>
          <a:xfrm>
            <a:off x="234000" y="1632430"/>
            <a:ext cx="932718" cy="101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CF95AECA-8512-BB8C-27AC-8FCDE5838E64}"/>
              </a:ext>
            </a:extLst>
          </p:cNvPr>
          <p:cNvSpPr/>
          <p:nvPr/>
        </p:nvSpPr>
        <p:spPr>
          <a:xfrm>
            <a:off x="6648342" y="5922757"/>
            <a:ext cx="1804659" cy="47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FA6ABCE4-D19A-38A5-1CDE-56512FCFDC3C}"/>
              </a:ext>
            </a:extLst>
          </p:cNvPr>
          <p:cNvSpPr/>
          <p:nvPr/>
        </p:nvSpPr>
        <p:spPr>
          <a:xfrm>
            <a:off x="4572251" y="6009219"/>
            <a:ext cx="991308" cy="230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提供者コネクタ情報</a:t>
            </a: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3D1ABAA7-C87D-1646-D194-87DA977DDBB7}"/>
              </a:ext>
            </a:extLst>
          </p:cNvPr>
          <p:cNvSpPr/>
          <p:nvPr/>
        </p:nvSpPr>
        <p:spPr>
          <a:xfrm>
            <a:off x="5979318" y="2181671"/>
            <a:ext cx="1645919" cy="225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データカタログ作成ツール画面クライアント情報</a:t>
            </a:r>
          </a:p>
        </p:txBody>
      </p:sp>
      <p:cxnSp>
        <p:nvCxnSpPr>
          <p:cNvPr id="275" name="コネクタ: 曲線 274">
            <a:extLst>
              <a:ext uri="{FF2B5EF4-FFF2-40B4-BE49-F238E27FC236}">
                <a16:creationId xmlns:a16="http://schemas.microsoft.com/office/drawing/2014/main" id="{F383806C-3B1B-C39E-084F-823C97AAC468}"/>
              </a:ext>
            </a:extLst>
          </p:cNvPr>
          <p:cNvCxnSpPr>
            <a:cxnSpLocks/>
            <a:stCxn id="274" idx="3"/>
            <a:endCxn id="21" idx="1"/>
          </p:cNvCxnSpPr>
          <p:nvPr/>
        </p:nvCxnSpPr>
        <p:spPr>
          <a:xfrm flipV="1">
            <a:off x="7625237" y="2292803"/>
            <a:ext cx="742969" cy="17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5E6137C5-4AAA-41C2-F248-1512FDEB496A}"/>
              </a:ext>
            </a:extLst>
          </p:cNvPr>
          <p:cNvSpPr/>
          <p:nvPr/>
        </p:nvSpPr>
        <p:spPr>
          <a:xfrm>
            <a:off x="5979319" y="2479899"/>
            <a:ext cx="1645920" cy="225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クライアント情報</a:t>
            </a:r>
          </a:p>
        </p:txBody>
      </p:sp>
      <p:cxnSp>
        <p:nvCxnSpPr>
          <p:cNvPr id="279" name="コネクタ: 曲線 278">
            <a:extLst>
              <a:ext uri="{FF2B5EF4-FFF2-40B4-BE49-F238E27FC236}">
                <a16:creationId xmlns:a16="http://schemas.microsoft.com/office/drawing/2014/main" id="{68CF83B6-DE45-062C-97B8-1F200F74342A}"/>
              </a:ext>
            </a:extLst>
          </p:cNvPr>
          <p:cNvCxnSpPr>
            <a:cxnSpLocks/>
            <a:stCxn id="278" idx="3"/>
            <a:endCxn id="22" idx="1"/>
          </p:cNvCxnSpPr>
          <p:nvPr/>
        </p:nvCxnSpPr>
        <p:spPr>
          <a:xfrm>
            <a:off x="7625239" y="2592750"/>
            <a:ext cx="742967" cy="362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1274CC11-47B3-176E-A1C9-FD7A2639ADE1}"/>
              </a:ext>
            </a:extLst>
          </p:cNvPr>
          <p:cNvSpPr/>
          <p:nvPr/>
        </p:nvSpPr>
        <p:spPr>
          <a:xfrm>
            <a:off x="5979318" y="2848046"/>
            <a:ext cx="1645919" cy="225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来歴管理クライアント情報</a:t>
            </a: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E4B8F65B-5516-1ECC-C867-D6FA79D297D4}"/>
              </a:ext>
            </a:extLst>
          </p:cNvPr>
          <p:cNvSpPr/>
          <p:nvPr/>
        </p:nvSpPr>
        <p:spPr>
          <a:xfrm>
            <a:off x="5979318" y="3164055"/>
            <a:ext cx="1645919" cy="225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契約管理クライアント情報</a:t>
            </a: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98602231-E897-06DD-F55B-B5A1E495778A}"/>
              </a:ext>
            </a:extLst>
          </p:cNvPr>
          <p:cNvSpPr/>
          <p:nvPr/>
        </p:nvSpPr>
        <p:spPr>
          <a:xfrm>
            <a:off x="6775664" y="6112496"/>
            <a:ext cx="1490903" cy="235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提供者コネクタの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6" name="コネクタ: 曲線 285">
            <a:extLst>
              <a:ext uri="{FF2B5EF4-FFF2-40B4-BE49-F238E27FC236}">
                <a16:creationId xmlns:a16="http://schemas.microsoft.com/office/drawing/2014/main" id="{109D9EA3-6FA7-A449-51D2-84AE95FF5266}"/>
              </a:ext>
            </a:extLst>
          </p:cNvPr>
          <p:cNvCxnSpPr>
            <a:cxnSpLocks/>
            <a:stCxn id="285" idx="1"/>
            <a:endCxn id="273" idx="3"/>
          </p:cNvCxnSpPr>
          <p:nvPr/>
        </p:nvCxnSpPr>
        <p:spPr>
          <a:xfrm rot="10800000">
            <a:off x="5563560" y="6124227"/>
            <a:ext cx="1212105" cy="1060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67328ABA-1C37-17E0-6DE1-2A1E38224959}"/>
              </a:ext>
            </a:extLst>
          </p:cNvPr>
          <p:cNvSpPr/>
          <p:nvPr/>
        </p:nvSpPr>
        <p:spPr>
          <a:xfrm>
            <a:off x="3034289" y="3412469"/>
            <a:ext cx="1022234" cy="225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ユーザ情報</a:t>
            </a:r>
          </a:p>
        </p:txBody>
      </p:sp>
      <p:cxnSp>
        <p:nvCxnSpPr>
          <p:cNvPr id="297" name="コネクタ: 曲線 296">
            <a:extLst>
              <a:ext uri="{FF2B5EF4-FFF2-40B4-BE49-F238E27FC236}">
                <a16:creationId xmlns:a16="http://schemas.microsoft.com/office/drawing/2014/main" id="{8E5678AB-A776-BC4A-F6DD-B8147144C276}"/>
              </a:ext>
            </a:extLst>
          </p:cNvPr>
          <p:cNvCxnSpPr>
            <a:cxnSpLocks/>
            <a:stCxn id="107" idx="0"/>
            <a:endCxn id="296" idx="2"/>
          </p:cNvCxnSpPr>
          <p:nvPr/>
        </p:nvCxnSpPr>
        <p:spPr>
          <a:xfrm rot="5400000" flipH="1" flipV="1">
            <a:off x="1824985" y="3109621"/>
            <a:ext cx="1191872" cy="2248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コネクタ: 曲線 299">
            <a:extLst>
              <a:ext uri="{FF2B5EF4-FFF2-40B4-BE49-F238E27FC236}">
                <a16:creationId xmlns:a16="http://schemas.microsoft.com/office/drawing/2014/main" id="{DDA9216F-8170-9D65-C43F-A8CC66F5F5BD}"/>
              </a:ext>
            </a:extLst>
          </p:cNvPr>
          <p:cNvCxnSpPr>
            <a:cxnSpLocks/>
            <a:stCxn id="13" idx="1"/>
            <a:endCxn id="296" idx="2"/>
          </p:cNvCxnSpPr>
          <p:nvPr/>
        </p:nvCxnSpPr>
        <p:spPr>
          <a:xfrm rot="10800000">
            <a:off x="3545406" y="3638170"/>
            <a:ext cx="597440" cy="1248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コネクタ: 曲線 306">
            <a:extLst>
              <a:ext uri="{FF2B5EF4-FFF2-40B4-BE49-F238E27FC236}">
                <a16:creationId xmlns:a16="http://schemas.microsoft.com/office/drawing/2014/main" id="{5C26FF15-B783-5DFA-3549-AE3EA238846B}"/>
              </a:ext>
            </a:extLst>
          </p:cNvPr>
          <p:cNvCxnSpPr>
            <a:cxnSpLocks/>
            <a:stCxn id="283" idx="3"/>
            <a:endCxn id="34" idx="1"/>
          </p:cNvCxnSpPr>
          <p:nvPr/>
        </p:nvCxnSpPr>
        <p:spPr>
          <a:xfrm>
            <a:off x="7625237" y="2960897"/>
            <a:ext cx="742969" cy="521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コネクタ: 曲線 309">
            <a:extLst>
              <a:ext uri="{FF2B5EF4-FFF2-40B4-BE49-F238E27FC236}">
                <a16:creationId xmlns:a16="http://schemas.microsoft.com/office/drawing/2014/main" id="{7566422E-806F-ACD7-E8CC-E62539E2E543}"/>
              </a:ext>
            </a:extLst>
          </p:cNvPr>
          <p:cNvCxnSpPr>
            <a:cxnSpLocks/>
            <a:stCxn id="284" idx="3"/>
            <a:endCxn id="35" idx="1"/>
          </p:cNvCxnSpPr>
          <p:nvPr/>
        </p:nvCxnSpPr>
        <p:spPr>
          <a:xfrm>
            <a:off x="7625237" y="3276906"/>
            <a:ext cx="712472" cy="789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A4FDB527-2BFD-36DC-D319-431719700F77}"/>
              </a:ext>
            </a:extLst>
          </p:cNvPr>
          <p:cNvSpPr/>
          <p:nvPr/>
        </p:nvSpPr>
        <p:spPr>
          <a:xfrm>
            <a:off x="7731327" y="4760087"/>
            <a:ext cx="1166600" cy="486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DA066E3-C812-8366-38F8-6929865E0B7F}"/>
              </a:ext>
            </a:extLst>
          </p:cNvPr>
          <p:cNvSpPr/>
          <p:nvPr/>
        </p:nvSpPr>
        <p:spPr>
          <a:xfrm>
            <a:off x="335492" y="2057205"/>
            <a:ext cx="689127" cy="235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E88C1BB-94F7-5992-9A41-19774D11D937}"/>
              </a:ext>
            </a:extLst>
          </p:cNvPr>
          <p:cNvSpPr/>
          <p:nvPr/>
        </p:nvSpPr>
        <p:spPr>
          <a:xfrm>
            <a:off x="1870870" y="2293665"/>
            <a:ext cx="1020034" cy="235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CC948470-7145-351A-4E2B-2F759698BE9C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1024619" y="2175004"/>
            <a:ext cx="846251" cy="2364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59D7599B-E5F5-B5FA-AD9D-FAF6270F11ED}"/>
              </a:ext>
            </a:extLst>
          </p:cNvPr>
          <p:cNvSpPr/>
          <p:nvPr/>
        </p:nvSpPr>
        <p:spPr>
          <a:xfrm>
            <a:off x="1473956" y="1124741"/>
            <a:ext cx="6298188" cy="51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A2EEB7B-34BB-258B-DBA9-1CE671469EE5}"/>
              </a:ext>
            </a:extLst>
          </p:cNvPr>
          <p:cNvCxnSpPr>
            <a:cxnSpLocks/>
            <a:stCxn id="106" idx="2"/>
            <a:endCxn id="3" idx="0"/>
          </p:cNvCxnSpPr>
          <p:nvPr/>
        </p:nvCxnSpPr>
        <p:spPr>
          <a:xfrm flipH="1">
            <a:off x="4607211" y="1644096"/>
            <a:ext cx="15839" cy="458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BAB0F86-BE52-E29B-855D-A8F7DD6C90FB}"/>
              </a:ext>
            </a:extLst>
          </p:cNvPr>
          <p:cNvSpPr/>
          <p:nvPr/>
        </p:nvSpPr>
        <p:spPr>
          <a:xfrm>
            <a:off x="3660475" y="1486768"/>
            <a:ext cx="1903085" cy="24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  <a:r>
              <a:rPr kumimoji="1" lang="en-US" altLang="ja-JP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フローチャート: 書類 113">
            <a:extLst>
              <a:ext uri="{FF2B5EF4-FFF2-40B4-BE49-F238E27FC236}">
                <a16:creationId xmlns:a16="http://schemas.microsoft.com/office/drawing/2014/main" id="{3666A5DC-AEC9-EB8A-77B6-6F16B565785A}"/>
              </a:ext>
            </a:extLst>
          </p:cNvPr>
          <p:cNvSpPr/>
          <p:nvPr/>
        </p:nvSpPr>
        <p:spPr>
          <a:xfrm>
            <a:off x="2275246" y="1236942"/>
            <a:ext cx="1027881" cy="344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</a:p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B3F93CAE-C013-18EC-2C00-6A36F64BA56E}"/>
              </a:ext>
            </a:extLst>
          </p:cNvPr>
          <p:cNvSpPr/>
          <p:nvPr/>
        </p:nvSpPr>
        <p:spPr>
          <a:xfrm>
            <a:off x="3098674" y="2325387"/>
            <a:ext cx="957850" cy="235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提供者コネクタ情報</a:t>
            </a:r>
          </a:p>
        </p:txBody>
      </p:sp>
      <p:cxnSp>
        <p:nvCxnSpPr>
          <p:cNvPr id="117" name="コネクタ: 曲線 116">
            <a:extLst>
              <a:ext uri="{FF2B5EF4-FFF2-40B4-BE49-F238E27FC236}">
                <a16:creationId xmlns:a16="http://schemas.microsoft.com/office/drawing/2014/main" id="{393C0E87-6763-8FE4-4B79-BF409B20C92E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rot="16200000" flipV="1">
            <a:off x="2800072" y="1547860"/>
            <a:ext cx="766643" cy="7884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9786D529-0035-EBAE-CD58-1FB9C52CEA7F}"/>
              </a:ext>
            </a:extLst>
          </p:cNvPr>
          <p:cNvSpPr/>
          <p:nvPr/>
        </p:nvSpPr>
        <p:spPr>
          <a:xfrm>
            <a:off x="1726597" y="3383554"/>
            <a:ext cx="1097298" cy="225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認証機能情報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10B11283-26D3-6353-4D4D-E853335BBF9B}"/>
              </a:ext>
            </a:extLst>
          </p:cNvPr>
          <p:cNvSpPr/>
          <p:nvPr/>
        </p:nvSpPr>
        <p:spPr>
          <a:xfrm>
            <a:off x="3121189" y="5926973"/>
            <a:ext cx="1097298" cy="225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認証機能情報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E2A9FB0-D5C1-DFC5-9F90-F40A793FF225}"/>
              </a:ext>
            </a:extLst>
          </p:cNvPr>
          <p:cNvSpPr/>
          <p:nvPr/>
        </p:nvSpPr>
        <p:spPr>
          <a:xfrm>
            <a:off x="3169155" y="5612112"/>
            <a:ext cx="982638" cy="239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D581952E-2799-2001-44F9-9F35511D561B}"/>
              </a:ext>
            </a:extLst>
          </p:cNvPr>
          <p:cNvSpPr/>
          <p:nvPr/>
        </p:nvSpPr>
        <p:spPr>
          <a:xfrm>
            <a:off x="1678062" y="3012456"/>
            <a:ext cx="1167413" cy="239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</a:t>
            </a:r>
            <a:r>
              <a:rPr kumimoji="1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</a:p>
        </p:txBody>
      </p:sp>
      <p:cxnSp>
        <p:nvCxnSpPr>
          <p:cNvPr id="133" name="コネクタ: 曲線 132">
            <a:extLst>
              <a:ext uri="{FF2B5EF4-FFF2-40B4-BE49-F238E27FC236}">
                <a16:creationId xmlns:a16="http://schemas.microsoft.com/office/drawing/2014/main" id="{0E95058F-88E8-74B4-B3FA-BC16C6CBDFF2}"/>
              </a:ext>
            </a:extLst>
          </p:cNvPr>
          <p:cNvCxnSpPr>
            <a:cxnSpLocks/>
            <a:stCxn id="132" idx="1"/>
            <a:endCxn id="131" idx="1"/>
          </p:cNvCxnSpPr>
          <p:nvPr/>
        </p:nvCxnSpPr>
        <p:spPr>
          <a:xfrm rot="10800000" flipH="1" flipV="1">
            <a:off x="1678061" y="3131972"/>
            <a:ext cx="1491093" cy="2599656"/>
          </a:xfrm>
          <a:prstGeom prst="curvedConnector3">
            <a:avLst>
              <a:gd name="adj1" fmla="val -15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C8299252-6C75-4EB8-86AD-F63AA7F96042}"/>
              </a:ext>
            </a:extLst>
          </p:cNvPr>
          <p:cNvSpPr/>
          <p:nvPr/>
        </p:nvSpPr>
        <p:spPr>
          <a:xfrm>
            <a:off x="2874240" y="5391930"/>
            <a:ext cx="1554378" cy="8946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アイデンティティプロバイダー設定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CA047A2-2DC6-B690-9546-A18873A02865}"/>
              </a:ext>
            </a:extLst>
          </p:cNvPr>
          <p:cNvSpPr txBox="1"/>
          <p:nvPr/>
        </p:nvSpPr>
        <p:spPr>
          <a:xfrm>
            <a:off x="4235615" y="1788916"/>
            <a:ext cx="80663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API</a:t>
            </a:r>
            <a:r>
              <a:rPr kumimoji="1" lang="ja-JP" altLang="en-US" sz="1000" dirty="0"/>
              <a:t>アクセス</a:t>
            </a: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8F6BD0E8-4783-86A4-17F6-8539923648E6}"/>
              </a:ext>
            </a:extLst>
          </p:cNvPr>
          <p:cNvSpPr txBox="1"/>
          <p:nvPr/>
        </p:nvSpPr>
        <p:spPr>
          <a:xfrm>
            <a:off x="2260819" y="4560510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連絡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402AEA0C-16A7-60DB-55C6-E727F4893B5E}"/>
              </a:ext>
            </a:extLst>
          </p:cNvPr>
          <p:cNvSpPr txBox="1"/>
          <p:nvPr/>
        </p:nvSpPr>
        <p:spPr>
          <a:xfrm>
            <a:off x="5400147" y="441610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連絡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6C39510D-8DEE-43C0-68E0-E069B379B8E6}"/>
              </a:ext>
            </a:extLst>
          </p:cNvPr>
          <p:cNvSpPr txBox="1"/>
          <p:nvPr/>
        </p:nvSpPr>
        <p:spPr>
          <a:xfrm>
            <a:off x="7532411" y="3826826"/>
            <a:ext cx="4411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更新</a:t>
            </a:r>
            <a:endParaRPr kumimoji="1" lang="en-US" altLang="ja-JP" sz="1000" dirty="0"/>
          </a:p>
          <a:p>
            <a:r>
              <a:rPr kumimoji="1" lang="ja-JP" altLang="en-US" sz="1000" dirty="0"/>
              <a:t>作業</a:t>
            </a:r>
            <a:endParaRPr kumimoji="1" lang="en-US" altLang="ja-JP" sz="1000" dirty="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F4F46C5C-98D5-7D65-C0B2-9F60F85DB9F6}"/>
              </a:ext>
            </a:extLst>
          </p:cNvPr>
          <p:cNvSpPr txBox="1"/>
          <p:nvPr/>
        </p:nvSpPr>
        <p:spPr>
          <a:xfrm>
            <a:off x="5065529" y="3705218"/>
            <a:ext cx="6976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管理業務</a:t>
            </a:r>
            <a:endParaRPr kumimoji="1" lang="en-US" altLang="ja-JP" sz="1000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27F9B523-5B80-6D1E-CBB9-D9D475E1DBDA}"/>
              </a:ext>
            </a:extLst>
          </p:cNvPr>
          <p:cNvSpPr txBox="1"/>
          <p:nvPr/>
        </p:nvSpPr>
        <p:spPr>
          <a:xfrm>
            <a:off x="5101292" y="5061751"/>
            <a:ext cx="6976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管理業務</a:t>
            </a:r>
            <a:endParaRPr kumimoji="1" lang="en-US" altLang="ja-JP" sz="1000" dirty="0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D8EF2180-669F-D0FB-9477-7D3529245EB0}"/>
              </a:ext>
            </a:extLst>
          </p:cNvPr>
          <p:cNvSpPr/>
          <p:nvPr/>
        </p:nvSpPr>
        <p:spPr>
          <a:xfrm>
            <a:off x="2196858" y="216075"/>
            <a:ext cx="569059" cy="235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情報元</a:t>
            </a:r>
          </a:p>
        </p:txBody>
      </p:sp>
      <p:cxnSp>
        <p:nvCxnSpPr>
          <p:cNvPr id="198" name="コネクタ: 曲線 197">
            <a:extLst>
              <a:ext uri="{FF2B5EF4-FFF2-40B4-BE49-F238E27FC236}">
                <a16:creationId xmlns:a16="http://schemas.microsoft.com/office/drawing/2014/main" id="{801EDCEF-65EE-14FE-6CCC-A861430E4193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 flipV="1">
            <a:off x="2765917" y="308246"/>
            <a:ext cx="428906" cy="25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E0CFCCE4-55B5-716D-AD58-4836B384A1A8}"/>
              </a:ext>
            </a:extLst>
          </p:cNvPr>
          <p:cNvSpPr/>
          <p:nvPr/>
        </p:nvSpPr>
        <p:spPr>
          <a:xfrm>
            <a:off x="3194823" y="190447"/>
            <a:ext cx="689127" cy="235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設定先</a:t>
            </a:r>
          </a:p>
        </p:txBody>
      </p: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A285F81C-2587-D3A3-6329-3AA36A0222C9}"/>
              </a:ext>
            </a:extLst>
          </p:cNvPr>
          <p:cNvCxnSpPr>
            <a:cxnSpLocks/>
          </p:cNvCxnSpPr>
          <p:nvPr/>
        </p:nvCxnSpPr>
        <p:spPr>
          <a:xfrm flipV="1">
            <a:off x="4349223" y="301447"/>
            <a:ext cx="1465770" cy="6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9756E56E-393F-7109-7E2A-2C812E44DD6A}"/>
              </a:ext>
            </a:extLst>
          </p:cNvPr>
          <p:cNvSpPr txBox="1"/>
          <p:nvPr/>
        </p:nvSpPr>
        <p:spPr>
          <a:xfrm>
            <a:off x="4707232" y="190447"/>
            <a:ext cx="81015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アクション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9D2B87B-40CF-8017-430B-B70DBF3697A2}"/>
              </a:ext>
            </a:extLst>
          </p:cNvPr>
          <p:cNvSpPr/>
          <p:nvPr/>
        </p:nvSpPr>
        <p:spPr>
          <a:xfrm>
            <a:off x="4293924" y="2355771"/>
            <a:ext cx="1197328" cy="281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データカタログ作成ツールクライアント情報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B3439EB-222E-87D7-813A-3AFD67925F75}"/>
              </a:ext>
            </a:extLst>
          </p:cNvPr>
          <p:cNvSpPr/>
          <p:nvPr/>
        </p:nvSpPr>
        <p:spPr>
          <a:xfrm>
            <a:off x="4279812" y="2791043"/>
            <a:ext cx="1197327" cy="23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認可機能クライアント情報</a:t>
            </a:r>
          </a:p>
        </p:txBody>
      </p:sp>
      <p:sp>
        <p:nvSpPr>
          <p:cNvPr id="88" name="フローチャート: 書類 87">
            <a:extLst>
              <a:ext uri="{FF2B5EF4-FFF2-40B4-BE49-F238E27FC236}">
                <a16:creationId xmlns:a16="http://schemas.microsoft.com/office/drawing/2014/main" id="{83938511-3018-C91E-65E2-B6C15269D5E9}"/>
              </a:ext>
            </a:extLst>
          </p:cNvPr>
          <p:cNvSpPr/>
          <p:nvPr/>
        </p:nvSpPr>
        <p:spPr>
          <a:xfrm>
            <a:off x="7903445" y="4939567"/>
            <a:ext cx="815000" cy="2637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設定ファイル</a:t>
            </a:r>
          </a:p>
        </p:txBody>
      </p:sp>
      <p:sp>
        <p:nvSpPr>
          <p:cNvPr id="90" name="フローチャート: 書類 89">
            <a:extLst>
              <a:ext uri="{FF2B5EF4-FFF2-40B4-BE49-F238E27FC236}">
                <a16:creationId xmlns:a16="http://schemas.microsoft.com/office/drawing/2014/main" id="{58164E11-4809-154A-96FF-AB94B06E6958}"/>
              </a:ext>
            </a:extLst>
          </p:cNvPr>
          <p:cNvSpPr/>
          <p:nvPr/>
        </p:nvSpPr>
        <p:spPr>
          <a:xfrm>
            <a:off x="5294115" y="5712864"/>
            <a:ext cx="815000" cy="2637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設定ファイル</a:t>
            </a:r>
          </a:p>
        </p:txBody>
      </p:sp>
      <p:cxnSp>
        <p:nvCxnSpPr>
          <p:cNvPr id="91" name="コネクタ: 曲線 90">
            <a:extLst>
              <a:ext uri="{FF2B5EF4-FFF2-40B4-BE49-F238E27FC236}">
                <a16:creationId xmlns:a16="http://schemas.microsoft.com/office/drawing/2014/main" id="{B1F76D82-835B-1E7D-2C6A-2E291B9918E7}"/>
              </a:ext>
            </a:extLst>
          </p:cNvPr>
          <p:cNvCxnSpPr>
            <a:cxnSpLocks/>
            <a:stCxn id="87" idx="3"/>
            <a:endCxn id="90" idx="3"/>
          </p:cNvCxnSpPr>
          <p:nvPr/>
        </p:nvCxnSpPr>
        <p:spPr>
          <a:xfrm>
            <a:off x="5477139" y="2908169"/>
            <a:ext cx="631976" cy="2936589"/>
          </a:xfrm>
          <a:prstGeom prst="curvedConnector3">
            <a:avLst>
              <a:gd name="adj1" fmla="val 136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E4A477EC-2FB5-E663-F25B-30F03A22F642}"/>
              </a:ext>
            </a:extLst>
          </p:cNvPr>
          <p:cNvCxnSpPr>
            <a:cxnSpLocks/>
            <a:stCxn id="90" idx="3"/>
            <a:endCxn id="13" idx="3"/>
          </p:cNvCxnSpPr>
          <p:nvPr/>
        </p:nvCxnSpPr>
        <p:spPr>
          <a:xfrm flipV="1">
            <a:off x="6109115" y="4886372"/>
            <a:ext cx="875158" cy="958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FC4593E-842D-5D10-2CBE-8BFDE8AE5406}"/>
              </a:ext>
            </a:extLst>
          </p:cNvPr>
          <p:cNvSpPr txBox="1"/>
          <p:nvPr/>
        </p:nvSpPr>
        <p:spPr>
          <a:xfrm>
            <a:off x="6531043" y="5182975"/>
            <a:ext cx="4411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更新</a:t>
            </a:r>
            <a:endParaRPr kumimoji="1" lang="en-US" altLang="ja-JP" sz="1000" dirty="0"/>
          </a:p>
          <a:p>
            <a:r>
              <a:rPr kumimoji="1" lang="ja-JP" altLang="en-US" sz="1000" dirty="0"/>
              <a:t>作業</a:t>
            </a:r>
            <a:endParaRPr kumimoji="1" lang="en-US" altLang="ja-JP" sz="1000" dirty="0"/>
          </a:p>
        </p:txBody>
      </p:sp>
      <p:cxnSp>
        <p:nvCxnSpPr>
          <p:cNvPr id="145" name="コネクタ: 曲線 144">
            <a:extLst>
              <a:ext uri="{FF2B5EF4-FFF2-40B4-BE49-F238E27FC236}">
                <a16:creationId xmlns:a16="http://schemas.microsoft.com/office/drawing/2014/main" id="{FAABA13B-DB31-CF12-9088-9246AADB2788}"/>
              </a:ext>
            </a:extLst>
          </p:cNvPr>
          <p:cNvCxnSpPr>
            <a:cxnSpLocks/>
            <a:stCxn id="285" idx="0"/>
            <a:endCxn id="116" idx="2"/>
          </p:cNvCxnSpPr>
          <p:nvPr/>
        </p:nvCxnSpPr>
        <p:spPr>
          <a:xfrm rot="16200000" flipV="1">
            <a:off x="3773603" y="2364982"/>
            <a:ext cx="3551511" cy="3943517"/>
          </a:xfrm>
          <a:prstGeom prst="curved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94558E5F-89A8-E1BF-7298-267B32C6CFB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5491252" y="2496646"/>
            <a:ext cx="2412193" cy="2574815"/>
          </a:xfrm>
          <a:prstGeom prst="curvedConnector3">
            <a:avLst>
              <a:gd name="adj1" fmla="val 39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CC71490A-9865-2903-6986-5D03AD16722F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6984273" y="4939567"/>
            <a:ext cx="919172" cy="131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2F73A42-0BA5-8339-C2E4-41895B8E9BE1}"/>
              </a:ext>
            </a:extLst>
          </p:cNvPr>
          <p:cNvSpPr txBox="1"/>
          <p:nvPr/>
        </p:nvSpPr>
        <p:spPr>
          <a:xfrm>
            <a:off x="7147763" y="4743367"/>
            <a:ext cx="4411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更新</a:t>
            </a:r>
            <a:endParaRPr kumimoji="1" lang="en-US" altLang="ja-JP" sz="1000" dirty="0"/>
          </a:p>
          <a:p>
            <a:r>
              <a:rPr kumimoji="1" lang="ja-JP" altLang="en-US" sz="1000" dirty="0"/>
              <a:t>作業</a:t>
            </a:r>
            <a:endParaRPr kumimoji="1" lang="en-US" altLang="ja-JP" sz="1000" dirty="0"/>
          </a:p>
        </p:txBody>
      </p:sp>
      <p:sp>
        <p:nvSpPr>
          <p:cNvPr id="112" name="フローチャート: 書類 111">
            <a:extLst>
              <a:ext uri="{FF2B5EF4-FFF2-40B4-BE49-F238E27FC236}">
                <a16:creationId xmlns:a16="http://schemas.microsoft.com/office/drawing/2014/main" id="{1B1F0745-DD2D-10B8-32C1-32CDEB5DA164}"/>
              </a:ext>
            </a:extLst>
          </p:cNvPr>
          <p:cNvSpPr/>
          <p:nvPr/>
        </p:nvSpPr>
        <p:spPr>
          <a:xfrm>
            <a:off x="1513901" y="5602284"/>
            <a:ext cx="673510" cy="2637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設定ファイル</a:t>
            </a: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D2A5DC3-8125-2AE3-A8AD-37329C94F2D6}"/>
              </a:ext>
            </a:extLst>
          </p:cNvPr>
          <p:cNvCxnSpPr>
            <a:cxnSpLocks/>
            <a:stCxn id="112" idx="0"/>
            <a:endCxn id="107" idx="2"/>
          </p:cNvCxnSpPr>
          <p:nvPr/>
        </p:nvCxnSpPr>
        <p:spPr>
          <a:xfrm flipH="1" flipV="1">
            <a:off x="1296436" y="5065640"/>
            <a:ext cx="55422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4242A7FD-718A-259E-0952-4C8CB3BCA9F9}"/>
              </a:ext>
            </a:extLst>
          </p:cNvPr>
          <p:cNvSpPr txBox="1"/>
          <p:nvPr/>
        </p:nvSpPr>
        <p:spPr>
          <a:xfrm>
            <a:off x="1335543" y="5122627"/>
            <a:ext cx="4411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更新</a:t>
            </a:r>
            <a:endParaRPr kumimoji="1" lang="en-US" altLang="ja-JP" sz="1000" dirty="0"/>
          </a:p>
          <a:p>
            <a:r>
              <a:rPr kumimoji="1" lang="ja-JP" altLang="en-US" sz="1000" dirty="0"/>
              <a:t>作業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97524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88A7B-9FAC-4A57-9F2A-37F2F50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lang="ja-JP" altLang="en-US" dirty="0"/>
              <a:t>認証機能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252755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B9FF08E-49CF-E0B4-C2A9-7F7F69CA28AE}"/>
              </a:ext>
            </a:extLst>
          </p:cNvPr>
          <p:cNvSpPr/>
          <p:nvPr/>
        </p:nvSpPr>
        <p:spPr>
          <a:xfrm>
            <a:off x="5175315" y="4573370"/>
            <a:ext cx="3553906" cy="1766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A8E3447-E6A8-DA5E-135A-7B1AD7D20F97}"/>
              </a:ext>
            </a:extLst>
          </p:cNvPr>
          <p:cNvSpPr/>
          <p:nvPr/>
        </p:nvSpPr>
        <p:spPr>
          <a:xfrm>
            <a:off x="5175315" y="2574844"/>
            <a:ext cx="3553906" cy="1766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利用者関連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8C09046-D8FC-405D-B804-20F1A0A6B6F2}"/>
              </a:ext>
            </a:extLst>
          </p:cNvPr>
          <p:cNvSpPr/>
          <p:nvPr/>
        </p:nvSpPr>
        <p:spPr>
          <a:xfrm>
            <a:off x="5175316" y="1284132"/>
            <a:ext cx="3553906" cy="1028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ln w="0"/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認証機能設定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18BA7E-46CB-4E8D-9E6D-5869008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1.1.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ja-JP" altLang="en-US" sz="18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F51EAE2-7C9A-29DB-2D50-6186C326A8FF}"/>
              </a:ext>
            </a:extLst>
          </p:cNvPr>
          <p:cNvSpPr/>
          <p:nvPr/>
        </p:nvSpPr>
        <p:spPr>
          <a:xfrm>
            <a:off x="552002" y="3801386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611A9E-75DA-DBFE-E112-342A1B798EDD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1632002" y="3981386"/>
            <a:ext cx="132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DACF968-6071-7CE8-44E5-6F77A5121BE9}"/>
              </a:ext>
            </a:extLst>
          </p:cNvPr>
          <p:cNvSpPr/>
          <p:nvPr/>
        </p:nvSpPr>
        <p:spPr>
          <a:xfrm>
            <a:off x="5589125" y="3077924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FA8301-2608-AD90-7348-828B95C9F1F9}"/>
              </a:ext>
            </a:extLst>
          </p:cNvPr>
          <p:cNvSpPr/>
          <p:nvPr/>
        </p:nvSpPr>
        <p:spPr>
          <a:xfrm>
            <a:off x="5589125" y="3801386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A08CBD9-B895-90D3-7044-D370373EE5FB}"/>
              </a:ext>
            </a:extLst>
          </p:cNvPr>
          <p:cNvSpPr/>
          <p:nvPr/>
        </p:nvSpPr>
        <p:spPr>
          <a:xfrm>
            <a:off x="7287848" y="3798487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詳細画面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0CC26D2-78E7-B1AF-2790-FD38B618187C}"/>
              </a:ext>
            </a:extLst>
          </p:cNvPr>
          <p:cNvSpPr/>
          <p:nvPr/>
        </p:nvSpPr>
        <p:spPr>
          <a:xfrm>
            <a:off x="2954106" y="3801386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3AA4F1B-04F1-FB48-2283-E22339AAE3C1}"/>
              </a:ext>
            </a:extLst>
          </p:cNvPr>
          <p:cNvSpPr/>
          <p:nvPr/>
        </p:nvSpPr>
        <p:spPr>
          <a:xfrm>
            <a:off x="5570994" y="5768581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C3D96A5-395E-A6FA-25E3-8FB1AF4DCA44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4034106" y="3257924"/>
            <a:ext cx="1555019" cy="72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87193F4-3107-4FA4-0AB0-8FD1BDAC297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669125" y="3978487"/>
            <a:ext cx="618723" cy="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81036921-1788-DCE2-5C2B-D635586F4C65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4034106" y="3981386"/>
            <a:ext cx="1536888" cy="196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3DCDAF6-FDD6-C7C9-8199-7DE6F47CBBD8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4034106" y="3981386"/>
            <a:ext cx="1555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07220A36-505B-705A-DD07-687CAF6E0DF4}"/>
              </a:ext>
            </a:extLst>
          </p:cNvPr>
          <p:cNvSpPr/>
          <p:nvPr/>
        </p:nvSpPr>
        <p:spPr>
          <a:xfrm>
            <a:off x="5570994" y="5076610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登録画面</a:t>
            </a:r>
          </a:p>
        </p:txBody>
      </p:sp>
      <p:cxnSp>
        <p:nvCxnSpPr>
          <p:cNvPr id="253" name="直線矢印コネクタ 252">
            <a:extLst>
              <a:ext uri="{FF2B5EF4-FFF2-40B4-BE49-F238E27FC236}">
                <a16:creationId xmlns:a16="http://schemas.microsoft.com/office/drawing/2014/main" id="{8C31536A-1F49-5533-3719-187BF83B13A2}"/>
              </a:ext>
            </a:extLst>
          </p:cNvPr>
          <p:cNvCxnSpPr>
            <a:cxnSpLocks/>
            <a:stCxn id="24" idx="3"/>
            <a:endCxn id="252" idx="1"/>
          </p:cNvCxnSpPr>
          <p:nvPr/>
        </p:nvCxnSpPr>
        <p:spPr>
          <a:xfrm>
            <a:off x="4034106" y="3981386"/>
            <a:ext cx="1536888" cy="127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5FD4600D-F61B-0EBA-1744-09EF4C384FD5}"/>
              </a:ext>
            </a:extLst>
          </p:cNvPr>
          <p:cNvSpPr txBox="1"/>
          <p:nvPr/>
        </p:nvSpPr>
        <p:spPr>
          <a:xfrm>
            <a:off x="263679" y="8243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画面遷移図を以下に示す。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1" name="四角形: 角を丸くする 310">
            <a:extLst>
              <a:ext uri="{FF2B5EF4-FFF2-40B4-BE49-F238E27FC236}">
                <a16:creationId xmlns:a16="http://schemas.microsoft.com/office/drawing/2014/main" id="{2E66E985-6DF7-3DC8-C41F-A458128EDDEC}"/>
              </a:ext>
            </a:extLst>
          </p:cNvPr>
          <p:cNvSpPr/>
          <p:nvPr/>
        </p:nvSpPr>
        <p:spPr>
          <a:xfrm>
            <a:off x="7287848" y="5768581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詳細画面</a:t>
            </a:r>
          </a:p>
        </p:txBody>
      </p: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86439534-6982-22CB-1717-21D6DA348C44}"/>
              </a:ext>
            </a:extLst>
          </p:cNvPr>
          <p:cNvCxnSpPr>
            <a:cxnSpLocks/>
            <a:stCxn id="27" idx="3"/>
            <a:endCxn id="311" idx="1"/>
          </p:cNvCxnSpPr>
          <p:nvPr/>
        </p:nvCxnSpPr>
        <p:spPr>
          <a:xfrm>
            <a:off x="6650994" y="5948581"/>
            <a:ext cx="636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FA60BA1-8B70-68FF-9EDC-74C36AACFF1D}"/>
              </a:ext>
            </a:extLst>
          </p:cNvPr>
          <p:cNvSpPr/>
          <p:nvPr/>
        </p:nvSpPr>
        <p:spPr>
          <a:xfrm>
            <a:off x="5570994" y="1726212"/>
            <a:ext cx="1080000" cy="3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認証機能設定画面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0BE463E-5475-589C-E9E1-C7F387910FBA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 flipV="1">
            <a:off x="4034106" y="1906212"/>
            <a:ext cx="1536888" cy="207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856F04CD-3F52-BC0C-CB50-DDB35BC2B893}"/>
              </a:ext>
            </a:extLst>
          </p:cNvPr>
          <p:cNvSpPr/>
          <p:nvPr/>
        </p:nvSpPr>
        <p:spPr>
          <a:xfrm>
            <a:off x="2303167" y="5633351"/>
            <a:ext cx="2381878" cy="611221"/>
          </a:xfrm>
          <a:prstGeom prst="wedgeRoundRectCallout">
            <a:avLst>
              <a:gd name="adj1" fmla="val 68201"/>
              <a:gd name="adj2" fmla="val -5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運用の途中で採用する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外部</a:t>
            </a:r>
            <a:r>
              <a:rPr kumimoji="1" lang="en-US" altLang="ja-JP" sz="1400" dirty="0"/>
              <a:t>IdP</a:t>
            </a:r>
            <a:r>
              <a:rPr kumimoji="1" lang="ja-JP" altLang="en-US" sz="1400" dirty="0"/>
              <a:t>が増える場合など</a:t>
            </a:r>
          </a:p>
        </p:txBody>
      </p:sp>
    </p:spTree>
    <p:extLst>
      <p:ext uri="{BB962C8B-B14F-4D97-AF65-F5344CB8AC3E}">
        <p14:creationId xmlns:p14="http://schemas.microsoft.com/office/powerpoint/2010/main" val="40458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1.2.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0D16CF-6E75-599D-8D0F-2DBC47C06339}"/>
              </a:ext>
            </a:extLst>
          </p:cNvPr>
          <p:cNvSpPr/>
          <p:nvPr/>
        </p:nvSpPr>
        <p:spPr>
          <a:xfrm>
            <a:off x="2318721" y="1819131"/>
            <a:ext cx="4389120" cy="2225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4F93F60-79F7-408C-8325-1D725254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26038"/>
              </p:ext>
            </p:extLst>
          </p:nvPr>
        </p:nvGraphicFramePr>
        <p:xfrm>
          <a:off x="2894146" y="2023186"/>
          <a:ext cx="291027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0274">
                  <a:extLst>
                    <a:ext uri="{9D8B030D-6E8A-4147-A177-3AD203B41FA5}">
                      <a16:colId xmlns:a16="http://schemas.microsoft.com/office/drawing/2014/main" val="3343087484"/>
                    </a:ext>
                  </a:extLst>
                </a:gridCol>
              </a:tblGrid>
              <a:tr h="168699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822691"/>
                  </a:ext>
                </a:extLst>
              </a:tr>
              <a:tr h="168699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561394"/>
                  </a:ext>
                </a:extLst>
              </a:tr>
              <a:tr h="168699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925914"/>
                  </a:ext>
                </a:extLst>
              </a:tr>
              <a:tr h="168699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185087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8A3E6A-3BDF-4CF8-9C39-B3FF11B4C5FC}"/>
              </a:ext>
            </a:extLst>
          </p:cNvPr>
          <p:cNvSpPr/>
          <p:nvPr/>
        </p:nvSpPr>
        <p:spPr>
          <a:xfrm>
            <a:off x="3003204" y="3311265"/>
            <a:ext cx="2605115" cy="3135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ログイン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D33F106-9542-5899-A1AB-9687D3F4B98D}"/>
              </a:ext>
            </a:extLst>
          </p:cNvPr>
          <p:cNvSpPr/>
          <p:nvPr/>
        </p:nvSpPr>
        <p:spPr>
          <a:xfrm>
            <a:off x="6155389" y="4456675"/>
            <a:ext cx="2910274" cy="432000"/>
          </a:xfrm>
          <a:prstGeom prst="wedgeRoundRectCallout">
            <a:avLst>
              <a:gd name="adj1" fmla="val -48512"/>
              <a:gd name="adj2" fmla="val -120320"/>
              <a:gd name="adj3" fmla="val 1666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認証機能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Admin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ユーザ情報を入力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1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1.3.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メニュー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063D4A-B13F-6A93-5585-546DE082F424}"/>
              </a:ext>
            </a:extLst>
          </p:cNvPr>
          <p:cNvSpPr/>
          <p:nvPr/>
        </p:nvSpPr>
        <p:spPr>
          <a:xfrm>
            <a:off x="334739" y="922147"/>
            <a:ext cx="2452004" cy="5323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認証機能の設定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CADDE</a:t>
            </a:r>
            <a:r>
              <a:rPr kumimoji="1" lang="ja-JP" altLang="en-US" dirty="0"/>
              <a:t>利用者登録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CADDE</a:t>
            </a:r>
            <a:r>
              <a:rPr kumimoji="1" lang="ja-JP" altLang="en-US" dirty="0"/>
              <a:t>利用者一覧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外部</a:t>
            </a:r>
            <a:r>
              <a:rPr kumimoji="1" lang="en-US" altLang="ja-JP" dirty="0"/>
              <a:t>IdP</a:t>
            </a:r>
            <a:r>
              <a:rPr kumimoji="1" lang="ja-JP" altLang="en-US" dirty="0"/>
              <a:t>登録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外部</a:t>
            </a:r>
            <a:r>
              <a:rPr kumimoji="1" lang="en-US" altLang="ja-JP" dirty="0"/>
              <a:t>IdP</a:t>
            </a:r>
            <a:r>
              <a:rPr kumimoji="1" lang="ja-JP" altLang="en-US" dirty="0"/>
              <a:t>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9438E88-B276-3196-BB8B-054ED8C0994B}"/>
              </a:ext>
            </a:extLst>
          </p:cNvPr>
          <p:cNvSpPr/>
          <p:nvPr/>
        </p:nvSpPr>
        <p:spPr>
          <a:xfrm>
            <a:off x="2786743" y="922147"/>
            <a:ext cx="6592388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三　認証機能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FD59B59-0962-A92A-A61A-BF93547A43B6}"/>
              </a:ext>
            </a:extLst>
          </p:cNvPr>
          <p:cNvSpPr/>
          <p:nvPr/>
        </p:nvSpPr>
        <p:spPr>
          <a:xfrm>
            <a:off x="7845881" y="965544"/>
            <a:ext cx="1341661" cy="2971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ログアウト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E34416-78E5-8516-E581-176B5C83A1B0}"/>
              </a:ext>
            </a:extLst>
          </p:cNvPr>
          <p:cNvSpPr/>
          <p:nvPr/>
        </p:nvSpPr>
        <p:spPr>
          <a:xfrm>
            <a:off x="2786742" y="1354147"/>
            <a:ext cx="6592387" cy="4891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各画面の表示エリア</a:t>
            </a:r>
          </a:p>
        </p:txBody>
      </p:sp>
    </p:spTree>
    <p:extLst>
      <p:ext uri="{BB962C8B-B14F-4D97-AF65-F5344CB8AC3E}">
        <p14:creationId xmlns:p14="http://schemas.microsoft.com/office/powerpoint/2010/main" val="396723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1.4.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基本設定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B04675-9911-5EC5-7796-6CDB5FABE202}"/>
              </a:ext>
            </a:extLst>
          </p:cNvPr>
          <p:cNvSpPr txBox="1"/>
          <p:nvPr/>
        </p:nvSpPr>
        <p:spPr>
          <a:xfrm>
            <a:off x="218189" y="1285761"/>
            <a:ext cx="9457033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認証機能情報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アクセストークン生存期間　          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            5           ]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https://example.com/auth/realms/example/protocol/openid-connect/auth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https://example.com/auth/realms/example/protocol/openid-connect/token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UserInfo URL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https://example.com/auth/realms/example/protocol/openid-connect/userinfo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b="1">
                <a:solidFill>
                  <a:srgbClr val="44546A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r>
              <a:rPr kumimoji="1" lang="ja-JP" altLang="en-US" sz="1600" b="1">
                <a:solidFill>
                  <a:srgbClr val="44546A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クライアント設定</a:t>
            </a:r>
            <a:endParaRPr kumimoji="1" lang="en-US" altLang="ja-JP" sz="1600" b="1">
              <a:solidFill>
                <a:srgbClr val="44546A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ID webapp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データカタログ作成ツールクライアント画面（支援サービス群）クライアント設定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catalog_tool_web</a:t>
            </a: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  <a:r>
              <a:rPr kumimoji="1" lang="en-US" altLang="ja-JP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サーバ（支援サービス群）クライアント設定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catalog_tool_app</a:t>
            </a: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クライアントシークレット　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XXXXXXXX-XXXX-XXXX-XXXX-XXXXXXXXXXXX</a:t>
            </a: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来歴管理クライアント設定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provenance</a:t>
            </a:r>
          </a:p>
          <a:p>
            <a:r>
              <a:rPr kumimoji="1"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クライアントシークレット　</a:t>
            </a:r>
            <a:r>
              <a:rPr kumimoji="1" lang="en-US" altLang="ja-JP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XXXXXXXX-XXXX-XXXX-XXXX-XXXXXXXXXXXX</a:t>
            </a: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契約管理クライアント設定　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contract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（複数の際はサフィックスなどをつけて識別）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クライアントシークレット　</a:t>
            </a:r>
            <a:r>
              <a:rPr kumimoji="1" lang="en-US" altLang="ja-JP" sz="1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XXXXXXXX-XXXX-XXXX-XXXX-XXXXXXXXXXXX</a:t>
            </a:r>
            <a:endParaRPr kumimoji="1" lang="en-US" altLang="ja-JP" sz="1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9C114B-A689-E355-67EC-F0A5E6F48F99}"/>
              </a:ext>
            </a:extLst>
          </p:cNvPr>
          <p:cNvSpPr/>
          <p:nvPr/>
        </p:nvSpPr>
        <p:spPr>
          <a:xfrm>
            <a:off x="6340631" y="3851003"/>
            <a:ext cx="3108169" cy="3739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サーバ（支援サービス群）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914400">
              <a:defRPr/>
            </a:pP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ja-JP" alt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シークレット更新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D0B9440-9F30-8724-59E6-7F9DA04400AF}"/>
              </a:ext>
            </a:extLst>
          </p:cNvPr>
          <p:cNvSpPr/>
          <p:nvPr/>
        </p:nvSpPr>
        <p:spPr>
          <a:xfrm>
            <a:off x="6340630" y="4466198"/>
            <a:ext cx="3116099" cy="373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914400">
              <a:defRPr/>
            </a:pP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ja-JP" alt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シークレット更新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B70507-1E39-50E5-2BC3-68BF37F1DFF8}"/>
              </a:ext>
            </a:extLst>
          </p:cNvPr>
          <p:cNvSpPr/>
          <p:nvPr/>
        </p:nvSpPr>
        <p:spPr>
          <a:xfrm>
            <a:off x="6340630" y="5138406"/>
            <a:ext cx="3116099" cy="373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契約管理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クライアントシークレット更新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E186F4-7E12-A92B-635D-4FCED0566B73}"/>
              </a:ext>
            </a:extLst>
          </p:cNvPr>
          <p:cNvSpPr/>
          <p:nvPr/>
        </p:nvSpPr>
        <p:spPr>
          <a:xfrm>
            <a:off x="6340630" y="1399485"/>
            <a:ext cx="3108169" cy="373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アクセストークン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生存期間更新</a:t>
            </a:r>
          </a:p>
        </p:txBody>
      </p:sp>
    </p:spTree>
    <p:extLst>
      <p:ext uri="{BB962C8B-B14F-4D97-AF65-F5344CB8AC3E}">
        <p14:creationId xmlns:p14="http://schemas.microsoft.com/office/powerpoint/2010/main" val="338475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1.5.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利用者登録画面</a:t>
            </a:r>
            <a:endParaRPr kumimoji="1" lang="ja-JP" altLang="en-US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63487-759B-42F3-970C-D0A2F447D1EB}"/>
              </a:ext>
            </a:extLst>
          </p:cNvPr>
          <p:cNvSpPr txBox="1"/>
          <p:nvPr/>
        </p:nvSpPr>
        <p:spPr>
          <a:xfrm>
            <a:off x="234000" y="735905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登録情報を入力してください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50E05D-AADF-217D-4AFD-949CF17BA91D}"/>
              </a:ext>
            </a:extLst>
          </p:cNvPr>
          <p:cNvSpPr/>
          <p:nvPr/>
        </p:nvSpPr>
        <p:spPr>
          <a:xfrm>
            <a:off x="506477" y="6100010"/>
            <a:ext cx="1901591" cy="3154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利用者登録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358B41-CB4F-3EA2-A67D-149618B94C14}"/>
              </a:ext>
            </a:extLst>
          </p:cNvPr>
          <p:cNvSpPr txBox="1"/>
          <p:nvPr/>
        </p:nvSpPr>
        <p:spPr>
          <a:xfrm>
            <a:off x="353043" y="1070251"/>
            <a:ext cx="9296054" cy="50629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ユーザ情報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 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姓　　　　　　　　　　　　　　     　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名　　　　　　　　　　　　　　　　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メールアドレス　　　　　　　　　　　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]          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住所　　　　　　　　　　　　　　　　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　　　　　　　　　　   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   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所属組織の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◎外部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を使用する　　　　　　　　　　　　　　　　　　　〇外部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を使用しない　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外部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名　　　　　　　　　 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自動入力　　　　　　　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外部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       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 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]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外部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IdP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におけるユーザ名　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　　　　     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データ利用者情報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◎データ利用者として使用　　　　　　　　　　　　　　　　　〇データ利用者として使用しない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利用者コネクタの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          [                      ]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データ提供者情報</a:t>
            </a:r>
            <a:endParaRPr kumimoji="1" lang="en-US" altLang="ja-JP" sz="1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◎データ提供者として使う　　　　　　　　　　　　　　　　　〇データ提供者として使用しない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提供者コネクタの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                       ]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◎所有しているデータカタログ作成ツールを使用する　　〇所有しているデータカタログ作成ツールを使用しない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E86D2E3-7EB9-3025-512A-68F2541C2243}"/>
              </a:ext>
            </a:extLst>
          </p:cNvPr>
          <p:cNvSpPr/>
          <p:nvPr/>
        </p:nvSpPr>
        <p:spPr>
          <a:xfrm>
            <a:off x="4031352" y="1291549"/>
            <a:ext cx="5112648" cy="211955"/>
          </a:xfrm>
          <a:prstGeom prst="wedgeRoundRectCallout">
            <a:avLst>
              <a:gd name="adj1" fmla="val -65712"/>
              <a:gd name="adj2" fmla="val 32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CADDE</a:t>
            </a:r>
            <a:r>
              <a:rPr kumimoji="1" lang="ja-JP" altLang="en-US" sz="1000" dirty="0"/>
              <a:t>運用管理者がフォーマットに従い</a:t>
            </a:r>
            <a:r>
              <a:rPr kumimoji="1" lang="en-US" altLang="ja-JP" sz="1000" dirty="0"/>
              <a:t>ID</a:t>
            </a:r>
            <a:r>
              <a:rPr kumimoji="1" lang="ja-JP" altLang="en-US" sz="1000" dirty="0"/>
              <a:t>を採番し、入力（属性としても登録する）</a:t>
            </a:r>
            <a:endParaRPr kumimoji="1" lang="en-US" altLang="ja-JP" sz="10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1000571-5F9F-E50E-F0C9-2C4668C8BA10}"/>
              </a:ext>
            </a:extLst>
          </p:cNvPr>
          <p:cNvSpPr/>
          <p:nvPr/>
        </p:nvSpPr>
        <p:spPr>
          <a:xfrm>
            <a:off x="335609" y="5155327"/>
            <a:ext cx="9186335" cy="662398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 b="1" dirty="0">
                <a:solidFill>
                  <a:schemeClr val="tx1"/>
                </a:solidFill>
              </a:rPr>
              <a:t>データ提供者として使用する場合に表示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078F58E-4E13-FC15-B302-9D867E5B230A}"/>
              </a:ext>
            </a:extLst>
          </p:cNvPr>
          <p:cNvSpPr/>
          <p:nvPr/>
        </p:nvSpPr>
        <p:spPr>
          <a:xfrm>
            <a:off x="335610" y="4199578"/>
            <a:ext cx="9186335" cy="324355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 b="1" dirty="0">
                <a:solidFill>
                  <a:schemeClr val="tx1"/>
                </a:solidFill>
              </a:rPr>
              <a:t>データ利用者として使用する場合に表示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5D7E3A2-4966-C3D0-FC0E-F82E69AFF727}"/>
              </a:ext>
            </a:extLst>
          </p:cNvPr>
          <p:cNvSpPr/>
          <p:nvPr/>
        </p:nvSpPr>
        <p:spPr>
          <a:xfrm>
            <a:off x="353043" y="2775989"/>
            <a:ext cx="9199915" cy="686586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 b="1" dirty="0">
                <a:solidFill>
                  <a:schemeClr val="tx1"/>
                </a:solidFill>
              </a:rPr>
              <a:t>外部</a:t>
            </a:r>
            <a:r>
              <a:rPr kumimoji="1" lang="en-US" altLang="ja-JP" sz="1000" b="1" dirty="0">
                <a:solidFill>
                  <a:schemeClr val="tx1"/>
                </a:solidFill>
              </a:rPr>
              <a:t>IdP</a:t>
            </a:r>
            <a:r>
              <a:rPr kumimoji="1" lang="ja-JP" altLang="en-US" sz="1000" b="1" dirty="0">
                <a:solidFill>
                  <a:schemeClr val="tx1"/>
                </a:solidFill>
              </a:rPr>
              <a:t>を使用する場合に表示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E679E8-9B9F-FFB8-E02A-F7201D08DCBF}"/>
              </a:ext>
            </a:extLst>
          </p:cNvPr>
          <p:cNvSpPr/>
          <p:nvPr/>
        </p:nvSpPr>
        <p:spPr>
          <a:xfrm>
            <a:off x="4031352" y="2073003"/>
            <a:ext cx="4554710" cy="211955"/>
          </a:xfrm>
          <a:prstGeom prst="wedgeRoundRectCallout">
            <a:avLst>
              <a:gd name="adj1" fmla="val -65248"/>
              <a:gd name="adj2" fmla="val 50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ランダム文字列を</a:t>
            </a:r>
            <a:r>
              <a:rPr kumimoji="1" lang="en-US" altLang="ja-JP" sz="1000" dirty="0"/>
              <a:t>CADDE</a:t>
            </a:r>
            <a:r>
              <a:rPr kumimoji="1" lang="ja-JP" altLang="en-US" sz="1000" dirty="0"/>
              <a:t>運用管理者が生成し入力する。その後、ユーザに通知</a:t>
            </a:r>
            <a:endParaRPr kumimoji="1" lang="en-US" altLang="ja-JP" sz="1000" dirty="0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EB4477C-2F1E-F6D7-D0E1-6282F9AD5D63}"/>
              </a:ext>
            </a:extLst>
          </p:cNvPr>
          <p:cNvSpPr/>
          <p:nvPr/>
        </p:nvSpPr>
        <p:spPr>
          <a:xfrm>
            <a:off x="3791633" y="5194672"/>
            <a:ext cx="2322733" cy="267846"/>
          </a:xfrm>
          <a:prstGeom prst="wedgeRoundRectCallout">
            <a:avLst>
              <a:gd name="adj1" fmla="val -66855"/>
              <a:gd name="adj2" fmla="val 1947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ロケーションサーバに登録される</a:t>
            </a:r>
            <a:endParaRPr kumimoji="1" lang="en-US" altLang="ja-JP" sz="1000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1EA6097-FA1B-7CAC-C317-78D0E67D5535}"/>
              </a:ext>
            </a:extLst>
          </p:cNvPr>
          <p:cNvSpPr/>
          <p:nvPr/>
        </p:nvSpPr>
        <p:spPr>
          <a:xfrm>
            <a:off x="4387812" y="3004490"/>
            <a:ext cx="2493435" cy="405272"/>
          </a:xfrm>
          <a:prstGeom prst="wedgeRoundRectCallout">
            <a:avLst>
              <a:gd name="adj1" fmla="val -65418"/>
              <a:gd name="adj2" fmla="val 20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外部</a:t>
            </a:r>
            <a:r>
              <a:rPr kumimoji="1" lang="en-US" altLang="ja-JP" sz="1000" dirty="0"/>
              <a:t>IdP</a:t>
            </a:r>
            <a:r>
              <a:rPr kumimoji="1" lang="ja-JP" altLang="en-US" sz="1000" dirty="0"/>
              <a:t>の数だけこのセットを表示</a:t>
            </a:r>
            <a:endParaRPr kumimoji="1" lang="en-US" altLang="ja-JP" sz="10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58CA3AA-089A-E39A-10F1-D5CCC21783DE}"/>
              </a:ext>
            </a:extLst>
          </p:cNvPr>
          <p:cNvSpPr/>
          <p:nvPr/>
        </p:nvSpPr>
        <p:spPr>
          <a:xfrm>
            <a:off x="4031352" y="2325442"/>
            <a:ext cx="4554710" cy="211955"/>
          </a:xfrm>
          <a:prstGeom prst="wedgeRoundRectCallout">
            <a:avLst>
              <a:gd name="adj1" fmla="val -65418"/>
              <a:gd name="adj2" fmla="val 20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複数選択可　カンマ区切りで入力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04356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549A-10B2-4E46-A4E3-CF24F85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認証機能画面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1.6. CADDE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利用者一覧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kumimoji="1" lang="ja-JP" altLang="en-US" sz="1800" dirty="0"/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12F9C97E-FF4A-68DB-BF4A-3E1D6404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15056"/>
              </p:ext>
            </p:extLst>
          </p:nvPr>
        </p:nvGraphicFramePr>
        <p:xfrm>
          <a:off x="234000" y="908885"/>
          <a:ext cx="926233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17">
                  <a:extLst>
                    <a:ext uri="{9D8B030D-6E8A-4147-A177-3AD203B41FA5}">
                      <a16:colId xmlns:a16="http://schemas.microsoft.com/office/drawing/2014/main" val="2746562636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4135999052"/>
                    </a:ext>
                  </a:extLst>
                </a:gridCol>
                <a:gridCol w="2547196">
                  <a:extLst>
                    <a:ext uri="{9D8B030D-6E8A-4147-A177-3AD203B41FA5}">
                      <a16:colId xmlns:a16="http://schemas.microsoft.com/office/drawing/2014/main" val="2675941948"/>
                    </a:ext>
                  </a:extLst>
                </a:gridCol>
                <a:gridCol w="2855314">
                  <a:extLst>
                    <a:ext uri="{9D8B030D-6E8A-4147-A177-3AD203B41FA5}">
                      <a16:colId xmlns:a16="http://schemas.microsoft.com/office/drawing/2014/main" val="303094806"/>
                    </a:ext>
                  </a:extLst>
                </a:gridCol>
              </a:tblGrid>
              <a:tr h="18462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CADDE</a:t>
                      </a:r>
                      <a:r>
                        <a:rPr kumimoji="1" lang="ja-JP" altLang="en-US" sz="1200" dirty="0"/>
                        <a:t>ユーザ</a:t>
                      </a:r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組織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利用者としての情報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（利用者コネクタ</a:t>
                      </a:r>
                      <a:r>
                        <a:rPr kumimoji="1" lang="en-US" altLang="ja-JP" sz="1200" dirty="0"/>
                        <a:t>ID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提供者としての情報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（認可機能）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65860"/>
                  </a:ext>
                </a:extLst>
              </a:tr>
              <a:tr h="118224">
                <a:tc>
                  <a:txBody>
                    <a:bodyPr/>
                    <a:lstStyle/>
                    <a:p>
                      <a:r>
                        <a:rPr kumimoji="1" lang="en-US" altLang="ja-JP" sz="1200" u="sng" dirty="0">
                          <a:solidFill>
                            <a:schemeClr val="accent1"/>
                          </a:solidFill>
                        </a:rPr>
                        <a:t>CADDE</a:t>
                      </a:r>
                      <a:r>
                        <a:rPr kumimoji="1" lang="ja-JP" altLang="en-US" sz="1200" u="sng" dirty="0">
                          <a:solidFill>
                            <a:schemeClr val="accent1"/>
                          </a:solidFill>
                        </a:rPr>
                        <a:t>ユーザ</a:t>
                      </a:r>
                      <a:r>
                        <a:rPr kumimoji="1" lang="en-US" altLang="ja-JP" sz="1200" u="sng" dirty="0">
                          <a:solidFill>
                            <a:schemeClr val="accent1"/>
                          </a:solidFill>
                        </a:rPr>
                        <a:t>ID</a:t>
                      </a:r>
                      <a:endParaRPr kumimoji="1" lang="ja-JP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88225"/>
                  </a:ext>
                </a:extLst>
              </a:tr>
              <a:tr h="118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CADDE</a:t>
                      </a:r>
                      <a:r>
                        <a:rPr kumimoji="1" lang="ja-JP" alt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ユーザ</a:t>
                      </a: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ID</a:t>
                      </a: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04954"/>
                  </a:ext>
                </a:extLst>
              </a:tr>
              <a:tr h="118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CADDE</a:t>
                      </a:r>
                      <a:r>
                        <a:rPr kumimoji="1" lang="ja-JP" alt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ユーザ</a:t>
                      </a: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ID</a:t>
                      </a: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65161"/>
                  </a:ext>
                </a:extLst>
              </a:tr>
              <a:tr h="118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CADDE</a:t>
                      </a:r>
                      <a:r>
                        <a:rPr kumimoji="1" lang="ja-JP" alt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ユーザ</a:t>
                      </a: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ID</a:t>
                      </a: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71754"/>
                  </a:ext>
                </a:extLst>
              </a:tr>
              <a:tr h="118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CADDE</a:t>
                      </a:r>
                      <a:r>
                        <a:rPr kumimoji="1" lang="ja-JP" alt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ユーザ</a:t>
                      </a: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ID</a:t>
                      </a: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19172"/>
                  </a:ext>
                </a:extLst>
              </a:tr>
              <a:tr h="118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CADDE</a:t>
                      </a:r>
                      <a:r>
                        <a:rPr kumimoji="1" lang="ja-JP" alt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ユーザ</a:t>
                      </a: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ID</a:t>
                      </a: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13400"/>
                  </a:ext>
                </a:extLst>
              </a:tr>
              <a:tr h="118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CADDE</a:t>
                      </a:r>
                      <a:r>
                        <a:rPr kumimoji="1" lang="ja-JP" alt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ユーザ</a:t>
                      </a:r>
                      <a:r>
                        <a:rPr kumimoji="1" lang="en-US" altLang="ja-JP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ID</a:t>
                      </a: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58505"/>
                  </a:ext>
                </a:extLst>
              </a:tr>
            </a:tbl>
          </a:graphicData>
        </a:graphic>
      </p:graphicFrame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4AAEAA8-DE9F-8806-919B-55FDB6F2D933}"/>
              </a:ext>
            </a:extLst>
          </p:cNvPr>
          <p:cNvSpPr/>
          <p:nvPr/>
        </p:nvSpPr>
        <p:spPr>
          <a:xfrm>
            <a:off x="408586" y="4025883"/>
            <a:ext cx="1742431" cy="641911"/>
          </a:xfrm>
          <a:prstGeom prst="wedgeRoundRectCallout">
            <a:avLst>
              <a:gd name="adj1" fmla="val -21326"/>
              <a:gd name="adj2" fmla="val -1330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リンク押下で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各詳細画面に遷移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3636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8FC739-644E-40B4-8BAE-7DC21FB63DB3}"/>
</file>

<file path=customXml/itemProps2.xml><?xml version="1.0" encoding="utf-8"?>
<ds:datastoreItem xmlns:ds="http://schemas.openxmlformats.org/officeDocument/2006/customXml" ds:itemID="{1EAB7BE0-D3DE-4FC5-AE59-4FC697D72B86}"/>
</file>

<file path=customXml/itemProps3.xml><?xml version="1.0" encoding="utf-8"?>
<ds:datastoreItem xmlns:ds="http://schemas.openxmlformats.org/officeDocument/2006/customXml" ds:itemID="{916B3A81-7F8A-4F95-9A94-23FBA4029AD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1532</Words>
  <Application>Microsoft Office PowerPoint</Application>
  <PresentationFormat>A4 210 x 297 mm</PresentationFormat>
  <Paragraphs>394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Meiryo UI</vt:lpstr>
      <vt:lpstr>Meiryo</vt:lpstr>
      <vt:lpstr>游ゴシック</vt:lpstr>
      <vt:lpstr>Arial</vt:lpstr>
      <vt:lpstr>Calibri</vt:lpstr>
      <vt:lpstr>Calibri Light</vt:lpstr>
      <vt:lpstr>Cambria</vt:lpstr>
      <vt:lpstr>Office テーマ</vt:lpstr>
      <vt:lpstr>1_Office テーマ</vt:lpstr>
      <vt:lpstr>PowerPoint プレゼンテーション</vt:lpstr>
      <vt:lpstr>PowerPoint プレゼンテーション</vt:lpstr>
      <vt:lpstr>1. 認証機能画面</vt:lpstr>
      <vt:lpstr>1. 認証機能画面 &gt; 1.1. 画面遷移図</vt:lpstr>
      <vt:lpstr>1. 認証機能画面 &gt; 1.2. ログイン画面</vt:lpstr>
      <vt:lpstr>1. 認証機能画面 &gt; 1.3. メニュー画面</vt:lpstr>
      <vt:lpstr>1. 認証機能画面 &gt; 1.4. 基本設定画面</vt:lpstr>
      <vt:lpstr>1. 認証機能画面 &gt; 1.5. CADDE利用者登録画面</vt:lpstr>
      <vt:lpstr>1. 認証機能画面 &gt; 1.6. CADDE利用者一覧画面</vt:lpstr>
      <vt:lpstr>1. 認証機能画面 &gt; 1.7. CADDE利用者詳細画面</vt:lpstr>
      <vt:lpstr>1. 認証機能画面 &gt; 1.8. 外部IdP登録画面</vt:lpstr>
      <vt:lpstr>1. 認証機能画面 &gt; 1.9. 外部IdP一覧画面</vt:lpstr>
      <vt:lpstr>1. 認証機能画面 &gt; 1.10. 外部IdP詳細画面</vt:lpstr>
      <vt:lpstr>2. 認可機能画面</vt:lpstr>
      <vt:lpstr>2. 認可機能画面 &gt; 2.1. 画面遷移図</vt:lpstr>
      <vt:lpstr>2. 認可機能画面 &gt; 2.2. ログイン画面</vt:lpstr>
      <vt:lpstr>2. 認可機能画面 &gt; 2.3. メニュー画面</vt:lpstr>
      <vt:lpstr>2. 認可機能画面 &gt; 2.4. 基本設定</vt:lpstr>
      <vt:lpstr>2. 認可機能画面 &gt; 2.5. 認可登録画面</vt:lpstr>
      <vt:lpstr>2. 認可機能画面 &gt; 2.6. 認可一覧画面</vt:lpstr>
      <vt:lpstr>2. 認可機能画面 &gt; 2.7. 認可詳細画面</vt:lpstr>
      <vt:lpstr>付録：全体像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2022-04-28T03:15:40Z</dcterms:created>
  <dcterms:modified xsi:type="dcterms:W3CDTF">2022-09-13T09:24:58Z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</Properties>
</file>