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4"/>
  </p:sldMasterIdLst>
  <p:notesMasterIdLst>
    <p:notesMasterId r:id="rId71"/>
  </p:notesMasterIdLst>
  <p:sldIdLst>
    <p:sldId id="2753" r:id="rId5"/>
    <p:sldId id="3329" r:id="rId6"/>
    <p:sldId id="2759" r:id="rId7"/>
    <p:sldId id="3225" r:id="rId8"/>
    <p:sldId id="2876" r:id="rId9"/>
    <p:sldId id="3283" r:id="rId10"/>
    <p:sldId id="2762" r:id="rId11"/>
    <p:sldId id="2882" r:id="rId12"/>
    <p:sldId id="3069" r:id="rId13"/>
    <p:sldId id="3185" r:id="rId14"/>
    <p:sldId id="3125" r:id="rId15"/>
    <p:sldId id="3326" r:id="rId16"/>
    <p:sldId id="3056" r:id="rId17"/>
    <p:sldId id="3127" r:id="rId18"/>
    <p:sldId id="3276" r:id="rId19"/>
    <p:sldId id="3118" r:id="rId20"/>
    <p:sldId id="3113" r:id="rId21"/>
    <p:sldId id="3228" r:id="rId22"/>
    <p:sldId id="3229" r:id="rId23"/>
    <p:sldId id="3224" r:id="rId24"/>
    <p:sldId id="3289" r:id="rId25"/>
    <p:sldId id="3231" r:id="rId26"/>
    <p:sldId id="3230" r:id="rId27"/>
    <p:sldId id="3124" r:id="rId28"/>
    <p:sldId id="3233" r:id="rId29"/>
    <p:sldId id="3129" r:id="rId30"/>
    <p:sldId id="3122" r:id="rId31"/>
    <p:sldId id="3123" r:id="rId32"/>
    <p:sldId id="3130" r:id="rId33"/>
    <p:sldId id="3216" r:id="rId34"/>
    <p:sldId id="3217" r:id="rId35"/>
    <p:sldId id="3271" r:id="rId36"/>
    <p:sldId id="3274" r:id="rId37"/>
    <p:sldId id="3273" r:id="rId38"/>
    <p:sldId id="3324" r:id="rId39"/>
    <p:sldId id="3284" r:id="rId40"/>
    <p:sldId id="3285" r:id="rId41"/>
    <p:sldId id="3286" r:id="rId42"/>
    <p:sldId id="3288" r:id="rId43"/>
    <p:sldId id="3234" r:id="rId44"/>
    <p:sldId id="3235" r:id="rId45"/>
    <p:sldId id="3237" r:id="rId46"/>
    <p:sldId id="3269" r:id="rId47"/>
    <p:sldId id="3188" r:id="rId48"/>
    <p:sldId id="3291" r:id="rId49"/>
    <p:sldId id="3292" r:id="rId50"/>
    <p:sldId id="3201" r:id="rId51"/>
    <p:sldId id="3070" r:id="rId52"/>
    <p:sldId id="3126" r:id="rId53"/>
    <p:sldId id="3327" r:id="rId54"/>
    <p:sldId id="3328" r:id="rId55"/>
    <p:sldId id="3265" r:id="rId56"/>
    <p:sldId id="3238" r:id="rId57"/>
    <p:sldId id="3266" r:id="rId58"/>
    <p:sldId id="3236" r:id="rId59"/>
    <p:sldId id="3259" r:id="rId60"/>
    <p:sldId id="3257" r:id="rId61"/>
    <p:sldId id="3258" r:id="rId62"/>
    <p:sldId id="3239" r:id="rId63"/>
    <p:sldId id="2878" r:id="rId64"/>
    <p:sldId id="3263" r:id="rId65"/>
    <p:sldId id="2873" r:id="rId66"/>
    <p:sldId id="2947" r:id="rId67"/>
    <p:sldId id="2881" r:id="rId68"/>
    <p:sldId id="3267" r:id="rId69"/>
    <p:sldId id="2875" r:id="rId70"/>
  </p:sldIdLst>
  <p:sldSz cx="9906000" cy="6858000" type="A4"/>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07" userDrawn="1">
          <p15:clr>
            <a:srgbClr val="A4A3A4"/>
          </p15:clr>
        </p15:guide>
        <p15:guide id="2" pos="212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BF7"/>
    <a:srgbClr val="BE612D"/>
    <a:srgbClr val="EAEFF7"/>
    <a:srgbClr val="D2DEEF"/>
    <a:srgbClr val="FF3333"/>
    <a:srgbClr val="5B9BD5"/>
    <a:srgbClr val="FF9999"/>
    <a:srgbClr val="6666FF"/>
    <a:srgbClr val="33CC33"/>
    <a:srgbClr val="1B42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B01F22-5EAA-E987-B342-9C735A559AA7}" v="3" dt="2023-03-28T09:18:56.029"/>
    <p1510:client id="{C677B023-D55B-4F9C-BF77-4ED25A085885}" v="148" dt="2022-08-17T02:37:32.281"/>
  </p1510:revLst>
</p1510:revInfo>
</file>

<file path=ppt/tableStyles.xml><?xml version="1.0" encoding="utf-8"?>
<a:tblStyleLst xmlns:a="http://schemas.openxmlformats.org/drawingml/2006/main" def="{5C22544A-7EE6-4342-B048-85BDC9FD1C3A}">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17" autoAdjust="0"/>
    <p:restoredTop sz="93621" autoAdjust="0"/>
  </p:normalViewPr>
  <p:slideViewPr>
    <p:cSldViewPr snapToGrid="0">
      <p:cViewPr varScale="1">
        <p:scale>
          <a:sx n="94" d="100"/>
          <a:sy n="94" d="100"/>
        </p:scale>
        <p:origin x="60" y="800"/>
      </p:cViewPr>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showGuides="1">
      <p:cViewPr>
        <p:scale>
          <a:sx n="125" d="100"/>
          <a:sy n="125" d="100"/>
        </p:scale>
        <p:origin x="816" y="-3606"/>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2"/>
            <a:ext cx="2918831" cy="495029"/>
          </a:xfrm>
          <a:prstGeom prst="rect">
            <a:avLst/>
          </a:prstGeom>
        </p:spPr>
        <p:txBody>
          <a:bodyPr vert="horz" lIns="91427" tIns="45714" rIns="91427" bIns="45714"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15375" y="2"/>
            <a:ext cx="2918831" cy="495029"/>
          </a:xfrm>
          <a:prstGeom prst="rect">
            <a:avLst/>
          </a:prstGeom>
        </p:spPr>
        <p:txBody>
          <a:bodyPr vert="horz" lIns="91427" tIns="45714" rIns="91427" bIns="45714" rtlCol="0"/>
          <a:lstStyle>
            <a:lvl1pPr algn="r">
              <a:defRPr sz="1200">
                <a:latin typeface="Meiryo UI" panose="020B0604030504040204" pitchFamily="50" charset="-128"/>
                <a:ea typeface="Meiryo UI" panose="020B0604030504040204" pitchFamily="50" charset="-128"/>
              </a:defRPr>
            </a:lvl1pPr>
          </a:lstStyle>
          <a:p>
            <a:fld id="{FBC5C42D-15BF-4869-8FB8-8E2925A40047}" type="datetimeFigureOut">
              <a:rPr lang="ja-JP" altLang="en-US" smtClean="0"/>
              <a:pPr/>
              <a:t>2023/3/28</a:t>
            </a:fld>
            <a:endParaRPr lang="ja-JP" altLang="en-US" dirty="0"/>
          </a:p>
        </p:txBody>
      </p:sp>
      <p:sp>
        <p:nvSpPr>
          <p:cNvPr id="4" name="スライド イメージ プレースホルダー 3"/>
          <p:cNvSpPr>
            <a:spLocks noGrp="1" noRot="1" noChangeAspect="1"/>
          </p:cNvSpPr>
          <p:nvPr>
            <p:ph type="sldImg" idx="2"/>
          </p:nvPr>
        </p:nvSpPr>
        <p:spPr>
          <a:xfrm>
            <a:off x="963613" y="1233488"/>
            <a:ext cx="4808537" cy="3328987"/>
          </a:xfrm>
          <a:prstGeom prst="rect">
            <a:avLst/>
          </a:prstGeom>
          <a:noFill/>
          <a:ln w="12700">
            <a:solidFill>
              <a:prstClr val="black"/>
            </a:solidFill>
          </a:ln>
        </p:spPr>
        <p:txBody>
          <a:bodyPr vert="horz" lIns="91427" tIns="45714" rIns="91427" bIns="45714" rtlCol="0" anchor="ctr"/>
          <a:lstStyle/>
          <a:p>
            <a:endParaRPr lang="ja-JP" altLang="en-US" dirty="0"/>
          </a:p>
        </p:txBody>
      </p:sp>
      <p:sp>
        <p:nvSpPr>
          <p:cNvPr id="5" name="ノート プレースホルダー 4"/>
          <p:cNvSpPr>
            <a:spLocks noGrp="1"/>
          </p:cNvSpPr>
          <p:nvPr>
            <p:ph type="body" sz="quarter" idx="3"/>
          </p:nvPr>
        </p:nvSpPr>
        <p:spPr>
          <a:xfrm>
            <a:off x="673577" y="4748165"/>
            <a:ext cx="5388610" cy="3884861"/>
          </a:xfrm>
          <a:prstGeom prst="rect">
            <a:avLst/>
          </a:prstGeom>
        </p:spPr>
        <p:txBody>
          <a:bodyPr vert="horz" lIns="91427" tIns="45714" rIns="91427" bIns="45714"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2" y="9371286"/>
            <a:ext cx="2918831" cy="495028"/>
          </a:xfrm>
          <a:prstGeom prst="rect">
            <a:avLst/>
          </a:prstGeom>
        </p:spPr>
        <p:txBody>
          <a:bodyPr vert="horz" lIns="91427" tIns="45714" rIns="91427" bIns="45714"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15375" y="9371286"/>
            <a:ext cx="2918831" cy="495028"/>
          </a:xfrm>
          <a:prstGeom prst="rect">
            <a:avLst/>
          </a:prstGeom>
        </p:spPr>
        <p:txBody>
          <a:bodyPr vert="horz" lIns="91427" tIns="45714" rIns="91427" bIns="45714" rtlCol="0" anchor="b"/>
          <a:lstStyle>
            <a:lvl1pPr algn="r">
              <a:defRPr sz="1200">
                <a:latin typeface="Meiryo UI" panose="020B0604030504040204" pitchFamily="50" charset="-128"/>
                <a:ea typeface="Meiryo UI" panose="020B0604030504040204" pitchFamily="50" charset="-128"/>
              </a:defRPr>
            </a:lvl1pPr>
          </a:lstStyle>
          <a:p>
            <a:fld id="{04875828-964D-4D25-AF84-BEA903889EBC}" type="slidenum">
              <a:rPr lang="ja-JP" altLang="en-US" smtClean="0"/>
              <a:pPr/>
              <a:t>‹#›</a:t>
            </a:fld>
            <a:endParaRPr lang="ja-JP" altLang="en-US" dirty="0"/>
          </a:p>
        </p:txBody>
      </p:sp>
    </p:spTree>
    <p:extLst>
      <p:ext uri="{BB962C8B-B14F-4D97-AF65-F5344CB8AC3E}">
        <p14:creationId xmlns:p14="http://schemas.microsoft.com/office/powerpoint/2010/main" val="6319077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46150" y="1223963"/>
            <a:ext cx="4773613" cy="33051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0</a:t>
            </a:fld>
            <a:endParaRPr kumimoji="1" lang="ja-JP" altLang="en-US"/>
          </a:p>
        </p:txBody>
      </p:sp>
    </p:spTree>
    <p:extLst>
      <p:ext uri="{BB962C8B-B14F-4D97-AF65-F5344CB8AC3E}">
        <p14:creationId xmlns:p14="http://schemas.microsoft.com/office/powerpoint/2010/main" val="391754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タイトルのみ">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058BCE-6363-49FA-A3E4-EC4D26819489}"/>
              </a:ext>
            </a:extLst>
          </p:cNvPr>
          <p:cNvSpPr/>
          <p:nvPr userDrawn="1"/>
        </p:nvSpPr>
        <p:spPr>
          <a:xfrm>
            <a:off x="9496840" y="6581001"/>
            <a:ext cx="394660" cy="242374"/>
          </a:xfrm>
          <a:prstGeom prst="rect">
            <a:avLst/>
          </a:prstGeom>
        </p:spPr>
        <p:txBody>
          <a:bodyPr wrap="none">
            <a:spAutoFit/>
          </a:bodyPr>
          <a:lstStyle/>
          <a:p>
            <a:fld id="{8D8A5D70-00BF-43D1-9518-0183EFEF9A82}" type="slidenum">
              <a:rPr lang="ja-JP" altLang="en-US" sz="975" smtClean="0">
                <a:solidFill>
                  <a:schemeClr val="tx1"/>
                </a:solidFill>
                <a:latin typeface="Meiryo UI" panose="020B0604030504040204" pitchFamily="50" charset="-128"/>
              </a:rPr>
              <a:pPr/>
              <a:t>‹#›</a:t>
            </a:fld>
            <a:endParaRPr lang="ja-JP" altLang="en-US" sz="1138" dirty="0">
              <a:solidFill>
                <a:schemeClr val="tx1"/>
              </a:solidFill>
              <a:latin typeface="Meiryo UI" panose="020B0604030504040204" pitchFamily="50" charset="-128"/>
            </a:endParaRPr>
          </a:p>
        </p:txBody>
      </p:sp>
      <p:cxnSp>
        <p:nvCxnSpPr>
          <p:cNvPr id="5" name="直線コネクタ 4">
            <a:extLst>
              <a:ext uri="{FF2B5EF4-FFF2-40B4-BE49-F238E27FC236}">
                <a16:creationId xmlns:a16="http://schemas.microsoft.com/office/drawing/2014/main" id="{7541C717-62C4-4893-AE22-911E521CCFC0}"/>
              </a:ext>
            </a:extLst>
          </p:cNvPr>
          <p:cNvCxnSpPr/>
          <p:nvPr userDrawn="1"/>
        </p:nvCxnSpPr>
        <p:spPr bwMode="auto">
          <a:xfrm>
            <a:off x="194472" y="602702"/>
            <a:ext cx="9323902" cy="0"/>
          </a:xfrm>
          <a:prstGeom prst="line">
            <a:avLst/>
          </a:prstGeom>
          <a:noFill/>
          <a:ln w="38100" cap="flat" cmpd="sng" algn="ctr">
            <a:solidFill>
              <a:schemeClr val="tx2">
                <a:lumMod val="75000"/>
              </a:schemeClr>
            </a:solidFill>
            <a:prstDash val="solid"/>
            <a:round/>
            <a:headEnd type="none" w="med" len="med"/>
            <a:tailEnd type="none" w="med" len="med"/>
          </a:ln>
          <a:effectLst/>
        </p:spPr>
      </p:cxnSp>
      <p:sp>
        <p:nvSpPr>
          <p:cNvPr id="6" name="Text Box 13">
            <a:extLst>
              <a:ext uri="{FF2B5EF4-FFF2-40B4-BE49-F238E27FC236}">
                <a16:creationId xmlns:a16="http://schemas.microsoft.com/office/drawing/2014/main" id="{A2082F13-DA1E-4087-B1C7-1825FB5CAD96}"/>
              </a:ext>
            </a:extLst>
          </p:cNvPr>
          <p:cNvSpPr txBox="1">
            <a:spLocks noChangeArrowheads="1"/>
          </p:cNvSpPr>
          <p:nvPr userDrawn="1"/>
        </p:nvSpPr>
        <p:spPr bwMode="gray">
          <a:xfrm>
            <a:off x="2073000" y="6731941"/>
            <a:ext cx="5760000" cy="126060"/>
          </a:xfrm>
          <a:prstGeom prst="rect">
            <a:avLst/>
          </a:prstGeom>
          <a:noFill/>
          <a:ln w="25400">
            <a:noFill/>
            <a:miter lim="800000"/>
            <a:headEnd/>
            <a:tailEnd/>
          </a:ln>
        </p:spPr>
        <p:txBody>
          <a:bodyPr wrap="square" anchor="b">
            <a:spAutoFit/>
          </a:bodyPr>
          <a:lstStyle/>
          <a:p>
            <a:pPr marL="0" marR="0" lvl="0" indent="0" algn="l" defTabSz="742950" rtl="0" eaLnBrk="1" fontAlgn="auto" latinLnBrk="0" hangingPunct="1">
              <a:lnSpc>
                <a:spcPts val="163"/>
              </a:lnSpc>
              <a:spcBef>
                <a:spcPct val="50000"/>
              </a:spcBef>
              <a:spcAft>
                <a:spcPts val="0"/>
              </a:spcAft>
              <a:buClrTx/>
              <a:buSzTx/>
              <a:buFontTx/>
              <a:buNone/>
              <a:tabLst/>
              <a:defRPr/>
            </a:pPr>
            <a:r>
              <a:rPr kumimoji="0" lang="en-US" altLang="ja-JP" sz="569"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2" name="タイトル 1">
            <a:extLst>
              <a:ext uri="{FF2B5EF4-FFF2-40B4-BE49-F238E27FC236}">
                <a16:creationId xmlns:a16="http://schemas.microsoft.com/office/drawing/2014/main" id="{2721C5C7-30F4-4937-9952-839F58B3569E}"/>
              </a:ext>
            </a:extLst>
          </p:cNvPr>
          <p:cNvSpPr>
            <a:spLocks noGrp="1"/>
          </p:cNvSpPr>
          <p:nvPr>
            <p:ph type="title"/>
          </p:nvPr>
        </p:nvSpPr>
        <p:spPr>
          <a:xfrm>
            <a:off x="234000" y="117874"/>
            <a:ext cx="9067500" cy="432000"/>
          </a:xfrm>
        </p:spPr>
        <p:txBody>
          <a:bodyPr lIns="0">
            <a:normAutofit/>
          </a:bodyPr>
          <a:lstStyle>
            <a:lvl1pPr>
              <a:defRPr kumimoji="1" lang="ja-JP" altLang="en-US" sz="1625" b="0" i="0" kern="1200"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タイトルの書式設定</a:t>
            </a:r>
          </a:p>
        </p:txBody>
      </p:sp>
    </p:spTree>
    <p:extLst>
      <p:ext uri="{BB962C8B-B14F-4D97-AF65-F5344CB8AC3E}">
        <p14:creationId xmlns:p14="http://schemas.microsoft.com/office/powerpoint/2010/main" val="2617308582"/>
      </p:ext>
    </p:extLst>
  </p:cSld>
  <p:clrMapOvr>
    <a:masterClrMapping/>
  </p:clrMapOvr>
  <p:hf sldNum="0" hdr="0" dt="0"/>
  <p:extLst>
    <p:ext uri="{DCECCB84-F9BA-43D5-87BE-67443E8EF086}">
      <p15:sldGuideLst xmlns:p15="http://schemas.microsoft.com/office/powerpoint/2012/main">
        <p15:guide id="1" orient="horz" pos="346" userDrawn="1">
          <p15:clr>
            <a:srgbClr val="FBAE40"/>
          </p15:clr>
        </p15:guide>
        <p15:guide id="2" pos="11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C955C6-F7A3-465B-B2A0-FEEEDD57C6CF}"/>
              </a:ext>
            </a:extLst>
          </p:cNvPr>
          <p:cNvSpPr>
            <a:spLocks noGrp="1"/>
          </p:cNvSpPr>
          <p:nvPr>
            <p:ph type="title"/>
          </p:nvPr>
        </p:nvSpPr>
        <p:spPr>
          <a:xfrm>
            <a:off x="681038" y="2664189"/>
            <a:ext cx="8543925" cy="1325563"/>
          </a:xfrm>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60BC4FF-4EDE-4FF6-A4C7-7489A825D52E}"/>
              </a:ext>
            </a:extLst>
          </p:cNvPr>
          <p:cNvSpPr>
            <a:spLocks noGrp="1"/>
          </p:cNvSpPr>
          <p:nvPr>
            <p:ph type="dt" sz="half" idx="10"/>
          </p:nvPr>
        </p:nvSpPr>
        <p:spPr/>
        <p:txBody>
          <a:bodyPr/>
          <a:lstStyle/>
          <a:p>
            <a:fld id="{83F10594-1B62-4B90-920A-44E63AFA5E18}" type="datetimeFigureOut">
              <a:rPr kumimoji="1" lang="ja-JP" altLang="en-US" smtClean="0"/>
              <a:t>2023/3/28</a:t>
            </a:fld>
            <a:endParaRPr kumimoji="1" lang="ja-JP" altLang="en-US"/>
          </a:p>
        </p:txBody>
      </p:sp>
      <p:sp>
        <p:nvSpPr>
          <p:cNvPr id="4" name="フッター プレースホルダー 3">
            <a:extLst>
              <a:ext uri="{FF2B5EF4-FFF2-40B4-BE49-F238E27FC236}">
                <a16:creationId xmlns:a16="http://schemas.microsoft.com/office/drawing/2014/main" id="{8D09F95C-C659-4B22-AF9F-B6EE8822C25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89643EC-5C1C-4978-8E8A-ACDFDBFF5DC5}"/>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28585723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latin typeface="Meiryo UI" panose="020B0604030504040204" pitchFamily="50" charset="-128"/>
              </a:defRPr>
            </a:lvl1pPr>
          </a:lstStyle>
          <a:p>
            <a:fld id="{83F10594-1B62-4B90-920A-44E63AFA5E18}" type="datetimeFigureOut">
              <a:rPr lang="ja-JP" altLang="en-US" smtClean="0"/>
              <a:pPr/>
              <a:t>2023/3/28</a:t>
            </a:fld>
            <a:endParaRPr lang="ja-JP" altLang="en-US" dirty="0"/>
          </a:p>
        </p:txBody>
      </p:sp>
      <p:sp>
        <p:nvSpPr>
          <p:cNvPr id="5" name="フッター プレースホルダー 4"/>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latin typeface="Meiryo UI" panose="020B0604030504040204" pitchFamily="50" charset="-128"/>
              </a:defRPr>
            </a:lvl1pPr>
          </a:lstStyle>
          <a:p>
            <a:endParaRPr lang="ja-JP" altLang="en-US" dirty="0"/>
          </a:p>
        </p:txBody>
      </p:sp>
      <p:sp>
        <p:nvSpPr>
          <p:cNvPr id="6" name="スライド番号プレースホルダー 5"/>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latin typeface="Meiryo UI" panose="020B0604030504040204" pitchFamily="50" charset="-128"/>
              </a:defRPr>
            </a:lvl1pPr>
          </a:lstStyle>
          <a:p>
            <a:fld id="{CDF576D3-9ECB-45A3-8D62-56DB5EAEA9D1}" type="slidenum">
              <a:rPr lang="ja-JP" altLang="en-US" smtClean="0"/>
              <a:pPr/>
              <a:t>‹#›</a:t>
            </a:fld>
            <a:endParaRPr lang="ja-JP" altLang="en-US" dirty="0"/>
          </a:p>
        </p:txBody>
      </p:sp>
    </p:spTree>
    <p:extLst>
      <p:ext uri="{BB962C8B-B14F-4D97-AF65-F5344CB8AC3E}">
        <p14:creationId xmlns:p14="http://schemas.microsoft.com/office/powerpoint/2010/main" val="3490964650"/>
      </p:ext>
    </p:extLst>
  </p:cSld>
  <p:clrMap bg1="lt1" tx1="dk1" bg2="lt2" tx2="dk2" accent1="accent1" accent2="accent2" accent3="accent3" accent4="accent4" accent5="accent5" accent6="accent6" hlink="hlink" folHlink="folHlink"/>
  <p:sldLayoutIdLst>
    <p:sldLayoutId id="2147483665" r:id="rId1"/>
    <p:sldLayoutId id="2147483666" r:id="rId2"/>
  </p:sldLayoutIdLst>
  <p:txStyles>
    <p:titleStyle>
      <a:lvl1pPr algn="l" defTabSz="742950" rtl="0" eaLnBrk="1" latinLnBrk="0" hangingPunct="1">
        <a:lnSpc>
          <a:spcPct val="90000"/>
        </a:lnSpc>
        <a:spcBef>
          <a:spcPct val="0"/>
        </a:spcBef>
        <a:buNone/>
        <a:defRPr kumimoji="1" sz="3575" kern="1200">
          <a:solidFill>
            <a:schemeClr val="tx1"/>
          </a:solidFill>
          <a:latin typeface="Meiryo UI" panose="020B0604030504040204" pitchFamily="50" charset="-128"/>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kumimoji="1" sz="2275" kern="1200">
          <a:solidFill>
            <a:schemeClr val="tx1"/>
          </a:solidFill>
          <a:latin typeface="Meiryo UI" panose="020B0604030504040204" pitchFamily="50" charset="-128"/>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kumimoji="1" sz="1950" kern="1200">
          <a:solidFill>
            <a:schemeClr val="tx1"/>
          </a:solidFill>
          <a:latin typeface="Meiryo UI" panose="020B0604030504040204" pitchFamily="50" charset="-128"/>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kumimoji="1" sz="1625" kern="1200">
          <a:solidFill>
            <a:schemeClr val="tx1"/>
          </a:solidFill>
          <a:latin typeface="Meiryo UI" panose="020B0604030504040204" pitchFamily="50" charset="-128"/>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eiryo UI" panose="020B0604030504040204" pitchFamily="50" charset="-128"/>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eiryo UI" panose="020B0604030504040204" pitchFamily="50" charset="-128"/>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p:bodyStyle>
    <p:otherStyle>
      <a:defPPr>
        <a:defRPr lang="ja-JP"/>
      </a:defPPr>
      <a:lvl1pPr marL="0" algn="l" defTabSz="742950" rtl="0" eaLnBrk="1" latinLnBrk="0" hangingPunct="1">
        <a:defRPr kumimoji="1" sz="1463" kern="1200">
          <a:solidFill>
            <a:schemeClr val="tx1"/>
          </a:solidFill>
          <a:latin typeface="+mn-lt"/>
          <a:ea typeface="+mn-ea"/>
          <a:cs typeface="+mn-cs"/>
        </a:defRPr>
      </a:lvl1pPr>
      <a:lvl2pPr marL="371475" algn="l" defTabSz="742950" rtl="0" eaLnBrk="1" latinLnBrk="0" hangingPunct="1">
        <a:defRPr kumimoji="1" sz="1463" kern="1200">
          <a:solidFill>
            <a:schemeClr val="tx1"/>
          </a:solidFill>
          <a:latin typeface="+mn-lt"/>
          <a:ea typeface="+mn-ea"/>
          <a:cs typeface="+mn-cs"/>
        </a:defRPr>
      </a:lvl2pPr>
      <a:lvl3pPr marL="742950" algn="l" defTabSz="742950" rtl="0" eaLnBrk="1" latinLnBrk="0" hangingPunct="1">
        <a:defRPr kumimoji="1" sz="1463" kern="1200">
          <a:solidFill>
            <a:schemeClr val="tx1"/>
          </a:solidFill>
          <a:latin typeface="+mn-lt"/>
          <a:ea typeface="+mn-ea"/>
          <a:cs typeface="+mn-cs"/>
        </a:defRPr>
      </a:lvl3pPr>
      <a:lvl4pPr marL="1114425" algn="l" defTabSz="742950" rtl="0" eaLnBrk="1" latinLnBrk="0" hangingPunct="1">
        <a:defRPr kumimoji="1" sz="1463" kern="1200">
          <a:solidFill>
            <a:schemeClr val="tx1"/>
          </a:solidFill>
          <a:latin typeface="+mn-lt"/>
          <a:ea typeface="+mn-ea"/>
          <a:cs typeface="+mn-cs"/>
        </a:defRPr>
      </a:lvl4pPr>
      <a:lvl5pPr marL="1485900" algn="l" defTabSz="742950" rtl="0" eaLnBrk="1" latinLnBrk="0" hangingPunct="1">
        <a:defRPr kumimoji="1" sz="1463" kern="1200">
          <a:solidFill>
            <a:schemeClr val="tx1"/>
          </a:solidFill>
          <a:latin typeface="+mn-lt"/>
          <a:ea typeface="+mn-ea"/>
          <a:cs typeface="+mn-cs"/>
        </a:defRPr>
      </a:lvl5pPr>
      <a:lvl6pPr marL="1857375" algn="l" defTabSz="742950" rtl="0" eaLnBrk="1" latinLnBrk="0" hangingPunct="1">
        <a:defRPr kumimoji="1" sz="1463" kern="1200">
          <a:solidFill>
            <a:schemeClr val="tx1"/>
          </a:solidFill>
          <a:latin typeface="+mn-lt"/>
          <a:ea typeface="+mn-ea"/>
          <a:cs typeface="+mn-cs"/>
        </a:defRPr>
      </a:lvl6pPr>
      <a:lvl7pPr marL="2228850" algn="l" defTabSz="742950" rtl="0" eaLnBrk="1" latinLnBrk="0" hangingPunct="1">
        <a:defRPr kumimoji="1" sz="1463" kern="1200">
          <a:solidFill>
            <a:schemeClr val="tx1"/>
          </a:solidFill>
          <a:latin typeface="+mn-lt"/>
          <a:ea typeface="+mn-ea"/>
          <a:cs typeface="+mn-cs"/>
        </a:defRPr>
      </a:lvl7pPr>
      <a:lvl8pPr marL="2600325" algn="l" defTabSz="742950" rtl="0" eaLnBrk="1" latinLnBrk="0" hangingPunct="1">
        <a:defRPr kumimoji="1" sz="1463" kern="1200">
          <a:solidFill>
            <a:schemeClr val="tx1"/>
          </a:solidFill>
          <a:latin typeface="+mn-lt"/>
          <a:ea typeface="+mn-ea"/>
          <a:cs typeface="+mn-cs"/>
        </a:defRPr>
      </a:lvl8pPr>
      <a:lvl9pPr marL="2971800" algn="l" defTabSz="742950" rtl="0" eaLnBrk="1" latinLnBrk="0" hangingPunct="1">
        <a:defRPr kumimoji="1"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docs.ckan.org/en/ckan-2.7.3/maintaining/configuration.html?highlight=license#licenses-group-url" TargetMode="External"/><Relationship Id="rId2" Type="http://schemas.openxmlformats.org/officeDocument/2006/relationships/hyperlink" Target="http://licenses.opendefinition.org/licenses/groups/ckan.json"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2">
            <a:extLst>
              <a:ext uri="{FF2B5EF4-FFF2-40B4-BE49-F238E27FC236}">
                <a16:creationId xmlns:a16="http://schemas.microsoft.com/office/drawing/2014/main" id="{00532DE3-705D-4440-B519-4A6D2EA6C7C2}"/>
              </a:ext>
            </a:extLst>
          </p:cNvPr>
          <p:cNvSpPr txBox="1">
            <a:spLocks/>
          </p:cNvSpPr>
          <p:nvPr/>
        </p:nvSpPr>
        <p:spPr>
          <a:xfrm>
            <a:off x="1835075" y="3364088"/>
            <a:ext cx="6964681" cy="2837701"/>
          </a:xfrm>
          <a:prstGeom prst="rect">
            <a:avLst/>
          </a:prstGeom>
        </p:spPr>
        <p:txBody>
          <a:bodyPr vert="horz" lIns="0" tIns="45720" rIns="91440" bIns="45720" rtlCol="0" anchor="ctr">
            <a:noAutofit/>
          </a:bodyPr>
          <a:lstStyle>
            <a:lvl1pPr algn="l" defTabSz="742950" rtl="0" eaLnBrk="1" latinLnBrk="0" hangingPunct="1">
              <a:lnSpc>
                <a:spcPct val="90000"/>
              </a:lnSpc>
              <a:spcBef>
                <a:spcPct val="0"/>
              </a:spcBef>
              <a:buNone/>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lang="ja-JP" altLang="en-US" sz="3600" dirty="0">
                <a:latin typeface="Meiryo UI" panose="020B0604030504040204" pitchFamily="50" charset="-128"/>
                <a:ea typeface="Meiryo UI" panose="020B0604030504040204" pitchFamily="50" charset="-128"/>
              </a:rPr>
              <a:t>分野間データ連携基盤</a:t>
            </a:r>
            <a:endParaRPr lang="en-US" altLang="ja-JP" sz="3600" dirty="0">
              <a:latin typeface="Meiryo UI" panose="020B0604030504040204" pitchFamily="50" charset="-128"/>
              <a:ea typeface="Meiryo UI" panose="020B0604030504040204" pitchFamily="50" charset="-128"/>
            </a:endParaRPr>
          </a:p>
          <a:p>
            <a:r>
              <a:rPr lang="en-US" altLang="ja-JP" sz="3600" dirty="0">
                <a:latin typeface="Meiryo UI" panose="020B0604030504040204" pitchFamily="50" charset="-128"/>
                <a:ea typeface="Meiryo UI" panose="020B0604030504040204" pitchFamily="50" charset="-128"/>
              </a:rPr>
              <a:t>(</a:t>
            </a:r>
            <a:r>
              <a:rPr lang="ja-JP" altLang="en-US" sz="3600" dirty="0">
                <a:latin typeface="Meiryo UI" panose="020B0604030504040204" pitchFamily="50" charset="-128"/>
                <a:ea typeface="Meiryo UI" panose="020B0604030504040204" pitchFamily="50" charset="-128"/>
              </a:rPr>
              <a:t>データカタログ作成ツール</a:t>
            </a:r>
            <a:r>
              <a:rPr lang="en-US" altLang="ja-JP" sz="3600" dirty="0">
                <a:latin typeface="Meiryo UI" panose="020B0604030504040204" pitchFamily="50" charset="-128"/>
                <a:ea typeface="Meiryo UI" panose="020B0604030504040204" pitchFamily="50" charset="-128"/>
              </a:rPr>
              <a:t>)</a:t>
            </a:r>
          </a:p>
          <a:p>
            <a:r>
              <a:rPr lang="zh-TW" altLang="en-US" sz="3600" dirty="0">
                <a:latin typeface="Meiryo UI" panose="020B0604030504040204" pitchFamily="50" charset="-128"/>
                <a:ea typeface="Meiryo UI" panose="020B0604030504040204" pitchFamily="50" charset="-128"/>
              </a:rPr>
              <a:t>基本設計書</a:t>
            </a:r>
            <a:endParaRPr lang="en-US" altLang="zh-TW" sz="3600" dirty="0">
              <a:latin typeface="Meiryo UI" panose="020B0604030504040204" pitchFamily="50" charset="-128"/>
              <a:ea typeface="Meiryo UI" panose="020B0604030504040204" pitchFamily="50" charset="-128"/>
            </a:endParaRPr>
          </a:p>
          <a:p>
            <a:endParaRPr lang="en-US" altLang="zh-TW" sz="3600" dirty="0">
              <a:latin typeface="Meiryo UI" panose="020B0604030504040204" pitchFamily="50" charset="-128"/>
              <a:ea typeface="Meiryo UI" panose="020B0604030504040204" pitchFamily="50" charset="-128"/>
            </a:endParaRPr>
          </a:p>
          <a:p>
            <a:endParaRPr lang="en-US" altLang="zh-TW" sz="3600" dirty="0">
              <a:latin typeface="Meiryo UI" panose="020B0604030504040204" pitchFamily="50" charset="-128"/>
              <a:ea typeface="Meiryo UI" panose="020B0604030504040204" pitchFamily="50" charset="-128"/>
            </a:endParaRPr>
          </a:p>
          <a:p>
            <a:endParaRPr lang="en-US" altLang="zh-TW" sz="3600" dirty="0">
              <a:latin typeface="Meiryo UI" panose="020B0604030504040204" pitchFamily="50" charset="-128"/>
              <a:ea typeface="Meiryo UI" panose="020B0604030504040204" pitchFamily="50" charset="-128"/>
            </a:endParaRPr>
          </a:p>
          <a:p>
            <a:endParaRPr lang="en-US" altLang="zh-TW" sz="3600" dirty="0">
              <a:latin typeface="Meiryo UI" panose="020B0604030504040204" pitchFamily="50" charset="-128"/>
              <a:ea typeface="Meiryo UI" panose="020B0604030504040204" pitchFamily="50" charset="-128"/>
            </a:endParaRPr>
          </a:p>
          <a:p>
            <a:endParaRPr lang="en-US" altLang="zh-TW" sz="3600" dirty="0">
              <a:latin typeface="Meiryo UI" panose="020B0604030504040204" pitchFamily="50" charset="-128"/>
              <a:ea typeface="Meiryo UI" panose="020B0604030504040204" pitchFamily="50" charset="-128"/>
            </a:endParaRPr>
          </a:p>
          <a:p>
            <a:pPr algn="ctr"/>
            <a:r>
              <a:rPr lang="ja-JP" altLang="en-US" sz="2800" dirty="0">
                <a:latin typeface="Meiryo UI" panose="020B0604030504040204" pitchFamily="50" charset="-128"/>
                <a:ea typeface="Meiryo UI" panose="020B0604030504040204" pitchFamily="50" charset="-128"/>
              </a:rPr>
              <a:t>第</a:t>
            </a:r>
            <a:r>
              <a:rPr lang="en-US" altLang="ja-JP" sz="2800" dirty="0">
                <a:latin typeface="Meiryo UI" panose="020B0604030504040204" pitchFamily="50" charset="-128"/>
                <a:ea typeface="Meiryo UI" panose="020B0604030504040204" pitchFamily="50" charset="-128"/>
              </a:rPr>
              <a:t>4.0</a:t>
            </a:r>
            <a:r>
              <a:rPr lang="ja-JP" altLang="en-US" sz="2800" dirty="0">
                <a:latin typeface="Meiryo UI" panose="020B0604030504040204" pitchFamily="50" charset="-128"/>
                <a:ea typeface="Meiryo UI" panose="020B0604030504040204" pitchFamily="50" charset="-128"/>
              </a:rPr>
              <a:t>版</a:t>
            </a:r>
            <a:endParaRPr lang="en-US" altLang="zh-TW" sz="2800" dirty="0">
              <a:latin typeface="Meiryo UI" panose="020B0604030504040204" pitchFamily="50" charset="-128"/>
              <a:ea typeface="Meiryo UI" panose="020B0604030504040204" pitchFamily="50" charset="-128"/>
            </a:endParaRPr>
          </a:p>
          <a:p>
            <a:endParaRPr lang="en-US" altLang="zh-TW" sz="3600" dirty="0">
              <a:latin typeface="Meiryo UI" panose="020B0604030504040204" pitchFamily="50" charset="-128"/>
              <a:ea typeface="Meiryo UI" panose="020B0604030504040204" pitchFamily="50" charset="-128"/>
            </a:endParaRPr>
          </a:p>
          <a:p>
            <a:endParaRPr lang="en-US" altLang="ja-JP" sz="3600" dirty="0">
              <a:latin typeface="Meiryo UI" panose="020B0604030504040204" pitchFamily="50" charset="-128"/>
              <a:ea typeface="Meiryo UI" panose="020B0604030504040204" pitchFamily="50" charset="-128"/>
            </a:endParaRPr>
          </a:p>
          <a:p>
            <a:endParaRPr lang="ja-JP" altLang="en-US" sz="2400" dirty="0">
              <a:latin typeface="Meiryo UI" panose="020B0604030504040204" pitchFamily="50" charset="-128"/>
              <a:ea typeface="Meiryo UI" panose="020B0604030504040204" pitchFamily="50" charset="-128"/>
            </a:endParaRPr>
          </a:p>
        </p:txBody>
      </p:sp>
      <p:pic>
        <p:nvPicPr>
          <p:cNvPr id="2" name="Picture 2">
            <a:extLst>
              <a:ext uri="{FF2B5EF4-FFF2-40B4-BE49-F238E27FC236}">
                <a16:creationId xmlns:a16="http://schemas.microsoft.com/office/drawing/2014/main" id="{7D26CA06-F651-EBE4-ED8C-8FBE1534AE58}"/>
              </a:ext>
            </a:extLst>
          </p:cNvPr>
          <p:cNvPicPr>
            <a:picLocks noChangeAspect="1"/>
          </p:cNvPicPr>
          <p:nvPr/>
        </p:nvPicPr>
        <p:blipFill>
          <a:blip r:embed="rId3"/>
          <a:stretch>
            <a:fillRect/>
          </a:stretch>
        </p:blipFill>
        <p:spPr>
          <a:xfrm>
            <a:off x="703279" y="5962440"/>
            <a:ext cx="1315224" cy="466725"/>
          </a:xfrm>
          <a:prstGeom prst="rect">
            <a:avLst/>
          </a:prstGeom>
        </p:spPr>
      </p:pic>
    </p:spTree>
    <p:extLst>
      <p:ext uri="{BB962C8B-B14F-4D97-AF65-F5344CB8AC3E}">
        <p14:creationId xmlns:p14="http://schemas.microsoft.com/office/powerpoint/2010/main" val="1006008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BF4BE8-9BDD-4083-87CD-33EC3A91173A}"/>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1.2 CKAN</a:t>
            </a:r>
            <a:r>
              <a:rPr lang="ja-JP" altLang="en-US" sz="1800" dirty="0">
                <a:latin typeface="Meiryo UI" panose="020B0604030504040204" pitchFamily="50" charset="-128"/>
                <a:ea typeface="Meiryo UI" panose="020B0604030504040204" pitchFamily="50" charset="-128"/>
              </a:rPr>
              <a:t>仕様 </a:t>
            </a:r>
            <a:r>
              <a:rPr lang="en-US" altLang="ja-JP" sz="1800" dirty="0">
                <a:latin typeface="Meiryo UI" panose="020B0604030504040204" pitchFamily="50" charset="-128"/>
                <a:ea typeface="Meiryo UI" panose="020B0604030504040204" pitchFamily="50" charset="-128"/>
              </a:rPr>
              <a:t>&gt; 1.2.1 </a:t>
            </a:r>
            <a:r>
              <a:rPr lang="ja-JP" altLang="en-US" sz="1800" dirty="0">
                <a:latin typeface="Meiryo UI" panose="020B0604030504040204" pitchFamily="50" charset="-128"/>
                <a:ea typeface="Meiryo UI" panose="020B0604030504040204" pitchFamily="50" charset="-128"/>
              </a:rPr>
              <a:t>前提条件</a:t>
            </a:r>
            <a:endParaRPr kumimoji="1" lang="ja-JP" altLang="en-US" sz="18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681C3CA9-B0A8-47D6-B61D-1443121FF1FC}"/>
              </a:ext>
            </a:extLst>
          </p:cNvPr>
          <p:cNvSpPr txBox="1"/>
          <p:nvPr/>
        </p:nvSpPr>
        <p:spPr>
          <a:xfrm>
            <a:off x="306088" y="682148"/>
            <a:ext cx="9293823" cy="3472757"/>
          </a:xfrm>
          <a:prstGeom prst="rect">
            <a:avLst/>
          </a:prstGeom>
          <a:solidFill>
            <a:schemeClr val="bg1"/>
          </a:solid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の前提条件を示す。</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各データ提供者の</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は各組織が保有・運用する資産である。</a:t>
            </a: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横断検索サーバは各データ提供者の横断検索用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のデータカタログをクローリングする。</a:t>
            </a: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横断検索用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は公開データのデータカタログを保存している</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である。</a:t>
            </a: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詳細検索用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は限定提供データのデータカタログを保存している</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である。</a:t>
            </a:r>
          </a:p>
          <a:p>
            <a:pPr marL="342900" indent="-342900">
              <a:buFont typeface="+mj-ea"/>
              <a:buAutoNum type="circleNumDbPlain"/>
            </a:pP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のデータカタログは必ずどこかの組織に属する。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接続先の横断検索用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、詳細検索用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に設定される組織情報・ライセンスリストは同一とする。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横断検索カタログと詳細検索カタログは詳細検索用データセット</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に同一の値を設定することで紐づけている。</a:t>
            </a:r>
          </a:p>
        </p:txBody>
      </p:sp>
    </p:spTree>
    <p:extLst>
      <p:ext uri="{BB962C8B-B14F-4D97-AF65-F5344CB8AC3E}">
        <p14:creationId xmlns:p14="http://schemas.microsoft.com/office/powerpoint/2010/main" val="2620411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1.2 CKAN</a:t>
            </a:r>
            <a:r>
              <a:rPr lang="ja-JP" altLang="en-US" sz="1800" dirty="0">
                <a:latin typeface="Meiryo UI" panose="020B0604030504040204" pitchFamily="50" charset="-128"/>
                <a:ea typeface="Meiryo UI" panose="020B0604030504040204" pitchFamily="50" charset="-128"/>
              </a:rPr>
              <a:t>仕様 </a:t>
            </a:r>
            <a:r>
              <a:rPr lang="en-US" altLang="ja-JP" sz="1800" dirty="0">
                <a:latin typeface="Meiryo UI" panose="020B0604030504040204" pitchFamily="50" charset="-128"/>
                <a:ea typeface="Meiryo UI" panose="020B0604030504040204" pitchFamily="50" charset="-128"/>
              </a:rPr>
              <a:t>&gt; 1.2.2 CKAN</a:t>
            </a:r>
            <a:r>
              <a:rPr lang="ja-JP" altLang="en-US" sz="1800" dirty="0">
                <a:latin typeface="Meiryo UI" panose="020B0604030504040204" pitchFamily="50" charset="-128"/>
                <a:ea typeface="Meiryo UI" panose="020B0604030504040204" pitchFamily="50" charset="-128"/>
              </a:rPr>
              <a:t>設定情報</a:t>
            </a:r>
            <a:endParaRPr kumimoji="1" lang="ja-JP" altLang="en-US" sz="1800"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F88697ED-52E8-4BF5-A2E9-1A310CD8BA89}"/>
              </a:ext>
            </a:extLst>
          </p:cNvPr>
          <p:cNvSpPr txBox="1"/>
          <p:nvPr/>
        </p:nvSpPr>
        <p:spPr>
          <a:xfrm>
            <a:off x="234000" y="690073"/>
            <a:ext cx="9482454" cy="432000"/>
          </a:xfrm>
          <a:prstGeom prst="rect">
            <a:avLst/>
          </a:prstGeom>
          <a:solidFill>
            <a:schemeClr val="bg1"/>
          </a:solidFill>
          <a:ln>
            <a:noFill/>
          </a:ln>
        </p:spPr>
        <p:txBody>
          <a:bodyPr wrap="square" rtlCol="0" anchor="t" anchorCtr="0">
            <a:noAutofit/>
          </a:bodyPr>
          <a:lstStyle/>
          <a:p>
            <a:endParaRPr lang="en-US" altLang="ja-JP" sz="16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692E7835-2D5F-47DD-93F5-237D28E8EA87}"/>
              </a:ext>
            </a:extLst>
          </p:cNvPr>
          <p:cNvSpPr txBox="1"/>
          <p:nvPr/>
        </p:nvSpPr>
        <p:spPr>
          <a:xfrm>
            <a:off x="218830" y="659837"/>
            <a:ext cx="9482454" cy="614781"/>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に設定するデータカタログと紐づけられる情報を以下に示す。</a:t>
            </a:r>
            <a:endParaRPr lang="en-US" altLang="ja-JP" sz="1600" dirty="0">
              <a:latin typeface="Meiryo UI" panose="020B0604030504040204" pitchFamily="50" charset="-128"/>
              <a:ea typeface="Meiryo UI" panose="020B0604030504040204" pitchFamily="50" charset="-128"/>
            </a:endParaRPr>
          </a:p>
        </p:txBody>
      </p:sp>
      <p:graphicFrame>
        <p:nvGraphicFramePr>
          <p:cNvPr id="8" name="表 7">
            <a:extLst>
              <a:ext uri="{FF2B5EF4-FFF2-40B4-BE49-F238E27FC236}">
                <a16:creationId xmlns:a16="http://schemas.microsoft.com/office/drawing/2014/main" id="{8500F17F-1984-4C05-BE82-308FE2B86F71}"/>
              </a:ext>
            </a:extLst>
          </p:cNvPr>
          <p:cNvGraphicFramePr>
            <a:graphicFrameLocks noGrp="1"/>
          </p:cNvGraphicFramePr>
          <p:nvPr>
            <p:extLst>
              <p:ext uri="{D42A27DB-BD31-4B8C-83A1-F6EECF244321}">
                <p14:modId xmlns:p14="http://schemas.microsoft.com/office/powerpoint/2010/main" val="4049161769"/>
              </p:ext>
            </p:extLst>
          </p:nvPr>
        </p:nvGraphicFramePr>
        <p:xfrm>
          <a:off x="234001" y="990175"/>
          <a:ext cx="9521826" cy="2565400"/>
        </p:xfrm>
        <a:graphic>
          <a:graphicData uri="http://schemas.openxmlformats.org/drawingml/2006/table">
            <a:tbl>
              <a:tblPr firstRow="1" bandRow="1">
                <a:tableStyleId>{5C22544A-7EE6-4342-B048-85BDC9FD1C3A}</a:tableStyleId>
              </a:tblPr>
              <a:tblGrid>
                <a:gridCol w="389255">
                  <a:extLst>
                    <a:ext uri="{9D8B030D-6E8A-4147-A177-3AD203B41FA5}">
                      <a16:colId xmlns:a16="http://schemas.microsoft.com/office/drawing/2014/main" val="144037847"/>
                    </a:ext>
                  </a:extLst>
                </a:gridCol>
                <a:gridCol w="1963651">
                  <a:extLst>
                    <a:ext uri="{9D8B030D-6E8A-4147-A177-3AD203B41FA5}">
                      <a16:colId xmlns:a16="http://schemas.microsoft.com/office/drawing/2014/main" val="631402458"/>
                    </a:ext>
                  </a:extLst>
                </a:gridCol>
                <a:gridCol w="4747491">
                  <a:extLst>
                    <a:ext uri="{9D8B030D-6E8A-4147-A177-3AD203B41FA5}">
                      <a16:colId xmlns:a16="http://schemas.microsoft.com/office/drawing/2014/main" val="2104206834"/>
                    </a:ext>
                  </a:extLst>
                </a:gridCol>
                <a:gridCol w="2421429">
                  <a:extLst>
                    <a:ext uri="{9D8B030D-6E8A-4147-A177-3AD203B41FA5}">
                      <a16:colId xmlns:a16="http://schemas.microsoft.com/office/drawing/2014/main" val="1762568848"/>
                    </a:ext>
                  </a:extLst>
                </a:gridCol>
              </a:tblGrid>
              <a:tr h="370840">
                <a:tc>
                  <a:txBody>
                    <a:bodyPr/>
                    <a:lstStyle/>
                    <a:p>
                      <a:r>
                        <a:rPr kumimoji="1" lang="en-US" altLang="ja-JP" sz="1400" dirty="0">
                          <a:solidFill>
                            <a:schemeClr val="bg1"/>
                          </a:solidFill>
                          <a:latin typeface="Meiryo UI" panose="020B0604030504040204" pitchFamily="50" charset="-128"/>
                          <a:ea typeface="Meiryo UI" panose="020B0604030504040204" pitchFamily="50" charset="-128"/>
                        </a:rPr>
                        <a:t>#</a:t>
                      </a:r>
                      <a:endParaRPr kumimoji="1" lang="ja-JP" altLang="en-US" sz="1400" dirty="0">
                        <a:solidFill>
                          <a:schemeClr val="bg1"/>
                        </a:solidFill>
                        <a:latin typeface="Meiryo UI" panose="020B0604030504040204" pitchFamily="50" charset="-128"/>
                        <a:ea typeface="Meiryo UI" panose="020B0604030504040204" pitchFamily="50" charset="-128"/>
                      </a:endParaRPr>
                    </a:p>
                  </a:txBody>
                  <a:tcPr anchor="ctr"/>
                </a:tc>
                <a:tc>
                  <a:txBody>
                    <a:bodyPr/>
                    <a:lstStyle/>
                    <a:p>
                      <a:r>
                        <a:rPr kumimoji="1" lang="en-US" altLang="ja-JP" sz="1400" dirty="0">
                          <a:solidFill>
                            <a:schemeClr val="bg1"/>
                          </a:solidFill>
                          <a:latin typeface="Meiryo UI" panose="020B0604030504040204" pitchFamily="50" charset="-128"/>
                          <a:ea typeface="Meiryo UI" panose="020B0604030504040204" pitchFamily="50" charset="-128"/>
                        </a:rPr>
                        <a:t>CKAN</a:t>
                      </a:r>
                      <a:r>
                        <a:rPr kumimoji="1" lang="ja-JP" altLang="en-US" sz="1400" dirty="0">
                          <a:solidFill>
                            <a:schemeClr val="bg1"/>
                          </a:solidFill>
                          <a:latin typeface="Meiryo UI" panose="020B0604030504040204" pitchFamily="50" charset="-128"/>
                          <a:ea typeface="Meiryo UI" panose="020B0604030504040204" pitchFamily="50" charset="-128"/>
                        </a:rPr>
                        <a:t>設定</a:t>
                      </a:r>
                    </a:p>
                  </a:txBody>
                  <a:tcPr anchor="ctr"/>
                </a:tc>
                <a:tc>
                  <a:txBody>
                    <a:bodyPr/>
                    <a:lstStyle/>
                    <a:p>
                      <a:r>
                        <a:rPr kumimoji="1" lang="ja-JP" altLang="en-US" sz="1400" dirty="0">
                          <a:solidFill>
                            <a:schemeClr val="bg1"/>
                          </a:solidFill>
                          <a:latin typeface="Meiryo UI" panose="020B0604030504040204" pitchFamily="50" charset="-128"/>
                          <a:ea typeface="Meiryo UI" panose="020B0604030504040204" pitchFamily="50" charset="-128"/>
                        </a:rPr>
                        <a:t>概要</a:t>
                      </a:r>
                    </a:p>
                  </a:txBody>
                  <a:tcPr anchor="ctr"/>
                </a:tc>
                <a:tc>
                  <a:txBody>
                    <a:bodyPr/>
                    <a:lstStyle/>
                    <a:p>
                      <a:r>
                        <a:rPr kumimoji="1" lang="ja-JP" altLang="en-US" sz="1400" dirty="0">
                          <a:solidFill>
                            <a:schemeClr val="bg1"/>
                          </a:solidFill>
                          <a:latin typeface="Meiryo UI" panose="020B0604030504040204" pitchFamily="50" charset="-128"/>
                          <a:ea typeface="Meiryo UI" panose="020B0604030504040204" pitchFamily="50" charset="-128"/>
                        </a:rPr>
                        <a:t>備考</a:t>
                      </a:r>
                    </a:p>
                  </a:txBody>
                  <a:tcPr anchor="ctr"/>
                </a:tc>
                <a:extLst>
                  <a:ext uri="{0D108BD9-81ED-4DB2-BD59-A6C34878D82A}">
                    <a16:rowId xmlns:a16="http://schemas.microsoft.com/office/drawing/2014/main" val="3787570290"/>
                  </a:ext>
                </a:extLst>
              </a:tr>
              <a:tr h="370840">
                <a:tc>
                  <a:txBody>
                    <a:bodyPr/>
                    <a:lstStyle/>
                    <a:p>
                      <a:pPr algn="ctr"/>
                      <a:r>
                        <a:rPr kumimoji="1" lang="en-US" altLang="ja-JP" sz="1400" dirty="0">
                          <a:solidFill>
                            <a:schemeClr val="tx1"/>
                          </a:solidFill>
                          <a:latin typeface="Meiryo UI" panose="020B0604030504040204" pitchFamily="50" charset="-128"/>
                          <a:ea typeface="Meiryo UI" panose="020B0604030504040204" pitchFamily="50" charset="-128"/>
                        </a:rPr>
                        <a:t>1</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400" dirty="0">
                          <a:solidFill>
                            <a:schemeClr val="tx1"/>
                          </a:solidFill>
                          <a:latin typeface="Meiryo UI" panose="020B0604030504040204" pitchFamily="50" charset="-128"/>
                          <a:ea typeface="Meiryo UI" panose="020B0604030504040204" pitchFamily="50" charset="-128"/>
                        </a:rPr>
                        <a:t>組織</a:t>
                      </a:r>
                    </a:p>
                  </a:txBody>
                  <a:tcPr/>
                </a:tc>
                <a:tc>
                  <a:txBody>
                    <a:bodyPr/>
                    <a:lstStyle/>
                    <a:p>
                      <a:r>
                        <a:rPr kumimoji="1" lang="ja-JP" altLang="en-US" sz="1400" dirty="0">
                          <a:solidFill>
                            <a:schemeClr val="tx1"/>
                          </a:solidFill>
                          <a:latin typeface="Meiryo UI" panose="020B0604030504040204" pitchFamily="50" charset="-128"/>
                          <a:ea typeface="Meiryo UI" panose="020B0604030504040204" pitchFamily="50" charset="-128"/>
                        </a:rPr>
                        <a:t>ユーザおよびカタログと紐づくユーザが属する組織。</a:t>
                      </a:r>
                      <a:r>
                        <a:rPr kumimoji="1" lang="en-US" altLang="ja-JP" sz="1400" dirty="0">
                          <a:solidFill>
                            <a:schemeClr val="tx1"/>
                          </a:solidFill>
                          <a:latin typeface="Meiryo UI" panose="020B0604030504040204" pitchFamily="50" charset="-128"/>
                          <a:ea typeface="Meiryo UI" panose="020B0604030504040204" pitchFamily="50" charset="-128"/>
                        </a:rPr>
                        <a:t>CKAN</a:t>
                      </a:r>
                      <a:r>
                        <a:rPr kumimoji="1" lang="ja-JP" altLang="en-US" sz="1400" dirty="0">
                          <a:solidFill>
                            <a:schemeClr val="tx1"/>
                          </a:solidFill>
                          <a:latin typeface="Meiryo UI" panose="020B0604030504040204" pitchFamily="50" charset="-128"/>
                          <a:ea typeface="Meiryo UI" panose="020B0604030504040204" pitchFamily="50" charset="-128"/>
                        </a:rPr>
                        <a:t>では全ユーザが閲覧可能で、</a:t>
                      </a:r>
                      <a:r>
                        <a:rPr kumimoji="1" lang="en-US" altLang="ja-JP" sz="1400" dirty="0">
                          <a:solidFill>
                            <a:schemeClr val="tx1"/>
                          </a:solidFill>
                          <a:latin typeface="Meiryo UI" panose="020B0604030504040204" pitchFamily="50" charset="-128"/>
                          <a:ea typeface="Meiryo UI" panose="020B0604030504040204" pitchFamily="50" charset="-128"/>
                        </a:rPr>
                        <a:t>sysadmin</a:t>
                      </a:r>
                      <a:r>
                        <a:rPr kumimoji="1" lang="ja-JP" altLang="en-US" sz="1400" dirty="0">
                          <a:solidFill>
                            <a:schemeClr val="tx1"/>
                          </a:solidFill>
                          <a:latin typeface="Meiryo UI" panose="020B0604030504040204" pitchFamily="50" charset="-128"/>
                          <a:ea typeface="Meiryo UI" panose="020B0604030504040204" pitchFamily="50" charset="-128"/>
                        </a:rPr>
                        <a:t>のみ作成・編集・削除可能。</a:t>
                      </a:r>
                      <a:endParaRPr kumimoji="1" lang="en-US" altLang="ja-JP" sz="14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latin typeface="Meiryo UI" panose="020B0604030504040204" pitchFamily="50" charset="-128"/>
                          <a:ea typeface="Meiryo UI" panose="020B0604030504040204" pitchFamily="50" charset="-128"/>
                        </a:rPr>
                        <a:t>インポート・エクスポートは組織単位に行う方向で検討。</a:t>
                      </a:r>
                      <a:endParaRPr kumimoji="1" lang="en-US" altLang="ja-JP" sz="14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0726770"/>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2</a:t>
                      </a:r>
                      <a:endParaRPr kumimoji="1" lang="ja-JP" altLang="en-US" sz="1400">
                        <a:latin typeface="Meiryo UI" panose="020B0604030504040204" pitchFamily="50" charset="-128"/>
                        <a:ea typeface="Meiryo UI" panose="020B0604030504040204" pitchFamily="50" charset="-128"/>
                      </a:endParaRPr>
                    </a:p>
                  </a:txBody>
                  <a:tcPr/>
                </a:tc>
                <a:tc>
                  <a:txBody>
                    <a:bodyPr/>
                    <a:lstStyle/>
                    <a:p>
                      <a:r>
                        <a:rPr kumimoji="1" lang="ja-JP" altLang="en-US" sz="1400" dirty="0">
                          <a:latin typeface="Meiryo UI" panose="020B0604030504040204" pitchFamily="50" charset="-128"/>
                          <a:ea typeface="Meiryo UI" panose="020B0604030504040204" pitchFamily="50" charset="-128"/>
                        </a:rPr>
                        <a:t>ライセンス</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カタログのライセンス。</a:t>
                      </a:r>
                      <a:r>
                        <a:rPr kumimoji="1" lang="en-US" altLang="ja-JP" sz="1400" dirty="0">
                          <a:latin typeface="Meiryo UI" panose="020B0604030504040204" pitchFamily="50" charset="-128"/>
                          <a:ea typeface="Meiryo UI" panose="020B0604030504040204" pitchFamily="50" charset="-128"/>
                        </a:rPr>
                        <a:t>CKAN</a:t>
                      </a:r>
                      <a:r>
                        <a:rPr kumimoji="1" lang="ja-JP" altLang="en-US" sz="1400" dirty="0">
                          <a:latin typeface="Meiryo UI" panose="020B0604030504040204" pitchFamily="50" charset="-128"/>
                          <a:ea typeface="Meiryo UI" panose="020B0604030504040204" pitchFamily="50" charset="-128"/>
                        </a:rPr>
                        <a:t>はデフォルトコンフィグでは以下にあるライセンスリストを使用する。</a:t>
                      </a:r>
                      <a:endParaRPr kumimoji="1" lang="en-US" altLang="ja-JP" sz="14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1400" dirty="0">
                          <a:latin typeface="Meiryo UI" panose="020B0604030504040204" pitchFamily="50" charset="-128"/>
                          <a:hlinkClick r:id="rId2"/>
                        </a:rPr>
                        <a:t>http://licenses.opendefinition.org/licenses/groups/ckan.json</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hlinkClick r:id="rId3"/>
                        </a:rPr>
                        <a:t>https://docs.ckan.org/en/ckan-2.7.3/maintaining/configuration.html?highlight=license#licenses-group-url</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3</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ユーザ</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rPr>
                        <a:t>CKAN</a:t>
                      </a:r>
                      <a:r>
                        <a:rPr kumimoji="1" lang="ja-JP" altLang="en-US" sz="1400" dirty="0">
                          <a:latin typeface="Meiryo UI" panose="020B0604030504040204" pitchFamily="50" charset="-128"/>
                          <a:ea typeface="Meiryo UI" panose="020B0604030504040204" pitchFamily="50" charset="-128"/>
                        </a:rPr>
                        <a:t>で登録されたユーザはデータカタログの閲覧、作成、編集、削除が可能。付与される権限はユーザの種類に依拠する。</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latin typeface="Meiryo UI" panose="020B0604030504040204" pitchFamily="50" charset="-128"/>
                          <a:ea typeface="Meiryo UI" panose="020B0604030504040204" pitchFamily="50" charset="-128"/>
                        </a:rPr>
                        <a:t>「</a:t>
                      </a:r>
                      <a:r>
                        <a:rPr lang="en-US" altLang="ja-JP" sz="1400" dirty="0">
                          <a:solidFill>
                            <a:schemeClr val="tx1"/>
                          </a:solidFill>
                          <a:latin typeface="Meiryo UI" panose="020B0604030504040204" pitchFamily="50" charset="-128"/>
                          <a:ea typeface="Meiryo UI" panose="020B0604030504040204" pitchFamily="50" charset="-128"/>
                        </a:rPr>
                        <a:t>1.2.4 </a:t>
                      </a:r>
                      <a:r>
                        <a:rPr lang="ja-JP" altLang="en-US" sz="1400" dirty="0">
                          <a:solidFill>
                            <a:schemeClr val="tx1"/>
                          </a:solidFill>
                          <a:latin typeface="Meiryo UI" panose="020B0604030504040204" pitchFamily="50" charset="-128"/>
                          <a:ea typeface="Meiryo UI" panose="020B0604030504040204" pitchFamily="50" charset="-128"/>
                        </a:rPr>
                        <a:t>ユーザとロールについて</a:t>
                      </a:r>
                      <a:r>
                        <a:rPr lang="en-US" altLang="ja-JP" sz="1400" dirty="0">
                          <a:solidFill>
                            <a:schemeClr val="tx1"/>
                          </a:solidFill>
                          <a:latin typeface="Meiryo UI" panose="020B0604030504040204" pitchFamily="50" charset="-128"/>
                          <a:ea typeface="Meiryo UI" panose="020B0604030504040204" pitchFamily="50" charset="-128"/>
                        </a:rPr>
                        <a:t>(1)</a:t>
                      </a:r>
                      <a:r>
                        <a:rPr lang="ja-JP" altLang="en-US" sz="1400" dirty="0">
                          <a:solidFill>
                            <a:schemeClr val="tx1"/>
                          </a:solidFill>
                          <a:latin typeface="Meiryo UI" panose="020B0604030504040204" pitchFamily="50" charset="-128"/>
                          <a:ea typeface="Meiryo UI" panose="020B0604030504040204" pitchFamily="50" charset="-128"/>
                        </a:rPr>
                        <a:t>」を参照</a:t>
                      </a:r>
                      <a:endParaRPr kumimoji="1" lang="en-US" altLang="ja-JP" sz="14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45926724"/>
                  </a:ext>
                </a:extLst>
              </a:tr>
            </a:tbl>
          </a:graphicData>
        </a:graphic>
      </p:graphicFrame>
    </p:spTree>
    <p:extLst>
      <p:ext uri="{BB962C8B-B14F-4D97-AF65-F5344CB8AC3E}">
        <p14:creationId xmlns:p14="http://schemas.microsoft.com/office/powerpoint/2010/main" val="701529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1.2 CKAN</a:t>
            </a:r>
            <a:r>
              <a:rPr lang="ja-JP" altLang="en-US" sz="1800" dirty="0">
                <a:solidFill>
                  <a:schemeClr val="tx1"/>
                </a:solidFill>
                <a:latin typeface="Meiryo UI" panose="020B0604030504040204" pitchFamily="50" charset="-128"/>
                <a:ea typeface="Meiryo UI" panose="020B0604030504040204" pitchFamily="50" charset="-128"/>
              </a:rPr>
              <a:t>仕様 </a:t>
            </a:r>
            <a:r>
              <a:rPr lang="en-US" altLang="ja-JP" sz="1800" dirty="0">
                <a:solidFill>
                  <a:schemeClr val="tx1"/>
                </a:solidFill>
                <a:latin typeface="Meiryo UI" panose="020B0604030504040204" pitchFamily="50" charset="-128"/>
                <a:ea typeface="Meiryo UI" panose="020B0604030504040204" pitchFamily="50" charset="-128"/>
              </a:rPr>
              <a:t>&gt; 1.2.3 </a:t>
            </a:r>
            <a:r>
              <a:rPr lang="ja-JP" altLang="en-US" sz="1800" dirty="0">
                <a:solidFill>
                  <a:schemeClr val="tx1"/>
                </a:solidFill>
                <a:latin typeface="Meiryo UI" panose="020B0604030504040204" pitchFamily="50" charset="-128"/>
                <a:ea typeface="Meiryo UI" panose="020B0604030504040204" pitchFamily="50" charset="-128"/>
              </a:rPr>
              <a:t>データカタログに紐づくデータの関連</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F88697ED-52E8-4BF5-A2E9-1A310CD8BA89}"/>
              </a:ext>
            </a:extLst>
          </p:cNvPr>
          <p:cNvSpPr txBox="1"/>
          <p:nvPr/>
        </p:nvSpPr>
        <p:spPr>
          <a:xfrm>
            <a:off x="234000" y="690073"/>
            <a:ext cx="9482454" cy="432000"/>
          </a:xfrm>
          <a:prstGeom prst="rect">
            <a:avLst/>
          </a:prstGeom>
          <a:solidFill>
            <a:schemeClr val="bg1"/>
          </a:solidFill>
          <a:ln>
            <a:noFill/>
          </a:ln>
        </p:spPr>
        <p:txBody>
          <a:bodyPr wrap="square" rtlCol="0" anchor="t" anchorCtr="0">
            <a:noAutofit/>
          </a:bodyPr>
          <a:lstStyle/>
          <a:p>
            <a:endParaRPr lang="en-US" altLang="ja-JP" sz="16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692E7835-2D5F-47DD-93F5-237D28E8EA87}"/>
              </a:ext>
            </a:extLst>
          </p:cNvPr>
          <p:cNvSpPr txBox="1"/>
          <p:nvPr/>
        </p:nvSpPr>
        <p:spPr>
          <a:xfrm>
            <a:off x="218830" y="659837"/>
            <a:ext cx="9482454" cy="614781"/>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に設定されるデータの関連を以下に示す。</a:t>
            </a:r>
            <a:endParaRPr lang="en-US" altLang="ja-JP" sz="1600" dirty="0">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36EB9EB3-DECA-4F1A-8AB0-5E67FE21FC13}"/>
              </a:ext>
            </a:extLst>
          </p:cNvPr>
          <p:cNvSpPr/>
          <p:nvPr/>
        </p:nvSpPr>
        <p:spPr>
          <a:xfrm>
            <a:off x="3983589" y="1152309"/>
            <a:ext cx="1736521" cy="9815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カタログ</a:t>
            </a:r>
          </a:p>
        </p:txBody>
      </p:sp>
      <p:sp>
        <p:nvSpPr>
          <p:cNvPr id="10" name="正方形/長方形 9">
            <a:extLst>
              <a:ext uri="{FF2B5EF4-FFF2-40B4-BE49-F238E27FC236}">
                <a16:creationId xmlns:a16="http://schemas.microsoft.com/office/drawing/2014/main" id="{9DCD7182-01FA-4378-BC3A-76FDAACC1360}"/>
              </a:ext>
            </a:extLst>
          </p:cNvPr>
          <p:cNvSpPr/>
          <p:nvPr/>
        </p:nvSpPr>
        <p:spPr>
          <a:xfrm>
            <a:off x="2401964" y="4830825"/>
            <a:ext cx="1736521" cy="9815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CKAN</a:t>
            </a:r>
            <a:r>
              <a:rPr kumimoji="1" lang="ja-JP" altLang="en-US" dirty="0"/>
              <a:t>ユーザ</a:t>
            </a:r>
          </a:p>
        </p:txBody>
      </p:sp>
      <p:sp>
        <p:nvSpPr>
          <p:cNvPr id="11" name="正方形/長方形 10">
            <a:extLst>
              <a:ext uri="{FF2B5EF4-FFF2-40B4-BE49-F238E27FC236}">
                <a16:creationId xmlns:a16="http://schemas.microsoft.com/office/drawing/2014/main" id="{B9BC1BDA-88A2-4CD7-8A58-F6C5C8E2F8F4}"/>
              </a:ext>
            </a:extLst>
          </p:cNvPr>
          <p:cNvSpPr/>
          <p:nvPr/>
        </p:nvSpPr>
        <p:spPr>
          <a:xfrm>
            <a:off x="1089470" y="2447488"/>
            <a:ext cx="1736521" cy="9815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組織</a:t>
            </a:r>
          </a:p>
        </p:txBody>
      </p:sp>
      <p:sp>
        <p:nvSpPr>
          <p:cNvPr id="21" name="正方形/長方形 20">
            <a:extLst>
              <a:ext uri="{FF2B5EF4-FFF2-40B4-BE49-F238E27FC236}">
                <a16:creationId xmlns:a16="http://schemas.microsoft.com/office/drawing/2014/main" id="{2AE052CE-D338-292F-608A-5DC86A55F227}"/>
              </a:ext>
            </a:extLst>
          </p:cNvPr>
          <p:cNvSpPr/>
          <p:nvPr/>
        </p:nvSpPr>
        <p:spPr>
          <a:xfrm>
            <a:off x="6993336" y="2447488"/>
            <a:ext cx="1736521" cy="9815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ライセンス</a:t>
            </a:r>
          </a:p>
        </p:txBody>
      </p:sp>
      <p:sp>
        <p:nvSpPr>
          <p:cNvPr id="22" name="正方形/長方形 21">
            <a:extLst>
              <a:ext uri="{FF2B5EF4-FFF2-40B4-BE49-F238E27FC236}">
                <a16:creationId xmlns:a16="http://schemas.microsoft.com/office/drawing/2014/main" id="{5DB97966-007B-1D0A-9BE3-080A0F65261A}"/>
              </a:ext>
            </a:extLst>
          </p:cNvPr>
          <p:cNvSpPr/>
          <p:nvPr/>
        </p:nvSpPr>
        <p:spPr>
          <a:xfrm>
            <a:off x="5720110" y="4830825"/>
            <a:ext cx="1736521" cy="9815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solidFill>
                  <a:schemeClr val="tx1"/>
                </a:solidFill>
              </a:rPr>
              <a:t>CADDE</a:t>
            </a:r>
            <a:r>
              <a:rPr kumimoji="1" lang="ja-JP" altLang="en-US" dirty="0">
                <a:solidFill>
                  <a:schemeClr val="tx1"/>
                </a:solidFill>
              </a:rPr>
              <a:t>ユーザ</a:t>
            </a:r>
          </a:p>
        </p:txBody>
      </p:sp>
      <p:cxnSp>
        <p:nvCxnSpPr>
          <p:cNvPr id="23" name="直線コネクタ 22">
            <a:extLst>
              <a:ext uri="{FF2B5EF4-FFF2-40B4-BE49-F238E27FC236}">
                <a16:creationId xmlns:a16="http://schemas.microsoft.com/office/drawing/2014/main" id="{1B5E90BD-F23B-FBA0-B52E-FAA1ABC1D5BA}"/>
              </a:ext>
            </a:extLst>
          </p:cNvPr>
          <p:cNvCxnSpPr>
            <a:cxnSpLocks/>
            <a:stCxn id="3" idx="3"/>
            <a:endCxn id="21" idx="0"/>
          </p:cNvCxnSpPr>
          <p:nvPr/>
        </p:nvCxnSpPr>
        <p:spPr>
          <a:xfrm>
            <a:off x="5720110" y="1643065"/>
            <a:ext cx="2141487" cy="804423"/>
          </a:xfrm>
          <a:prstGeom prst="line">
            <a:avLst/>
          </a:prstGeom>
          <a:ln w="12700"/>
        </p:spPr>
        <p:style>
          <a:lnRef idx="1">
            <a:schemeClr val="dk1"/>
          </a:lnRef>
          <a:fillRef idx="0">
            <a:schemeClr val="dk1"/>
          </a:fillRef>
          <a:effectRef idx="0">
            <a:schemeClr val="dk1"/>
          </a:effectRef>
          <a:fontRef idx="minor">
            <a:schemeClr val="tx1"/>
          </a:fontRef>
        </p:style>
      </p:cxnSp>
      <p:sp>
        <p:nvSpPr>
          <p:cNvPr id="33" name="テキスト ボックス 32">
            <a:extLst>
              <a:ext uri="{FF2B5EF4-FFF2-40B4-BE49-F238E27FC236}">
                <a16:creationId xmlns:a16="http://schemas.microsoft.com/office/drawing/2014/main" id="{CF59DA03-F6A8-B96F-5661-21E6FB0601DA}"/>
              </a:ext>
            </a:extLst>
          </p:cNvPr>
          <p:cNvSpPr txBox="1"/>
          <p:nvPr/>
        </p:nvSpPr>
        <p:spPr>
          <a:xfrm>
            <a:off x="7794592" y="2133821"/>
            <a:ext cx="290819" cy="307777"/>
          </a:xfrm>
          <a:prstGeom prst="rect">
            <a:avLst/>
          </a:prstGeom>
          <a:noFill/>
        </p:spPr>
        <p:txBody>
          <a:bodyPr wrap="square" rtlCol="0">
            <a:spAutoFit/>
          </a:bodyPr>
          <a:lstStyle/>
          <a:p>
            <a:r>
              <a:rPr kumimoji="1" lang="en-US" altLang="ja-JP" sz="1400" dirty="0"/>
              <a:t>1</a:t>
            </a:r>
            <a:endParaRPr kumimoji="1" lang="ja-JP" altLang="en-US" sz="1400" dirty="0"/>
          </a:p>
        </p:txBody>
      </p:sp>
      <p:sp>
        <p:nvSpPr>
          <p:cNvPr id="34" name="テキスト ボックス 33">
            <a:extLst>
              <a:ext uri="{FF2B5EF4-FFF2-40B4-BE49-F238E27FC236}">
                <a16:creationId xmlns:a16="http://schemas.microsoft.com/office/drawing/2014/main" id="{685B3E49-2409-F864-4A14-846B7D30FA76}"/>
              </a:ext>
            </a:extLst>
          </p:cNvPr>
          <p:cNvSpPr txBox="1"/>
          <p:nvPr/>
        </p:nvSpPr>
        <p:spPr>
          <a:xfrm>
            <a:off x="5720110" y="1399387"/>
            <a:ext cx="620786" cy="307777"/>
          </a:xfrm>
          <a:prstGeom prst="rect">
            <a:avLst/>
          </a:prstGeom>
          <a:noFill/>
        </p:spPr>
        <p:txBody>
          <a:bodyPr wrap="square" rtlCol="0">
            <a:spAutoFit/>
          </a:bodyPr>
          <a:lstStyle/>
          <a:p>
            <a:r>
              <a:rPr kumimoji="1" lang="en-US" altLang="ja-JP" sz="1400" dirty="0"/>
              <a:t>0...N</a:t>
            </a:r>
            <a:endParaRPr kumimoji="1" lang="ja-JP" altLang="en-US" sz="1400" dirty="0"/>
          </a:p>
        </p:txBody>
      </p:sp>
      <p:cxnSp>
        <p:nvCxnSpPr>
          <p:cNvPr id="35" name="直線コネクタ 34">
            <a:extLst>
              <a:ext uri="{FF2B5EF4-FFF2-40B4-BE49-F238E27FC236}">
                <a16:creationId xmlns:a16="http://schemas.microsoft.com/office/drawing/2014/main" id="{E36952DF-072B-E17E-98EC-10D403D35F24}"/>
              </a:ext>
            </a:extLst>
          </p:cNvPr>
          <p:cNvCxnSpPr>
            <a:cxnSpLocks/>
            <a:stCxn id="3" idx="2"/>
            <a:endCxn id="10" idx="0"/>
          </p:cNvCxnSpPr>
          <p:nvPr/>
        </p:nvCxnSpPr>
        <p:spPr>
          <a:xfrm flipH="1">
            <a:off x="3270225" y="2133821"/>
            <a:ext cx="1581625" cy="2697004"/>
          </a:xfrm>
          <a:prstGeom prst="line">
            <a:avLst/>
          </a:prstGeom>
          <a:ln w="12700"/>
        </p:spPr>
        <p:style>
          <a:lnRef idx="1">
            <a:schemeClr val="dk1"/>
          </a:lnRef>
          <a:fillRef idx="0">
            <a:schemeClr val="dk1"/>
          </a:fillRef>
          <a:effectRef idx="0">
            <a:schemeClr val="dk1"/>
          </a:effectRef>
          <a:fontRef idx="minor">
            <a:schemeClr val="tx1"/>
          </a:fontRef>
        </p:style>
      </p:cxnSp>
      <p:cxnSp>
        <p:nvCxnSpPr>
          <p:cNvPr id="36" name="直線コネクタ 35">
            <a:extLst>
              <a:ext uri="{FF2B5EF4-FFF2-40B4-BE49-F238E27FC236}">
                <a16:creationId xmlns:a16="http://schemas.microsoft.com/office/drawing/2014/main" id="{11ACDE37-5B48-916B-3CEF-081F5F96DE80}"/>
              </a:ext>
            </a:extLst>
          </p:cNvPr>
          <p:cNvCxnSpPr>
            <a:cxnSpLocks/>
            <a:stCxn id="3" idx="2"/>
            <a:endCxn id="22" idx="0"/>
          </p:cNvCxnSpPr>
          <p:nvPr/>
        </p:nvCxnSpPr>
        <p:spPr>
          <a:xfrm>
            <a:off x="4851850" y="2133821"/>
            <a:ext cx="1736521" cy="2697004"/>
          </a:xfrm>
          <a:prstGeom prst="line">
            <a:avLst/>
          </a:prstGeom>
          <a:ln w="12700"/>
        </p:spPr>
        <p:style>
          <a:lnRef idx="1">
            <a:schemeClr val="dk1"/>
          </a:lnRef>
          <a:fillRef idx="0">
            <a:schemeClr val="dk1"/>
          </a:fillRef>
          <a:effectRef idx="0">
            <a:schemeClr val="dk1"/>
          </a:effectRef>
          <a:fontRef idx="minor">
            <a:schemeClr val="tx1"/>
          </a:fontRef>
        </p:style>
      </p:cxnSp>
      <p:sp>
        <p:nvSpPr>
          <p:cNvPr id="39" name="テキスト ボックス 38">
            <a:extLst>
              <a:ext uri="{FF2B5EF4-FFF2-40B4-BE49-F238E27FC236}">
                <a16:creationId xmlns:a16="http://schemas.microsoft.com/office/drawing/2014/main" id="{A061F766-C44B-4595-2337-3866FB49E5D3}"/>
              </a:ext>
            </a:extLst>
          </p:cNvPr>
          <p:cNvSpPr txBox="1"/>
          <p:nvPr/>
        </p:nvSpPr>
        <p:spPr>
          <a:xfrm>
            <a:off x="4995160" y="2133820"/>
            <a:ext cx="290819" cy="307777"/>
          </a:xfrm>
          <a:prstGeom prst="rect">
            <a:avLst/>
          </a:prstGeom>
          <a:noFill/>
        </p:spPr>
        <p:txBody>
          <a:bodyPr wrap="square" rtlCol="0">
            <a:spAutoFit/>
          </a:bodyPr>
          <a:lstStyle/>
          <a:p>
            <a:r>
              <a:rPr kumimoji="1" lang="en-US" altLang="ja-JP" sz="1400" dirty="0"/>
              <a:t>1</a:t>
            </a:r>
            <a:endParaRPr kumimoji="1" lang="ja-JP" altLang="en-US" sz="1400" dirty="0"/>
          </a:p>
        </p:txBody>
      </p:sp>
      <p:sp>
        <p:nvSpPr>
          <p:cNvPr id="40" name="テキスト ボックス 39">
            <a:extLst>
              <a:ext uri="{FF2B5EF4-FFF2-40B4-BE49-F238E27FC236}">
                <a16:creationId xmlns:a16="http://schemas.microsoft.com/office/drawing/2014/main" id="{E1052F82-EFCE-9AA8-4651-29B083408A50}"/>
              </a:ext>
            </a:extLst>
          </p:cNvPr>
          <p:cNvSpPr txBox="1"/>
          <p:nvPr/>
        </p:nvSpPr>
        <p:spPr>
          <a:xfrm>
            <a:off x="6527283" y="4523048"/>
            <a:ext cx="290819" cy="307777"/>
          </a:xfrm>
          <a:prstGeom prst="rect">
            <a:avLst/>
          </a:prstGeom>
          <a:noFill/>
        </p:spPr>
        <p:txBody>
          <a:bodyPr wrap="square" rtlCol="0">
            <a:spAutoFit/>
          </a:bodyPr>
          <a:lstStyle/>
          <a:p>
            <a:r>
              <a:rPr kumimoji="1" lang="en-US" altLang="ja-JP" sz="1400" dirty="0"/>
              <a:t>1</a:t>
            </a:r>
            <a:endParaRPr kumimoji="1" lang="ja-JP" altLang="en-US" sz="1400" dirty="0"/>
          </a:p>
        </p:txBody>
      </p:sp>
      <p:sp>
        <p:nvSpPr>
          <p:cNvPr id="41" name="テキスト ボックス 40">
            <a:extLst>
              <a:ext uri="{FF2B5EF4-FFF2-40B4-BE49-F238E27FC236}">
                <a16:creationId xmlns:a16="http://schemas.microsoft.com/office/drawing/2014/main" id="{6FBEAABE-6090-BA7B-222C-03A619D404CE}"/>
              </a:ext>
            </a:extLst>
          </p:cNvPr>
          <p:cNvSpPr txBox="1"/>
          <p:nvPr/>
        </p:nvSpPr>
        <p:spPr>
          <a:xfrm>
            <a:off x="4097223" y="2133820"/>
            <a:ext cx="620786" cy="307777"/>
          </a:xfrm>
          <a:prstGeom prst="rect">
            <a:avLst/>
          </a:prstGeom>
          <a:noFill/>
        </p:spPr>
        <p:txBody>
          <a:bodyPr wrap="square" rtlCol="0">
            <a:spAutoFit/>
          </a:bodyPr>
          <a:lstStyle/>
          <a:p>
            <a:r>
              <a:rPr kumimoji="1" lang="en-US" altLang="ja-JP" sz="1400" dirty="0"/>
              <a:t>0...N</a:t>
            </a:r>
            <a:endParaRPr kumimoji="1" lang="ja-JP" altLang="en-US" sz="1400" dirty="0"/>
          </a:p>
        </p:txBody>
      </p:sp>
      <p:sp>
        <p:nvSpPr>
          <p:cNvPr id="42" name="テキスト ボックス 41">
            <a:extLst>
              <a:ext uri="{FF2B5EF4-FFF2-40B4-BE49-F238E27FC236}">
                <a16:creationId xmlns:a16="http://schemas.microsoft.com/office/drawing/2014/main" id="{2C70B232-47E2-4417-C505-5B7DCCA0C2B1}"/>
              </a:ext>
            </a:extLst>
          </p:cNvPr>
          <p:cNvSpPr txBox="1"/>
          <p:nvPr/>
        </p:nvSpPr>
        <p:spPr>
          <a:xfrm>
            <a:off x="3433214" y="4523048"/>
            <a:ext cx="290819" cy="307777"/>
          </a:xfrm>
          <a:prstGeom prst="rect">
            <a:avLst/>
          </a:prstGeom>
          <a:noFill/>
        </p:spPr>
        <p:txBody>
          <a:bodyPr wrap="square" rtlCol="0">
            <a:spAutoFit/>
          </a:bodyPr>
          <a:lstStyle/>
          <a:p>
            <a:r>
              <a:rPr kumimoji="1" lang="en-US" altLang="ja-JP" sz="1400" dirty="0"/>
              <a:t>1</a:t>
            </a:r>
            <a:endParaRPr kumimoji="1" lang="ja-JP" altLang="en-US" sz="1400" dirty="0"/>
          </a:p>
        </p:txBody>
      </p:sp>
      <p:cxnSp>
        <p:nvCxnSpPr>
          <p:cNvPr id="43" name="直線コネクタ 42">
            <a:extLst>
              <a:ext uri="{FF2B5EF4-FFF2-40B4-BE49-F238E27FC236}">
                <a16:creationId xmlns:a16="http://schemas.microsoft.com/office/drawing/2014/main" id="{E84E521E-6A49-BD6E-3DEA-E717AA1D268A}"/>
              </a:ext>
            </a:extLst>
          </p:cNvPr>
          <p:cNvCxnSpPr>
            <a:cxnSpLocks/>
            <a:stCxn id="22" idx="1"/>
            <a:endCxn id="10" idx="3"/>
          </p:cNvCxnSpPr>
          <p:nvPr/>
        </p:nvCxnSpPr>
        <p:spPr>
          <a:xfrm flipH="1">
            <a:off x="4138485" y="5321581"/>
            <a:ext cx="1581625" cy="0"/>
          </a:xfrm>
          <a:prstGeom prst="line">
            <a:avLst/>
          </a:prstGeom>
          <a:ln w="12700"/>
        </p:spPr>
        <p:style>
          <a:lnRef idx="1">
            <a:schemeClr val="dk1"/>
          </a:lnRef>
          <a:fillRef idx="0">
            <a:schemeClr val="dk1"/>
          </a:fillRef>
          <a:effectRef idx="0">
            <a:schemeClr val="dk1"/>
          </a:effectRef>
          <a:fontRef idx="minor">
            <a:schemeClr val="tx1"/>
          </a:fontRef>
        </p:style>
      </p:cxnSp>
      <p:sp>
        <p:nvSpPr>
          <p:cNvPr id="44" name="テキスト ボックス 43">
            <a:extLst>
              <a:ext uri="{FF2B5EF4-FFF2-40B4-BE49-F238E27FC236}">
                <a16:creationId xmlns:a16="http://schemas.microsoft.com/office/drawing/2014/main" id="{FEF5685B-9CDB-2F15-7935-F0989481DB66}"/>
              </a:ext>
            </a:extLst>
          </p:cNvPr>
          <p:cNvSpPr txBox="1"/>
          <p:nvPr/>
        </p:nvSpPr>
        <p:spPr>
          <a:xfrm>
            <a:off x="4116797" y="5013804"/>
            <a:ext cx="290819" cy="307777"/>
          </a:xfrm>
          <a:prstGeom prst="rect">
            <a:avLst/>
          </a:prstGeom>
          <a:noFill/>
        </p:spPr>
        <p:txBody>
          <a:bodyPr wrap="square" rtlCol="0">
            <a:spAutoFit/>
          </a:bodyPr>
          <a:lstStyle/>
          <a:p>
            <a:r>
              <a:rPr kumimoji="1" lang="en-US" altLang="ja-JP" sz="1400" dirty="0"/>
              <a:t>1</a:t>
            </a:r>
            <a:endParaRPr kumimoji="1" lang="ja-JP" altLang="en-US" sz="1400" dirty="0"/>
          </a:p>
        </p:txBody>
      </p:sp>
      <p:cxnSp>
        <p:nvCxnSpPr>
          <p:cNvPr id="45" name="直線コネクタ 44">
            <a:extLst>
              <a:ext uri="{FF2B5EF4-FFF2-40B4-BE49-F238E27FC236}">
                <a16:creationId xmlns:a16="http://schemas.microsoft.com/office/drawing/2014/main" id="{EF837F70-878D-F673-EFB3-8CF5C95819A0}"/>
              </a:ext>
            </a:extLst>
          </p:cNvPr>
          <p:cNvCxnSpPr>
            <a:cxnSpLocks/>
            <a:stCxn id="11" idx="2"/>
            <a:endCxn id="10" idx="0"/>
          </p:cNvCxnSpPr>
          <p:nvPr/>
        </p:nvCxnSpPr>
        <p:spPr>
          <a:xfrm>
            <a:off x="1957731" y="3429000"/>
            <a:ext cx="1312494" cy="1401825"/>
          </a:xfrm>
          <a:prstGeom prst="line">
            <a:avLst/>
          </a:prstGeom>
          <a:ln w="12700"/>
        </p:spPr>
        <p:style>
          <a:lnRef idx="1">
            <a:schemeClr val="dk1"/>
          </a:lnRef>
          <a:fillRef idx="0">
            <a:schemeClr val="dk1"/>
          </a:fillRef>
          <a:effectRef idx="0">
            <a:schemeClr val="dk1"/>
          </a:effectRef>
          <a:fontRef idx="minor">
            <a:schemeClr val="tx1"/>
          </a:fontRef>
        </p:style>
      </p:cxnSp>
      <p:sp>
        <p:nvSpPr>
          <p:cNvPr id="47" name="テキスト ボックス 46">
            <a:extLst>
              <a:ext uri="{FF2B5EF4-FFF2-40B4-BE49-F238E27FC236}">
                <a16:creationId xmlns:a16="http://schemas.microsoft.com/office/drawing/2014/main" id="{53560122-D3A7-752F-703B-378FA6FA5A93}"/>
              </a:ext>
            </a:extLst>
          </p:cNvPr>
          <p:cNvSpPr txBox="1"/>
          <p:nvPr/>
        </p:nvSpPr>
        <p:spPr>
          <a:xfrm>
            <a:off x="1417607" y="3429000"/>
            <a:ext cx="620786" cy="307777"/>
          </a:xfrm>
          <a:prstGeom prst="rect">
            <a:avLst/>
          </a:prstGeom>
          <a:noFill/>
        </p:spPr>
        <p:txBody>
          <a:bodyPr wrap="square" rtlCol="0">
            <a:spAutoFit/>
          </a:bodyPr>
          <a:lstStyle/>
          <a:p>
            <a:r>
              <a:rPr kumimoji="1" lang="en-US" altLang="ja-JP" sz="1400" dirty="0"/>
              <a:t>1...N</a:t>
            </a:r>
            <a:endParaRPr kumimoji="1" lang="ja-JP" altLang="en-US" sz="1400" dirty="0"/>
          </a:p>
        </p:txBody>
      </p:sp>
      <p:sp>
        <p:nvSpPr>
          <p:cNvPr id="48" name="テキスト ボックス 47">
            <a:extLst>
              <a:ext uri="{FF2B5EF4-FFF2-40B4-BE49-F238E27FC236}">
                <a16:creationId xmlns:a16="http://schemas.microsoft.com/office/drawing/2014/main" id="{D2F8180C-6E32-B569-F52B-1395488D7481}"/>
              </a:ext>
            </a:extLst>
          </p:cNvPr>
          <p:cNvSpPr txBox="1"/>
          <p:nvPr/>
        </p:nvSpPr>
        <p:spPr>
          <a:xfrm>
            <a:off x="2435115" y="4523048"/>
            <a:ext cx="620786" cy="307777"/>
          </a:xfrm>
          <a:prstGeom prst="rect">
            <a:avLst/>
          </a:prstGeom>
          <a:noFill/>
        </p:spPr>
        <p:txBody>
          <a:bodyPr wrap="square" rtlCol="0">
            <a:spAutoFit/>
          </a:bodyPr>
          <a:lstStyle/>
          <a:p>
            <a:r>
              <a:rPr kumimoji="1" lang="en-US" altLang="ja-JP" sz="1400" dirty="0"/>
              <a:t>0...N</a:t>
            </a:r>
            <a:endParaRPr kumimoji="1" lang="ja-JP" altLang="en-US" sz="1400" dirty="0"/>
          </a:p>
        </p:txBody>
      </p:sp>
      <p:cxnSp>
        <p:nvCxnSpPr>
          <p:cNvPr id="49" name="直線コネクタ 48">
            <a:extLst>
              <a:ext uri="{FF2B5EF4-FFF2-40B4-BE49-F238E27FC236}">
                <a16:creationId xmlns:a16="http://schemas.microsoft.com/office/drawing/2014/main" id="{7BD174B8-1817-4D3B-F15A-7952460BC3DB}"/>
              </a:ext>
            </a:extLst>
          </p:cNvPr>
          <p:cNvCxnSpPr>
            <a:cxnSpLocks/>
            <a:stCxn id="3" idx="1"/>
            <a:endCxn id="11" idx="0"/>
          </p:cNvCxnSpPr>
          <p:nvPr/>
        </p:nvCxnSpPr>
        <p:spPr>
          <a:xfrm flipH="1">
            <a:off x="1957731" y="1643065"/>
            <a:ext cx="2025858" cy="804423"/>
          </a:xfrm>
          <a:prstGeom prst="line">
            <a:avLst/>
          </a:prstGeom>
          <a:ln w="12700"/>
        </p:spPr>
        <p:style>
          <a:lnRef idx="1">
            <a:schemeClr val="dk1"/>
          </a:lnRef>
          <a:fillRef idx="0">
            <a:schemeClr val="dk1"/>
          </a:fillRef>
          <a:effectRef idx="0">
            <a:schemeClr val="dk1"/>
          </a:effectRef>
          <a:fontRef idx="minor">
            <a:schemeClr val="tx1"/>
          </a:fontRef>
        </p:style>
      </p:cxnSp>
      <p:sp>
        <p:nvSpPr>
          <p:cNvPr id="52" name="テキスト ボックス 51">
            <a:extLst>
              <a:ext uri="{FF2B5EF4-FFF2-40B4-BE49-F238E27FC236}">
                <a16:creationId xmlns:a16="http://schemas.microsoft.com/office/drawing/2014/main" id="{3E3972A1-B0E0-B786-4422-0FD54B0D476B}"/>
              </a:ext>
            </a:extLst>
          </p:cNvPr>
          <p:cNvSpPr txBox="1"/>
          <p:nvPr/>
        </p:nvSpPr>
        <p:spPr>
          <a:xfrm>
            <a:off x="3333687" y="1384581"/>
            <a:ext cx="620786" cy="307777"/>
          </a:xfrm>
          <a:prstGeom prst="rect">
            <a:avLst/>
          </a:prstGeom>
          <a:noFill/>
        </p:spPr>
        <p:txBody>
          <a:bodyPr wrap="square" rtlCol="0">
            <a:spAutoFit/>
          </a:bodyPr>
          <a:lstStyle/>
          <a:p>
            <a:r>
              <a:rPr lang="en-US" altLang="ja-JP" sz="1400" dirty="0"/>
              <a:t>0...</a:t>
            </a:r>
            <a:r>
              <a:rPr kumimoji="1" lang="en-US" altLang="ja-JP" sz="1400" dirty="0"/>
              <a:t>N</a:t>
            </a:r>
            <a:endParaRPr kumimoji="1" lang="ja-JP" altLang="en-US" sz="1400" dirty="0"/>
          </a:p>
        </p:txBody>
      </p:sp>
      <p:sp>
        <p:nvSpPr>
          <p:cNvPr id="53" name="テキスト ボックス 52">
            <a:extLst>
              <a:ext uri="{FF2B5EF4-FFF2-40B4-BE49-F238E27FC236}">
                <a16:creationId xmlns:a16="http://schemas.microsoft.com/office/drawing/2014/main" id="{45145B53-B9DC-8C67-41F5-44224851EBC3}"/>
              </a:ext>
            </a:extLst>
          </p:cNvPr>
          <p:cNvSpPr txBox="1"/>
          <p:nvPr/>
        </p:nvSpPr>
        <p:spPr>
          <a:xfrm>
            <a:off x="1747574" y="2181063"/>
            <a:ext cx="290819" cy="307777"/>
          </a:xfrm>
          <a:prstGeom prst="rect">
            <a:avLst/>
          </a:prstGeom>
          <a:noFill/>
        </p:spPr>
        <p:txBody>
          <a:bodyPr wrap="square" rtlCol="0">
            <a:spAutoFit/>
          </a:bodyPr>
          <a:lstStyle/>
          <a:p>
            <a:r>
              <a:rPr kumimoji="1" lang="en-US" altLang="ja-JP" sz="1400" dirty="0"/>
              <a:t>1</a:t>
            </a:r>
            <a:endParaRPr kumimoji="1" lang="ja-JP" altLang="en-US" sz="1400" dirty="0"/>
          </a:p>
        </p:txBody>
      </p:sp>
    </p:spTree>
    <p:extLst>
      <p:ext uri="{BB962C8B-B14F-4D97-AF65-F5344CB8AC3E}">
        <p14:creationId xmlns:p14="http://schemas.microsoft.com/office/powerpoint/2010/main" val="3535784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47B9FB2F-BA70-4904-981D-20E3A0941FC5}"/>
              </a:ext>
            </a:extLst>
          </p:cNvPr>
          <p:cNvGraphicFramePr>
            <a:graphicFrameLocks noGrp="1"/>
          </p:cNvGraphicFramePr>
          <p:nvPr>
            <p:extLst>
              <p:ext uri="{D42A27DB-BD31-4B8C-83A1-F6EECF244321}">
                <p14:modId xmlns:p14="http://schemas.microsoft.com/office/powerpoint/2010/main" val="2487618819"/>
              </p:ext>
            </p:extLst>
          </p:nvPr>
        </p:nvGraphicFramePr>
        <p:xfrm>
          <a:off x="378517" y="4350593"/>
          <a:ext cx="8834993" cy="2194560"/>
        </p:xfrm>
        <a:graphic>
          <a:graphicData uri="http://schemas.openxmlformats.org/drawingml/2006/table">
            <a:tbl>
              <a:tblPr firstRow="1" bandRow="1">
                <a:tableStyleId>{5C22544A-7EE6-4342-B048-85BDC9FD1C3A}</a:tableStyleId>
              </a:tblPr>
              <a:tblGrid>
                <a:gridCol w="316800">
                  <a:extLst>
                    <a:ext uri="{9D8B030D-6E8A-4147-A177-3AD203B41FA5}">
                      <a16:colId xmlns:a16="http://schemas.microsoft.com/office/drawing/2014/main" val="949931890"/>
                    </a:ext>
                  </a:extLst>
                </a:gridCol>
                <a:gridCol w="2431016">
                  <a:extLst>
                    <a:ext uri="{9D8B030D-6E8A-4147-A177-3AD203B41FA5}">
                      <a16:colId xmlns:a16="http://schemas.microsoft.com/office/drawing/2014/main" val="2885834028"/>
                    </a:ext>
                  </a:extLst>
                </a:gridCol>
                <a:gridCol w="6087177">
                  <a:extLst>
                    <a:ext uri="{9D8B030D-6E8A-4147-A177-3AD203B41FA5}">
                      <a16:colId xmlns:a16="http://schemas.microsoft.com/office/drawing/2014/main" val="3202650222"/>
                    </a:ext>
                  </a:extLst>
                </a:gridCol>
              </a:tblGrid>
              <a:tr h="0">
                <a:tc>
                  <a:txBody>
                    <a:bodyPr/>
                    <a:lstStyle/>
                    <a:p>
                      <a:pPr algn="ct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a:latin typeface="Meiryo UI" panose="020B0604030504040204" pitchFamily="50" charset="-128"/>
                          <a:ea typeface="Meiryo UI" panose="020B0604030504040204" pitchFamily="50" charset="-128"/>
                        </a:rPr>
                        <a:t>組織のロール</a:t>
                      </a:r>
                    </a:p>
                  </a:txBody>
                  <a:tcPr anchor="ctr"/>
                </a:tc>
                <a:tc>
                  <a:txBody>
                    <a:bodyPr/>
                    <a:lstStyle/>
                    <a:p>
                      <a:r>
                        <a:rPr kumimoji="1" lang="ja-JP" altLang="en-US" sz="1200" dirty="0">
                          <a:latin typeface="Meiryo UI" panose="020B0604030504040204" pitchFamily="50" charset="-128"/>
                          <a:ea typeface="Meiryo UI" panose="020B0604030504040204" pitchFamily="50" charset="-128"/>
                        </a:rPr>
                        <a:t>権限</a:t>
                      </a:r>
                    </a:p>
                  </a:txBody>
                  <a:tcPr anchor="ctr"/>
                </a:tc>
                <a:extLst>
                  <a:ext uri="{0D108BD9-81ED-4DB2-BD59-A6C34878D82A}">
                    <a16:rowId xmlns:a16="http://schemas.microsoft.com/office/drawing/2014/main" val="377631492"/>
                  </a:ext>
                </a:extLst>
              </a:tr>
              <a:tr h="155591">
                <a:tc>
                  <a:txBody>
                    <a:bodyPr/>
                    <a:lstStyle/>
                    <a:p>
                      <a:pPr algn="ctr"/>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Admin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組織の</a:t>
                      </a:r>
                      <a:r>
                        <a:rPr kumimoji="1" lang="en-US" altLang="ja-JP" sz="1200" dirty="0">
                          <a:solidFill>
                            <a:schemeClr val="tx1"/>
                          </a:solidFill>
                          <a:latin typeface="Meiryo UI" panose="020B0604030504040204" pitchFamily="50" charset="-128"/>
                          <a:ea typeface="Meiryo UI" panose="020B0604030504040204" pitchFamily="50" charset="-128"/>
                        </a:rPr>
                        <a:t>private</a:t>
                      </a:r>
                      <a:r>
                        <a:rPr kumimoji="1" lang="ja-JP" altLang="en-US" sz="1200" dirty="0">
                          <a:solidFill>
                            <a:schemeClr val="tx1"/>
                          </a:solidFill>
                          <a:latin typeface="Meiryo UI" panose="020B0604030504040204" pitchFamily="50" charset="-128"/>
                          <a:ea typeface="Meiryo UI" panose="020B0604030504040204" pitchFamily="50" charset="-128"/>
                        </a:rPr>
                        <a:t>なデータセットの参照</a:t>
                      </a:r>
                      <a:endParaRPr kumimoji="1"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組織のデータセットの作成・更新・削除</a:t>
                      </a:r>
                      <a:endParaRPr kumimoji="1"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組織のデータセットの</a:t>
                      </a:r>
                      <a:r>
                        <a:rPr kumimoji="1" lang="en-US" altLang="ja-JP" sz="1200" dirty="0">
                          <a:solidFill>
                            <a:schemeClr val="tx1"/>
                          </a:solidFill>
                          <a:latin typeface="Meiryo UI" panose="020B0604030504040204" pitchFamily="50" charset="-128"/>
                          <a:ea typeface="Meiryo UI" panose="020B0604030504040204" pitchFamily="50" charset="-128"/>
                        </a:rPr>
                        <a:t>public/private</a:t>
                      </a:r>
                      <a:r>
                        <a:rPr kumimoji="1" lang="ja-JP" altLang="en-US" sz="1200" dirty="0">
                          <a:solidFill>
                            <a:schemeClr val="tx1"/>
                          </a:solidFill>
                          <a:latin typeface="Meiryo UI" panose="020B0604030504040204" pitchFamily="50" charset="-128"/>
                          <a:ea typeface="Meiryo UI" panose="020B0604030504040204" pitchFamily="50" charset="-128"/>
                        </a:rPr>
                        <a:t>切替</a:t>
                      </a:r>
                      <a:endParaRPr kumimoji="1"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u="none" dirty="0">
                          <a:solidFill>
                            <a:schemeClr val="tx1"/>
                          </a:solidFill>
                          <a:latin typeface="Meiryo UI" panose="020B0604030504040204" pitchFamily="50" charset="-128"/>
                          <a:ea typeface="Meiryo UI" panose="020B0604030504040204" pitchFamily="50" charset="-128"/>
                        </a:rPr>
                        <a:t>組織のユーザの作成（ロール設定含む）・更新・削除</a:t>
                      </a:r>
                      <a:endParaRPr kumimoji="1" lang="en-US" altLang="ja-JP" sz="1200" u="none"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u="none" dirty="0">
                          <a:solidFill>
                            <a:schemeClr val="tx1"/>
                          </a:solidFill>
                          <a:latin typeface="Meiryo UI" panose="020B0604030504040204" pitchFamily="50" charset="-128"/>
                          <a:ea typeface="Meiryo UI" panose="020B0604030504040204" pitchFamily="50" charset="-128"/>
                        </a:rPr>
                        <a:t>組織の変更（タイトル変更等含む）・削除</a:t>
                      </a:r>
                      <a:endParaRPr kumimoji="1" lang="en-US" altLang="ja-JP" sz="1200" u="none"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71311610"/>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2</a:t>
                      </a:r>
                      <a:endParaRPr kumimoji="1" lang="ja-JP" altLang="en-US" sz="120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Editor</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組織の</a:t>
                      </a:r>
                      <a:r>
                        <a:rPr kumimoji="1" lang="en-US" altLang="ja-JP" sz="1200" dirty="0">
                          <a:solidFill>
                            <a:schemeClr val="tx1"/>
                          </a:solidFill>
                          <a:latin typeface="Meiryo UI" panose="020B0604030504040204" pitchFamily="50" charset="-128"/>
                          <a:ea typeface="Meiryo UI" panose="020B0604030504040204" pitchFamily="50" charset="-128"/>
                        </a:rPr>
                        <a:t>private</a:t>
                      </a:r>
                      <a:r>
                        <a:rPr kumimoji="1" lang="ja-JP" altLang="en-US" sz="1200" dirty="0">
                          <a:solidFill>
                            <a:schemeClr val="tx1"/>
                          </a:solidFill>
                          <a:latin typeface="Meiryo UI" panose="020B0604030504040204" pitchFamily="50" charset="-128"/>
                          <a:ea typeface="Meiryo UI" panose="020B0604030504040204" pitchFamily="50" charset="-128"/>
                        </a:rPr>
                        <a:t>なデータセットの参照</a:t>
                      </a:r>
                      <a:endParaRPr kumimoji="1"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組織のデータセットの作成・更新・削除</a:t>
                      </a:r>
                      <a:endParaRPr kumimoji="1"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組織のデータセットの</a:t>
                      </a:r>
                      <a:r>
                        <a:rPr kumimoji="1" lang="en-US" altLang="ja-JP" sz="1200" dirty="0">
                          <a:solidFill>
                            <a:schemeClr val="tx1"/>
                          </a:solidFill>
                          <a:latin typeface="Meiryo UI" panose="020B0604030504040204" pitchFamily="50" charset="-128"/>
                          <a:ea typeface="Meiryo UI" panose="020B0604030504040204" pitchFamily="50" charset="-128"/>
                        </a:rPr>
                        <a:t>public/private</a:t>
                      </a:r>
                      <a:r>
                        <a:rPr kumimoji="1" lang="ja-JP" altLang="en-US" sz="1200" dirty="0">
                          <a:solidFill>
                            <a:schemeClr val="tx1"/>
                          </a:solidFill>
                          <a:latin typeface="Meiryo UI" panose="020B0604030504040204" pitchFamily="50" charset="-128"/>
                          <a:ea typeface="Meiryo UI" panose="020B0604030504040204" pitchFamily="50" charset="-128"/>
                        </a:rPr>
                        <a:t>切替</a:t>
                      </a:r>
                      <a:endParaRPr kumimoji="1" lang="en-US" altLang="ja-JP" sz="12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24792756"/>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Member</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組織の</a:t>
                      </a:r>
                      <a:r>
                        <a:rPr kumimoji="1" lang="en-US" altLang="ja-JP" sz="1200" dirty="0">
                          <a:latin typeface="Meiryo UI" panose="020B0604030504040204" pitchFamily="50" charset="-128"/>
                          <a:ea typeface="Meiryo UI" panose="020B0604030504040204" pitchFamily="50" charset="-128"/>
                        </a:rPr>
                        <a:t>private</a:t>
                      </a:r>
                      <a:r>
                        <a:rPr kumimoji="1" lang="ja-JP" altLang="en-US" sz="1200" dirty="0">
                          <a:latin typeface="Meiryo UI" panose="020B0604030504040204" pitchFamily="50" charset="-128"/>
                          <a:ea typeface="Meiryo UI" panose="020B0604030504040204" pitchFamily="50" charset="-128"/>
                        </a:rPr>
                        <a:t>なデータセットの参照</a:t>
                      </a:r>
                      <a:endParaRPr kumimoji="1" lang="en-US" altLang="ja-JP"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08939206"/>
                  </a:ext>
                </a:extLst>
              </a:tr>
            </a:tbl>
          </a:graphicData>
        </a:graphic>
      </p:graphicFrame>
      <p:graphicFrame>
        <p:nvGraphicFramePr>
          <p:cNvPr id="5" name="表 4">
            <a:extLst>
              <a:ext uri="{FF2B5EF4-FFF2-40B4-BE49-F238E27FC236}">
                <a16:creationId xmlns:a16="http://schemas.microsoft.com/office/drawing/2014/main" id="{2F692380-6CE7-4D17-AC85-18F76D0BDD67}"/>
              </a:ext>
            </a:extLst>
          </p:cNvPr>
          <p:cNvGraphicFramePr>
            <a:graphicFrameLocks noGrp="1"/>
          </p:cNvGraphicFramePr>
          <p:nvPr>
            <p:extLst>
              <p:ext uri="{D42A27DB-BD31-4B8C-83A1-F6EECF244321}">
                <p14:modId xmlns:p14="http://schemas.microsoft.com/office/powerpoint/2010/main" val="3108238826"/>
              </p:ext>
            </p:extLst>
          </p:nvPr>
        </p:nvGraphicFramePr>
        <p:xfrm>
          <a:off x="378517" y="971068"/>
          <a:ext cx="9005533" cy="822960"/>
        </p:xfrm>
        <a:graphic>
          <a:graphicData uri="http://schemas.openxmlformats.org/drawingml/2006/table">
            <a:tbl>
              <a:tblPr firstRow="1" bandRow="1">
                <a:tableStyleId>{5C22544A-7EE6-4342-B048-85BDC9FD1C3A}</a:tableStyleId>
              </a:tblPr>
              <a:tblGrid>
                <a:gridCol w="317769">
                  <a:extLst>
                    <a:ext uri="{9D8B030D-6E8A-4147-A177-3AD203B41FA5}">
                      <a16:colId xmlns:a16="http://schemas.microsoft.com/office/drawing/2014/main" val="949931890"/>
                    </a:ext>
                  </a:extLst>
                </a:gridCol>
                <a:gridCol w="2416534">
                  <a:extLst>
                    <a:ext uri="{9D8B030D-6E8A-4147-A177-3AD203B41FA5}">
                      <a16:colId xmlns:a16="http://schemas.microsoft.com/office/drawing/2014/main" val="2885834028"/>
                    </a:ext>
                  </a:extLst>
                </a:gridCol>
                <a:gridCol w="6271230">
                  <a:extLst>
                    <a:ext uri="{9D8B030D-6E8A-4147-A177-3AD203B41FA5}">
                      <a16:colId xmlns:a16="http://schemas.microsoft.com/office/drawing/2014/main" val="3202650222"/>
                    </a:ext>
                  </a:extLst>
                </a:gridCol>
              </a:tblGrid>
              <a:tr h="0">
                <a:tc>
                  <a:txBody>
                    <a:bodyPr/>
                    <a:lstStyle/>
                    <a:p>
                      <a:pPr algn="ct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latin typeface="Meiryo UI" panose="020B0604030504040204" pitchFamily="50" charset="-128"/>
                          <a:ea typeface="Meiryo UI" panose="020B0604030504040204" pitchFamily="50" charset="-128"/>
                        </a:rPr>
                        <a:t>ユーザ</a:t>
                      </a:r>
                    </a:p>
                  </a:txBody>
                  <a:tcPr anchor="ctr"/>
                </a:tc>
                <a:tc>
                  <a:txBody>
                    <a:bodyPr/>
                    <a:lstStyle/>
                    <a:p>
                      <a:r>
                        <a:rPr kumimoji="1" lang="ja-JP" altLang="en-US" sz="1200" dirty="0">
                          <a:latin typeface="Meiryo UI" panose="020B0604030504040204" pitchFamily="50" charset="-128"/>
                          <a:ea typeface="Meiryo UI" panose="020B0604030504040204" pitchFamily="50" charset="-128"/>
                        </a:rPr>
                        <a:t>権限</a:t>
                      </a:r>
                    </a:p>
                  </a:txBody>
                  <a:tcPr anchor="ctr"/>
                </a:tc>
                <a:extLst>
                  <a:ext uri="{0D108BD9-81ED-4DB2-BD59-A6C34878D82A}">
                    <a16:rowId xmlns:a16="http://schemas.microsoft.com/office/drawing/2014/main" val="377631492"/>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Sysadmin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50" charset="-128"/>
                          <a:ea typeface="Meiryo UI" panose="020B0604030504040204" pitchFamily="50" charset="-128"/>
                        </a:rPr>
                        <a:t>あらゆる権限</a:t>
                      </a:r>
                      <a:endParaRPr kumimoji="1" lang="en-US" altLang="ja-JP"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71311610"/>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Normal</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データカタログの検索、閲覧</a:t>
                      </a:r>
                      <a:endParaRPr kumimoji="1" lang="en-US" altLang="ja-JP"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24792756"/>
                  </a:ext>
                </a:extLst>
              </a:tr>
            </a:tbl>
          </a:graphicData>
        </a:graphic>
      </p:graphicFrame>
      <p:graphicFrame>
        <p:nvGraphicFramePr>
          <p:cNvPr id="7" name="表 3">
            <a:extLst>
              <a:ext uri="{FF2B5EF4-FFF2-40B4-BE49-F238E27FC236}">
                <a16:creationId xmlns:a16="http://schemas.microsoft.com/office/drawing/2014/main" id="{36682C35-69CA-4D8C-A853-4991F2A4F00E}"/>
              </a:ext>
            </a:extLst>
          </p:cNvPr>
          <p:cNvGraphicFramePr>
            <a:graphicFrameLocks noGrp="1"/>
          </p:cNvGraphicFramePr>
          <p:nvPr>
            <p:extLst>
              <p:ext uri="{D42A27DB-BD31-4B8C-83A1-F6EECF244321}">
                <p14:modId xmlns:p14="http://schemas.microsoft.com/office/powerpoint/2010/main" val="163159382"/>
              </p:ext>
            </p:extLst>
          </p:nvPr>
        </p:nvGraphicFramePr>
        <p:xfrm>
          <a:off x="378517" y="2213674"/>
          <a:ext cx="9005535" cy="1645920"/>
        </p:xfrm>
        <a:graphic>
          <a:graphicData uri="http://schemas.openxmlformats.org/drawingml/2006/table">
            <a:tbl>
              <a:tblPr firstRow="1" bandRow="1">
                <a:tableStyleId>{5C22544A-7EE6-4342-B048-85BDC9FD1C3A}</a:tableStyleId>
              </a:tblPr>
              <a:tblGrid>
                <a:gridCol w="317769">
                  <a:extLst>
                    <a:ext uri="{9D8B030D-6E8A-4147-A177-3AD203B41FA5}">
                      <a16:colId xmlns:a16="http://schemas.microsoft.com/office/drawing/2014/main" val="949931890"/>
                    </a:ext>
                  </a:extLst>
                </a:gridCol>
                <a:gridCol w="2045478">
                  <a:extLst>
                    <a:ext uri="{9D8B030D-6E8A-4147-A177-3AD203B41FA5}">
                      <a16:colId xmlns:a16="http://schemas.microsoft.com/office/drawing/2014/main" val="2885834028"/>
                    </a:ext>
                  </a:extLst>
                </a:gridCol>
                <a:gridCol w="2072186">
                  <a:extLst>
                    <a:ext uri="{9D8B030D-6E8A-4147-A177-3AD203B41FA5}">
                      <a16:colId xmlns:a16="http://schemas.microsoft.com/office/drawing/2014/main" val="3202650222"/>
                    </a:ext>
                  </a:extLst>
                </a:gridCol>
                <a:gridCol w="2285051">
                  <a:extLst>
                    <a:ext uri="{9D8B030D-6E8A-4147-A177-3AD203B41FA5}">
                      <a16:colId xmlns:a16="http://schemas.microsoft.com/office/drawing/2014/main" val="338798883"/>
                    </a:ext>
                  </a:extLst>
                </a:gridCol>
                <a:gridCol w="2285051">
                  <a:extLst>
                    <a:ext uri="{9D8B030D-6E8A-4147-A177-3AD203B41FA5}">
                      <a16:colId xmlns:a16="http://schemas.microsoft.com/office/drawing/2014/main" val="4005229429"/>
                    </a:ext>
                  </a:extLst>
                </a:gridCol>
              </a:tblGrid>
              <a:tr h="120203">
                <a:tc>
                  <a:txBody>
                    <a:bodyPr/>
                    <a:lstStyle/>
                    <a:p>
                      <a:pPr algn="ctr"/>
                      <a:r>
                        <a:rPr kumimoji="1" lang="en-US" altLang="ja-JP" sz="1200" dirty="0">
                          <a:latin typeface="Meiryo UI" panose="020B0604030504040204" pitchFamily="50" charset="-128"/>
                          <a:ea typeface="Meiryo UI" panose="020B0604030504040204" pitchFamily="50" charset="-128"/>
                        </a:rPr>
                        <a:t>#</a:t>
                      </a:r>
                      <a:endParaRPr kumimoji="1" lang="ja-JP" altLang="en-US" sz="1200">
                        <a:latin typeface="Meiryo UI" panose="020B0604030504040204" pitchFamily="50" charset="-128"/>
                        <a:ea typeface="Meiryo UI" panose="020B0604030504040204" pitchFamily="50" charset="-128"/>
                      </a:endParaRPr>
                    </a:p>
                  </a:txBody>
                  <a:tcPr anchor="ctr"/>
                </a:tc>
                <a:tc>
                  <a:txBody>
                    <a:bodyPr/>
                    <a:lstStyle/>
                    <a:p>
                      <a:r>
                        <a:rPr kumimoji="1" lang="ja-JP" altLang="en-US" sz="1200">
                          <a:latin typeface="Meiryo UI" panose="020B0604030504040204" pitchFamily="50" charset="-128"/>
                          <a:ea typeface="Meiryo UI" panose="020B0604030504040204" pitchFamily="50" charset="-128"/>
                        </a:rPr>
                        <a:t>方法</a:t>
                      </a:r>
                    </a:p>
                  </a:txBody>
                  <a:tcPr anchor="ctr"/>
                </a:tc>
                <a:tc>
                  <a:txBody>
                    <a:bodyPr/>
                    <a:lstStyle/>
                    <a:p>
                      <a:r>
                        <a:rPr kumimoji="1" lang="en-US" altLang="ja-JP" sz="1200" dirty="0">
                          <a:latin typeface="Meiryo UI" panose="020B0604030504040204" pitchFamily="50" charset="-128"/>
                          <a:ea typeface="Meiryo UI" panose="020B0604030504040204" pitchFamily="50" charset="-128"/>
                        </a:rPr>
                        <a:t>Sysadmin</a:t>
                      </a:r>
                      <a:r>
                        <a:rPr kumimoji="1" lang="ja-JP" altLang="en-US" sz="1200">
                          <a:latin typeface="Meiryo UI" panose="020B0604030504040204" pitchFamily="50" charset="-128"/>
                          <a:ea typeface="Meiryo UI" panose="020B0604030504040204" pitchFamily="50" charset="-128"/>
                        </a:rPr>
                        <a:t>の作成</a:t>
                      </a:r>
                    </a:p>
                  </a:txBody>
                  <a:tcPr anchor="ctr"/>
                </a:tc>
                <a:tc>
                  <a:txBody>
                    <a:bodyPr/>
                    <a:lstStyle/>
                    <a:p>
                      <a:r>
                        <a:rPr kumimoji="1" lang="en-US" altLang="ja-JP" sz="1200" dirty="0">
                          <a:latin typeface="Meiryo UI" panose="020B0604030504040204" pitchFamily="50" charset="-128"/>
                          <a:ea typeface="Meiryo UI" panose="020B0604030504040204" pitchFamily="50" charset="-128"/>
                        </a:rPr>
                        <a:t>Normal</a:t>
                      </a:r>
                      <a:r>
                        <a:rPr kumimoji="1" lang="ja-JP" altLang="en-US" sz="1200">
                          <a:latin typeface="Meiryo UI" panose="020B0604030504040204" pitchFamily="50" charset="-128"/>
                          <a:ea typeface="Meiryo UI" panose="020B0604030504040204" pitchFamily="50" charset="-128"/>
                        </a:rPr>
                        <a:t>の作成</a:t>
                      </a:r>
                    </a:p>
                  </a:txBody>
                  <a:tcPr anchor="ctr"/>
                </a:tc>
                <a:tc>
                  <a:txBody>
                    <a:bodyPr/>
                    <a:lstStyle/>
                    <a:p>
                      <a:r>
                        <a:rPr kumimoji="1" lang="ja-JP" altLang="en-US" sz="1200" dirty="0">
                          <a:latin typeface="Meiryo UI" panose="020B0604030504040204" pitchFamily="50" charset="-128"/>
                          <a:ea typeface="Meiryo UI" panose="020B0604030504040204" pitchFamily="50" charset="-128"/>
                        </a:rPr>
                        <a:t>組織のロール付与</a:t>
                      </a:r>
                    </a:p>
                  </a:txBody>
                  <a:tcPr anchor="ctr"/>
                </a:tc>
                <a:extLst>
                  <a:ext uri="{0D108BD9-81ED-4DB2-BD59-A6C34878D82A}">
                    <a16:rowId xmlns:a16="http://schemas.microsoft.com/office/drawing/2014/main" val="377631492"/>
                  </a:ext>
                </a:extLst>
              </a:tr>
              <a:tr h="167955">
                <a:tc>
                  <a:txBody>
                    <a:bodyPr/>
                    <a:lstStyle/>
                    <a:p>
                      <a:pPr algn="ctr"/>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CKAN GUI</a:t>
                      </a:r>
                    </a:p>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ブラウザ</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200">
                          <a:latin typeface="Meiryo UI" panose="020B0604030504040204" pitchFamily="50" charset="-128"/>
                          <a:ea typeface="Meiryo UI" panose="020B0604030504040204" pitchFamily="50" charset="-128"/>
                        </a:rPr>
                        <a:t>〇</a:t>
                      </a:r>
                    </a:p>
                  </a:txBody>
                  <a:tcPr anchor="ctr"/>
                </a:tc>
                <a:tc>
                  <a:txBody>
                    <a:bodyPr/>
                    <a:lstStyle/>
                    <a:p>
                      <a:pPr algn="ctr"/>
                      <a:r>
                        <a:rPr kumimoji="1" lang="ja-JP" altLang="en-US" sz="1200">
                          <a:latin typeface="Meiryo UI" panose="020B0604030504040204" pitchFamily="50" charset="-128"/>
                          <a:ea typeface="Meiryo UI" panose="020B0604030504040204" pitchFamily="50" charset="-128"/>
                        </a:rPr>
                        <a:t>〇</a:t>
                      </a:r>
                    </a:p>
                  </a:txBody>
                  <a:tcPr anchor="ctr"/>
                </a:tc>
                <a:extLst>
                  <a:ext uri="{0D108BD9-81ED-4DB2-BD59-A6C34878D82A}">
                    <a16:rowId xmlns:a16="http://schemas.microsoft.com/office/drawing/2014/main" val="871311610"/>
                  </a:ext>
                </a:extLst>
              </a:tr>
              <a:tr h="167955">
                <a:tc>
                  <a:txBody>
                    <a:bodyPr/>
                    <a:lstStyle/>
                    <a:p>
                      <a:pPr algn="ctr"/>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CKAN API</a:t>
                      </a:r>
                    </a:p>
                    <a:p>
                      <a:r>
                        <a:rPr kumimoji="1" lang="en-US" altLang="ja-JP" sz="1200" dirty="0">
                          <a:latin typeface="Meiryo UI" panose="020B0604030504040204" pitchFamily="50" charset="-128"/>
                          <a:ea typeface="Meiryo UI" panose="020B0604030504040204" pitchFamily="50" charset="-128"/>
                        </a:rPr>
                        <a:t>(Python</a:t>
                      </a:r>
                      <a:r>
                        <a:rPr kumimoji="1" lang="ja-JP" altLang="en-US" sz="1200" dirty="0">
                          <a:latin typeface="Meiryo UI" panose="020B0604030504040204" pitchFamily="50" charset="-128"/>
                          <a:ea typeface="Meiryo UI" panose="020B0604030504040204" pitchFamily="50" charset="-128"/>
                        </a:rPr>
                        <a:t>か</a:t>
                      </a:r>
                      <a:r>
                        <a:rPr kumimoji="1" lang="en-US" altLang="ja-JP" sz="1200" dirty="0">
                          <a:latin typeface="Meiryo UI" panose="020B0604030504040204" pitchFamily="50" charset="-128"/>
                          <a:ea typeface="Meiryo UI" panose="020B0604030504040204" pitchFamily="50" charset="-128"/>
                        </a:rPr>
                        <a:t>curl)</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200">
                          <a:latin typeface="Meiryo UI" panose="020B0604030504040204" pitchFamily="50" charset="-128"/>
                          <a:ea typeface="Meiryo UI" panose="020B0604030504040204" pitchFamily="50" charset="-128"/>
                        </a:rPr>
                        <a:t>〇</a:t>
                      </a:r>
                    </a:p>
                  </a:txBody>
                  <a:tcPr anchor="ctr"/>
                </a:tc>
                <a:tc>
                  <a:txBody>
                    <a:bodyPr/>
                    <a:lstStyle/>
                    <a:p>
                      <a:pPr algn="ctr"/>
                      <a:r>
                        <a:rPr kumimoji="1" lang="ja-JP" altLang="en-US" sz="1200">
                          <a:latin typeface="Meiryo UI" panose="020B0604030504040204" pitchFamily="50" charset="-128"/>
                          <a:ea typeface="Meiryo UI" panose="020B0604030504040204" pitchFamily="50" charset="-128"/>
                        </a:rPr>
                        <a:t>〇</a:t>
                      </a:r>
                    </a:p>
                  </a:txBody>
                  <a:tcPr anchor="ctr"/>
                </a:tc>
                <a:extLst>
                  <a:ext uri="{0D108BD9-81ED-4DB2-BD59-A6C34878D82A}">
                    <a16:rowId xmlns:a16="http://schemas.microsoft.com/office/drawing/2014/main" val="1724792756"/>
                  </a:ext>
                </a:extLst>
              </a:tr>
              <a:tr h="167955">
                <a:tc>
                  <a:txBody>
                    <a:bodyPr/>
                    <a:lstStyle/>
                    <a:p>
                      <a:pPr algn="ctr"/>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CKAN CLI</a:t>
                      </a:r>
                    </a:p>
                    <a:p>
                      <a:r>
                        <a:rPr kumimoji="1" lang="en-US" altLang="ja-JP" sz="1200" dirty="0">
                          <a:latin typeface="Meiryo UI" panose="020B0604030504040204" pitchFamily="50" charset="-128"/>
                          <a:ea typeface="Meiryo UI" panose="020B0604030504040204" pitchFamily="50" charset="-128"/>
                        </a:rPr>
                        <a:t>(Docker</a:t>
                      </a:r>
                      <a:r>
                        <a:rPr kumimoji="1" lang="ja-JP" altLang="en-US" sz="1200" dirty="0">
                          <a:latin typeface="Meiryo UI" panose="020B0604030504040204" pitchFamily="50" charset="-128"/>
                          <a:ea typeface="Meiryo UI" panose="020B0604030504040204" pitchFamily="50" charset="-128"/>
                        </a:rPr>
                        <a:t>内ターミナル</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200" dirty="0">
                          <a:latin typeface="Meiryo UI" panose="020B0604030504040204" pitchFamily="50" charset="-128"/>
                          <a:ea typeface="Meiryo UI" panose="020B0604030504040204" pitchFamily="50" charset="-128"/>
                        </a:rPr>
                        <a:t>〇</a:t>
                      </a:r>
                    </a:p>
                  </a:txBody>
                  <a:tcPr anchor="ctr"/>
                </a:tc>
                <a:tc>
                  <a:txBody>
                    <a:bodyPr/>
                    <a:lstStyle/>
                    <a:p>
                      <a:pPr algn="ctr"/>
                      <a:r>
                        <a:rPr kumimoji="1" lang="ja-JP" altLang="en-US" sz="1200">
                          <a:latin typeface="Meiryo UI" panose="020B0604030504040204" pitchFamily="50" charset="-128"/>
                          <a:ea typeface="Meiryo UI" panose="020B0604030504040204" pitchFamily="50" charset="-128"/>
                        </a:rPr>
                        <a:t>〇</a:t>
                      </a:r>
                    </a:p>
                  </a:txBody>
                  <a:tcPr anchor="ctr"/>
                </a:tc>
                <a:tc>
                  <a:txBody>
                    <a:bodyPr/>
                    <a:lstStyle/>
                    <a:p>
                      <a:pPr algn="ctr"/>
                      <a:r>
                        <a:rPr kumimoji="1" lang="ja-JP" altLang="en-US" sz="1200" dirty="0">
                          <a:latin typeface="Meiryo UI" panose="020B0604030504040204" pitchFamily="50" charset="-128"/>
                          <a:ea typeface="Meiryo UI" panose="020B0604030504040204" pitchFamily="50" charset="-128"/>
                        </a:rPr>
                        <a:t>〇</a:t>
                      </a:r>
                    </a:p>
                  </a:txBody>
                  <a:tcPr anchor="ctr"/>
                </a:tc>
                <a:extLst>
                  <a:ext uri="{0D108BD9-81ED-4DB2-BD59-A6C34878D82A}">
                    <a16:rowId xmlns:a16="http://schemas.microsoft.com/office/drawing/2014/main" val="2908939206"/>
                  </a:ext>
                </a:extLst>
              </a:tr>
            </a:tbl>
          </a:graphicData>
        </a:graphic>
      </p:graphicFrame>
      <p:sp>
        <p:nvSpPr>
          <p:cNvPr id="10" name="タイトル 9">
            <a:extLst>
              <a:ext uri="{FF2B5EF4-FFF2-40B4-BE49-F238E27FC236}">
                <a16:creationId xmlns:a16="http://schemas.microsoft.com/office/drawing/2014/main" id="{3F222B59-5E33-4AEE-BF66-60D08DDA054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1.2 CKAN</a:t>
            </a:r>
            <a:r>
              <a:rPr lang="ja-JP" altLang="en-US" sz="1800" dirty="0">
                <a:latin typeface="Meiryo UI" panose="020B0604030504040204" pitchFamily="50" charset="-128"/>
                <a:ea typeface="Meiryo UI" panose="020B0604030504040204" pitchFamily="50" charset="-128"/>
              </a:rPr>
              <a:t>仕様 </a:t>
            </a:r>
            <a:r>
              <a:rPr lang="en-US" altLang="ja-JP" sz="1800" dirty="0">
                <a:latin typeface="Meiryo UI" panose="020B0604030504040204" pitchFamily="50" charset="-128"/>
                <a:ea typeface="Meiryo UI" panose="020B0604030504040204" pitchFamily="50" charset="-128"/>
              </a:rPr>
              <a:t>&gt; </a:t>
            </a:r>
            <a:r>
              <a:rPr lang="en-US" altLang="ja-JP" sz="1800" dirty="0">
                <a:solidFill>
                  <a:schemeClr val="tx1"/>
                </a:solidFill>
                <a:latin typeface="Meiryo UI" panose="020B0604030504040204" pitchFamily="50" charset="-128"/>
                <a:ea typeface="Meiryo UI" panose="020B0604030504040204" pitchFamily="50" charset="-128"/>
              </a:rPr>
              <a:t>1.2.4 </a:t>
            </a:r>
            <a:r>
              <a:rPr lang="ja-JP" altLang="en-US" sz="1800" dirty="0">
                <a:solidFill>
                  <a:schemeClr val="tx1"/>
                </a:solidFill>
                <a:latin typeface="Meiryo UI" panose="020B0604030504040204" pitchFamily="50" charset="-128"/>
                <a:ea typeface="Meiryo UI" panose="020B0604030504040204" pitchFamily="50" charset="-128"/>
              </a:rPr>
              <a:t>ユーザとロールについて</a:t>
            </a:r>
            <a:r>
              <a:rPr lang="en-US" altLang="ja-JP" sz="1800" dirty="0">
                <a:solidFill>
                  <a:schemeClr val="tx1"/>
                </a:solidFill>
                <a:latin typeface="Meiryo UI" panose="020B0604030504040204" pitchFamily="50" charset="-128"/>
                <a:ea typeface="Meiryo UI" panose="020B0604030504040204" pitchFamily="50" charset="-128"/>
              </a:rPr>
              <a:t>(1)</a:t>
            </a:r>
            <a:endParaRPr lang="ja-JP" altLang="en-US" dirty="0">
              <a:solidFill>
                <a:schemeClr val="tx1"/>
              </a:solidFill>
            </a:endParaRPr>
          </a:p>
        </p:txBody>
      </p:sp>
      <p:sp>
        <p:nvSpPr>
          <p:cNvPr id="12" name="テキスト ボックス 11">
            <a:extLst>
              <a:ext uri="{FF2B5EF4-FFF2-40B4-BE49-F238E27FC236}">
                <a16:creationId xmlns:a16="http://schemas.microsoft.com/office/drawing/2014/main" id="{B8A5BA6E-01EB-47E7-AC63-18D1923BFBFD}"/>
              </a:ext>
            </a:extLst>
          </p:cNvPr>
          <p:cNvSpPr txBox="1"/>
          <p:nvPr/>
        </p:nvSpPr>
        <p:spPr>
          <a:xfrm>
            <a:off x="218830" y="659837"/>
            <a:ext cx="9482454" cy="30968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のユーザの種類</a:t>
            </a:r>
            <a:endParaRPr lang="en-US" altLang="ja-JP" sz="160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A89F9A98-33DD-48F1-AAAF-AF29245AEA4E}"/>
              </a:ext>
            </a:extLst>
          </p:cNvPr>
          <p:cNvSpPr txBox="1"/>
          <p:nvPr/>
        </p:nvSpPr>
        <p:spPr>
          <a:xfrm>
            <a:off x="223449" y="1902124"/>
            <a:ext cx="9482454" cy="30968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のユーザと組織の作成</a:t>
            </a:r>
            <a:endParaRPr lang="en-US" altLang="ja-JP" sz="160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937ED932-1D95-4909-94B0-FFA7534F0153}"/>
              </a:ext>
            </a:extLst>
          </p:cNvPr>
          <p:cNvSpPr txBox="1"/>
          <p:nvPr/>
        </p:nvSpPr>
        <p:spPr>
          <a:xfrm>
            <a:off x="228070" y="4040342"/>
            <a:ext cx="9482454" cy="30968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の組織のロール</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43199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1.2 CKAN</a:t>
            </a:r>
            <a:r>
              <a:rPr lang="ja-JP" altLang="en-US" sz="1800" dirty="0">
                <a:solidFill>
                  <a:schemeClr val="tx1"/>
                </a:solidFill>
                <a:latin typeface="Meiryo UI" panose="020B0604030504040204" pitchFamily="50" charset="-128"/>
                <a:ea typeface="Meiryo UI" panose="020B0604030504040204" pitchFamily="50" charset="-128"/>
              </a:rPr>
              <a:t>仕様 </a:t>
            </a:r>
            <a:r>
              <a:rPr lang="en-US" altLang="ja-JP" sz="1800" dirty="0">
                <a:solidFill>
                  <a:schemeClr val="tx1"/>
                </a:solidFill>
                <a:latin typeface="Meiryo UI" panose="020B0604030504040204" pitchFamily="50" charset="-128"/>
                <a:ea typeface="Meiryo UI" panose="020B0604030504040204" pitchFamily="50" charset="-128"/>
              </a:rPr>
              <a:t>&gt; 1.2.4 </a:t>
            </a:r>
            <a:r>
              <a:rPr lang="ja-JP" altLang="en-US" sz="1800" dirty="0">
                <a:solidFill>
                  <a:schemeClr val="tx1"/>
                </a:solidFill>
                <a:latin typeface="Meiryo UI" panose="020B0604030504040204" pitchFamily="50" charset="-128"/>
                <a:ea typeface="Meiryo UI" panose="020B0604030504040204" pitchFamily="50" charset="-128"/>
              </a:rPr>
              <a:t>ユーザとロールについて</a:t>
            </a:r>
            <a:r>
              <a:rPr lang="en-US" altLang="ja-JP" sz="1800" dirty="0">
                <a:solidFill>
                  <a:schemeClr val="tx1"/>
                </a:solidFill>
                <a:latin typeface="Meiryo UI" panose="020B0604030504040204" pitchFamily="50" charset="-128"/>
                <a:ea typeface="Meiryo UI" panose="020B0604030504040204" pitchFamily="50" charset="-128"/>
              </a:rPr>
              <a:t>(2)</a:t>
            </a:r>
            <a:endParaRPr kumimoji="1" lang="ja-JP" altLang="en-US" sz="1800" dirty="0">
              <a:solidFill>
                <a:schemeClr val="tx1"/>
              </a:solidFill>
            </a:endParaRPr>
          </a:p>
        </p:txBody>
      </p:sp>
      <p:sp>
        <p:nvSpPr>
          <p:cNvPr id="7" name="テキスト ボックス 6">
            <a:extLst>
              <a:ext uri="{FF2B5EF4-FFF2-40B4-BE49-F238E27FC236}">
                <a16:creationId xmlns:a16="http://schemas.microsoft.com/office/drawing/2014/main" id="{F88697ED-52E8-4BF5-A2E9-1A310CD8BA89}"/>
              </a:ext>
            </a:extLst>
          </p:cNvPr>
          <p:cNvSpPr txBox="1"/>
          <p:nvPr/>
        </p:nvSpPr>
        <p:spPr>
          <a:xfrm>
            <a:off x="234000" y="690073"/>
            <a:ext cx="9482454" cy="432000"/>
          </a:xfrm>
          <a:prstGeom prst="rect">
            <a:avLst/>
          </a:prstGeom>
          <a:solidFill>
            <a:schemeClr val="bg1"/>
          </a:solidFill>
          <a:ln>
            <a:noFill/>
          </a:ln>
        </p:spPr>
        <p:txBody>
          <a:bodyPr wrap="square" rtlCol="0" anchor="t" anchorCtr="0">
            <a:noAutofit/>
          </a:bodyPr>
          <a:lstStyle/>
          <a:p>
            <a:endParaRPr lang="en-US" altLang="ja-JP" sz="16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692E7835-2D5F-47DD-93F5-237D28E8EA87}"/>
              </a:ext>
            </a:extLst>
          </p:cNvPr>
          <p:cNvSpPr txBox="1"/>
          <p:nvPr/>
        </p:nvSpPr>
        <p:spPr>
          <a:xfrm>
            <a:off x="218830" y="659837"/>
            <a:ext cx="9482454" cy="614781"/>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のロールごとの権限を以下に図示する。</a:t>
            </a:r>
            <a:endParaRPr lang="en-US" altLang="ja-JP" sz="1600"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B333ADCC-5DDA-476A-A0DF-CC033719F1C0}"/>
              </a:ext>
            </a:extLst>
          </p:cNvPr>
          <p:cNvSpPr/>
          <p:nvPr/>
        </p:nvSpPr>
        <p:spPr>
          <a:xfrm>
            <a:off x="1312012" y="1244340"/>
            <a:ext cx="8241761" cy="4960651"/>
          </a:xfrm>
          <a:prstGeom prst="rect">
            <a:avLst/>
          </a:prstGeom>
        </p:spPr>
        <p:style>
          <a:lnRef idx="2">
            <a:schemeClr val="dk1"/>
          </a:lnRef>
          <a:fillRef idx="1">
            <a:schemeClr val="lt1"/>
          </a:fillRef>
          <a:effectRef idx="0">
            <a:schemeClr val="dk1"/>
          </a:effectRef>
          <a:fontRef idx="minor">
            <a:schemeClr val="dk1"/>
          </a:fontRef>
        </p:style>
        <p:txBody>
          <a:bodyPr rtlCol="0" anchor="t"/>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r>
              <a:rPr kumimoji="1" lang="en-US" altLang="ja-JP" sz="2400" dirty="0">
                <a:latin typeface="Meiryo UI" panose="020B0604030504040204" pitchFamily="50" charset="-128"/>
                <a:ea typeface="Meiryo UI" panose="020B0604030504040204" pitchFamily="50" charset="-128"/>
              </a:rPr>
              <a:t>CKAN</a:t>
            </a:r>
            <a:endParaRPr kumimoji="1" lang="ja-JP" altLang="en-US" sz="2400" dirty="0">
              <a:latin typeface="Meiryo UI" panose="020B0604030504040204" pitchFamily="50" charset="-128"/>
              <a:ea typeface="Meiryo UI" panose="020B0604030504040204" pitchFamily="50" charset="-128"/>
            </a:endParaRPr>
          </a:p>
        </p:txBody>
      </p:sp>
      <p:grpSp>
        <p:nvGrpSpPr>
          <p:cNvPr id="10" name="グループ化 9">
            <a:extLst>
              <a:ext uri="{FF2B5EF4-FFF2-40B4-BE49-F238E27FC236}">
                <a16:creationId xmlns:a16="http://schemas.microsoft.com/office/drawing/2014/main" id="{F2CF07B7-14D7-49C5-ABBB-048BC90F61E6}"/>
              </a:ext>
            </a:extLst>
          </p:cNvPr>
          <p:cNvGrpSpPr/>
          <p:nvPr/>
        </p:nvGrpSpPr>
        <p:grpSpPr>
          <a:xfrm>
            <a:off x="1752391" y="3147824"/>
            <a:ext cx="1149995" cy="1200400"/>
            <a:chOff x="1327144" y="1742176"/>
            <a:chExt cx="1149995" cy="1200400"/>
          </a:xfrm>
        </p:grpSpPr>
        <p:pic>
          <p:nvPicPr>
            <p:cNvPr id="41" name="グラフィックス 5" descr="ユーザー 単色塗りつぶし">
              <a:extLst>
                <a:ext uri="{FF2B5EF4-FFF2-40B4-BE49-F238E27FC236}">
                  <a16:creationId xmlns:a16="http://schemas.microsoft.com/office/drawing/2014/main" id="{DDDAF44D-5B8F-49FA-9FFB-82712E1AA1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6983" y="1742176"/>
              <a:ext cx="990318" cy="990318"/>
            </a:xfrm>
            <a:prstGeom prst="rect">
              <a:avLst/>
            </a:prstGeom>
          </p:spPr>
        </p:pic>
        <p:sp>
          <p:nvSpPr>
            <p:cNvPr id="42" name="テキスト ボックス 6">
              <a:extLst>
                <a:ext uri="{FF2B5EF4-FFF2-40B4-BE49-F238E27FC236}">
                  <a16:creationId xmlns:a16="http://schemas.microsoft.com/office/drawing/2014/main" id="{8FE30253-A404-4C5B-8E9A-010B189DAF09}"/>
                </a:ext>
              </a:extLst>
            </p:cNvPr>
            <p:cNvSpPr txBox="1"/>
            <p:nvPr/>
          </p:nvSpPr>
          <p:spPr>
            <a:xfrm>
              <a:off x="1327144" y="2604022"/>
              <a:ext cx="1149995" cy="338554"/>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600" dirty="0">
                  <a:latin typeface="Meiryo UI" panose="020B0604030504040204" pitchFamily="50" charset="-128"/>
                  <a:ea typeface="Meiryo UI" panose="020B0604030504040204" pitchFamily="50" charset="-128"/>
                </a:rPr>
                <a:t>S</a:t>
              </a:r>
              <a:r>
                <a:rPr kumimoji="1" lang="en-US" altLang="ja-JP" sz="1600" dirty="0">
                  <a:latin typeface="Meiryo UI" panose="020B0604030504040204" pitchFamily="50" charset="-128"/>
                  <a:ea typeface="Meiryo UI" panose="020B0604030504040204" pitchFamily="50" charset="-128"/>
                </a:rPr>
                <a:t>ysadmin</a:t>
              </a:r>
              <a:endParaRPr kumimoji="1" lang="ja-JP" altLang="en-US" sz="1600">
                <a:latin typeface="Meiryo UI" panose="020B0604030504040204" pitchFamily="50" charset="-128"/>
                <a:ea typeface="Meiryo UI" panose="020B0604030504040204" pitchFamily="50" charset="-128"/>
              </a:endParaRPr>
            </a:p>
          </p:txBody>
        </p:sp>
      </p:grpSp>
      <p:sp>
        <p:nvSpPr>
          <p:cNvPr id="11" name="正方形/長方形 10">
            <a:extLst>
              <a:ext uri="{FF2B5EF4-FFF2-40B4-BE49-F238E27FC236}">
                <a16:creationId xmlns:a16="http://schemas.microsoft.com/office/drawing/2014/main" id="{24FA30D1-2088-493C-873A-E3BB7D07213B}"/>
              </a:ext>
            </a:extLst>
          </p:cNvPr>
          <p:cNvSpPr/>
          <p:nvPr/>
        </p:nvSpPr>
        <p:spPr>
          <a:xfrm>
            <a:off x="3102436" y="1452623"/>
            <a:ext cx="6249783" cy="2149589"/>
          </a:xfrm>
          <a:prstGeom prst="rect">
            <a:avLst/>
          </a:prstGeom>
        </p:spPr>
        <p:style>
          <a:lnRef idx="2">
            <a:schemeClr val="dk1"/>
          </a:lnRef>
          <a:fillRef idx="1">
            <a:schemeClr val="lt1"/>
          </a:fillRef>
          <a:effectRef idx="0">
            <a:schemeClr val="dk1"/>
          </a:effectRef>
          <a:fontRef idx="minor">
            <a:schemeClr val="dk1"/>
          </a:fontRef>
        </p:style>
        <p:txBody>
          <a:bodyPr rtlCol="0" anchor="t"/>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r>
              <a:rPr kumimoji="1" lang="ja-JP" altLang="en-US" dirty="0">
                <a:latin typeface="Meiryo UI" panose="020B0604030504040204" pitchFamily="50" charset="-128"/>
                <a:ea typeface="Meiryo UI" panose="020B0604030504040204" pitchFamily="50" charset="-128"/>
              </a:rPr>
              <a:t>組織</a:t>
            </a:r>
          </a:p>
        </p:txBody>
      </p:sp>
      <p:sp>
        <p:nvSpPr>
          <p:cNvPr id="12" name="フローチャート: 書類 11">
            <a:extLst>
              <a:ext uri="{FF2B5EF4-FFF2-40B4-BE49-F238E27FC236}">
                <a16:creationId xmlns:a16="http://schemas.microsoft.com/office/drawing/2014/main" id="{F0938556-A6C4-46F3-9498-8BDE1B59C482}"/>
              </a:ext>
            </a:extLst>
          </p:cNvPr>
          <p:cNvSpPr/>
          <p:nvPr/>
        </p:nvSpPr>
        <p:spPr>
          <a:xfrm>
            <a:off x="7717089" y="2118769"/>
            <a:ext cx="1458722" cy="125214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dirty="0">
                <a:latin typeface="Meiryo UI" panose="020B0604030504040204" pitchFamily="50" charset="-128"/>
                <a:ea typeface="Meiryo UI" panose="020B0604030504040204" pitchFamily="50" charset="-128"/>
              </a:rPr>
              <a:t>データカタログ</a:t>
            </a:r>
          </a:p>
        </p:txBody>
      </p:sp>
      <p:grpSp>
        <p:nvGrpSpPr>
          <p:cNvPr id="13" name="グループ化 12">
            <a:extLst>
              <a:ext uri="{FF2B5EF4-FFF2-40B4-BE49-F238E27FC236}">
                <a16:creationId xmlns:a16="http://schemas.microsoft.com/office/drawing/2014/main" id="{75BF6BFA-D8AA-432E-BB2D-6C5AB62E98DD}"/>
              </a:ext>
            </a:extLst>
          </p:cNvPr>
          <p:cNvGrpSpPr/>
          <p:nvPr/>
        </p:nvGrpSpPr>
        <p:grpSpPr>
          <a:xfrm>
            <a:off x="3553258" y="1992698"/>
            <a:ext cx="723016" cy="868789"/>
            <a:chOff x="1441031" y="1849447"/>
            <a:chExt cx="1016295" cy="1205840"/>
          </a:xfrm>
        </p:grpSpPr>
        <p:pic>
          <p:nvPicPr>
            <p:cNvPr id="39" name="グラフィックス 27" descr="ユーザー 単色塗りつぶし">
              <a:extLst>
                <a:ext uri="{FF2B5EF4-FFF2-40B4-BE49-F238E27FC236}">
                  <a16:creationId xmlns:a16="http://schemas.microsoft.com/office/drawing/2014/main" id="{ED557DF7-6870-4C84-82BC-6A315510A4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1031" y="1849447"/>
              <a:ext cx="990318" cy="990318"/>
            </a:xfrm>
            <a:prstGeom prst="rect">
              <a:avLst/>
            </a:prstGeom>
          </p:spPr>
        </p:pic>
        <p:sp>
          <p:nvSpPr>
            <p:cNvPr id="40" name="テキスト ボックス 28">
              <a:extLst>
                <a:ext uri="{FF2B5EF4-FFF2-40B4-BE49-F238E27FC236}">
                  <a16:creationId xmlns:a16="http://schemas.microsoft.com/office/drawing/2014/main" id="{A571DA8E-0009-4548-8F24-E6FE0B83AC28}"/>
                </a:ext>
              </a:extLst>
            </p:cNvPr>
            <p:cNvSpPr txBox="1"/>
            <p:nvPr/>
          </p:nvSpPr>
          <p:spPr>
            <a:xfrm>
              <a:off x="1526290" y="2670825"/>
              <a:ext cx="931036" cy="384462"/>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dirty="0">
                  <a:latin typeface="Meiryo UI" panose="020B0604030504040204" pitchFamily="50" charset="-128"/>
                  <a:ea typeface="Meiryo UI" panose="020B0604030504040204" pitchFamily="50" charset="-128"/>
                </a:rPr>
                <a:t>Admin</a:t>
              </a:r>
              <a:endParaRPr kumimoji="1" lang="ja-JP" altLang="en-US" sz="1200" dirty="0">
                <a:latin typeface="Meiryo UI" panose="020B0604030504040204" pitchFamily="50" charset="-128"/>
                <a:ea typeface="Meiryo UI" panose="020B0604030504040204" pitchFamily="50" charset="-128"/>
              </a:endParaRPr>
            </a:p>
          </p:txBody>
        </p:sp>
      </p:grpSp>
      <p:grpSp>
        <p:nvGrpSpPr>
          <p:cNvPr id="15" name="グループ化 14">
            <a:extLst>
              <a:ext uri="{FF2B5EF4-FFF2-40B4-BE49-F238E27FC236}">
                <a16:creationId xmlns:a16="http://schemas.microsoft.com/office/drawing/2014/main" id="{F074F0BA-D3D2-48B4-BC48-B6ACD28787CE}"/>
              </a:ext>
            </a:extLst>
          </p:cNvPr>
          <p:cNvGrpSpPr/>
          <p:nvPr/>
        </p:nvGrpSpPr>
        <p:grpSpPr>
          <a:xfrm>
            <a:off x="5198746" y="2667585"/>
            <a:ext cx="812629" cy="934627"/>
            <a:chOff x="1406983" y="1742176"/>
            <a:chExt cx="1214988" cy="1224863"/>
          </a:xfrm>
        </p:grpSpPr>
        <p:pic>
          <p:nvPicPr>
            <p:cNvPr id="35" name="グラフィックス 33" descr="ユーザー 単色塗りつぶし">
              <a:extLst>
                <a:ext uri="{FF2B5EF4-FFF2-40B4-BE49-F238E27FC236}">
                  <a16:creationId xmlns:a16="http://schemas.microsoft.com/office/drawing/2014/main" id="{DCF6490C-C151-480A-A688-EFCA76C5E2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6983" y="1742176"/>
              <a:ext cx="990318" cy="990318"/>
            </a:xfrm>
            <a:prstGeom prst="rect">
              <a:avLst/>
            </a:prstGeom>
          </p:spPr>
        </p:pic>
        <p:sp>
          <p:nvSpPr>
            <p:cNvPr id="36" name="テキスト ボックス 34">
              <a:extLst>
                <a:ext uri="{FF2B5EF4-FFF2-40B4-BE49-F238E27FC236}">
                  <a16:creationId xmlns:a16="http://schemas.microsoft.com/office/drawing/2014/main" id="{19698362-A527-4BA8-AE37-C6D9DB7C32F7}"/>
                </a:ext>
              </a:extLst>
            </p:cNvPr>
            <p:cNvSpPr txBox="1"/>
            <p:nvPr/>
          </p:nvSpPr>
          <p:spPr>
            <a:xfrm>
              <a:off x="1435124" y="2604022"/>
              <a:ext cx="1186847" cy="363017"/>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dirty="0">
                  <a:latin typeface="Meiryo UI" panose="020B0604030504040204" pitchFamily="50" charset="-128"/>
                  <a:ea typeface="Meiryo UI" panose="020B0604030504040204" pitchFamily="50" charset="-128"/>
                </a:rPr>
                <a:t>Member</a:t>
              </a:r>
              <a:endParaRPr kumimoji="1" lang="ja-JP" altLang="en-US" sz="1200" dirty="0">
                <a:latin typeface="Meiryo UI" panose="020B0604030504040204" pitchFamily="50" charset="-128"/>
                <a:ea typeface="Meiryo UI" panose="020B0604030504040204" pitchFamily="50" charset="-128"/>
              </a:endParaRPr>
            </a:p>
          </p:txBody>
        </p:sp>
      </p:grpSp>
      <p:cxnSp>
        <p:nvCxnSpPr>
          <p:cNvPr id="16" name="直線矢印コネクタ 15">
            <a:extLst>
              <a:ext uri="{FF2B5EF4-FFF2-40B4-BE49-F238E27FC236}">
                <a16:creationId xmlns:a16="http://schemas.microsoft.com/office/drawing/2014/main" id="{DEB75BA1-E328-42B7-BA4A-BD0C1BE5AB90}"/>
              </a:ext>
            </a:extLst>
          </p:cNvPr>
          <p:cNvCxnSpPr>
            <a:cxnSpLocks/>
            <a:stCxn id="41" idx="3"/>
            <a:endCxn id="39" idx="1"/>
          </p:cNvCxnSpPr>
          <p:nvPr/>
        </p:nvCxnSpPr>
        <p:spPr>
          <a:xfrm flipV="1">
            <a:off x="2822548" y="2349453"/>
            <a:ext cx="730710" cy="1293530"/>
          </a:xfrm>
          <a:prstGeom prst="bentConnector3">
            <a:avLst>
              <a:gd name="adj1" fmla="val 6264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D4272300-6E75-4C09-865A-F4E2EDA4672B}"/>
              </a:ext>
            </a:extLst>
          </p:cNvPr>
          <p:cNvCxnSpPr>
            <a:cxnSpLocks/>
            <a:stCxn id="41" idx="3"/>
            <a:endCxn id="37" idx="1"/>
          </p:cNvCxnSpPr>
          <p:nvPr/>
        </p:nvCxnSpPr>
        <p:spPr>
          <a:xfrm flipV="1">
            <a:off x="2822548" y="2002178"/>
            <a:ext cx="2359659" cy="1640805"/>
          </a:xfrm>
          <a:prstGeom prst="bentConnector3">
            <a:avLst>
              <a:gd name="adj1" fmla="val 1946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168ECF6A-ED47-4616-9D02-CFE4FE19C2C1}"/>
              </a:ext>
            </a:extLst>
          </p:cNvPr>
          <p:cNvCxnSpPr>
            <a:cxnSpLocks/>
            <a:stCxn id="41" idx="3"/>
            <a:endCxn id="35" idx="1"/>
          </p:cNvCxnSpPr>
          <p:nvPr/>
        </p:nvCxnSpPr>
        <p:spPr>
          <a:xfrm flipV="1">
            <a:off x="2822548" y="3045414"/>
            <a:ext cx="2376197" cy="597569"/>
          </a:xfrm>
          <a:prstGeom prst="bentConnector3">
            <a:avLst>
              <a:gd name="adj1" fmla="val 1968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3B2B0B94-A884-4091-8947-F76FBE65A640}"/>
              </a:ext>
            </a:extLst>
          </p:cNvPr>
          <p:cNvCxnSpPr>
            <a:cxnSpLocks/>
            <a:stCxn id="39" idx="3"/>
            <a:endCxn id="37" idx="1"/>
          </p:cNvCxnSpPr>
          <p:nvPr/>
        </p:nvCxnSpPr>
        <p:spPr>
          <a:xfrm flipV="1">
            <a:off x="4257793" y="2002178"/>
            <a:ext cx="924414" cy="3472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25DF9BF8-4B11-407F-B32F-9C2BD85B7403}"/>
              </a:ext>
            </a:extLst>
          </p:cNvPr>
          <p:cNvCxnSpPr>
            <a:cxnSpLocks/>
            <a:stCxn id="39" idx="3"/>
            <a:endCxn id="35" idx="1"/>
          </p:cNvCxnSpPr>
          <p:nvPr/>
        </p:nvCxnSpPr>
        <p:spPr>
          <a:xfrm>
            <a:off x="4257793" y="2349453"/>
            <a:ext cx="940952" cy="69596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A58075B8-A38C-4170-B497-88706A423FD3}"/>
              </a:ext>
            </a:extLst>
          </p:cNvPr>
          <p:cNvSpPr/>
          <p:nvPr/>
        </p:nvSpPr>
        <p:spPr>
          <a:xfrm>
            <a:off x="182084" y="2917430"/>
            <a:ext cx="921661" cy="143467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dirty="0">
                <a:solidFill>
                  <a:schemeClr val="tx1"/>
                </a:solidFill>
                <a:latin typeface="Meiryo UI" panose="020B0604030504040204" pitchFamily="50" charset="-128"/>
                <a:ea typeface="Meiryo UI" panose="020B0604030504040204" pitchFamily="50" charset="-128"/>
              </a:rPr>
              <a:t>CKAN CLI</a:t>
            </a:r>
            <a:endParaRPr kumimoji="1" lang="ja-JP" altLang="en-US" dirty="0">
              <a:solidFill>
                <a:schemeClr val="tx1"/>
              </a:solidFill>
              <a:latin typeface="Meiryo UI" panose="020B0604030504040204" pitchFamily="50" charset="-128"/>
              <a:ea typeface="Meiryo UI" panose="020B0604030504040204" pitchFamily="50" charset="-128"/>
            </a:endParaRPr>
          </a:p>
        </p:txBody>
      </p:sp>
      <p:cxnSp>
        <p:nvCxnSpPr>
          <p:cNvPr id="22" name="直線矢印コネクタ 21">
            <a:extLst>
              <a:ext uri="{FF2B5EF4-FFF2-40B4-BE49-F238E27FC236}">
                <a16:creationId xmlns:a16="http://schemas.microsoft.com/office/drawing/2014/main" id="{660E11C2-5FDA-4684-8AEF-AE805DF4A4F9}"/>
              </a:ext>
            </a:extLst>
          </p:cNvPr>
          <p:cNvCxnSpPr>
            <a:cxnSpLocks/>
            <a:stCxn id="21" idx="3"/>
            <a:endCxn id="41" idx="1"/>
          </p:cNvCxnSpPr>
          <p:nvPr/>
        </p:nvCxnSpPr>
        <p:spPr>
          <a:xfrm>
            <a:off x="1103745" y="3634770"/>
            <a:ext cx="728485" cy="8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EEF5148-1869-4134-A7DE-6BFECF2B12B0}"/>
              </a:ext>
            </a:extLst>
          </p:cNvPr>
          <p:cNvCxnSpPr>
            <a:cxnSpLocks/>
            <a:stCxn id="39" idx="3"/>
            <a:endCxn id="12" idx="1"/>
          </p:cNvCxnSpPr>
          <p:nvPr/>
        </p:nvCxnSpPr>
        <p:spPr>
          <a:xfrm>
            <a:off x="4257793" y="2349453"/>
            <a:ext cx="3459296" cy="3953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E7F6C995-AF73-41F3-A123-B010B0419462}"/>
              </a:ext>
            </a:extLst>
          </p:cNvPr>
          <p:cNvCxnSpPr>
            <a:cxnSpLocks/>
            <a:stCxn id="37" idx="3"/>
            <a:endCxn id="12" idx="1"/>
          </p:cNvCxnSpPr>
          <p:nvPr/>
        </p:nvCxnSpPr>
        <p:spPr>
          <a:xfrm>
            <a:off x="5886742" y="2002178"/>
            <a:ext cx="1830347" cy="7426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2D96F68C-BB4A-4BB6-9673-3844972A5641}"/>
              </a:ext>
            </a:extLst>
          </p:cNvPr>
          <p:cNvCxnSpPr>
            <a:cxnSpLocks/>
            <a:stCxn id="35" idx="3"/>
            <a:endCxn id="12" idx="1"/>
          </p:cNvCxnSpPr>
          <p:nvPr/>
        </p:nvCxnSpPr>
        <p:spPr>
          <a:xfrm flipV="1">
            <a:off x="5861106" y="2744841"/>
            <a:ext cx="1855983" cy="300573"/>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B4027A2-F48D-4A68-9A20-94937FB4455E}"/>
              </a:ext>
            </a:extLst>
          </p:cNvPr>
          <p:cNvCxnSpPr>
            <a:cxnSpLocks/>
            <a:stCxn id="41" idx="0"/>
            <a:endCxn id="12" idx="0"/>
          </p:cNvCxnSpPr>
          <p:nvPr/>
        </p:nvCxnSpPr>
        <p:spPr>
          <a:xfrm rot="5400000" flipH="1" flipV="1">
            <a:off x="4872392" y="-426233"/>
            <a:ext cx="1029055" cy="6119061"/>
          </a:xfrm>
          <a:prstGeom prst="bentConnector3">
            <a:avLst>
              <a:gd name="adj1" fmla="val 17606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四角形: 角を丸くする 31">
            <a:extLst>
              <a:ext uri="{FF2B5EF4-FFF2-40B4-BE49-F238E27FC236}">
                <a16:creationId xmlns:a16="http://schemas.microsoft.com/office/drawing/2014/main" id="{13C664D4-4152-4D73-B04A-E90063D05837}"/>
              </a:ext>
            </a:extLst>
          </p:cNvPr>
          <p:cNvSpPr/>
          <p:nvPr/>
        </p:nvSpPr>
        <p:spPr>
          <a:xfrm>
            <a:off x="1420427" y="6302372"/>
            <a:ext cx="2536209" cy="365495"/>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r>
              <a:rPr lang="ja-JP" altLang="en-US" sz="1400" dirty="0">
                <a:latin typeface="Meiryo UI" panose="020B0604030504040204" pitchFamily="50" charset="-128"/>
                <a:ea typeface="Meiryo UI" panose="020B0604030504040204" pitchFamily="50" charset="-128"/>
              </a:rPr>
              <a:t>作成・編集・削除・検索・閲覧</a:t>
            </a:r>
            <a:endParaRPr lang="en-US" altLang="ja-JP" sz="1400" dirty="0">
              <a:latin typeface="Meiryo UI" panose="020B0604030504040204" pitchFamily="50" charset="-128"/>
              <a:ea typeface="Meiryo UI" panose="020B0604030504040204" pitchFamily="50" charset="-128"/>
            </a:endParaRPr>
          </a:p>
        </p:txBody>
      </p:sp>
      <p:cxnSp>
        <p:nvCxnSpPr>
          <p:cNvPr id="33" name="直線矢印コネクタ 32">
            <a:extLst>
              <a:ext uri="{FF2B5EF4-FFF2-40B4-BE49-F238E27FC236}">
                <a16:creationId xmlns:a16="http://schemas.microsoft.com/office/drawing/2014/main" id="{E3F2D3BD-5BB9-47AD-B48F-53F325F2CA66}"/>
              </a:ext>
            </a:extLst>
          </p:cNvPr>
          <p:cNvCxnSpPr>
            <a:cxnSpLocks/>
          </p:cNvCxnSpPr>
          <p:nvPr/>
        </p:nvCxnSpPr>
        <p:spPr>
          <a:xfrm flipV="1">
            <a:off x="3958627" y="6482966"/>
            <a:ext cx="636173"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BC3D6C07-4E0F-4747-9351-67BEA696DC8C}"/>
              </a:ext>
            </a:extLst>
          </p:cNvPr>
          <p:cNvCxnSpPr>
            <a:cxnSpLocks/>
          </p:cNvCxnSpPr>
          <p:nvPr/>
        </p:nvCxnSpPr>
        <p:spPr>
          <a:xfrm flipV="1">
            <a:off x="6524221" y="6463980"/>
            <a:ext cx="671578" cy="17298"/>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89BBE984-B693-48EF-90A0-8275D7A57505}"/>
              </a:ext>
            </a:extLst>
          </p:cNvPr>
          <p:cNvCxnSpPr>
            <a:cxnSpLocks/>
            <a:stCxn id="41" idx="0"/>
            <a:endCxn id="11" idx="1"/>
          </p:cNvCxnSpPr>
          <p:nvPr/>
        </p:nvCxnSpPr>
        <p:spPr>
          <a:xfrm rot="5400000" flipH="1" flipV="1">
            <a:off x="2404709" y="2450098"/>
            <a:ext cx="620406" cy="775047"/>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D4E3DFB3-798B-4F36-92F1-A388FCB94DB7}"/>
              </a:ext>
            </a:extLst>
          </p:cNvPr>
          <p:cNvGrpSpPr/>
          <p:nvPr/>
        </p:nvGrpSpPr>
        <p:grpSpPr>
          <a:xfrm>
            <a:off x="5182207" y="1593507"/>
            <a:ext cx="746708" cy="935546"/>
            <a:chOff x="1406983" y="1742176"/>
            <a:chExt cx="1049598" cy="1133534"/>
          </a:xfrm>
        </p:grpSpPr>
        <p:pic>
          <p:nvPicPr>
            <p:cNvPr id="37" name="グラフィックス 30" descr="ユーザー 単色塗りつぶし">
              <a:extLst>
                <a:ext uri="{FF2B5EF4-FFF2-40B4-BE49-F238E27FC236}">
                  <a16:creationId xmlns:a16="http://schemas.microsoft.com/office/drawing/2014/main" id="{69CFA7D2-EE22-4C9F-A36D-5D7BF6D7D2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6983" y="1742176"/>
              <a:ext cx="990318" cy="990317"/>
            </a:xfrm>
            <a:prstGeom prst="rect">
              <a:avLst/>
            </a:prstGeom>
          </p:spPr>
        </p:pic>
        <p:sp>
          <p:nvSpPr>
            <p:cNvPr id="38" name="テキスト ボックス 31">
              <a:extLst>
                <a:ext uri="{FF2B5EF4-FFF2-40B4-BE49-F238E27FC236}">
                  <a16:creationId xmlns:a16="http://schemas.microsoft.com/office/drawing/2014/main" id="{BB5CC2BE-92A6-4C62-9FFD-206E4445C711}"/>
                </a:ext>
              </a:extLst>
            </p:cNvPr>
            <p:cNvSpPr txBox="1"/>
            <p:nvPr/>
          </p:nvSpPr>
          <p:spPr>
            <a:xfrm>
              <a:off x="1466263" y="2540090"/>
              <a:ext cx="990318" cy="33562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200" dirty="0">
                  <a:latin typeface="Meiryo UI" panose="020B0604030504040204" pitchFamily="50" charset="-128"/>
                  <a:ea typeface="Meiryo UI" panose="020B0604030504040204" pitchFamily="50" charset="-128"/>
                </a:rPr>
                <a:t>Editor</a:t>
              </a:r>
              <a:endParaRPr kumimoji="1" lang="ja-JP" altLang="en-US" sz="1200" dirty="0">
                <a:latin typeface="Meiryo UI" panose="020B0604030504040204" pitchFamily="50" charset="-128"/>
                <a:ea typeface="Meiryo UI" panose="020B0604030504040204" pitchFamily="50" charset="-128"/>
              </a:endParaRPr>
            </a:p>
          </p:txBody>
        </p:sp>
      </p:grpSp>
      <p:sp>
        <p:nvSpPr>
          <p:cNvPr id="88" name="正方形/長方形 87">
            <a:extLst>
              <a:ext uri="{FF2B5EF4-FFF2-40B4-BE49-F238E27FC236}">
                <a16:creationId xmlns:a16="http://schemas.microsoft.com/office/drawing/2014/main" id="{FA6177D4-BAA9-4C89-8523-27F359318AB8}"/>
              </a:ext>
            </a:extLst>
          </p:cNvPr>
          <p:cNvSpPr/>
          <p:nvPr/>
        </p:nvSpPr>
        <p:spPr>
          <a:xfrm>
            <a:off x="3102436" y="4211996"/>
            <a:ext cx="6249783" cy="1811116"/>
          </a:xfrm>
          <a:prstGeom prst="rect">
            <a:avLst/>
          </a:prstGeom>
        </p:spPr>
        <p:style>
          <a:lnRef idx="2">
            <a:schemeClr val="dk1"/>
          </a:lnRef>
          <a:fillRef idx="1">
            <a:schemeClr val="lt1"/>
          </a:fillRef>
          <a:effectRef idx="0">
            <a:schemeClr val="dk1"/>
          </a:effectRef>
          <a:fontRef idx="minor">
            <a:schemeClr val="dk1"/>
          </a:fontRef>
        </p:style>
        <p:txBody>
          <a:bodyPr rtlCol="0" anchor="b"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r>
              <a:rPr kumimoji="1" lang="ja-JP" altLang="en-US" dirty="0">
                <a:latin typeface="Meiryo UI" panose="020B0604030504040204" pitchFamily="50" charset="-128"/>
                <a:ea typeface="Meiryo UI" panose="020B0604030504040204" pitchFamily="50" charset="-128"/>
              </a:rPr>
              <a:t>組織</a:t>
            </a:r>
          </a:p>
        </p:txBody>
      </p:sp>
      <p:sp>
        <p:nvSpPr>
          <p:cNvPr id="89" name="フローチャート: 書類 88">
            <a:extLst>
              <a:ext uri="{FF2B5EF4-FFF2-40B4-BE49-F238E27FC236}">
                <a16:creationId xmlns:a16="http://schemas.microsoft.com/office/drawing/2014/main" id="{DC8DDF7B-00C6-4B2C-97EF-EDD199109A06}"/>
              </a:ext>
            </a:extLst>
          </p:cNvPr>
          <p:cNvSpPr/>
          <p:nvPr/>
        </p:nvSpPr>
        <p:spPr>
          <a:xfrm>
            <a:off x="7717089" y="4432964"/>
            <a:ext cx="1458722" cy="125214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dirty="0">
                <a:latin typeface="Meiryo UI" panose="020B0604030504040204" pitchFamily="50" charset="-128"/>
                <a:ea typeface="Meiryo UI" panose="020B0604030504040204" pitchFamily="50" charset="-128"/>
              </a:rPr>
              <a:t>データカタログ</a:t>
            </a:r>
          </a:p>
        </p:txBody>
      </p:sp>
      <p:grpSp>
        <p:nvGrpSpPr>
          <p:cNvPr id="90" name="グループ化 89">
            <a:extLst>
              <a:ext uri="{FF2B5EF4-FFF2-40B4-BE49-F238E27FC236}">
                <a16:creationId xmlns:a16="http://schemas.microsoft.com/office/drawing/2014/main" id="{D80A7296-96FE-456E-9330-50D7533632C7}"/>
              </a:ext>
            </a:extLst>
          </p:cNvPr>
          <p:cNvGrpSpPr/>
          <p:nvPr/>
        </p:nvGrpSpPr>
        <p:grpSpPr>
          <a:xfrm>
            <a:off x="3553258" y="4726349"/>
            <a:ext cx="723016" cy="868789"/>
            <a:chOff x="1441031" y="1849447"/>
            <a:chExt cx="1016295" cy="1205840"/>
          </a:xfrm>
        </p:grpSpPr>
        <p:pic>
          <p:nvPicPr>
            <p:cNvPr id="91" name="グラフィックス 27" descr="ユーザー 単色塗りつぶし">
              <a:extLst>
                <a:ext uri="{FF2B5EF4-FFF2-40B4-BE49-F238E27FC236}">
                  <a16:creationId xmlns:a16="http://schemas.microsoft.com/office/drawing/2014/main" id="{C648EA42-ECFE-4932-AB9D-FA2BBCF7A3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1031" y="1849447"/>
              <a:ext cx="990318" cy="990318"/>
            </a:xfrm>
            <a:prstGeom prst="rect">
              <a:avLst/>
            </a:prstGeom>
          </p:spPr>
        </p:pic>
        <p:sp>
          <p:nvSpPr>
            <p:cNvPr id="92" name="テキスト ボックス 28">
              <a:extLst>
                <a:ext uri="{FF2B5EF4-FFF2-40B4-BE49-F238E27FC236}">
                  <a16:creationId xmlns:a16="http://schemas.microsoft.com/office/drawing/2014/main" id="{21A285ED-3F82-4271-B44E-E0B6C9645EA9}"/>
                </a:ext>
              </a:extLst>
            </p:cNvPr>
            <p:cNvSpPr txBox="1"/>
            <p:nvPr/>
          </p:nvSpPr>
          <p:spPr>
            <a:xfrm>
              <a:off x="1526290" y="2670825"/>
              <a:ext cx="931036" cy="384462"/>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dirty="0">
                  <a:latin typeface="Meiryo UI" panose="020B0604030504040204" pitchFamily="50" charset="-128"/>
                  <a:ea typeface="Meiryo UI" panose="020B0604030504040204" pitchFamily="50" charset="-128"/>
                </a:rPr>
                <a:t>Admin</a:t>
              </a:r>
              <a:endParaRPr kumimoji="1" lang="ja-JP" altLang="en-US" sz="1200" dirty="0">
                <a:latin typeface="Meiryo UI" panose="020B0604030504040204" pitchFamily="50" charset="-128"/>
                <a:ea typeface="Meiryo UI" panose="020B0604030504040204" pitchFamily="50" charset="-128"/>
              </a:endParaRPr>
            </a:p>
          </p:txBody>
        </p:sp>
      </p:grpSp>
      <p:grpSp>
        <p:nvGrpSpPr>
          <p:cNvPr id="93" name="グループ化 92">
            <a:extLst>
              <a:ext uri="{FF2B5EF4-FFF2-40B4-BE49-F238E27FC236}">
                <a16:creationId xmlns:a16="http://schemas.microsoft.com/office/drawing/2014/main" id="{EDFB4467-37AC-4DC4-A93E-9E0B2D3E1561}"/>
              </a:ext>
            </a:extLst>
          </p:cNvPr>
          <p:cNvGrpSpPr/>
          <p:nvPr/>
        </p:nvGrpSpPr>
        <p:grpSpPr>
          <a:xfrm>
            <a:off x="5195472" y="5168903"/>
            <a:ext cx="804608" cy="886501"/>
            <a:chOff x="1406983" y="1742176"/>
            <a:chExt cx="1202996" cy="1161791"/>
          </a:xfrm>
        </p:grpSpPr>
        <p:pic>
          <p:nvPicPr>
            <p:cNvPr id="94" name="グラフィックス 33" descr="ユーザー 単色塗りつぶし">
              <a:extLst>
                <a:ext uri="{FF2B5EF4-FFF2-40B4-BE49-F238E27FC236}">
                  <a16:creationId xmlns:a16="http://schemas.microsoft.com/office/drawing/2014/main" id="{E924F144-819E-4E15-9788-9CF634658A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6983" y="1742176"/>
              <a:ext cx="990318" cy="990318"/>
            </a:xfrm>
            <a:prstGeom prst="rect">
              <a:avLst/>
            </a:prstGeom>
          </p:spPr>
        </p:pic>
        <p:sp>
          <p:nvSpPr>
            <p:cNvPr id="95" name="テキスト ボックス 34">
              <a:extLst>
                <a:ext uri="{FF2B5EF4-FFF2-40B4-BE49-F238E27FC236}">
                  <a16:creationId xmlns:a16="http://schemas.microsoft.com/office/drawing/2014/main" id="{FB6912B3-1499-433D-ACE5-39A34877BD08}"/>
                </a:ext>
              </a:extLst>
            </p:cNvPr>
            <p:cNvSpPr txBox="1"/>
            <p:nvPr/>
          </p:nvSpPr>
          <p:spPr>
            <a:xfrm>
              <a:off x="1423132" y="2540950"/>
              <a:ext cx="1186847" cy="363017"/>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dirty="0">
                  <a:latin typeface="Meiryo UI" panose="020B0604030504040204" pitchFamily="50" charset="-128"/>
                  <a:ea typeface="Meiryo UI" panose="020B0604030504040204" pitchFamily="50" charset="-128"/>
                </a:rPr>
                <a:t>Member</a:t>
              </a:r>
              <a:endParaRPr kumimoji="1" lang="ja-JP" altLang="en-US" sz="1200" dirty="0">
                <a:latin typeface="Meiryo UI" panose="020B0604030504040204" pitchFamily="50" charset="-128"/>
                <a:ea typeface="Meiryo UI" panose="020B0604030504040204" pitchFamily="50" charset="-128"/>
              </a:endParaRPr>
            </a:p>
          </p:txBody>
        </p:sp>
      </p:grpSp>
      <p:cxnSp>
        <p:nvCxnSpPr>
          <p:cNvPr id="96" name="直線矢印コネクタ 95">
            <a:extLst>
              <a:ext uri="{FF2B5EF4-FFF2-40B4-BE49-F238E27FC236}">
                <a16:creationId xmlns:a16="http://schemas.microsoft.com/office/drawing/2014/main" id="{EE0E4ADC-881F-4970-B12B-BC164BA8F886}"/>
              </a:ext>
            </a:extLst>
          </p:cNvPr>
          <p:cNvCxnSpPr>
            <a:cxnSpLocks/>
            <a:stCxn id="91" idx="3"/>
            <a:endCxn id="102" idx="1"/>
          </p:cNvCxnSpPr>
          <p:nvPr/>
        </p:nvCxnSpPr>
        <p:spPr>
          <a:xfrm flipV="1">
            <a:off x="4257793" y="4564950"/>
            <a:ext cx="924414" cy="5181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8B9E4852-A98F-4893-B16F-374F86B3E166}"/>
              </a:ext>
            </a:extLst>
          </p:cNvPr>
          <p:cNvCxnSpPr>
            <a:cxnSpLocks/>
            <a:stCxn id="91" idx="3"/>
            <a:endCxn id="94" idx="1"/>
          </p:cNvCxnSpPr>
          <p:nvPr/>
        </p:nvCxnSpPr>
        <p:spPr>
          <a:xfrm>
            <a:off x="4257793" y="5083104"/>
            <a:ext cx="937679" cy="4636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965C1439-F080-411E-BF1C-C37FFB1A6F69}"/>
              </a:ext>
            </a:extLst>
          </p:cNvPr>
          <p:cNvCxnSpPr>
            <a:cxnSpLocks/>
            <a:stCxn id="91" idx="3"/>
            <a:endCxn id="89" idx="1"/>
          </p:cNvCxnSpPr>
          <p:nvPr/>
        </p:nvCxnSpPr>
        <p:spPr>
          <a:xfrm flipV="1">
            <a:off x="4257793" y="5059036"/>
            <a:ext cx="3459296" cy="240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FF0CA643-B61F-4390-AC68-E44BEFA1AC4B}"/>
              </a:ext>
            </a:extLst>
          </p:cNvPr>
          <p:cNvCxnSpPr>
            <a:cxnSpLocks/>
            <a:stCxn id="102" idx="3"/>
            <a:endCxn id="89" idx="1"/>
          </p:cNvCxnSpPr>
          <p:nvPr/>
        </p:nvCxnSpPr>
        <p:spPr>
          <a:xfrm>
            <a:off x="5886742" y="4564950"/>
            <a:ext cx="1830347" cy="4940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4D8944DB-1BC8-4435-818D-3D414F988240}"/>
              </a:ext>
            </a:extLst>
          </p:cNvPr>
          <p:cNvCxnSpPr>
            <a:cxnSpLocks/>
            <a:stCxn id="94" idx="3"/>
            <a:endCxn id="89" idx="1"/>
          </p:cNvCxnSpPr>
          <p:nvPr/>
        </p:nvCxnSpPr>
        <p:spPr>
          <a:xfrm flipV="1">
            <a:off x="5857833" y="5059036"/>
            <a:ext cx="1859256" cy="487696"/>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01" name="グループ化 100">
            <a:extLst>
              <a:ext uri="{FF2B5EF4-FFF2-40B4-BE49-F238E27FC236}">
                <a16:creationId xmlns:a16="http://schemas.microsoft.com/office/drawing/2014/main" id="{A2602213-32C9-473E-AECC-8FAC4CE0D079}"/>
              </a:ext>
            </a:extLst>
          </p:cNvPr>
          <p:cNvGrpSpPr/>
          <p:nvPr/>
        </p:nvGrpSpPr>
        <p:grpSpPr>
          <a:xfrm>
            <a:off x="5182209" y="4156277"/>
            <a:ext cx="744640" cy="948206"/>
            <a:chOff x="1406983" y="1742176"/>
            <a:chExt cx="1046691" cy="1148874"/>
          </a:xfrm>
        </p:grpSpPr>
        <p:pic>
          <p:nvPicPr>
            <p:cNvPr id="102" name="グラフィックス 30" descr="ユーザー 単色塗りつぶし">
              <a:extLst>
                <a:ext uri="{FF2B5EF4-FFF2-40B4-BE49-F238E27FC236}">
                  <a16:creationId xmlns:a16="http://schemas.microsoft.com/office/drawing/2014/main" id="{FA427030-75C4-403F-9ABF-A9F8708CC4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6983" y="1742176"/>
              <a:ext cx="990318" cy="990317"/>
            </a:xfrm>
            <a:prstGeom prst="rect">
              <a:avLst/>
            </a:prstGeom>
          </p:spPr>
        </p:pic>
        <p:sp>
          <p:nvSpPr>
            <p:cNvPr id="103" name="テキスト ボックス 31">
              <a:extLst>
                <a:ext uri="{FF2B5EF4-FFF2-40B4-BE49-F238E27FC236}">
                  <a16:creationId xmlns:a16="http://schemas.microsoft.com/office/drawing/2014/main" id="{80C7802A-83E6-4448-BD9D-BF592E83DAE0}"/>
                </a:ext>
              </a:extLst>
            </p:cNvPr>
            <p:cNvSpPr txBox="1"/>
            <p:nvPr/>
          </p:nvSpPr>
          <p:spPr>
            <a:xfrm>
              <a:off x="1463356" y="2555430"/>
              <a:ext cx="990318" cy="33562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200" dirty="0">
                  <a:latin typeface="Meiryo UI" panose="020B0604030504040204" pitchFamily="50" charset="-128"/>
                  <a:ea typeface="Meiryo UI" panose="020B0604030504040204" pitchFamily="50" charset="-128"/>
                </a:rPr>
                <a:t>Editor</a:t>
              </a:r>
              <a:endParaRPr kumimoji="1" lang="ja-JP" altLang="en-US" sz="1200" dirty="0">
                <a:latin typeface="Meiryo UI" panose="020B0604030504040204" pitchFamily="50" charset="-128"/>
                <a:ea typeface="Meiryo UI" panose="020B0604030504040204" pitchFamily="50" charset="-128"/>
              </a:endParaRPr>
            </a:p>
          </p:txBody>
        </p:sp>
      </p:grpSp>
      <p:cxnSp>
        <p:nvCxnSpPr>
          <p:cNvPr id="104" name="直線矢印コネクタ 25">
            <a:extLst>
              <a:ext uri="{FF2B5EF4-FFF2-40B4-BE49-F238E27FC236}">
                <a16:creationId xmlns:a16="http://schemas.microsoft.com/office/drawing/2014/main" id="{259B7BE1-E2D6-49A6-AE3C-6AA28F24BECA}"/>
              </a:ext>
            </a:extLst>
          </p:cNvPr>
          <p:cNvCxnSpPr>
            <a:cxnSpLocks/>
            <a:stCxn id="42" idx="2"/>
            <a:endCxn id="89" idx="2"/>
          </p:cNvCxnSpPr>
          <p:nvPr/>
        </p:nvCxnSpPr>
        <p:spPr>
          <a:xfrm rot="16200000" flipH="1">
            <a:off x="4759868" y="1915744"/>
            <a:ext cx="1254103" cy="6119061"/>
          </a:xfrm>
          <a:prstGeom prst="bentConnector3">
            <a:avLst>
              <a:gd name="adj1" fmla="val 14252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09720E6F-B3AF-443F-B059-90CC06B7A55F}"/>
              </a:ext>
            </a:extLst>
          </p:cNvPr>
          <p:cNvCxnSpPr>
            <a:cxnSpLocks/>
            <a:stCxn id="41" idx="3"/>
            <a:endCxn id="91" idx="1"/>
          </p:cNvCxnSpPr>
          <p:nvPr/>
        </p:nvCxnSpPr>
        <p:spPr>
          <a:xfrm>
            <a:off x="2822548" y="3642983"/>
            <a:ext cx="730710" cy="1440121"/>
          </a:xfrm>
          <a:prstGeom prst="bentConnector3">
            <a:avLst>
              <a:gd name="adj1" fmla="val 6457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a:extLst>
              <a:ext uri="{FF2B5EF4-FFF2-40B4-BE49-F238E27FC236}">
                <a16:creationId xmlns:a16="http://schemas.microsoft.com/office/drawing/2014/main" id="{F1CBEDEF-7A64-492A-9B32-D7A3CF2BA455}"/>
              </a:ext>
            </a:extLst>
          </p:cNvPr>
          <p:cNvCxnSpPr>
            <a:cxnSpLocks/>
            <a:stCxn id="41" idx="3"/>
            <a:endCxn id="102" idx="1"/>
          </p:cNvCxnSpPr>
          <p:nvPr/>
        </p:nvCxnSpPr>
        <p:spPr>
          <a:xfrm>
            <a:off x="2822548" y="3642983"/>
            <a:ext cx="2359659" cy="921967"/>
          </a:xfrm>
          <a:prstGeom prst="bentConnector3">
            <a:avLst>
              <a:gd name="adj1" fmla="val 1990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88D710A6-88B1-47B6-BEE6-901443809E0D}"/>
              </a:ext>
            </a:extLst>
          </p:cNvPr>
          <p:cNvCxnSpPr>
            <a:cxnSpLocks/>
            <a:stCxn id="41" idx="3"/>
            <a:endCxn id="94" idx="1"/>
          </p:cNvCxnSpPr>
          <p:nvPr/>
        </p:nvCxnSpPr>
        <p:spPr>
          <a:xfrm>
            <a:off x="2822548" y="3642983"/>
            <a:ext cx="2372924" cy="1903749"/>
          </a:xfrm>
          <a:prstGeom prst="bentConnector3">
            <a:avLst>
              <a:gd name="adj1" fmla="val 1969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27">
            <a:extLst>
              <a:ext uri="{FF2B5EF4-FFF2-40B4-BE49-F238E27FC236}">
                <a16:creationId xmlns:a16="http://schemas.microsoft.com/office/drawing/2014/main" id="{DB4A303C-5C42-482D-A6E1-A7B28104EE6F}"/>
              </a:ext>
            </a:extLst>
          </p:cNvPr>
          <p:cNvCxnSpPr>
            <a:cxnSpLocks/>
            <a:stCxn id="42" idx="2"/>
            <a:endCxn id="88" idx="1"/>
          </p:cNvCxnSpPr>
          <p:nvPr/>
        </p:nvCxnSpPr>
        <p:spPr>
          <a:xfrm rot="16200000" flipH="1">
            <a:off x="2330247" y="4345365"/>
            <a:ext cx="769330" cy="775047"/>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四角形: 角を丸くする 128">
            <a:extLst>
              <a:ext uri="{FF2B5EF4-FFF2-40B4-BE49-F238E27FC236}">
                <a16:creationId xmlns:a16="http://schemas.microsoft.com/office/drawing/2014/main" id="{BEBD9798-DEB8-42C8-952D-F2FA74ACF6AC}"/>
              </a:ext>
            </a:extLst>
          </p:cNvPr>
          <p:cNvSpPr/>
          <p:nvPr/>
        </p:nvSpPr>
        <p:spPr>
          <a:xfrm>
            <a:off x="5182208" y="6298721"/>
            <a:ext cx="1342014" cy="369153"/>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r>
              <a:rPr lang="ja-JP" altLang="en-US" sz="1400" dirty="0">
                <a:latin typeface="Meiryo UI" panose="020B0604030504040204" pitchFamily="50" charset="-128"/>
                <a:ea typeface="Meiryo UI" panose="020B0604030504040204" pitchFamily="50" charset="-128"/>
              </a:rPr>
              <a:t>検索・閲覧のみ</a:t>
            </a:r>
            <a:endParaRPr lang="en-US" altLang="ja-JP" sz="1400" dirty="0">
              <a:latin typeface="Meiryo UI" panose="020B0604030504040204" pitchFamily="50" charset="-128"/>
              <a:ea typeface="Meiryo UI" panose="020B0604030504040204" pitchFamily="50" charset="-128"/>
            </a:endParaRPr>
          </a:p>
        </p:txBody>
      </p:sp>
      <p:cxnSp>
        <p:nvCxnSpPr>
          <p:cNvPr id="4" name="直線矢印コネクタ 3">
            <a:extLst>
              <a:ext uri="{FF2B5EF4-FFF2-40B4-BE49-F238E27FC236}">
                <a16:creationId xmlns:a16="http://schemas.microsoft.com/office/drawing/2014/main" id="{181F3A91-1F5D-435C-9053-2BE8FE0D7CFB}"/>
              </a:ext>
            </a:extLst>
          </p:cNvPr>
          <p:cNvCxnSpPr>
            <a:cxnSpLocks/>
          </p:cNvCxnSpPr>
          <p:nvPr/>
        </p:nvCxnSpPr>
        <p:spPr>
          <a:xfrm>
            <a:off x="5534475" y="3643704"/>
            <a:ext cx="0" cy="530330"/>
          </a:xfrm>
          <a:prstGeom prst="straightConnector1">
            <a:avLst/>
          </a:prstGeom>
          <a:ln w="25400">
            <a:headEnd type="triangle"/>
            <a:tailEnd type="triangle"/>
          </a:ln>
        </p:spPr>
        <p:style>
          <a:lnRef idx="1">
            <a:schemeClr val="dk1"/>
          </a:lnRef>
          <a:fillRef idx="0">
            <a:schemeClr val="dk1"/>
          </a:fillRef>
          <a:effectRef idx="0">
            <a:schemeClr val="dk1"/>
          </a:effectRef>
          <a:fontRef idx="minor">
            <a:schemeClr val="tx1"/>
          </a:fontRef>
        </p:style>
      </p:cxnSp>
      <p:sp>
        <p:nvSpPr>
          <p:cNvPr id="50" name="乗算記号 49">
            <a:extLst>
              <a:ext uri="{FF2B5EF4-FFF2-40B4-BE49-F238E27FC236}">
                <a16:creationId xmlns:a16="http://schemas.microsoft.com/office/drawing/2014/main" id="{4FA42495-4DD5-439C-BA26-2C536E014B13}"/>
              </a:ext>
            </a:extLst>
          </p:cNvPr>
          <p:cNvSpPr/>
          <p:nvPr/>
        </p:nvSpPr>
        <p:spPr>
          <a:xfrm>
            <a:off x="5356694" y="3692963"/>
            <a:ext cx="358027" cy="388265"/>
          </a:xfrm>
          <a:prstGeom prst="mathMultiply">
            <a:avLst>
              <a:gd name="adj1" fmla="val 864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7F84F382-7547-4EA2-A080-03A037F7981A}"/>
              </a:ext>
            </a:extLst>
          </p:cNvPr>
          <p:cNvSpPr txBox="1"/>
          <p:nvPr/>
        </p:nvSpPr>
        <p:spPr>
          <a:xfrm>
            <a:off x="5580330" y="3784341"/>
            <a:ext cx="1839239" cy="276999"/>
          </a:xfrm>
          <a:prstGeom prst="rect">
            <a:avLst/>
          </a:prstGeom>
          <a:noFill/>
        </p:spPr>
        <p:txBody>
          <a:bodyPr wrap="square" rtlCol="0">
            <a:spAutoFit/>
          </a:bodyPr>
          <a:lstStyle/>
          <a:p>
            <a:r>
              <a:rPr kumimoji="1" lang="ja-JP" altLang="en-US" sz="1200" dirty="0">
                <a:solidFill>
                  <a:srgbClr val="FF0000"/>
                </a:solidFill>
              </a:rPr>
              <a:t>他組織間のアクセスは不可</a:t>
            </a:r>
          </a:p>
        </p:txBody>
      </p:sp>
    </p:spTree>
    <p:extLst>
      <p:ext uri="{BB962C8B-B14F-4D97-AF65-F5344CB8AC3E}">
        <p14:creationId xmlns:p14="http://schemas.microsoft.com/office/powerpoint/2010/main" val="1800235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吹き出し: 四角形 43">
            <a:extLst>
              <a:ext uri="{FF2B5EF4-FFF2-40B4-BE49-F238E27FC236}">
                <a16:creationId xmlns:a16="http://schemas.microsoft.com/office/drawing/2014/main" id="{B7C1315E-7E70-4785-A635-B90B2393A354}"/>
              </a:ext>
            </a:extLst>
          </p:cNvPr>
          <p:cNvSpPr/>
          <p:nvPr/>
        </p:nvSpPr>
        <p:spPr>
          <a:xfrm>
            <a:off x="3268066" y="5233866"/>
            <a:ext cx="2117982" cy="844504"/>
          </a:xfrm>
          <a:prstGeom prst="wedgeRectCallout">
            <a:avLst>
              <a:gd name="adj1" fmla="val 85088"/>
              <a:gd name="adj2" fmla="val -3380"/>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1.2 CKAN</a:t>
            </a:r>
            <a:r>
              <a:rPr lang="ja-JP" altLang="en-US" sz="1800" dirty="0">
                <a:solidFill>
                  <a:schemeClr val="tx1"/>
                </a:solidFill>
                <a:latin typeface="Meiryo UI" panose="020B0604030504040204" pitchFamily="50" charset="-128"/>
                <a:ea typeface="Meiryo UI" panose="020B0604030504040204" pitchFamily="50" charset="-128"/>
              </a:rPr>
              <a:t>仕様 </a:t>
            </a:r>
            <a:r>
              <a:rPr lang="en-US" altLang="ja-JP" sz="1800" dirty="0">
                <a:solidFill>
                  <a:schemeClr val="tx1"/>
                </a:solidFill>
                <a:latin typeface="Meiryo UI" panose="020B0604030504040204" pitchFamily="50" charset="-128"/>
                <a:ea typeface="Meiryo UI" panose="020B0604030504040204" pitchFamily="50" charset="-128"/>
              </a:rPr>
              <a:t>&gt; 1.2.5 </a:t>
            </a:r>
            <a:r>
              <a:rPr lang="ja-JP" altLang="en-US" sz="1800" dirty="0">
                <a:solidFill>
                  <a:schemeClr val="tx1"/>
                </a:solidFill>
                <a:latin typeface="Meiryo UI" panose="020B0604030504040204" pitchFamily="50" charset="-128"/>
                <a:ea typeface="Meiryo UI" panose="020B0604030504040204" pitchFamily="50" charset="-128"/>
              </a:rPr>
              <a:t>横断検索</a:t>
            </a:r>
            <a:r>
              <a:rPr lang="en-US" altLang="ja-JP" sz="1800" dirty="0">
                <a:solidFill>
                  <a:schemeClr val="tx1"/>
                </a:solidFill>
                <a:latin typeface="Meiryo UI" panose="020B0604030504040204" pitchFamily="50" charset="-128"/>
                <a:ea typeface="Meiryo UI" panose="020B0604030504040204" pitchFamily="50" charset="-128"/>
              </a:rPr>
              <a:t>CKAN</a:t>
            </a:r>
            <a:r>
              <a:rPr lang="ja-JP" altLang="en-US" sz="1800" dirty="0">
                <a:solidFill>
                  <a:schemeClr val="tx1"/>
                </a:solidFill>
                <a:latin typeface="Meiryo UI" panose="020B0604030504040204" pitchFamily="50" charset="-128"/>
                <a:ea typeface="Meiryo UI" panose="020B0604030504040204" pitchFamily="50" charset="-128"/>
              </a:rPr>
              <a:t>カタログと詳細</a:t>
            </a:r>
            <a:r>
              <a:rPr lang="ja-JP" altLang="en-US" sz="1800" dirty="0">
                <a:solidFill>
                  <a:schemeClr val="tx1"/>
                </a:solidFill>
              </a:rPr>
              <a:t>検索</a:t>
            </a:r>
            <a:r>
              <a:rPr lang="en-US" altLang="ja-JP" sz="1800" dirty="0">
                <a:solidFill>
                  <a:schemeClr val="tx1"/>
                </a:solidFill>
                <a:latin typeface="Meiryo UI" panose="020B0604030504040204" pitchFamily="50" charset="-128"/>
                <a:ea typeface="Meiryo UI" panose="020B0604030504040204" pitchFamily="50" charset="-128"/>
              </a:rPr>
              <a:t>CKAN</a:t>
            </a:r>
            <a:r>
              <a:rPr lang="ja-JP" altLang="en-US" sz="1800" dirty="0">
                <a:solidFill>
                  <a:schemeClr val="tx1"/>
                </a:solidFill>
                <a:latin typeface="Meiryo UI" panose="020B0604030504040204" pitchFamily="50" charset="-128"/>
                <a:ea typeface="Meiryo UI" panose="020B0604030504040204" pitchFamily="50" charset="-128"/>
              </a:rPr>
              <a:t>カタログについて</a:t>
            </a:r>
            <a:endParaRPr kumimoji="1" lang="ja-JP" altLang="en-US" sz="1800" dirty="0">
              <a:solidFill>
                <a:schemeClr val="tx1"/>
              </a:solidFill>
            </a:endParaRPr>
          </a:p>
        </p:txBody>
      </p:sp>
      <p:sp>
        <p:nvSpPr>
          <p:cNvPr id="7" name="テキスト ボックス 6">
            <a:extLst>
              <a:ext uri="{FF2B5EF4-FFF2-40B4-BE49-F238E27FC236}">
                <a16:creationId xmlns:a16="http://schemas.microsoft.com/office/drawing/2014/main" id="{F88697ED-52E8-4BF5-A2E9-1A310CD8BA89}"/>
              </a:ext>
            </a:extLst>
          </p:cNvPr>
          <p:cNvSpPr txBox="1"/>
          <p:nvPr/>
        </p:nvSpPr>
        <p:spPr>
          <a:xfrm>
            <a:off x="234000" y="690073"/>
            <a:ext cx="9482454" cy="432000"/>
          </a:xfrm>
          <a:prstGeom prst="rect">
            <a:avLst/>
          </a:prstGeom>
          <a:solidFill>
            <a:schemeClr val="bg1"/>
          </a:solidFill>
          <a:ln>
            <a:noFill/>
          </a:ln>
        </p:spPr>
        <p:txBody>
          <a:bodyPr wrap="square" rtlCol="0" anchor="t" anchorCtr="0">
            <a:noAutofit/>
          </a:bodyPr>
          <a:lstStyle/>
          <a:p>
            <a:endParaRPr lang="en-US" altLang="ja-JP" sz="16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692E7835-2D5F-47DD-93F5-237D28E8EA87}"/>
              </a:ext>
            </a:extLst>
          </p:cNvPr>
          <p:cNvSpPr txBox="1"/>
          <p:nvPr/>
        </p:nvSpPr>
        <p:spPr>
          <a:xfrm>
            <a:off x="218830" y="659837"/>
            <a:ext cx="9482454" cy="426761"/>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横断検索</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カタログとそれに紐づく詳細検索</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カタログの関係を図示する。</a:t>
            </a:r>
            <a:endParaRPr lang="en-US" altLang="ja-JP" sz="1600" dirty="0">
              <a:latin typeface="Meiryo UI" panose="020B0604030504040204" pitchFamily="50" charset="-128"/>
              <a:ea typeface="Meiryo UI" panose="020B0604030504040204" pitchFamily="50" charset="-128"/>
            </a:endParaRPr>
          </a:p>
        </p:txBody>
      </p:sp>
      <p:sp>
        <p:nvSpPr>
          <p:cNvPr id="76" name="正方形/長方形 75">
            <a:extLst>
              <a:ext uri="{FF2B5EF4-FFF2-40B4-BE49-F238E27FC236}">
                <a16:creationId xmlns:a16="http://schemas.microsoft.com/office/drawing/2014/main" id="{635AAD3F-B27A-4A33-A4E0-C53CE4FCF530}"/>
              </a:ext>
            </a:extLst>
          </p:cNvPr>
          <p:cNvSpPr/>
          <p:nvPr/>
        </p:nvSpPr>
        <p:spPr>
          <a:xfrm>
            <a:off x="323963" y="1248823"/>
            <a:ext cx="9258073" cy="534492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nvGrpSpPr>
          <p:cNvPr id="77" name="グループ化 76">
            <a:extLst>
              <a:ext uri="{FF2B5EF4-FFF2-40B4-BE49-F238E27FC236}">
                <a16:creationId xmlns:a16="http://schemas.microsoft.com/office/drawing/2014/main" id="{929CC041-9BA9-453E-9095-C30DB342553C}"/>
              </a:ext>
            </a:extLst>
          </p:cNvPr>
          <p:cNvGrpSpPr/>
          <p:nvPr/>
        </p:nvGrpSpPr>
        <p:grpSpPr>
          <a:xfrm>
            <a:off x="615162" y="3159450"/>
            <a:ext cx="884519" cy="1344073"/>
            <a:chOff x="1441031" y="1849447"/>
            <a:chExt cx="990318" cy="1034597"/>
          </a:xfrm>
        </p:grpSpPr>
        <p:pic>
          <p:nvPicPr>
            <p:cNvPr id="78" name="グラフィックス 27" descr="ユーザー 単色塗りつぶし">
              <a:extLst>
                <a:ext uri="{FF2B5EF4-FFF2-40B4-BE49-F238E27FC236}">
                  <a16:creationId xmlns:a16="http://schemas.microsoft.com/office/drawing/2014/main" id="{85ACB806-781A-4121-8796-57028A459E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1031" y="1849447"/>
              <a:ext cx="990318" cy="990318"/>
            </a:xfrm>
            <a:prstGeom prst="rect">
              <a:avLst/>
            </a:prstGeom>
          </p:spPr>
        </p:pic>
        <p:sp>
          <p:nvSpPr>
            <p:cNvPr id="79" name="テキスト ボックス 28">
              <a:extLst>
                <a:ext uri="{FF2B5EF4-FFF2-40B4-BE49-F238E27FC236}">
                  <a16:creationId xmlns:a16="http://schemas.microsoft.com/office/drawing/2014/main" id="{A99E61C0-5E18-49CB-B37B-01769BD88B14}"/>
                </a:ext>
              </a:extLst>
            </p:cNvPr>
            <p:cNvSpPr txBox="1"/>
            <p:nvPr/>
          </p:nvSpPr>
          <p:spPr>
            <a:xfrm>
              <a:off x="1594735" y="2670825"/>
              <a:ext cx="723640" cy="213219"/>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200" dirty="0">
                  <a:latin typeface="Meiryo UI" panose="020B0604030504040204" pitchFamily="50" charset="-128"/>
                  <a:ea typeface="Meiryo UI" panose="020B0604030504040204" pitchFamily="50" charset="-128"/>
                </a:rPr>
                <a:t>利用者</a:t>
              </a:r>
            </a:p>
          </p:txBody>
        </p:sp>
      </p:grpSp>
      <p:sp>
        <p:nvSpPr>
          <p:cNvPr id="80" name="正方形/長方形 79">
            <a:extLst>
              <a:ext uri="{FF2B5EF4-FFF2-40B4-BE49-F238E27FC236}">
                <a16:creationId xmlns:a16="http://schemas.microsoft.com/office/drawing/2014/main" id="{BCFC3BE8-B568-465C-A277-EE51FDEF1E3F}"/>
              </a:ext>
            </a:extLst>
          </p:cNvPr>
          <p:cNvSpPr/>
          <p:nvPr/>
        </p:nvSpPr>
        <p:spPr>
          <a:xfrm>
            <a:off x="3245210" y="1856463"/>
            <a:ext cx="2306971" cy="3084770"/>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kumimoji="1" lang="en-US" altLang="ja-JP" dirty="0">
                <a:latin typeface="Meiryo UI" panose="020B0604030504040204" pitchFamily="50" charset="-128"/>
                <a:ea typeface="Meiryo UI" panose="020B0604030504040204" pitchFamily="50" charset="-128"/>
              </a:rPr>
              <a:t>CADDE</a:t>
            </a:r>
            <a:endParaRPr kumimoji="1" lang="ja-JP" altLang="en-US" dirty="0">
              <a:latin typeface="Meiryo UI" panose="020B0604030504040204" pitchFamily="50" charset="-128"/>
              <a:ea typeface="Meiryo UI" panose="020B0604030504040204" pitchFamily="50" charset="-128"/>
            </a:endParaRPr>
          </a:p>
        </p:txBody>
      </p:sp>
      <p:cxnSp>
        <p:nvCxnSpPr>
          <p:cNvPr id="83" name="直線矢印コネクタ 82">
            <a:extLst>
              <a:ext uri="{FF2B5EF4-FFF2-40B4-BE49-F238E27FC236}">
                <a16:creationId xmlns:a16="http://schemas.microsoft.com/office/drawing/2014/main" id="{7BA0909E-CB43-48E7-B3CD-88FE36230EA9}"/>
              </a:ext>
            </a:extLst>
          </p:cNvPr>
          <p:cNvCxnSpPr>
            <a:cxnSpLocks/>
          </p:cNvCxnSpPr>
          <p:nvPr/>
        </p:nvCxnSpPr>
        <p:spPr>
          <a:xfrm>
            <a:off x="1499681" y="3970354"/>
            <a:ext cx="1745529" cy="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線矢印コネクタ 84">
            <a:extLst>
              <a:ext uri="{FF2B5EF4-FFF2-40B4-BE49-F238E27FC236}">
                <a16:creationId xmlns:a16="http://schemas.microsoft.com/office/drawing/2014/main" id="{E7DAF0FF-4CDE-4DAE-976E-6B34972B6547}"/>
              </a:ext>
            </a:extLst>
          </p:cNvPr>
          <p:cNvCxnSpPr>
            <a:cxnSpLocks/>
          </p:cNvCxnSpPr>
          <p:nvPr/>
        </p:nvCxnSpPr>
        <p:spPr>
          <a:xfrm flipV="1">
            <a:off x="5552181" y="2065136"/>
            <a:ext cx="2136776" cy="6313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6" name="フローチャート: 磁気ディスク 105">
            <a:extLst>
              <a:ext uri="{FF2B5EF4-FFF2-40B4-BE49-F238E27FC236}">
                <a16:creationId xmlns:a16="http://schemas.microsoft.com/office/drawing/2014/main" id="{E4A10721-DFC9-466A-826C-E5277FF47C96}"/>
              </a:ext>
            </a:extLst>
          </p:cNvPr>
          <p:cNvSpPr/>
          <p:nvPr/>
        </p:nvSpPr>
        <p:spPr>
          <a:xfrm>
            <a:off x="7688957" y="1613181"/>
            <a:ext cx="1493240" cy="1270641"/>
          </a:xfrm>
          <a:prstGeom prst="flowChartMagneticDisk">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kumimoji="1" lang="ja-JP" altLang="en-US" dirty="0">
                <a:latin typeface="Meiryo UI" panose="020B0604030504040204" pitchFamily="50" charset="-128"/>
                <a:ea typeface="Meiryo UI" panose="020B0604030504040204" pitchFamily="50" charset="-128"/>
              </a:rPr>
              <a:t>横断検索用</a:t>
            </a:r>
            <a:r>
              <a:rPr kumimoji="1" lang="en-US" altLang="ja-JP" dirty="0">
                <a:latin typeface="Meiryo UI" panose="020B0604030504040204" pitchFamily="50" charset="-128"/>
                <a:ea typeface="Meiryo UI" panose="020B0604030504040204" pitchFamily="50" charset="-128"/>
              </a:rPr>
              <a:t>CKAN</a:t>
            </a:r>
            <a:endParaRPr kumimoji="1" lang="ja-JP" altLang="en-US" dirty="0">
              <a:latin typeface="Meiryo UI" panose="020B0604030504040204" pitchFamily="50" charset="-128"/>
              <a:ea typeface="Meiryo UI" panose="020B0604030504040204" pitchFamily="50" charset="-128"/>
            </a:endParaRPr>
          </a:p>
        </p:txBody>
      </p:sp>
      <p:sp>
        <p:nvSpPr>
          <p:cNvPr id="107" name="フローチャート: 磁気ディスク 106">
            <a:extLst>
              <a:ext uri="{FF2B5EF4-FFF2-40B4-BE49-F238E27FC236}">
                <a16:creationId xmlns:a16="http://schemas.microsoft.com/office/drawing/2014/main" id="{F7E52004-9DA3-417A-9101-6EA3FC6716AC}"/>
              </a:ext>
            </a:extLst>
          </p:cNvPr>
          <p:cNvSpPr/>
          <p:nvPr/>
        </p:nvSpPr>
        <p:spPr>
          <a:xfrm>
            <a:off x="7670163" y="4807729"/>
            <a:ext cx="1493240" cy="1270641"/>
          </a:xfrm>
          <a:prstGeom prst="flowChartMagneticDisk">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kumimoji="1" lang="ja-JP" altLang="en-US" dirty="0">
                <a:latin typeface="Meiryo UI" panose="020B0604030504040204" pitchFamily="50" charset="-128"/>
                <a:ea typeface="Meiryo UI" panose="020B0604030504040204" pitchFamily="50" charset="-128"/>
              </a:rPr>
              <a:t>詳細検索用</a:t>
            </a:r>
            <a:r>
              <a:rPr kumimoji="1" lang="en-US" altLang="ja-JP" dirty="0">
                <a:latin typeface="Meiryo UI" panose="020B0604030504040204" pitchFamily="50" charset="-128"/>
                <a:ea typeface="Meiryo UI" panose="020B0604030504040204" pitchFamily="50" charset="-128"/>
              </a:rPr>
              <a:t>CKAN</a:t>
            </a:r>
            <a:endParaRPr kumimoji="1" lang="ja-JP" altLang="en-US" dirty="0">
              <a:latin typeface="Meiryo UI" panose="020B0604030504040204" pitchFamily="50" charset="-128"/>
              <a:ea typeface="Meiryo UI" panose="020B0604030504040204" pitchFamily="50" charset="-128"/>
            </a:endParaRPr>
          </a:p>
        </p:txBody>
      </p:sp>
      <p:sp>
        <p:nvSpPr>
          <p:cNvPr id="109" name="テキスト ボックス 108">
            <a:extLst>
              <a:ext uri="{FF2B5EF4-FFF2-40B4-BE49-F238E27FC236}">
                <a16:creationId xmlns:a16="http://schemas.microsoft.com/office/drawing/2014/main" id="{2EBEDE88-269E-4009-92D0-3024B3A24A3B}"/>
              </a:ext>
            </a:extLst>
          </p:cNvPr>
          <p:cNvSpPr txBox="1"/>
          <p:nvPr/>
        </p:nvSpPr>
        <p:spPr>
          <a:xfrm>
            <a:off x="5579520" y="2012395"/>
            <a:ext cx="1983482" cy="261610"/>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②横断検索用</a:t>
            </a:r>
            <a:r>
              <a:rPr lang="en-US" altLang="ja-JP" sz="1100" dirty="0">
                <a:latin typeface="Meiryo UI" panose="020B0604030504040204" pitchFamily="50" charset="-128"/>
                <a:ea typeface="Meiryo UI" panose="020B0604030504040204" pitchFamily="50" charset="-128"/>
              </a:rPr>
              <a:t>CKAN</a:t>
            </a:r>
            <a:r>
              <a:rPr lang="ja-JP" altLang="en-US" sz="1100" dirty="0">
                <a:latin typeface="Meiryo UI" panose="020B0604030504040204" pitchFamily="50" charset="-128"/>
                <a:ea typeface="Meiryo UI" panose="020B0604030504040204" pitchFamily="50" charset="-128"/>
              </a:rPr>
              <a:t>検索</a:t>
            </a:r>
            <a:endParaRPr kumimoji="1" lang="ja-JP" altLang="en-US" sz="1100" dirty="0">
              <a:latin typeface="Meiryo UI" panose="020B0604030504040204" pitchFamily="50" charset="-128"/>
              <a:ea typeface="Meiryo UI" panose="020B0604030504040204" pitchFamily="50" charset="-128"/>
            </a:endParaRPr>
          </a:p>
        </p:txBody>
      </p:sp>
      <p:sp>
        <p:nvSpPr>
          <p:cNvPr id="111" name="テキスト ボックス 110">
            <a:extLst>
              <a:ext uri="{FF2B5EF4-FFF2-40B4-BE49-F238E27FC236}">
                <a16:creationId xmlns:a16="http://schemas.microsoft.com/office/drawing/2014/main" id="{572114B7-F03D-4B71-9B90-9E41C3EB583A}"/>
              </a:ext>
            </a:extLst>
          </p:cNvPr>
          <p:cNvSpPr txBox="1"/>
          <p:nvPr/>
        </p:nvSpPr>
        <p:spPr>
          <a:xfrm>
            <a:off x="5901591" y="2905158"/>
            <a:ext cx="1882929" cy="261610"/>
          </a:xfrm>
          <a:prstGeom prst="rect">
            <a:avLst/>
          </a:prstGeom>
          <a:noFill/>
        </p:spPr>
        <p:txBody>
          <a:bodyPr wrap="square" rtlCol="0">
            <a:spAutoFit/>
          </a:bodyPr>
          <a:lstStyle/>
          <a:p>
            <a:r>
              <a:rPr kumimoji="1" lang="ja-JP" altLang="en-US" sz="1100" dirty="0">
                <a:latin typeface="Meiryo UI" panose="020B0604030504040204" pitchFamily="50" charset="-128"/>
                <a:ea typeface="Meiryo UI" panose="020B0604030504040204" pitchFamily="50" charset="-128"/>
              </a:rPr>
              <a:t>③登録カタログ取得</a:t>
            </a:r>
          </a:p>
        </p:txBody>
      </p:sp>
      <p:sp>
        <p:nvSpPr>
          <p:cNvPr id="124" name="フローチャート: 書類 123">
            <a:extLst>
              <a:ext uri="{FF2B5EF4-FFF2-40B4-BE49-F238E27FC236}">
                <a16:creationId xmlns:a16="http://schemas.microsoft.com/office/drawing/2014/main" id="{85E7078F-7F9C-4186-8ABE-FC02C75E08F4}"/>
              </a:ext>
            </a:extLst>
          </p:cNvPr>
          <p:cNvSpPr/>
          <p:nvPr/>
        </p:nvSpPr>
        <p:spPr>
          <a:xfrm>
            <a:off x="6115045" y="3159449"/>
            <a:ext cx="377505" cy="38954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cxnSp>
        <p:nvCxnSpPr>
          <p:cNvPr id="130" name="直線矢印コネクタ 129">
            <a:extLst>
              <a:ext uri="{FF2B5EF4-FFF2-40B4-BE49-F238E27FC236}">
                <a16:creationId xmlns:a16="http://schemas.microsoft.com/office/drawing/2014/main" id="{C4E2BCC0-F60A-4632-B5EB-C01ADD48B604}"/>
              </a:ext>
            </a:extLst>
          </p:cNvPr>
          <p:cNvCxnSpPr>
            <a:cxnSpLocks/>
          </p:cNvCxnSpPr>
          <p:nvPr/>
        </p:nvCxnSpPr>
        <p:spPr>
          <a:xfrm flipV="1">
            <a:off x="1484036" y="3276944"/>
            <a:ext cx="1745529" cy="15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1" name="テキスト ボックス 130">
            <a:extLst>
              <a:ext uri="{FF2B5EF4-FFF2-40B4-BE49-F238E27FC236}">
                <a16:creationId xmlns:a16="http://schemas.microsoft.com/office/drawing/2014/main" id="{D0230472-48FE-4A7D-9208-B3FEE8177EDA}"/>
              </a:ext>
            </a:extLst>
          </p:cNvPr>
          <p:cNvSpPr txBox="1"/>
          <p:nvPr/>
        </p:nvSpPr>
        <p:spPr>
          <a:xfrm>
            <a:off x="1379144" y="3046039"/>
            <a:ext cx="1789995" cy="261610"/>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①横断検索</a:t>
            </a:r>
            <a:endParaRPr kumimoji="1" lang="ja-JP" altLang="en-US" sz="1100" dirty="0">
              <a:latin typeface="Meiryo UI" panose="020B0604030504040204" pitchFamily="50" charset="-128"/>
              <a:ea typeface="Meiryo UI" panose="020B0604030504040204" pitchFamily="50" charset="-128"/>
            </a:endParaRPr>
          </a:p>
        </p:txBody>
      </p:sp>
      <p:cxnSp>
        <p:nvCxnSpPr>
          <p:cNvPr id="33" name="直線矢印コネクタ 32">
            <a:extLst>
              <a:ext uri="{FF2B5EF4-FFF2-40B4-BE49-F238E27FC236}">
                <a16:creationId xmlns:a16="http://schemas.microsoft.com/office/drawing/2014/main" id="{9A7F4142-D765-458A-88F3-B1A808464061}"/>
              </a:ext>
            </a:extLst>
          </p:cNvPr>
          <p:cNvCxnSpPr>
            <a:cxnSpLocks/>
          </p:cNvCxnSpPr>
          <p:nvPr/>
        </p:nvCxnSpPr>
        <p:spPr>
          <a:xfrm flipV="1">
            <a:off x="5561968" y="2444039"/>
            <a:ext cx="2136776" cy="631348"/>
          </a:xfrm>
          <a:prstGeom prst="straightConnector1">
            <a:avLst/>
          </a:prstGeom>
          <a:ln>
            <a:headEnd type="triangle"/>
            <a:tailEnd type="none"/>
          </a:ln>
        </p:spPr>
        <p:style>
          <a:lnRef idx="1">
            <a:schemeClr val="dk1"/>
          </a:lnRef>
          <a:fillRef idx="0">
            <a:schemeClr val="dk1"/>
          </a:fillRef>
          <a:effectRef idx="0">
            <a:schemeClr val="dk1"/>
          </a:effectRef>
          <a:fontRef idx="minor">
            <a:schemeClr val="tx1"/>
          </a:fontRef>
        </p:style>
      </p:cxnSp>
      <p:sp>
        <p:nvSpPr>
          <p:cNvPr id="34" name="テキスト ボックス 33">
            <a:extLst>
              <a:ext uri="{FF2B5EF4-FFF2-40B4-BE49-F238E27FC236}">
                <a16:creationId xmlns:a16="http://schemas.microsoft.com/office/drawing/2014/main" id="{0441C6F7-C3BC-441B-BE22-242B3879BD11}"/>
              </a:ext>
            </a:extLst>
          </p:cNvPr>
          <p:cNvSpPr txBox="1"/>
          <p:nvPr/>
        </p:nvSpPr>
        <p:spPr>
          <a:xfrm>
            <a:off x="1387747" y="3693627"/>
            <a:ext cx="1789995" cy="261610"/>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⑤詳細検索（</a:t>
            </a:r>
            <a:r>
              <a:rPr lang="en-US" altLang="ja-JP" sz="1100" dirty="0">
                <a:latin typeface="Meiryo UI" panose="020B0604030504040204" pitchFamily="50" charset="-128"/>
                <a:ea typeface="Meiryo UI" panose="020B0604030504040204" pitchFamily="50" charset="-128"/>
              </a:rPr>
              <a:t>ID</a:t>
            </a:r>
            <a:r>
              <a:rPr lang="ja-JP" altLang="en-US"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cxnSp>
        <p:nvCxnSpPr>
          <p:cNvPr id="47" name="直線矢印コネクタ 46">
            <a:extLst>
              <a:ext uri="{FF2B5EF4-FFF2-40B4-BE49-F238E27FC236}">
                <a16:creationId xmlns:a16="http://schemas.microsoft.com/office/drawing/2014/main" id="{4A1DD657-BA02-4578-B29C-E94B63AD9431}"/>
              </a:ext>
            </a:extLst>
          </p:cNvPr>
          <p:cNvCxnSpPr>
            <a:cxnSpLocks/>
          </p:cNvCxnSpPr>
          <p:nvPr/>
        </p:nvCxnSpPr>
        <p:spPr>
          <a:xfrm flipH="1">
            <a:off x="1478580" y="3587479"/>
            <a:ext cx="1752384" cy="16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テキスト ボックス 48">
            <a:extLst>
              <a:ext uri="{FF2B5EF4-FFF2-40B4-BE49-F238E27FC236}">
                <a16:creationId xmlns:a16="http://schemas.microsoft.com/office/drawing/2014/main" id="{69AEA836-D3D2-4895-8BA7-EC2B4B7D463C}"/>
              </a:ext>
            </a:extLst>
          </p:cNvPr>
          <p:cNvSpPr txBox="1"/>
          <p:nvPr/>
        </p:nvSpPr>
        <p:spPr>
          <a:xfrm>
            <a:off x="1374433" y="3367574"/>
            <a:ext cx="2053333" cy="261610"/>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④横断検索</a:t>
            </a:r>
            <a:r>
              <a:rPr lang="en-US" altLang="ja-JP" sz="1100" dirty="0">
                <a:latin typeface="Meiryo UI" panose="020B0604030504040204" pitchFamily="50" charset="-128"/>
                <a:ea typeface="Meiryo UI" panose="020B0604030504040204" pitchFamily="50" charset="-128"/>
              </a:rPr>
              <a:t>CKAN</a:t>
            </a:r>
            <a:r>
              <a:rPr lang="ja-JP" altLang="en-US" sz="1100" dirty="0">
                <a:latin typeface="Meiryo UI" panose="020B0604030504040204" pitchFamily="50" charset="-128"/>
                <a:ea typeface="Meiryo UI" panose="020B0604030504040204" pitchFamily="50" charset="-128"/>
              </a:rPr>
              <a:t>カタログ取得</a:t>
            </a:r>
            <a:endParaRPr kumimoji="1" lang="ja-JP" altLang="en-US" sz="1100" dirty="0">
              <a:latin typeface="Meiryo UI" panose="020B0604030504040204" pitchFamily="50" charset="-128"/>
              <a:ea typeface="Meiryo UI" panose="020B0604030504040204" pitchFamily="50" charset="-128"/>
            </a:endParaRPr>
          </a:p>
        </p:txBody>
      </p:sp>
      <p:cxnSp>
        <p:nvCxnSpPr>
          <p:cNvPr id="50" name="直線矢印コネクタ 49">
            <a:extLst>
              <a:ext uri="{FF2B5EF4-FFF2-40B4-BE49-F238E27FC236}">
                <a16:creationId xmlns:a16="http://schemas.microsoft.com/office/drawing/2014/main" id="{0F73D168-64E1-45F3-BE59-2DA0F9FD03C4}"/>
              </a:ext>
            </a:extLst>
          </p:cNvPr>
          <p:cNvCxnSpPr>
            <a:cxnSpLocks/>
          </p:cNvCxnSpPr>
          <p:nvPr/>
        </p:nvCxnSpPr>
        <p:spPr>
          <a:xfrm>
            <a:off x="5552181" y="4143874"/>
            <a:ext cx="2117982" cy="1077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a:extLst>
              <a:ext uri="{FF2B5EF4-FFF2-40B4-BE49-F238E27FC236}">
                <a16:creationId xmlns:a16="http://schemas.microsoft.com/office/drawing/2014/main" id="{327F63C0-C2FF-4846-AE00-30CA92472A83}"/>
              </a:ext>
            </a:extLst>
          </p:cNvPr>
          <p:cNvSpPr txBox="1"/>
          <p:nvPr/>
        </p:nvSpPr>
        <p:spPr>
          <a:xfrm>
            <a:off x="6585394" y="4473733"/>
            <a:ext cx="1983482" cy="261610"/>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⑥詳細検索用</a:t>
            </a:r>
            <a:r>
              <a:rPr lang="en-US" altLang="ja-JP" sz="1100" dirty="0">
                <a:latin typeface="Meiryo UI" panose="020B0604030504040204" pitchFamily="50" charset="-128"/>
                <a:ea typeface="Meiryo UI" panose="020B0604030504040204" pitchFamily="50" charset="-128"/>
              </a:rPr>
              <a:t>CKAN</a:t>
            </a:r>
            <a:r>
              <a:rPr lang="ja-JP" altLang="en-US" sz="1100" dirty="0">
                <a:latin typeface="Meiryo UI" panose="020B0604030504040204" pitchFamily="50" charset="-128"/>
                <a:ea typeface="Meiryo UI" panose="020B0604030504040204" pitchFamily="50" charset="-128"/>
              </a:rPr>
              <a:t>検索</a:t>
            </a:r>
            <a:endParaRPr kumimoji="1" lang="ja-JP" altLang="en-US" sz="1100" dirty="0">
              <a:latin typeface="Meiryo UI" panose="020B0604030504040204" pitchFamily="50" charset="-128"/>
              <a:ea typeface="Meiryo UI" panose="020B0604030504040204" pitchFamily="50" charset="-128"/>
            </a:endParaRPr>
          </a:p>
        </p:txBody>
      </p:sp>
      <p:sp>
        <p:nvSpPr>
          <p:cNvPr id="56" name="テキスト ボックス 55">
            <a:extLst>
              <a:ext uri="{FF2B5EF4-FFF2-40B4-BE49-F238E27FC236}">
                <a16:creationId xmlns:a16="http://schemas.microsoft.com/office/drawing/2014/main" id="{B0A48D42-7C24-4E04-AAF6-527BAA1B8049}"/>
              </a:ext>
            </a:extLst>
          </p:cNvPr>
          <p:cNvSpPr txBox="1"/>
          <p:nvPr/>
        </p:nvSpPr>
        <p:spPr>
          <a:xfrm>
            <a:off x="5901591" y="5206702"/>
            <a:ext cx="1882929" cy="261610"/>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⑦</a:t>
            </a:r>
            <a:r>
              <a:rPr kumimoji="1" lang="ja-JP" altLang="en-US" sz="1100" dirty="0">
                <a:latin typeface="Meiryo UI" panose="020B0604030504040204" pitchFamily="50" charset="-128"/>
                <a:ea typeface="Meiryo UI" panose="020B0604030504040204" pitchFamily="50" charset="-128"/>
              </a:rPr>
              <a:t>登録カタログ取得</a:t>
            </a:r>
          </a:p>
        </p:txBody>
      </p:sp>
      <p:sp>
        <p:nvSpPr>
          <p:cNvPr id="68" name="フローチャート: 書類 67">
            <a:extLst>
              <a:ext uri="{FF2B5EF4-FFF2-40B4-BE49-F238E27FC236}">
                <a16:creationId xmlns:a16="http://schemas.microsoft.com/office/drawing/2014/main" id="{B1F4871D-89B8-4C3B-A7EB-98A8783B7CF2}"/>
              </a:ext>
            </a:extLst>
          </p:cNvPr>
          <p:cNvSpPr/>
          <p:nvPr/>
        </p:nvSpPr>
        <p:spPr>
          <a:xfrm>
            <a:off x="6168306" y="5452732"/>
            <a:ext cx="377505" cy="38954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cxnSp>
        <p:nvCxnSpPr>
          <p:cNvPr id="69" name="直線矢印コネクタ 68">
            <a:extLst>
              <a:ext uri="{FF2B5EF4-FFF2-40B4-BE49-F238E27FC236}">
                <a16:creationId xmlns:a16="http://schemas.microsoft.com/office/drawing/2014/main" id="{B0F4C73C-363C-42E1-AF72-BFEFE4BC6B30}"/>
              </a:ext>
            </a:extLst>
          </p:cNvPr>
          <p:cNvCxnSpPr>
            <a:cxnSpLocks/>
          </p:cNvCxnSpPr>
          <p:nvPr/>
        </p:nvCxnSpPr>
        <p:spPr>
          <a:xfrm>
            <a:off x="5536801" y="4464054"/>
            <a:ext cx="2117982" cy="1077892"/>
          </a:xfrm>
          <a:prstGeom prst="straightConnector1">
            <a:avLst/>
          </a:prstGeom>
          <a:ln>
            <a:headEnd type="triangle"/>
            <a:tailEnd type="none"/>
          </a:ln>
        </p:spPr>
        <p:style>
          <a:lnRef idx="1">
            <a:schemeClr val="dk1"/>
          </a:lnRef>
          <a:fillRef idx="0">
            <a:schemeClr val="dk1"/>
          </a:fillRef>
          <a:effectRef idx="0">
            <a:schemeClr val="dk1"/>
          </a:effectRef>
          <a:fontRef idx="minor">
            <a:schemeClr val="tx1"/>
          </a:fontRef>
        </p:style>
      </p:cxnSp>
      <p:sp>
        <p:nvSpPr>
          <p:cNvPr id="70" name="テキスト ボックス 69">
            <a:extLst>
              <a:ext uri="{FF2B5EF4-FFF2-40B4-BE49-F238E27FC236}">
                <a16:creationId xmlns:a16="http://schemas.microsoft.com/office/drawing/2014/main" id="{F1BB1CD9-676E-4700-B4B1-52A7E32B009D}"/>
              </a:ext>
            </a:extLst>
          </p:cNvPr>
          <p:cNvSpPr txBox="1"/>
          <p:nvPr/>
        </p:nvSpPr>
        <p:spPr>
          <a:xfrm>
            <a:off x="1374433" y="4009624"/>
            <a:ext cx="2053333" cy="261610"/>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⑧詳細検索</a:t>
            </a:r>
            <a:r>
              <a:rPr lang="en-US" altLang="ja-JP" sz="1100" dirty="0">
                <a:latin typeface="Meiryo UI" panose="020B0604030504040204" pitchFamily="50" charset="-128"/>
                <a:ea typeface="Meiryo UI" panose="020B0604030504040204" pitchFamily="50" charset="-128"/>
              </a:rPr>
              <a:t>CKAN</a:t>
            </a:r>
            <a:r>
              <a:rPr lang="ja-JP" altLang="en-US" sz="1100" dirty="0">
                <a:latin typeface="Meiryo UI" panose="020B0604030504040204" pitchFamily="50" charset="-128"/>
                <a:ea typeface="Meiryo UI" panose="020B0604030504040204" pitchFamily="50" charset="-128"/>
              </a:rPr>
              <a:t>カタログ取得</a:t>
            </a:r>
            <a:endParaRPr kumimoji="1" lang="ja-JP" altLang="en-US" sz="1100" dirty="0">
              <a:latin typeface="Meiryo UI" panose="020B0604030504040204" pitchFamily="50" charset="-128"/>
              <a:ea typeface="Meiryo UI" panose="020B0604030504040204" pitchFamily="50" charset="-128"/>
            </a:endParaRPr>
          </a:p>
        </p:txBody>
      </p:sp>
      <p:cxnSp>
        <p:nvCxnSpPr>
          <p:cNvPr id="71" name="直線矢印コネクタ 70">
            <a:extLst>
              <a:ext uri="{FF2B5EF4-FFF2-40B4-BE49-F238E27FC236}">
                <a16:creationId xmlns:a16="http://schemas.microsoft.com/office/drawing/2014/main" id="{2907F6C7-3ED5-4996-B217-D20A6A22BE36}"/>
              </a:ext>
            </a:extLst>
          </p:cNvPr>
          <p:cNvCxnSpPr>
            <a:cxnSpLocks/>
          </p:cNvCxnSpPr>
          <p:nvPr/>
        </p:nvCxnSpPr>
        <p:spPr>
          <a:xfrm flipH="1">
            <a:off x="1471589" y="4268386"/>
            <a:ext cx="1752384" cy="16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吹き出し: 四角形 42">
            <a:extLst>
              <a:ext uri="{FF2B5EF4-FFF2-40B4-BE49-F238E27FC236}">
                <a16:creationId xmlns:a16="http://schemas.microsoft.com/office/drawing/2014/main" id="{10687AD2-2955-4757-AA6E-DEA17E03F039}"/>
              </a:ext>
            </a:extLst>
          </p:cNvPr>
          <p:cNvSpPr/>
          <p:nvPr/>
        </p:nvSpPr>
        <p:spPr>
          <a:xfrm>
            <a:off x="7419123" y="2973315"/>
            <a:ext cx="2117982" cy="844504"/>
          </a:xfrm>
          <a:prstGeom prst="wedgeRectCallout">
            <a:avLst>
              <a:gd name="adj1" fmla="val -85228"/>
              <a:gd name="adj2" fmla="val -4373"/>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endParaRPr kumimoji="1" lang="ja-JP" altLang="en-US" sz="1200" dirty="0">
              <a:solidFill>
                <a:schemeClr val="tx1"/>
              </a:solidFill>
              <a:latin typeface="Meiryo UI" panose="020B0604030504040204" pitchFamily="50" charset="-128"/>
              <a:ea typeface="Meiryo UI" panose="020B0604030504040204" pitchFamily="50" charset="-128"/>
            </a:endParaRPr>
          </a:p>
        </p:txBody>
      </p:sp>
      <p:grpSp>
        <p:nvGrpSpPr>
          <p:cNvPr id="36" name="グループ化 35">
            <a:extLst>
              <a:ext uri="{FF2B5EF4-FFF2-40B4-BE49-F238E27FC236}">
                <a16:creationId xmlns:a16="http://schemas.microsoft.com/office/drawing/2014/main" id="{7305A67F-1DC4-43CD-B46D-CF14DE3BF5E4}"/>
              </a:ext>
            </a:extLst>
          </p:cNvPr>
          <p:cNvGrpSpPr/>
          <p:nvPr/>
        </p:nvGrpSpPr>
        <p:grpSpPr>
          <a:xfrm>
            <a:off x="7578164" y="3110728"/>
            <a:ext cx="1841844" cy="605597"/>
            <a:chOff x="452673" y="4400939"/>
            <a:chExt cx="2618210" cy="610524"/>
          </a:xfrm>
        </p:grpSpPr>
        <p:sp>
          <p:nvSpPr>
            <p:cNvPr id="38" name="テキスト ボックス 37">
              <a:extLst>
                <a:ext uri="{FF2B5EF4-FFF2-40B4-BE49-F238E27FC236}">
                  <a16:creationId xmlns:a16="http://schemas.microsoft.com/office/drawing/2014/main" id="{846F903A-2AA9-4668-9DE2-4B9CAFE21338}"/>
                </a:ext>
              </a:extLst>
            </p:cNvPr>
            <p:cNvSpPr txBox="1"/>
            <p:nvPr/>
          </p:nvSpPr>
          <p:spPr>
            <a:xfrm>
              <a:off x="452673" y="4400939"/>
              <a:ext cx="1430447" cy="305262"/>
            </a:xfrm>
            <a:prstGeom prst="rect">
              <a:avLst/>
            </a:prstGeom>
            <a:solidFill>
              <a:schemeClr val="lt1"/>
            </a:solidFill>
            <a:ln w="6350">
              <a:solidFill>
                <a:schemeClr val="accent5">
                  <a:lumMod val="40000"/>
                  <a:lumOff val="60000"/>
                </a:schemeClr>
              </a:solidFill>
            </a:ln>
          </p:spPr>
          <p:txBody>
            <a:bodyPr wrap="square" rtlCol="0" anchor="ctr" anchorCtr="0">
              <a:noAutofit/>
            </a:bodyPr>
            <a:lstStyle/>
            <a:p>
              <a:r>
                <a:rPr kumimoji="1" lang="ja-JP" altLang="en-US" sz="1000" dirty="0">
                  <a:latin typeface="Meiryo UI" panose="020B0604030504040204" pitchFamily="50" charset="-128"/>
                  <a:ea typeface="Meiryo UI" panose="020B0604030504040204" pitchFamily="50" charset="-128"/>
                </a:rPr>
                <a:t>詳細検索データセット</a:t>
              </a:r>
              <a:r>
                <a:rPr kumimoji="1" lang="en-US" altLang="ja-JP" sz="1000" dirty="0">
                  <a:latin typeface="Meiryo UI" panose="020B0604030504040204" pitchFamily="50" charset="-128"/>
                  <a:ea typeface="Meiryo UI" panose="020B0604030504040204" pitchFamily="50" charset="-128"/>
                </a:rPr>
                <a:t>ID</a:t>
              </a:r>
              <a:endParaRPr kumimoji="1" lang="ja-JP" altLang="en-US" sz="1000" dirty="0">
                <a:latin typeface="Meiryo UI" panose="020B0604030504040204" pitchFamily="50" charset="-128"/>
                <a:ea typeface="Meiryo UI" panose="020B0604030504040204" pitchFamily="50" charset="-128"/>
              </a:endParaRPr>
            </a:p>
          </p:txBody>
        </p:sp>
        <p:sp>
          <p:nvSpPr>
            <p:cNvPr id="40" name="テキスト ボックス 39">
              <a:extLst>
                <a:ext uri="{FF2B5EF4-FFF2-40B4-BE49-F238E27FC236}">
                  <a16:creationId xmlns:a16="http://schemas.microsoft.com/office/drawing/2014/main" id="{E4D48C16-C5B0-4DD1-8F57-ABADDC939227}"/>
                </a:ext>
              </a:extLst>
            </p:cNvPr>
            <p:cNvSpPr txBox="1"/>
            <p:nvPr/>
          </p:nvSpPr>
          <p:spPr>
            <a:xfrm>
              <a:off x="1883120" y="4400939"/>
              <a:ext cx="1187763" cy="305262"/>
            </a:xfrm>
            <a:prstGeom prst="rect">
              <a:avLst/>
            </a:prstGeom>
            <a:solidFill>
              <a:schemeClr val="lt1"/>
            </a:solidFill>
            <a:ln w="6350">
              <a:solidFill>
                <a:schemeClr val="accent5">
                  <a:lumMod val="40000"/>
                  <a:lumOff val="60000"/>
                </a:schemeClr>
              </a:solidFill>
            </a:ln>
          </p:spPr>
          <p:txBody>
            <a:bodyPr wrap="square" rtlCol="0" anchor="ctr" anchorCtr="0">
              <a:noAutofit/>
            </a:bodyPr>
            <a:lstStyle/>
            <a:p>
              <a:r>
                <a:rPr kumimoji="1" lang="en-US" altLang="ja-JP" sz="1000" dirty="0">
                  <a:solidFill>
                    <a:srgbClr val="FF0000"/>
                  </a:solidFill>
                  <a:latin typeface="Meiryo UI" panose="020B0604030504040204" pitchFamily="50" charset="-128"/>
                  <a:ea typeface="Meiryo UI" panose="020B0604030504040204" pitchFamily="50" charset="-128"/>
                </a:rPr>
                <a:t>789abc</a:t>
              </a:r>
              <a:endParaRPr kumimoji="1" lang="ja-JP" altLang="en-US" sz="1000" dirty="0">
                <a:solidFill>
                  <a:srgbClr val="FF0000"/>
                </a:solidFill>
                <a:latin typeface="Meiryo UI" panose="020B0604030504040204" pitchFamily="50" charset="-128"/>
                <a:ea typeface="Meiryo UI" panose="020B0604030504040204" pitchFamily="50" charset="-128"/>
              </a:endParaRPr>
            </a:p>
          </p:txBody>
        </p:sp>
        <p:sp>
          <p:nvSpPr>
            <p:cNvPr id="41" name="テキスト ボックス 40">
              <a:extLst>
                <a:ext uri="{FF2B5EF4-FFF2-40B4-BE49-F238E27FC236}">
                  <a16:creationId xmlns:a16="http://schemas.microsoft.com/office/drawing/2014/main" id="{38589DC6-F109-4015-9D21-34C245BA8330}"/>
                </a:ext>
              </a:extLst>
            </p:cNvPr>
            <p:cNvSpPr txBox="1"/>
            <p:nvPr/>
          </p:nvSpPr>
          <p:spPr>
            <a:xfrm>
              <a:off x="452673" y="4706201"/>
              <a:ext cx="1430447" cy="305262"/>
            </a:xfrm>
            <a:prstGeom prst="rect">
              <a:avLst/>
            </a:prstGeom>
            <a:solidFill>
              <a:schemeClr val="lt1"/>
            </a:solidFill>
            <a:ln w="6350">
              <a:solidFill>
                <a:schemeClr val="accent5">
                  <a:lumMod val="40000"/>
                  <a:lumOff val="60000"/>
                </a:schemeClr>
              </a:solidFill>
            </a:ln>
          </p:spPr>
          <p:txBody>
            <a:bodyPr wrap="square" rtlCol="0" anchor="ctr" anchorCtr="0">
              <a:noAutofit/>
            </a:bodyPr>
            <a:lstStyle/>
            <a:p>
              <a:pPr algn="ctr"/>
              <a:r>
                <a:rPr kumimoji="1" lang="ja-JP" altLang="en-US" sz="1000" dirty="0">
                  <a:latin typeface="Meiryo UI" panose="020B0604030504040204" pitchFamily="50" charset="-128"/>
                  <a:ea typeface="Meiryo UI" panose="020B0604030504040204" pitchFamily="50" charset="-128"/>
                </a:rPr>
                <a:t>～～～</a:t>
              </a:r>
            </a:p>
          </p:txBody>
        </p:sp>
        <p:sp>
          <p:nvSpPr>
            <p:cNvPr id="42" name="テキスト ボックス 41">
              <a:extLst>
                <a:ext uri="{FF2B5EF4-FFF2-40B4-BE49-F238E27FC236}">
                  <a16:creationId xmlns:a16="http://schemas.microsoft.com/office/drawing/2014/main" id="{7340FDA6-0C86-4C6E-9B41-184A67B22BF8}"/>
                </a:ext>
              </a:extLst>
            </p:cNvPr>
            <p:cNvSpPr txBox="1"/>
            <p:nvPr/>
          </p:nvSpPr>
          <p:spPr>
            <a:xfrm>
              <a:off x="1883119" y="4706201"/>
              <a:ext cx="1187763" cy="305262"/>
            </a:xfrm>
            <a:prstGeom prst="rect">
              <a:avLst/>
            </a:prstGeom>
            <a:solidFill>
              <a:schemeClr val="lt1"/>
            </a:solidFill>
            <a:ln w="6350">
              <a:solidFill>
                <a:schemeClr val="accent5">
                  <a:lumMod val="40000"/>
                  <a:lumOff val="60000"/>
                </a:schemeClr>
              </a:solidFill>
            </a:ln>
          </p:spPr>
          <p:txBody>
            <a:bodyPr wrap="square" rtlCol="0" anchor="ctr" anchorCtr="0">
              <a:noAutofit/>
            </a:bodyPr>
            <a:lstStyle/>
            <a:p>
              <a:pPr algn="ctr"/>
              <a:r>
                <a:rPr kumimoji="1" lang="ja-JP" altLang="en-US" sz="1000" dirty="0">
                  <a:latin typeface="Meiryo UI" panose="020B0604030504040204" pitchFamily="50" charset="-128"/>
                  <a:ea typeface="Meiryo UI" panose="020B0604030504040204" pitchFamily="50" charset="-128"/>
                </a:rPr>
                <a:t>～～～</a:t>
              </a:r>
            </a:p>
          </p:txBody>
        </p:sp>
      </p:grpSp>
      <p:grpSp>
        <p:nvGrpSpPr>
          <p:cNvPr id="60" name="グループ化 59">
            <a:extLst>
              <a:ext uri="{FF2B5EF4-FFF2-40B4-BE49-F238E27FC236}">
                <a16:creationId xmlns:a16="http://schemas.microsoft.com/office/drawing/2014/main" id="{CABACDD3-C2C3-4508-BDCA-8D68D6CBDA34}"/>
              </a:ext>
            </a:extLst>
          </p:cNvPr>
          <p:cNvGrpSpPr/>
          <p:nvPr/>
        </p:nvGrpSpPr>
        <p:grpSpPr>
          <a:xfrm>
            <a:off x="3393451" y="5385545"/>
            <a:ext cx="1841844" cy="605597"/>
            <a:chOff x="452673" y="4400939"/>
            <a:chExt cx="2618210" cy="610524"/>
          </a:xfrm>
        </p:grpSpPr>
        <p:sp>
          <p:nvSpPr>
            <p:cNvPr id="62" name="テキスト ボックス 61">
              <a:extLst>
                <a:ext uri="{FF2B5EF4-FFF2-40B4-BE49-F238E27FC236}">
                  <a16:creationId xmlns:a16="http://schemas.microsoft.com/office/drawing/2014/main" id="{C9775639-4F39-4302-9F41-D26F31A55F6F}"/>
                </a:ext>
              </a:extLst>
            </p:cNvPr>
            <p:cNvSpPr txBox="1"/>
            <p:nvPr/>
          </p:nvSpPr>
          <p:spPr>
            <a:xfrm>
              <a:off x="452673" y="4400939"/>
              <a:ext cx="1430447" cy="305262"/>
            </a:xfrm>
            <a:prstGeom prst="rect">
              <a:avLst/>
            </a:prstGeom>
            <a:solidFill>
              <a:schemeClr val="lt1"/>
            </a:solidFill>
            <a:ln w="6350">
              <a:solidFill>
                <a:schemeClr val="accent5">
                  <a:lumMod val="40000"/>
                  <a:lumOff val="60000"/>
                </a:schemeClr>
              </a:solidFill>
            </a:ln>
          </p:spPr>
          <p:txBody>
            <a:bodyPr wrap="square" rtlCol="0" anchor="ctr" anchorCtr="0">
              <a:noAutofit/>
            </a:bodyPr>
            <a:lstStyle/>
            <a:p>
              <a:r>
                <a:rPr kumimoji="1" lang="ja-JP" altLang="en-US" sz="1000" dirty="0">
                  <a:latin typeface="Meiryo UI" panose="020B0604030504040204" pitchFamily="50" charset="-128"/>
                  <a:ea typeface="Meiryo UI" panose="020B0604030504040204" pitchFamily="50" charset="-128"/>
                </a:rPr>
                <a:t>詳細検索データセット</a:t>
              </a:r>
              <a:r>
                <a:rPr kumimoji="1" lang="en-US" altLang="ja-JP" sz="1000" dirty="0">
                  <a:latin typeface="Meiryo UI" panose="020B0604030504040204" pitchFamily="50" charset="-128"/>
                  <a:ea typeface="Meiryo UI" panose="020B0604030504040204" pitchFamily="50" charset="-128"/>
                </a:rPr>
                <a:t>ID</a:t>
              </a:r>
              <a:endParaRPr kumimoji="1" lang="ja-JP" altLang="en-US" sz="1000" dirty="0">
                <a:latin typeface="Meiryo UI" panose="020B0604030504040204" pitchFamily="50" charset="-128"/>
                <a:ea typeface="Meiryo UI" panose="020B0604030504040204" pitchFamily="50" charset="-128"/>
              </a:endParaRPr>
            </a:p>
          </p:txBody>
        </p:sp>
        <p:sp>
          <p:nvSpPr>
            <p:cNvPr id="65" name="テキスト ボックス 64">
              <a:extLst>
                <a:ext uri="{FF2B5EF4-FFF2-40B4-BE49-F238E27FC236}">
                  <a16:creationId xmlns:a16="http://schemas.microsoft.com/office/drawing/2014/main" id="{58C5875A-48A1-496F-8CDB-2C6ECE0913F6}"/>
                </a:ext>
              </a:extLst>
            </p:cNvPr>
            <p:cNvSpPr txBox="1"/>
            <p:nvPr/>
          </p:nvSpPr>
          <p:spPr>
            <a:xfrm>
              <a:off x="1883120" y="4400939"/>
              <a:ext cx="1187763" cy="305262"/>
            </a:xfrm>
            <a:prstGeom prst="rect">
              <a:avLst/>
            </a:prstGeom>
            <a:solidFill>
              <a:schemeClr val="lt1"/>
            </a:solidFill>
            <a:ln w="6350">
              <a:solidFill>
                <a:schemeClr val="accent5">
                  <a:lumMod val="40000"/>
                  <a:lumOff val="60000"/>
                </a:schemeClr>
              </a:solidFill>
            </a:ln>
          </p:spPr>
          <p:txBody>
            <a:bodyPr wrap="square" rtlCol="0" anchor="ctr" anchorCtr="0">
              <a:noAutofit/>
            </a:bodyPr>
            <a:lstStyle/>
            <a:p>
              <a:r>
                <a:rPr kumimoji="1" lang="en-US" altLang="ja-JP" sz="1000" dirty="0">
                  <a:solidFill>
                    <a:srgbClr val="FF0000"/>
                  </a:solidFill>
                  <a:latin typeface="Meiryo UI" panose="020B0604030504040204" pitchFamily="50" charset="-128"/>
                  <a:ea typeface="Meiryo UI" panose="020B0604030504040204" pitchFamily="50" charset="-128"/>
                </a:rPr>
                <a:t>789abc</a:t>
              </a:r>
              <a:endParaRPr kumimoji="1" lang="ja-JP" altLang="en-US" sz="1000" dirty="0">
                <a:solidFill>
                  <a:srgbClr val="FF0000"/>
                </a:solidFill>
                <a:latin typeface="Meiryo UI" panose="020B0604030504040204" pitchFamily="50" charset="-128"/>
                <a:ea typeface="Meiryo UI" panose="020B0604030504040204" pitchFamily="50" charset="-128"/>
              </a:endParaRPr>
            </a:p>
          </p:txBody>
        </p:sp>
        <p:sp>
          <p:nvSpPr>
            <p:cNvPr id="66" name="テキスト ボックス 65">
              <a:extLst>
                <a:ext uri="{FF2B5EF4-FFF2-40B4-BE49-F238E27FC236}">
                  <a16:creationId xmlns:a16="http://schemas.microsoft.com/office/drawing/2014/main" id="{4705CA0D-B511-4920-8EB2-A54575645043}"/>
                </a:ext>
              </a:extLst>
            </p:cNvPr>
            <p:cNvSpPr txBox="1"/>
            <p:nvPr/>
          </p:nvSpPr>
          <p:spPr>
            <a:xfrm>
              <a:off x="452673" y="4706201"/>
              <a:ext cx="1430447" cy="305262"/>
            </a:xfrm>
            <a:prstGeom prst="rect">
              <a:avLst/>
            </a:prstGeom>
            <a:solidFill>
              <a:schemeClr val="lt1"/>
            </a:solidFill>
            <a:ln w="6350">
              <a:solidFill>
                <a:schemeClr val="accent5">
                  <a:lumMod val="40000"/>
                  <a:lumOff val="60000"/>
                </a:schemeClr>
              </a:solidFill>
            </a:ln>
          </p:spPr>
          <p:txBody>
            <a:bodyPr wrap="square" rtlCol="0" anchor="ctr" anchorCtr="0">
              <a:noAutofit/>
            </a:bodyPr>
            <a:lstStyle/>
            <a:p>
              <a:pPr algn="ctr"/>
              <a:r>
                <a:rPr kumimoji="1" lang="ja-JP" altLang="en-US" sz="1000" dirty="0">
                  <a:latin typeface="Meiryo UI" panose="020B0604030504040204" pitchFamily="50" charset="-128"/>
                  <a:ea typeface="Meiryo UI" panose="020B0604030504040204" pitchFamily="50" charset="-128"/>
                </a:rPr>
                <a:t>～～～</a:t>
              </a:r>
            </a:p>
          </p:txBody>
        </p:sp>
        <p:sp>
          <p:nvSpPr>
            <p:cNvPr id="67" name="テキスト ボックス 66">
              <a:extLst>
                <a:ext uri="{FF2B5EF4-FFF2-40B4-BE49-F238E27FC236}">
                  <a16:creationId xmlns:a16="http://schemas.microsoft.com/office/drawing/2014/main" id="{290E460E-0218-4D79-979F-BD91684EBF42}"/>
                </a:ext>
              </a:extLst>
            </p:cNvPr>
            <p:cNvSpPr txBox="1"/>
            <p:nvPr/>
          </p:nvSpPr>
          <p:spPr>
            <a:xfrm>
              <a:off x="1883119" y="4706201"/>
              <a:ext cx="1187763" cy="305262"/>
            </a:xfrm>
            <a:prstGeom prst="rect">
              <a:avLst/>
            </a:prstGeom>
            <a:solidFill>
              <a:schemeClr val="lt1"/>
            </a:solidFill>
            <a:ln w="6350">
              <a:solidFill>
                <a:schemeClr val="accent5">
                  <a:lumMod val="40000"/>
                  <a:lumOff val="60000"/>
                </a:schemeClr>
              </a:solidFill>
            </a:ln>
          </p:spPr>
          <p:txBody>
            <a:bodyPr wrap="square" rtlCol="0" anchor="ctr" anchorCtr="0">
              <a:noAutofit/>
            </a:bodyPr>
            <a:lstStyle/>
            <a:p>
              <a:pPr algn="ctr"/>
              <a:r>
                <a:rPr kumimoji="1" lang="ja-JP" altLang="en-US" sz="1000" dirty="0">
                  <a:latin typeface="Meiryo UI" panose="020B0604030504040204" pitchFamily="50" charset="-128"/>
                  <a:ea typeface="Meiryo UI" panose="020B0604030504040204" pitchFamily="50" charset="-128"/>
                </a:rPr>
                <a:t>～～～</a:t>
              </a:r>
            </a:p>
          </p:txBody>
        </p:sp>
      </p:grpSp>
    </p:spTree>
    <p:extLst>
      <p:ext uri="{BB962C8B-B14F-4D97-AF65-F5344CB8AC3E}">
        <p14:creationId xmlns:p14="http://schemas.microsoft.com/office/powerpoint/2010/main" val="3441282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BF4BE8-9BDD-4083-87CD-33EC3A91173A}"/>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1.3 </a:t>
            </a:r>
            <a:r>
              <a:rPr lang="ja-JP" altLang="en-US" sz="1800" dirty="0">
                <a:solidFill>
                  <a:schemeClr val="tx1"/>
                </a:solidFill>
                <a:latin typeface="Meiryo UI" panose="020B0604030504040204" pitchFamily="50" charset="-128"/>
                <a:ea typeface="Meiryo UI" panose="020B0604030504040204" pitchFamily="50" charset="-128"/>
              </a:rPr>
              <a:t>運用について　</a:t>
            </a:r>
            <a:r>
              <a:rPr lang="en-US" altLang="ja-JP" sz="1800" dirty="0">
                <a:solidFill>
                  <a:schemeClr val="tx1"/>
                </a:solidFill>
                <a:latin typeface="Meiryo UI" panose="020B0604030504040204" pitchFamily="50" charset="-128"/>
                <a:ea typeface="Meiryo UI" panose="020B0604030504040204" pitchFamily="50" charset="-128"/>
              </a:rPr>
              <a:t>&gt; 1.3.1 </a:t>
            </a:r>
            <a:r>
              <a:rPr lang="ja-JP" altLang="en-US" sz="1800" dirty="0">
                <a:solidFill>
                  <a:schemeClr val="tx1"/>
                </a:solidFill>
                <a:latin typeface="Meiryo UI" panose="020B0604030504040204" pitchFamily="50" charset="-128"/>
                <a:ea typeface="Meiryo UI" panose="020B0604030504040204" pitchFamily="50" charset="-128"/>
              </a:rPr>
              <a:t>運用パターンと構成</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681C3CA9-B0A8-47D6-B61D-1443121FF1FC}"/>
              </a:ext>
            </a:extLst>
          </p:cNvPr>
          <p:cNvSpPr txBox="1"/>
          <p:nvPr/>
        </p:nvSpPr>
        <p:spPr>
          <a:xfrm>
            <a:off x="84144" y="682148"/>
            <a:ext cx="9293823" cy="432000"/>
          </a:xfrm>
          <a:prstGeom prst="rect">
            <a:avLst/>
          </a:prstGeom>
          <a:solidFill>
            <a:schemeClr val="bg1"/>
          </a:solid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Meiryo UI" panose="020B0604030504040204" pitchFamily="50" charset="-128"/>
                <a:ea typeface="Meiryo UI" panose="020B0604030504040204" pitchFamily="50" charset="-128"/>
              </a:rPr>
              <a:t>■想定される運用のパターンおよび構成を以下に整理する。</a:t>
            </a:r>
          </a:p>
        </p:txBody>
      </p:sp>
      <p:graphicFrame>
        <p:nvGraphicFramePr>
          <p:cNvPr id="5" name="表 4">
            <a:extLst>
              <a:ext uri="{FF2B5EF4-FFF2-40B4-BE49-F238E27FC236}">
                <a16:creationId xmlns:a16="http://schemas.microsoft.com/office/drawing/2014/main" id="{515CDFC6-4C35-4A95-B7DD-91ADCF912FAD}"/>
              </a:ext>
            </a:extLst>
          </p:cNvPr>
          <p:cNvGraphicFramePr>
            <a:graphicFrameLocks noGrp="1"/>
          </p:cNvGraphicFramePr>
          <p:nvPr>
            <p:extLst>
              <p:ext uri="{D42A27DB-BD31-4B8C-83A1-F6EECF244321}">
                <p14:modId xmlns:p14="http://schemas.microsoft.com/office/powerpoint/2010/main" val="3595582409"/>
              </p:ext>
            </p:extLst>
          </p:nvPr>
        </p:nvGraphicFramePr>
        <p:xfrm>
          <a:off x="130303" y="1037632"/>
          <a:ext cx="9645391" cy="2595880"/>
        </p:xfrm>
        <a:graphic>
          <a:graphicData uri="http://schemas.openxmlformats.org/drawingml/2006/table">
            <a:tbl>
              <a:tblPr firstRow="1" bandRow="1">
                <a:tableStyleId>{5C22544A-7EE6-4342-B048-85BDC9FD1C3A}</a:tableStyleId>
              </a:tblPr>
              <a:tblGrid>
                <a:gridCol w="303587">
                  <a:extLst>
                    <a:ext uri="{9D8B030D-6E8A-4147-A177-3AD203B41FA5}">
                      <a16:colId xmlns:a16="http://schemas.microsoft.com/office/drawing/2014/main" val="144037847"/>
                    </a:ext>
                  </a:extLst>
                </a:gridCol>
                <a:gridCol w="4267518">
                  <a:extLst>
                    <a:ext uri="{9D8B030D-6E8A-4147-A177-3AD203B41FA5}">
                      <a16:colId xmlns:a16="http://schemas.microsoft.com/office/drawing/2014/main" val="631402458"/>
                    </a:ext>
                  </a:extLst>
                </a:gridCol>
                <a:gridCol w="2953068">
                  <a:extLst>
                    <a:ext uri="{9D8B030D-6E8A-4147-A177-3AD203B41FA5}">
                      <a16:colId xmlns:a16="http://schemas.microsoft.com/office/drawing/2014/main" val="1762568848"/>
                    </a:ext>
                  </a:extLst>
                </a:gridCol>
                <a:gridCol w="2121218">
                  <a:extLst>
                    <a:ext uri="{9D8B030D-6E8A-4147-A177-3AD203B41FA5}">
                      <a16:colId xmlns:a16="http://schemas.microsoft.com/office/drawing/2014/main" val="2761014264"/>
                    </a:ext>
                  </a:extLst>
                </a:gridCol>
              </a:tblGrid>
              <a:tr h="370840">
                <a:tc>
                  <a:txBody>
                    <a:bodyPr/>
                    <a:lstStyle/>
                    <a:p>
                      <a:r>
                        <a:rPr kumimoji="1" lang="en-US" altLang="ja-JP" sz="1400" dirty="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a:latin typeface="Meiryo UI" panose="020B0604030504040204" pitchFamily="50" charset="-128"/>
                          <a:ea typeface="Meiryo UI" panose="020B0604030504040204" pitchFamily="50" charset="-128"/>
                        </a:rPr>
                        <a:t>運用パターン</a:t>
                      </a:r>
                    </a:p>
                  </a:txBody>
                  <a:tcPr anchor="ctr"/>
                </a:tc>
                <a:tc>
                  <a:txBody>
                    <a:bodyPr/>
                    <a:lstStyle/>
                    <a:p>
                      <a:r>
                        <a:rPr kumimoji="1" lang="ja-JP" altLang="en-US" sz="1400" dirty="0">
                          <a:latin typeface="Meiryo UI" panose="020B0604030504040204" pitchFamily="50" charset="-128"/>
                          <a:ea typeface="Meiryo UI" panose="020B0604030504040204" pitchFamily="50" charset="-128"/>
                        </a:rPr>
                        <a:t>データカタログ作成ツールの配置場所</a:t>
                      </a:r>
                    </a:p>
                  </a:txBody>
                  <a:tcPr anchor="ctr"/>
                </a:tc>
                <a:tc>
                  <a:txBody>
                    <a:bodyPr/>
                    <a:lstStyle/>
                    <a:p>
                      <a:r>
                        <a:rPr kumimoji="1" lang="ja-JP" altLang="en-US" sz="1400" dirty="0">
                          <a:latin typeface="Meiryo UI" panose="020B0604030504040204" pitchFamily="50" charset="-128"/>
                          <a:ea typeface="Meiryo UI" panose="020B0604030504040204" pitchFamily="50" charset="-128"/>
                        </a:rPr>
                        <a:t>カタログサイトの配置場所</a:t>
                      </a:r>
                    </a:p>
                  </a:txBody>
                  <a:tcPr anchor="ctr"/>
                </a:tc>
                <a:extLst>
                  <a:ext uri="{0D108BD9-81ED-4DB2-BD59-A6C34878D82A}">
                    <a16:rowId xmlns:a16="http://schemas.microsoft.com/office/drawing/2014/main" val="3787570290"/>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1</a:t>
                      </a:r>
                      <a:endParaRPr kumimoji="1" lang="ja-JP" altLang="en-US" sz="1400" dirty="0">
                        <a:latin typeface="Meiryo UI" panose="020B0604030504040204" pitchFamily="50" charset="-128"/>
                        <a:ea typeface="Meiryo UI" panose="020B0604030504040204" pitchFamily="50" charset="-128"/>
                      </a:endParaRPr>
                    </a:p>
                  </a:txBody>
                  <a:tcPr anchor="ctr"/>
                </a:tc>
                <a:tc rowSpan="3">
                  <a:txBody>
                    <a:bodyPr/>
                    <a:lstStyle/>
                    <a:p>
                      <a:r>
                        <a:rPr kumimoji="1" lang="ja-JP" altLang="en-US" sz="1400" dirty="0">
                          <a:latin typeface="Meiryo UI" panose="020B0604030504040204" pitchFamily="50" charset="-128"/>
                          <a:ea typeface="Meiryo UI" panose="020B0604030504040204" pitchFamily="50" charset="-128"/>
                        </a:rPr>
                        <a:t>データ提供者がカタログサイトを新規構築</a:t>
                      </a:r>
                    </a:p>
                  </a:txBody>
                  <a:tcPr/>
                </a:tc>
                <a:tc rowSpan="2">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支援サービス群</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支援サービス群</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0726770"/>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2</a:t>
                      </a:r>
                      <a:endParaRPr kumimoji="1" lang="ja-JP" altLang="en-US" sz="1400">
                        <a:latin typeface="Meiryo UI" panose="020B0604030504040204" pitchFamily="50" charset="-128"/>
                        <a:ea typeface="Meiryo UI" panose="020B0604030504040204" pitchFamily="50" charset="-128"/>
                      </a:endParaRPr>
                    </a:p>
                  </a:txBody>
                  <a:tcPr anchor="ctr"/>
                </a:tc>
                <a:tc vMerge="1">
                  <a:txBody>
                    <a:bodyPr/>
                    <a:lstStyle/>
                    <a:p>
                      <a:endParaRPr kumimoji="1" lang="ja-JP" altLang="en-US" sz="14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3</a:t>
                      </a:r>
                      <a:endParaRPr kumimoji="1" lang="ja-JP" altLang="en-US" sz="1400">
                        <a:latin typeface="Meiryo UI" panose="020B0604030504040204" pitchFamily="50" charset="-128"/>
                        <a:ea typeface="Meiryo UI" panose="020B0604030504040204" pitchFamily="50" charset="-128"/>
                      </a:endParaRPr>
                    </a:p>
                  </a:txBody>
                  <a:tcPr anchor="ctr"/>
                </a:tc>
                <a:tc vMerge="1">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オンプレミス</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90047257"/>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4</a:t>
                      </a:r>
                      <a:endParaRPr kumimoji="1" lang="ja-JP" altLang="en-US" sz="1400">
                        <a:latin typeface="Meiryo UI" panose="020B0604030504040204" pitchFamily="50" charset="-128"/>
                        <a:ea typeface="Meiryo UI" panose="020B0604030504040204" pitchFamily="50" charset="-128"/>
                      </a:endParaRPr>
                    </a:p>
                  </a:txBody>
                  <a:tcPr anchor="ctr"/>
                </a:tc>
                <a:tc rowSpan="3">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データ提供者が運用中のカタログサイトを更新・削除</a:t>
                      </a:r>
                    </a:p>
                  </a:txBody>
                  <a:tcPr/>
                </a:tc>
                <a:tc rowSpan="2">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支援サービス群</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支援サービス群</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45926724"/>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5</a:t>
                      </a:r>
                      <a:endParaRPr kumimoji="1" lang="ja-JP" altLang="en-US" sz="1400">
                        <a:latin typeface="Meiryo UI" panose="020B0604030504040204" pitchFamily="50" charset="-128"/>
                        <a:ea typeface="Meiryo UI" panose="020B0604030504040204" pitchFamily="50" charset="-128"/>
                      </a:endParaRPr>
                    </a:p>
                  </a:txBody>
                  <a:tcPr anchor="ct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14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61679172"/>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6</a:t>
                      </a:r>
                      <a:endParaRPr kumimoji="1" lang="ja-JP" altLang="en-US" sz="1400" dirty="0">
                        <a:latin typeface="Meiryo UI" panose="020B0604030504040204" pitchFamily="50" charset="-128"/>
                        <a:ea typeface="Meiryo UI" panose="020B0604030504040204" pitchFamily="50" charset="-128"/>
                      </a:endParaRPr>
                    </a:p>
                  </a:txBody>
                  <a:tcPr anchor="ctr"/>
                </a:tc>
                <a:tc vMerge="1">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オンプレミス</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67551712"/>
                  </a:ext>
                </a:extLst>
              </a:tr>
            </a:tbl>
          </a:graphicData>
        </a:graphic>
      </p:graphicFrame>
    </p:spTree>
    <p:extLst>
      <p:ext uri="{BB962C8B-B14F-4D97-AF65-F5344CB8AC3E}">
        <p14:creationId xmlns:p14="http://schemas.microsoft.com/office/powerpoint/2010/main" val="76754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18BA7E-46CB-4E8D-9E6D-5869008604CB}"/>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1.3 </a:t>
            </a:r>
            <a:r>
              <a:rPr lang="ja-JP" altLang="en-US" sz="1800" dirty="0">
                <a:solidFill>
                  <a:schemeClr val="tx1"/>
                </a:solidFill>
                <a:latin typeface="Meiryo UI" panose="020B0604030504040204" pitchFamily="50" charset="-128"/>
                <a:ea typeface="Meiryo UI" panose="020B0604030504040204" pitchFamily="50" charset="-128"/>
              </a:rPr>
              <a:t>運用について　</a:t>
            </a:r>
            <a:r>
              <a:rPr lang="en-US" altLang="ja-JP" sz="1800" dirty="0">
                <a:solidFill>
                  <a:schemeClr val="tx1"/>
                </a:solidFill>
                <a:latin typeface="Meiryo UI" panose="020B0604030504040204" pitchFamily="50" charset="-128"/>
                <a:ea typeface="Meiryo UI" panose="020B0604030504040204" pitchFamily="50" charset="-128"/>
              </a:rPr>
              <a:t>&gt; 1.3.2 </a:t>
            </a:r>
            <a:r>
              <a:rPr lang="ja-JP" altLang="en-US" sz="1800" dirty="0">
                <a:solidFill>
                  <a:schemeClr val="tx1"/>
                </a:solidFill>
                <a:latin typeface="Meiryo UI" panose="020B0604030504040204" pitchFamily="50" charset="-128"/>
                <a:ea typeface="Meiryo UI" panose="020B0604030504040204" pitchFamily="50" charset="-128"/>
              </a:rPr>
              <a:t>タスクおよびアクターについて</a:t>
            </a:r>
            <a:endParaRPr kumimoji="1" lang="ja-JP" altLang="en-US" sz="1800" dirty="0">
              <a:solidFill>
                <a:schemeClr val="tx1"/>
              </a:solidFill>
            </a:endParaRPr>
          </a:p>
        </p:txBody>
      </p:sp>
      <p:graphicFrame>
        <p:nvGraphicFramePr>
          <p:cNvPr id="4" name="表 3">
            <a:extLst>
              <a:ext uri="{FF2B5EF4-FFF2-40B4-BE49-F238E27FC236}">
                <a16:creationId xmlns:a16="http://schemas.microsoft.com/office/drawing/2014/main" id="{64DFFA52-5494-4D22-A80C-891FE7D637FC}"/>
              </a:ext>
            </a:extLst>
          </p:cNvPr>
          <p:cNvGraphicFramePr>
            <a:graphicFrameLocks noGrp="1"/>
          </p:cNvGraphicFramePr>
          <p:nvPr>
            <p:extLst>
              <p:ext uri="{D42A27DB-BD31-4B8C-83A1-F6EECF244321}">
                <p14:modId xmlns:p14="http://schemas.microsoft.com/office/powerpoint/2010/main" val="2949369354"/>
              </p:ext>
            </p:extLst>
          </p:nvPr>
        </p:nvGraphicFramePr>
        <p:xfrm>
          <a:off x="152656" y="1034325"/>
          <a:ext cx="9600685" cy="3891280"/>
        </p:xfrm>
        <a:graphic>
          <a:graphicData uri="http://schemas.openxmlformats.org/drawingml/2006/table">
            <a:tbl>
              <a:tblPr firstRow="1" bandRow="1">
                <a:tableStyleId>{5C22544A-7EE6-4342-B048-85BDC9FD1C3A}</a:tableStyleId>
              </a:tblPr>
              <a:tblGrid>
                <a:gridCol w="344805">
                  <a:extLst>
                    <a:ext uri="{9D8B030D-6E8A-4147-A177-3AD203B41FA5}">
                      <a16:colId xmlns:a16="http://schemas.microsoft.com/office/drawing/2014/main" val="144037847"/>
                    </a:ext>
                  </a:extLst>
                </a:gridCol>
                <a:gridCol w="3571676">
                  <a:extLst>
                    <a:ext uri="{9D8B030D-6E8A-4147-A177-3AD203B41FA5}">
                      <a16:colId xmlns:a16="http://schemas.microsoft.com/office/drawing/2014/main" val="631402458"/>
                    </a:ext>
                  </a:extLst>
                </a:gridCol>
                <a:gridCol w="994194">
                  <a:extLst>
                    <a:ext uri="{9D8B030D-6E8A-4147-A177-3AD203B41FA5}">
                      <a16:colId xmlns:a16="http://schemas.microsoft.com/office/drawing/2014/main" val="2104206834"/>
                    </a:ext>
                  </a:extLst>
                </a:gridCol>
                <a:gridCol w="4690010">
                  <a:extLst>
                    <a:ext uri="{9D8B030D-6E8A-4147-A177-3AD203B41FA5}">
                      <a16:colId xmlns:a16="http://schemas.microsoft.com/office/drawing/2014/main" val="1762568848"/>
                    </a:ext>
                  </a:extLst>
                </a:gridCol>
              </a:tblGrid>
              <a:tr h="370840">
                <a:tc>
                  <a:txBody>
                    <a:bodyPr/>
                    <a:lstStyle/>
                    <a:p>
                      <a:pPr algn="ct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a:txBody>
                  <a:tcPr anchor="ctr"/>
                </a:tc>
                <a:tc>
                  <a:txBody>
                    <a:bodyPr/>
                    <a:lstStyle/>
                    <a:p>
                      <a:r>
                        <a:rPr kumimoji="1" lang="ja-JP" altLang="en-US" sz="1100" dirty="0">
                          <a:latin typeface="Meiryo UI" panose="020B0604030504040204" pitchFamily="50" charset="-128"/>
                          <a:ea typeface="Meiryo UI" panose="020B0604030504040204" pitchFamily="50" charset="-128"/>
                        </a:rPr>
                        <a:t>タスク</a:t>
                      </a:r>
                    </a:p>
                  </a:txBody>
                  <a:tcPr anchor="ctr"/>
                </a:tc>
                <a:tc>
                  <a:txBody>
                    <a:bodyPr/>
                    <a:lstStyle/>
                    <a:p>
                      <a:r>
                        <a:rPr kumimoji="1" lang="ja-JP" altLang="en-US" sz="1100" dirty="0">
                          <a:latin typeface="Meiryo UI" panose="020B0604030504040204" pitchFamily="50" charset="-128"/>
                          <a:ea typeface="Meiryo UI" panose="020B0604030504040204" pitchFamily="50" charset="-128"/>
                        </a:rPr>
                        <a:t>アクター</a:t>
                      </a:r>
                    </a:p>
                  </a:txBody>
                  <a:tcPr anchor="ctr"/>
                </a:tc>
                <a:tc>
                  <a:txBody>
                    <a:bodyPr/>
                    <a:lstStyle/>
                    <a:p>
                      <a:r>
                        <a:rPr kumimoji="1" lang="ja-JP" altLang="en-US" sz="1100" dirty="0">
                          <a:latin typeface="Meiryo UI" panose="020B0604030504040204" pitchFamily="50" charset="-128"/>
                          <a:ea typeface="Meiryo UI" panose="020B0604030504040204" pitchFamily="50" charset="-128"/>
                        </a:rPr>
                        <a:t>説明</a:t>
                      </a:r>
                    </a:p>
                  </a:txBody>
                  <a:tcPr anchor="ctr"/>
                </a:tc>
                <a:extLst>
                  <a:ext uri="{0D108BD9-81ED-4DB2-BD59-A6C34878D82A}">
                    <a16:rowId xmlns:a16="http://schemas.microsoft.com/office/drawing/2014/main" val="3787570290"/>
                  </a:ext>
                </a:extLst>
              </a:tr>
              <a:tr h="370840">
                <a:tc>
                  <a:txBody>
                    <a:bodyPr/>
                    <a:lstStyle/>
                    <a:p>
                      <a:pPr algn="ctr"/>
                      <a:r>
                        <a:rPr kumimoji="1" lang="en-US" altLang="ja-JP" sz="1050" dirty="0">
                          <a:latin typeface="Meiryo UI" panose="020B0604030504040204" pitchFamily="50" charset="-128"/>
                          <a:ea typeface="Meiryo UI" panose="020B0604030504040204" pitchFamily="50" charset="-128"/>
                        </a:rPr>
                        <a:t>1</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支援サービス群のデータカタログ作成ツールに対するユーザ作成・更新・削除</a:t>
                      </a:r>
                    </a:p>
                  </a:txBody>
                  <a:tcPr/>
                </a:tc>
                <a:tc>
                  <a:txBody>
                    <a:bodyPr/>
                    <a:lstStyle/>
                    <a:p>
                      <a:r>
                        <a:rPr kumimoji="1" lang="ja-JP" altLang="en-US" sz="1050" dirty="0">
                          <a:latin typeface="Meiryo UI" panose="020B0604030504040204" pitchFamily="50" charset="-128"/>
                          <a:ea typeface="Meiryo UI" panose="020B0604030504040204" pitchFamily="50" charset="-128"/>
                        </a:rPr>
                        <a:t>運用管理者</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支援サービス群の運用管理者向けタスク。</a:t>
                      </a:r>
                      <a:endParaRPr kumimoji="1" lang="en-US" altLang="ja-JP" sz="105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運用管理者がデータ提供者から要求を受けて、「組織の</a:t>
                      </a:r>
                      <a:r>
                        <a:rPr kumimoji="1" lang="en-US" altLang="ja-JP" sz="1050" dirty="0">
                          <a:latin typeface="Meiryo UI" panose="020B0604030504040204" pitchFamily="50" charset="-128"/>
                          <a:ea typeface="Meiryo UI" panose="020B0604030504040204" pitchFamily="50" charset="-128"/>
                        </a:rPr>
                        <a:t>Editor</a:t>
                      </a:r>
                      <a:r>
                        <a:rPr kumimoji="1" lang="ja-JP" altLang="en-US" sz="1050" dirty="0">
                          <a:latin typeface="Meiryo UI" panose="020B0604030504040204" pitchFamily="50" charset="-128"/>
                          <a:ea typeface="Meiryo UI" panose="020B0604030504040204" pitchFamily="50" charset="-128"/>
                        </a:rPr>
                        <a:t>ロール」の</a:t>
                      </a:r>
                      <a:r>
                        <a:rPr kumimoji="1" lang="en-US" altLang="ja-JP" sz="1050" dirty="0">
                          <a:latin typeface="Meiryo UI" panose="020B0604030504040204" pitchFamily="50" charset="-128"/>
                          <a:ea typeface="Meiryo UI" panose="020B0604030504040204" pitchFamily="50" charset="-128"/>
                        </a:rPr>
                        <a:t>CKAN</a:t>
                      </a:r>
                      <a:r>
                        <a:rPr kumimoji="1" lang="ja-JP" altLang="en-US" sz="1050" dirty="0">
                          <a:latin typeface="Meiryo UI" panose="020B0604030504040204" pitchFamily="50" charset="-128"/>
                          <a:ea typeface="Meiryo UI" panose="020B0604030504040204" pitchFamily="50" charset="-128"/>
                        </a:rPr>
                        <a:t>ユーザを作成・更新・削除する。</a:t>
                      </a:r>
                      <a:endParaRPr kumimoji="1" lang="en-US" altLang="ja-JP"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0726770"/>
                  </a:ext>
                </a:extLst>
              </a:tr>
              <a:tr h="370840">
                <a:tc>
                  <a:txBody>
                    <a:bodyPr/>
                    <a:lstStyle/>
                    <a:p>
                      <a:pPr algn="ctr"/>
                      <a:r>
                        <a:rPr kumimoji="1" lang="en-US" altLang="ja-JP" sz="1050" dirty="0">
                          <a:latin typeface="Meiryo UI" panose="020B0604030504040204" pitchFamily="50" charset="-128"/>
                          <a:ea typeface="Meiryo UI" panose="020B0604030504040204" pitchFamily="50" charset="-128"/>
                        </a:rPr>
                        <a:t>2</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データカタログ作成ツールのテンプレートを編集</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運用管理者</a:t>
                      </a:r>
                      <a:endParaRPr kumimoji="1" lang="en-US" altLang="ja-JP" sz="105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データ提供者</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支援サービス群、オンプレミス両方のユーザ向けタスク。</a:t>
                      </a:r>
                      <a:endParaRPr kumimoji="1" lang="en-US" altLang="ja-JP" sz="105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データカタログ作成ツールでカタログ作成時に適用するテンプレートを編集する。</a:t>
                      </a:r>
                      <a:endParaRPr kumimoji="1" lang="en-US" altLang="ja-JP"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23691282"/>
                  </a:ext>
                </a:extLst>
              </a:tr>
              <a:tr h="370840">
                <a:tc>
                  <a:txBody>
                    <a:bodyPr/>
                    <a:lstStyle/>
                    <a:p>
                      <a:pPr algn="ctr"/>
                      <a:r>
                        <a:rPr kumimoji="1" lang="en-US" altLang="ja-JP" sz="1050" dirty="0">
                          <a:latin typeface="Meiryo UI" panose="020B0604030504040204" pitchFamily="50" charset="-128"/>
                          <a:ea typeface="Meiryo UI" panose="020B0604030504040204" pitchFamily="50" charset="-128"/>
                        </a:rPr>
                        <a:t>3</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支援サービス群のデータカタログ作成ツールを用いたカタログ作成・更新・削除</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運用管理者</a:t>
                      </a:r>
                      <a:endParaRPr kumimoji="1" lang="en-US" altLang="ja-JP" sz="105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データ提供者</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オンプレミスにデータカタログ作成ツールがないユーザ向けタスク。</a:t>
                      </a:r>
                      <a:endParaRPr kumimoji="1" lang="en-US" altLang="ja-JP" sz="105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支援サービス群のデータカタログ作成ツールでカタログを作成・更新・削除する。</a:t>
                      </a:r>
                      <a:endParaRPr kumimoji="1" lang="en-US" altLang="ja-JP"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370840">
                <a:tc>
                  <a:txBody>
                    <a:bodyPr/>
                    <a:lstStyle/>
                    <a:p>
                      <a:pPr algn="ctr"/>
                      <a:r>
                        <a:rPr kumimoji="1" lang="en-US" altLang="ja-JP" sz="1050" dirty="0">
                          <a:latin typeface="Meiryo UI" panose="020B0604030504040204" pitchFamily="50" charset="-128"/>
                          <a:ea typeface="Meiryo UI" panose="020B0604030504040204" pitchFamily="50" charset="-128"/>
                        </a:rPr>
                        <a:t>4</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支援サービス群のデータカタログ作成ツールを用いたカタログのインポート・エクスポート</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運用管理者</a:t>
                      </a:r>
                      <a:endParaRPr kumimoji="1" lang="en-US" altLang="ja-JP" sz="105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データ提供者</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オンプレミスにデータカタログ作成ツールがないユーザ向けフロー。</a:t>
                      </a:r>
                      <a:endParaRPr kumimoji="1" lang="en-US" altLang="ja-JP" sz="105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支援サービス群のデータカタログ作成ツールでカタログをインポート・エクスポートする。</a:t>
                      </a:r>
                      <a:endParaRPr kumimoji="1" lang="en-US" altLang="ja-JP"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90047257"/>
                  </a:ext>
                </a:extLst>
              </a:tr>
              <a:tr h="370840">
                <a:tc>
                  <a:txBody>
                    <a:bodyPr/>
                    <a:lstStyle/>
                    <a:p>
                      <a:pPr algn="ctr"/>
                      <a:r>
                        <a:rPr kumimoji="1" lang="en-US" altLang="ja-JP" sz="1050" dirty="0">
                          <a:latin typeface="Meiryo UI" panose="020B0604030504040204" pitchFamily="50" charset="-128"/>
                          <a:ea typeface="Meiryo UI" panose="020B0604030504040204" pitchFamily="50" charset="-128"/>
                        </a:rPr>
                        <a:t>5</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データ提供者のカタログサイトに対するカタログのインポート・エクスポート</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データ提供者</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オンプレミスにデータカタログ作成ツールがないユーザ向けフロー。</a:t>
                      </a:r>
                      <a:endParaRPr kumimoji="1" lang="en-US" altLang="ja-JP" sz="105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支援サービス群のデータカタログ作成ツールで作成したカタログをデータ提供者のカタログサイトにインポート・エクスポートする。</a:t>
                      </a:r>
                      <a:endParaRPr kumimoji="1" lang="en-US" altLang="ja-JP"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45926724"/>
                  </a:ext>
                </a:extLst>
              </a:tr>
              <a:tr h="370840">
                <a:tc>
                  <a:txBody>
                    <a:bodyPr/>
                    <a:lstStyle/>
                    <a:p>
                      <a:pPr algn="ctr"/>
                      <a:r>
                        <a:rPr kumimoji="1" lang="en-US" altLang="ja-JP" sz="1050" dirty="0">
                          <a:latin typeface="Meiryo UI" panose="020B0604030504040204" pitchFamily="50" charset="-128"/>
                          <a:ea typeface="Meiryo UI" panose="020B0604030504040204" pitchFamily="50" charset="-128"/>
                        </a:rPr>
                        <a:t>6</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データ提供者のデータカタログ作成ツールを用いたカタログ作成・更新・削除</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データ提供者</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オンプレミスにデータカタログ作成ツールがあるユーザ向けフロー。</a:t>
                      </a:r>
                      <a:endParaRPr kumimoji="1" lang="en-US" altLang="ja-JP" sz="105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データ提供者に配置したデータカタログ作成ツールでカタログを作成・更新・削除する。</a:t>
                      </a:r>
                      <a:endParaRPr kumimoji="1" lang="en-US" altLang="ja-JP"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61679172"/>
                  </a:ext>
                </a:extLst>
              </a:tr>
              <a:tr h="370840">
                <a:tc>
                  <a:txBody>
                    <a:bodyPr/>
                    <a:lstStyle/>
                    <a:p>
                      <a:pPr algn="ctr"/>
                      <a:r>
                        <a:rPr kumimoji="1" lang="en-US" altLang="ja-JP" sz="1050" dirty="0">
                          <a:latin typeface="Meiryo UI" panose="020B0604030504040204" pitchFamily="50" charset="-128"/>
                          <a:ea typeface="Meiryo UI" panose="020B0604030504040204" pitchFamily="50" charset="-128"/>
                        </a:rPr>
                        <a:t>7</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支援サービス群のデータカタログ作成ツールの列挙型定義データを語彙リポジトリと連携</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運用管理者</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支援サービス群の運用管理者向けタスク。</a:t>
                      </a:r>
                      <a:endParaRPr kumimoji="1" lang="en-US" altLang="ja-JP" sz="105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運用管理者が語彙連携ツールを使用して、データカタログ作成ツールの列挙型定義データの語彙リポジトリへの登録と語彙リポジトリから取得した語彙データをデータカタログ作成ツールの列挙型定義データとして登録する。</a:t>
                      </a:r>
                      <a:endParaRPr kumimoji="1" lang="en-US" altLang="ja-JP"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59189690"/>
                  </a:ext>
                </a:extLst>
              </a:tr>
            </a:tbl>
          </a:graphicData>
        </a:graphic>
      </p:graphicFrame>
      <p:sp>
        <p:nvSpPr>
          <p:cNvPr id="5" name="テキスト ボックス 4">
            <a:extLst>
              <a:ext uri="{FF2B5EF4-FFF2-40B4-BE49-F238E27FC236}">
                <a16:creationId xmlns:a16="http://schemas.microsoft.com/office/drawing/2014/main" id="{1C33AFA9-B554-4A46-9FB5-020C77FF5192}"/>
              </a:ext>
            </a:extLst>
          </p:cNvPr>
          <p:cNvSpPr txBox="1"/>
          <p:nvPr/>
        </p:nvSpPr>
        <p:spPr>
          <a:xfrm>
            <a:off x="120838" y="691025"/>
            <a:ext cx="5188009" cy="432000"/>
          </a:xfrm>
          <a:prstGeom prst="rect">
            <a:avLst/>
          </a:prstGeom>
          <a:no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Meiryo UI" panose="020B0604030504040204" pitchFamily="50" charset="-128"/>
                <a:ea typeface="Meiryo UI" panose="020B0604030504040204" pitchFamily="50" charset="-128"/>
              </a:rPr>
              <a:t>■運用パターンごとのタスクおよびアクターを以下に整理する。</a:t>
            </a:r>
          </a:p>
        </p:txBody>
      </p:sp>
    </p:spTree>
    <p:extLst>
      <p:ext uri="{BB962C8B-B14F-4D97-AF65-F5344CB8AC3E}">
        <p14:creationId xmlns:p14="http://schemas.microsoft.com/office/powerpoint/2010/main" val="3723030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18BA7E-46CB-4E8D-9E6D-5869008604CB}"/>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1.3 </a:t>
            </a:r>
            <a:r>
              <a:rPr lang="ja-JP" altLang="en-US" sz="1800" dirty="0">
                <a:solidFill>
                  <a:schemeClr val="tx1"/>
                </a:solidFill>
                <a:latin typeface="Meiryo UI" panose="020B0604030504040204" pitchFamily="50" charset="-128"/>
                <a:ea typeface="Meiryo UI" panose="020B0604030504040204" pitchFamily="50" charset="-128"/>
              </a:rPr>
              <a:t>運用について　</a:t>
            </a:r>
            <a:r>
              <a:rPr lang="en-US" altLang="ja-JP" sz="1800" dirty="0">
                <a:solidFill>
                  <a:schemeClr val="tx1"/>
                </a:solidFill>
                <a:latin typeface="Meiryo UI" panose="020B0604030504040204" pitchFamily="50" charset="-128"/>
                <a:ea typeface="Meiryo UI" panose="020B0604030504040204" pitchFamily="50" charset="-128"/>
              </a:rPr>
              <a:t>&gt; 1.3.3 </a:t>
            </a:r>
            <a:r>
              <a:rPr lang="ja-JP" altLang="en-US" sz="1800" dirty="0">
                <a:solidFill>
                  <a:schemeClr val="tx1"/>
                </a:solidFill>
                <a:latin typeface="Meiryo UI" panose="020B0604030504040204" pitchFamily="50" charset="-128"/>
                <a:ea typeface="Meiryo UI" panose="020B0604030504040204" pitchFamily="50" charset="-128"/>
              </a:rPr>
              <a:t>機能ごとのパターン</a:t>
            </a:r>
            <a:r>
              <a:rPr lang="en-US" altLang="ja-JP" sz="1800" dirty="0">
                <a:solidFill>
                  <a:schemeClr val="tx1"/>
                </a:solidFill>
                <a:latin typeface="Meiryo UI" panose="020B0604030504040204" pitchFamily="50" charset="-128"/>
                <a:ea typeface="Meiryo UI" panose="020B0604030504040204" pitchFamily="50" charset="-128"/>
              </a:rPr>
              <a:t>(1) - </a:t>
            </a:r>
            <a:r>
              <a:rPr lang="ja-JP" altLang="en-US" sz="1800" dirty="0">
                <a:solidFill>
                  <a:schemeClr val="tx1"/>
                </a:solidFill>
                <a:latin typeface="Meiryo UI" panose="020B0604030504040204" pitchFamily="50" charset="-128"/>
                <a:ea typeface="Meiryo UI" panose="020B0604030504040204" pitchFamily="50" charset="-128"/>
              </a:rPr>
              <a:t>ユーザの作成・編集・削除 </a:t>
            </a:r>
            <a:r>
              <a:rPr lang="en-US" altLang="ja-JP" sz="1800" dirty="0">
                <a:solidFill>
                  <a:schemeClr val="tx1"/>
                </a:solidFill>
                <a:latin typeface="Meiryo UI" panose="020B0604030504040204" pitchFamily="50" charset="-128"/>
                <a:ea typeface="Meiryo UI" panose="020B0604030504040204" pitchFamily="50" charset="-128"/>
              </a:rPr>
              <a:t>-</a:t>
            </a:r>
            <a:endParaRPr kumimoji="1" lang="ja-JP" altLang="en-US" sz="1800" dirty="0">
              <a:solidFill>
                <a:schemeClr val="tx1"/>
              </a:solidFill>
            </a:endParaRPr>
          </a:p>
        </p:txBody>
      </p:sp>
      <p:graphicFrame>
        <p:nvGraphicFramePr>
          <p:cNvPr id="4" name="表 3">
            <a:extLst>
              <a:ext uri="{FF2B5EF4-FFF2-40B4-BE49-F238E27FC236}">
                <a16:creationId xmlns:a16="http://schemas.microsoft.com/office/drawing/2014/main" id="{64DFFA52-5494-4D22-A80C-891FE7D637FC}"/>
              </a:ext>
            </a:extLst>
          </p:cNvPr>
          <p:cNvGraphicFramePr>
            <a:graphicFrameLocks noGrp="1"/>
          </p:cNvGraphicFramePr>
          <p:nvPr>
            <p:extLst>
              <p:ext uri="{D42A27DB-BD31-4B8C-83A1-F6EECF244321}">
                <p14:modId xmlns:p14="http://schemas.microsoft.com/office/powerpoint/2010/main" val="2542578608"/>
              </p:ext>
            </p:extLst>
          </p:nvPr>
        </p:nvGraphicFramePr>
        <p:xfrm>
          <a:off x="234000" y="1306443"/>
          <a:ext cx="9443400" cy="3200400"/>
        </p:xfrm>
        <a:graphic>
          <a:graphicData uri="http://schemas.openxmlformats.org/drawingml/2006/table">
            <a:tbl>
              <a:tblPr firstRow="1" bandRow="1">
                <a:tableStyleId>{5C22544A-7EE6-4342-B048-85BDC9FD1C3A}</a:tableStyleId>
              </a:tblPr>
              <a:tblGrid>
                <a:gridCol w="409828">
                  <a:extLst>
                    <a:ext uri="{9D8B030D-6E8A-4147-A177-3AD203B41FA5}">
                      <a16:colId xmlns:a16="http://schemas.microsoft.com/office/drawing/2014/main" val="144037847"/>
                    </a:ext>
                  </a:extLst>
                </a:gridCol>
                <a:gridCol w="3355071">
                  <a:extLst>
                    <a:ext uri="{9D8B030D-6E8A-4147-A177-3AD203B41FA5}">
                      <a16:colId xmlns:a16="http://schemas.microsoft.com/office/drawing/2014/main" val="631402458"/>
                    </a:ext>
                  </a:extLst>
                </a:gridCol>
                <a:gridCol w="1973276">
                  <a:extLst>
                    <a:ext uri="{9D8B030D-6E8A-4147-A177-3AD203B41FA5}">
                      <a16:colId xmlns:a16="http://schemas.microsoft.com/office/drawing/2014/main" val="2758534309"/>
                    </a:ext>
                  </a:extLst>
                </a:gridCol>
                <a:gridCol w="3705225">
                  <a:extLst>
                    <a:ext uri="{9D8B030D-6E8A-4147-A177-3AD203B41FA5}">
                      <a16:colId xmlns:a16="http://schemas.microsoft.com/office/drawing/2014/main" val="1762568848"/>
                    </a:ext>
                  </a:extLst>
                </a:gridCol>
              </a:tblGrid>
              <a:tr h="0">
                <a:tc>
                  <a:txBody>
                    <a:bodyPr/>
                    <a:lstStyle/>
                    <a:p>
                      <a:pPr algn="ct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latin typeface="Meiryo UI" panose="020B0604030504040204" pitchFamily="50" charset="-128"/>
                          <a:ea typeface="Meiryo UI" panose="020B0604030504040204" pitchFamily="50" charset="-128"/>
                        </a:rPr>
                        <a:t>パターン</a:t>
                      </a:r>
                    </a:p>
                  </a:txBody>
                  <a:tcPr anchor="ctr"/>
                </a:tc>
                <a:tc>
                  <a:txBody>
                    <a:bodyPr/>
                    <a:lstStyle/>
                    <a:p>
                      <a:r>
                        <a:rPr kumimoji="1" lang="ja-JP" altLang="en-US" sz="1200" dirty="0">
                          <a:latin typeface="Meiryo UI" panose="020B0604030504040204" pitchFamily="50" charset="-128"/>
                          <a:ea typeface="Meiryo UI" panose="020B0604030504040204" pitchFamily="50" charset="-128"/>
                        </a:rPr>
                        <a:t>データカタログ作成ツールの対応可否</a:t>
                      </a:r>
                    </a:p>
                  </a:txBody>
                  <a:tcPr anchor="ctr"/>
                </a:tc>
                <a:tc>
                  <a:txBody>
                    <a:bodyPr/>
                    <a:lstStyle/>
                    <a:p>
                      <a:r>
                        <a:rPr kumimoji="1" lang="ja-JP" altLang="en-US" sz="1200" dirty="0">
                          <a:latin typeface="Meiryo UI" panose="020B0604030504040204" pitchFamily="50" charset="-128"/>
                          <a:ea typeface="Meiryo UI" panose="020B0604030504040204" pitchFamily="50" charset="-128"/>
                        </a:rPr>
                        <a:t>備考</a:t>
                      </a:r>
                    </a:p>
                  </a:txBody>
                  <a:tcPr anchor="ctr"/>
                </a:tc>
                <a:extLst>
                  <a:ext uri="{0D108BD9-81ED-4DB2-BD59-A6C34878D82A}">
                    <a16:rowId xmlns:a16="http://schemas.microsoft.com/office/drawing/2014/main" val="3787570290"/>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1</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新規にユーザを作成する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対応</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290726770"/>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2</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新規に複数ユーザを一括で作成する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非対応</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latin typeface="Meiryo UI" panose="020B0604030504040204" pitchFamily="50" charset="-128"/>
                          <a:ea typeface="Meiryo UI" panose="020B0604030504040204" pitchFamily="50" charset="-128"/>
                        </a:rPr>
                        <a:t>CKAN</a:t>
                      </a:r>
                      <a:r>
                        <a:rPr kumimoji="1" lang="ja-JP" altLang="en-US" sz="1200" dirty="0">
                          <a:solidFill>
                            <a:schemeClr val="tx1"/>
                          </a:solidFill>
                          <a:latin typeface="Meiryo UI" panose="020B0604030504040204" pitchFamily="50" charset="-128"/>
                          <a:ea typeface="Meiryo UI" panose="020B0604030504040204" pitchFamily="50" charset="-128"/>
                        </a:rPr>
                        <a:t>仕様上、一部項目の同一設定が不可。</a:t>
                      </a:r>
                      <a:endParaRPr kumimoji="1" lang="en-US" altLang="ja-JP" sz="12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既存のユーザを元にユーザを作成する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非対応</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4190047257"/>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4</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既存のユーザを元に複数ユーザを一括作成する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非対応</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データ提供者を跨いで同一設定を行うことはレアケースと思われる。</a:t>
                      </a:r>
                      <a:endParaRPr kumimoji="1" lang="en-US" altLang="ja-JP" sz="12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また、フィールドによっては</a:t>
                      </a:r>
                      <a:r>
                        <a:rPr kumimoji="1" lang="en-US" altLang="ja-JP" sz="1200" dirty="0">
                          <a:solidFill>
                            <a:schemeClr val="tx1"/>
                          </a:solidFill>
                          <a:latin typeface="Meiryo UI" panose="020B0604030504040204" pitchFamily="50" charset="-128"/>
                          <a:ea typeface="Meiryo UI" panose="020B0604030504040204" pitchFamily="50" charset="-128"/>
                        </a:rPr>
                        <a:t>CKAN</a:t>
                      </a:r>
                      <a:r>
                        <a:rPr kumimoji="1" lang="ja-JP" altLang="en-US" sz="1200" dirty="0">
                          <a:solidFill>
                            <a:schemeClr val="tx1"/>
                          </a:solidFill>
                          <a:latin typeface="Meiryo UI" panose="020B0604030504040204" pitchFamily="50" charset="-128"/>
                          <a:ea typeface="Meiryo UI" panose="020B0604030504040204" pitchFamily="50" charset="-128"/>
                        </a:rPr>
                        <a:t>仕様上同一設定が不可。</a:t>
                      </a:r>
                      <a:endParaRPr kumimoji="1" lang="en-US" altLang="ja-JP" sz="12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45926724"/>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5</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既存のユーザを編集する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対応</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861679172"/>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6</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既存の複数ユーザを一括編集する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非対応</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データ提供者を跨いで同一設定を行うことはレアケースと思われる。</a:t>
                      </a:r>
                      <a:endParaRPr kumimoji="1" lang="en-US" altLang="ja-JP"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89146531"/>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7</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既存のユーザを削除する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対応</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59314556"/>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8</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既存の複数ユーザを一括削除する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非対応</a:t>
                      </a:r>
                      <a:endParaRPr kumimoji="1" lang="en-US" altLang="ja-JP" sz="12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2100782249"/>
                  </a:ext>
                </a:extLst>
              </a:tr>
            </a:tbl>
          </a:graphicData>
        </a:graphic>
      </p:graphicFrame>
      <p:sp>
        <p:nvSpPr>
          <p:cNvPr id="5" name="テキスト ボックス 4">
            <a:extLst>
              <a:ext uri="{FF2B5EF4-FFF2-40B4-BE49-F238E27FC236}">
                <a16:creationId xmlns:a16="http://schemas.microsoft.com/office/drawing/2014/main" id="{1C33AFA9-B554-4A46-9FB5-020C77FF5192}"/>
              </a:ext>
            </a:extLst>
          </p:cNvPr>
          <p:cNvSpPr txBox="1"/>
          <p:nvPr/>
        </p:nvSpPr>
        <p:spPr>
          <a:xfrm>
            <a:off x="120838" y="682148"/>
            <a:ext cx="9293823" cy="624295"/>
          </a:xfrm>
          <a:prstGeom prst="rect">
            <a:avLst/>
          </a:prstGeom>
          <a:solidFill>
            <a:schemeClr val="bg1"/>
          </a:solid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Meiryo UI" panose="020B0604030504040204" pitchFamily="50" charset="-128"/>
                <a:ea typeface="Meiryo UI" panose="020B0604030504040204" pitchFamily="50" charset="-128"/>
              </a:rPr>
              <a:t>■ユーザの作成・編集・削除のパターンを以下に整理する。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複数レコードの一括作成・編集は同一値を反映する想定とする。</a:t>
            </a:r>
          </a:p>
        </p:txBody>
      </p:sp>
    </p:spTree>
    <p:extLst>
      <p:ext uri="{BB962C8B-B14F-4D97-AF65-F5344CB8AC3E}">
        <p14:creationId xmlns:p14="http://schemas.microsoft.com/office/powerpoint/2010/main" val="522225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18BA7E-46CB-4E8D-9E6D-5869008604CB}"/>
              </a:ext>
            </a:extLst>
          </p:cNvPr>
          <p:cNvSpPr>
            <a:spLocks noGrp="1"/>
          </p:cNvSpPr>
          <p:nvPr>
            <p:ph type="title"/>
          </p:nvPr>
        </p:nvSpPr>
        <p:spPr>
          <a:xfrm>
            <a:off x="225611" y="117874"/>
            <a:ext cx="9067500" cy="432000"/>
          </a:xfrm>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1.3 </a:t>
            </a:r>
            <a:r>
              <a:rPr lang="ja-JP" altLang="en-US" sz="1800" dirty="0">
                <a:solidFill>
                  <a:schemeClr val="tx1"/>
                </a:solidFill>
                <a:latin typeface="Meiryo UI" panose="020B0604030504040204" pitchFamily="50" charset="-128"/>
                <a:ea typeface="Meiryo UI" panose="020B0604030504040204" pitchFamily="50" charset="-128"/>
              </a:rPr>
              <a:t>運用について　</a:t>
            </a:r>
            <a:r>
              <a:rPr lang="en-US" altLang="ja-JP" sz="1800" dirty="0">
                <a:solidFill>
                  <a:schemeClr val="tx1"/>
                </a:solidFill>
                <a:latin typeface="Meiryo UI" panose="020B0604030504040204" pitchFamily="50" charset="-128"/>
                <a:ea typeface="Meiryo UI" panose="020B0604030504040204" pitchFamily="50" charset="-128"/>
              </a:rPr>
              <a:t>&gt; 1.3.3 </a:t>
            </a:r>
            <a:r>
              <a:rPr lang="ja-JP" altLang="en-US" sz="1800" dirty="0">
                <a:solidFill>
                  <a:schemeClr val="tx1"/>
                </a:solidFill>
                <a:latin typeface="Meiryo UI" panose="020B0604030504040204" pitchFamily="50" charset="-128"/>
                <a:ea typeface="Meiryo UI" panose="020B0604030504040204" pitchFamily="50" charset="-128"/>
              </a:rPr>
              <a:t>機能ごとのパターン</a:t>
            </a:r>
            <a:r>
              <a:rPr lang="en-US" altLang="ja-JP" sz="1800" dirty="0">
                <a:solidFill>
                  <a:schemeClr val="tx1"/>
                </a:solidFill>
                <a:latin typeface="Meiryo UI" panose="020B0604030504040204" pitchFamily="50" charset="-128"/>
                <a:ea typeface="Meiryo UI" panose="020B0604030504040204" pitchFamily="50" charset="-128"/>
              </a:rPr>
              <a:t>(2) - </a:t>
            </a:r>
            <a:r>
              <a:rPr lang="ja-JP" altLang="en-US" sz="1800" dirty="0">
                <a:solidFill>
                  <a:schemeClr val="tx1"/>
                </a:solidFill>
                <a:latin typeface="Meiryo UI" panose="020B0604030504040204" pitchFamily="50" charset="-128"/>
                <a:ea typeface="Meiryo UI" panose="020B0604030504040204" pitchFamily="50" charset="-128"/>
              </a:rPr>
              <a:t>テンプレート編集 </a:t>
            </a:r>
            <a:r>
              <a:rPr lang="en-US" altLang="ja-JP" sz="1800" dirty="0">
                <a:solidFill>
                  <a:schemeClr val="tx1"/>
                </a:solidFill>
                <a:latin typeface="Meiryo UI" panose="020B0604030504040204" pitchFamily="50" charset="-128"/>
                <a:ea typeface="Meiryo UI" panose="020B0604030504040204" pitchFamily="50" charset="-128"/>
              </a:rPr>
              <a:t>-</a:t>
            </a:r>
            <a:endParaRPr kumimoji="1" lang="ja-JP" altLang="en-US" sz="1800" dirty="0">
              <a:solidFill>
                <a:schemeClr val="tx1"/>
              </a:solidFill>
            </a:endParaRPr>
          </a:p>
        </p:txBody>
      </p:sp>
      <p:graphicFrame>
        <p:nvGraphicFramePr>
          <p:cNvPr id="4" name="表 3">
            <a:extLst>
              <a:ext uri="{FF2B5EF4-FFF2-40B4-BE49-F238E27FC236}">
                <a16:creationId xmlns:a16="http://schemas.microsoft.com/office/drawing/2014/main" id="{64DFFA52-5494-4D22-A80C-891FE7D637FC}"/>
              </a:ext>
            </a:extLst>
          </p:cNvPr>
          <p:cNvGraphicFramePr>
            <a:graphicFrameLocks noGrp="1"/>
          </p:cNvGraphicFramePr>
          <p:nvPr>
            <p:extLst>
              <p:ext uri="{D42A27DB-BD31-4B8C-83A1-F6EECF244321}">
                <p14:modId xmlns:p14="http://schemas.microsoft.com/office/powerpoint/2010/main" val="2995787644"/>
              </p:ext>
            </p:extLst>
          </p:nvPr>
        </p:nvGraphicFramePr>
        <p:xfrm>
          <a:off x="265850" y="1531253"/>
          <a:ext cx="9374298" cy="1554480"/>
        </p:xfrm>
        <a:graphic>
          <a:graphicData uri="http://schemas.openxmlformats.org/drawingml/2006/table">
            <a:tbl>
              <a:tblPr firstRow="1" bandRow="1">
                <a:tableStyleId>{5C22544A-7EE6-4342-B048-85BDC9FD1C3A}</a:tableStyleId>
              </a:tblPr>
              <a:tblGrid>
                <a:gridCol w="369632">
                  <a:extLst>
                    <a:ext uri="{9D8B030D-6E8A-4147-A177-3AD203B41FA5}">
                      <a16:colId xmlns:a16="http://schemas.microsoft.com/office/drawing/2014/main" val="144037847"/>
                    </a:ext>
                  </a:extLst>
                </a:gridCol>
                <a:gridCol w="4176381">
                  <a:extLst>
                    <a:ext uri="{9D8B030D-6E8A-4147-A177-3AD203B41FA5}">
                      <a16:colId xmlns:a16="http://schemas.microsoft.com/office/drawing/2014/main" val="631402458"/>
                    </a:ext>
                  </a:extLst>
                </a:gridCol>
                <a:gridCol w="1927970">
                  <a:extLst>
                    <a:ext uri="{9D8B030D-6E8A-4147-A177-3AD203B41FA5}">
                      <a16:colId xmlns:a16="http://schemas.microsoft.com/office/drawing/2014/main" val="2758534309"/>
                    </a:ext>
                  </a:extLst>
                </a:gridCol>
                <a:gridCol w="2900315">
                  <a:extLst>
                    <a:ext uri="{9D8B030D-6E8A-4147-A177-3AD203B41FA5}">
                      <a16:colId xmlns:a16="http://schemas.microsoft.com/office/drawing/2014/main" val="1762568848"/>
                    </a:ext>
                  </a:extLst>
                </a:gridCol>
              </a:tblGrid>
              <a:tr h="0">
                <a:tc>
                  <a:txBody>
                    <a:bodyPr/>
                    <a:lstStyle/>
                    <a:p>
                      <a:pPr algn="ct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latin typeface="Meiryo UI" panose="020B0604030504040204" pitchFamily="50" charset="-128"/>
                          <a:ea typeface="Meiryo UI" panose="020B0604030504040204" pitchFamily="50" charset="-128"/>
                        </a:rPr>
                        <a:t>パターン</a:t>
                      </a:r>
                    </a:p>
                  </a:txBody>
                  <a:tcPr anchor="ctr"/>
                </a:tc>
                <a:tc>
                  <a:txBody>
                    <a:bodyPr/>
                    <a:lstStyle/>
                    <a:p>
                      <a:r>
                        <a:rPr kumimoji="1" lang="ja-JP" altLang="en-US" sz="1200" dirty="0">
                          <a:latin typeface="Meiryo UI" panose="020B0604030504040204" pitchFamily="50" charset="-128"/>
                          <a:ea typeface="Meiryo UI" panose="020B0604030504040204" pitchFamily="50" charset="-128"/>
                        </a:rPr>
                        <a:t>データカタログ作成ツールの対応可否</a:t>
                      </a:r>
                    </a:p>
                  </a:txBody>
                  <a:tcPr anchor="ctr"/>
                </a:tc>
                <a:tc>
                  <a:txBody>
                    <a:bodyPr/>
                    <a:lstStyle/>
                    <a:p>
                      <a:r>
                        <a:rPr kumimoji="1" lang="ja-JP" altLang="en-US" sz="1200" dirty="0">
                          <a:latin typeface="Meiryo UI" panose="020B0604030504040204" pitchFamily="50" charset="-128"/>
                          <a:ea typeface="Meiryo UI" panose="020B0604030504040204" pitchFamily="50" charset="-128"/>
                        </a:rPr>
                        <a:t>備考</a:t>
                      </a:r>
                    </a:p>
                  </a:txBody>
                  <a:tcPr anchor="ctr"/>
                </a:tc>
                <a:extLst>
                  <a:ext uri="{0D108BD9-81ED-4DB2-BD59-A6C34878D82A}">
                    <a16:rowId xmlns:a16="http://schemas.microsoft.com/office/drawing/2014/main" val="3787570290"/>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1</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自ユーザのテンプレートを編集する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対応</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290726770"/>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2</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他ユーザのテンプレート設定を編集する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非対応</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他ユーザのテンプレートはアクセス不可とする。</a:t>
                      </a:r>
                      <a:endParaRPr kumimoji="1" lang="en-US" altLang="ja-JP" sz="12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他ユーザのテンプレート設定を自ユーザのテンプレートに反映する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非対応</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他ユーザのテンプレートはアクセス不可とする。</a:t>
                      </a:r>
                      <a:endParaRPr kumimoji="1" lang="en-US" altLang="ja-JP" sz="12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90047257"/>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自ユーザのテンプレート設定を他ユーザのテンプレートに反映する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非対応</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他ユーザのテンプレートはアクセス不可とする。</a:t>
                      </a:r>
                      <a:endParaRPr kumimoji="1" lang="en-US" altLang="ja-JP" sz="12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45926724"/>
                  </a:ext>
                </a:extLst>
              </a:tr>
            </a:tbl>
          </a:graphicData>
        </a:graphic>
      </p:graphicFrame>
      <p:sp>
        <p:nvSpPr>
          <p:cNvPr id="5" name="テキスト ボックス 4">
            <a:extLst>
              <a:ext uri="{FF2B5EF4-FFF2-40B4-BE49-F238E27FC236}">
                <a16:creationId xmlns:a16="http://schemas.microsoft.com/office/drawing/2014/main" id="{1C33AFA9-B554-4A46-9FB5-020C77FF5192}"/>
              </a:ext>
            </a:extLst>
          </p:cNvPr>
          <p:cNvSpPr txBox="1"/>
          <p:nvPr/>
        </p:nvSpPr>
        <p:spPr>
          <a:xfrm>
            <a:off x="306088" y="682147"/>
            <a:ext cx="9293823" cy="832328"/>
          </a:xfrm>
          <a:prstGeom prst="rect">
            <a:avLst/>
          </a:prstGeom>
          <a:solidFill>
            <a:schemeClr val="bg1"/>
          </a:solid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Meiryo UI" panose="020B0604030504040204" pitchFamily="50" charset="-128"/>
                <a:ea typeface="Meiryo UI" panose="020B0604030504040204" pitchFamily="50" charset="-128"/>
              </a:rPr>
              <a:t>■テンプレート編集のパターンを以下に整理する。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テンプレートは必ず保持する。また、ユーザごとに</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つのみ保持する。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そのため、テンプレートの新規作成・削除は行わない。</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20639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F55D1DAF-FF71-45B3-9E11-C89DA1D09A7F}"/>
              </a:ext>
            </a:extLst>
          </p:cNvPr>
          <p:cNvSpPr txBox="1">
            <a:spLocks/>
          </p:cNvSpPr>
          <p:nvPr/>
        </p:nvSpPr>
        <p:spPr>
          <a:xfrm>
            <a:off x="232025" y="127774"/>
            <a:ext cx="9067500" cy="432000"/>
          </a:xfrm>
          <a:prstGeom prst="rect">
            <a:avLst/>
          </a:prstGeom>
        </p:spPr>
        <p:txBody>
          <a:bodyPr vert="horz" lIns="0" tIns="45720" rIns="91440" bIns="45720" rtlCol="0" anchor="ctr">
            <a:normAutofit/>
          </a:bodyPr>
          <a:lstStyle>
            <a:lvl1pPr algn="l" defTabSz="742950" rtl="0" eaLnBrk="1" latinLnBrk="0" hangingPunct="1">
              <a:lnSpc>
                <a:spcPct val="90000"/>
              </a:lnSpc>
              <a:spcBef>
                <a:spcPct val="0"/>
              </a:spcBef>
              <a:buNone/>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lang="ja-JP" altLang="en-US" sz="2000" dirty="0">
                <a:latin typeface="Meiryo UI" panose="020B0604030504040204" pitchFamily="50" charset="-128"/>
                <a:ea typeface="Meiryo UI" panose="020B0604030504040204" pitchFamily="50" charset="-128"/>
              </a:rPr>
              <a:t>来歴</a:t>
            </a:r>
          </a:p>
        </p:txBody>
      </p:sp>
      <p:graphicFrame>
        <p:nvGraphicFramePr>
          <p:cNvPr id="2" name="表 3">
            <a:extLst>
              <a:ext uri="{FF2B5EF4-FFF2-40B4-BE49-F238E27FC236}">
                <a16:creationId xmlns:a16="http://schemas.microsoft.com/office/drawing/2014/main" id="{3110FDC9-9B74-A503-C336-4B88328C77C4}"/>
              </a:ext>
            </a:extLst>
          </p:cNvPr>
          <p:cNvGraphicFramePr>
            <a:graphicFrameLocks noGrp="1"/>
          </p:cNvGraphicFramePr>
          <p:nvPr>
            <p:extLst>
              <p:ext uri="{D42A27DB-BD31-4B8C-83A1-F6EECF244321}">
                <p14:modId xmlns:p14="http://schemas.microsoft.com/office/powerpoint/2010/main" val="1552734766"/>
              </p:ext>
            </p:extLst>
          </p:nvPr>
        </p:nvGraphicFramePr>
        <p:xfrm>
          <a:off x="232025" y="843552"/>
          <a:ext cx="9504092" cy="4780008"/>
        </p:xfrm>
        <a:graphic>
          <a:graphicData uri="http://schemas.openxmlformats.org/drawingml/2006/table">
            <a:tbl>
              <a:tblPr firstRow="1" bandRow="1">
                <a:tableStyleId>{5C22544A-7EE6-4342-B048-85BDC9FD1C3A}</a:tableStyleId>
              </a:tblPr>
              <a:tblGrid>
                <a:gridCol w="524331">
                  <a:extLst>
                    <a:ext uri="{9D8B030D-6E8A-4147-A177-3AD203B41FA5}">
                      <a16:colId xmlns:a16="http://schemas.microsoft.com/office/drawing/2014/main" val="2040273163"/>
                    </a:ext>
                  </a:extLst>
                </a:gridCol>
                <a:gridCol w="970844">
                  <a:extLst>
                    <a:ext uri="{9D8B030D-6E8A-4147-A177-3AD203B41FA5}">
                      <a16:colId xmlns:a16="http://schemas.microsoft.com/office/drawing/2014/main" val="2499020759"/>
                    </a:ext>
                  </a:extLst>
                </a:gridCol>
                <a:gridCol w="1286933">
                  <a:extLst>
                    <a:ext uri="{9D8B030D-6E8A-4147-A177-3AD203B41FA5}">
                      <a16:colId xmlns:a16="http://schemas.microsoft.com/office/drawing/2014/main" val="3879949297"/>
                    </a:ext>
                  </a:extLst>
                </a:gridCol>
                <a:gridCol w="6721984">
                  <a:extLst>
                    <a:ext uri="{9D8B030D-6E8A-4147-A177-3AD203B41FA5}">
                      <a16:colId xmlns:a16="http://schemas.microsoft.com/office/drawing/2014/main" val="1804676239"/>
                    </a:ext>
                  </a:extLst>
                </a:gridCol>
              </a:tblGrid>
              <a:tr h="299448">
                <a:tc>
                  <a:txBody>
                    <a:bodyPr/>
                    <a:lstStyle/>
                    <a:p>
                      <a:pPr algn="ctr"/>
                      <a:r>
                        <a:rPr kumimoji="1" lang="en-US" altLang="ja-JP" sz="1200" dirty="0">
                          <a:solidFill>
                            <a:schemeClr val="bg1"/>
                          </a:solidFill>
                          <a:latin typeface="Meiryo UI" panose="020B0604030504040204" pitchFamily="50" charset="-128"/>
                          <a:ea typeface="Meiryo UI" panose="020B0604030504040204" pitchFamily="50" charset="-128"/>
                        </a:rPr>
                        <a:t>#</a:t>
                      </a:r>
                    </a:p>
                  </a:txBody>
                  <a:tcPr anchor="ctr"/>
                </a:tc>
                <a:tc>
                  <a:txBody>
                    <a:bodyPr/>
                    <a:lstStyle/>
                    <a:p>
                      <a:r>
                        <a:rPr kumimoji="1" lang="ja-JP" altLang="en-US" sz="1200" dirty="0">
                          <a:solidFill>
                            <a:schemeClr val="bg1"/>
                          </a:solidFill>
                          <a:latin typeface="Meiryo UI" panose="020B0604030504040204" pitchFamily="50" charset="-128"/>
                          <a:ea typeface="Meiryo UI" panose="020B0604030504040204" pitchFamily="50" charset="-128"/>
                        </a:rPr>
                        <a:t>版数</a:t>
                      </a:r>
                    </a:p>
                  </a:txBody>
                  <a:tcPr anchor="ctr"/>
                </a:tc>
                <a:tc>
                  <a:txBody>
                    <a:bodyPr/>
                    <a:lstStyle/>
                    <a:p>
                      <a:r>
                        <a:rPr kumimoji="1" lang="ja-JP" altLang="en-US" sz="1200" dirty="0">
                          <a:solidFill>
                            <a:schemeClr val="bg1"/>
                          </a:solidFill>
                          <a:latin typeface="Meiryo UI" panose="020B0604030504040204" pitchFamily="50" charset="-128"/>
                          <a:ea typeface="Meiryo UI" panose="020B0604030504040204" pitchFamily="50" charset="-128"/>
                        </a:rPr>
                        <a:t>発行年月日</a:t>
                      </a:r>
                    </a:p>
                  </a:txBody>
                  <a:tcPr anchor="ctr"/>
                </a:tc>
                <a:tc>
                  <a:txBody>
                    <a:bodyPr/>
                    <a:lstStyle/>
                    <a:p>
                      <a:r>
                        <a:rPr kumimoji="1" lang="ja-JP" altLang="en-US" sz="1200" dirty="0">
                          <a:solidFill>
                            <a:schemeClr val="bg1"/>
                          </a:solidFill>
                          <a:latin typeface="Meiryo UI" panose="020B0604030504040204" pitchFamily="50" charset="-128"/>
                          <a:ea typeface="Meiryo UI" panose="020B0604030504040204" pitchFamily="50" charset="-128"/>
                        </a:rPr>
                        <a:t>変更内容</a:t>
                      </a:r>
                    </a:p>
                  </a:txBody>
                  <a:tcPr anchor="ctr"/>
                </a:tc>
                <a:extLst>
                  <a:ext uri="{0D108BD9-81ED-4DB2-BD59-A6C34878D82A}">
                    <a16:rowId xmlns:a16="http://schemas.microsoft.com/office/drawing/2014/main" val="3433761847"/>
                  </a:ext>
                </a:extLst>
              </a:tr>
              <a:tr h="226035">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1</a:t>
                      </a: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第</a:t>
                      </a:r>
                      <a:r>
                        <a:rPr kumimoji="1" lang="en-US" altLang="ja-JP" sz="1200" dirty="0">
                          <a:solidFill>
                            <a:schemeClr val="tx1"/>
                          </a:solidFill>
                          <a:latin typeface="Meiryo UI" panose="020B0604030504040204" pitchFamily="50" charset="-128"/>
                          <a:ea typeface="Meiryo UI" panose="020B0604030504040204" pitchFamily="50" charset="-128"/>
                        </a:rPr>
                        <a:t>1.0</a:t>
                      </a:r>
                      <a:r>
                        <a:rPr kumimoji="1" lang="ja-JP" altLang="en-US" sz="1200" dirty="0">
                          <a:solidFill>
                            <a:schemeClr val="tx1"/>
                          </a:solidFill>
                          <a:latin typeface="Meiryo UI" panose="020B0604030504040204" pitchFamily="50" charset="-128"/>
                          <a:ea typeface="Meiryo UI" panose="020B0604030504040204" pitchFamily="50" charset="-128"/>
                        </a:rPr>
                        <a:t>版</a:t>
                      </a:r>
                    </a:p>
                  </a:txBody>
                  <a:tcPr anchor="ctr"/>
                </a:tc>
                <a:tc>
                  <a:txBody>
                    <a:bodyPr/>
                    <a:lstStyle/>
                    <a:p>
                      <a:r>
                        <a:rPr kumimoji="1" lang="en-US" altLang="ja-JP" sz="1200" dirty="0">
                          <a:solidFill>
                            <a:schemeClr val="tx1"/>
                          </a:solidFill>
                          <a:latin typeface="Meiryo UI" panose="020B0604030504040204" pitchFamily="50" charset="-128"/>
                          <a:ea typeface="Meiryo UI" panose="020B0604030504040204" pitchFamily="50" charset="-128"/>
                        </a:rPr>
                        <a:t>2020/07/07</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新規作成</a:t>
                      </a:r>
                    </a:p>
                  </a:txBody>
                  <a:tcPr anchor="ctr"/>
                </a:tc>
                <a:extLst>
                  <a:ext uri="{0D108BD9-81ED-4DB2-BD59-A6C34878D82A}">
                    <a16:rowId xmlns:a16="http://schemas.microsoft.com/office/drawing/2014/main" val="1391738026"/>
                  </a:ext>
                </a:extLst>
              </a:tr>
              <a:tr h="222347">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2</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第</a:t>
                      </a:r>
                      <a:r>
                        <a:rPr kumimoji="1" lang="en-US" altLang="ja-JP" sz="1200" dirty="0">
                          <a:solidFill>
                            <a:schemeClr val="tx1"/>
                          </a:solidFill>
                          <a:latin typeface="Meiryo UI" panose="020B0604030504040204" pitchFamily="50" charset="-128"/>
                          <a:ea typeface="Meiryo UI" panose="020B0604030504040204" pitchFamily="50" charset="-128"/>
                        </a:rPr>
                        <a:t>1.1</a:t>
                      </a:r>
                      <a:r>
                        <a:rPr kumimoji="1" lang="ja-JP" altLang="en-US" sz="1200" dirty="0">
                          <a:solidFill>
                            <a:schemeClr val="tx1"/>
                          </a:solidFill>
                          <a:latin typeface="Meiryo UI" panose="020B0604030504040204" pitchFamily="50" charset="-128"/>
                          <a:ea typeface="Meiryo UI" panose="020B0604030504040204" pitchFamily="50" charset="-128"/>
                        </a:rPr>
                        <a:t>版</a:t>
                      </a:r>
                    </a:p>
                  </a:txBody>
                  <a:tcPr anchor="ctr"/>
                </a:tc>
                <a:tc>
                  <a:txBody>
                    <a:bodyPr/>
                    <a:lstStyle/>
                    <a:p>
                      <a:r>
                        <a:rPr kumimoji="1" lang="en-US" altLang="ja-JP" sz="1200" dirty="0">
                          <a:solidFill>
                            <a:schemeClr val="tx1"/>
                          </a:solidFill>
                          <a:latin typeface="Meiryo UI" panose="020B0604030504040204" pitchFamily="50" charset="-128"/>
                          <a:ea typeface="Meiryo UI" panose="020B0604030504040204" pitchFamily="50" charset="-128"/>
                        </a:rPr>
                        <a:t>2021/2/12</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latin typeface="Meiryo UI" panose="020B0604030504040204" pitchFamily="50" charset="-128"/>
                          <a:ea typeface="Meiryo UI" panose="020B0604030504040204" pitchFamily="50" charset="-128"/>
                        </a:rPr>
                        <a:t>2020</a:t>
                      </a:r>
                      <a:r>
                        <a:rPr kumimoji="1" lang="ja-JP" altLang="en-US" sz="1200" dirty="0">
                          <a:solidFill>
                            <a:schemeClr val="tx1"/>
                          </a:solidFill>
                          <a:latin typeface="Meiryo UI" panose="020B0604030504040204" pitchFamily="50" charset="-128"/>
                          <a:ea typeface="Meiryo UI" panose="020B0604030504040204" pitchFamily="50" charset="-128"/>
                        </a:rPr>
                        <a:t>年度上期開発版反映</a:t>
                      </a:r>
                      <a:endParaRPr kumimoji="1"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・カタログ作成項目仕様</a:t>
                      </a:r>
                      <a:r>
                        <a:rPr kumimoji="1" lang="en-US" altLang="ja-JP" sz="1200" dirty="0">
                          <a:solidFill>
                            <a:schemeClr val="tx1"/>
                          </a:solidFill>
                          <a:latin typeface="Meiryo UI" panose="020B0604030504040204" pitchFamily="50" charset="-128"/>
                          <a:ea typeface="Meiryo UI" panose="020B0604030504040204" pitchFamily="50" charset="-128"/>
                        </a:rPr>
                        <a:t>v1.0</a:t>
                      </a:r>
                      <a:r>
                        <a:rPr kumimoji="1" lang="ja-JP" altLang="en-US" sz="1200" dirty="0">
                          <a:solidFill>
                            <a:schemeClr val="tx1"/>
                          </a:solidFill>
                          <a:latin typeface="Meiryo UI" panose="020B0604030504040204" pitchFamily="50" charset="-128"/>
                          <a:ea typeface="Meiryo UI" panose="020B0604030504040204" pitchFamily="50" charset="-128"/>
                        </a:rPr>
                        <a:t>版対応</a:t>
                      </a:r>
                      <a:endParaRPr kumimoji="1" lang="en-US" altLang="ja-JP" sz="120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1200" dirty="0">
                        <a:solidFill>
                          <a:schemeClr val="tx1"/>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705012875"/>
                  </a:ext>
                </a:extLst>
              </a:tr>
              <a:tr h="222347">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3</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第</a:t>
                      </a:r>
                      <a:r>
                        <a:rPr kumimoji="1" lang="en-US" altLang="ja-JP" sz="1200" dirty="0">
                          <a:solidFill>
                            <a:schemeClr val="tx1"/>
                          </a:solidFill>
                          <a:latin typeface="Meiryo UI" panose="020B0604030504040204" pitchFamily="50" charset="-128"/>
                          <a:ea typeface="Meiryo UI" panose="020B0604030504040204" pitchFamily="50" charset="-128"/>
                        </a:rPr>
                        <a:t>2.0</a:t>
                      </a:r>
                      <a:r>
                        <a:rPr kumimoji="1" lang="ja-JP" altLang="en-US" sz="1200" dirty="0">
                          <a:solidFill>
                            <a:schemeClr val="tx1"/>
                          </a:solidFill>
                          <a:latin typeface="Meiryo UI" panose="020B0604030504040204" pitchFamily="50" charset="-128"/>
                          <a:ea typeface="Meiryo UI" panose="020B0604030504040204" pitchFamily="50" charset="-128"/>
                        </a:rPr>
                        <a:t>版</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latin typeface="Meiryo UI" panose="020B0604030504040204" pitchFamily="50" charset="-128"/>
                          <a:ea typeface="Meiryo UI" panose="020B0604030504040204" pitchFamily="50" charset="-128"/>
                        </a:rPr>
                        <a:t>2021/2/12</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latin typeface="Meiryo UI" panose="020B0604030504040204" pitchFamily="50" charset="-128"/>
                          <a:ea typeface="Meiryo UI" panose="020B0604030504040204" pitchFamily="50" charset="-128"/>
                        </a:rPr>
                        <a:t>2021</a:t>
                      </a:r>
                      <a:r>
                        <a:rPr kumimoji="1" lang="ja-JP" altLang="en-US" sz="1200" dirty="0">
                          <a:solidFill>
                            <a:schemeClr val="tx1"/>
                          </a:solidFill>
                          <a:latin typeface="Meiryo UI" panose="020B0604030504040204" pitchFamily="50" charset="-128"/>
                          <a:ea typeface="Meiryo UI" panose="020B0604030504040204" pitchFamily="50" charset="-128"/>
                        </a:rPr>
                        <a:t>年度上期開発版反映</a:t>
                      </a:r>
                      <a:endParaRPr kumimoji="1"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・カタログ作成項目仕様</a:t>
                      </a:r>
                      <a:r>
                        <a:rPr kumimoji="1" lang="en-US" altLang="ja-JP" sz="1200" dirty="0">
                          <a:solidFill>
                            <a:schemeClr val="tx1"/>
                          </a:solidFill>
                          <a:latin typeface="Meiryo UI" panose="020B0604030504040204" pitchFamily="50" charset="-128"/>
                          <a:ea typeface="Meiryo UI" panose="020B0604030504040204" pitchFamily="50" charset="-128"/>
                        </a:rPr>
                        <a:t>v1.1</a:t>
                      </a:r>
                      <a:r>
                        <a:rPr kumimoji="1" lang="ja-JP" altLang="en-US" sz="1200" dirty="0">
                          <a:solidFill>
                            <a:schemeClr val="tx1"/>
                          </a:solidFill>
                          <a:latin typeface="Meiryo UI" panose="020B0604030504040204" pitchFamily="50" charset="-128"/>
                          <a:ea typeface="Meiryo UI" panose="020B0604030504040204" pitchFamily="50" charset="-128"/>
                        </a:rPr>
                        <a:t>版対応</a:t>
                      </a:r>
                      <a:endParaRPr kumimoji="1"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・カタログ編集削除対応</a:t>
                      </a:r>
                      <a:endParaRPr kumimoji="1"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・一時保存機能</a:t>
                      </a:r>
                      <a:endParaRPr kumimoji="1"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230894682"/>
                  </a:ext>
                </a:extLst>
              </a:tr>
              <a:tr h="222347">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4</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第</a:t>
                      </a:r>
                      <a:r>
                        <a:rPr kumimoji="1" lang="en-US" altLang="ja-JP" sz="1200" dirty="0">
                          <a:solidFill>
                            <a:schemeClr val="tx1"/>
                          </a:solidFill>
                          <a:latin typeface="Meiryo UI" panose="020B0604030504040204" pitchFamily="50" charset="-128"/>
                          <a:ea typeface="Meiryo UI" panose="020B0604030504040204" pitchFamily="50" charset="-128"/>
                        </a:rPr>
                        <a:t>2.1</a:t>
                      </a:r>
                      <a:r>
                        <a:rPr kumimoji="1" lang="ja-JP" altLang="en-US" sz="1200" dirty="0">
                          <a:solidFill>
                            <a:schemeClr val="tx1"/>
                          </a:solidFill>
                          <a:latin typeface="Meiryo UI" panose="020B0604030504040204" pitchFamily="50" charset="-128"/>
                          <a:ea typeface="Meiryo UI" panose="020B0604030504040204" pitchFamily="50" charset="-128"/>
                        </a:rPr>
                        <a:t>版</a:t>
                      </a:r>
                    </a:p>
                  </a:txBody>
                  <a:tcPr anchor="ctr"/>
                </a:tc>
                <a:tc>
                  <a:txBody>
                    <a:bodyPr/>
                    <a:lstStyle/>
                    <a:p>
                      <a:r>
                        <a:rPr kumimoji="1" lang="en-US" altLang="ja-JP" sz="1200" dirty="0">
                          <a:solidFill>
                            <a:schemeClr val="tx1"/>
                          </a:solidFill>
                          <a:latin typeface="Meiryo UI" panose="020B0604030504040204" pitchFamily="50" charset="-128"/>
                          <a:ea typeface="Meiryo UI" panose="020B0604030504040204" pitchFamily="50" charset="-128"/>
                        </a:rPr>
                        <a:t>2021/11/05</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latin typeface="Meiryo UI" panose="020B0604030504040204" pitchFamily="50" charset="-128"/>
                          <a:ea typeface="Meiryo UI" panose="020B0604030504040204" pitchFamily="50" charset="-128"/>
                        </a:rPr>
                        <a:t>2021</a:t>
                      </a:r>
                      <a:r>
                        <a:rPr kumimoji="1" lang="ja-JP" altLang="en-US" sz="1200" dirty="0">
                          <a:solidFill>
                            <a:schemeClr val="tx1"/>
                          </a:solidFill>
                          <a:latin typeface="Meiryo UI" panose="020B0604030504040204" pitchFamily="50" charset="-128"/>
                          <a:ea typeface="Meiryo UI" panose="020B0604030504040204" pitchFamily="50" charset="-128"/>
                        </a:rPr>
                        <a:t>年度下期開発版反映</a:t>
                      </a:r>
                      <a:endParaRPr kumimoji="1"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・カタログ作成項目仕様</a:t>
                      </a:r>
                      <a:r>
                        <a:rPr kumimoji="1" lang="en-US" altLang="ja-JP" sz="1200" dirty="0">
                          <a:solidFill>
                            <a:schemeClr val="tx1"/>
                          </a:solidFill>
                          <a:latin typeface="Meiryo UI" panose="020B0604030504040204" pitchFamily="50" charset="-128"/>
                          <a:ea typeface="Meiryo UI" panose="020B0604030504040204" pitchFamily="50" charset="-128"/>
                        </a:rPr>
                        <a:t>v2.0</a:t>
                      </a:r>
                      <a:r>
                        <a:rPr kumimoji="1" lang="ja-JP" altLang="en-US" sz="1200" dirty="0">
                          <a:solidFill>
                            <a:schemeClr val="tx1"/>
                          </a:solidFill>
                          <a:latin typeface="Meiryo UI" panose="020B0604030504040204" pitchFamily="50" charset="-128"/>
                          <a:ea typeface="Meiryo UI" panose="020B0604030504040204" pitchFamily="50" charset="-128"/>
                        </a:rPr>
                        <a:t>版対応</a:t>
                      </a:r>
                      <a:endParaRPr kumimoji="1"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ja-JP" sz="1200" kern="1200" dirty="0">
                          <a:solidFill>
                            <a:schemeClr val="dk1"/>
                          </a:solidFill>
                          <a:effectLst/>
                          <a:latin typeface="+mn-lt"/>
                          <a:ea typeface="+mn-ea"/>
                          <a:cs typeface="+mn-cs"/>
                        </a:rPr>
                        <a:t>・</a:t>
                      </a:r>
                      <a:r>
                        <a:rPr kumimoji="1" lang="en-US" altLang="ja-JP" sz="1200" kern="1200" dirty="0">
                          <a:solidFill>
                            <a:schemeClr val="dk1"/>
                          </a:solidFill>
                          <a:effectLst/>
                          <a:latin typeface="+mn-lt"/>
                          <a:ea typeface="+mn-ea"/>
                          <a:cs typeface="+mn-cs"/>
                        </a:rPr>
                        <a:t>SAAS</a:t>
                      </a:r>
                      <a:r>
                        <a:rPr kumimoji="1" lang="ja-JP" altLang="ja-JP" sz="1200" kern="1200" dirty="0">
                          <a:solidFill>
                            <a:schemeClr val="dk1"/>
                          </a:solidFill>
                          <a:effectLst/>
                          <a:latin typeface="+mn-lt"/>
                          <a:ea typeface="+mn-ea"/>
                          <a:cs typeface="+mn-cs"/>
                        </a:rPr>
                        <a:t>化</a:t>
                      </a:r>
                      <a:r>
                        <a:rPr kumimoji="1" lang="ja-JP" altLang="en-US" sz="1200" kern="1200" dirty="0">
                          <a:solidFill>
                            <a:schemeClr val="dk1"/>
                          </a:solidFill>
                          <a:effectLst/>
                          <a:latin typeface="+mn-lt"/>
                          <a:ea typeface="+mn-ea"/>
                          <a:cs typeface="+mn-cs"/>
                        </a:rPr>
                        <a:t>対応</a:t>
                      </a:r>
                      <a:endParaRPr kumimoji="1" lang="en-US" altLang="ja-JP" sz="1200" kern="1200" dirty="0">
                        <a:solidFill>
                          <a:schemeClr val="dk1"/>
                        </a:solidFill>
                        <a:effectLst/>
                        <a:latin typeface="+mn-lt"/>
                        <a:ea typeface="+mn-ea"/>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・来歴対応</a:t>
                      </a:r>
                      <a:endParaRPr kumimoji="1" lang="en-US" altLang="ja-JP" sz="1200" kern="1200" dirty="0">
                        <a:solidFill>
                          <a:schemeClr val="dk1"/>
                        </a:solidFill>
                        <a:effectLst/>
                        <a:latin typeface="+mn-lt"/>
                        <a:ea typeface="+mn-ea"/>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a:t>
                      </a:r>
                      <a:r>
                        <a:rPr kumimoji="1" lang="en-US" altLang="ja-JP" sz="1200" kern="1200" dirty="0">
                          <a:solidFill>
                            <a:schemeClr val="dk1"/>
                          </a:solidFill>
                          <a:effectLst/>
                          <a:latin typeface="+mn-lt"/>
                          <a:ea typeface="+mn-ea"/>
                          <a:cs typeface="+mn-cs"/>
                        </a:rPr>
                        <a:t>NGSI</a:t>
                      </a:r>
                      <a:r>
                        <a:rPr kumimoji="1" lang="ja-JP" altLang="en-US" sz="1200" kern="1200" dirty="0">
                          <a:solidFill>
                            <a:schemeClr val="dk1"/>
                          </a:solidFill>
                          <a:effectLst/>
                          <a:latin typeface="+mn-lt"/>
                          <a:ea typeface="+mn-ea"/>
                          <a:cs typeface="+mn-cs"/>
                        </a:rPr>
                        <a:t>連携対応</a:t>
                      </a:r>
                      <a:endParaRPr kumimoji="1" lang="en-US" altLang="ja-JP" sz="1200" kern="1200" dirty="0">
                        <a:solidFill>
                          <a:schemeClr val="dk1"/>
                        </a:solidFill>
                        <a:effectLst/>
                        <a:latin typeface="+mn-lt"/>
                        <a:ea typeface="+mn-ea"/>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ja-JP" sz="12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043040374"/>
                  </a:ext>
                </a:extLst>
              </a:tr>
              <a:tr h="222347">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5</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第</a:t>
                      </a:r>
                      <a:r>
                        <a:rPr kumimoji="1" lang="en-US" altLang="ja-JP" sz="1200" dirty="0">
                          <a:solidFill>
                            <a:schemeClr val="tx1"/>
                          </a:solidFill>
                          <a:latin typeface="Meiryo UI" panose="020B0604030504040204" pitchFamily="50" charset="-128"/>
                          <a:ea typeface="Meiryo UI" panose="020B0604030504040204" pitchFamily="50" charset="-128"/>
                        </a:rPr>
                        <a:t>4.0</a:t>
                      </a:r>
                      <a:r>
                        <a:rPr kumimoji="1" lang="ja-JP" altLang="en-US" sz="1200" dirty="0">
                          <a:solidFill>
                            <a:schemeClr val="tx1"/>
                          </a:solidFill>
                          <a:latin typeface="Meiryo UI" panose="020B0604030504040204" pitchFamily="50" charset="-128"/>
                          <a:ea typeface="Meiryo UI" panose="020B0604030504040204" pitchFamily="50" charset="-128"/>
                        </a:rPr>
                        <a:t>版</a:t>
                      </a:r>
                    </a:p>
                  </a:txBody>
                  <a:tcPr anchor="ctr"/>
                </a:tc>
                <a:tc>
                  <a:txBody>
                    <a:bodyPr/>
                    <a:lstStyle/>
                    <a:p>
                      <a:r>
                        <a:rPr kumimoji="1" lang="en-US" altLang="ja-JP" sz="1200" dirty="0">
                          <a:solidFill>
                            <a:schemeClr val="tx1"/>
                          </a:solidFill>
                          <a:latin typeface="Meiryo UI" panose="020B0604030504040204" pitchFamily="50" charset="-128"/>
                          <a:ea typeface="Meiryo UI" panose="020B0604030504040204" pitchFamily="50" charset="-128"/>
                        </a:rPr>
                        <a:t>2022/10/31</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en-US" altLang="ja-JP" sz="1200" dirty="0">
                          <a:solidFill>
                            <a:schemeClr val="tx1"/>
                          </a:solidFill>
                          <a:latin typeface="Meiryo UI" panose="020B0604030504040204" pitchFamily="50" charset="-128"/>
                          <a:ea typeface="Meiryo UI" panose="020B0604030504040204" pitchFamily="50" charset="-128"/>
                        </a:rPr>
                        <a:t>2022</a:t>
                      </a:r>
                      <a:r>
                        <a:rPr kumimoji="1" lang="ja-JP" altLang="en-US" sz="1200" dirty="0">
                          <a:solidFill>
                            <a:schemeClr val="tx1"/>
                          </a:solidFill>
                          <a:latin typeface="Meiryo UI" panose="020B0604030504040204" pitchFamily="50" charset="-128"/>
                          <a:ea typeface="Meiryo UI" panose="020B0604030504040204" pitchFamily="50" charset="-128"/>
                        </a:rPr>
                        <a:t>年度上期開発版反映</a:t>
                      </a:r>
                      <a:endParaRPr kumimoji="1"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・カタログ作成項目仕様</a:t>
                      </a:r>
                      <a:r>
                        <a:rPr kumimoji="1" lang="en-US" altLang="ja-JP" sz="1200" dirty="0">
                          <a:solidFill>
                            <a:schemeClr val="tx1"/>
                          </a:solidFill>
                          <a:latin typeface="Meiryo UI" panose="020B0604030504040204" pitchFamily="50" charset="-128"/>
                          <a:ea typeface="Meiryo UI" panose="020B0604030504040204" pitchFamily="50" charset="-128"/>
                        </a:rPr>
                        <a:t>v4.0</a:t>
                      </a:r>
                      <a:r>
                        <a:rPr kumimoji="1" lang="ja-JP" altLang="en-US" sz="1200" dirty="0">
                          <a:solidFill>
                            <a:schemeClr val="tx1"/>
                          </a:solidFill>
                          <a:latin typeface="Meiryo UI" panose="020B0604030504040204" pitchFamily="50" charset="-128"/>
                          <a:ea typeface="Meiryo UI" panose="020B0604030504040204" pitchFamily="50" charset="-128"/>
                        </a:rPr>
                        <a:t>版対応</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ja-JP" sz="1200" kern="1200" dirty="0">
                          <a:solidFill>
                            <a:schemeClr val="dk1"/>
                          </a:solidFill>
                          <a:effectLst/>
                          <a:latin typeface="+mn-lt"/>
                          <a:ea typeface="+mn-ea"/>
                          <a:cs typeface="+mn-cs"/>
                        </a:rPr>
                        <a:t>・</a:t>
                      </a:r>
                      <a:r>
                        <a:rPr kumimoji="1" lang="en-US" altLang="ja-JP" sz="1200" kern="1200" dirty="0">
                          <a:solidFill>
                            <a:schemeClr val="dk1"/>
                          </a:solidFill>
                          <a:effectLst/>
                          <a:latin typeface="+mn-lt"/>
                          <a:ea typeface="+mn-ea"/>
                          <a:cs typeface="+mn-cs"/>
                        </a:rPr>
                        <a:t>SAAS</a:t>
                      </a:r>
                      <a:r>
                        <a:rPr kumimoji="1" lang="ja-JP" altLang="ja-JP" sz="1200" kern="1200" dirty="0">
                          <a:solidFill>
                            <a:schemeClr val="dk1"/>
                          </a:solidFill>
                          <a:effectLst/>
                          <a:latin typeface="+mn-lt"/>
                          <a:ea typeface="+mn-ea"/>
                          <a:cs typeface="+mn-cs"/>
                        </a:rPr>
                        <a:t>化の変更</a:t>
                      </a:r>
                    </a:p>
                    <a:p>
                      <a:r>
                        <a:rPr kumimoji="1" lang="ja-JP" altLang="ja-JP" sz="1200" kern="1200" dirty="0">
                          <a:solidFill>
                            <a:schemeClr val="dk1"/>
                          </a:solidFill>
                          <a:effectLst/>
                          <a:latin typeface="+mn-lt"/>
                          <a:ea typeface="+mn-ea"/>
                          <a:cs typeface="+mn-cs"/>
                        </a:rPr>
                        <a:t>・コンプリート機能対応</a:t>
                      </a:r>
                    </a:p>
                    <a:p>
                      <a:r>
                        <a:rPr kumimoji="1" lang="ja-JP" altLang="ja-JP" sz="1200" kern="1200" dirty="0">
                          <a:solidFill>
                            <a:schemeClr val="dk1"/>
                          </a:solidFill>
                          <a:effectLst/>
                          <a:latin typeface="+mn-lt"/>
                          <a:ea typeface="+mn-ea"/>
                          <a:cs typeface="+mn-cs"/>
                        </a:rPr>
                        <a:t>・タグの項目表記</a:t>
                      </a:r>
                    </a:p>
                    <a:p>
                      <a:r>
                        <a:rPr kumimoji="1" lang="ja-JP" altLang="ja-JP" sz="1200" kern="1200" dirty="0">
                          <a:solidFill>
                            <a:schemeClr val="dk1"/>
                          </a:solidFill>
                          <a:effectLst/>
                          <a:latin typeface="+mn-lt"/>
                          <a:ea typeface="+mn-ea"/>
                          <a:cs typeface="+mn-cs"/>
                        </a:rPr>
                        <a:t>・画面表示と拡張表現の機能追加</a:t>
                      </a:r>
                    </a:p>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4225271154"/>
                  </a:ext>
                </a:extLst>
              </a:tr>
            </a:tbl>
          </a:graphicData>
        </a:graphic>
      </p:graphicFrame>
    </p:spTree>
    <p:extLst>
      <p:ext uri="{BB962C8B-B14F-4D97-AF65-F5344CB8AC3E}">
        <p14:creationId xmlns:p14="http://schemas.microsoft.com/office/powerpoint/2010/main" val="4061669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18BA7E-46CB-4E8D-9E6D-5869008604CB}"/>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1.3 </a:t>
            </a:r>
            <a:r>
              <a:rPr lang="ja-JP" altLang="en-US" sz="1800" dirty="0">
                <a:solidFill>
                  <a:schemeClr val="tx1"/>
                </a:solidFill>
                <a:latin typeface="Meiryo UI" panose="020B0604030504040204" pitchFamily="50" charset="-128"/>
                <a:ea typeface="Meiryo UI" panose="020B0604030504040204" pitchFamily="50" charset="-128"/>
              </a:rPr>
              <a:t>運用について　</a:t>
            </a:r>
            <a:r>
              <a:rPr lang="en-US" altLang="ja-JP" sz="1800" dirty="0">
                <a:solidFill>
                  <a:schemeClr val="tx1"/>
                </a:solidFill>
                <a:latin typeface="Meiryo UI" panose="020B0604030504040204" pitchFamily="50" charset="-128"/>
                <a:ea typeface="Meiryo UI" panose="020B0604030504040204" pitchFamily="50" charset="-128"/>
              </a:rPr>
              <a:t>&gt; 1.3.3 </a:t>
            </a:r>
            <a:r>
              <a:rPr lang="ja-JP" altLang="en-US" sz="1800" dirty="0">
                <a:solidFill>
                  <a:schemeClr val="tx1"/>
                </a:solidFill>
                <a:latin typeface="Meiryo UI" panose="020B0604030504040204" pitchFamily="50" charset="-128"/>
                <a:ea typeface="Meiryo UI" panose="020B0604030504040204" pitchFamily="50" charset="-128"/>
              </a:rPr>
              <a:t>機能ごとのパターン</a:t>
            </a:r>
            <a:r>
              <a:rPr lang="en-US" altLang="ja-JP" sz="1800" dirty="0">
                <a:solidFill>
                  <a:schemeClr val="tx1"/>
                </a:solidFill>
                <a:latin typeface="Meiryo UI" panose="020B0604030504040204" pitchFamily="50" charset="-128"/>
                <a:ea typeface="Meiryo UI" panose="020B0604030504040204" pitchFamily="50" charset="-128"/>
              </a:rPr>
              <a:t>(3) – </a:t>
            </a:r>
            <a:r>
              <a:rPr lang="ja-JP" altLang="en-US" sz="1800" dirty="0">
                <a:solidFill>
                  <a:schemeClr val="tx1"/>
                </a:solidFill>
                <a:latin typeface="Meiryo UI" panose="020B0604030504040204" pitchFamily="50" charset="-128"/>
                <a:ea typeface="Meiryo UI" panose="020B0604030504040204" pitchFamily="50" charset="-128"/>
              </a:rPr>
              <a:t>カタログ作成 </a:t>
            </a:r>
            <a:r>
              <a:rPr lang="en-US" altLang="ja-JP" sz="1800" dirty="0">
                <a:solidFill>
                  <a:schemeClr val="tx1"/>
                </a:solidFill>
                <a:latin typeface="Meiryo UI" panose="020B0604030504040204" pitchFamily="50" charset="-128"/>
                <a:ea typeface="Meiryo UI" panose="020B0604030504040204" pitchFamily="50" charset="-128"/>
              </a:rPr>
              <a:t>-</a:t>
            </a:r>
            <a:endParaRPr kumimoji="1" lang="ja-JP" altLang="en-US" sz="1800" dirty="0">
              <a:solidFill>
                <a:schemeClr val="tx1"/>
              </a:solidFill>
            </a:endParaRPr>
          </a:p>
        </p:txBody>
      </p:sp>
      <p:graphicFrame>
        <p:nvGraphicFramePr>
          <p:cNvPr id="4" name="表 3">
            <a:extLst>
              <a:ext uri="{FF2B5EF4-FFF2-40B4-BE49-F238E27FC236}">
                <a16:creationId xmlns:a16="http://schemas.microsoft.com/office/drawing/2014/main" id="{64DFFA52-5494-4D22-A80C-891FE7D637FC}"/>
              </a:ext>
            </a:extLst>
          </p:cNvPr>
          <p:cNvGraphicFramePr>
            <a:graphicFrameLocks noGrp="1"/>
          </p:cNvGraphicFramePr>
          <p:nvPr>
            <p:extLst>
              <p:ext uri="{D42A27DB-BD31-4B8C-83A1-F6EECF244321}">
                <p14:modId xmlns:p14="http://schemas.microsoft.com/office/powerpoint/2010/main" val="3144637824"/>
              </p:ext>
            </p:extLst>
          </p:nvPr>
        </p:nvGraphicFramePr>
        <p:xfrm>
          <a:off x="116746" y="1013480"/>
          <a:ext cx="9730773" cy="5392235"/>
        </p:xfrm>
        <a:graphic>
          <a:graphicData uri="http://schemas.openxmlformats.org/drawingml/2006/table">
            <a:tbl>
              <a:tblPr firstRow="1" bandRow="1">
                <a:tableStyleId>{5C22544A-7EE6-4342-B048-85BDC9FD1C3A}</a:tableStyleId>
              </a:tblPr>
              <a:tblGrid>
                <a:gridCol w="394018">
                  <a:extLst>
                    <a:ext uri="{9D8B030D-6E8A-4147-A177-3AD203B41FA5}">
                      <a16:colId xmlns:a16="http://schemas.microsoft.com/office/drawing/2014/main" val="144037847"/>
                    </a:ext>
                  </a:extLst>
                </a:gridCol>
                <a:gridCol w="3121213">
                  <a:extLst>
                    <a:ext uri="{9D8B030D-6E8A-4147-A177-3AD203B41FA5}">
                      <a16:colId xmlns:a16="http://schemas.microsoft.com/office/drawing/2014/main" val="631402458"/>
                    </a:ext>
                  </a:extLst>
                </a:gridCol>
                <a:gridCol w="1275127">
                  <a:extLst>
                    <a:ext uri="{9D8B030D-6E8A-4147-A177-3AD203B41FA5}">
                      <a16:colId xmlns:a16="http://schemas.microsoft.com/office/drawing/2014/main" val="2758534309"/>
                    </a:ext>
                  </a:extLst>
                </a:gridCol>
                <a:gridCol w="1384183">
                  <a:extLst>
                    <a:ext uri="{9D8B030D-6E8A-4147-A177-3AD203B41FA5}">
                      <a16:colId xmlns:a16="http://schemas.microsoft.com/office/drawing/2014/main" val="2296797756"/>
                    </a:ext>
                  </a:extLst>
                </a:gridCol>
                <a:gridCol w="3556232">
                  <a:extLst>
                    <a:ext uri="{9D8B030D-6E8A-4147-A177-3AD203B41FA5}">
                      <a16:colId xmlns:a16="http://schemas.microsoft.com/office/drawing/2014/main" val="1762568848"/>
                    </a:ext>
                  </a:extLst>
                </a:gridCol>
              </a:tblGrid>
              <a:tr h="181245">
                <a:tc>
                  <a:txBody>
                    <a:bodyPr/>
                    <a:lstStyle/>
                    <a:p>
                      <a:pPr algn="ctr"/>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r>
                        <a:rPr kumimoji="1" lang="ja-JP" altLang="en-US" sz="1000" dirty="0">
                          <a:latin typeface="Meiryo UI" panose="020B0604030504040204" pitchFamily="50" charset="-128"/>
                          <a:ea typeface="Meiryo UI" panose="020B0604030504040204" pitchFamily="50" charset="-128"/>
                        </a:rPr>
                        <a:t>パターン</a:t>
                      </a:r>
                    </a:p>
                  </a:txBody>
                  <a:tcPr anchor="ctr"/>
                </a:tc>
                <a:tc>
                  <a:txBody>
                    <a:bodyPr/>
                    <a:lstStyle/>
                    <a:p>
                      <a:r>
                        <a:rPr kumimoji="1" lang="ja-JP" altLang="en-US" sz="1000" dirty="0">
                          <a:latin typeface="Meiryo UI" panose="020B0604030504040204" pitchFamily="50" charset="-128"/>
                          <a:ea typeface="Meiryo UI" panose="020B0604030504040204" pitchFamily="50" charset="-128"/>
                        </a:rPr>
                        <a:t>対象</a:t>
                      </a:r>
                      <a:r>
                        <a:rPr kumimoji="1" lang="en-US" altLang="ja-JP" sz="1000" dirty="0">
                          <a:latin typeface="Meiryo UI" panose="020B0604030504040204" pitchFamily="50" charset="-128"/>
                          <a:ea typeface="Meiryo UI" panose="020B0604030504040204" pitchFamily="50" charset="-128"/>
                        </a:rPr>
                        <a:t>CKAN</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50" charset="-128"/>
                          <a:ea typeface="Meiryo UI" panose="020B0604030504040204" pitchFamily="50" charset="-128"/>
                        </a:rPr>
                        <a:t>データカタログ作成ツールの対応可否</a:t>
                      </a:r>
                    </a:p>
                  </a:txBody>
                  <a:tcPr anchor="ctr"/>
                </a:tc>
                <a:tc>
                  <a:txBody>
                    <a:bodyPr/>
                    <a:lstStyle/>
                    <a:p>
                      <a:r>
                        <a:rPr kumimoji="1" lang="ja-JP" altLang="en-US" sz="1000" dirty="0">
                          <a:latin typeface="Meiryo UI" panose="020B0604030504040204" pitchFamily="50" charset="-128"/>
                          <a:ea typeface="Meiryo UI" panose="020B0604030504040204" pitchFamily="50" charset="-128"/>
                        </a:rPr>
                        <a:t>備考</a:t>
                      </a:r>
                    </a:p>
                  </a:txBody>
                  <a:tcPr anchor="ctr"/>
                </a:tc>
                <a:extLst>
                  <a:ext uri="{0D108BD9-81ED-4DB2-BD59-A6C34878D82A}">
                    <a16:rowId xmlns:a16="http://schemas.microsoft.com/office/drawing/2014/main" val="3787570290"/>
                  </a:ext>
                </a:extLst>
              </a:tr>
              <a:tr h="302075">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000" dirty="0">
                          <a:solidFill>
                            <a:schemeClr val="tx1"/>
                          </a:solidFill>
                          <a:latin typeface="Meiryo UI" panose="020B0604030504040204" pitchFamily="50" charset="-128"/>
                          <a:ea typeface="Meiryo UI" panose="020B0604030504040204" pitchFamily="50" charset="-128"/>
                        </a:rPr>
                        <a:t>新規に横断検索カタログを作成する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290726770"/>
                  </a:ext>
                </a:extLst>
              </a:tr>
              <a:tr h="145622">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2</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000" dirty="0">
                          <a:solidFill>
                            <a:schemeClr val="tx1"/>
                          </a:solidFill>
                          <a:latin typeface="Meiryo UI" panose="020B0604030504040204" pitchFamily="50" charset="-128"/>
                          <a:ea typeface="Meiryo UI" panose="020B0604030504040204" pitchFamily="50" charset="-128"/>
                        </a:rPr>
                        <a:t>新規に横断検索カタログと詳細検索カタログを作成し、紐づける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横断検索カタログと詳細検索カタログは詳細検索用データセット</a:t>
                      </a:r>
                      <a:r>
                        <a:rPr kumimoji="1" lang="en-US" altLang="ja-JP" sz="1000" dirty="0">
                          <a:solidFill>
                            <a:schemeClr val="tx1"/>
                          </a:solidFill>
                          <a:latin typeface="Meiryo UI" panose="020B0604030504040204" pitchFamily="50" charset="-128"/>
                          <a:ea typeface="Meiryo UI" panose="020B0604030504040204" pitchFamily="50" charset="-128"/>
                        </a:rPr>
                        <a:t>ID</a:t>
                      </a:r>
                      <a:r>
                        <a:rPr kumimoji="1" lang="ja-JP" altLang="en-US" sz="1000" dirty="0">
                          <a:solidFill>
                            <a:schemeClr val="tx1"/>
                          </a:solidFill>
                          <a:latin typeface="Meiryo UI" panose="020B0604030504040204" pitchFamily="50" charset="-128"/>
                          <a:ea typeface="Meiryo UI" panose="020B0604030504040204" pitchFamily="50" charset="-128"/>
                        </a:rPr>
                        <a:t>に同一の値を設定することで紐づける。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3</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新規に詳細検索カタログを作成する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4190047257"/>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4</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既存の横断検索カタログをベースとして、新規に横断検索カタログを作成する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133264523"/>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5</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既存の横断検索カタログをベースとして、新規に</a:t>
                      </a:r>
                      <a:r>
                        <a:rPr kumimoji="1" lang="ja-JP" altLang="en-US" sz="1000" b="0" dirty="0">
                          <a:solidFill>
                            <a:schemeClr val="tx1"/>
                          </a:solidFill>
                          <a:latin typeface="Meiryo UI" panose="020B0604030504040204" pitchFamily="50" charset="-128"/>
                          <a:ea typeface="Meiryo UI" panose="020B0604030504040204" pitchFamily="50" charset="-128"/>
                        </a:rPr>
                        <a:t>横断検索カタログと詳細検索カタログを作成する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1050625749"/>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6</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既存の横断検索カタログをベースとして、新規に詳細検索カタログを作成する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1128219585"/>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7</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既存の横断検索カタログをベースとして、ベースとした横断検索カタログに紐づく詳細検索カタログを作成する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横断検索カタログと詳細検索カタログは詳細検索用データセット</a:t>
                      </a:r>
                      <a:r>
                        <a:rPr kumimoji="1" lang="en-US" altLang="ja-JP" sz="1000" dirty="0">
                          <a:solidFill>
                            <a:schemeClr val="tx1"/>
                          </a:solidFill>
                          <a:latin typeface="Meiryo UI" panose="020B0604030504040204" pitchFamily="50" charset="-128"/>
                          <a:ea typeface="Meiryo UI" panose="020B0604030504040204" pitchFamily="50" charset="-128"/>
                        </a:rPr>
                        <a:t>ID</a:t>
                      </a:r>
                      <a:r>
                        <a:rPr kumimoji="1" lang="ja-JP" altLang="en-US" sz="1000" dirty="0">
                          <a:solidFill>
                            <a:schemeClr val="tx1"/>
                          </a:solidFill>
                          <a:latin typeface="Meiryo UI" panose="020B0604030504040204" pitchFamily="50" charset="-128"/>
                          <a:ea typeface="Meiryo UI" panose="020B0604030504040204" pitchFamily="50" charset="-128"/>
                        </a:rPr>
                        <a:t>に同一の値を設定することで紐づける。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328890134"/>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8</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既存の詳細検索</a:t>
                      </a:r>
                      <a:r>
                        <a:rPr kumimoji="1" lang="en-US" altLang="ja-JP" sz="1000" dirty="0">
                          <a:solidFill>
                            <a:schemeClr val="tx1"/>
                          </a:solidFill>
                          <a:latin typeface="Meiryo UI" panose="020B0604030504040204" pitchFamily="50" charset="-128"/>
                          <a:ea typeface="Meiryo UI" panose="020B0604030504040204" pitchFamily="50" charset="-128"/>
                        </a:rPr>
                        <a:t>CKAN</a:t>
                      </a:r>
                      <a:r>
                        <a:rPr kumimoji="1" lang="ja-JP" altLang="en-US" sz="1000" dirty="0">
                          <a:solidFill>
                            <a:schemeClr val="tx1"/>
                          </a:solidFill>
                          <a:latin typeface="Meiryo UI" panose="020B0604030504040204" pitchFamily="50" charset="-128"/>
                          <a:ea typeface="Meiryo UI" panose="020B0604030504040204" pitchFamily="50" charset="-128"/>
                        </a:rPr>
                        <a:t>カタログをベースとして、新規に横断検索カタログを作成する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4173231171"/>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9</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既存の詳細検索</a:t>
                      </a:r>
                      <a:r>
                        <a:rPr kumimoji="1" lang="en-US" altLang="ja-JP" sz="1000" dirty="0">
                          <a:solidFill>
                            <a:schemeClr val="tx1"/>
                          </a:solidFill>
                          <a:latin typeface="Meiryo UI" panose="020B0604030504040204" pitchFamily="50" charset="-128"/>
                          <a:ea typeface="Meiryo UI" panose="020B0604030504040204" pitchFamily="50" charset="-128"/>
                        </a:rPr>
                        <a:t>CKAN</a:t>
                      </a:r>
                      <a:r>
                        <a:rPr kumimoji="1" lang="ja-JP" altLang="en-US" sz="1000" dirty="0">
                          <a:solidFill>
                            <a:schemeClr val="tx1"/>
                          </a:solidFill>
                          <a:latin typeface="Meiryo UI" panose="020B0604030504040204" pitchFamily="50" charset="-128"/>
                          <a:ea typeface="Meiryo UI" panose="020B0604030504040204" pitchFamily="50" charset="-128"/>
                        </a:rPr>
                        <a:t>カタログをベースとして、新規に横断検索カタログと詳細検索カタログを作成する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3194460380"/>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10</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既存の詳細検索</a:t>
                      </a:r>
                      <a:r>
                        <a:rPr kumimoji="1" lang="en-US" altLang="ja-JP" sz="1000" dirty="0">
                          <a:solidFill>
                            <a:schemeClr val="tx1"/>
                          </a:solidFill>
                          <a:latin typeface="Meiryo UI" panose="020B0604030504040204" pitchFamily="50" charset="-128"/>
                          <a:ea typeface="Meiryo UI" panose="020B0604030504040204" pitchFamily="50" charset="-128"/>
                        </a:rPr>
                        <a:t>CKAN</a:t>
                      </a:r>
                      <a:r>
                        <a:rPr kumimoji="1" lang="ja-JP" altLang="en-US" sz="1000" dirty="0">
                          <a:solidFill>
                            <a:schemeClr val="tx1"/>
                          </a:solidFill>
                          <a:latin typeface="Meiryo UI" panose="020B0604030504040204" pitchFamily="50" charset="-128"/>
                          <a:ea typeface="Meiryo UI" panose="020B0604030504040204" pitchFamily="50" charset="-128"/>
                        </a:rPr>
                        <a:t>カタログをベースとして、新規に詳細検索カタログを作成する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3747182021"/>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11</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既存の詳細検索カタログをベースとして、ベースとした詳細検索カタログに紐づく横断検索カタログを作成する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横断検索カタログと詳細検索カタログは詳細検索用データセット</a:t>
                      </a:r>
                      <a:r>
                        <a:rPr kumimoji="1" lang="en-US" altLang="ja-JP" sz="1000" dirty="0">
                          <a:solidFill>
                            <a:schemeClr val="tx1"/>
                          </a:solidFill>
                          <a:latin typeface="Meiryo UI" panose="020B0604030504040204" pitchFamily="50" charset="-128"/>
                          <a:ea typeface="Meiryo UI" panose="020B0604030504040204" pitchFamily="50" charset="-128"/>
                        </a:rPr>
                        <a:t>ID</a:t>
                      </a:r>
                      <a:r>
                        <a:rPr kumimoji="1" lang="ja-JP" altLang="en-US" sz="1000" dirty="0">
                          <a:solidFill>
                            <a:schemeClr val="tx1"/>
                          </a:solidFill>
                          <a:latin typeface="Meiryo UI" panose="020B0604030504040204" pitchFamily="50" charset="-128"/>
                          <a:ea typeface="Meiryo UI" panose="020B0604030504040204" pitchFamily="50" charset="-128"/>
                        </a:rPr>
                        <a:t>に同一の値を設定することで紐づける。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23130882"/>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12</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新規に複数の横断検索カタログを一括作成する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非対応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複数に異なる入力値を要するユーザビリティ、実装方式が困難。</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1420090"/>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13</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新規に複数の横断検索カタログと詳細検索カタログを一括作成し、紐づける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非対応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複数に異なる入力値を要するユーザビリティ、実装方式が困難。</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358251999"/>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14</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新規に複数の詳細検索カタログを一括作成する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非対応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詳細カタログのみのカタログサイトは非対応とする。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30223895"/>
                  </a:ext>
                </a:extLst>
              </a:tr>
            </a:tbl>
          </a:graphicData>
        </a:graphic>
      </p:graphicFrame>
      <p:sp>
        <p:nvSpPr>
          <p:cNvPr id="5" name="テキスト ボックス 4">
            <a:extLst>
              <a:ext uri="{FF2B5EF4-FFF2-40B4-BE49-F238E27FC236}">
                <a16:creationId xmlns:a16="http://schemas.microsoft.com/office/drawing/2014/main" id="{1C33AFA9-B554-4A46-9FB5-020C77FF5192}"/>
              </a:ext>
            </a:extLst>
          </p:cNvPr>
          <p:cNvSpPr txBox="1"/>
          <p:nvPr/>
        </p:nvSpPr>
        <p:spPr>
          <a:xfrm>
            <a:off x="7677" y="652502"/>
            <a:ext cx="9293823" cy="432000"/>
          </a:xfrm>
          <a:prstGeom prst="rect">
            <a:avLst/>
          </a:prstGeom>
          <a:no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Meiryo UI" panose="020B0604030504040204" pitchFamily="50" charset="-128"/>
                <a:ea typeface="Meiryo UI" panose="020B0604030504040204" pitchFamily="50" charset="-128"/>
              </a:rPr>
              <a:t>■カタログの作成パターンを以下に整理する。</a:t>
            </a:r>
          </a:p>
        </p:txBody>
      </p:sp>
    </p:spTree>
    <p:extLst>
      <p:ext uri="{BB962C8B-B14F-4D97-AF65-F5344CB8AC3E}">
        <p14:creationId xmlns:p14="http://schemas.microsoft.com/office/powerpoint/2010/main" val="404589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18BA7E-46CB-4E8D-9E6D-5869008604CB}"/>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1.3 </a:t>
            </a:r>
            <a:r>
              <a:rPr lang="ja-JP" altLang="en-US" sz="1800" dirty="0">
                <a:solidFill>
                  <a:schemeClr val="tx1"/>
                </a:solidFill>
                <a:latin typeface="Meiryo UI" panose="020B0604030504040204" pitchFamily="50" charset="-128"/>
                <a:ea typeface="Meiryo UI" panose="020B0604030504040204" pitchFamily="50" charset="-128"/>
              </a:rPr>
              <a:t>運用について　</a:t>
            </a:r>
            <a:r>
              <a:rPr lang="en-US" altLang="ja-JP" sz="1800" dirty="0">
                <a:solidFill>
                  <a:schemeClr val="tx1"/>
                </a:solidFill>
                <a:latin typeface="Meiryo UI" panose="020B0604030504040204" pitchFamily="50" charset="-128"/>
                <a:ea typeface="Meiryo UI" panose="020B0604030504040204" pitchFamily="50" charset="-128"/>
              </a:rPr>
              <a:t>&gt; 1.3.3 </a:t>
            </a:r>
            <a:r>
              <a:rPr lang="ja-JP" altLang="en-US" sz="1800" dirty="0">
                <a:solidFill>
                  <a:schemeClr val="tx1"/>
                </a:solidFill>
                <a:latin typeface="Meiryo UI" panose="020B0604030504040204" pitchFamily="50" charset="-128"/>
                <a:ea typeface="Meiryo UI" panose="020B0604030504040204" pitchFamily="50" charset="-128"/>
              </a:rPr>
              <a:t>機能ごとのパターン</a:t>
            </a:r>
            <a:r>
              <a:rPr lang="en-US" altLang="ja-JP" sz="1800" dirty="0">
                <a:solidFill>
                  <a:schemeClr val="tx1"/>
                </a:solidFill>
                <a:latin typeface="Meiryo UI" panose="020B0604030504040204" pitchFamily="50" charset="-128"/>
                <a:ea typeface="Meiryo UI" panose="020B0604030504040204" pitchFamily="50" charset="-128"/>
              </a:rPr>
              <a:t>(3) – </a:t>
            </a:r>
            <a:r>
              <a:rPr lang="ja-JP" altLang="en-US" sz="1800" dirty="0">
                <a:solidFill>
                  <a:schemeClr val="tx1"/>
                </a:solidFill>
                <a:latin typeface="Meiryo UI" panose="020B0604030504040204" pitchFamily="50" charset="-128"/>
                <a:ea typeface="Meiryo UI" panose="020B0604030504040204" pitchFamily="50" charset="-128"/>
              </a:rPr>
              <a:t>カタログ作成 </a:t>
            </a:r>
            <a:r>
              <a:rPr lang="en-US" altLang="ja-JP" sz="1800" dirty="0">
                <a:solidFill>
                  <a:schemeClr val="tx1"/>
                </a:solidFill>
                <a:latin typeface="Meiryo UI" panose="020B0604030504040204" pitchFamily="50" charset="-128"/>
                <a:ea typeface="Meiryo UI" panose="020B0604030504040204" pitchFamily="50" charset="-128"/>
              </a:rPr>
              <a:t>-</a:t>
            </a:r>
            <a:endParaRPr kumimoji="1" lang="ja-JP" altLang="en-US" sz="1800" dirty="0">
              <a:solidFill>
                <a:schemeClr val="tx1"/>
              </a:solidFill>
            </a:endParaRPr>
          </a:p>
        </p:txBody>
      </p:sp>
      <p:graphicFrame>
        <p:nvGraphicFramePr>
          <p:cNvPr id="4" name="表 3">
            <a:extLst>
              <a:ext uri="{FF2B5EF4-FFF2-40B4-BE49-F238E27FC236}">
                <a16:creationId xmlns:a16="http://schemas.microsoft.com/office/drawing/2014/main" id="{64DFFA52-5494-4D22-A80C-891FE7D637FC}"/>
              </a:ext>
            </a:extLst>
          </p:cNvPr>
          <p:cNvGraphicFramePr>
            <a:graphicFrameLocks noGrp="1"/>
          </p:cNvGraphicFramePr>
          <p:nvPr>
            <p:extLst>
              <p:ext uri="{D42A27DB-BD31-4B8C-83A1-F6EECF244321}">
                <p14:modId xmlns:p14="http://schemas.microsoft.com/office/powerpoint/2010/main" val="3702555166"/>
              </p:ext>
            </p:extLst>
          </p:nvPr>
        </p:nvGraphicFramePr>
        <p:xfrm>
          <a:off x="116746" y="1013480"/>
          <a:ext cx="9730773" cy="4267200"/>
        </p:xfrm>
        <a:graphic>
          <a:graphicData uri="http://schemas.openxmlformats.org/drawingml/2006/table">
            <a:tbl>
              <a:tblPr firstRow="1" bandRow="1">
                <a:tableStyleId>{5C22544A-7EE6-4342-B048-85BDC9FD1C3A}</a:tableStyleId>
              </a:tblPr>
              <a:tblGrid>
                <a:gridCol w="394018">
                  <a:extLst>
                    <a:ext uri="{9D8B030D-6E8A-4147-A177-3AD203B41FA5}">
                      <a16:colId xmlns:a16="http://schemas.microsoft.com/office/drawing/2014/main" val="144037847"/>
                    </a:ext>
                  </a:extLst>
                </a:gridCol>
                <a:gridCol w="3121213">
                  <a:extLst>
                    <a:ext uri="{9D8B030D-6E8A-4147-A177-3AD203B41FA5}">
                      <a16:colId xmlns:a16="http://schemas.microsoft.com/office/drawing/2014/main" val="631402458"/>
                    </a:ext>
                  </a:extLst>
                </a:gridCol>
                <a:gridCol w="1275127">
                  <a:extLst>
                    <a:ext uri="{9D8B030D-6E8A-4147-A177-3AD203B41FA5}">
                      <a16:colId xmlns:a16="http://schemas.microsoft.com/office/drawing/2014/main" val="2758534309"/>
                    </a:ext>
                  </a:extLst>
                </a:gridCol>
                <a:gridCol w="1218488">
                  <a:extLst>
                    <a:ext uri="{9D8B030D-6E8A-4147-A177-3AD203B41FA5}">
                      <a16:colId xmlns:a16="http://schemas.microsoft.com/office/drawing/2014/main" val="2296797756"/>
                    </a:ext>
                  </a:extLst>
                </a:gridCol>
                <a:gridCol w="3721927">
                  <a:extLst>
                    <a:ext uri="{9D8B030D-6E8A-4147-A177-3AD203B41FA5}">
                      <a16:colId xmlns:a16="http://schemas.microsoft.com/office/drawing/2014/main" val="1762568848"/>
                    </a:ext>
                  </a:extLst>
                </a:gridCol>
              </a:tblGrid>
              <a:tr h="181245">
                <a:tc>
                  <a:txBody>
                    <a:bodyPr/>
                    <a:lstStyle/>
                    <a:p>
                      <a:pPr algn="ctr"/>
                      <a:r>
                        <a:rPr kumimoji="1" lang="en-US" altLang="ja-JP" sz="1000" dirty="0">
                          <a:solidFill>
                            <a:schemeClr val="bg1"/>
                          </a:solidFill>
                          <a:latin typeface="Meiryo UI" panose="020B0604030504040204" pitchFamily="50" charset="-128"/>
                          <a:ea typeface="Meiryo UI" panose="020B0604030504040204" pitchFamily="50" charset="-128"/>
                        </a:rPr>
                        <a:t>#</a:t>
                      </a:r>
                      <a:endParaRPr kumimoji="1" lang="ja-JP" altLang="en-US" sz="1000" dirty="0">
                        <a:solidFill>
                          <a:schemeClr val="bg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000" dirty="0">
                          <a:solidFill>
                            <a:schemeClr val="bg1"/>
                          </a:solidFill>
                          <a:latin typeface="Meiryo UI" panose="020B0604030504040204" pitchFamily="50" charset="-128"/>
                          <a:ea typeface="Meiryo UI" panose="020B0604030504040204" pitchFamily="50" charset="-128"/>
                        </a:rPr>
                        <a:t>パターン</a:t>
                      </a:r>
                    </a:p>
                  </a:txBody>
                  <a:tcPr anchor="ctr"/>
                </a:tc>
                <a:tc>
                  <a:txBody>
                    <a:bodyPr/>
                    <a:lstStyle/>
                    <a:p>
                      <a:r>
                        <a:rPr kumimoji="1" lang="ja-JP" altLang="en-US" sz="1000" dirty="0">
                          <a:solidFill>
                            <a:schemeClr val="bg1"/>
                          </a:solidFill>
                          <a:latin typeface="Meiryo UI" panose="020B0604030504040204" pitchFamily="50" charset="-128"/>
                          <a:ea typeface="Meiryo UI" panose="020B0604030504040204" pitchFamily="50" charset="-128"/>
                        </a:rPr>
                        <a:t>対象</a:t>
                      </a:r>
                      <a:r>
                        <a:rPr kumimoji="1" lang="en-US" altLang="ja-JP" sz="1000" dirty="0">
                          <a:solidFill>
                            <a:schemeClr val="bg1"/>
                          </a:solidFill>
                          <a:latin typeface="Meiryo UI" panose="020B0604030504040204" pitchFamily="50" charset="-128"/>
                          <a:ea typeface="Meiryo UI" panose="020B0604030504040204" pitchFamily="50" charset="-128"/>
                        </a:rPr>
                        <a:t>CKAN</a:t>
                      </a:r>
                      <a:endParaRPr kumimoji="1" lang="ja-JP" altLang="en-US" sz="1000" dirty="0">
                        <a:solidFill>
                          <a:schemeClr val="bg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bg1"/>
                          </a:solidFill>
                          <a:latin typeface="Meiryo UI" panose="020B0604030504040204" pitchFamily="50" charset="-128"/>
                          <a:ea typeface="Meiryo UI" panose="020B0604030504040204" pitchFamily="50" charset="-128"/>
                        </a:rPr>
                        <a:t>データカタログ作成ツールの対応可否</a:t>
                      </a:r>
                    </a:p>
                  </a:txBody>
                  <a:tcPr anchor="ctr"/>
                </a:tc>
                <a:tc>
                  <a:txBody>
                    <a:bodyPr/>
                    <a:lstStyle/>
                    <a:p>
                      <a:r>
                        <a:rPr kumimoji="1" lang="ja-JP" altLang="en-US" sz="1000" dirty="0">
                          <a:solidFill>
                            <a:schemeClr val="bg1"/>
                          </a:solidFill>
                          <a:latin typeface="Meiryo UI" panose="020B0604030504040204" pitchFamily="50" charset="-128"/>
                          <a:ea typeface="Meiryo UI" panose="020B0604030504040204" pitchFamily="50" charset="-128"/>
                        </a:rPr>
                        <a:t>備考</a:t>
                      </a:r>
                    </a:p>
                  </a:txBody>
                  <a:tcPr anchor="ctr"/>
                </a:tc>
                <a:extLst>
                  <a:ext uri="{0D108BD9-81ED-4DB2-BD59-A6C34878D82A}">
                    <a16:rowId xmlns:a16="http://schemas.microsoft.com/office/drawing/2014/main" val="3787570290"/>
                  </a:ext>
                </a:extLst>
              </a:tr>
              <a:tr h="302075">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15</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既存の横断検索カタログをベースとして、新規に複数の横断検索カタログを一括作成する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非対応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複数に異なる入力値を要するユーザビリティ、実装方式が困難。</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0726770"/>
                  </a:ext>
                </a:extLst>
              </a:tr>
              <a:tr h="145622">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16</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既存の横断検索カタログをベースとして、新規に複数の</a:t>
                      </a:r>
                      <a:r>
                        <a:rPr kumimoji="1" lang="ja-JP" altLang="en-US" sz="1000" b="0" dirty="0">
                          <a:solidFill>
                            <a:schemeClr val="tx1"/>
                          </a:solidFill>
                          <a:latin typeface="Meiryo UI" panose="020B0604030504040204" pitchFamily="50" charset="-128"/>
                          <a:ea typeface="Meiryo UI" panose="020B0604030504040204" pitchFamily="50" charset="-128"/>
                        </a:rPr>
                        <a:t>横断検索カタログと詳細検索カタログを一括作成する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非対応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複数に異なる入力値を要するユーザビリティ、実装方式が困難。</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17</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既存の詳細検索</a:t>
                      </a:r>
                      <a:r>
                        <a:rPr kumimoji="1" lang="en-US" altLang="ja-JP" sz="1000" dirty="0">
                          <a:solidFill>
                            <a:schemeClr val="tx1"/>
                          </a:solidFill>
                          <a:latin typeface="Meiryo UI" panose="020B0604030504040204" pitchFamily="50" charset="-128"/>
                          <a:ea typeface="Meiryo UI" panose="020B0604030504040204" pitchFamily="50" charset="-128"/>
                        </a:rPr>
                        <a:t>CKAN</a:t>
                      </a:r>
                      <a:r>
                        <a:rPr kumimoji="1" lang="ja-JP" altLang="en-US" sz="1000" dirty="0">
                          <a:solidFill>
                            <a:schemeClr val="tx1"/>
                          </a:solidFill>
                          <a:latin typeface="Meiryo UI" panose="020B0604030504040204" pitchFamily="50" charset="-128"/>
                          <a:ea typeface="Meiryo UI" panose="020B0604030504040204" pitchFamily="50" charset="-128"/>
                        </a:rPr>
                        <a:t>カタログをベースとして、新規に複数の詳細検索</a:t>
                      </a:r>
                      <a:r>
                        <a:rPr kumimoji="1" lang="en-US" altLang="ja-JP" sz="1000" dirty="0">
                          <a:solidFill>
                            <a:schemeClr val="tx1"/>
                          </a:solidFill>
                          <a:latin typeface="Meiryo UI" panose="020B0604030504040204" pitchFamily="50" charset="-128"/>
                          <a:ea typeface="Meiryo UI" panose="020B0604030504040204" pitchFamily="50" charset="-128"/>
                        </a:rPr>
                        <a:t>CKAN</a:t>
                      </a:r>
                      <a:r>
                        <a:rPr kumimoji="1" lang="ja-JP" altLang="en-US" sz="1000" dirty="0">
                          <a:solidFill>
                            <a:schemeClr val="tx1"/>
                          </a:solidFill>
                          <a:latin typeface="Meiryo UI" panose="020B0604030504040204" pitchFamily="50" charset="-128"/>
                          <a:ea typeface="Meiryo UI" panose="020B0604030504040204" pitchFamily="50" charset="-128"/>
                        </a:rPr>
                        <a:t>カタログを一括作成する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非対応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複数に異なる入力値を要するユーザビリティ、実装方式が困難。</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4190047257"/>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18</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既存の横断検索カタログをベースとして、新規に複数の詳細検索カタログを一括作成する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非対応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複数に異なる入力値を要するユーザビリティ、実装方式が困難。</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2315286170"/>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19</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既存の横断検索カタログをベースとして、ベースとした横断検索カタログに紐づく複数の詳細検索カタログを一括作成する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非対応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複数に異なる入力値を要するユーザビリティ、実装方式が困難。</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横断検索カタログと詳細検索カタログは</a:t>
                      </a: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1</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対</a:t>
                      </a: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1</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で紐づく。</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818616734"/>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20</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既存の詳細検索</a:t>
                      </a:r>
                      <a:r>
                        <a:rPr kumimoji="1" lang="en-US" altLang="ja-JP" sz="1000" dirty="0">
                          <a:solidFill>
                            <a:schemeClr val="tx1"/>
                          </a:solidFill>
                          <a:latin typeface="Meiryo UI" panose="020B0604030504040204" pitchFamily="50" charset="-128"/>
                          <a:ea typeface="Meiryo UI" panose="020B0604030504040204" pitchFamily="50" charset="-128"/>
                        </a:rPr>
                        <a:t>CKAN</a:t>
                      </a:r>
                      <a:r>
                        <a:rPr kumimoji="1" lang="ja-JP" altLang="en-US" sz="1000" dirty="0">
                          <a:solidFill>
                            <a:schemeClr val="tx1"/>
                          </a:solidFill>
                          <a:latin typeface="Meiryo UI" panose="020B0604030504040204" pitchFamily="50" charset="-128"/>
                          <a:ea typeface="Meiryo UI" panose="020B0604030504040204" pitchFamily="50" charset="-128"/>
                        </a:rPr>
                        <a:t>カタログをベースとして、新規に複数の横断検索カタログを一括作成する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非対応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複数に異なる入力値を要するユーザビリティ、実装方式が困難。</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1583051638"/>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21</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既存の詳細検索</a:t>
                      </a:r>
                      <a:r>
                        <a:rPr kumimoji="1" lang="en-US" altLang="ja-JP" sz="1000" dirty="0">
                          <a:solidFill>
                            <a:schemeClr val="tx1"/>
                          </a:solidFill>
                          <a:latin typeface="Meiryo UI" panose="020B0604030504040204" pitchFamily="50" charset="-128"/>
                          <a:ea typeface="Meiryo UI" panose="020B0604030504040204" pitchFamily="50" charset="-128"/>
                        </a:rPr>
                        <a:t>CKAN</a:t>
                      </a:r>
                      <a:r>
                        <a:rPr kumimoji="1" lang="ja-JP" altLang="en-US" sz="1000" dirty="0">
                          <a:solidFill>
                            <a:schemeClr val="tx1"/>
                          </a:solidFill>
                          <a:latin typeface="Meiryo UI" panose="020B0604030504040204" pitchFamily="50" charset="-128"/>
                          <a:ea typeface="Meiryo UI" panose="020B0604030504040204" pitchFamily="50" charset="-128"/>
                        </a:rPr>
                        <a:t>カタログをベースとして、新規に複数の横断検索カタログと詳細検索カタログを一括作成する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非対応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複数に異なる入力値を要するユーザビリティ、実装方式が困難。</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1883511248"/>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22</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既存の詳細検索</a:t>
                      </a:r>
                      <a:r>
                        <a:rPr kumimoji="1" lang="en-US" altLang="ja-JP" sz="1000" dirty="0">
                          <a:solidFill>
                            <a:schemeClr val="tx1"/>
                          </a:solidFill>
                          <a:latin typeface="Meiryo UI" panose="020B0604030504040204" pitchFamily="50" charset="-128"/>
                          <a:ea typeface="Meiryo UI" panose="020B0604030504040204" pitchFamily="50" charset="-128"/>
                        </a:rPr>
                        <a:t>CKAN</a:t>
                      </a:r>
                      <a:r>
                        <a:rPr kumimoji="1" lang="ja-JP" altLang="en-US" sz="1000" dirty="0">
                          <a:solidFill>
                            <a:schemeClr val="tx1"/>
                          </a:solidFill>
                          <a:latin typeface="Meiryo UI" panose="020B0604030504040204" pitchFamily="50" charset="-128"/>
                          <a:ea typeface="Meiryo UI" panose="020B0604030504040204" pitchFamily="50" charset="-128"/>
                        </a:rPr>
                        <a:t>カタログをベースとして、新規に複数の詳細検索カタログを一括作成する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非対応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複数に異なる入力値を要するユーザビリティ、実装方式が困難。</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2278313864"/>
                  </a:ext>
                </a:extLst>
              </a:tr>
              <a:tr h="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23</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既存の詳細検索カタログをベースとして、ベースとした詳細検索カタログに紐づく複数の横断検索カタログを一括作成する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非対応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複数に異なる入力値を要するユーザビリティ、実装方式が困難。</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横断検索カタログと詳細検索カタログは</a:t>
                      </a: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1</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対</a:t>
                      </a: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1</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で紐づく。</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4053082835"/>
                  </a:ext>
                </a:extLst>
              </a:tr>
            </a:tbl>
          </a:graphicData>
        </a:graphic>
      </p:graphicFrame>
      <p:sp>
        <p:nvSpPr>
          <p:cNvPr id="5" name="テキスト ボックス 4">
            <a:extLst>
              <a:ext uri="{FF2B5EF4-FFF2-40B4-BE49-F238E27FC236}">
                <a16:creationId xmlns:a16="http://schemas.microsoft.com/office/drawing/2014/main" id="{1C33AFA9-B554-4A46-9FB5-020C77FF5192}"/>
              </a:ext>
            </a:extLst>
          </p:cNvPr>
          <p:cNvSpPr txBox="1"/>
          <p:nvPr/>
        </p:nvSpPr>
        <p:spPr>
          <a:xfrm>
            <a:off x="7677" y="652502"/>
            <a:ext cx="9293823" cy="432000"/>
          </a:xfrm>
          <a:prstGeom prst="rect">
            <a:avLst/>
          </a:prstGeom>
          <a:no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Meiryo UI" panose="020B0604030504040204" pitchFamily="50" charset="-128"/>
                <a:ea typeface="Meiryo UI" panose="020B0604030504040204" pitchFamily="50" charset="-128"/>
              </a:rPr>
              <a:t>■カタログの作成パターンを以下に整理する。</a:t>
            </a:r>
          </a:p>
        </p:txBody>
      </p:sp>
    </p:spTree>
    <p:extLst>
      <p:ext uri="{BB962C8B-B14F-4D97-AF65-F5344CB8AC3E}">
        <p14:creationId xmlns:p14="http://schemas.microsoft.com/office/powerpoint/2010/main" val="3102079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18BA7E-46CB-4E8D-9E6D-5869008604CB}"/>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1.3 </a:t>
            </a:r>
            <a:r>
              <a:rPr lang="ja-JP" altLang="en-US" sz="1800" dirty="0">
                <a:solidFill>
                  <a:schemeClr val="tx1"/>
                </a:solidFill>
                <a:latin typeface="Meiryo UI" panose="020B0604030504040204" pitchFamily="50" charset="-128"/>
                <a:ea typeface="Meiryo UI" panose="020B0604030504040204" pitchFamily="50" charset="-128"/>
              </a:rPr>
              <a:t>運用について　</a:t>
            </a:r>
            <a:r>
              <a:rPr lang="en-US" altLang="ja-JP" sz="1800" dirty="0">
                <a:solidFill>
                  <a:schemeClr val="tx1"/>
                </a:solidFill>
                <a:latin typeface="Meiryo UI" panose="020B0604030504040204" pitchFamily="50" charset="-128"/>
                <a:ea typeface="Meiryo UI" panose="020B0604030504040204" pitchFamily="50" charset="-128"/>
              </a:rPr>
              <a:t>&gt; 1.3.3 </a:t>
            </a:r>
            <a:r>
              <a:rPr lang="ja-JP" altLang="en-US" sz="1800" dirty="0">
                <a:solidFill>
                  <a:schemeClr val="tx1"/>
                </a:solidFill>
                <a:latin typeface="Meiryo UI" panose="020B0604030504040204" pitchFamily="50" charset="-128"/>
                <a:ea typeface="Meiryo UI" panose="020B0604030504040204" pitchFamily="50" charset="-128"/>
              </a:rPr>
              <a:t>機能ごとのパターン</a:t>
            </a:r>
            <a:r>
              <a:rPr lang="en-US" altLang="ja-JP" sz="1800" dirty="0">
                <a:solidFill>
                  <a:schemeClr val="tx1"/>
                </a:solidFill>
                <a:latin typeface="Meiryo UI" panose="020B0604030504040204" pitchFamily="50" charset="-128"/>
                <a:ea typeface="Meiryo UI" panose="020B0604030504040204" pitchFamily="50" charset="-128"/>
              </a:rPr>
              <a:t>(4) – </a:t>
            </a:r>
            <a:r>
              <a:rPr lang="ja-JP" altLang="en-US" sz="1800" dirty="0">
                <a:solidFill>
                  <a:schemeClr val="tx1"/>
                </a:solidFill>
                <a:latin typeface="Meiryo UI" panose="020B0604030504040204" pitchFamily="50" charset="-128"/>
                <a:ea typeface="Meiryo UI" panose="020B0604030504040204" pitchFamily="50" charset="-128"/>
              </a:rPr>
              <a:t>カタログ編集 </a:t>
            </a:r>
            <a:r>
              <a:rPr lang="en-US" altLang="ja-JP" sz="1800" dirty="0">
                <a:solidFill>
                  <a:schemeClr val="tx1"/>
                </a:solidFill>
                <a:latin typeface="Meiryo UI" panose="020B0604030504040204" pitchFamily="50" charset="-128"/>
                <a:ea typeface="Meiryo UI" panose="020B0604030504040204" pitchFamily="50" charset="-128"/>
              </a:rPr>
              <a:t>-</a:t>
            </a:r>
            <a:endParaRPr kumimoji="1" lang="ja-JP" altLang="en-US" sz="1800" dirty="0">
              <a:solidFill>
                <a:schemeClr val="tx1"/>
              </a:solidFill>
            </a:endParaRPr>
          </a:p>
        </p:txBody>
      </p:sp>
      <p:graphicFrame>
        <p:nvGraphicFramePr>
          <p:cNvPr id="4" name="表 3">
            <a:extLst>
              <a:ext uri="{FF2B5EF4-FFF2-40B4-BE49-F238E27FC236}">
                <a16:creationId xmlns:a16="http://schemas.microsoft.com/office/drawing/2014/main" id="{64DFFA52-5494-4D22-A80C-891FE7D637FC}"/>
              </a:ext>
            </a:extLst>
          </p:cNvPr>
          <p:cNvGraphicFramePr>
            <a:graphicFrameLocks noGrp="1"/>
          </p:cNvGraphicFramePr>
          <p:nvPr>
            <p:extLst>
              <p:ext uri="{D42A27DB-BD31-4B8C-83A1-F6EECF244321}">
                <p14:modId xmlns:p14="http://schemas.microsoft.com/office/powerpoint/2010/main" val="3710048144"/>
              </p:ext>
            </p:extLst>
          </p:nvPr>
        </p:nvGraphicFramePr>
        <p:xfrm>
          <a:off x="145916" y="1017547"/>
          <a:ext cx="9685318" cy="3014795"/>
        </p:xfrm>
        <a:graphic>
          <a:graphicData uri="http://schemas.openxmlformats.org/drawingml/2006/table">
            <a:tbl>
              <a:tblPr firstRow="1" bandRow="1">
                <a:tableStyleId>{5C22544A-7EE6-4342-B048-85BDC9FD1C3A}</a:tableStyleId>
              </a:tblPr>
              <a:tblGrid>
                <a:gridCol w="405130">
                  <a:extLst>
                    <a:ext uri="{9D8B030D-6E8A-4147-A177-3AD203B41FA5}">
                      <a16:colId xmlns:a16="http://schemas.microsoft.com/office/drawing/2014/main" val="144037847"/>
                    </a:ext>
                  </a:extLst>
                </a:gridCol>
                <a:gridCol w="2762656">
                  <a:extLst>
                    <a:ext uri="{9D8B030D-6E8A-4147-A177-3AD203B41FA5}">
                      <a16:colId xmlns:a16="http://schemas.microsoft.com/office/drawing/2014/main" val="631402458"/>
                    </a:ext>
                  </a:extLst>
                </a:gridCol>
                <a:gridCol w="1420238">
                  <a:extLst>
                    <a:ext uri="{9D8B030D-6E8A-4147-A177-3AD203B41FA5}">
                      <a16:colId xmlns:a16="http://schemas.microsoft.com/office/drawing/2014/main" val="2758534309"/>
                    </a:ext>
                  </a:extLst>
                </a:gridCol>
                <a:gridCol w="1303506">
                  <a:extLst>
                    <a:ext uri="{9D8B030D-6E8A-4147-A177-3AD203B41FA5}">
                      <a16:colId xmlns:a16="http://schemas.microsoft.com/office/drawing/2014/main" val="2296797756"/>
                    </a:ext>
                  </a:extLst>
                </a:gridCol>
                <a:gridCol w="3793788">
                  <a:extLst>
                    <a:ext uri="{9D8B030D-6E8A-4147-A177-3AD203B41FA5}">
                      <a16:colId xmlns:a16="http://schemas.microsoft.com/office/drawing/2014/main" val="1762568848"/>
                    </a:ext>
                  </a:extLst>
                </a:gridCol>
              </a:tblGrid>
              <a:tr h="181245">
                <a:tc>
                  <a:txBody>
                    <a:bodyPr/>
                    <a:lstStyle/>
                    <a:p>
                      <a:pPr algn="ctr"/>
                      <a:r>
                        <a:rPr kumimoji="1" lang="en-US" altLang="ja-JP" sz="1000" dirty="0"/>
                        <a:t>#</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r>
                        <a:rPr kumimoji="1" lang="ja-JP" altLang="en-US" sz="1000" dirty="0"/>
                        <a:t>パターン</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r>
                        <a:rPr kumimoji="1" lang="ja-JP" altLang="en-US" sz="1000" dirty="0"/>
                        <a:t>対象</a:t>
                      </a:r>
                      <a:r>
                        <a:rPr kumimoji="1" lang="en-US" altLang="ja-JP" sz="1000" dirty="0"/>
                        <a:t>CKAN</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データカタログ作成ツールの対応可否</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r>
                        <a:rPr kumimoji="1" lang="ja-JP" altLang="en-US" sz="1000" dirty="0"/>
                        <a:t>備考</a:t>
                      </a:r>
                      <a:endParaRPr kumimoji="1" lang="ja-JP" altLang="en-US" sz="10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787570290"/>
                  </a:ext>
                </a:extLst>
              </a:tr>
              <a:tr h="302075">
                <a:tc>
                  <a:txBody>
                    <a:bodyPr/>
                    <a:lstStyle/>
                    <a:p>
                      <a:pPr algn="ctr"/>
                      <a:r>
                        <a:rPr kumimoji="1" lang="en-US" altLang="ja-JP" sz="1000" dirty="0"/>
                        <a:t>1</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dirty="0"/>
                        <a:t>既存の横断検索カタログを編集する</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横断検索用</a:t>
                      </a:r>
                      <a:r>
                        <a:rPr kumimoji="1" lang="en-US" altLang="ja-JP" sz="1000" dirty="0"/>
                        <a:t>CKAN</a:t>
                      </a:r>
                      <a:endParaRPr kumimoji="1" lang="en-US" altLang="ja-JP"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t>-</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0726770"/>
                  </a:ext>
                </a:extLst>
              </a:tr>
              <a:tr h="145622">
                <a:tc>
                  <a:txBody>
                    <a:bodyPr/>
                    <a:lstStyle/>
                    <a:p>
                      <a:pPr algn="ctr"/>
                      <a:r>
                        <a:rPr kumimoji="1" lang="en-US" altLang="ja-JP" sz="1000" dirty="0"/>
                        <a:t>2</a:t>
                      </a:r>
                      <a:endParaRPr kumimoji="1" lang="ja-JP" altLang="en-US" sz="100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既存の詳細検索カタログを編集する</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詳細検索用</a:t>
                      </a:r>
                      <a:r>
                        <a:rPr kumimoji="1" lang="en-US" altLang="ja-JP" sz="1000" dirty="0"/>
                        <a:t>CKAN</a:t>
                      </a:r>
                      <a:endParaRPr kumimoji="1" lang="en-US" altLang="ja-JP"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対応</a:t>
                      </a:r>
                      <a:endParaRPr kumimoji="1" lang="en-US" altLang="ja-JP"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t>-</a:t>
                      </a:r>
                      <a:endParaRPr kumimoji="1" lang="en-US" altLang="ja-JP" sz="10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0">
                <a:tc>
                  <a:txBody>
                    <a:bodyPr/>
                    <a:lstStyle/>
                    <a:p>
                      <a:pPr algn="ctr"/>
                      <a:r>
                        <a:rPr kumimoji="1" lang="en-US" altLang="ja-JP" sz="1000" dirty="0"/>
                        <a:t>3</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既存の横断検索カタログを編集し、一部項目を詳細検索カタログにも反映する</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横断検索用</a:t>
                      </a:r>
                      <a:r>
                        <a:rPr kumimoji="1" lang="en-US" altLang="ja-JP" sz="1000" dirty="0"/>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詳細検索用</a:t>
                      </a:r>
                      <a:r>
                        <a:rPr kumimoji="1" lang="en-US" altLang="ja-JP" sz="1000" dirty="0"/>
                        <a:t>CKAN</a:t>
                      </a:r>
                      <a:endParaRPr kumimoji="1" lang="en-US" altLang="ja-JP"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対応</a:t>
                      </a:r>
                      <a:endParaRPr kumimoji="1" lang="en-US" altLang="ja-JP"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t>-</a:t>
                      </a:r>
                      <a:endParaRPr kumimoji="1" lang="en-US" altLang="ja-JP" sz="10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90047257"/>
                  </a:ext>
                </a:extLst>
              </a:tr>
              <a:tr h="0">
                <a:tc>
                  <a:txBody>
                    <a:bodyPr/>
                    <a:lstStyle/>
                    <a:p>
                      <a:pPr algn="ctr"/>
                      <a:r>
                        <a:rPr kumimoji="1" lang="en-US" altLang="ja-JP" sz="1000" dirty="0"/>
                        <a:t>4</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既存の詳細検索カタログを編集し、一部項目を横断検索カタログにも反映する</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横断検索用</a:t>
                      </a:r>
                      <a:r>
                        <a:rPr kumimoji="1" lang="en-US" altLang="ja-JP" sz="1000" dirty="0"/>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詳細検索用</a:t>
                      </a:r>
                      <a:r>
                        <a:rPr kumimoji="1" lang="en-US" altLang="ja-JP" sz="1000" dirty="0"/>
                        <a:t>CKAN</a:t>
                      </a:r>
                      <a:endParaRPr kumimoji="1" lang="en-US" altLang="ja-JP"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対応</a:t>
                      </a:r>
                      <a:endParaRPr kumimoji="1" lang="en-US" altLang="ja-JP"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t>-</a:t>
                      </a:r>
                      <a:endParaRPr kumimoji="1" lang="en-US" altLang="ja-JP" sz="10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3264523"/>
                  </a:ext>
                </a:extLst>
              </a:tr>
              <a:tr h="0">
                <a:tc>
                  <a:txBody>
                    <a:bodyPr/>
                    <a:lstStyle/>
                    <a:p>
                      <a:pPr algn="ctr"/>
                      <a:r>
                        <a:rPr kumimoji="1" lang="en-US" altLang="ja-JP" sz="1000" dirty="0">
                          <a:latin typeface="Meiryo UI" panose="020B0604030504040204" pitchFamily="50" charset="-128"/>
                          <a:ea typeface="Meiryo UI" panose="020B0604030504040204" pitchFamily="50" charset="-128"/>
                        </a:rPr>
                        <a:t>5</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既存の複数の横断検索カタログを一括編集する</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横断検索用</a:t>
                      </a:r>
                      <a:r>
                        <a:rPr kumimoji="1" lang="en-US" altLang="ja-JP" sz="1000" dirty="0">
                          <a:solidFill>
                            <a:schemeClr val="tx1"/>
                          </a:solidFill>
                        </a:rPr>
                        <a:t>CKAN</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非対応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複数に異なる入力値を要するユーザビリティ、実装方式が困難。</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1420090"/>
                  </a:ext>
                </a:extLst>
              </a:tr>
              <a:tr h="0">
                <a:tc>
                  <a:txBody>
                    <a:bodyPr/>
                    <a:lstStyle/>
                    <a:p>
                      <a:pPr algn="ctr"/>
                      <a:r>
                        <a:rPr kumimoji="1" lang="en-US" altLang="ja-JP" sz="1000" dirty="0">
                          <a:latin typeface="Meiryo UI" panose="020B0604030504040204" pitchFamily="50" charset="-128"/>
                          <a:ea typeface="Meiryo UI" panose="020B0604030504040204" pitchFamily="50" charset="-128"/>
                        </a:rPr>
                        <a:t>6</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既存の複数の詳細検索カタログを一括編集する</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詳細検索用</a:t>
                      </a:r>
                      <a:r>
                        <a:rPr kumimoji="1" lang="en-US" altLang="ja-JP" sz="1000" dirty="0">
                          <a:solidFill>
                            <a:schemeClr val="tx1"/>
                          </a:solidFill>
                        </a:rPr>
                        <a:t>CKAN</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非対応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複数に異なる入力値を要するユーザビリティ、実装方式が困難。</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358251999"/>
                  </a:ext>
                </a:extLst>
              </a:tr>
              <a:tr h="0">
                <a:tc>
                  <a:txBody>
                    <a:bodyPr/>
                    <a:lstStyle/>
                    <a:p>
                      <a:pPr algn="ctr"/>
                      <a:r>
                        <a:rPr kumimoji="1" lang="en-US" altLang="ja-JP" sz="1000" dirty="0">
                          <a:latin typeface="Meiryo UI" panose="020B0604030504040204" pitchFamily="50" charset="-128"/>
                          <a:ea typeface="Meiryo UI" panose="020B0604030504040204" pitchFamily="50" charset="-128"/>
                        </a:rPr>
                        <a:t>7</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既存の複数の横断検索カタログを一括編集し、一部項目を複数の詳細検索カタログにも反映する</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横断検索用</a:t>
                      </a:r>
                      <a:r>
                        <a:rPr kumimoji="1" lang="en-US" altLang="ja-JP" sz="1000" dirty="0">
                          <a:solidFill>
                            <a:schemeClr val="tx1"/>
                          </a:solidFill>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詳細検索用</a:t>
                      </a:r>
                      <a:r>
                        <a:rPr kumimoji="1" lang="en-US" altLang="ja-JP" sz="1000" dirty="0">
                          <a:solidFill>
                            <a:schemeClr val="tx1"/>
                          </a:solidFill>
                        </a:rPr>
                        <a:t>CKAN</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非対応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複数に異なる入力値を要するユーザビリティ、実装方式が困難。</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30223895"/>
                  </a:ext>
                </a:extLst>
              </a:tr>
              <a:tr h="302075">
                <a:tc>
                  <a:txBody>
                    <a:bodyPr/>
                    <a:lstStyle/>
                    <a:p>
                      <a:pPr algn="ctr"/>
                      <a:r>
                        <a:rPr kumimoji="1" lang="en-US" altLang="ja-JP" sz="1000" dirty="0">
                          <a:latin typeface="Meiryo UI" panose="020B0604030504040204" pitchFamily="50" charset="-128"/>
                          <a:ea typeface="Meiryo UI" panose="020B0604030504040204" pitchFamily="50" charset="-128"/>
                        </a:rPr>
                        <a:t>8</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t>既存の複数の詳細検索カタログを一括編集し、一部項目を複数の横断検索カタログにも反映する</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横断検索用</a:t>
                      </a:r>
                      <a:r>
                        <a:rPr kumimoji="1" lang="en-US" altLang="ja-JP" sz="1000" dirty="0">
                          <a:solidFill>
                            <a:schemeClr val="tx1"/>
                          </a:solidFill>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詳細検索用</a:t>
                      </a:r>
                      <a:r>
                        <a:rPr kumimoji="1" lang="en-US" altLang="ja-JP" sz="1000" dirty="0">
                          <a:solidFill>
                            <a:schemeClr val="tx1"/>
                          </a:solidFill>
                        </a:rPr>
                        <a:t>CKAN</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非対応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rPr>
                        <a:t>複数に異なる入力値を要するユーザビリティ、実装方式が困難。</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45926724"/>
                  </a:ext>
                </a:extLst>
              </a:tr>
            </a:tbl>
          </a:graphicData>
        </a:graphic>
      </p:graphicFrame>
      <p:sp>
        <p:nvSpPr>
          <p:cNvPr id="5" name="テキスト ボックス 4">
            <a:extLst>
              <a:ext uri="{FF2B5EF4-FFF2-40B4-BE49-F238E27FC236}">
                <a16:creationId xmlns:a16="http://schemas.microsoft.com/office/drawing/2014/main" id="{1C33AFA9-B554-4A46-9FB5-020C77FF5192}"/>
              </a:ext>
            </a:extLst>
          </p:cNvPr>
          <p:cNvSpPr txBox="1"/>
          <p:nvPr/>
        </p:nvSpPr>
        <p:spPr>
          <a:xfrm>
            <a:off x="7677" y="664393"/>
            <a:ext cx="9293823" cy="432000"/>
          </a:xfrm>
          <a:prstGeom prst="rect">
            <a:avLst/>
          </a:prstGeom>
          <a:no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Meiryo UI" panose="020B0604030504040204" pitchFamily="50" charset="-128"/>
                <a:ea typeface="Meiryo UI" panose="020B0604030504040204" pitchFamily="50" charset="-128"/>
              </a:rPr>
              <a:t>■カタログの編集パターンを以下に整理する。</a:t>
            </a:r>
          </a:p>
        </p:txBody>
      </p:sp>
    </p:spTree>
    <p:extLst>
      <p:ext uri="{BB962C8B-B14F-4D97-AF65-F5344CB8AC3E}">
        <p14:creationId xmlns:p14="http://schemas.microsoft.com/office/powerpoint/2010/main" val="3829534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18BA7E-46CB-4E8D-9E6D-5869008604CB}"/>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1.3 </a:t>
            </a:r>
            <a:r>
              <a:rPr lang="ja-JP" altLang="en-US" sz="1800" dirty="0">
                <a:solidFill>
                  <a:schemeClr val="tx1"/>
                </a:solidFill>
                <a:latin typeface="Meiryo UI" panose="020B0604030504040204" pitchFamily="50" charset="-128"/>
                <a:ea typeface="Meiryo UI" panose="020B0604030504040204" pitchFamily="50" charset="-128"/>
              </a:rPr>
              <a:t>運用について　</a:t>
            </a:r>
            <a:r>
              <a:rPr lang="en-US" altLang="ja-JP" sz="1800" dirty="0">
                <a:solidFill>
                  <a:schemeClr val="tx1"/>
                </a:solidFill>
                <a:latin typeface="Meiryo UI" panose="020B0604030504040204" pitchFamily="50" charset="-128"/>
                <a:ea typeface="Meiryo UI" panose="020B0604030504040204" pitchFamily="50" charset="-128"/>
              </a:rPr>
              <a:t>&gt; 1.3.3 </a:t>
            </a:r>
            <a:r>
              <a:rPr lang="ja-JP" altLang="en-US" sz="1800" dirty="0">
                <a:solidFill>
                  <a:schemeClr val="tx1"/>
                </a:solidFill>
                <a:latin typeface="Meiryo UI" panose="020B0604030504040204" pitchFamily="50" charset="-128"/>
                <a:ea typeface="Meiryo UI" panose="020B0604030504040204" pitchFamily="50" charset="-128"/>
              </a:rPr>
              <a:t>機能ごとのパターン</a:t>
            </a:r>
            <a:r>
              <a:rPr lang="en-US" altLang="ja-JP" sz="1800" dirty="0">
                <a:solidFill>
                  <a:schemeClr val="tx1"/>
                </a:solidFill>
                <a:latin typeface="Meiryo UI" panose="020B0604030504040204" pitchFamily="50" charset="-128"/>
                <a:ea typeface="Meiryo UI" panose="020B0604030504040204" pitchFamily="50" charset="-128"/>
              </a:rPr>
              <a:t>(5) – </a:t>
            </a:r>
            <a:r>
              <a:rPr lang="ja-JP" altLang="en-US" sz="1800" dirty="0">
                <a:solidFill>
                  <a:schemeClr val="tx1"/>
                </a:solidFill>
                <a:latin typeface="Meiryo UI" panose="020B0604030504040204" pitchFamily="50" charset="-128"/>
                <a:ea typeface="Meiryo UI" panose="020B0604030504040204" pitchFamily="50" charset="-128"/>
              </a:rPr>
              <a:t>カタログ削除 </a:t>
            </a:r>
            <a:r>
              <a:rPr lang="en-US" altLang="ja-JP" sz="1800" dirty="0">
                <a:solidFill>
                  <a:schemeClr val="tx1"/>
                </a:solidFill>
                <a:latin typeface="Meiryo UI" panose="020B0604030504040204" pitchFamily="50" charset="-128"/>
                <a:ea typeface="Meiryo UI" panose="020B0604030504040204" pitchFamily="50" charset="-128"/>
              </a:rPr>
              <a:t>-</a:t>
            </a:r>
            <a:endParaRPr kumimoji="1" lang="ja-JP" altLang="en-US" sz="1800" dirty="0">
              <a:solidFill>
                <a:schemeClr val="tx1"/>
              </a:solidFill>
            </a:endParaRPr>
          </a:p>
        </p:txBody>
      </p:sp>
      <p:graphicFrame>
        <p:nvGraphicFramePr>
          <p:cNvPr id="4" name="表 3">
            <a:extLst>
              <a:ext uri="{FF2B5EF4-FFF2-40B4-BE49-F238E27FC236}">
                <a16:creationId xmlns:a16="http://schemas.microsoft.com/office/drawing/2014/main" id="{64DFFA52-5494-4D22-A80C-891FE7D637FC}"/>
              </a:ext>
            </a:extLst>
          </p:cNvPr>
          <p:cNvGraphicFramePr>
            <a:graphicFrameLocks noGrp="1"/>
          </p:cNvGraphicFramePr>
          <p:nvPr>
            <p:extLst>
              <p:ext uri="{D42A27DB-BD31-4B8C-83A1-F6EECF244321}">
                <p14:modId xmlns:p14="http://schemas.microsoft.com/office/powerpoint/2010/main" val="3439644806"/>
              </p:ext>
            </p:extLst>
          </p:nvPr>
        </p:nvGraphicFramePr>
        <p:xfrm>
          <a:off x="140503" y="1105229"/>
          <a:ext cx="9624993" cy="2585350"/>
        </p:xfrm>
        <a:graphic>
          <a:graphicData uri="http://schemas.openxmlformats.org/drawingml/2006/table">
            <a:tbl>
              <a:tblPr firstRow="1" bandRow="1">
                <a:tableStyleId>{5C22544A-7EE6-4342-B048-85BDC9FD1C3A}</a:tableStyleId>
              </a:tblPr>
              <a:tblGrid>
                <a:gridCol w="344805">
                  <a:extLst>
                    <a:ext uri="{9D8B030D-6E8A-4147-A177-3AD203B41FA5}">
                      <a16:colId xmlns:a16="http://schemas.microsoft.com/office/drawing/2014/main" val="144037847"/>
                    </a:ext>
                  </a:extLst>
                </a:gridCol>
                <a:gridCol w="2762656">
                  <a:extLst>
                    <a:ext uri="{9D8B030D-6E8A-4147-A177-3AD203B41FA5}">
                      <a16:colId xmlns:a16="http://schemas.microsoft.com/office/drawing/2014/main" val="631402458"/>
                    </a:ext>
                  </a:extLst>
                </a:gridCol>
                <a:gridCol w="1420238">
                  <a:extLst>
                    <a:ext uri="{9D8B030D-6E8A-4147-A177-3AD203B41FA5}">
                      <a16:colId xmlns:a16="http://schemas.microsoft.com/office/drawing/2014/main" val="2758534309"/>
                    </a:ext>
                  </a:extLst>
                </a:gridCol>
                <a:gridCol w="1303506">
                  <a:extLst>
                    <a:ext uri="{9D8B030D-6E8A-4147-A177-3AD203B41FA5}">
                      <a16:colId xmlns:a16="http://schemas.microsoft.com/office/drawing/2014/main" val="2296797756"/>
                    </a:ext>
                  </a:extLst>
                </a:gridCol>
                <a:gridCol w="3793788">
                  <a:extLst>
                    <a:ext uri="{9D8B030D-6E8A-4147-A177-3AD203B41FA5}">
                      <a16:colId xmlns:a16="http://schemas.microsoft.com/office/drawing/2014/main" val="1762568848"/>
                    </a:ext>
                  </a:extLst>
                </a:gridCol>
              </a:tblGrid>
              <a:tr h="181245">
                <a:tc>
                  <a:txBody>
                    <a:bodyPr/>
                    <a:lstStyle/>
                    <a:p>
                      <a:pPr algn="ctr"/>
                      <a:r>
                        <a:rPr kumimoji="1" lang="en-US" altLang="ja-JP" sz="1000" dirty="0">
                          <a:solidFill>
                            <a:schemeClr val="bg1"/>
                          </a:solidFill>
                          <a:latin typeface="Meiryo UI" panose="020B0604030504040204" pitchFamily="50" charset="-128"/>
                          <a:ea typeface="Meiryo UI" panose="020B0604030504040204" pitchFamily="50" charset="-128"/>
                        </a:rPr>
                        <a:t>#</a:t>
                      </a:r>
                      <a:endParaRPr kumimoji="1" lang="ja-JP" altLang="en-US" sz="1000" dirty="0">
                        <a:solidFill>
                          <a:schemeClr val="bg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000" dirty="0">
                          <a:solidFill>
                            <a:schemeClr val="bg1"/>
                          </a:solidFill>
                          <a:latin typeface="Meiryo UI" panose="020B0604030504040204" pitchFamily="50" charset="-128"/>
                          <a:ea typeface="Meiryo UI" panose="020B0604030504040204" pitchFamily="50" charset="-128"/>
                        </a:rPr>
                        <a:t>パターン</a:t>
                      </a:r>
                    </a:p>
                  </a:txBody>
                  <a:tcPr anchor="ctr"/>
                </a:tc>
                <a:tc>
                  <a:txBody>
                    <a:bodyPr/>
                    <a:lstStyle/>
                    <a:p>
                      <a:r>
                        <a:rPr kumimoji="1" lang="ja-JP" altLang="en-US" sz="1000" dirty="0">
                          <a:solidFill>
                            <a:schemeClr val="bg1"/>
                          </a:solidFill>
                          <a:latin typeface="Meiryo UI" panose="020B0604030504040204" pitchFamily="50" charset="-128"/>
                          <a:ea typeface="Meiryo UI" panose="020B0604030504040204" pitchFamily="50" charset="-128"/>
                        </a:rPr>
                        <a:t>対象</a:t>
                      </a:r>
                      <a:r>
                        <a:rPr kumimoji="1" lang="en-US" altLang="ja-JP" sz="1000" dirty="0">
                          <a:solidFill>
                            <a:schemeClr val="bg1"/>
                          </a:solidFill>
                          <a:latin typeface="Meiryo UI" panose="020B0604030504040204" pitchFamily="50" charset="-128"/>
                          <a:ea typeface="Meiryo UI" panose="020B0604030504040204" pitchFamily="50" charset="-128"/>
                        </a:rPr>
                        <a:t>CKAN</a:t>
                      </a:r>
                      <a:endParaRPr kumimoji="1" lang="ja-JP" altLang="en-US" sz="1000" dirty="0">
                        <a:solidFill>
                          <a:schemeClr val="bg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bg1"/>
                          </a:solidFill>
                          <a:latin typeface="Meiryo UI" panose="020B0604030504040204" pitchFamily="50" charset="-128"/>
                          <a:ea typeface="Meiryo UI" panose="020B0604030504040204" pitchFamily="50" charset="-128"/>
                        </a:rPr>
                        <a:t>データカタログ作成ツールの対応可否</a:t>
                      </a:r>
                    </a:p>
                  </a:txBody>
                  <a:tcPr anchor="ctr"/>
                </a:tc>
                <a:tc>
                  <a:txBody>
                    <a:bodyPr/>
                    <a:lstStyle/>
                    <a:p>
                      <a:r>
                        <a:rPr kumimoji="1" lang="ja-JP" altLang="en-US" sz="1000" dirty="0">
                          <a:solidFill>
                            <a:schemeClr val="bg1"/>
                          </a:solidFill>
                          <a:latin typeface="Meiryo UI" panose="020B0604030504040204" pitchFamily="50" charset="-128"/>
                          <a:ea typeface="Meiryo UI" panose="020B0604030504040204" pitchFamily="50" charset="-128"/>
                        </a:rPr>
                        <a:t>備考</a:t>
                      </a:r>
                    </a:p>
                  </a:txBody>
                  <a:tcPr anchor="ctr"/>
                </a:tc>
                <a:extLst>
                  <a:ext uri="{0D108BD9-81ED-4DB2-BD59-A6C34878D82A}">
                    <a16:rowId xmlns:a16="http://schemas.microsoft.com/office/drawing/2014/main" val="3787570290"/>
                  </a:ext>
                </a:extLst>
              </a:tr>
              <a:tr h="302075">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既存の横断検索カタログを削除する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911490182"/>
                  </a:ext>
                </a:extLst>
              </a:tr>
              <a:tr h="302075">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2</a:t>
                      </a:r>
                      <a:endParaRPr kumimoji="1" lang="ja-JP" altLang="en-US" sz="100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既存の横断検索カタログとそれに紐づく詳細検索カタログを削除する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3046282844"/>
                  </a:ext>
                </a:extLst>
              </a:tr>
              <a:tr h="302075">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3</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既存の詳細検索カタログを削除する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solidFill>
                            <a:schemeClr val="tx1"/>
                          </a:solidFill>
                          <a:latin typeface="Meiryo UI" panose="020B0604030504040204" pitchFamily="50" charset="-128"/>
                          <a:ea typeface="Meiryo UI" panose="020B0604030504040204" pitchFamily="50" charset="-128"/>
                        </a:rPr>
                        <a:t>-</a:t>
                      </a:r>
                    </a:p>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21801316"/>
                  </a:ext>
                </a:extLst>
              </a:tr>
              <a:tr h="302075">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4</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既存の複数の横断検索カタログを一括削除する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1490728085"/>
                  </a:ext>
                </a:extLst>
              </a:tr>
              <a:tr h="302075">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5</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既存の複数の横断検索カタログとそれに紐づく詳細検索カタログを一括削除する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259315649"/>
                  </a:ext>
                </a:extLst>
              </a:tr>
              <a:tr h="302075">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6</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既存の複数の詳細検索カタログを一括削除する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対応</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59314556"/>
                  </a:ext>
                </a:extLst>
              </a:tr>
            </a:tbl>
          </a:graphicData>
        </a:graphic>
      </p:graphicFrame>
      <p:sp>
        <p:nvSpPr>
          <p:cNvPr id="5" name="テキスト ボックス 4">
            <a:extLst>
              <a:ext uri="{FF2B5EF4-FFF2-40B4-BE49-F238E27FC236}">
                <a16:creationId xmlns:a16="http://schemas.microsoft.com/office/drawing/2014/main" id="{1C33AFA9-B554-4A46-9FB5-020C77FF5192}"/>
              </a:ext>
            </a:extLst>
          </p:cNvPr>
          <p:cNvSpPr txBox="1"/>
          <p:nvPr/>
        </p:nvSpPr>
        <p:spPr>
          <a:xfrm>
            <a:off x="7677" y="702993"/>
            <a:ext cx="9293823" cy="273551"/>
          </a:xfrm>
          <a:prstGeom prst="rect">
            <a:avLst/>
          </a:prstGeom>
          <a:solidFill>
            <a:schemeClr val="bg1"/>
          </a:solid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Meiryo UI" panose="020B0604030504040204" pitchFamily="50" charset="-128"/>
                <a:ea typeface="Meiryo UI" panose="020B0604030504040204" pitchFamily="50" charset="-128"/>
              </a:rPr>
              <a:t>■カタログの削除パターンを以下に整理する。</a:t>
            </a:r>
          </a:p>
        </p:txBody>
      </p:sp>
    </p:spTree>
    <p:extLst>
      <p:ext uri="{BB962C8B-B14F-4D97-AF65-F5344CB8AC3E}">
        <p14:creationId xmlns:p14="http://schemas.microsoft.com/office/powerpoint/2010/main" val="392953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Autofit/>
          </a:bodyPr>
          <a:lstStyle/>
          <a:p>
            <a:r>
              <a:rPr lang="en-US" altLang="ja-JP" sz="1800" dirty="0">
                <a:solidFill>
                  <a:schemeClr val="tx1"/>
                </a:solidFill>
                <a:latin typeface="Meiryo UI" panose="020B0604030504040204" pitchFamily="50" charset="-128"/>
                <a:ea typeface="Meiryo UI" panose="020B0604030504040204" pitchFamily="50" charset="-128"/>
              </a:rPr>
              <a:t>1.4 </a:t>
            </a:r>
            <a:r>
              <a:rPr lang="ja-JP" altLang="en-US" sz="1800" dirty="0">
                <a:solidFill>
                  <a:schemeClr val="tx1"/>
                </a:solidFill>
                <a:latin typeface="Meiryo UI" panose="020B0604030504040204" pitchFamily="50" charset="-128"/>
                <a:ea typeface="Meiryo UI" panose="020B0604030504040204" pitchFamily="50" charset="-128"/>
              </a:rPr>
              <a:t>業務フロー </a:t>
            </a:r>
            <a:r>
              <a:rPr lang="en-US" altLang="ja-JP" sz="1800" dirty="0">
                <a:solidFill>
                  <a:schemeClr val="tx1"/>
                </a:solidFill>
                <a:latin typeface="Meiryo UI" panose="020B0604030504040204" pitchFamily="50" charset="-128"/>
                <a:ea typeface="Meiryo UI" panose="020B0604030504040204" pitchFamily="50" charset="-128"/>
              </a:rPr>
              <a:t>&gt; 1.4.1 </a:t>
            </a:r>
            <a:r>
              <a:rPr kumimoji="1" lang="ja-JP" altLang="en-US" sz="1800" dirty="0">
                <a:solidFill>
                  <a:schemeClr val="tx1"/>
                </a:solidFill>
                <a:latin typeface="Meiryo UI" panose="020B0604030504040204" pitchFamily="50" charset="-128"/>
                <a:ea typeface="Meiryo UI" panose="020B0604030504040204" pitchFamily="50" charset="-128"/>
              </a:rPr>
              <a:t>ユーザ作成・更新・削除の業務フロー</a:t>
            </a:r>
          </a:p>
        </p:txBody>
      </p:sp>
      <p:sp>
        <p:nvSpPr>
          <p:cNvPr id="4" name="正方形/長方形 3">
            <a:extLst>
              <a:ext uri="{FF2B5EF4-FFF2-40B4-BE49-F238E27FC236}">
                <a16:creationId xmlns:a16="http://schemas.microsoft.com/office/drawing/2014/main" id="{320416EB-1A17-49CD-879E-84690C642AB5}"/>
              </a:ext>
            </a:extLst>
          </p:cNvPr>
          <p:cNvSpPr/>
          <p:nvPr/>
        </p:nvSpPr>
        <p:spPr>
          <a:xfrm>
            <a:off x="61419" y="2216394"/>
            <a:ext cx="900000" cy="1615369"/>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データ</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提供者</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70406619-7FB9-4630-8651-932EC5CA92A6}"/>
              </a:ext>
            </a:extLst>
          </p:cNvPr>
          <p:cNvSpPr/>
          <p:nvPr/>
        </p:nvSpPr>
        <p:spPr>
          <a:xfrm>
            <a:off x="61419" y="3818948"/>
            <a:ext cx="900000" cy="2664974"/>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運用管理者</a:t>
            </a:r>
            <a:endParaRPr lang="en-US" altLang="ja-JP" sz="1200" dirty="0">
              <a:solidFill>
                <a:schemeClr val="tx1"/>
              </a:solidFill>
              <a:latin typeface="Meiryo UI" panose="020B0604030504040204" pitchFamily="50" charset="-128"/>
              <a:ea typeface="Meiryo UI" panose="020B0604030504040204" pitchFamily="50" charset="-128"/>
            </a:endParaRPr>
          </a:p>
        </p:txBody>
      </p:sp>
      <p:cxnSp>
        <p:nvCxnSpPr>
          <p:cNvPr id="8" name="直線コネクタ 7">
            <a:extLst>
              <a:ext uri="{FF2B5EF4-FFF2-40B4-BE49-F238E27FC236}">
                <a16:creationId xmlns:a16="http://schemas.microsoft.com/office/drawing/2014/main" id="{11C55EF3-2DC6-4DB1-8BC8-79538E434A06}"/>
              </a:ext>
            </a:extLst>
          </p:cNvPr>
          <p:cNvCxnSpPr>
            <a:cxnSpLocks/>
          </p:cNvCxnSpPr>
          <p:nvPr/>
        </p:nvCxnSpPr>
        <p:spPr>
          <a:xfrm>
            <a:off x="958039" y="3818948"/>
            <a:ext cx="8858856" cy="12816"/>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0BA8AEC6-A48D-45C0-8113-0C21E50CFC45}"/>
              </a:ext>
            </a:extLst>
          </p:cNvPr>
          <p:cNvCxnSpPr>
            <a:cxnSpLocks/>
          </p:cNvCxnSpPr>
          <p:nvPr/>
        </p:nvCxnSpPr>
        <p:spPr>
          <a:xfrm>
            <a:off x="961419" y="6479003"/>
            <a:ext cx="8858856" cy="0"/>
          </a:xfrm>
          <a:prstGeom prst="line">
            <a:avLst/>
          </a:prstGeom>
          <a:ln w="95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B52C89F4-571F-4DAD-BA45-7709A361BA6B}"/>
              </a:ext>
            </a:extLst>
          </p:cNvPr>
          <p:cNvSpPr/>
          <p:nvPr/>
        </p:nvSpPr>
        <p:spPr>
          <a:xfrm>
            <a:off x="1844622" y="1265477"/>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9F61A9AB-DFD6-46B5-94CD-82B7CF6B4445}"/>
              </a:ext>
            </a:extLst>
          </p:cNvPr>
          <p:cNvSpPr/>
          <p:nvPr/>
        </p:nvSpPr>
        <p:spPr>
          <a:xfrm>
            <a:off x="3875021" y="1317389"/>
            <a:ext cx="360000"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85BFE7DD-B482-4E40-971C-974941950F01}"/>
              </a:ext>
            </a:extLst>
          </p:cNvPr>
          <p:cNvSpPr txBox="1"/>
          <p:nvPr/>
        </p:nvSpPr>
        <p:spPr>
          <a:xfrm>
            <a:off x="2730453" y="1196404"/>
            <a:ext cx="1213794" cy="461665"/>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手作業</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画面処理含む</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062BD51E-5F3A-434E-BE88-A8F6FA55B05A}"/>
              </a:ext>
            </a:extLst>
          </p:cNvPr>
          <p:cNvSpPr txBox="1"/>
          <p:nvPr/>
        </p:nvSpPr>
        <p:spPr>
          <a:xfrm>
            <a:off x="4191289" y="1304890"/>
            <a:ext cx="979755"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システム処理</a:t>
            </a:r>
          </a:p>
        </p:txBody>
      </p:sp>
      <p:sp>
        <p:nvSpPr>
          <p:cNvPr id="18" name="フローチャート: 順次アクセス記憶 17">
            <a:extLst>
              <a:ext uri="{FF2B5EF4-FFF2-40B4-BE49-F238E27FC236}">
                <a16:creationId xmlns:a16="http://schemas.microsoft.com/office/drawing/2014/main" id="{37A18A03-CE85-47DA-BE45-0F2A10437D85}"/>
              </a:ext>
            </a:extLst>
          </p:cNvPr>
          <p:cNvSpPr/>
          <p:nvPr/>
        </p:nvSpPr>
        <p:spPr>
          <a:xfrm>
            <a:off x="5217334" y="1317389"/>
            <a:ext cx="252000" cy="252000"/>
          </a:xfrm>
          <a:prstGeom prst="flowChartMagnetic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19" name="テキスト ボックス 18">
            <a:extLst>
              <a:ext uri="{FF2B5EF4-FFF2-40B4-BE49-F238E27FC236}">
                <a16:creationId xmlns:a16="http://schemas.microsoft.com/office/drawing/2014/main" id="{4EB50B82-C0DD-4E7C-930C-B095CC1B0389}"/>
              </a:ext>
            </a:extLst>
          </p:cNvPr>
          <p:cNvSpPr txBox="1"/>
          <p:nvPr/>
        </p:nvSpPr>
        <p:spPr>
          <a:xfrm>
            <a:off x="5433149" y="1304890"/>
            <a:ext cx="554960"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データ</a:t>
            </a:r>
          </a:p>
        </p:txBody>
      </p:sp>
      <p:sp>
        <p:nvSpPr>
          <p:cNvPr id="20" name="フローチャート: 磁気ディスク 19">
            <a:extLst>
              <a:ext uri="{FF2B5EF4-FFF2-40B4-BE49-F238E27FC236}">
                <a16:creationId xmlns:a16="http://schemas.microsoft.com/office/drawing/2014/main" id="{56EB14F4-8F66-4406-8673-08B22D32E665}"/>
              </a:ext>
            </a:extLst>
          </p:cNvPr>
          <p:cNvSpPr/>
          <p:nvPr/>
        </p:nvSpPr>
        <p:spPr>
          <a:xfrm>
            <a:off x="5980383" y="1317389"/>
            <a:ext cx="360000" cy="25200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21" name="テキスト ボックス 20">
            <a:extLst>
              <a:ext uri="{FF2B5EF4-FFF2-40B4-BE49-F238E27FC236}">
                <a16:creationId xmlns:a16="http://schemas.microsoft.com/office/drawing/2014/main" id="{A5F19AC9-882C-433A-8875-8A3511B3839B}"/>
              </a:ext>
            </a:extLst>
          </p:cNvPr>
          <p:cNvSpPr txBox="1"/>
          <p:nvPr/>
        </p:nvSpPr>
        <p:spPr>
          <a:xfrm>
            <a:off x="6296314" y="1304890"/>
            <a:ext cx="671979"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a:t>
            </a:r>
          </a:p>
        </p:txBody>
      </p:sp>
      <p:sp>
        <p:nvSpPr>
          <p:cNvPr id="24" name="楕円 23">
            <a:extLst>
              <a:ext uri="{FF2B5EF4-FFF2-40B4-BE49-F238E27FC236}">
                <a16:creationId xmlns:a16="http://schemas.microsoft.com/office/drawing/2014/main" id="{37F78100-A69F-483B-A5B1-7FFA858C4929}"/>
              </a:ext>
            </a:extLst>
          </p:cNvPr>
          <p:cNvSpPr/>
          <p:nvPr/>
        </p:nvSpPr>
        <p:spPr>
          <a:xfrm>
            <a:off x="2407817" y="1317389"/>
            <a:ext cx="360000" cy="25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cxnSp>
        <p:nvCxnSpPr>
          <p:cNvPr id="82" name="直線コネクタ 81">
            <a:extLst>
              <a:ext uri="{FF2B5EF4-FFF2-40B4-BE49-F238E27FC236}">
                <a16:creationId xmlns:a16="http://schemas.microsoft.com/office/drawing/2014/main" id="{829D2700-49B4-49AE-80C5-8476540265DD}"/>
              </a:ext>
            </a:extLst>
          </p:cNvPr>
          <p:cNvCxnSpPr>
            <a:cxnSpLocks/>
          </p:cNvCxnSpPr>
          <p:nvPr/>
        </p:nvCxnSpPr>
        <p:spPr>
          <a:xfrm>
            <a:off x="9820275" y="2219705"/>
            <a:ext cx="0" cy="42592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B5E03F0-C18C-4B3B-AF68-7F863C6919C8}"/>
              </a:ext>
            </a:extLst>
          </p:cNvPr>
          <p:cNvSpPr txBox="1"/>
          <p:nvPr/>
        </p:nvSpPr>
        <p:spPr>
          <a:xfrm>
            <a:off x="211773" y="651884"/>
            <a:ext cx="9482454" cy="57620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■ 支援サービス群のデータカタログ作成ツールを使用し、データ提供者のユーザを作成・更新・削除する業務フローを以下に図示する。</a:t>
            </a:r>
            <a:endParaRPr lang="en-US" altLang="ja-JP" sz="1600" dirty="0">
              <a:latin typeface="Meiryo UI" panose="020B0604030504040204" pitchFamily="50" charset="-128"/>
              <a:ea typeface="Meiryo UI" panose="020B0604030504040204" pitchFamily="50" charset="-128"/>
            </a:endParaRPr>
          </a:p>
        </p:txBody>
      </p:sp>
      <p:sp>
        <p:nvSpPr>
          <p:cNvPr id="44" name="楕円 43">
            <a:extLst>
              <a:ext uri="{FF2B5EF4-FFF2-40B4-BE49-F238E27FC236}">
                <a16:creationId xmlns:a16="http://schemas.microsoft.com/office/drawing/2014/main" id="{1DA96A71-D15D-4D89-AB2F-A815AA50E237}"/>
              </a:ext>
            </a:extLst>
          </p:cNvPr>
          <p:cNvSpPr/>
          <p:nvPr/>
        </p:nvSpPr>
        <p:spPr>
          <a:xfrm>
            <a:off x="5682432" y="4133168"/>
            <a:ext cx="1381665"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ログイン</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45" name="楕円 44">
            <a:extLst>
              <a:ext uri="{FF2B5EF4-FFF2-40B4-BE49-F238E27FC236}">
                <a16:creationId xmlns:a16="http://schemas.microsoft.com/office/drawing/2014/main" id="{3DE2EFB1-82C7-4A35-BEAC-7AB92FFB64E4}"/>
              </a:ext>
            </a:extLst>
          </p:cNvPr>
          <p:cNvSpPr/>
          <p:nvPr/>
        </p:nvSpPr>
        <p:spPr>
          <a:xfrm>
            <a:off x="8377047" y="4135999"/>
            <a:ext cx="1381666"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組織作成・更新・削除</a:t>
            </a:r>
            <a:endParaRPr lang="en-US" altLang="ja-JP" sz="1200" dirty="0">
              <a:solidFill>
                <a:schemeClr val="tx1"/>
              </a:solidFill>
              <a:latin typeface="Meiryo UI" panose="020B0604030504040204" pitchFamily="50" charset="-128"/>
              <a:ea typeface="Meiryo UI" panose="020B0604030504040204" pitchFamily="50" charset="-128"/>
            </a:endParaRPr>
          </a:p>
        </p:txBody>
      </p:sp>
      <p:cxnSp>
        <p:nvCxnSpPr>
          <p:cNvPr id="47" name="直線矢印コネクタ 46">
            <a:extLst>
              <a:ext uri="{FF2B5EF4-FFF2-40B4-BE49-F238E27FC236}">
                <a16:creationId xmlns:a16="http://schemas.microsoft.com/office/drawing/2014/main" id="{592851C1-A93D-4E5C-B174-34167457E681}"/>
              </a:ext>
            </a:extLst>
          </p:cNvPr>
          <p:cNvCxnSpPr>
            <a:cxnSpLocks/>
            <a:stCxn id="44" idx="6"/>
            <a:endCxn id="45" idx="2"/>
          </p:cNvCxnSpPr>
          <p:nvPr/>
        </p:nvCxnSpPr>
        <p:spPr>
          <a:xfrm>
            <a:off x="7064097" y="4421168"/>
            <a:ext cx="1312950" cy="283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C79CDD28-DADF-4F03-8744-F72E77D3779D}"/>
              </a:ext>
            </a:extLst>
          </p:cNvPr>
          <p:cNvSpPr/>
          <p:nvPr/>
        </p:nvSpPr>
        <p:spPr>
          <a:xfrm>
            <a:off x="2670319" y="2454472"/>
            <a:ext cx="1381665"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ユーザ登録要求</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34" name="正方形/長方形 33">
            <a:extLst>
              <a:ext uri="{FF2B5EF4-FFF2-40B4-BE49-F238E27FC236}">
                <a16:creationId xmlns:a16="http://schemas.microsoft.com/office/drawing/2014/main" id="{B3930F25-EEFF-4F44-BE65-47595CA5DFC9}"/>
              </a:ext>
            </a:extLst>
          </p:cNvPr>
          <p:cNvSpPr/>
          <p:nvPr/>
        </p:nvSpPr>
        <p:spPr>
          <a:xfrm>
            <a:off x="7022188" y="4984105"/>
            <a:ext cx="1197702" cy="13989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データカタログ</a:t>
            </a:r>
            <a:endParaRPr kumimoji="1" lang="en-US" altLang="ja-JP" sz="1200" dirty="0">
              <a:solidFill>
                <a:schemeClr val="tx1"/>
              </a:solidFill>
              <a:latin typeface="Meiryo UI" panose="020B0604030504040204" pitchFamily="50" charset="-128"/>
              <a:ea typeface="Meiryo UI" panose="020B0604030504040204" pitchFamily="50" charset="-128"/>
            </a:endParaRPr>
          </a:p>
          <a:p>
            <a:pPr algn="ctr"/>
            <a:r>
              <a:rPr kumimoji="1" lang="ja-JP" altLang="en-US" sz="1200" dirty="0">
                <a:solidFill>
                  <a:schemeClr val="tx1"/>
                </a:solidFill>
                <a:latin typeface="Meiryo UI" panose="020B0604030504040204" pitchFamily="50" charset="-128"/>
                <a:ea typeface="Meiryo UI" panose="020B0604030504040204" pitchFamily="50" charset="-128"/>
              </a:rPr>
              <a:t>作成ツール</a:t>
            </a:r>
            <a:endParaRPr kumimoji="1" lang="en-US" altLang="ja-JP" sz="1200" dirty="0">
              <a:solidFill>
                <a:schemeClr val="tx1"/>
              </a:solidFill>
              <a:latin typeface="Meiryo UI" panose="020B0604030504040204" pitchFamily="50" charset="-128"/>
              <a:ea typeface="Meiryo UI" panose="020B0604030504040204" pitchFamily="50" charset="-128"/>
            </a:endParaRPr>
          </a:p>
        </p:txBody>
      </p:sp>
      <p:cxnSp>
        <p:nvCxnSpPr>
          <p:cNvPr id="35" name="直線矢印コネクタ 34">
            <a:extLst>
              <a:ext uri="{FF2B5EF4-FFF2-40B4-BE49-F238E27FC236}">
                <a16:creationId xmlns:a16="http://schemas.microsoft.com/office/drawing/2014/main" id="{0A3A0FC6-2C49-4904-8853-9C13F0947FD2}"/>
              </a:ext>
            </a:extLst>
          </p:cNvPr>
          <p:cNvCxnSpPr>
            <a:cxnSpLocks/>
            <a:stCxn id="45" idx="4"/>
            <a:endCxn id="40" idx="0"/>
          </p:cNvCxnSpPr>
          <p:nvPr/>
        </p:nvCxnSpPr>
        <p:spPr>
          <a:xfrm>
            <a:off x="9067880" y="4711999"/>
            <a:ext cx="0" cy="70516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2ADF774F-1D7F-47F3-81E2-7F6A0D088953}"/>
              </a:ext>
            </a:extLst>
          </p:cNvPr>
          <p:cNvSpPr/>
          <p:nvPr/>
        </p:nvSpPr>
        <p:spPr>
          <a:xfrm>
            <a:off x="961417" y="1762487"/>
            <a:ext cx="4428000"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データ提供者サイト</a:t>
            </a:r>
          </a:p>
        </p:txBody>
      </p:sp>
      <p:sp>
        <p:nvSpPr>
          <p:cNvPr id="37" name="正方形/長方形 36">
            <a:extLst>
              <a:ext uri="{FF2B5EF4-FFF2-40B4-BE49-F238E27FC236}">
                <a16:creationId xmlns:a16="http://schemas.microsoft.com/office/drawing/2014/main" id="{86E9FC77-39B0-4B4E-AEDE-40559E697EBE}"/>
              </a:ext>
            </a:extLst>
          </p:cNvPr>
          <p:cNvSpPr/>
          <p:nvPr/>
        </p:nvSpPr>
        <p:spPr>
          <a:xfrm>
            <a:off x="61419" y="1759659"/>
            <a:ext cx="899998" cy="461665"/>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アクター／</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システム</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8" name="正方形/長方形 37">
            <a:extLst>
              <a:ext uri="{FF2B5EF4-FFF2-40B4-BE49-F238E27FC236}">
                <a16:creationId xmlns:a16="http://schemas.microsoft.com/office/drawing/2014/main" id="{47F6278F-0BC8-4932-9454-65CC30703627}"/>
              </a:ext>
            </a:extLst>
          </p:cNvPr>
          <p:cNvSpPr/>
          <p:nvPr/>
        </p:nvSpPr>
        <p:spPr>
          <a:xfrm>
            <a:off x="5388895" y="1760448"/>
            <a:ext cx="4428000" cy="455946"/>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支援サービス群</a:t>
            </a:r>
          </a:p>
        </p:txBody>
      </p:sp>
      <p:cxnSp>
        <p:nvCxnSpPr>
          <p:cNvPr id="39" name="直線コネクタ 38">
            <a:extLst>
              <a:ext uri="{FF2B5EF4-FFF2-40B4-BE49-F238E27FC236}">
                <a16:creationId xmlns:a16="http://schemas.microsoft.com/office/drawing/2014/main" id="{A10BAA7A-AEAF-44A4-8244-18EAF2BBA5A3}"/>
              </a:ext>
            </a:extLst>
          </p:cNvPr>
          <p:cNvCxnSpPr>
            <a:cxnSpLocks/>
          </p:cNvCxnSpPr>
          <p:nvPr/>
        </p:nvCxnSpPr>
        <p:spPr>
          <a:xfrm>
            <a:off x="5388895" y="2216394"/>
            <a:ext cx="37148" cy="4262609"/>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E0155EF6-70BD-4965-9789-038E524745E7}"/>
              </a:ext>
            </a:extLst>
          </p:cNvPr>
          <p:cNvCxnSpPr>
            <a:cxnSpLocks/>
            <a:stCxn id="34" idx="1"/>
            <a:endCxn id="73" idx="4"/>
          </p:cNvCxnSpPr>
          <p:nvPr/>
        </p:nvCxnSpPr>
        <p:spPr>
          <a:xfrm flipH="1">
            <a:off x="6769060" y="5683604"/>
            <a:ext cx="253128" cy="370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楕円 39">
            <a:extLst>
              <a:ext uri="{FF2B5EF4-FFF2-40B4-BE49-F238E27FC236}">
                <a16:creationId xmlns:a16="http://schemas.microsoft.com/office/drawing/2014/main" id="{63EA2411-346C-442F-A27E-A0A050DC7F9C}"/>
              </a:ext>
            </a:extLst>
          </p:cNvPr>
          <p:cNvSpPr/>
          <p:nvPr/>
        </p:nvSpPr>
        <p:spPr>
          <a:xfrm>
            <a:off x="8377047" y="5417162"/>
            <a:ext cx="1381666"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ユーザ作成・更新・削除</a:t>
            </a:r>
            <a:endParaRPr lang="en-US" altLang="ja-JP" sz="1200" dirty="0">
              <a:solidFill>
                <a:schemeClr val="tx1"/>
              </a:solidFill>
              <a:latin typeface="Meiryo UI" panose="020B0604030504040204" pitchFamily="50" charset="-128"/>
              <a:ea typeface="Meiryo UI" panose="020B0604030504040204" pitchFamily="50" charset="-128"/>
            </a:endParaRPr>
          </a:p>
        </p:txBody>
      </p:sp>
      <p:cxnSp>
        <p:nvCxnSpPr>
          <p:cNvPr id="42" name="直線矢印コネクタ 54">
            <a:extLst>
              <a:ext uri="{FF2B5EF4-FFF2-40B4-BE49-F238E27FC236}">
                <a16:creationId xmlns:a16="http://schemas.microsoft.com/office/drawing/2014/main" id="{87B04623-D9C1-476A-8565-A619E3096BDA}"/>
              </a:ext>
            </a:extLst>
          </p:cNvPr>
          <p:cNvCxnSpPr>
            <a:cxnSpLocks/>
            <a:stCxn id="45" idx="4"/>
          </p:cNvCxnSpPr>
          <p:nvPr/>
        </p:nvCxnSpPr>
        <p:spPr>
          <a:xfrm rot="5400000">
            <a:off x="8435304" y="4496585"/>
            <a:ext cx="417163" cy="847990"/>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直線矢印コネクタ 54">
            <a:extLst>
              <a:ext uri="{FF2B5EF4-FFF2-40B4-BE49-F238E27FC236}">
                <a16:creationId xmlns:a16="http://schemas.microsoft.com/office/drawing/2014/main" id="{AEF1EA0D-1B4F-4143-8636-2D248B64CDE0}"/>
              </a:ext>
            </a:extLst>
          </p:cNvPr>
          <p:cNvCxnSpPr>
            <a:cxnSpLocks/>
            <a:stCxn id="40" idx="4"/>
          </p:cNvCxnSpPr>
          <p:nvPr/>
        </p:nvCxnSpPr>
        <p:spPr>
          <a:xfrm rot="5400000">
            <a:off x="8550483" y="5662569"/>
            <a:ext cx="186805" cy="847990"/>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テキスト ボックス 38">
            <a:extLst>
              <a:ext uri="{FF2B5EF4-FFF2-40B4-BE49-F238E27FC236}">
                <a16:creationId xmlns:a16="http://schemas.microsoft.com/office/drawing/2014/main" id="{ACD43A6F-30BD-46EA-B6E7-5FD203AD5113}"/>
              </a:ext>
            </a:extLst>
          </p:cNvPr>
          <p:cNvSpPr txBox="1"/>
          <p:nvPr/>
        </p:nvSpPr>
        <p:spPr>
          <a:xfrm>
            <a:off x="3672806" y="3119017"/>
            <a:ext cx="886209"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200" dirty="0">
                <a:latin typeface="Meiryo UI" panose="020B0604030504040204" pitchFamily="50" charset="-128"/>
                <a:ea typeface="Meiryo UI" panose="020B0604030504040204" pitchFamily="50" charset="-128"/>
              </a:rPr>
              <a:t>ユーザ情報</a:t>
            </a:r>
            <a:endParaRPr kumimoji="1" lang="ja-JP" altLang="en-US" sz="1200" dirty="0">
              <a:latin typeface="Meiryo UI" panose="020B0604030504040204" pitchFamily="50" charset="-128"/>
              <a:ea typeface="Meiryo UI" panose="020B0604030504040204" pitchFamily="50" charset="-128"/>
            </a:endParaRPr>
          </a:p>
        </p:txBody>
      </p:sp>
      <p:sp>
        <p:nvSpPr>
          <p:cNvPr id="65" name="フローチャート: 順次アクセス記憶 64">
            <a:extLst>
              <a:ext uri="{FF2B5EF4-FFF2-40B4-BE49-F238E27FC236}">
                <a16:creationId xmlns:a16="http://schemas.microsoft.com/office/drawing/2014/main" id="{667DD78D-01BD-40F2-A734-74CC0DF5AD39}"/>
              </a:ext>
            </a:extLst>
          </p:cNvPr>
          <p:cNvSpPr/>
          <p:nvPr/>
        </p:nvSpPr>
        <p:spPr>
          <a:xfrm>
            <a:off x="3969546" y="2804671"/>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200">
              <a:solidFill>
                <a:schemeClr val="tx1"/>
              </a:solidFill>
              <a:latin typeface="Meiryo UI" panose="020B0604030504040204" pitchFamily="50" charset="-128"/>
              <a:ea typeface="Meiryo UI" panose="020B0604030504040204" pitchFamily="50" charset="-128"/>
            </a:endParaRPr>
          </a:p>
        </p:txBody>
      </p:sp>
      <p:sp>
        <p:nvSpPr>
          <p:cNvPr id="73" name="フローチャート: 磁気ディスク 72">
            <a:extLst>
              <a:ext uri="{FF2B5EF4-FFF2-40B4-BE49-F238E27FC236}">
                <a16:creationId xmlns:a16="http://schemas.microsoft.com/office/drawing/2014/main" id="{E671798B-F2C4-4BAD-BA92-0C6ABE541256}"/>
              </a:ext>
            </a:extLst>
          </p:cNvPr>
          <p:cNvSpPr/>
          <p:nvPr/>
        </p:nvSpPr>
        <p:spPr>
          <a:xfrm>
            <a:off x="5550306" y="5324793"/>
            <a:ext cx="1218754" cy="725038"/>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支援サービス群内カタログサイト</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85" name="テキスト ボックス 38">
            <a:extLst>
              <a:ext uri="{FF2B5EF4-FFF2-40B4-BE49-F238E27FC236}">
                <a16:creationId xmlns:a16="http://schemas.microsoft.com/office/drawing/2014/main" id="{A4ADD854-447F-47A9-8A40-E3F11B798BA4}"/>
              </a:ext>
            </a:extLst>
          </p:cNvPr>
          <p:cNvSpPr txBox="1"/>
          <p:nvPr/>
        </p:nvSpPr>
        <p:spPr>
          <a:xfrm>
            <a:off x="5348400" y="4889039"/>
            <a:ext cx="886209"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200" dirty="0">
                <a:latin typeface="Meiryo UI" panose="020B0604030504040204" pitchFamily="50" charset="-128"/>
                <a:ea typeface="Meiryo UI" panose="020B0604030504040204" pitchFamily="50" charset="-128"/>
              </a:rPr>
              <a:t>ユーザ情報</a:t>
            </a:r>
            <a:endParaRPr kumimoji="1" lang="ja-JP" altLang="en-US" sz="1200" dirty="0">
              <a:latin typeface="Meiryo UI" panose="020B0604030504040204" pitchFamily="50" charset="-128"/>
              <a:ea typeface="Meiryo UI" panose="020B0604030504040204" pitchFamily="50" charset="-128"/>
            </a:endParaRPr>
          </a:p>
        </p:txBody>
      </p:sp>
      <p:sp>
        <p:nvSpPr>
          <p:cNvPr id="86" name="フローチャート: 順次アクセス記憶 85">
            <a:extLst>
              <a:ext uri="{FF2B5EF4-FFF2-40B4-BE49-F238E27FC236}">
                <a16:creationId xmlns:a16="http://schemas.microsoft.com/office/drawing/2014/main" id="{A8560320-CB8A-46B9-BC59-D6DFAF918863}"/>
              </a:ext>
            </a:extLst>
          </p:cNvPr>
          <p:cNvSpPr/>
          <p:nvPr/>
        </p:nvSpPr>
        <p:spPr>
          <a:xfrm>
            <a:off x="5635615" y="4584218"/>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200">
              <a:solidFill>
                <a:schemeClr val="tx1"/>
              </a:solidFill>
              <a:latin typeface="Meiryo UI" panose="020B0604030504040204" pitchFamily="50" charset="-128"/>
              <a:ea typeface="Meiryo UI" panose="020B0604030504040204" pitchFamily="50" charset="-128"/>
            </a:endParaRPr>
          </a:p>
        </p:txBody>
      </p:sp>
      <p:cxnSp>
        <p:nvCxnSpPr>
          <p:cNvPr id="88" name="直線矢印コネクタ 87">
            <a:extLst>
              <a:ext uri="{FF2B5EF4-FFF2-40B4-BE49-F238E27FC236}">
                <a16:creationId xmlns:a16="http://schemas.microsoft.com/office/drawing/2014/main" id="{E6D29E17-4C68-484C-9E12-7FEC24D84775}"/>
              </a:ext>
            </a:extLst>
          </p:cNvPr>
          <p:cNvCxnSpPr>
            <a:cxnSpLocks/>
            <a:stCxn id="65" idx="3"/>
            <a:endCxn id="86" idx="1"/>
          </p:cNvCxnSpPr>
          <p:nvPr/>
        </p:nvCxnSpPr>
        <p:spPr>
          <a:xfrm>
            <a:off x="4257546" y="2948671"/>
            <a:ext cx="1378069" cy="1779547"/>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テキスト ボックス 38">
            <a:extLst>
              <a:ext uri="{FF2B5EF4-FFF2-40B4-BE49-F238E27FC236}">
                <a16:creationId xmlns:a16="http://schemas.microsoft.com/office/drawing/2014/main" id="{DCADC72D-43A7-48FF-81DD-45D7DCE36787}"/>
              </a:ext>
            </a:extLst>
          </p:cNvPr>
          <p:cNvSpPr txBox="1"/>
          <p:nvPr/>
        </p:nvSpPr>
        <p:spPr>
          <a:xfrm>
            <a:off x="5383585" y="6222937"/>
            <a:ext cx="886209"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200" dirty="0">
                <a:latin typeface="Meiryo UI" panose="020B0604030504040204" pitchFamily="50" charset="-128"/>
                <a:ea typeface="Meiryo UI" panose="020B0604030504040204" pitchFamily="50" charset="-128"/>
              </a:rPr>
              <a:t>ユーザ情報</a:t>
            </a:r>
            <a:endParaRPr kumimoji="1" lang="ja-JP" altLang="en-US" sz="1200" dirty="0">
              <a:latin typeface="Meiryo UI" panose="020B0604030504040204" pitchFamily="50" charset="-128"/>
              <a:ea typeface="Meiryo UI" panose="020B0604030504040204" pitchFamily="50" charset="-128"/>
            </a:endParaRPr>
          </a:p>
        </p:txBody>
      </p:sp>
      <p:sp>
        <p:nvSpPr>
          <p:cNvPr id="102" name="フローチャート: 順次アクセス記憶 101">
            <a:extLst>
              <a:ext uri="{FF2B5EF4-FFF2-40B4-BE49-F238E27FC236}">
                <a16:creationId xmlns:a16="http://schemas.microsoft.com/office/drawing/2014/main" id="{669665F1-EE89-49C3-9185-F43A7008893A}"/>
              </a:ext>
            </a:extLst>
          </p:cNvPr>
          <p:cNvSpPr/>
          <p:nvPr/>
        </p:nvSpPr>
        <p:spPr>
          <a:xfrm>
            <a:off x="5670800" y="5918116"/>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20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9514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BF4BE8-9BDD-4083-87CD-33EC3A91173A}"/>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1.4 </a:t>
            </a:r>
            <a:r>
              <a:rPr lang="ja-JP" altLang="en-US" sz="1800" dirty="0">
                <a:solidFill>
                  <a:schemeClr val="tx1"/>
                </a:solidFill>
                <a:latin typeface="Meiryo UI" panose="020B0604030504040204" pitchFamily="50" charset="-128"/>
                <a:ea typeface="Meiryo UI" panose="020B0604030504040204" pitchFamily="50" charset="-128"/>
              </a:rPr>
              <a:t>業務フロー </a:t>
            </a:r>
            <a:r>
              <a:rPr lang="en-US" altLang="ja-JP" sz="1800" dirty="0">
                <a:solidFill>
                  <a:schemeClr val="tx1"/>
                </a:solidFill>
                <a:latin typeface="Meiryo UI" panose="020B0604030504040204" pitchFamily="50" charset="-128"/>
                <a:ea typeface="Meiryo UI" panose="020B0604030504040204" pitchFamily="50" charset="-128"/>
              </a:rPr>
              <a:t>&gt; 1.4.2 </a:t>
            </a:r>
            <a:r>
              <a:rPr lang="ja-JP" altLang="en-US" sz="1800" dirty="0">
                <a:solidFill>
                  <a:schemeClr val="tx1"/>
                </a:solidFill>
                <a:latin typeface="Meiryo UI" panose="020B0604030504040204" pitchFamily="50" charset="-128"/>
                <a:ea typeface="Meiryo UI" panose="020B0604030504040204" pitchFamily="50" charset="-128"/>
              </a:rPr>
              <a:t>業務フローのパターン一覧</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681C3CA9-B0A8-47D6-B61D-1443121FF1FC}"/>
              </a:ext>
            </a:extLst>
          </p:cNvPr>
          <p:cNvSpPr txBox="1"/>
          <p:nvPr/>
        </p:nvSpPr>
        <p:spPr>
          <a:xfrm>
            <a:off x="7677" y="647577"/>
            <a:ext cx="9293823" cy="432000"/>
          </a:xfrm>
          <a:prstGeom prst="rect">
            <a:avLst/>
          </a:prstGeom>
          <a:solidFill>
            <a:schemeClr val="bg1"/>
          </a:solid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Meiryo UI" panose="020B0604030504040204" pitchFamily="50" charset="-128"/>
                <a:ea typeface="Meiryo UI" panose="020B0604030504040204" pitchFamily="50" charset="-128"/>
              </a:rPr>
              <a:t>■次スライド以降は以下のパターンの業務フローである。</a:t>
            </a:r>
          </a:p>
        </p:txBody>
      </p:sp>
      <p:graphicFrame>
        <p:nvGraphicFramePr>
          <p:cNvPr id="5" name="表 4">
            <a:extLst>
              <a:ext uri="{FF2B5EF4-FFF2-40B4-BE49-F238E27FC236}">
                <a16:creationId xmlns:a16="http://schemas.microsoft.com/office/drawing/2014/main" id="{515CDFC6-4C35-4A95-B7DD-91ADCF912FAD}"/>
              </a:ext>
            </a:extLst>
          </p:cNvPr>
          <p:cNvGraphicFramePr>
            <a:graphicFrameLocks noGrp="1"/>
          </p:cNvGraphicFramePr>
          <p:nvPr>
            <p:extLst>
              <p:ext uri="{D42A27DB-BD31-4B8C-83A1-F6EECF244321}">
                <p14:modId xmlns:p14="http://schemas.microsoft.com/office/powerpoint/2010/main" val="967503020"/>
              </p:ext>
            </p:extLst>
          </p:nvPr>
        </p:nvGraphicFramePr>
        <p:xfrm>
          <a:off x="233999" y="1079577"/>
          <a:ext cx="9365911" cy="3855720"/>
        </p:xfrm>
        <a:graphic>
          <a:graphicData uri="http://schemas.openxmlformats.org/drawingml/2006/table">
            <a:tbl>
              <a:tblPr firstRow="1" bandRow="1">
                <a:tableStyleId>{5C22544A-7EE6-4342-B048-85BDC9FD1C3A}</a:tableStyleId>
              </a:tblPr>
              <a:tblGrid>
                <a:gridCol w="303587">
                  <a:extLst>
                    <a:ext uri="{9D8B030D-6E8A-4147-A177-3AD203B41FA5}">
                      <a16:colId xmlns:a16="http://schemas.microsoft.com/office/drawing/2014/main" val="144037847"/>
                    </a:ext>
                  </a:extLst>
                </a:gridCol>
                <a:gridCol w="3581408">
                  <a:extLst>
                    <a:ext uri="{9D8B030D-6E8A-4147-A177-3AD203B41FA5}">
                      <a16:colId xmlns:a16="http://schemas.microsoft.com/office/drawing/2014/main" val="631402458"/>
                    </a:ext>
                  </a:extLst>
                </a:gridCol>
                <a:gridCol w="2715279">
                  <a:extLst>
                    <a:ext uri="{9D8B030D-6E8A-4147-A177-3AD203B41FA5}">
                      <a16:colId xmlns:a16="http://schemas.microsoft.com/office/drawing/2014/main" val="1762568848"/>
                    </a:ext>
                  </a:extLst>
                </a:gridCol>
                <a:gridCol w="2765637">
                  <a:extLst>
                    <a:ext uri="{9D8B030D-6E8A-4147-A177-3AD203B41FA5}">
                      <a16:colId xmlns:a16="http://schemas.microsoft.com/office/drawing/2014/main" val="2761014264"/>
                    </a:ext>
                  </a:extLst>
                </a:gridCol>
              </a:tblGrid>
              <a:tr h="370840">
                <a:tc>
                  <a:txBody>
                    <a:bodyPr/>
                    <a:lstStyle/>
                    <a:p>
                      <a:pPr algn="ctr"/>
                      <a:r>
                        <a:rPr kumimoji="1" lang="en-US" altLang="ja-JP" sz="1400" dirty="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a:latin typeface="Meiryo UI" panose="020B0604030504040204" pitchFamily="50" charset="-128"/>
                          <a:ea typeface="Meiryo UI" panose="020B0604030504040204" pitchFamily="50" charset="-128"/>
                        </a:rPr>
                        <a:t>運用パターン</a:t>
                      </a:r>
                    </a:p>
                  </a:txBody>
                  <a:tcPr anchor="ctr"/>
                </a:tc>
                <a:tc>
                  <a:txBody>
                    <a:bodyPr/>
                    <a:lstStyle/>
                    <a:p>
                      <a:r>
                        <a:rPr kumimoji="1" lang="ja-JP" altLang="en-US" sz="1400" dirty="0">
                          <a:latin typeface="Meiryo UI" panose="020B0604030504040204" pitchFamily="50" charset="-128"/>
                          <a:ea typeface="Meiryo UI" panose="020B0604030504040204" pitchFamily="50" charset="-128"/>
                        </a:rPr>
                        <a:t>データカタログ作成ツールの配置場所</a:t>
                      </a:r>
                    </a:p>
                  </a:txBody>
                  <a:tcPr anchor="ctr"/>
                </a:tc>
                <a:tc>
                  <a:txBody>
                    <a:bodyPr/>
                    <a:lstStyle/>
                    <a:p>
                      <a:r>
                        <a:rPr kumimoji="1" lang="ja-JP" altLang="en-US" sz="1400" dirty="0">
                          <a:latin typeface="Meiryo UI" panose="020B0604030504040204" pitchFamily="50" charset="-128"/>
                          <a:ea typeface="Meiryo UI" panose="020B0604030504040204" pitchFamily="50" charset="-128"/>
                        </a:rPr>
                        <a:t>カタログサイトの配置場所</a:t>
                      </a:r>
                    </a:p>
                  </a:txBody>
                  <a:tcPr anchor="ctr"/>
                </a:tc>
                <a:extLst>
                  <a:ext uri="{0D108BD9-81ED-4DB2-BD59-A6C34878D82A}">
                    <a16:rowId xmlns:a16="http://schemas.microsoft.com/office/drawing/2014/main" val="3787570290"/>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1</a:t>
                      </a:r>
                      <a:endParaRPr kumimoji="1" lang="ja-JP" altLang="en-US" sz="1400">
                        <a:latin typeface="Meiryo UI" panose="020B0604030504040204" pitchFamily="50" charset="-128"/>
                        <a:ea typeface="Meiryo UI" panose="020B0604030504040204" pitchFamily="50" charset="-128"/>
                      </a:endParaRPr>
                    </a:p>
                  </a:txBody>
                  <a:tcPr anchor="ctr"/>
                </a:tc>
                <a:tc rowSpan="3">
                  <a:txBody>
                    <a:bodyPr/>
                    <a:lstStyle/>
                    <a:p>
                      <a:r>
                        <a:rPr kumimoji="1" lang="ja-JP" altLang="en-US" sz="1400" dirty="0">
                          <a:latin typeface="Meiryo UI" panose="020B0604030504040204" pitchFamily="50" charset="-128"/>
                          <a:ea typeface="Meiryo UI" panose="020B0604030504040204" pitchFamily="50" charset="-128"/>
                        </a:rPr>
                        <a:t>データ提供者がカタログサイトを新規構築</a:t>
                      </a:r>
                    </a:p>
                  </a:txBody>
                  <a:tcPr/>
                </a:tc>
                <a:tc rowSpan="2">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支援サービス群</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支援サービス群</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0726770"/>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2</a:t>
                      </a:r>
                      <a:endParaRPr kumimoji="1" lang="ja-JP" altLang="en-US" sz="1400">
                        <a:latin typeface="Meiryo UI" panose="020B0604030504040204" pitchFamily="50" charset="-128"/>
                        <a:ea typeface="Meiryo UI" panose="020B0604030504040204" pitchFamily="50" charset="-128"/>
                      </a:endParaRPr>
                    </a:p>
                  </a:txBody>
                  <a:tcPr anchor="ctr"/>
                </a:tc>
                <a:tc vMerge="1">
                  <a:txBody>
                    <a:bodyPr/>
                    <a:lstStyle/>
                    <a:p>
                      <a:endParaRPr kumimoji="1" lang="ja-JP" altLang="en-US" sz="14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3</a:t>
                      </a:r>
                      <a:endParaRPr kumimoji="1" lang="ja-JP" altLang="en-US" sz="1400">
                        <a:latin typeface="Meiryo UI" panose="020B0604030504040204" pitchFamily="50" charset="-128"/>
                        <a:ea typeface="Meiryo UI" panose="020B0604030504040204" pitchFamily="50" charset="-128"/>
                      </a:endParaRPr>
                    </a:p>
                  </a:txBody>
                  <a:tcPr anchor="ctr"/>
                </a:tc>
                <a:tc vMerge="1">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オンプレミス</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90047257"/>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4</a:t>
                      </a:r>
                      <a:endParaRPr kumimoji="1" lang="ja-JP" altLang="en-US" sz="1400">
                        <a:latin typeface="Meiryo UI" panose="020B0604030504040204" pitchFamily="50" charset="-128"/>
                        <a:ea typeface="Meiryo UI" panose="020B0604030504040204" pitchFamily="50" charset="-128"/>
                      </a:endParaRPr>
                    </a:p>
                  </a:txBody>
                  <a:tcPr anchor="ctr"/>
                </a:tc>
                <a:tc rowSpan="3">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データ提供者が運用中のカタログサイトを更新・削除</a:t>
                      </a:r>
                    </a:p>
                  </a:txBody>
                  <a:tcPr/>
                </a:tc>
                <a:tc rowSpan="2">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支援サービス群</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支援サービス群</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45926724"/>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5</a:t>
                      </a:r>
                      <a:endParaRPr kumimoji="1" lang="ja-JP" altLang="en-US" sz="1400">
                        <a:latin typeface="Meiryo UI" panose="020B0604030504040204" pitchFamily="50" charset="-128"/>
                        <a:ea typeface="Meiryo UI" panose="020B0604030504040204" pitchFamily="50" charset="-128"/>
                      </a:endParaRPr>
                    </a:p>
                  </a:txBody>
                  <a:tcPr anchor="ct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14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61679172"/>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6</a:t>
                      </a:r>
                      <a:endParaRPr kumimoji="1" lang="ja-JP" altLang="en-US" sz="1400" dirty="0">
                        <a:latin typeface="Meiryo UI" panose="020B0604030504040204" pitchFamily="50" charset="-128"/>
                        <a:ea typeface="Meiryo UI" panose="020B0604030504040204" pitchFamily="50" charset="-128"/>
                      </a:endParaRPr>
                    </a:p>
                  </a:txBody>
                  <a:tcPr anchor="ctr"/>
                </a:tc>
                <a:tc vMerge="1">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オンプレミス</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67551712"/>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7</a:t>
                      </a:r>
                    </a:p>
                  </a:txBody>
                  <a:tcPr anchor="ctr"/>
                </a:tc>
                <a:tc rowSpan="3">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データ再登録</a:t>
                      </a:r>
                    </a:p>
                  </a:txBody>
                  <a:tcPr/>
                </a:tc>
                <a:tc rowSpan="2">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支援サービス群</a:t>
                      </a:r>
                      <a:endParaRPr kumimoji="1" lang="en-US" altLang="ja-JP" sz="14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支援サービス群</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92626938"/>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8</a:t>
                      </a:r>
                      <a:endParaRPr kumimoji="1" lang="ja-JP" altLang="en-US" sz="1400" dirty="0">
                        <a:latin typeface="Meiryo UI" panose="020B0604030504040204" pitchFamily="50" charset="-128"/>
                        <a:ea typeface="Meiryo UI" panose="020B0604030504040204" pitchFamily="50" charset="-128"/>
                      </a:endParaRPr>
                    </a:p>
                  </a:txBody>
                  <a:tcPr anchor="ct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1400" dirty="0">
                        <a:latin typeface="Meiryo UI" panose="020B0604030504040204" pitchFamily="50" charset="-128"/>
                        <a:ea typeface="Meiryo UI" panose="020B0604030504040204" pitchFamily="50" charset="-128"/>
                      </a:endParaRPr>
                    </a:p>
                  </a:txBody>
                  <a:tcPr>
                    <a:solidFill>
                      <a:srgbClr val="D2DEEF"/>
                    </a:solidFill>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1400" dirty="0">
                        <a:latin typeface="Meiryo UI" panose="020B0604030504040204" pitchFamily="50" charset="-128"/>
                        <a:ea typeface="Meiryo UI" panose="020B0604030504040204" pitchFamily="50" charset="-128"/>
                      </a:endParaRPr>
                    </a:p>
                  </a:txBody>
                  <a:tcPr>
                    <a:solidFill>
                      <a:srgbClr val="D2DEEF"/>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a:t>
                      </a:r>
                      <a:endParaRPr kumimoji="1" lang="en-US" altLang="ja-JP" sz="1400" dirty="0">
                        <a:latin typeface="Meiryo UI" panose="020B0604030504040204" pitchFamily="50" charset="-128"/>
                        <a:ea typeface="Meiryo UI" panose="020B0604030504040204" pitchFamily="50" charset="-128"/>
                      </a:endParaRPr>
                    </a:p>
                  </a:txBody>
                  <a:tcPr>
                    <a:solidFill>
                      <a:srgbClr val="EAEFF7"/>
                    </a:solidFill>
                  </a:tcPr>
                </a:tc>
                <a:extLst>
                  <a:ext uri="{0D108BD9-81ED-4DB2-BD59-A6C34878D82A}">
                    <a16:rowId xmlns:a16="http://schemas.microsoft.com/office/drawing/2014/main" val="923615632"/>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9</a:t>
                      </a:r>
                      <a:endParaRPr kumimoji="1" lang="ja-JP" altLang="en-US" sz="1400" dirty="0">
                        <a:latin typeface="Meiryo UI" panose="020B0604030504040204" pitchFamily="50" charset="-128"/>
                        <a:ea typeface="Meiryo UI" panose="020B0604030504040204" pitchFamily="50" charset="-128"/>
                      </a:endParaRPr>
                    </a:p>
                  </a:txBody>
                  <a:tcPr anchor="ct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オンプレミス</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557258328"/>
                  </a:ext>
                </a:extLst>
              </a:tr>
            </a:tbl>
          </a:graphicData>
        </a:graphic>
      </p:graphicFrame>
    </p:spTree>
    <p:extLst>
      <p:ext uri="{BB962C8B-B14F-4D97-AF65-F5344CB8AC3E}">
        <p14:creationId xmlns:p14="http://schemas.microsoft.com/office/powerpoint/2010/main" val="1141323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1.4 </a:t>
            </a:r>
            <a:r>
              <a:rPr lang="ja-JP" altLang="en-US" sz="1800" dirty="0">
                <a:solidFill>
                  <a:schemeClr val="tx1"/>
                </a:solidFill>
                <a:latin typeface="Meiryo UI" panose="020B0604030504040204" pitchFamily="50" charset="-128"/>
                <a:ea typeface="Meiryo UI" panose="020B0604030504040204" pitchFamily="50" charset="-128"/>
              </a:rPr>
              <a:t>業務フロー </a:t>
            </a:r>
            <a:r>
              <a:rPr lang="en-US" altLang="ja-JP" sz="1800" dirty="0">
                <a:solidFill>
                  <a:schemeClr val="tx1"/>
                </a:solidFill>
                <a:latin typeface="Meiryo UI" panose="020B0604030504040204" pitchFamily="50" charset="-128"/>
                <a:ea typeface="Meiryo UI" panose="020B0604030504040204" pitchFamily="50" charset="-128"/>
              </a:rPr>
              <a:t>&gt; 1.4.3 </a:t>
            </a:r>
            <a:r>
              <a:rPr lang="ja-JP" altLang="en-US" sz="1800" dirty="0">
                <a:solidFill>
                  <a:schemeClr val="tx1"/>
                </a:solidFill>
                <a:latin typeface="Meiryo UI" panose="020B0604030504040204" pitchFamily="50" charset="-128"/>
                <a:ea typeface="Meiryo UI" panose="020B0604030504040204" pitchFamily="50" charset="-128"/>
              </a:rPr>
              <a:t>パターンごとの業務フロー</a:t>
            </a:r>
            <a:r>
              <a:rPr lang="en-US" altLang="ja-JP" sz="1800" dirty="0">
                <a:solidFill>
                  <a:schemeClr val="tx1"/>
                </a:solidFill>
                <a:latin typeface="Meiryo UI" panose="020B0604030504040204" pitchFamily="50" charset="-128"/>
                <a:ea typeface="Meiryo UI" panose="020B0604030504040204" pitchFamily="50" charset="-128"/>
              </a:rPr>
              <a:t>(1/9) – </a:t>
            </a:r>
            <a:r>
              <a:rPr lang="ja-JP" altLang="en-US" sz="1800" dirty="0">
                <a:solidFill>
                  <a:schemeClr val="tx1"/>
                </a:solidFill>
                <a:latin typeface="Meiryo UI" panose="020B0604030504040204" pitchFamily="50" charset="-128"/>
                <a:ea typeface="Meiryo UI" panose="020B0604030504040204" pitchFamily="50" charset="-128"/>
              </a:rPr>
              <a:t>運用パターン</a:t>
            </a:r>
            <a:r>
              <a:rPr lang="en-US" altLang="ja-JP" sz="1800" dirty="0">
                <a:solidFill>
                  <a:schemeClr val="tx1"/>
                </a:solidFill>
                <a:latin typeface="Meiryo UI" panose="020B0604030504040204" pitchFamily="50" charset="-128"/>
                <a:ea typeface="Meiryo UI" panose="020B0604030504040204" pitchFamily="50" charset="-128"/>
              </a:rPr>
              <a:t>#1 -</a:t>
            </a:r>
            <a:endParaRPr kumimoji="1" lang="ja-JP" altLang="en-US" sz="1800" dirty="0">
              <a:solidFill>
                <a:schemeClr val="tx1"/>
              </a:solidFill>
            </a:endParaRPr>
          </a:p>
        </p:txBody>
      </p:sp>
      <p:cxnSp>
        <p:nvCxnSpPr>
          <p:cNvPr id="8" name="直線コネクタ 7">
            <a:extLst>
              <a:ext uri="{FF2B5EF4-FFF2-40B4-BE49-F238E27FC236}">
                <a16:creationId xmlns:a16="http://schemas.microsoft.com/office/drawing/2014/main" id="{11C55EF3-2DC6-4DB1-8BC8-79538E434A06}"/>
              </a:ext>
            </a:extLst>
          </p:cNvPr>
          <p:cNvCxnSpPr>
            <a:cxnSpLocks/>
          </p:cNvCxnSpPr>
          <p:nvPr/>
        </p:nvCxnSpPr>
        <p:spPr>
          <a:xfrm>
            <a:off x="958991" y="5963471"/>
            <a:ext cx="8858856" cy="12816"/>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0BA8AEC6-A48D-45C0-8113-0C21E50CFC45}"/>
              </a:ext>
            </a:extLst>
          </p:cNvPr>
          <p:cNvCxnSpPr>
            <a:cxnSpLocks/>
          </p:cNvCxnSpPr>
          <p:nvPr/>
        </p:nvCxnSpPr>
        <p:spPr>
          <a:xfrm>
            <a:off x="961419" y="6479003"/>
            <a:ext cx="8858856" cy="0"/>
          </a:xfrm>
          <a:prstGeom prst="line">
            <a:avLst/>
          </a:prstGeom>
          <a:ln w="95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829D2700-49B4-49AE-80C5-8476540265DD}"/>
              </a:ext>
            </a:extLst>
          </p:cNvPr>
          <p:cNvCxnSpPr>
            <a:cxnSpLocks/>
          </p:cNvCxnSpPr>
          <p:nvPr/>
        </p:nvCxnSpPr>
        <p:spPr>
          <a:xfrm>
            <a:off x="9820275" y="2219705"/>
            <a:ext cx="0" cy="42592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B5E03F0-C18C-4B3B-AF68-7F863C6919C8}"/>
              </a:ext>
            </a:extLst>
          </p:cNvPr>
          <p:cNvSpPr txBox="1"/>
          <p:nvPr/>
        </p:nvSpPr>
        <p:spPr>
          <a:xfrm>
            <a:off x="211773" y="651884"/>
            <a:ext cx="9482454" cy="57620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■ 支援サービス群のデータカタログ作成ツール、カタログサイトを使用した場合におけるカタログサイトの新規構築時の業務フローを以下に図示する。</a:t>
            </a:r>
            <a:endParaRPr lang="en-US" altLang="ja-JP" sz="1600" dirty="0">
              <a:latin typeface="Meiryo UI" panose="020B0604030504040204" pitchFamily="50" charset="-128"/>
              <a:ea typeface="Meiryo UI" panose="020B0604030504040204" pitchFamily="50" charset="-128"/>
            </a:endParaRPr>
          </a:p>
        </p:txBody>
      </p:sp>
      <p:sp>
        <p:nvSpPr>
          <p:cNvPr id="44" name="楕円 43">
            <a:extLst>
              <a:ext uri="{FF2B5EF4-FFF2-40B4-BE49-F238E27FC236}">
                <a16:creationId xmlns:a16="http://schemas.microsoft.com/office/drawing/2014/main" id="{1DA96A71-D15D-4D89-AB2F-A815AA50E237}"/>
              </a:ext>
            </a:extLst>
          </p:cNvPr>
          <p:cNvSpPr/>
          <p:nvPr/>
        </p:nvSpPr>
        <p:spPr>
          <a:xfrm>
            <a:off x="5915006" y="2371621"/>
            <a:ext cx="1381665"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ログイン</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45" name="楕円 44">
            <a:extLst>
              <a:ext uri="{FF2B5EF4-FFF2-40B4-BE49-F238E27FC236}">
                <a16:creationId xmlns:a16="http://schemas.microsoft.com/office/drawing/2014/main" id="{3DE2EFB1-82C7-4A35-BEAC-7AB92FFB64E4}"/>
              </a:ext>
            </a:extLst>
          </p:cNvPr>
          <p:cNvSpPr/>
          <p:nvPr/>
        </p:nvSpPr>
        <p:spPr>
          <a:xfrm>
            <a:off x="7835023" y="2371621"/>
            <a:ext cx="1381666"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情報入力</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47" name="直線矢印コネクタ 46">
            <a:extLst>
              <a:ext uri="{FF2B5EF4-FFF2-40B4-BE49-F238E27FC236}">
                <a16:creationId xmlns:a16="http://schemas.microsoft.com/office/drawing/2014/main" id="{592851C1-A93D-4E5C-B174-34167457E681}"/>
              </a:ext>
            </a:extLst>
          </p:cNvPr>
          <p:cNvCxnSpPr>
            <a:cxnSpLocks/>
            <a:stCxn id="44" idx="6"/>
            <a:endCxn id="45" idx="2"/>
          </p:cNvCxnSpPr>
          <p:nvPr/>
        </p:nvCxnSpPr>
        <p:spPr>
          <a:xfrm>
            <a:off x="7296671" y="2659621"/>
            <a:ext cx="53835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C79CDD28-DADF-4F03-8744-F72E77D3779D}"/>
              </a:ext>
            </a:extLst>
          </p:cNvPr>
          <p:cNvSpPr/>
          <p:nvPr/>
        </p:nvSpPr>
        <p:spPr>
          <a:xfrm>
            <a:off x="1209641" y="2371621"/>
            <a:ext cx="1335730"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提供データの準備</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55" name="直線矢印コネクタ 54">
            <a:extLst>
              <a:ext uri="{FF2B5EF4-FFF2-40B4-BE49-F238E27FC236}">
                <a16:creationId xmlns:a16="http://schemas.microsoft.com/office/drawing/2014/main" id="{C25ED545-2E3F-4497-89F3-05CE31E5CD7D}"/>
              </a:ext>
            </a:extLst>
          </p:cNvPr>
          <p:cNvCxnSpPr>
            <a:cxnSpLocks/>
            <a:stCxn id="52" idx="6"/>
            <a:endCxn id="44" idx="2"/>
          </p:cNvCxnSpPr>
          <p:nvPr/>
        </p:nvCxnSpPr>
        <p:spPr>
          <a:xfrm>
            <a:off x="2545371" y="2659621"/>
            <a:ext cx="336963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B3930F25-EEFF-4F44-BE65-47595CA5DFC9}"/>
              </a:ext>
            </a:extLst>
          </p:cNvPr>
          <p:cNvSpPr/>
          <p:nvPr/>
        </p:nvSpPr>
        <p:spPr>
          <a:xfrm>
            <a:off x="7927005" y="3151211"/>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データカタログ</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作成ツール</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35" name="直線矢印コネクタ 34">
            <a:extLst>
              <a:ext uri="{FF2B5EF4-FFF2-40B4-BE49-F238E27FC236}">
                <a16:creationId xmlns:a16="http://schemas.microsoft.com/office/drawing/2014/main" id="{0A3A0FC6-2C49-4904-8853-9C13F0947FD2}"/>
              </a:ext>
            </a:extLst>
          </p:cNvPr>
          <p:cNvCxnSpPr>
            <a:cxnSpLocks/>
            <a:stCxn id="45" idx="4"/>
            <a:endCxn id="34" idx="0"/>
          </p:cNvCxnSpPr>
          <p:nvPr/>
        </p:nvCxnSpPr>
        <p:spPr>
          <a:xfrm>
            <a:off x="8525856" y="2947621"/>
            <a:ext cx="0" cy="2035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86E9FC77-39B0-4B4E-AEDE-40559E697EBE}"/>
              </a:ext>
            </a:extLst>
          </p:cNvPr>
          <p:cNvSpPr/>
          <p:nvPr/>
        </p:nvSpPr>
        <p:spPr>
          <a:xfrm>
            <a:off x="61419" y="1759659"/>
            <a:ext cx="899998" cy="461665"/>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アクター／</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システム</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cxnSp>
        <p:nvCxnSpPr>
          <p:cNvPr id="39" name="直線コネクタ 38">
            <a:extLst>
              <a:ext uri="{FF2B5EF4-FFF2-40B4-BE49-F238E27FC236}">
                <a16:creationId xmlns:a16="http://schemas.microsoft.com/office/drawing/2014/main" id="{A10BAA7A-AEAF-44A4-8244-18EAF2BBA5A3}"/>
              </a:ext>
            </a:extLst>
          </p:cNvPr>
          <p:cNvCxnSpPr>
            <a:cxnSpLocks/>
          </p:cNvCxnSpPr>
          <p:nvPr/>
        </p:nvCxnSpPr>
        <p:spPr>
          <a:xfrm>
            <a:off x="5388895" y="2216394"/>
            <a:ext cx="37148" cy="4262609"/>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E0155EF6-70BD-4965-9789-038E524745E7}"/>
              </a:ext>
            </a:extLst>
          </p:cNvPr>
          <p:cNvCxnSpPr>
            <a:cxnSpLocks/>
            <a:stCxn id="34" idx="1"/>
            <a:endCxn id="69" idx="4"/>
          </p:cNvCxnSpPr>
          <p:nvPr/>
        </p:nvCxnSpPr>
        <p:spPr>
          <a:xfrm flipH="1">
            <a:off x="7263313" y="3439211"/>
            <a:ext cx="663692" cy="41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楕円 61">
            <a:extLst>
              <a:ext uri="{FF2B5EF4-FFF2-40B4-BE49-F238E27FC236}">
                <a16:creationId xmlns:a16="http://schemas.microsoft.com/office/drawing/2014/main" id="{5C996B0D-3860-4CB4-9EAA-14246D98F8E5}"/>
              </a:ext>
            </a:extLst>
          </p:cNvPr>
          <p:cNvSpPr/>
          <p:nvPr/>
        </p:nvSpPr>
        <p:spPr>
          <a:xfrm>
            <a:off x="3694432" y="3964631"/>
            <a:ext cx="1381666"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インポート</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63" name="直線矢印コネクタ 62">
            <a:extLst>
              <a:ext uri="{FF2B5EF4-FFF2-40B4-BE49-F238E27FC236}">
                <a16:creationId xmlns:a16="http://schemas.microsoft.com/office/drawing/2014/main" id="{047C63DC-86E0-40E1-9AC8-8204759A6A0B}"/>
              </a:ext>
            </a:extLst>
          </p:cNvPr>
          <p:cNvCxnSpPr>
            <a:cxnSpLocks/>
            <a:stCxn id="53" idx="1"/>
            <a:endCxn id="98" idx="3"/>
          </p:cNvCxnSpPr>
          <p:nvPr/>
        </p:nvCxnSpPr>
        <p:spPr>
          <a:xfrm flipH="1">
            <a:off x="5140673" y="4576667"/>
            <a:ext cx="1734988" cy="190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E6C51907-1287-4D83-9F21-C1A768D34392}"/>
              </a:ext>
            </a:extLst>
          </p:cNvPr>
          <p:cNvCxnSpPr>
            <a:cxnSpLocks/>
            <a:stCxn id="62" idx="2"/>
            <a:endCxn id="86" idx="3"/>
          </p:cNvCxnSpPr>
          <p:nvPr/>
        </p:nvCxnSpPr>
        <p:spPr>
          <a:xfrm flipH="1">
            <a:off x="3413323" y="4252631"/>
            <a:ext cx="281109" cy="318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テキスト ボックス 38">
            <a:extLst>
              <a:ext uri="{FF2B5EF4-FFF2-40B4-BE49-F238E27FC236}">
                <a16:creationId xmlns:a16="http://schemas.microsoft.com/office/drawing/2014/main" id="{48A5858E-E3AE-4BBA-BBCC-2ABD1D51D7E5}"/>
              </a:ext>
            </a:extLst>
          </p:cNvPr>
          <p:cNvSpPr txBox="1"/>
          <p:nvPr/>
        </p:nvSpPr>
        <p:spPr>
          <a:xfrm>
            <a:off x="3254639" y="5499134"/>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81" name="フローチャート: 順次アクセス記憶 80">
            <a:extLst>
              <a:ext uri="{FF2B5EF4-FFF2-40B4-BE49-F238E27FC236}">
                <a16:creationId xmlns:a16="http://schemas.microsoft.com/office/drawing/2014/main" id="{348E3F87-E6BE-44D1-B71A-05C2BF0D76E1}"/>
              </a:ext>
            </a:extLst>
          </p:cNvPr>
          <p:cNvSpPr/>
          <p:nvPr/>
        </p:nvSpPr>
        <p:spPr>
          <a:xfrm>
            <a:off x="3025161" y="5508146"/>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86" name="正方形/長方形 85">
            <a:extLst>
              <a:ext uri="{FF2B5EF4-FFF2-40B4-BE49-F238E27FC236}">
                <a16:creationId xmlns:a16="http://schemas.microsoft.com/office/drawing/2014/main" id="{078386BF-4425-44FA-9066-998A8BC62290}"/>
              </a:ext>
            </a:extLst>
          </p:cNvPr>
          <p:cNvSpPr/>
          <p:nvPr/>
        </p:nvSpPr>
        <p:spPr>
          <a:xfrm>
            <a:off x="2215621" y="3967817"/>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データカタログ</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インポート</a:t>
            </a:r>
            <a:r>
              <a:rPr kumimoji="1" lang="ja-JP" altLang="en-US" sz="1000" dirty="0">
                <a:solidFill>
                  <a:schemeClr val="tx1"/>
                </a:solidFill>
                <a:latin typeface="Meiryo UI" panose="020B0604030504040204" pitchFamily="50" charset="-128"/>
                <a:ea typeface="Meiryo UI" panose="020B0604030504040204" pitchFamily="50" charset="-128"/>
              </a:rPr>
              <a:t>ツール</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87" name="直線矢印コネクタ 86">
            <a:extLst>
              <a:ext uri="{FF2B5EF4-FFF2-40B4-BE49-F238E27FC236}">
                <a16:creationId xmlns:a16="http://schemas.microsoft.com/office/drawing/2014/main" id="{5845C04B-F5CA-4E86-9E4C-C4BF9BE71B04}"/>
              </a:ext>
            </a:extLst>
          </p:cNvPr>
          <p:cNvCxnSpPr>
            <a:cxnSpLocks/>
            <a:stCxn id="86" idx="2"/>
            <a:endCxn id="107" idx="1"/>
          </p:cNvCxnSpPr>
          <p:nvPr/>
        </p:nvCxnSpPr>
        <p:spPr>
          <a:xfrm>
            <a:off x="2814472" y="4543817"/>
            <a:ext cx="0" cy="2484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549322A3-6DA8-4063-883C-15ED258D9C70}"/>
              </a:ext>
            </a:extLst>
          </p:cNvPr>
          <p:cNvSpPr/>
          <p:nvPr/>
        </p:nvSpPr>
        <p:spPr>
          <a:xfrm>
            <a:off x="961417" y="1762487"/>
            <a:ext cx="4428000"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データ提供者サイト</a:t>
            </a:r>
          </a:p>
        </p:txBody>
      </p:sp>
      <p:sp>
        <p:nvSpPr>
          <p:cNvPr id="57" name="正方形/長方形 56">
            <a:extLst>
              <a:ext uri="{FF2B5EF4-FFF2-40B4-BE49-F238E27FC236}">
                <a16:creationId xmlns:a16="http://schemas.microsoft.com/office/drawing/2014/main" id="{F64930A8-5A04-467C-A0C1-8F2010C50D17}"/>
              </a:ext>
            </a:extLst>
          </p:cNvPr>
          <p:cNvSpPr/>
          <p:nvPr/>
        </p:nvSpPr>
        <p:spPr>
          <a:xfrm>
            <a:off x="5388895" y="1760448"/>
            <a:ext cx="4428000" cy="455946"/>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支援サービス群</a:t>
            </a:r>
          </a:p>
        </p:txBody>
      </p:sp>
      <p:sp>
        <p:nvSpPr>
          <p:cNvPr id="60" name="正方形/長方形 59">
            <a:extLst>
              <a:ext uri="{FF2B5EF4-FFF2-40B4-BE49-F238E27FC236}">
                <a16:creationId xmlns:a16="http://schemas.microsoft.com/office/drawing/2014/main" id="{B7C4963D-8C4D-45C3-B626-E6E7EE4171D9}"/>
              </a:ext>
            </a:extLst>
          </p:cNvPr>
          <p:cNvSpPr/>
          <p:nvPr/>
        </p:nvSpPr>
        <p:spPr>
          <a:xfrm>
            <a:off x="61419" y="2216393"/>
            <a:ext cx="900000" cy="3753291"/>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データ</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提供者</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61" name="正方形/長方形 60">
            <a:extLst>
              <a:ext uri="{FF2B5EF4-FFF2-40B4-BE49-F238E27FC236}">
                <a16:creationId xmlns:a16="http://schemas.microsoft.com/office/drawing/2014/main" id="{D11C1EC7-734E-4794-9ABA-9BCE90CBBBAA}"/>
              </a:ext>
            </a:extLst>
          </p:cNvPr>
          <p:cNvSpPr/>
          <p:nvPr/>
        </p:nvSpPr>
        <p:spPr>
          <a:xfrm>
            <a:off x="61419" y="5958540"/>
            <a:ext cx="900000" cy="51586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運用管理者</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69" name="フローチャート: 磁気ディスク 68">
            <a:extLst>
              <a:ext uri="{FF2B5EF4-FFF2-40B4-BE49-F238E27FC236}">
                <a16:creationId xmlns:a16="http://schemas.microsoft.com/office/drawing/2014/main" id="{D05DECC9-64C0-44B3-AD19-8BD9135BA93D}"/>
              </a:ext>
            </a:extLst>
          </p:cNvPr>
          <p:cNvSpPr/>
          <p:nvPr/>
        </p:nvSpPr>
        <p:spPr>
          <a:xfrm>
            <a:off x="6044559" y="3077102"/>
            <a:ext cx="1218754" cy="725038"/>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支援サービス群内カタログサイト</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46" name="テキスト ボックス 38">
            <a:extLst>
              <a:ext uri="{FF2B5EF4-FFF2-40B4-BE49-F238E27FC236}">
                <a16:creationId xmlns:a16="http://schemas.microsoft.com/office/drawing/2014/main" id="{8968BB55-E84C-4014-9CE4-3334BEC2F875}"/>
              </a:ext>
            </a:extLst>
          </p:cNvPr>
          <p:cNvSpPr txBox="1"/>
          <p:nvPr/>
        </p:nvSpPr>
        <p:spPr>
          <a:xfrm>
            <a:off x="7160090" y="3735306"/>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48" name="フローチャート: 順次アクセス記憶 47">
            <a:extLst>
              <a:ext uri="{FF2B5EF4-FFF2-40B4-BE49-F238E27FC236}">
                <a16:creationId xmlns:a16="http://schemas.microsoft.com/office/drawing/2014/main" id="{86D67441-FFB3-40C4-8231-16D66D128211}"/>
              </a:ext>
            </a:extLst>
          </p:cNvPr>
          <p:cNvSpPr/>
          <p:nvPr/>
        </p:nvSpPr>
        <p:spPr>
          <a:xfrm>
            <a:off x="6872090" y="3714768"/>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solidFill>
                <a:schemeClr val="tx1"/>
              </a:solidFill>
              <a:latin typeface="Meiryo UI" panose="020B0604030504040204" pitchFamily="50" charset="-128"/>
              <a:ea typeface="Meiryo UI" panose="020B0604030504040204" pitchFamily="50" charset="-128"/>
            </a:endParaRPr>
          </a:p>
        </p:txBody>
      </p:sp>
      <p:cxnSp>
        <p:nvCxnSpPr>
          <p:cNvPr id="59" name="直線矢印コネクタ 58">
            <a:extLst>
              <a:ext uri="{FF2B5EF4-FFF2-40B4-BE49-F238E27FC236}">
                <a16:creationId xmlns:a16="http://schemas.microsoft.com/office/drawing/2014/main" id="{862E3173-6063-497D-8C2F-CDE145A3DAC7}"/>
              </a:ext>
            </a:extLst>
          </p:cNvPr>
          <p:cNvCxnSpPr>
            <a:cxnSpLocks/>
            <a:stCxn id="48" idx="2"/>
            <a:endCxn id="53" idx="0"/>
          </p:cNvCxnSpPr>
          <p:nvPr/>
        </p:nvCxnSpPr>
        <p:spPr>
          <a:xfrm>
            <a:off x="7016090" y="4002768"/>
            <a:ext cx="3571" cy="42989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テキスト ボックス 38">
            <a:extLst>
              <a:ext uri="{FF2B5EF4-FFF2-40B4-BE49-F238E27FC236}">
                <a16:creationId xmlns:a16="http://schemas.microsoft.com/office/drawing/2014/main" id="{D3DC73DE-481C-4954-AE1E-486A56D6C5CE}"/>
              </a:ext>
            </a:extLst>
          </p:cNvPr>
          <p:cNvSpPr txBox="1"/>
          <p:nvPr/>
        </p:nvSpPr>
        <p:spPr>
          <a:xfrm>
            <a:off x="7147225" y="4564558"/>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53" name="フローチャート: 順次アクセス記憶 52">
            <a:extLst>
              <a:ext uri="{FF2B5EF4-FFF2-40B4-BE49-F238E27FC236}">
                <a16:creationId xmlns:a16="http://schemas.microsoft.com/office/drawing/2014/main" id="{DDE75CA5-9C87-4D5D-BD66-77191DA45921}"/>
              </a:ext>
            </a:extLst>
          </p:cNvPr>
          <p:cNvSpPr/>
          <p:nvPr/>
        </p:nvSpPr>
        <p:spPr>
          <a:xfrm>
            <a:off x="6875661" y="4432667"/>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58" name="楕円 57">
            <a:extLst>
              <a:ext uri="{FF2B5EF4-FFF2-40B4-BE49-F238E27FC236}">
                <a16:creationId xmlns:a16="http://schemas.microsoft.com/office/drawing/2014/main" id="{E5F44FD3-F822-47DF-9491-F037708A35F9}"/>
              </a:ext>
            </a:extLst>
          </p:cNvPr>
          <p:cNvSpPr/>
          <p:nvPr/>
        </p:nvSpPr>
        <p:spPr>
          <a:xfrm>
            <a:off x="5600524" y="3963200"/>
            <a:ext cx="1381666"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エクスポート</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97" name="テキスト ボックス 38">
            <a:extLst>
              <a:ext uri="{FF2B5EF4-FFF2-40B4-BE49-F238E27FC236}">
                <a16:creationId xmlns:a16="http://schemas.microsoft.com/office/drawing/2014/main" id="{DB87E06E-3B10-4238-8DCF-3870F97904D8}"/>
              </a:ext>
            </a:extLst>
          </p:cNvPr>
          <p:cNvSpPr txBox="1"/>
          <p:nvPr/>
        </p:nvSpPr>
        <p:spPr>
          <a:xfrm>
            <a:off x="4688731" y="4741123"/>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98" name="フローチャート: 順次アクセス記憶 97">
            <a:extLst>
              <a:ext uri="{FF2B5EF4-FFF2-40B4-BE49-F238E27FC236}">
                <a16:creationId xmlns:a16="http://schemas.microsoft.com/office/drawing/2014/main" id="{AF1D13C7-A5B4-482C-A9E9-795D873FE666}"/>
              </a:ext>
            </a:extLst>
          </p:cNvPr>
          <p:cNvSpPr/>
          <p:nvPr/>
        </p:nvSpPr>
        <p:spPr>
          <a:xfrm>
            <a:off x="4852673" y="4451717"/>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107" name="フローチャート: 磁気ディスク 106">
            <a:extLst>
              <a:ext uri="{FF2B5EF4-FFF2-40B4-BE49-F238E27FC236}">
                <a16:creationId xmlns:a16="http://schemas.microsoft.com/office/drawing/2014/main" id="{F19A71DB-1362-4B46-8334-8E754F0CAE79}"/>
              </a:ext>
            </a:extLst>
          </p:cNvPr>
          <p:cNvSpPr/>
          <p:nvPr/>
        </p:nvSpPr>
        <p:spPr>
          <a:xfrm>
            <a:off x="2205095" y="4792262"/>
            <a:ext cx="1218754" cy="725038"/>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データ提供者</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カタログサイト</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64" name="正方形/長方形 63">
            <a:extLst>
              <a:ext uri="{FF2B5EF4-FFF2-40B4-BE49-F238E27FC236}">
                <a16:creationId xmlns:a16="http://schemas.microsoft.com/office/drawing/2014/main" id="{56A0285D-1D27-44D7-B0EE-76DD7C5196F5}"/>
              </a:ext>
            </a:extLst>
          </p:cNvPr>
          <p:cNvSpPr/>
          <p:nvPr/>
        </p:nvSpPr>
        <p:spPr>
          <a:xfrm>
            <a:off x="7928403" y="3983120"/>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来歴管理</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65" name="直線矢印コネクタ 64">
            <a:extLst>
              <a:ext uri="{FF2B5EF4-FFF2-40B4-BE49-F238E27FC236}">
                <a16:creationId xmlns:a16="http://schemas.microsoft.com/office/drawing/2014/main" id="{2B167D68-1F5C-49D0-B3DA-19AC98C9C999}"/>
              </a:ext>
            </a:extLst>
          </p:cNvPr>
          <p:cNvCxnSpPr>
            <a:cxnSpLocks/>
            <a:stCxn id="34" idx="2"/>
            <a:endCxn id="64" idx="0"/>
          </p:cNvCxnSpPr>
          <p:nvPr/>
        </p:nvCxnSpPr>
        <p:spPr>
          <a:xfrm>
            <a:off x="8525856" y="3727211"/>
            <a:ext cx="1398" cy="25590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1F33E270-9E89-6A05-10E6-A454943E2046}"/>
              </a:ext>
            </a:extLst>
          </p:cNvPr>
          <p:cNvSpPr/>
          <p:nvPr/>
        </p:nvSpPr>
        <p:spPr>
          <a:xfrm>
            <a:off x="1844622" y="1265477"/>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67" name="正方形/長方形 66">
            <a:extLst>
              <a:ext uri="{FF2B5EF4-FFF2-40B4-BE49-F238E27FC236}">
                <a16:creationId xmlns:a16="http://schemas.microsoft.com/office/drawing/2014/main" id="{4964ED97-B4E4-7355-EF9B-12F7B9DD60D8}"/>
              </a:ext>
            </a:extLst>
          </p:cNvPr>
          <p:cNvSpPr/>
          <p:nvPr/>
        </p:nvSpPr>
        <p:spPr>
          <a:xfrm>
            <a:off x="3875021" y="1317389"/>
            <a:ext cx="360000"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70" name="テキスト ボックス 69">
            <a:extLst>
              <a:ext uri="{FF2B5EF4-FFF2-40B4-BE49-F238E27FC236}">
                <a16:creationId xmlns:a16="http://schemas.microsoft.com/office/drawing/2014/main" id="{34121315-359B-E2BA-0614-F4F2A92213B4}"/>
              </a:ext>
            </a:extLst>
          </p:cNvPr>
          <p:cNvSpPr txBox="1"/>
          <p:nvPr/>
        </p:nvSpPr>
        <p:spPr>
          <a:xfrm>
            <a:off x="2730453" y="1196404"/>
            <a:ext cx="1213794" cy="461665"/>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手作業</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画面処理含む</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71" name="テキスト ボックス 70">
            <a:extLst>
              <a:ext uri="{FF2B5EF4-FFF2-40B4-BE49-F238E27FC236}">
                <a16:creationId xmlns:a16="http://schemas.microsoft.com/office/drawing/2014/main" id="{D3AA5217-2EC7-881B-E50E-EAA4B8FA82FB}"/>
              </a:ext>
            </a:extLst>
          </p:cNvPr>
          <p:cNvSpPr txBox="1"/>
          <p:nvPr/>
        </p:nvSpPr>
        <p:spPr>
          <a:xfrm>
            <a:off x="4191289" y="1304890"/>
            <a:ext cx="979755"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システム処理</a:t>
            </a:r>
          </a:p>
        </p:txBody>
      </p:sp>
      <p:sp>
        <p:nvSpPr>
          <p:cNvPr id="72" name="フローチャート: 順次アクセス記憶 71">
            <a:extLst>
              <a:ext uri="{FF2B5EF4-FFF2-40B4-BE49-F238E27FC236}">
                <a16:creationId xmlns:a16="http://schemas.microsoft.com/office/drawing/2014/main" id="{EE07366C-ADA6-DB95-B9A8-5934A470764B}"/>
              </a:ext>
            </a:extLst>
          </p:cNvPr>
          <p:cNvSpPr/>
          <p:nvPr/>
        </p:nvSpPr>
        <p:spPr>
          <a:xfrm>
            <a:off x="5217334" y="1317389"/>
            <a:ext cx="252000" cy="252000"/>
          </a:xfrm>
          <a:prstGeom prst="flowChartMagnetic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73" name="テキスト ボックス 72">
            <a:extLst>
              <a:ext uri="{FF2B5EF4-FFF2-40B4-BE49-F238E27FC236}">
                <a16:creationId xmlns:a16="http://schemas.microsoft.com/office/drawing/2014/main" id="{D9D9957D-9E53-2F4B-9B65-AFE5E1C5220D}"/>
              </a:ext>
            </a:extLst>
          </p:cNvPr>
          <p:cNvSpPr txBox="1"/>
          <p:nvPr/>
        </p:nvSpPr>
        <p:spPr>
          <a:xfrm>
            <a:off x="5433149" y="1304890"/>
            <a:ext cx="554960"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データ</a:t>
            </a:r>
          </a:p>
        </p:txBody>
      </p:sp>
      <p:sp>
        <p:nvSpPr>
          <p:cNvPr id="74" name="フローチャート: 磁気ディスク 73">
            <a:extLst>
              <a:ext uri="{FF2B5EF4-FFF2-40B4-BE49-F238E27FC236}">
                <a16:creationId xmlns:a16="http://schemas.microsoft.com/office/drawing/2014/main" id="{6EB7F2FB-4BB1-A8F0-BA21-AF80CD6C50E7}"/>
              </a:ext>
            </a:extLst>
          </p:cNvPr>
          <p:cNvSpPr/>
          <p:nvPr/>
        </p:nvSpPr>
        <p:spPr>
          <a:xfrm>
            <a:off x="5980383" y="1317389"/>
            <a:ext cx="360000" cy="25200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75" name="テキスト ボックス 74">
            <a:extLst>
              <a:ext uri="{FF2B5EF4-FFF2-40B4-BE49-F238E27FC236}">
                <a16:creationId xmlns:a16="http://schemas.microsoft.com/office/drawing/2014/main" id="{170D032C-71D1-9622-A715-6BBAE60774A7}"/>
              </a:ext>
            </a:extLst>
          </p:cNvPr>
          <p:cNvSpPr txBox="1"/>
          <p:nvPr/>
        </p:nvSpPr>
        <p:spPr>
          <a:xfrm>
            <a:off x="6296314" y="1304890"/>
            <a:ext cx="671979"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a:t>
            </a:r>
          </a:p>
        </p:txBody>
      </p:sp>
      <p:sp>
        <p:nvSpPr>
          <p:cNvPr id="76" name="楕円 75">
            <a:extLst>
              <a:ext uri="{FF2B5EF4-FFF2-40B4-BE49-F238E27FC236}">
                <a16:creationId xmlns:a16="http://schemas.microsoft.com/office/drawing/2014/main" id="{C8DDE44E-E075-1BA1-D02B-113990776E93}"/>
              </a:ext>
            </a:extLst>
          </p:cNvPr>
          <p:cNvSpPr/>
          <p:nvPr/>
        </p:nvSpPr>
        <p:spPr>
          <a:xfrm>
            <a:off x="2407817" y="1317389"/>
            <a:ext cx="360000" cy="25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22363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1.4 </a:t>
            </a:r>
            <a:r>
              <a:rPr lang="ja-JP" altLang="en-US" sz="1800" dirty="0">
                <a:solidFill>
                  <a:schemeClr val="tx1"/>
                </a:solidFill>
                <a:latin typeface="Meiryo UI" panose="020B0604030504040204" pitchFamily="50" charset="-128"/>
                <a:ea typeface="Meiryo UI" panose="020B0604030504040204" pitchFamily="50" charset="-128"/>
              </a:rPr>
              <a:t>業務フロー </a:t>
            </a:r>
            <a:r>
              <a:rPr lang="en-US" altLang="ja-JP" sz="1800" dirty="0">
                <a:solidFill>
                  <a:schemeClr val="tx1"/>
                </a:solidFill>
                <a:latin typeface="Meiryo UI" panose="020B0604030504040204" pitchFamily="50" charset="-128"/>
                <a:ea typeface="Meiryo UI" panose="020B0604030504040204" pitchFamily="50" charset="-128"/>
              </a:rPr>
              <a:t>&gt; 1.4.3 </a:t>
            </a:r>
            <a:r>
              <a:rPr lang="ja-JP" altLang="en-US" sz="1800" dirty="0">
                <a:solidFill>
                  <a:schemeClr val="tx1"/>
                </a:solidFill>
                <a:latin typeface="Meiryo UI" panose="020B0604030504040204" pitchFamily="50" charset="-128"/>
                <a:ea typeface="Meiryo UI" panose="020B0604030504040204" pitchFamily="50" charset="-128"/>
              </a:rPr>
              <a:t>パターンごとの業務フロー</a:t>
            </a:r>
            <a:r>
              <a:rPr lang="en-US" altLang="ja-JP" sz="1800" dirty="0">
                <a:solidFill>
                  <a:schemeClr val="tx1"/>
                </a:solidFill>
                <a:latin typeface="Meiryo UI" panose="020B0604030504040204" pitchFamily="50" charset="-128"/>
                <a:ea typeface="Meiryo UI" panose="020B0604030504040204" pitchFamily="50" charset="-128"/>
              </a:rPr>
              <a:t>(2/9) – </a:t>
            </a:r>
            <a:r>
              <a:rPr lang="ja-JP" altLang="en-US" sz="1800" dirty="0">
                <a:solidFill>
                  <a:schemeClr val="tx1"/>
                </a:solidFill>
                <a:latin typeface="Meiryo UI" panose="020B0604030504040204" pitchFamily="50" charset="-128"/>
                <a:ea typeface="Meiryo UI" panose="020B0604030504040204" pitchFamily="50" charset="-128"/>
              </a:rPr>
              <a:t>運用パターン</a:t>
            </a:r>
            <a:r>
              <a:rPr lang="en-US" altLang="ja-JP" sz="1800" dirty="0">
                <a:solidFill>
                  <a:schemeClr val="tx1"/>
                </a:solidFill>
                <a:latin typeface="Meiryo UI" panose="020B0604030504040204" pitchFamily="50" charset="-128"/>
                <a:ea typeface="Meiryo UI" panose="020B0604030504040204" pitchFamily="50" charset="-128"/>
              </a:rPr>
              <a:t>#2 -</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320416EB-1A17-49CD-879E-84690C642AB5}"/>
              </a:ext>
            </a:extLst>
          </p:cNvPr>
          <p:cNvSpPr/>
          <p:nvPr/>
        </p:nvSpPr>
        <p:spPr>
          <a:xfrm>
            <a:off x="57278" y="4943936"/>
            <a:ext cx="900000" cy="1535883"/>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運用管理者</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70406619-7FB9-4630-8651-932EC5CA92A6}"/>
              </a:ext>
            </a:extLst>
          </p:cNvPr>
          <p:cNvSpPr/>
          <p:nvPr/>
        </p:nvSpPr>
        <p:spPr>
          <a:xfrm>
            <a:off x="61419" y="2217773"/>
            <a:ext cx="900000" cy="2732623"/>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データ</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提供者</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8" name="直線コネクタ 7">
            <a:extLst>
              <a:ext uri="{FF2B5EF4-FFF2-40B4-BE49-F238E27FC236}">
                <a16:creationId xmlns:a16="http://schemas.microsoft.com/office/drawing/2014/main" id="{11C55EF3-2DC6-4DB1-8BC8-79538E434A06}"/>
              </a:ext>
            </a:extLst>
          </p:cNvPr>
          <p:cNvCxnSpPr>
            <a:cxnSpLocks/>
          </p:cNvCxnSpPr>
          <p:nvPr/>
        </p:nvCxnSpPr>
        <p:spPr>
          <a:xfrm>
            <a:off x="949466" y="4958591"/>
            <a:ext cx="8858856" cy="12816"/>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0BA8AEC6-A48D-45C0-8113-0C21E50CFC45}"/>
              </a:ext>
            </a:extLst>
          </p:cNvPr>
          <p:cNvCxnSpPr>
            <a:cxnSpLocks/>
          </p:cNvCxnSpPr>
          <p:nvPr/>
        </p:nvCxnSpPr>
        <p:spPr>
          <a:xfrm>
            <a:off x="961419" y="6479003"/>
            <a:ext cx="8858856" cy="0"/>
          </a:xfrm>
          <a:prstGeom prst="line">
            <a:avLst/>
          </a:prstGeom>
          <a:ln w="95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829D2700-49B4-49AE-80C5-8476540265DD}"/>
              </a:ext>
            </a:extLst>
          </p:cNvPr>
          <p:cNvCxnSpPr>
            <a:cxnSpLocks/>
          </p:cNvCxnSpPr>
          <p:nvPr/>
        </p:nvCxnSpPr>
        <p:spPr>
          <a:xfrm>
            <a:off x="9820275" y="2219705"/>
            <a:ext cx="0" cy="42592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B5E03F0-C18C-4B3B-AF68-7F863C6919C8}"/>
              </a:ext>
            </a:extLst>
          </p:cNvPr>
          <p:cNvSpPr txBox="1"/>
          <p:nvPr/>
        </p:nvSpPr>
        <p:spPr>
          <a:xfrm>
            <a:off x="211773" y="651884"/>
            <a:ext cx="9482454" cy="557574"/>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■ 支援サービス群のデータカタログ作成ツールを使用し、データ提供者のカタログサイトを使用した場合におけるカタログサイトの新規構築時の業務フローを以下に図示する。</a:t>
            </a:r>
            <a:endParaRPr lang="en-US" altLang="ja-JP" sz="1600" dirty="0">
              <a:latin typeface="Meiryo UI" panose="020B0604030504040204" pitchFamily="50" charset="-128"/>
              <a:ea typeface="Meiryo UI" panose="020B0604030504040204" pitchFamily="50" charset="-128"/>
            </a:endParaRPr>
          </a:p>
        </p:txBody>
      </p:sp>
      <p:sp>
        <p:nvSpPr>
          <p:cNvPr id="44" name="楕円 43">
            <a:extLst>
              <a:ext uri="{FF2B5EF4-FFF2-40B4-BE49-F238E27FC236}">
                <a16:creationId xmlns:a16="http://schemas.microsoft.com/office/drawing/2014/main" id="{1DA96A71-D15D-4D89-AB2F-A815AA50E237}"/>
              </a:ext>
            </a:extLst>
          </p:cNvPr>
          <p:cNvSpPr/>
          <p:nvPr/>
        </p:nvSpPr>
        <p:spPr>
          <a:xfrm>
            <a:off x="7805228" y="2552293"/>
            <a:ext cx="1381665"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ログイン</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45" name="楕円 44">
            <a:extLst>
              <a:ext uri="{FF2B5EF4-FFF2-40B4-BE49-F238E27FC236}">
                <a16:creationId xmlns:a16="http://schemas.microsoft.com/office/drawing/2014/main" id="{3DE2EFB1-82C7-4A35-BEAC-7AB92FFB64E4}"/>
              </a:ext>
            </a:extLst>
          </p:cNvPr>
          <p:cNvSpPr/>
          <p:nvPr/>
        </p:nvSpPr>
        <p:spPr>
          <a:xfrm>
            <a:off x="7805227" y="3608400"/>
            <a:ext cx="1381666"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情報入力</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47" name="直線矢印コネクタ 46">
            <a:extLst>
              <a:ext uri="{FF2B5EF4-FFF2-40B4-BE49-F238E27FC236}">
                <a16:creationId xmlns:a16="http://schemas.microsoft.com/office/drawing/2014/main" id="{592851C1-A93D-4E5C-B174-34167457E681}"/>
              </a:ext>
            </a:extLst>
          </p:cNvPr>
          <p:cNvCxnSpPr>
            <a:cxnSpLocks/>
            <a:stCxn id="44" idx="4"/>
            <a:endCxn id="45" idx="0"/>
          </p:cNvCxnSpPr>
          <p:nvPr/>
        </p:nvCxnSpPr>
        <p:spPr>
          <a:xfrm flipH="1">
            <a:off x="8496060" y="3128293"/>
            <a:ext cx="1" cy="48010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C79CDD28-DADF-4F03-8744-F72E77D3779D}"/>
              </a:ext>
            </a:extLst>
          </p:cNvPr>
          <p:cNvSpPr/>
          <p:nvPr/>
        </p:nvSpPr>
        <p:spPr>
          <a:xfrm>
            <a:off x="2507107" y="2554906"/>
            <a:ext cx="1282375"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提供データの準備</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55" name="直線矢印コネクタ 54">
            <a:extLst>
              <a:ext uri="{FF2B5EF4-FFF2-40B4-BE49-F238E27FC236}">
                <a16:creationId xmlns:a16="http://schemas.microsoft.com/office/drawing/2014/main" id="{C25ED545-2E3F-4497-89F3-05CE31E5CD7D}"/>
              </a:ext>
            </a:extLst>
          </p:cNvPr>
          <p:cNvCxnSpPr>
            <a:cxnSpLocks/>
            <a:stCxn id="52" idx="6"/>
            <a:endCxn id="44" idx="2"/>
          </p:cNvCxnSpPr>
          <p:nvPr/>
        </p:nvCxnSpPr>
        <p:spPr>
          <a:xfrm flipV="1">
            <a:off x="3789482" y="2840293"/>
            <a:ext cx="4015746" cy="26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B3930F25-EEFF-4F44-BE65-47595CA5DFC9}"/>
              </a:ext>
            </a:extLst>
          </p:cNvPr>
          <p:cNvSpPr/>
          <p:nvPr/>
        </p:nvSpPr>
        <p:spPr>
          <a:xfrm>
            <a:off x="6038443" y="3600915"/>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データカタログ</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作成ツール</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35" name="直線矢印コネクタ 34">
            <a:extLst>
              <a:ext uri="{FF2B5EF4-FFF2-40B4-BE49-F238E27FC236}">
                <a16:creationId xmlns:a16="http://schemas.microsoft.com/office/drawing/2014/main" id="{0A3A0FC6-2C49-4904-8853-9C13F0947FD2}"/>
              </a:ext>
            </a:extLst>
          </p:cNvPr>
          <p:cNvCxnSpPr>
            <a:cxnSpLocks/>
            <a:stCxn id="45" idx="2"/>
            <a:endCxn id="34" idx="3"/>
          </p:cNvCxnSpPr>
          <p:nvPr/>
        </p:nvCxnSpPr>
        <p:spPr>
          <a:xfrm flipH="1" flipV="1">
            <a:off x="7236145" y="3888915"/>
            <a:ext cx="569082" cy="748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86E9FC77-39B0-4B4E-AEDE-40559E697EBE}"/>
              </a:ext>
            </a:extLst>
          </p:cNvPr>
          <p:cNvSpPr/>
          <p:nvPr/>
        </p:nvSpPr>
        <p:spPr>
          <a:xfrm>
            <a:off x="61419" y="1759659"/>
            <a:ext cx="899998" cy="461665"/>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アクター／</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システム</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cxnSp>
        <p:nvCxnSpPr>
          <p:cNvPr id="39" name="直線コネクタ 38">
            <a:extLst>
              <a:ext uri="{FF2B5EF4-FFF2-40B4-BE49-F238E27FC236}">
                <a16:creationId xmlns:a16="http://schemas.microsoft.com/office/drawing/2014/main" id="{A10BAA7A-AEAF-44A4-8244-18EAF2BBA5A3}"/>
              </a:ext>
            </a:extLst>
          </p:cNvPr>
          <p:cNvCxnSpPr>
            <a:cxnSpLocks/>
          </p:cNvCxnSpPr>
          <p:nvPr/>
        </p:nvCxnSpPr>
        <p:spPr>
          <a:xfrm>
            <a:off x="5388895" y="2216394"/>
            <a:ext cx="37148" cy="4262609"/>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E0155EF6-70BD-4965-9789-038E524745E7}"/>
              </a:ext>
            </a:extLst>
          </p:cNvPr>
          <p:cNvCxnSpPr>
            <a:cxnSpLocks/>
            <a:stCxn id="34" idx="1"/>
            <a:endCxn id="56" idx="4"/>
          </p:cNvCxnSpPr>
          <p:nvPr/>
        </p:nvCxnSpPr>
        <p:spPr>
          <a:xfrm flipH="1">
            <a:off x="3725861" y="3888915"/>
            <a:ext cx="2312582" cy="50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テキスト ボックス 38">
            <a:extLst>
              <a:ext uri="{FF2B5EF4-FFF2-40B4-BE49-F238E27FC236}">
                <a16:creationId xmlns:a16="http://schemas.microsoft.com/office/drawing/2014/main" id="{48A5858E-E3AE-4BBA-BBCC-2ABD1D51D7E5}"/>
              </a:ext>
            </a:extLst>
          </p:cNvPr>
          <p:cNvSpPr txBox="1"/>
          <p:nvPr/>
        </p:nvSpPr>
        <p:spPr>
          <a:xfrm>
            <a:off x="3497588" y="4265323"/>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81" name="フローチャート: 順次アクセス記憶 80">
            <a:extLst>
              <a:ext uri="{FF2B5EF4-FFF2-40B4-BE49-F238E27FC236}">
                <a16:creationId xmlns:a16="http://schemas.microsoft.com/office/drawing/2014/main" id="{348E3F87-E6BE-44D1-B71A-05C2BF0D76E1}"/>
              </a:ext>
            </a:extLst>
          </p:cNvPr>
          <p:cNvSpPr/>
          <p:nvPr/>
        </p:nvSpPr>
        <p:spPr>
          <a:xfrm>
            <a:off x="3209588" y="4258975"/>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41" name="正方形/長方形 40">
            <a:extLst>
              <a:ext uri="{FF2B5EF4-FFF2-40B4-BE49-F238E27FC236}">
                <a16:creationId xmlns:a16="http://schemas.microsoft.com/office/drawing/2014/main" id="{CF181788-2B25-4ABD-B444-3696B25AB4D5}"/>
              </a:ext>
            </a:extLst>
          </p:cNvPr>
          <p:cNvSpPr/>
          <p:nvPr/>
        </p:nvSpPr>
        <p:spPr>
          <a:xfrm>
            <a:off x="961417" y="1762487"/>
            <a:ext cx="4428000"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データ提供者サイト</a:t>
            </a:r>
          </a:p>
        </p:txBody>
      </p:sp>
      <p:sp>
        <p:nvSpPr>
          <p:cNvPr id="42" name="正方形/長方形 41">
            <a:extLst>
              <a:ext uri="{FF2B5EF4-FFF2-40B4-BE49-F238E27FC236}">
                <a16:creationId xmlns:a16="http://schemas.microsoft.com/office/drawing/2014/main" id="{E7355A87-368C-4C04-B7E3-94C9F8F22EF1}"/>
              </a:ext>
            </a:extLst>
          </p:cNvPr>
          <p:cNvSpPr/>
          <p:nvPr/>
        </p:nvSpPr>
        <p:spPr>
          <a:xfrm>
            <a:off x="5388895" y="1760448"/>
            <a:ext cx="4428000" cy="455946"/>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支援サービス群</a:t>
            </a:r>
          </a:p>
        </p:txBody>
      </p:sp>
      <p:sp>
        <p:nvSpPr>
          <p:cNvPr id="56" name="フローチャート: 磁気ディスク 55">
            <a:extLst>
              <a:ext uri="{FF2B5EF4-FFF2-40B4-BE49-F238E27FC236}">
                <a16:creationId xmlns:a16="http://schemas.microsoft.com/office/drawing/2014/main" id="{1AABA56E-5FF5-4ACE-BB38-F026E19D6AA0}"/>
              </a:ext>
            </a:extLst>
          </p:cNvPr>
          <p:cNvSpPr/>
          <p:nvPr/>
        </p:nvSpPr>
        <p:spPr>
          <a:xfrm>
            <a:off x="2507107" y="3531480"/>
            <a:ext cx="1218754" cy="725038"/>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データ提供者</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カタログサイト</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46" name="正方形/長方形 45">
            <a:extLst>
              <a:ext uri="{FF2B5EF4-FFF2-40B4-BE49-F238E27FC236}">
                <a16:creationId xmlns:a16="http://schemas.microsoft.com/office/drawing/2014/main" id="{2F619324-9477-40A2-AA1E-4E2AA8B9AB4B}"/>
              </a:ext>
            </a:extLst>
          </p:cNvPr>
          <p:cNvSpPr/>
          <p:nvPr/>
        </p:nvSpPr>
        <p:spPr>
          <a:xfrm>
            <a:off x="6042647" y="4382151"/>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来歴管理</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48" name="直線矢印コネクタ 47">
            <a:extLst>
              <a:ext uri="{FF2B5EF4-FFF2-40B4-BE49-F238E27FC236}">
                <a16:creationId xmlns:a16="http://schemas.microsoft.com/office/drawing/2014/main" id="{F3399B71-F785-4028-B7ED-DA183CCAE252}"/>
              </a:ext>
            </a:extLst>
          </p:cNvPr>
          <p:cNvCxnSpPr>
            <a:cxnSpLocks/>
            <a:stCxn id="34" idx="2"/>
            <a:endCxn id="46" idx="0"/>
          </p:cNvCxnSpPr>
          <p:nvPr/>
        </p:nvCxnSpPr>
        <p:spPr>
          <a:xfrm>
            <a:off x="6637294" y="4176915"/>
            <a:ext cx="4204" cy="20523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D39C9666-1910-4E34-D67A-623E52BC9FDA}"/>
              </a:ext>
            </a:extLst>
          </p:cNvPr>
          <p:cNvSpPr/>
          <p:nvPr/>
        </p:nvSpPr>
        <p:spPr>
          <a:xfrm>
            <a:off x="1844622" y="1265477"/>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51" name="正方形/長方形 50">
            <a:extLst>
              <a:ext uri="{FF2B5EF4-FFF2-40B4-BE49-F238E27FC236}">
                <a16:creationId xmlns:a16="http://schemas.microsoft.com/office/drawing/2014/main" id="{CA829BAE-C98B-1886-531E-3CE25CAD236F}"/>
              </a:ext>
            </a:extLst>
          </p:cNvPr>
          <p:cNvSpPr/>
          <p:nvPr/>
        </p:nvSpPr>
        <p:spPr>
          <a:xfrm>
            <a:off x="3875021" y="1317389"/>
            <a:ext cx="360000"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53" name="テキスト ボックス 52">
            <a:extLst>
              <a:ext uri="{FF2B5EF4-FFF2-40B4-BE49-F238E27FC236}">
                <a16:creationId xmlns:a16="http://schemas.microsoft.com/office/drawing/2014/main" id="{26C896B8-63A7-C485-E7F2-98C8E5A5299E}"/>
              </a:ext>
            </a:extLst>
          </p:cNvPr>
          <p:cNvSpPr txBox="1"/>
          <p:nvPr/>
        </p:nvSpPr>
        <p:spPr>
          <a:xfrm>
            <a:off x="2730453" y="1196404"/>
            <a:ext cx="1213794" cy="461665"/>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手作業</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画面処理含む</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54" name="テキスト ボックス 53">
            <a:extLst>
              <a:ext uri="{FF2B5EF4-FFF2-40B4-BE49-F238E27FC236}">
                <a16:creationId xmlns:a16="http://schemas.microsoft.com/office/drawing/2014/main" id="{692AAF1F-C89A-4107-2BC8-A32441CC5772}"/>
              </a:ext>
            </a:extLst>
          </p:cNvPr>
          <p:cNvSpPr txBox="1"/>
          <p:nvPr/>
        </p:nvSpPr>
        <p:spPr>
          <a:xfrm>
            <a:off x="4191289" y="1304890"/>
            <a:ext cx="979755"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システム処理</a:t>
            </a:r>
          </a:p>
        </p:txBody>
      </p:sp>
      <p:sp>
        <p:nvSpPr>
          <p:cNvPr id="57" name="フローチャート: 順次アクセス記憶 56">
            <a:extLst>
              <a:ext uri="{FF2B5EF4-FFF2-40B4-BE49-F238E27FC236}">
                <a16:creationId xmlns:a16="http://schemas.microsoft.com/office/drawing/2014/main" id="{ABC5CA3B-9772-0AA2-44D6-19C2BE742990}"/>
              </a:ext>
            </a:extLst>
          </p:cNvPr>
          <p:cNvSpPr/>
          <p:nvPr/>
        </p:nvSpPr>
        <p:spPr>
          <a:xfrm>
            <a:off x="5217334" y="1317389"/>
            <a:ext cx="252000" cy="252000"/>
          </a:xfrm>
          <a:prstGeom prst="flowChartMagnetic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58" name="テキスト ボックス 57">
            <a:extLst>
              <a:ext uri="{FF2B5EF4-FFF2-40B4-BE49-F238E27FC236}">
                <a16:creationId xmlns:a16="http://schemas.microsoft.com/office/drawing/2014/main" id="{5A9A6194-D29B-9AE9-A188-B3359E28E6BE}"/>
              </a:ext>
            </a:extLst>
          </p:cNvPr>
          <p:cNvSpPr txBox="1"/>
          <p:nvPr/>
        </p:nvSpPr>
        <p:spPr>
          <a:xfrm>
            <a:off x="5433149" y="1304890"/>
            <a:ext cx="554960"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データ</a:t>
            </a:r>
          </a:p>
        </p:txBody>
      </p:sp>
      <p:sp>
        <p:nvSpPr>
          <p:cNvPr id="59" name="フローチャート: 磁気ディスク 58">
            <a:extLst>
              <a:ext uri="{FF2B5EF4-FFF2-40B4-BE49-F238E27FC236}">
                <a16:creationId xmlns:a16="http://schemas.microsoft.com/office/drawing/2014/main" id="{6C80458D-E086-9ECB-5E2C-4F4C83C624B5}"/>
              </a:ext>
            </a:extLst>
          </p:cNvPr>
          <p:cNvSpPr/>
          <p:nvPr/>
        </p:nvSpPr>
        <p:spPr>
          <a:xfrm>
            <a:off x="5980383" y="1317389"/>
            <a:ext cx="360000" cy="25200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60" name="テキスト ボックス 59">
            <a:extLst>
              <a:ext uri="{FF2B5EF4-FFF2-40B4-BE49-F238E27FC236}">
                <a16:creationId xmlns:a16="http://schemas.microsoft.com/office/drawing/2014/main" id="{69AB64C7-5CDC-AE41-3782-431AF47BFBCB}"/>
              </a:ext>
            </a:extLst>
          </p:cNvPr>
          <p:cNvSpPr txBox="1"/>
          <p:nvPr/>
        </p:nvSpPr>
        <p:spPr>
          <a:xfrm>
            <a:off x="6296314" y="1304890"/>
            <a:ext cx="671979"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a:t>
            </a:r>
          </a:p>
        </p:txBody>
      </p:sp>
      <p:sp>
        <p:nvSpPr>
          <p:cNvPr id="61" name="楕円 60">
            <a:extLst>
              <a:ext uri="{FF2B5EF4-FFF2-40B4-BE49-F238E27FC236}">
                <a16:creationId xmlns:a16="http://schemas.microsoft.com/office/drawing/2014/main" id="{F3BC0CF3-314F-E713-35E8-D758D32637CD}"/>
              </a:ext>
            </a:extLst>
          </p:cNvPr>
          <p:cNvSpPr/>
          <p:nvPr/>
        </p:nvSpPr>
        <p:spPr>
          <a:xfrm>
            <a:off x="2407817" y="1317389"/>
            <a:ext cx="360000" cy="25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9455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1.4 </a:t>
            </a:r>
            <a:r>
              <a:rPr lang="ja-JP" altLang="en-US" sz="1800" dirty="0">
                <a:latin typeface="Meiryo UI" panose="020B0604030504040204" pitchFamily="50" charset="-128"/>
                <a:ea typeface="Meiryo UI" panose="020B0604030504040204" pitchFamily="50" charset="-128"/>
              </a:rPr>
              <a:t>業務フロー </a:t>
            </a:r>
            <a:r>
              <a:rPr lang="en-US" altLang="ja-JP" sz="1800" dirty="0">
                <a:latin typeface="Meiryo UI" panose="020B0604030504040204" pitchFamily="50" charset="-128"/>
                <a:ea typeface="Meiryo UI" panose="020B0604030504040204" pitchFamily="50" charset="-128"/>
              </a:rPr>
              <a:t>&gt; </a:t>
            </a:r>
            <a:r>
              <a:rPr lang="en-US" altLang="ja-JP" sz="1800" dirty="0">
                <a:solidFill>
                  <a:schemeClr val="tx1"/>
                </a:solidFill>
                <a:latin typeface="Meiryo UI" panose="020B0604030504040204" pitchFamily="50" charset="-128"/>
                <a:ea typeface="Meiryo UI" panose="020B0604030504040204" pitchFamily="50" charset="-128"/>
              </a:rPr>
              <a:t>1.4.3 </a:t>
            </a:r>
            <a:r>
              <a:rPr lang="ja-JP" altLang="en-US" sz="1800" dirty="0">
                <a:solidFill>
                  <a:schemeClr val="tx1"/>
                </a:solidFill>
                <a:latin typeface="Meiryo UI" panose="020B0604030504040204" pitchFamily="50" charset="-128"/>
                <a:ea typeface="Meiryo UI" panose="020B0604030504040204" pitchFamily="50" charset="-128"/>
              </a:rPr>
              <a:t>パターンごとの業務フロー</a:t>
            </a:r>
            <a:r>
              <a:rPr lang="en-US" altLang="ja-JP" sz="1800" dirty="0">
                <a:solidFill>
                  <a:schemeClr val="tx1"/>
                </a:solidFill>
                <a:latin typeface="Meiryo UI" panose="020B0604030504040204" pitchFamily="50" charset="-128"/>
                <a:ea typeface="Meiryo UI" panose="020B0604030504040204" pitchFamily="50" charset="-128"/>
              </a:rPr>
              <a:t>(3/9) – </a:t>
            </a:r>
            <a:r>
              <a:rPr lang="ja-JP" altLang="en-US" sz="1800" dirty="0">
                <a:solidFill>
                  <a:schemeClr val="tx1"/>
                </a:solidFill>
                <a:latin typeface="Meiryo UI" panose="020B0604030504040204" pitchFamily="50" charset="-128"/>
                <a:ea typeface="Meiryo UI" panose="020B0604030504040204" pitchFamily="50" charset="-128"/>
              </a:rPr>
              <a:t>運用パターン</a:t>
            </a:r>
            <a:r>
              <a:rPr lang="en-US" altLang="ja-JP" sz="1800" dirty="0">
                <a:solidFill>
                  <a:schemeClr val="tx1"/>
                </a:solidFill>
                <a:latin typeface="Meiryo UI" panose="020B0604030504040204" pitchFamily="50" charset="-128"/>
                <a:ea typeface="Meiryo UI" panose="020B0604030504040204" pitchFamily="50" charset="-128"/>
              </a:rPr>
              <a:t>#3</a:t>
            </a:r>
            <a:r>
              <a:rPr kumimoji="1" lang="en-US" altLang="ja-JP" sz="1800" dirty="0">
                <a:solidFill>
                  <a:schemeClr val="tx1"/>
                </a:solidFill>
              </a:rPr>
              <a:t> </a:t>
            </a:r>
            <a:r>
              <a:rPr lang="en-US" altLang="ja-JP" sz="1800" dirty="0">
                <a:solidFill>
                  <a:schemeClr val="tx1"/>
                </a:solidFill>
                <a:latin typeface="Meiryo UI" panose="020B0604030504040204" pitchFamily="50" charset="-128"/>
                <a:ea typeface="Meiryo UI" panose="020B0604030504040204" pitchFamily="50" charset="-128"/>
              </a:rPr>
              <a:t>-</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320416EB-1A17-49CD-879E-84690C642AB5}"/>
              </a:ext>
            </a:extLst>
          </p:cNvPr>
          <p:cNvSpPr/>
          <p:nvPr/>
        </p:nvSpPr>
        <p:spPr>
          <a:xfrm>
            <a:off x="61417" y="5296376"/>
            <a:ext cx="903381" cy="1180378"/>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運用管理者</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70406619-7FB9-4630-8651-932EC5CA92A6}"/>
              </a:ext>
            </a:extLst>
          </p:cNvPr>
          <p:cNvSpPr/>
          <p:nvPr/>
        </p:nvSpPr>
        <p:spPr>
          <a:xfrm>
            <a:off x="61419" y="2217773"/>
            <a:ext cx="900000" cy="3073673"/>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データ</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提供者</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8" name="直線コネクタ 7">
            <a:extLst>
              <a:ext uri="{FF2B5EF4-FFF2-40B4-BE49-F238E27FC236}">
                <a16:creationId xmlns:a16="http://schemas.microsoft.com/office/drawing/2014/main" id="{11C55EF3-2DC6-4DB1-8BC8-79538E434A06}"/>
              </a:ext>
            </a:extLst>
          </p:cNvPr>
          <p:cNvCxnSpPr>
            <a:cxnSpLocks/>
          </p:cNvCxnSpPr>
          <p:nvPr/>
        </p:nvCxnSpPr>
        <p:spPr>
          <a:xfrm>
            <a:off x="961419" y="5296376"/>
            <a:ext cx="8858856" cy="12816"/>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0BA8AEC6-A48D-45C0-8113-0C21E50CFC45}"/>
              </a:ext>
            </a:extLst>
          </p:cNvPr>
          <p:cNvCxnSpPr>
            <a:cxnSpLocks/>
          </p:cNvCxnSpPr>
          <p:nvPr/>
        </p:nvCxnSpPr>
        <p:spPr>
          <a:xfrm>
            <a:off x="961419" y="6479003"/>
            <a:ext cx="8858856" cy="0"/>
          </a:xfrm>
          <a:prstGeom prst="line">
            <a:avLst/>
          </a:prstGeom>
          <a:ln w="95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829D2700-49B4-49AE-80C5-8476540265DD}"/>
              </a:ext>
            </a:extLst>
          </p:cNvPr>
          <p:cNvCxnSpPr>
            <a:cxnSpLocks/>
          </p:cNvCxnSpPr>
          <p:nvPr/>
        </p:nvCxnSpPr>
        <p:spPr>
          <a:xfrm>
            <a:off x="9820275" y="2219705"/>
            <a:ext cx="0" cy="42592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楕円 43">
            <a:extLst>
              <a:ext uri="{FF2B5EF4-FFF2-40B4-BE49-F238E27FC236}">
                <a16:creationId xmlns:a16="http://schemas.microsoft.com/office/drawing/2014/main" id="{1DA96A71-D15D-4D89-AB2F-A815AA50E237}"/>
              </a:ext>
            </a:extLst>
          </p:cNvPr>
          <p:cNvSpPr/>
          <p:nvPr/>
        </p:nvSpPr>
        <p:spPr>
          <a:xfrm>
            <a:off x="3949896" y="2474035"/>
            <a:ext cx="1381665"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ログイン</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45" name="楕円 44">
            <a:extLst>
              <a:ext uri="{FF2B5EF4-FFF2-40B4-BE49-F238E27FC236}">
                <a16:creationId xmlns:a16="http://schemas.microsoft.com/office/drawing/2014/main" id="{3DE2EFB1-82C7-4A35-BEAC-7AB92FFB64E4}"/>
              </a:ext>
            </a:extLst>
          </p:cNvPr>
          <p:cNvSpPr/>
          <p:nvPr/>
        </p:nvSpPr>
        <p:spPr>
          <a:xfrm>
            <a:off x="3949845" y="3538436"/>
            <a:ext cx="1381666"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情報入力</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47" name="直線矢印コネクタ 46">
            <a:extLst>
              <a:ext uri="{FF2B5EF4-FFF2-40B4-BE49-F238E27FC236}">
                <a16:creationId xmlns:a16="http://schemas.microsoft.com/office/drawing/2014/main" id="{592851C1-A93D-4E5C-B174-34167457E681}"/>
              </a:ext>
            </a:extLst>
          </p:cNvPr>
          <p:cNvCxnSpPr>
            <a:cxnSpLocks/>
            <a:stCxn id="44" idx="4"/>
            <a:endCxn id="45" idx="0"/>
          </p:cNvCxnSpPr>
          <p:nvPr/>
        </p:nvCxnSpPr>
        <p:spPr>
          <a:xfrm flipH="1">
            <a:off x="4640678" y="3050035"/>
            <a:ext cx="51" cy="48840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C79CDD28-DADF-4F03-8744-F72E77D3779D}"/>
              </a:ext>
            </a:extLst>
          </p:cNvPr>
          <p:cNvSpPr/>
          <p:nvPr/>
        </p:nvSpPr>
        <p:spPr>
          <a:xfrm>
            <a:off x="1228393" y="2470098"/>
            <a:ext cx="1254404"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提供データの準備</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55" name="直線矢印コネクタ 54">
            <a:extLst>
              <a:ext uri="{FF2B5EF4-FFF2-40B4-BE49-F238E27FC236}">
                <a16:creationId xmlns:a16="http://schemas.microsoft.com/office/drawing/2014/main" id="{C25ED545-2E3F-4497-89F3-05CE31E5CD7D}"/>
              </a:ext>
            </a:extLst>
          </p:cNvPr>
          <p:cNvCxnSpPr>
            <a:cxnSpLocks/>
            <a:stCxn id="52" idx="6"/>
            <a:endCxn id="44" idx="2"/>
          </p:cNvCxnSpPr>
          <p:nvPr/>
        </p:nvCxnSpPr>
        <p:spPr>
          <a:xfrm>
            <a:off x="2482797" y="2758098"/>
            <a:ext cx="1467099" cy="39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86E9FC77-39B0-4B4E-AEDE-40559E697EBE}"/>
              </a:ext>
            </a:extLst>
          </p:cNvPr>
          <p:cNvSpPr/>
          <p:nvPr/>
        </p:nvSpPr>
        <p:spPr>
          <a:xfrm>
            <a:off x="61419" y="1769826"/>
            <a:ext cx="899998" cy="451498"/>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アクター／</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システム</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cxnSp>
        <p:nvCxnSpPr>
          <p:cNvPr id="39" name="直線コネクタ 38">
            <a:extLst>
              <a:ext uri="{FF2B5EF4-FFF2-40B4-BE49-F238E27FC236}">
                <a16:creationId xmlns:a16="http://schemas.microsoft.com/office/drawing/2014/main" id="{A10BAA7A-AEAF-44A4-8244-18EAF2BBA5A3}"/>
              </a:ext>
            </a:extLst>
          </p:cNvPr>
          <p:cNvCxnSpPr>
            <a:cxnSpLocks/>
          </p:cNvCxnSpPr>
          <p:nvPr/>
        </p:nvCxnSpPr>
        <p:spPr>
          <a:xfrm>
            <a:off x="5388895" y="2216394"/>
            <a:ext cx="37148" cy="4262609"/>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0" name="テキスト ボックス 38">
            <a:extLst>
              <a:ext uri="{FF2B5EF4-FFF2-40B4-BE49-F238E27FC236}">
                <a16:creationId xmlns:a16="http://schemas.microsoft.com/office/drawing/2014/main" id="{48A5858E-E3AE-4BBA-BBCC-2ABD1D51D7E5}"/>
              </a:ext>
            </a:extLst>
          </p:cNvPr>
          <p:cNvSpPr txBox="1"/>
          <p:nvPr/>
        </p:nvSpPr>
        <p:spPr>
          <a:xfrm>
            <a:off x="1995495" y="5077826"/>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81" name="フローチャート: 順次アクセス記憶 80">
            <a:extLst>
              <a:ext uri="{FF2B5EF4-FFF2-40B4-BE49-F238E27FC236}">
                <a16:creationId xmlns:a16="http://schemas.microsoft.com/office/drawing/2014/main" id="{348E3F87-E6BE-44D1-B71A-05C2BF0D76E1}"/>
              </a:ext>
            </a:extLst>
          </p:cNvPr>
          <p:cNvSpPr/>
          <p:nvPr/>
        </p:nvSpPr>
        <p:spPr>
          <a:xfrm>
            <a:off x="1762122" y="5058436"/>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41" name="テキスト ボックス 40">
            <a:extLst>
              <a:ext uri="{FF2B5EF4-FFF2-40B4-BE49-F238E27FC236}">
                <a16:creationId xmlns:a16="http://schemas.microsoft.com/office/drawing/2014/main" id="{24E898A5-A352-4F8B-A0C7-29A9F98F845A}"/>
              </a:ext>
            </a:extLst>
          </p:cNvPr>
          <p:cNvSpPr txBox="1"/>
          <p:nvPr/>
        </p:nvSpPr>
        <p:spPr>
          <a:xfrm>
            <a:off x="211773" y="651884"/>
            <a:ext cx="9482454" cy="557574"/>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■ オンプレミスのデータカタログ作成ツールを使用した場合におけるカタログサイトの新規構築時の業務フローを以下に図示する。</a:t>
            </a:r>
            <a:endParaRPr lang="en-US" altLang="ja-JP" sz="1600" dirty="0">
              <a:latin typeface="Meiryo UI" panose="020B0604030504040204" pitchFamily="50" charset="-128"/>
              <a:ea typeface="Meiryo UI" panose="020B0604030504040204" pitchFamily="50" charset="-128"/>
            </a:endParaRPr>
          </a:p>
        </p:txBody>
      </p:sp>
      <p:sp>
        <p:nvSpPr>
          <p:cNvPr id="42" name="正方形/長方形 41">
            <a:extLst>
              <a:ext uri="{FF2B5EF4-FFF2-40B4-BE49-F238E27FC236}">
                <a16:creationId xmlns:a16="http://schemas.microsoft.com/office/drawing/2014/main" id="{6AD6DB6B-5302-4106-99B9-E2E32C1B9F2B}"/>
              </a:ext>
            </a:extLst>
          </p:cNvPr>
          <p:cNvSpPr/>
          <p:nvPr/>
        </p:nvSpPr>
        <p:spPr>
          <a:xfrm>
            <a:off x="961417" y="1762487"/>
            <a:ext cx="4428000"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データ提供者サイト</a:t>
            </a:r>
          </a:p>
        </p:txBody>
      </p:sp>
      <p:sp>
        <p:nvSpPr>
          <p:cNvPr id="43" name="正方形/長方形 42">
            <a:extLst>
              <a:ext uri="{FF2B5EF4-FFF2-40B4-BE49-F238E27FC236}">
                <a16:creationId xmlns:a16="http://schemas.microsoft.com/office/drawing/2014/main" id="{76B8F0E0-C5D3-428F-8744-FC26F1B66424}"/>
              </a:ext>
            </a:extLst>
          </p:cNvPr>
          <p:cNvSpPr/>
          <p:nvPr/>
        </p:nvSpPr>
        <p:spPr>
          <a:xfrm>
            <a:off x="5388895" y="1769826"/>
            <a:ext cx="4428000" cy="446568"/>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支援サービス群</a:t>
            </a:r>
          </a:p>
        </p:txBody>
      </p:sp>
      <p:sp>
        <p:nvSpPr>
          <p:cNvPr id="46" name="フローチャート: 磁気ディスク 45">
            <a:extLst>
              <a:ext uri="{FF2B5EF4-FFF2-40B4-BE49-F238E27FC236}">
                <a16:creationId xmlns:a16="http://schemas.microsoft.com/office/drawing/2014/main" id="{E4D9C59D-0337-4007-87B9-3C8E316B4DC6}"/>
              </a:ext>
            </a:extLst>
          </p:cNvPr>
          <p:cNvSpPr/>
          <p:nvPr/>
        </p:nvSpPr>
        <p:spPr>
          <a:xfrm>
            <a:off x="1860309" y="4386639"/>
            <a:ext cx="1197702" cy="725038"/>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データ提供者</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カタログサイト</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40" name="正方形/長方形 39">
            <a:extLst>
              <a:ext uri="{FF2B5EF4-FFF2-40B4-BE49-F238E27FC236}">
                <a16:creationId xmlns:a16="http://schemas.microsoft.com/office/drawing/2014/main" id="{D239CC3A-C3E6-401E-A0D9-98BC9E6EB6B7}"/>
              </a:ext>
            </a:extLst>
          </p:cNvPr>
          <p:cNvSpPr/>
          <p:nvPr/>
        </p:nvSpPr>
        <p:spPr>
          <a:xfrm>
            <a:off x="4039149" y="4462735"/>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データカタログ</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作成ツール</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48" name="直線矢印コネクタ 47">
            <a:extLst>
              <a:ext uri="{FF2B5EF4-FFF2-40B4-BE49-F238E27FC236}">
                <a16:creationId xmlns:a16="http://schemas.microsoft.com/office/drawing/2014/main" id="{BEC9115A-9B15-46E3-B334-F20EE4E9A002}"/>
              </a:ext>
            </a:extLst>
          </p:cNvPr>
          <p:cNvCxnSpPr>
            <a:cxnSpLocks/>
            <a:stCxn id="45" idx="4"/>
            <a:endCxn id="40" idx="0"/>
          </p:cNvCxnSpPr>
          <p:nvPr/>
        </p:nvCxnSpPr>
        <p:spPr>
          <a:xfrm flipH="1">
            <a:off x="4638000" y="4114436"/>
            <a:ext cx="2678" cy="34829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DFDE6229-6554-4D9D-9548-15583D8F7ED0}"/>
              </a:ext>
            </a:extLst>
          </p:cNvPr>
          <p:cNvCxnSpPr>
            <a:cxnSpLocks/>
            <a:stCxn id="40" idx="1"/>
            <a:endCxn id="46" idx="4"/>
          </p:cNvCxnSpPr>
          <p:nvPr/>
        </p:nvCxnSpPr>
        <p:spPr>
          <a:xfrm flipH="1" flipV="1">
            <a:off x="3058011" y="4749158"/>
            <a:ext cx="981138" cy="157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5022C750-A6D0-456A-9125-774D447D4658}"/>
              </a:ext>
            </a:extLst>
          </p:cNvPr>
          <p:cNvSpPr/>
          <p:nvPr/>
        </p:nvSpPr>
        <p:spPr>
          <a:xfrm>
            <a:off x="5883161" y="4452769"/>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来歴管理</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53" name="直線矢印コネクタ 52">
            <a:extLst>
              <a:ext uri="{FF2B5EF4-FFF2-40B4-BE49-F238E27FC236}">
                <a16:creationId xmlns:a16="http://schemas.microsoft.com/office/drawing/2014/main" id="{18C99D0B-B998-4838-A65D-F19AFA9B17F4}"/>
              </a:ext>
            </a:extLst>
          </p:cNvPr>
          <p:cNvCxnSpPr>
            <a:cxnSpLocks/>
            <a:stCxn id="40" idx="3"/>
            <a:endCxn id="51" idx="1"/>
          </p:cNvCxnSpPr>
          <p:nvPr/>
        </p:nvCxnSpPr>
        <p:spPr>
          <a:xfrm flipV="1">
            <a:off x="5236851" y="4740769"/>
            <a:ext cx="646310" cy="99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6E8CA180-F947-E639-59F8-0E26269F2966}"/>
              </a:ext>
            </a:extLst>
          </p:cNvPr>
          <p:cNvSpPr/>
          <p:nvPr/>
        </p:nvSpPr>
        <p:spPr>
          <a:xfrm>
            <a:off x="1844622" y="1265477"/>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54" name="正方形/長方形 53">
            <a:extLst>
              <a:ext uri="{FF2B5EF4-FFF2-40B4-BE49-F238E27FC236}">
                <a16:creationId xmlns:a16="http://schemas.microsoft.com/office/drawing/2014/main" id="{62BE8C76-94C8-0E8F-9F3A-DD45F0492427}"/>
              </a:ext>
            </a:extLst>
          </p:cNvPr>
          <p:cNvSpPr/>
          <p:nvPr/>
        </p:nvSpPr>
        <p:spPr>
          <a:xfrm>
            <a:off x="3875021" y="1317389"/>
            <a:ext cx="360000"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56" name="テキスト ボックス 55">
            <a:extLst>
              <a:ext uri="{FF2B5EF4-FFF2-40B4-BE49-F238E27FC236}">
                <a16:creationId xmlns:a16="http://schemas.microsoft.com/office/drawing/2014/main" id="{0DFF7175-7864-A151-0BF7-6FB826A5EB89}"/>
              </a:ext>
            </a:extLst>
          </p:cNvPr>
          <p:cNvSpPr txBox="1"/>
          <p:nvPr/>
        </p:nvSpPr>
        <p:spPr>
          <a:xfrm>
            <a:off x="2730453" y="1196404"/>
            <a:ext cx="1213794" cy="461665"/>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手作業</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画面処理含む</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57" name="テキスト ボックス 56">
            <a:extLst>
              <a:ext uri="{FF2B5EF4-FFF2-40B4-BE49-F238E27FC236}">
                <a16:creationId xmlns:a16="http://schemas.microsoft.com/office/drawing/2014/main" id="{FD6DC589-C14C-11FC-B1DA-13634C7F0270}"/>
              </a:ext>
            </a:extLst>
          </p:cNvPr>
          <p:cNvSpPr txBox="1"/>
          <p:nvPr/>
        </p:nvSpPr>
        <p:spPr>
          <a:xfrm>
            <a:off x="4191289" y="1304890"/>
            <a:ext cx="979755"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システム処理</a:t>
            </a:r>
          </a:p>
        </p:txBody>
      </p:sp>
      <p:sp>
        <p:nvSpPr>
          <p:cNvPr id="58" name="フローチャート: 順次アクセス記憶 57">
            <a:extLst>
              <a:ext uri="{FF2B5EF4-FFF2-40B4-BE49-F238E27FC236}">
                <a16:creationId xmlns:a16="http://schemas.microsoft.com/office/drawing/2014/main" id="{40A6D048-7F41-52EE-9C62-DA4A1AA478A7}"/>
              </a:ext>
            </a:extLst>
          </p:cNvPr>
          <p:cNvSpPr/>
          <p:nvPr/>
        </p:nvSpPr>
        <p:spPr>
          <a:xfrm>
            <a:off x="5217334" y="1317389"/>
            <a:ext cx="252000" cy="252000"/>
          </a:xfrm>
          <a:prstGeom prst="flowChartMagnetic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59" name="テキスト ボックス 58">
            <a:extLst>
              <a:ext uri="{FF2B5EF4-FFF2-40B4-BE49-F238E27FC236}">
                <a16:creationId xmlns:a16="http://schemas.microsoft.com/office/drawing/2014/main" id="{52A5BEC8-41CE-CA6A-20CD-42E8F09C38D4}"/>
              </a:ext>
            </a:extLst>
          </p:cNvPr>
          <p:cNvSpPr txBox="1"/>
          <p:nvPr/>
        </p:nvSpPr>
        <p:spPr>
          <a:xfrm>
            <a:off x="5433149" y="1304890"/>
            <a:ext cx="554960"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データ</a:t>
            </a:r>
          </a:p>
        </p:txBody>
      </p:sp>
      <p:sp>
        <p:nvSpPr>
          <p:cNvPr id="60" name="フローチャート: 磁気ディスク 59">
            <a:extLst>
              <a:ext uri="{FF2B5EF4-FFF2-40B4-BE49-F238E27FC236}">
                <a16:creationId xmlns:a16="http://schemas.microsoft.com/office/drawing/2014/main" id="{F8F91DEE-7928-1F61-00C9-05E30CB72B00}"/>
              </a:ext>
            </a:extLst>
          </p:cNvPr>
          <p:cNvSpPr/>
          <p:nvPr/>
        </p:nvSpPr>
        <p:spPr>
          <a:xfrm>
            <a:off x="5980383" y="1317389"/>
            <a:ext cx="360000" cy="25200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61" name="テキスト ボックス 60">
            <a:extLst>
              <a:ext uri="{FF2B5EF4-FFF2-40B4-BE49-F238E27FC236}">
                <a16:creationId xmlns:a16="http://schemas.microsoft.com/office/drawing/2014/main" id="{4EB77EE4-2CC9-2667-0764-1FB131D20F95}"/>
              </a:ext>
            </a:extLst>
          </p:cNvPr>
          <p:cNvSpPr txBox="1"/>
          <p:nvPr/>
        </p:nvSpPr>
        <p:spPr>
          <a:xfrm>
            <a:off x="6296314" y="1304890"/>
            <a:ext cx="671979"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a:t>
            </a:r>
          </a:p>
        </p:txBody>
      </p:sp>
      <p:sp>
        <p:nvSpPr>
          <p:cNvPr id="62" name="楕円 61">
            <a:extLst>
              <a:ext uri="{FF2B5EF4-FFF2-40B4-BE49-F238E27FC236}">
                <a16:creationId xmlns:a16="http://schemas.microsoft.com/office/drawing/2014/main" id="{E7308D4B-B64B-F04E-75D1-80E160D25072}"/>
              </a:ext>
            </a:extLst>
          </p:cNvPr>
          <p:cNvSpPr/>
          <p:nvPr/>
        </p:nvSpPr>
        <p:spPr>
          <a:xfrm>
            <a:off x="2407817" y="1317389"/>
            <a:ext cx="360000" cy="25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37750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1.4 </a:t>
            </a:r>
            <a:r>
              <a:rPr lang="ja-JP" altLang="en-US" sz="1800" dirty="0">
                <a:solidFill>
                  <a:schemeClr val="tx1"/>
                </a:solidFill>
                <a:latin typeface="Meiryo UI" panose="020B0604030504040204" pitchFamily="50" charset="-128"/>
                <a:ea typeface="Meiryo UI" panose="020B0604030504040204" pitchFamily="50" charset="-128"/>
              </a:rPr>
              <a:t>業務フロー </a:t>
            </a:r>
            <a:r>
              <a:rPr lang="en-US" altLang="ja-JP" sz="1800" dirty="0">
                <a:solidFill>
                  <a:schemeClr val="tx1"/>
                </a:solidFill>
                <a:latin typeface="Meiryo UI" panose="020B0604030504040204" pitchFamily="50" charset="-128"/>
                <a:ea typeface="Meiryo UI" panose="020B0604030504040204" pitchFamily="50" charset="-128"/>
              </a:rPr>
              <a:t>&gt; 1.4.3 </a:t>
            </a:r>
            <a:r>
              <a:rPr lang="ja-JP" altLang="en-US" sz="1800" dirty="0">
                <a:solidFill>
                  <a:schemeClr val="tx1"/>
                </a:solidFill>
                <a:latin typeface="Meiryo UI" panose="020B0604030504040204" pitchFamily="50" charset="-128"/>
                <a:ea typeface="Meiryo UI" panose="020B0604030504040204" pitchFamily="50" charset="-128"/>
              </a:rPr>
              <a:t>パターンごとの業務フロー</a:t>
            </a:r>
            <a:r>
              <a:rPr lang="en-US" altLang="ja-JP" sz="1800" dirty="0">
                <a:solidFill>
                  <a:schemeClr val="tx1"/>
                </a:solidFill>
                <a:latin typeface="Meiryo UI" panose="020B0604030504040204" pitchFamily="50" charset="-128"/>
                <a:ea typeface="Meiryo UI" panose="020B0604030504040204" pitchFamily="50" charset="-128"/>
              </a:rPr>
              <a:t>(4/9) – </a:t>
            </a:r>
            <a:r>
              <a:rPr lang="ja-JP" altLang="en-US" sz="1800" dirty="0">
                <a:solidFill>
                  <a:schemeClr val="tx1"/>
                </a:solidFill>
                <a:latin typeface="Meiryo UI" panose="020B0604030504040204" pitchFamily="50" charset="-128"/>
                <a:ea typeface="Meiryo UI" panose="020B0604030504040204" pitchFamily="50" charset="-128"/>
              </a:rPr>
              <a:t>運用パターン</a:t>
            </a:r>
            <a:r>
              <a:rPr lang="en-US" altLang="ja-JP" sz="1800" dirty="0">
                <a:solidFill>
                  <a:schemeClr val="tx1"/>
                </a:solidFill>
                <a:latin typeface="Meiryo UI" panose="020B0604030504040204" pitchFamily="50" charset="-128"/>
                <a:ea typeface="Meiryo UI" panose="020B0604030504040204" pitchFamily="50" charset="-128"/>
              </a:rPr>
              <a:t>#4 -</a:t>
            </a:r>
            <a:endParaRPr kumimoji="1" lang="ja-JP" altLang="en-US" sz="1800" dirty="0">
              <a:solidFill>
                <a:schemeClr val="tx1"/>
              </a:solidFill>
            </a:endParaRPr>
          </a:p>
        </p:txBody>
      </p:sp>
      <p:sp>
        <p:nvSpPr>
          <p:cNvPr id="5" name="正方形/長方形 4">
            <a:extLst>
              <a:ext uri="{FF2B5EF4-FFF2-40B4-BE49-F238E27FC236}">
                <a16:creationId xmlns:a16="http://schemas.microsoft.com/office/drawing/2014/main" id="{70406619-7FB9-4630-8651-932EC5CA92A6}"/>
              </a:ext>
            </a:extLst>
          </p:cNvPr>
          <p:cNvSpPr/>
          <p:nvPr/>
        </p:nvSpPr>
        <p:spPr>
          <a:xfrm>
            <a:off x="61419" y="2217773"/>
            <a:ext cx="900000" cy="374076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データ</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提供者</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8" name="直線コネクタ 7">
            <a:extLst>
              <a:ext uri="{FF2B5EF4-FFF2-40B4-BE49-F238E27FC236}">
                <a16:creationId xmlns:a16="http://schemas.microsoft.com/office/drawing/2014/main" id="{11C55EF3-2DC6-4DB1-8BC8-79538E434A06}"/>
              </a:ext>
            </a:extLst>
          </p:cNvPr>
          <p:cNvCxnSpPr>
            <a:cxnSpLocks/>
          </p:cNvCxnSpPr>
          <p:nvPr/>
        </p:nvCxnSpPr>
        <p:spPr>
          <a:xfrm>
            <a:off x="959729" y="5962126"/>
            <a:ext cx="8858856" cy="12816"/>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0BA8AEC6-A48D-45C0-8113-0C21E50CFC45}"/>
              </a:ext>
            </a:extLst>
          </p:cNvPr>
          <p:cNvCxnSpPr>
            <a:cxnSpLocks/>
          </p:cNvCxnSpPr>
          <p:nvPr/>
        </p:nvCxnSpPr>
        <p:spPr>
          <a:xfrm>
            <a:off x="961419" y="6479003"/>
            <a:ext cx="8858856" cy="0"/>
          </a:xfrm>
          <a:prstGeom prst="line">
            <a:avLst/>
          </a:prstGeom>
          <a:ln w="95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829D2700-49B4-49AE-80C5-8476540265DD}"/>
              </a:ext>
            </a:extLst>
          </p:cNvPr>
          <p:cNvCxnSpPr>
            <a:cxnSpLocks/>
          </p:cNvCxnSpPr>
          <p:nvPr/>
        </p:nvCxnSpPr>
        <p:spPr>
          <a:xfrm>
            <a:off x="9820275" y="2219705"/>
            <a:ext cx="0" cy="42592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B5E03F0-C18C-4B3B-AF68-7F863C6919C8}"/>
              </a:ext>
            </a:extLst>
          </p:cNvPr>
          <p:cNvSpPr txBox="1"/>
          <p:nvPr/>
        </p:nvSpPr>
        <p:spPr>
          <a:xfrm>
            <a:off x="211773" y="651884"/>
            <a:ext cx="9482454" cy="57620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■ 支援サービス群のデータカタログ作成ツール、カタログサイトを使用した場合におけるカタログサイトの更新時の業務フローを以下に図示する。</a:t>
            </a:r>
            <a:endParaRPr lang="en-US" altLang="ja-JP" sz="1600" dirty="0">
              <a:latin typeface="Meiryo UI" panose="020B0604030504040204" pitchFamily="50" charset="-128"/>
              <a:ea typeface="Meiryo UI" panose="020B0604030504040204" pitchFamily="50" charset="-128"/>
            </a:endParaRPr>
          </a:p>
        </p:txBody>
      </p:sp>
      <p:sp>
        <p:nvSpPr>
          <p:cNvPr id="44" name="楕円 43">
            <a:extLst>
              <a:ext uri="{FF2B5EF4-FFF2-40B4-BE49-F238E27FC236}">
                <a16:creationId xmlns:a16="http://schemas.microsoft.com/office/drawing/2014/main" id="{1DA96A71-D15D-4D89-AB2F-A815AA50E237}"/>
              </a:ext>
            </a:extLst>
          </p:cNvPr>
          <p:cNvSpPr/>
          <p:nvPr/>
        </p:nvSpPr>
        <p:spPr>
          <a:xfrm>
            <a:off x="5511440" y="2394392"/>
            <a:ext cx="1202220"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ログイン</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45" name="楕円 44">
            <a:extLst>
              <a:ext uri="{FF2B5EF4-FFF2-40B4-BE49-F238E27FC236}">
                <a16:creationId xmlns:a16="http://schemas.microsoft.com/office/drawing/2014/main" id="{3DE2EFB1-82C7-4A35-BEAC-7AB92FFB64E4}"/>
              </a:ext>
            </a:extLst>
          </p:cNvPr>
          <p:cNvSpPr/>
          <p:nvPr/>
        </p:nvSpPr>
        <p:spPr>
          <a:xfrm>
            <a:off x="8385728" y="2400855"/>
            <a:ext cx="1381666"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情報入力</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52" name="楕円 51">
            <a:extLst>
              <a:ext uri="{FF2B5EF4-FFF2-40B4-BE49-F238E27FC236}">
                <a16:creationId xmlns:a16="http://schemas.microsoft.com/office/drawing/2014/main" id="{C79CDD28-DADF-4F03-8744-F72E77D3779D}"/>
              </a:ext>
            </a:extLst>
          </p:cNvPr>
          <p:cNvSpPr/>
          <p:nvPr/>
        </p:nvSpPr>
        <p:spPr>
          <a:xfrm>
            <a:off x="1031331" y="2384161"/>
            <a:ext cx="1197703"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提供データの準備</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55" name="直線矢印コネクタ 54">
            <a:extLst>
              <a:ext uri="{FF2B5EF4-FFF2-40B4-BE49-F238E27FC236}">
                <a16:creationId xmlns:a16="http://schemas.microsoft.com/office/drawing/2014/main" id="{C25ED545-2E3F-4497-89F3-05CE31E5CD7D}"/>
              </a:ext>
            </a:extLst>
          </p:cNvPr>
          <p:cNvCxnSpPr>
            <a:cxnSpLocks/>
            <a:stCxn id="52" idx="6"/>
            <a:endCxn id="51" idx="2"/>
          </p:cNvCxnSpPr>
          <p:nvPr/>
        </p:nvCxnSpPr>
        <p:spPr>
          <a:xfrm>
            <a:off x="2229034" y="2672161"/>
            <a:ext cx="194970" cy="13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B3930F25-EEFF-4F44-BE65-47595CA5DFC9}"/>
              </a:ext>
            </a:extLst>
          </p:cNvPr>
          <p:cNvSpPr/>
          <p:nvPr/>
        </p:nvSpPr>
        <p:spPr>
          <a:xfrm>
            <a:off x="8477710" y="3848883"/>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データカタログ</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作成ツール</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35" name="直線矢印コネクタ 34">
            <a:extLst>
              <a:ext uri="{FF2B5EF4-FFF2-40B4-BE49-F238E27FC236}">
                <a16:creationId xmlns:a16="http://schemas.microsoft.com/office/drawing/2014/main" id="{0A3A0FC6-2C49-4904-8853-9C13F0947FD2}"/>
              </a:ext>
            </a:extLst>
          </p:cNvPr>
          <p:cNvCxnSpPr>
            <a:cxnSpLocks/>
            <a:stCxn id="45" idx="4"/>
            <a:endCxn id="34" idx="0"/>
          </p:cNvCxnSpPr>
          <p:nvPr/>
        </p:nvCxnSpPr>
        <p:spPr>
          <a:xfrm>
            <a:off x="9076561" y="2976855"/>
            <a:ext cx="0" cy="8720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86E9FC77-39B0-4B4E-AEDE-40559E697EBE}"/>
              </a:ext>
            </a:extLst>
          </p:cNvPr>
          <p:cNvSpPr/>
          <p:nvPr/>
        </p:nvSpPr>
        <p:spPr>
          <a:xfrm>
            <a:off x="61419" y="1762487"/>
            <a:ext cx="899998" cy="45883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アクター／</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システム</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cxnSp>
        <p:nvCxnSpPr>
          <p:cNvPr id="39" name="直線コネクタ 38">
            <a:extLst>
              <a:ext uri="{FF2B5EF4-FFF2-40B4-BE49-F238E27FC236}">
                <a16:creationId xmlns:a16="http://schemas.microsoft.com/office/drawing/2014/main" id="{A10BAA7A-AEAF-44A4-8244-18EAF2BBA5A3}"/>
              </a:ext>
            </a:extLst>
          </p:cNvPr>
          <p:cNvCxnSpPr>
            <a:cxnSpLocks/>
          </p:cNvCxnSpPr>
          <p:nvPr/>
        </p:nvCxnSpPr>
        <p:spPr>
          <a:xfrm>
            <a:off x="5388895" y="2216394"/>
            <a:ext cx="37148" cy="4262609"/>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6" name="テキスト ボックス 38">
            <a:extLst>
              <a:ext uri="{FF2B5EF4-FFF2-40B4-BE49-F238E27FC236}">
                <a16:creationId xmlns:a16="http://schemas.microsoft.com/office/drawing/2014/main" id="{8968BB55-E84C-4014-9CE4-3334BEC2F875}"/>
              </a:ext>
            </a:extLst>
          </p:cNvPr>
          <p:cNvSpPr txBox="1"/>
          <p:nvPr/>
        </p:nvSpPr>
        <p:spPr>
          <a:xfrm>
            <a:off x="7238808" y="4463034"/>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48" name="フローチャート: 順次アクセス記憶 47">
            <a:extLst>
              <a:ext uri="{FF2B5EF4-FFF2-40B4-BE49-F238E27FC236}">
                <a16:creationId xmlns:a16="http://schemas.microsoft.com/office/drawing/2014/main" id="{86D67441-FFB3-40C4-8231-16D66D128211}"/>
              </a:ext>
            </a:extLst>
          </p:cNvPr>
          <p:cNvSpPr/>
          <p:nvPr/>
        </p:nvSpPr>
        <p:spPr>
          <a:xfrm>
            <a:off x="7009330" y="4472046"/>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58" name="楕円 57">
            <a:extLst>
              <a:ext uri="{FF2B5EF4-FFF2-40B4-BE49-F238E27FC236}">
                <a16:creationId xmlns:a16="http://schemas.microsoft.com/office/drawing/2014/main" id="{E5F44FD3-F822-47DF-9491-F037708A35F9}"/>
              </a:ext>
            </a:extLst>
          </p:cNvPr>
          <p:cNvSpPr/>
          <p:nvPr/>
        </p:nvSpPr>
        <p:spPr>
          <a:xfrm>
            <a:off x="5531953" y="3943369"/>
            <a:ext cx="1252708"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エクスポート</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62" name="楕円 61">
            <a:extLst>
              <a:ext uri="{FF2B5EF4-FFF2-40B4-BE49-F238E27FC236}">
                <a16:creationId xmlns:a16="http://schemas.microsoft.com/office/drawing/2014/main" id="{5C996B0D-3860-4CB4-9EAA-14246D98F8E5}"/>
              </a:ext>
            </a:extLst>
          </p:cNvPr>
          <p:cNvSpPr/>
          <p:nvPr/>
        </p:nvSpPr>
        <p:spPr>
          <a:xfrm>
            <a:off x="3697898" y="3971944"/>
            <a:ext cx="1229308"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インポート</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63" name="直線矢印コネクタ 62">
            <a:extLst>
              <a:ext uri="{FF2B5EF4-FFF2-40B4-BE49-F238E27FC236}">
                <a16:creationId xmlns:a16="http://schemas.microsoft.com/office/drawing/2014/main" id="{047C63DC-86E0-40E1-9AC8-8204759A6A0B}"/>
              </a:ext>
            </a:extLst>
          </p:cNvPr>
          <p:cNvCxnSpPr>
            <a:cxnSpLocks/>
            <a:stCxn id="78" idx="1"/>
            <a:endCxn id="84" idx="3"/>
          </p:cNvCxnSpPr>
          <p:nvPr/>
        </p:nvCxnSpPr>
        <p:spPr>
          <a:xfrm flipH="1" flipV="1">
            <a:off x="4899581" y="4630680"/>
            <a:ext cx="776591" cy="21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楕円 50">
            <a:extLst>
              <a:ext uri="{FF2B5EF4-FFF2-40B4-BE49-F238E27FC236}">
                <a16:creationId xmlns:a16="http://schemas.microsoft.com/office/drawing/2014/main" id="{87B0D15A-3EA9-4EA5-B251-E1FC2142981B}"/>
              </a:ext>
            </a:extLst>
          </p:cNvPr>
          <p:cNvSpPr/>
          <p:nvPr/>
        </p:nvSpPr>
        <p:spPr>
          <a:xfrm>
            <a:off x="2424004" y="2385477"/>
            <a:ext cx="1290408"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エクスポート</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70" name="直線矢印コネクタ 69">
            <a:extLst>
              <a:ext uri="{FF2B5EF4-FFF2-40B4-BE49-F238E27FC236}">
                <a16:creationId xmlns:a16="http://schemas.microsoft.com/office/drawing/2014/main" id="{B3F7933D-4388-4408-A3C9-71675B07B422}"/>
              </a:ext>
            </a:extLst>
          </p:cNvPr>
          <p:cNvCxnSpPr>
            <a:cxnSpLocks/>
            <a:stCxn id="44" idx="6"/>
            <a:endCxn id="72" idx="2"/>
          </p:cNvCxnSpPr>
          <p:nvPr/>
        </p:nvCxnSpPr>
        <p:spPr>
          <a:xfrm>
            <a:off x="6713660" y="2682392"/>
            <a:ext cx="233083" cy="313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楕円 71">
            <a:extLst>
              <a:ext uri="{FF2B5EF4-FFF2-40B4-BE49-F238E27FC236}">
                <a16:creationId xmlns:a16="http://schemas.microsoft.com/office/drawing/2014/main" id="{DBCC4CB7-D6B1-4FD5-B7AE-72B4FCC1404D}"/>
              </a:ext>
            </a:extLst>
          </p:cNvPr>
          <p:cNvSpPr/>
          <p:nvPr/>
        </p:nvSpPr>
        <p:spPr>
          <a:xfrm>
            <a:off x="6946743" y="2397525"/>
            <a:ext cx="1202220"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インポート</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83" name="直線矢印コネクタ 82">
            <a:extLst>
              <a:ext uri="{FF2B5EF4-FFF2-40B4-BE49-F238E27FC236}">
                <a16:creationId xmlns:a16="http://schemas.microsoft.com/office/drawing/2014/main" id="{F12F991A-A929-471B-9566-A2E2B16F6D03}"/>
              </a:ext>
            </a:extLst>
          </p:cNvPr>
          <p:cNvCxnSpPr>
            <a:cxnSpLocks/>
            <a:stCxn id="34" idx="1"/>
            <a:endCxn id="87" idx="4"/>
          </p:cNvCxnSpPr>
          <p:nvPr/>
        </p:nvCxnSpPr>
        <p:spPr>
          <a:xfrm flipH="1">
            <a:off x="8152239" y="4136883"/>
            <a:ext cx="325471" cy="69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フローチャート: 順次アクセス記憶 63">
            <a:extLst>
              <a:ext uri="{FF2B5EF4-FFF2-40B4-BE49-F238E27FC236}">
                <a16:creationId xmlns:a16="http://schemas.microsoft.com/office/drawing/2014/main" id="{665D2BFD-E595-4B31-88F5-D068EED0F636}"/>
              </a:ext>
            </a:extLst>
          </p:cNvPr>
          <p:cNvSpPr/>
          <p:nvPr/>
        </p:nvSpPr>
        <p:spPr>
          <a:xfrm>
            <a:off x="6875519" y="2872138"/>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66" name="テキスト ボックス 38">
            <a:extLst>
              <a:ext uri="{FF2B5EF4-FFF2-40B4-BE49-F238E27FC236}">
                <a16:creationId xmlns:a16="http://schemas.microsoft.com/office/drawing/2014/main" id="{722D0A85-9C84-478D-B7C9-BE761366CA15}"/>
              </a:ext>
            </a:extLst>
          </p:cNvPr>
          <p:cNvSpPr txBox="1"/>
          <p:nvPr/>
        </p:nvSpPr>
        <p:spPr>
          <a:xfrm>
            <a:off x="6953058" y="3139184"/>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cxnSp>
        <p:nvCxnSpPr>
          <p:cNvPr id="69" name="直線矢印コネクタ 68">
            <a:extLst>
              <a:ext uri="{FF2B5EF4-FFF2-40B4-BE49-F238E27FC236}">
                <a16:creationId xmlns:a16="http://schemas.microsoft.com/office/drawing/2014/main" id="{17E06F38-4024-47D6-A564-0DE4A22FEE77}"/>
              </a:ext>
            </a:extLst>
          </p:cNvPr>
          <p:cNvCxnSpPr>
            <a:cxnSpLocks/>
            <a:stCxn id="61" idx="3"/>
            <a:endCxn id="64" idx="1"/>
          </p:cNvCxnSpPr>
          <p:nvPr/>
        </p:nvCxnSpPr>
        <p:spPr>
          <a:xfrm>
            <a:off x="5261913" y="3016138"/>
            <a:ext cx="161360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テキスト ボックス 38">
            <a:extLst>
              <a:ext uri="{FF2B5EF4-FFF2-40B4-BE49-F238E27FC236}">
                <a16:creationId xmlns:a16="http://schemas.microsoft.com/office/drawing/2014/main" id="{D1D7F7D0-EE09-47F4-AFD0-AE1F8F5857C6}"/>
              </a:ext>
            </a:extLst>
          </p:cNvPr>
          <p:cNvSpPr txBox="1"/>
          <p:nvPr/>
        </p:nvSpPr>
        <p:spPr>
          <a:xfrm>
            <a:off x="5495277" y="4751399"/>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78" name="フローチャート: 順次アクセス記憶 77">
            <a:extLst>
              <a:ext uri="{FF2B5EF4-FFF2-40B4-BE49-F238E27FC236}">
                <a16:creationId xmlns:a16="http://schemas.microsoft.com/office/drawing/2014/main" id="{31B19707-9C87-4A1A-969B-ACDCD2FF0305}"/>
              </a:ext>
            </a:extLst>
          </p:cNvPr>
          <p:cNvSpPr/>
          <p:nvPr/>
        </p:nvSpPr>
        <p:spPr>
          <a:xfrm>
            <a:off x="5676172" y="4486890"/>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79" name="テキスト ボックス 38">
            <a:extLst>
              <a:ext uri="{FF2B5EF4-FFF2-40B4-BE49-F238E27FC236}">
                <a16:creationId xmlns:a16="http://schemas.microsoft.com/office/drawing/2014/main" id="{2E618E98-338B-4DDB-BA42-8C21982B9166}"/>
              </a:ext>
            </a:extLst>
          </p:cNvPr>
          <p:cNvSpPr txBox="1"/>
          <p:nvPr/>
        </p:nvSpPr>
        <p:spPr>
          <a:xfrm>
            <a:off x="4795865" y="4763910"/>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84" name="フローチャート: 順次アクセス記憶 83">
            <a:extLst>
              <a:ext uri="{FF2B5EF4-FFF2-40B4-BE49-F238E27FC236}">
                <a16:creationId xmlns:a16="http://schemas.microsoft.com/office/drawing/2014/main" id="{FB4FBCBD-6690-4012-88A0-52FE20CD97A6}"/>
              </a:ext>
            </a:extLst>
          </p:cNvPr>
          <p:cNvSpPr/>
          <p:nvPr/>
        </p:nvSpPr>
        <p:spPr>
          <a:xfrm>
            <a:off x="4611581" y="4486680"/>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73" name="正方形/長方形 72">
            <a:extLst>
              <a:ext uri="{FF2B5EF4-FFF2-40B4-BE49-F238E27FC236}">
                <a16:creationId xmlns:a16="http://schemas.microsoft.com/office/drawing/2014/main" id="{3651B80C-3256-4635-A461-A9EE38A35FFF}"/>
              </a:ext>
            </a:extLst>
          </p:cNvPr>
          <p:cNvSpPr/>
          <p:nvPr/>
        </p:nvSpPr>
        <p:spPr>
          <a:xfrm>
            <a:off x="961417" y="1762487"/>
            <a:ext cx="4428000"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データ提供者サイト</a:t>
            </a:r>
          </a:p>
        </p:txBody>
      </p:sp>
      <p:sp>
        <p:nvSpPr>
          <p:cNvPr id="74" name="正方形/長方形 73">
            <a:extLst>
              <a:ext uri="{FF2B5EF4-FFF2-40B4-BE49-F238E27FC236}">
                <a16:creationId xmlns:a16="http://schemas.microsoft.com/office/drawing/2014/main" id="{D336F54A-4AC5-4532-9D03-23A43A8B9A4B}"/>
              </a:ext>
            </a:extLst>
          </p:cNvPr>
          <p:cNvSpPr/>
          <p:nvPr/>
        </p:nvSpPr>
        <p:spPr>
          <a:xfrm>
            <a:off x="5388895" y="1764834"/>
            <a:ext cx="4428000" cy="451560"/>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支援サービス群</a:t>
            </a:r>
          </a:p>
        </p:txBody>
      </p:sp>
      <p:sp>
        <p:nvSpPr>
          <p:cNvPr id="87" name="フローチャート: 磁気ディスク 86">
            <a:extLst>
              <a:ext uri="{FF2B5EF4-FFF2-40B4-BE49-F238E27FC236}">
                <a16:creationId xmlns:a16="http://schemas.microsoft.com/office/drawing/2014/main" id="{8FB3C96B-C17C-4840-B3E4-866DC1A0A378}"/>
              </a:ext>
            </a:extLst>
          </p:cNvPr>
          <p:cNvSpPr/>
          <p:nvPr/>
        </p:nvSpPr>
        <p:spPr>
          <a:xfrm>
            <a:off x="6954537" y="3781309"/>
            <a:ext cx="1197702" cy="725038"/>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支援サービス群内カタログサイト</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116" name="直線矢印コネクタ 115">
            <a:extLst>
              <a:ext uri="{FF2B5EF4-FFF2-40B4-BE49-F238E27FC236}">
                <a16:creationId xmlns:a16="http://schemas.microsoft.com/office/drawing/2014/main" id="{5DE85B86-8203-4B05-B336-8D955F4CA006}"/>
              </a:ext>
            </a:extLst>
          </p:cNvPr>
          <p:cNvCxnSpPr>
            <a:cxnSpLocks/>
            <a:stCxn id="72" idx="4"/>
            <a:endCxn id="87" idx="1"/>
          </p:cNvCxnSpPr>
          <p:nvPr/>
        </p:nvCxnSpPr>
        <p:spPr>
          <a:xfrm>
            <a:off x="7547853" y="2973525"/>
            <a:ext cx="5535" cy="8077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3A4465D4-108C-4D13-99CF-760EE0CA9ACB}"/>
              </a:ext>
            </a:extLst>
          </p:cNvPr>
          <p:cNvCxnSpPr>
            <a:cxnSpLocks/>
            <a:stCxn id="48" idx="1"/>
            <a:endCxn id="78" idx="3"/>
          </p:cNvCxnSpPr>
          <p:nvPr/>
        </p:nvCxnSpPr>
        <p:spPr>
          <a:xfrm flipH="1">
            <a:off x="5964172" y="4616046"/>
            <a:ext cx="1045158" cy="1484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91F5280A-430A-467C-9000-99B3DE053AA7}"/>
              </a:ext>
            </a:extLst>
          </p:cNvPr>
          <p:cNvSpPr/>
          <p:nvPr/>
        </p:nvSpPr>
        <p:spPr>
          <a:xfrm>
            <a:off x="61419" y="5958540"/>
            <a:ext cx="900000" cy="51586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運用管理者</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126" name="直線矢印コネクタ 125">
            <a:extLst>
              <a:ext uri="{FF2B5EF4-FFF2-40B4-BE49-F238E27FC236}">
                <a16:creationId xmlns:a16="http://schemas.microsoft.com/office/drawing/2014/main" id="{CB1B78CF-89CE-463F-82B4-5A775728AE67}"/>
              </a:ext>
            </a:extLst>
          </p:cNvPr>
          <p:cNvCxnSpPr>
            <a:cxnSpLocks/>
            <a:stCxn id="62" idx="2"/>
            <a:endCxn id="129" idx="3"/>
          </p:cNvCxnSpPr>
          <p:nvPr/>
        </p:nvCxnSpPr>
        <p:spPr>
          <a:xfrm flipH="1" flipV="1">
            <a:off x="3413323" y="4255817"/>
            <a:ext cx="284575" cy="412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テキスト ボックス 38">
            <a:extLst>
              <a:ext uri="{FF2B5EF4-FFF2-40B4-BE49-F238E27FC236}">
                <a16:creationId xmlns:a16="http://schemas.microsoft.com/office/drawing/2014/main" id="{E69176AC-388C-40C7-AB5E-5C25672FFE0A}"/>
              </a:ext>
            </a:extLst>
          </p:cNvPr>
          <p:cNvSpPr txBox="1"/>
          <p:nvPr/>
        </p:nvSpPr>
        <p:spPr>
          <a:xfrm>
            <a:off x="3254639" y="5499134"/>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128" name="フローチャート: 順次アクセス記憶 127">
            <a:extLst>
              <a:ext uri="{FF2B5EF4-FFF2-40B4-BE49-F238E27FC236}">
                <a16:creationId xmlns:a16="http://schemas.microsoft.com/office/drawing/2014/main" id="{E2D98926-A914-44D0-A1BF-39B8C577165B}"/>
              </a:ext>
            </a:extLst>
          </p:cNvPr>
          <p:cNvSpPr/>
          <p:nvPr/>
        </p:nvSpPr>
        <p:spPr>
          <a:xfrm>
            <a:off x="3025161" y="5508146"/>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129" name="正方形/長方形 128">
            <a:extLst>
              <a:ext uri="{FF2B5EF4-FFF2-40B4-BE49-F238E27FC236}">
                <a16:creationId xmlns:a16="http://schemas.microsoft.com/office/drawing/2014/main" id="{414EA331-D8D2-466C-AE91-7CD113D13EE5}"/>
              </a:ext>
            </a:extLst>
          </p:cNvPr>
          <p:cNvSpPr/>
          <p:nvPr/>
        </p:nvSpPr>
        <p:spPr>
          <a:xfrm>
            <a:off x="2215621" y="3967817"/>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データカタログ</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インポート</a:t>
            </a:r>
            <a:r>
              <a:rPr kumimoji="1" lang="ja-JP" altLang="en-US" sz="1000" dirty="0">
                <a:solidFill>
                  <a:schemeClr val="tx1"/>
                </a:solidFill>
                <a:latin typeface="Meiryo UI" panose="020B0604030504040204" pitchFamily="50" charset="-128"/>
                <a:ea typeface="Meiryo UI" panose="020B0604030504040204" pitchFamily="50" charset="-128"/>
              </a:rPr>
              <a:t>ツール</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130" name="直線矢印コネクタ 129">
            <a:extLst>
              <a:ext uri="{FF2B5EF4-FFF2-40B4-BE49-F238E27FC236}">
                <a16:creationId xmlns:a16="http://schemas.microsoft.com/office/drawing/2014/main" id="{9C9DA418-BE3E-4FB7-8A4D-E3D815BAB4A6}"/>
              </a:ext>
            </a:extLst>
          </p:cNvPr>
          <p:cNvCxnSpPr>
            <a:cxnSpLocks/>
            <a:stCxn id="129" idx="2"/>
            <a:endCxn id="131" idx="1"/>
          </p:cNvCxnSpPr>
          <p:nvPr/>
        </p:nvCxnSpPr>
        <p:spPr>
          <a:xfrm>
            <a:off x="2814472" y="4543817"/>
            <a:ext cx="0" cy="2484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1" name="フローチャート: 磁気ディスク 130">
            <a:extLst>
              <a:ext uri="{FF2B5EF4-FFF2-40B4-BE49-F238E27FC236}">
                <a16:creationId xmlns:a16="http://schemas.microsoft.com/office/drawing/2014/main" id="{174D80CB-E8CF-4E42-AB09-7DEE745B86E2}"/>
              </a:ext>
            </a:extLst>
          </p:cNvPr>
          <p:cNvSpPr/>
          <p:nvPr/>
        </p:nvSpPr>
        <p:spPr>
          <a:xfrm>
            <a:off x="2205095" y="4792262"/>
            <a:ext cx="1218754" cy="725038"/>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データ提供者</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カタログサイト</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133" name="正方形/長方形 132">
            <a:extLst>
              <a:ext uri="{FF2B5EF4-FFF2-40B4-BE49-F238E27FC236}">
                <a16:creationId xmlns:a16="http://schemas.microsoft.com/office/drawing/2014/main" id="{3CB75EB6-C991-413D-B3C1-D9AD930A3BE9}"/>
              </a:ext>
            </a:extLst>
          </p:cNvPr>
          <p:cNvSpPr/>
          <p:nvPr/>
        </p:nvSpPr>
        <p:spPr>
          <a:xfrm>
            <a:off x="4034204" y="2382265"/>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データカタログ</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エクスポート</a:t>
            </a:r>
            <a:r>
              <a:rPr kumimoji="1" lang="ja-JP" altLang="en-US" sz="1000" dirty="0">
                <a:solidFill>
                  <a:schemeClr val="tx1"/>
                </a:solidFill>
                <a:latin typeface="Meiryo UI" panose="020B0604030504040204" pitchFamily="50" charset="-128"/>
                <a:ea typeface="Meiryo UI" panose="020B0604030504040204" pitchFamily="50" charset="-128"/>
              </a:rPr>
              <a:t>ツール</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135" name="直線矢印コネクタ 134">
            <a:extLst>
              <a:ext uri="{FF2B5EF4-FFF2-40B4-BE49-F238E27FC236}">
                <a16:creationId xmlns:a16="http://schemas.microsoft.com/office/drawing/2014/main" id="{3459B871-3FA8-479C-A5CC-9F573EE35A85}"/>
              </a:ext>
            </a:extLst>
          </p:cNvPr>
          <p:cNvCxnSpPr>
            <a:cxnSpLocks/>
            <a:stCxn id="51" idx="6"/>
            <a:endCxn id="133" idx="1"/>
          </p:cNvCxnSpPr>
          <p:nvPr/>
        </p:nvCxnSpPr>
        <p:spPr>
          <a:xfrm flipV="1">
            <a:off x="3714412" y="2670265"/>
            <a:ext cx="319792" cy="32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テキスト ボックス 38">
            <a:extLst>
              <a:ext uri="{FF2B5EF4-FFF2-40B4-BE49-F238E27FC236}">
                <a16:creationId xmlns:a16="http://schemas.microsoft.com/office/drawing/2014/main" id="{8815A688-E5FD-4D7B-A336-E01400755980}"/>
              </a:ext>
            </a:extLst>
          </p:cNvPr>
          <p:cNvSpPr txBox="1"/>
          <p:nvPr/>
        </p:nvSpPr>
        <p:spPr>
          <a:xfrm>
            <a:off x="4811954" y="3151108"/>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61" name="フローチャート: 順次アクセス記憶 60">
            <a:extLst>
              <a:ext uri="{FF2B5EF4-FFF2-40B4-BE49-F238E27FC236}">
                <a16:creationId xmlns:a16="http://schemas.microsoft.com/office/drawing/2014/main" id="{EAB3FC0E-B37D-4CBF-BB06-2C06320F6F2A}"/>
              </a:ext>
            </a:extLst>
          </p:cNvPr>
          <p:cNvSpPr/>
          <p:nvPr/>
        </p:nvSpPr>
        <p:spPr>
          <a:xfrm>
            <a:off x="4973913" y="2872138"/>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67" name="正方形/長方形 66">
            <a:extLst>
              <a:ext uri="{FF2B5EF4-FFF2-40B4-BE49-F238E27FC236}">
                <a16:creationId xmlns:a16="http://schemas.microsoft.com/office/drawing/2014/main" id="{C5D9E585-753E-4C2B-AA8C-E83CA5D06EC4}"/>
              </a:ext>
            </a:extLst>
          </p:cNvPr>
          <p:cNvSpPr/>
          <p:nvPr/>
        </p:nvSpPr>
        <p:spPr>
          <a:xfrm>
            <a:off x="8477710" y="4756568"/>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来歴管理</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68" name="直線矢印コネクタ 67">
            <a:extLst>
              <a:ext uri="{FF2B5EF4-FFF2-40B4-BE49-F238E27FC236}">
                <a16:creationId xmlns:a16="http://schemas.microsoft.com/office/drawing/2014/main" id="{0FDA9CBD-03B3-459A-9198-71DE716E1F1D}"/>
              </a:ext>
            </a:extLst>
          </p:cNvPr>
          <p:cNvCxnSpPr>
            <a:cxnSpLocks/>
            <a:stCxn id="34" idx="2"/>
            <a:endCxn id="67" idx="0"/>
          </p:cNvCxnSpPr>
          <p:nvPr/>
        </p:nvCxnSpPr>
        <p:spPr>
          <a:xfrm>
            <a:off x="9076561" y="4424883"/>
            <a:ext cx="0" cy="33168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122DF1EB-C78E-59DE-0818-6011FA9F736B}"/>
              </a:ext>
            </a:extLst>
          </p:cNvPr>
          <p:cNvSpPr/>
          <p:nvPr/>
        </p:nvSpPr>
        <p:spPr>
          <a:xfrm>
            <a:off x="1844622" y="1265477"/>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71" name="正方形/長方形 70">
            <a:extLst>
              <a:ext uri="{FF2B5EF4-FFF2-40B4-BE49-F238E27FC236}">
                <a16:creationId xmlns:a16="http://schemas.microsoft.com/office/drawing/2014/main" id="{4C402C0D-ED08-49B4-1C5A-ACCD45D29E9E}"/>
              </a:ext>
            </a:extLst>
          </p:cNvPr>
          <p:cNvSpPr/>
          <p:nvPr/>
        </p:nvSpPr>
        <p:spPr>
          <a:xfrm>
            <a:off x="3875021" y="1317389"/>
            <a:ext cx="360000"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75" name="テキスト ボックス 74">
            <a:extLst>
              <a:ext uri="{FF2B5EF4-FFF2-40B4-BE49-F238E27FC236}">
                <a16:creationId xmlns:a16="http://schemas.microsoft.com/office/drawing/2014/main" id="{E9FE7F9B-3CC0-160A-60F2-153D07BCE425}"/>
              </a:ext>
            </a:extLst>
          </p:cNvPr>
          <p:cNvSpPr txBox="1"/>
          <p:nvPr/>
        </p:nvSpPr>
        <p:spPr>
          <a:xfrm>
            <a:off x="2730453" y="1196404"/>
            <a:ext cx="1213794" cy="461665"/>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手作業</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画面処理含む</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76" name="テキスト ボックス 75">
            <a:extLst>
              <a:ext uri="{FF2B5EF4-FFF2-40B4-BE49-F238E27FC236}">
                <a16:creationId xmlns:a16="http://schemas.microsoft.com/office/drawing/2014/main" id="{3F16F22A-9D75-09BC-6C68-C0005A733FBA}"/>
              </a:ext>
            </a:extLst>
          </p:cNvPr>
          <p:cNvSpPr txBox="1"/>
          <p:nvPr/>
        </p:nvSpPr>
        <p:spPr>
          <a:xfrm>
            <a:off x="4191289" y="1304890"/>
            <a:ext cx="979755"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システム処理</a:t>
            </a:r>
          </a:p>
        </p:txBody>
      </p:sp>
      <p:sp>
        <p:nvSpPr>
          <p:cNvPr id="80" name="フローチャート: 順次アクセス記憶 79">
            <a:extLst>
              <a:ext uri="{FF2B5EF4-FFF2-40B4-BE49-F238E27FC236}">
                <a16:creationId xmlns:a16="http://schemas.microsoft.com/office/drawing/2014/main" id="{E538DDFC-D679-AE4F-FC69-F9AD85C40D00}"/>
              </a:ext>
            </a:extLst>
          </p:cNvPr>
          <p:cNvSpPr/>
          <p:nvPr/>
        </p:nvSpPr>
        <p:spPr>
          <a:xfrm>
            <a:off x="5217334" y="1317389"/>
            <a:ext cx="252000" cy="252000"/>
          </a:xfrm>
          <a:prstGeom prst="flowChartMagnetic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81" name="テキスト ボックス 80">
            <a:extLst>
              <a:ext uri="{FF2B5EF4-FFF2-40B4-BE49-F238E27FC236}">
                <a16:creationId xmlns:a16="http://schemas.microsoft.com/office/drawing/2014/main" id="{8A0AA999-7F69-7CF0-68EE-DA3BE6ED1ED3}"/>
              </a:ext>
            </a:extLst>
          </p:cNvPr>
          <p:cNvSpPr txBox="1"/>
          <p:nvPr/>
        </p:nvSpPr>
        <p:spPr>
          <a:xfrm>
            <a:off x="5433149" y="1304890"/>
            <a:ext cx="554960"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データ</a:t>
            </a:r>
          </a:p>
        </p:txBody>
      </p:sp>
      <p:sp>
        <p:nvSpPr>
          <p:cNvPr id="85" name="フローチャート: 磁気ディスク 84">
            <a:extLst>
              <a:ext uri="{FF2B5EF4-FFF2-40B4-BE49-F238E27FC236}">
                <a16:creationId xmlns:a16="http://schemas.microsoft.com/office/drawing/2014/main" id="{00BAB4F2-35C9-FA29-2FEF-4AE634E1D3F8}"/>
              </a:ext>
            </a:extLst>
          </p:cNvPr>
          <p:cNvSpPr/>
          <p:nvPr/>
        </p:nvSpPr>
        <p:spPr>
          <a:xfrm>
            <a:off x="5980383" y="1317389"/>
            <a:ext cx="360000" cy="25200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86" name="テキスト ボックス 85">
            <a:extLst>
              <a:ext uri="{FF2B5EF4-FFF2-40B4-BE49-F238E27FC236}">
                <a16:creationId xmlns:a16="http://schemas.microsoft.com/office/drawing/2014/main" id="{309ADC07-E1BF-EA22-4133-CBC65EE7512B}"/>
              </a:ext>
            </a:extLst>
          </p:cNvPr>
          <p:cNvSpPr txBox="1"/>
          <p:nvPr/>
        </p:nvSpPr>
        <p:spPr>
          <a:xfrm>
            <a:off x="6296314" y="1304890"/>
            <a:ext cx="671979"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a:t>
            </a:r>
          </a:p>
        </p:txBody>
      </p:sp>
      <p:sp>
        <p:nvSpPr>
          <p:cNvPr id="88" name="楕円 87">
            <a:extLst>
              <a:ext uri="{FF2B5EF4-FFF2-40B4-BE49-F238E27FC236}">
                <a16:creationId xmlns:a16="http://schemas.microsoft.com/office/drawing/2014/main" id="{1C71BCBD-7BD6-9E36-8A92-6BB755F0DEC9}"/>
              </a:ext>
            </a:extLst>
          </p:cNvPr>
          <p:cNvSpPr/>
          <p:nvPr/>
        </p:nvSpPr>
        <p:spPr>
          <a:xfrm>
            <a:off x="2407817" y="1317389"/>
            <a:ext cx="360000" cy="25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90795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F97D632-575A-4CF0-9331-C5E814BB640D}"/>
              </a:ext>
            </a:extLst>
          </p:cNvPr>
          <p:cNvSpPr txBox="1"/>
          <p:nvPr/>
        </p:nvSpPr>
        <p:spPr>
          <a:xfrm>
            <a:off x="352533" y="690499"/>
            <a:ext cx="3104935" cy="5653857"/>
          </a:xfrm>
          <a:prstGeom prst="rect">
            <a:avLst/>
          </a:prstGeom>
          <a:solidFill>
            <a:schemeClr val="bg1"/>
          </a:solidFill>
          <a:ln>
            <a:noFill/>
          </a:ln>
        </p:spPr>
        <p:txBody>
          <a:bodyPr wrap="square" rtlCol="0" anchor="t" anchorCtr="0">
            <a:noAutofit/>
          </a:bodyPr>
          <a:lstStyle/>
          <a:p>
            <a:r>
              <a:rPr lang="en-US" altLang="ja-JP" sz="1200" dirty="0">
                <a:latin typeface="Meiryo UI" panose="020B0604030504040204" pitchFamily="50" charset="-128"/>
                <a:ea typeface="Meiryo UI" panose="020B0604030504040204" pitchFamily="50" charset="-128"/>
              </a:rPr>
              <a:t>1. </a:t>
            </a:r>
            <a:r>
              <a:rPr lang="ja-JP" altLang="en-US" sz="1200" dirty="0">
                <a:latin typeface="Meiryo UI" panose="020B0604030504040204" pitchFamily="50" charset="-128"/>
                <a:ea typeface="Meiryo UI" panose="020B0604030504040204" pitchFamily="50" charset="-128"/>
              </a:rPr>
              <a:t>要件定義</a:t>
            </a:r>
          </a:p>
          <a:p>
            <a:r>
              <a:rPr lang="en-US" altLang="ja-JP" sz="1200" dirty="0">
                <a:latin typeface="Meiryo UI" panose="020B0604030504040204" pitchFamily="50" charset="-128"/>
                <a:ea typeface="Meiryo UI" panose="020B0604030504040204" pitchFamily="50" charset="-128"/>
              </a:rPr>
              <a:t>1.1 </a:t>
            </a:r>
            <a:r>
              <a:rPr lang="ja-JP" altLang="en-US" sz="1200" dirty="0">
                <a:latin typeface="Meiryo UI" panose="020B0604030504040204" pitchFamily="50" charset="-128"/>
                <a:ea typeface="Meiryo UI" panose="020B0604030504040204" pitchFamily="50" charset="-128"/>
              </a:rPr>
              <a:t>データカタログ作成ツール概要</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1.1.1 </a:t>
            </a:r>
            <a:r>
              <a:rPr lang="ja-JP" altLang="en-US" sz="1200" dirty="0">
                <a:latin typeface="Meiryo UI" panose="020B0604030504040204" pitchFamily="50" charset="-128"/>
                <a:ea typeface="Meiryo UI" panose="020B0604030504040204" pitchFamily="50" charset="-128"/>
              </a:rPr>
              <a:t>目的、特徴</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1.1.2 </a:t>
            </a:r>
            <a:r>
              <a:rPr lang="ja-JP" altLang="en-US" sz="1200" dirty="0">
                <a:latin typeface="Meiryo UI" panose="020B0604030504040204" pitchFamily="50" charset="-128"/>
                <a:ea typeface="Meiryo UI" panose="020B0604030504040204" pitchFamily="50" charset="-128"/>
              </a:rPr>
              <a:t>機能要件</a:t>
            </a:r>
          </a:p>
          <a:p>
            <a:r>
              <a:rPr lang="en-US" altLang="ja-JP" sz="1200" dirty="0">
                <a:latin typeface="Meiryo UI" panose="020B0604030504040204" pitchFamily="50" charset="-128"/>
                <a:ea typeface="Meiryo UI" panose="020B0604030504040204" pitchFamily="50" charset="-128"/>
              </a:rPr>
              <a:t>1.1.3 </a:t>
            </a:r>
            <a:r>
              <a:rPr lang="ja-JP" altLang="en-US" sz="1200" dirty="0">
                <a:latin typeface="Meiryo UI" panose="020B0604030504040204" pitchFamily="50" charset="-128"/>
                <a:ea typeface="Meiryo UI" panose="020B0604030504040204" pitchFamily="50" charset="-128"/>
              </a:rPr>
              <a:t>前提条件</a:t>
            </a:r>
          </a:p>
          <a:p>
            <a:r>
              <a:rPr lang="en-US" altLang="ja-JP" sz="1200" dirty="0">
                <a:latin typeface="Meiryo UI" panose="020B0604030504040204" pitchFamily="50" charset="-128"/>
                <a:ea typeface="Meiryo UI" panose="020B0604030504040204" pitchFamily="50" charset="-128"/>
              </a:rPr>
              <a:t>1.1.4 </a:t>
            </a:r>
            <a:r>
              <a:rPr lang="ja-JP" altLang="en-US" sz="1200" dirty="0">
                <a:latin typeface="Meiryo UI" panose="020B0604030504040204" pitchFamily="50" charset="-128"/>
                <a:ea typeface="Meiryo UI" panose="020B0604030504040204" pitchFamily="50" charset="-128"/>
              </a:rPr>
              <a:t>制限事項 </a:t>
            </a:r>
          </a:p>
          <a:p>
            <a:r>
              <a:rPr lang="en-US" altLang="ja-JP" sz="1200" dirty="0">
                <a:latin typeface="Meiryo UI" panose="020B0604030504040204" pitchFamily="50" charset="-128"/>
                <a:ea typeface="Meiryo UI" panose="020B0604030504040204" pitchFamily="50" charset="-128"/>
              </a:rPr>
              <a:t>1.1.5 </a:t>
            </a:r>
            <a:r>
              <a:rPr lang="ja-JP" altLang="en-US" sz="1200" dirty="0">
                <a:latin typeface="Meiryo UI" panose="020B0604030504040204" pitchFamily="50" charset="-128"/>
                <a:ea typeface="Meiryo UI" panose="020B0604030504040204" pitchFamily="50" charset="-128"/>
              </a:rPr>
              <a:t>システム全体構成とツールの位置づけ</a:t>
            </a:r>
            <a:r>
              <a:rPr lang="en-US" altLang="ja-JP" sz="1200" dirty="0">
                <a:latin typeface="Meiryo UI" panose="020B0604030504040204" pitchFamily="50" charset="-128"/>
                <a:ea typeface="Meiryo UI" panose="020B0604030504040204" pitchFamily="50" charset="-128"/>
              </a:rPr>
              <a:t> </a:t>
            </a: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1.2 CKAN</a:t>
            </a:r>
            <a:r>
              <a:rPr lang="ja-JP" altLang="en-US" sz="1200" dirty="0">
                <a:latin typeface="Meiryo UI" panose="020B0604030504040204" pitchFamily="50" charset="-128"/>
                <a:ea typeface="Meiryo UI" panose="020B0604030504040204" pitchFamily="50" charset="-128"/>
              </a:rPr>
              <a:t>仕様</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1.2.1 </a:t>
            </a:r>
            <a:r>
              <a:rPr lang="ja-JP" altLang="en-US" sz="1200" dirty="0">
                <a:latin typeface="Meiryo UI" panose="020B0604030504040204" pitchFamily="50" charset="-128"/>
                <a:ea typeface="Meiryo UI" panose="020B0604030504040204" pitchFamily="50" charset="-128"/>
              </a:rPr>
              <a:t>前提条件　</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1.2.2</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CKAN</a:t>
            </a:r>
            <a:r>
              <a:rPr lang="ja-JP" altLang="en-US" sz="1200" dirty="0">
                <a:latin typeface="Meiryo UI" panose="020B0604030504040204" pitchFamily="50" charset="-128"/>
                <a:ea typeface="Meiryo UI" panose="020B0604030504040204" pitchFamily="50" charset="-128"/>
              </a:rPr>
              <a:t>設定情報</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1.2.3 </a:t>
            </a:r>
            <a:r>
              <a:rPr lang="ja-JP" altLang="en-US" sz="1200" dirty="0">
                <a:latin typeface="Meiryo UI" panose="020B0604030504040204" pitchFamily="50" charset="-128"/>
                <a:ea typeface="Meiryo UI" panose="020B0604030504040204" pitchFamily="50" charset="-128"/>
              </a:rPr>
              <a:t>データカタログに紐づくデータの関連</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1.2.4 </a:t>
            </a:r>
            <a:r>
              <a:rPr lang="ja-JP" altLang="en-US" sz="1200" dirty="0">
                <a:latin typeface="Meiryo UI" panose="020B0604030504040204" pitchFamily="50" charset="-128"/>
                <a:ea typeface="Meiryo UI" panose="020B0604030504040204" pitchFamily="50" charset="-128"/>
              </a:rPr>
              <a:t>ユーザとロールについて</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1.2.5 </a:t>
            </a:r>
            <a:r>
              <a:rPr lang="ja-JP" altLang="en-US" sz="1200" dirty="0">
                <a:latin typeface="Meiryo UI" panose="020B0604030504040204" pitchFamily="50" charset="-128"/>
                <a:ea typeface="Meiryo UI" panose="020B0604030504040204" pitchFamily="50" charset="-128"/>
              </a:rPr>
              <a:t>横断検索</a:t>
            </a:r>
            <a:r>
              <a:rPr lang="en-US" altLang="ja-JP" sz="1200" dirty="0">
                <a:latin typeface="Meiryo UI" panose="020B0604030504040204" pitchFamily="50" charset="-128"/>
                <a:ea typeface="Meiryo UI" panose="020B0604030504040204" pitchFamily="50" charset="-128"/>
              </a:rPr>
              <a:t>CKAN</a:t>
            </a:r>
            <a:r>
              <a:rPr lang="ja-JP" altLang="en-US" sz="1200" dirty="0">
                <a:latin typeface="Meiryo UI" panose="020B0604030504040204" pitchFamily="50" charset="-128"/>
                <a:ea typeface="Meiryo UI" panose="020B0604030504040204" pitchFamily="50" charset="-128"/>
              </a:rPr>
              <a:t>カタログと詳細検索</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         CKAN</a:t>
            </a:r>
            <a:r>
              <a:rPr lang="ja-JP" altLang="en-US" sz="1200" dirty="0">
                <a:latin typeface="Meiryo UI" panose="020B0604030504040204" pitchFamily="50" charset="-128"/>
                <a:ea typeface="Meiryo UI" panose="020B0604030504040204" pitchFamily="50" charset="-128"/>
              </a:rPr>
              <a:t>カタログについて</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1.3 </a:t>
            </a:r>
            <a:r>
              <a:rPr lang="ja-JP" altLang="en-US" sz="1200" dirty="0">
                <a:latin typeface="Meiryo UI" panose="020B0604030504040204" pitchFamily="50" charset="-128"/>
                <a:ea typeface="Meiryo UI" panose="020B0604030504040204" pitchFamily="50" charset="-128"/>
              </a:rPr>
              <a:t>運用について</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1.3.1 </a:t>
            </a:r>
            <a:r>
              <a:rPr lang="ja-JP" altLang="en-US" sz="1200" dirty="0">
                <a:latin typeface="Meiryo UI" panose="020B0604030504040204" pitchFamily="50" charset="-128"/>
                <a:ea typeface="Meiryo UI" panose="020B0604030504040204" pitchFamily="50" charset="-128"/>
              </a:rPr>
              <a:t>運用パターンと構成</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1.3.2</a:t>
            </a:r>
            <a:r>
              <a:rPr lang="ja-JP" altLang="en-US" sz="1200" dirty="0">
                <a:latin typeface="Meiryo UI" panose="020B0604030504040204" pitchFamily="50" charset="-128"/>
                <a:ea typeface="Meiryo UI" panose="020B0604030504040204" pitchFamily="50" charset="-128"/>
              </a:rPr>
              <a:t> タスクおよびアクターについて</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1.3.3 </a:t>
            </a:r>
            <a:r>
              <a:rPr lang="ja-JP" altLang="en-US" sz="1200" dirty="0">
                <a:latin typeface="Meiryo UI" panose="020B0604030504040204" pitchFamily="50" charset="-128"/>
                <a:ea typeface="Meiryo UI" panose="020B0604030504040204" pitchFamily="50" charset="-128"/>
              </a:rPr>
              <a:t>機能ごとのパターン</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1.4 </a:t>
            </a:r>
            <a:r>
              <a:rPr lang="ja-JP" altLang="en-US" sz="1200" dirty="0">
                <a:latin typeface="Meiryo UI" panose="020B0604030504040204" pitchFamily="50" charset="-128"/>
                <a:ea typeface="Meiryo UI" panose="020B0604030504040204" pitchFamily="50" charset="-128"/>
              </a:rPr>
              <a:t>業務フロー</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1.4.1 </a:t>
            </a:r>
            <a:r>
              <a:rPr lang="ja-JP" altLang="en-US" sz="1200" dirty="0">
                <a:latin typeface="Meiryo UI" panose="020B0604030504040204" pitchFamily="50" charset="-128"/>
                <a:ea typeface="Meiryo UI" panose="020B0604030504040204" pitchFamily="50" charset="-128"/>
              </a:rPr>
              <a:t>ユーザ作成・更新・削除の業務フロー</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1.4.2 </a:t>
            </a:r>
            <a:r>
              <a:rPr lang="ja-JP" altLang="en-US" sz="1200" dirty="0">
                <a:latin typeface="Meiryo UI" panose="020B0604030504040204" pitchFamily="50" charset="-128"/>
                <a:ea typeface="Meiryo UI" panose="020B0604030504040204" pitchFamily="50" charset="-128"/>
              </a:rPr>
              <a:t>業務フローのパターン一覧</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1.4.3 </a:t>
            </a:r>
            <a:r>
              <a:rPr lang="ja-JP" altLang="en-US" sz="1200" dirty="0">
                <a:latin typeface="Meiryo UI" panose="020B0604030504040204" pitchFamily="50" charset="-128"/>
                <a:ea typeface="Meiryo UI" panose="020B0604030504040204" pitchFamily="50" charset="-128"/>
              </a:rPr>
              <a:t>パターンごとの業務フロー</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1.5 </a:t>
            </a:r>
            <a:r>
              <a:rPr lang="ja-JP" altLang="en-US" sz="1200" dirty="0"/>
              <a:t>データカタログ作成ツールのユーザ認証方式</a:t>
            </a:r>
            <a:endParaRPr lang="en-US" altLang="ja-JP" sz="1200" dirty="0"/>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1.6 </a:t>
            </a:r>
            <a:r>
              <a:rPr lang="ja-JP" altLang="en-US" sz="1200" dirty="0">
                <a:latin typeface="Meiryo UI" panose="020B0604030504040204" pitchFamily="50" charset="-128"/>
                <a:ea typeface="Meiryo UI" panose="020B0604030504040204" pitchFamily="50" charset="-128"/>
              </a:rPr>
              <a:t>語彙リポジトリ連携について</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1.6.1 </a:t>
            </a:r>
            <a:r>
              <a:rPr lang="ja-JP" altLang="en-US" sz="1200" dirty="0">
                <a:latin typeface="Meiryo UI" panose="020B0604030504040204" pitchFamily="50" charset="-128"/>
                <a:ea typeface="Meiryo UI" panose="020B0604030504040204" pitchFamily="50" charset="-128"/>
              </a:rPr>
              <a:t>データカタログ作成ツールとの関連</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1.6.2 </a:t>
            </a:r>
            <a:r>
              <a:rPr lang="ja-JP" altLang="en-US" sz="1200" dirty="0">
                <a:latin typeface="Meiryo UI" panose="020B0604030504040204" pitchFamily="50" charset="-128"/>
                <a:ea typeface="Meiryo UI" panose="020B0604030504040204" pitchFamily="50" charset="-128"/>
              </a:rPr>
              <a:t>業務フロー</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p:txBody>
      </p:sp>
      <p:sp>
        <p:nvSpPr>
          <p:cNvPr id="7" name="タイトル 1">
            <a:extLst>
              <a:ext uri="{FF2B5EF4-FFF2-40B4-BE49-F238E27FC236}">
                <a16:creationId xmlns:a16="http://schemas.microsoft.com/office/drawing/2014/main" id="{F55D1DAF-FF71-45B3-9E11-C89DA1D09A7F}"/>
              </a:ext>
            </a:extLst>
          </p:cNvPr>
          <p:cNvSpPr txBox="1">
            <a:spLocks/>
          </p:cNvSpPr>
          <p:nvPr/>
        </p:nvSpPr>
        <p:spPr>
          <a:xfrm>
            <a:off x="232025" y="127774"/>
            <a:ext cx="9067500" cy="432000"/>
          </a:xfrm>
          <a:prstGeom prst="rect">
            <a:avLst/>
          </a:prstGeom>
        </p:spPr>
        <p:txBody>
          <a:bodyPr vert="horz" lIns="0" tIns="45720" rIns="91440" bIns="45720" rtlCol="0" anchor="ctr">
            <a:normAutofit/>
          </a:bodyPr>
          <a:lstStyle>
            <a:lvl1pPr algn="l" defTabSz="742950" rtl="0" eaLnBrk="1" latinLnBrk="0" hangingPunct="1">
              <a:lnSpc>
                <a:spcPct val="90000"/>
              </a:lnSpc>
              <a:spcBef>
                <a:spcPct val="0"/>
              </a:spcBef>
              <a:buNone/>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lang="ja-JP" altLang="en-US" sz="2000" dirty="0">
                <a:latin typeface="Meiryo UI" panose="020B0604030504040204" pitchFamily="50" charset="-128"/>
                <a:ea typeface="Meiryo UI" panose="020B0604030504040204" pitchFamily="50" charset="-128"/>
              </a:rPr>
              <a:t>目次</a:t>
            </a:r>
          </a:p>
        </p:txBody>
      </p:sp>
      <p:sp>
        <p:nvSpPr>
          <p:cNvPr id="5" name="テキスト ボックス 4">
            <a:extLst>
              <a:ext uri="{FF2B5EF4-FFF2-40B4-BE49-F238E27FC236}">
                <a16:creationId xmlns:a16="http://schemas.microsoft.com/office/drawing/2014/main" id="{B84F3970-15B2-4054-9458-C0CEDE9D0C63}"/>
              </a:ext>
            </a:extLst>
          </p:cNvPr>
          <p:cNvSpPr txBox="1"/>
          <p:nvPr/>
        </p:nvSpPr>
        <p:spPr>
          <a:xfrm>
            <a:off x="3400533" y="690500"/>
            <a:ext cx="2924067" cy="5653856"/>
          </a:xfrm>
          <a:prstGeom prst="rect">
            <a:avLst/>
          </a:prstGeom>
          <a:solidFill>
            <a:schemeClr val="bg1"/>
          </a:solidFill>
          <a:ln>
            <a:noFill/>
          </a:ln>
        </p:spPr>
        <p:txBody>
          <a:bodyPr wrap="square" rtlCol="0" anchor="t" anchorCtr="0">
            <a:noAutofit/>
          </a:bodyPr>
          <a:lstStyle/>
          <a:p>
            <a:r>
              <a:rPr lang="en-US" altLang="ja-JP" sz="1200" dirty="0">
                <a:latin typeface="Meiryo UI" panose="020B0604030504040204" pitchFamily="50" charset="-128"/>
                <a:ea typeface="Meiryo UI" panose="020B0604030504040204" pitchFamily="50" charset="-128"/>
              </a:rPr>
              <a:t>2. </a:t>
            </a:r>
            <a:r>
              <a:rPr lang="ja-JP" altLang="en-US" sz="1200" dirty="0">
                <a:latin typeface="Meiryo UI" panose="020B0604030504040204" pitchFamily="50" charset="-128"/>
                <a:ea typeface="Meiryo UI" panose="020B0604030504040204" pitchFamily="50" charset="-128"/>
              </a:rPr>
              <a:t>システム仕様</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2.1 </a:t>
            </a:r>
            <a:r>
              <a:rPr lang="ja-JP" altLang="en-US" sz="1200" dirty="0">
                <a:latin typeface="Meiryo UI" panose="020B0604030504040204" pitchFamily="50" charset="-128"/>
                <a:ea typeface="Meiryo UI" panose="020B0604030504040204" pitchFamily="50" charset="-128"/>
              </a:rPr>
              <a:t>システム構成</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2.1.1 </a:t>
            </a:r>
            <a:r>
              <a:rPr lang="ja-JP" altLang="en-US" sz="1200" dirty="0">
                <a:latin typeface="Meiryo UI" panose="020B0604030504040204" pitchFamily="50" charset="-128"/>
                <a:ea typeface="Meiryo UI" panose="020B0604030504040204" pitchFamily="50" charset="-128"/>
              </a:rPr>
              <a:t>システム構成のパターン一覧</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2.1.2 </a:t>
            </a:r>
            <a:r>
              <a:rPr lang="ja-JP" altLang="en-US" sz="1200" dirty="0">
                <a:latin typeface="Meiryo UI" panose="020B0604030504040204" pitchFamily="50" charset="-128"/>
                <a:ea typeface="Meiryo UI" panose="020B0604030504040204" pitchFamily="50" charset="-128"/>
              </a:rPr>
              <a:t>システム構成図</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2.2 </a:t>
            </a:r>
            <a:r>
              <a:rPr lang="ja-JP" altLang="en-US" sz="1200" dirty="0">
                <a:latin typeface="Meiryo UI" panose="020B0604030504040204" pitchFamily="50" charset="-128"/>
                <a:ea typeface="Meiryo UI" panose="020B0604030504040204" pitchFamily="50" charset="-128"/>
              </a:rPr>
              <a:t>ネットワーク構成</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2.2.1</a:t>
            </a:r>
            <a:r>
              <a:rPr lang="ja-JP" altLang="en-US" sz="1200" dirty="0">
                <a:latin typeface="Meiryo UI" panose="020B0604030504040204" pitchFamily="50" charset="-128"/>
                <a:ea typeface="Meiryo UI" panose="020B0604030504040204" pitchFamily="50" charset="-128"/>
              </a:rPr>
              <a:t> ネットワーク構成図</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2.3 </a:t>
            </a:r>
            <a:r>
              <a:rPr lang="ja-JP" altLang="en-US" sz="1200" dirty="0">
                <a:latin typeface="Meiryo UI" panose="020B0604030504040204" pitchFamily="50" charset="-128"/>
                <a:ea typeface="Meiryo UI" panose="020B0604030504040204" pitchFamily="50" charset="-128"/>
              </a:rPr>
              <a:t>設定ファイル</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2.3.1 </a:t>
            </a:r>
            <a:r>
              <a:rPr lang="ja-JP" altLang="en-US" sz="1200" dirty="0">
                <a:latin typeface="Meiryo UI" panose="020B0604030504040204" pitchFamily="50" charset="-128"/>
                <a:ea typeface="Meiryo UI" panose="020B0604030504040204" pitchFamily="50" charset="-128"/>
              </a:rPr>
              <a:t>設定ファイル一覧</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2.3.2 config.json</a:t>
            </a:r>
            <a:r>
              <a:rPr lang="ja-JP" altLang="en-US" sz="1200" dirty="0">
                <a:latin typeface="Meiryo UI" panose="020B0604030504040204" pitchFamily="50" charset="-128"/>
                <a:ea typeface="Meiryo UI" panose="020B0604030504040204" pitchFamily="50" charset="-128"/>
              </a:rPr>
              <a:t>について</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2.4 Web</a:t>
            </a:r>
            <a:r>
              <a:rPr lang="ja-JP" altLang="en-US" sz="1200" dirty="0">
                <a:latin typeface="Meiryo UI" panose="020B0604030504040204" pitchFamily="50" charset="-128"/>
                <a:ea typeface="Meiryo UI" panose="020B0604030504040204" pitchFamily="50" charset="-128"/>
              </a:rPr>
              <a:t>サーバ</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2.4.1 Nginx</a:t>
            </a:r>
            <a:r>
              <a:rPr lang="ja-JP" altLang="en-US" sz="1200" dirty="0">
                <a:latin typeface="Meiryo UI" panose="020B0604030504040204" pitchFamily="50" charset="-128"/>
                <a:ea typeface="Meiryo UI" panose="020B0604030504040204" pitchFamily="50" charset="-128"/>
              </a:rPr>
              <a:t>について</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2.5 SaaS</a:t>
            </a:r>
            <a:r>
              <a:rPr lang="ja-JP" altLang="en-US" sz="1200" dirty="0">
                <a:latin typeface="Meiryo UI" panose="020B0604030504040204" pitchFamily="50" charset="-128"/>
                <a:ea typeface="Meiryo UI" panose="020B0604030504040204" pitchFamily="50" charset="-128"/>
              </a:rPr>
              <a:t>化に伴う留意点</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2.5.1 </a:t>
            </a:r>
            <a:r>
              <a:rPr lang="ja-JP" altLang="en-US" sz="1200" dirty="0">
                <a:latin typeface="Meiryo UI" panose="020B0604030504040204" pitchFamily="50" charset="-128"/>
                <a:ea typeface="Meiryo UI" panose="020B0604030504040204" pitchFamily="50" charset="-128"/>
              </a:rPr>
              <a:t>アクターごとの権限</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2.5.2 </a:t>
            </a:r>
            <a:r>
              <a:rPr lang="ja-JP" altLang="en-US" sz="1200" dirty="0">
                <a:latin typeface="Meiryo UI" panose="020B0604030504040204" pitchFamily="50" charset="-128"/>
                <a:ea typeface="Meiryo UI" panose="020B0604030504040204" pitchFamily="50" charset="-128"/>
              </a:rPr>
              <a:t>データカタログ作成ツール</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2.6 </a:t>
            </a:r>
            <a:r>
              <a:rPr lang="ja-JP" altLang="en-US" sz="1200" dirty="0">
                <a:latin typeface="Meiryo UI" panose="020B0604030504040204" pitchFamily="50" charset="-128"/>
                <a:ea typeface="Meiryo UI" panose="020B0604030504040204" pitchFamily="50" charset="-128"/>
              </a:rPr>
              <a:t>機能概要</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2.6.1 </a:t>
            </a:r>
            <a:r>
              <a:rPr lang="ja-JP" altLang="en-US" sz="1200" dirty="0">
                <a:latin typeface="Meiryo UI" panose="020B0604030504040204" pitchFamily="50" charset="-128"/>
                <a:ea typeface="Meiryo UI" panose="020B0604030504040204" pitchFamily="50" charset="-128"/>
              </a:rPr>
              <a:t>内部ソフトウェア構成</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2.6.2 </a:t>
            </a:r>
            <a:r>
              <a:rPr lang="ja-JP" altLang="en-US" sz="1200" dirty="0">
                <a:latin typeface="Meiryo UI" panose="020B0604030504040204" pitchFamily="50" charset="-128"/>
                <a:ea typeface="Meiryo UI" panose="020B0604030504040204" pitchFamily="50" charset="-128"/>
              </a:rPr>
              <a:t>機能一覧</a:t>
            </a:r>
            <a:endParaRPr lang="en-US" altLang="ja-JP" sz="12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6412B9C5-5783-4E61-86C1-A712F7088AB9}"/>
              </a:ext>
            </a:extLst>
          </p:cNvPr>
          <p:cNvSpPr txBox="1"/>
          <p:nvPr/>
        </p:nvSpPr>
        <p:spPr>
          <a:xfrm>
            <a:off x="6448533" y="690500"/>
            <a:ext cx="2924067" cy="5653856"/>
          </a:xfrm>
          <a:prstGeom prst="rect">
            <a:avLst/>
          </a:prstGeom>
          <a:solidFill>
            <a:schemeClr val="bg1"/>
          </a:solidFill>
          <a:ln>
            <a:noFill/>
          </a:ln>
        </p:spPr>
        <p:txBody>
          <a:bodyPr wrap="square" rtlCol="0" anchor="t" anchorCtr="0">
            <a:noAutofit/>
          </a:bodyPr>
          <a:lstStyle/>
          <a:p>
            <a:r>
              <a:rPr lang="en-US" altLang="ja-JP" sz="1200" dirty="0">
                <a:latin typeface="Meiryo UI" panose="020B0604030504040204" pitchFamily="50" charset="-128"/>
                <a:ea typeface="Meiryo UI" panose="020B0604030504040204" pitchFamily="50" charset="-128"/>
              </a:rPr>
              <a:t>3.</a:t>
            </a:r>
            <a:r>
              <a:rPr lang="ja-JP" altLang="en-US" sz="1200" dirty="0">
                <a:latin typeface="Meiryo UI" panose="020B0604030504040204" pitchFamily="50" charset="-128"/>
                <a:ea typeface="Meiryo UI" panose="020B0604030504040204" pitchFamily="50" charset="-128"/>
              </a:rPr>
              <a:t> 基本設計</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3.1 </a:t>
            </a:r>
            <a:r>
              <a:rPr lang="ja-JP" altLang="en-US" sz="1200" dirty="0">
                <a:latin typeface="Meiryo UI" panose="020B0604030504040204" pitchFamily="50" charset="-128"/>
                <a:ea typeface="Meiryo UI" panose="020B0604030504040204" pitchFamily="50" charset="-128"/>
              </a:rPr>
              <a:t>シーケンス</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3.1.1 </a:t>
            </a:r>
            <a:r>
              <a:rPr lang="ja-JP" altLang="en-US" sz="1200" dirty="0">
                <a:latin typeface="Meiryo UI" panose="020B0604030504040204" pitchFamily="50" charset="-128"/>
                <a:ea typeface="Meiryo UI" panose="020B0604030504040204" pitchFamily="50" charset="-128"/>
              </a:rPr>
              <a:t>処理ごとのシーケンス</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3.2 </a:t>
            </a:r>
            <a:r>
              <a:rPr lang="ja-JP" altLang="en-US" sz="1200" dirty="0">
                <a:latin typeface="Meiryo UI" panose="020B0604030504040204" pitchFamily="50" charset="-128"/>
                <a:ea typeface="Meiryo UI" panose="020B0604030504040204" pitchFamily="50" charset="-128"/>
              </a:rPr>
              <a:t>画面</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3.2.1 </a:t>
            </a:r>
            <a:r>
              <a:rPr lang="ja-JP" altLang="en-US" sz="1200" dirty="0">
                <a:latin typeface="Meiryo UI" panose="020B0604030504040204" pitchFamily="50" charset="-128"/>
                <a:ea typeface="Meiryo UI" panose="020B0604030504040204" pitchFamily="50" charset="-128"/>
              </a:rPr>
              <a:t>画面遷移</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3.2.2 </a:t>
            </a:r>
            <a:r>
              <a:rPr lang="ja-JP" altLang="en-US" sz="1200" dirty="0">
                <a:latin typeface="Meiryo UI" panose="020B0604030504040204" pitchFamily="50" charset="-128"/>
                <a:ea typeface="Meiryo UI" panose="020B0604030504040204" pitchFamily="50" charset="-128"/>
              </a:rPr>
              <a:t>画面イメージ</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3.3 </a:t>
            </a:r>
            <a:r>
              <a:rPr lang="ja-JP" altLang="en-US" sz="1200" dirty="0">
                <a:latin typeface="Meiryo UI" panose="020B0604030504040204" pitchFamily="50" charset="-128"/>
                <a:ea typeface="Meiryo UI" panose="020B0604030504040204" pitchFamily="50" charset="-128"/>
              </a:rPr>
              <a:t>機能仕様</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3.4 </a:t>
            </a:r>
            <a:r>
              <a:rPr lang="ja-JP" altLang="en-US" sz="1200" dirty="0">
                <a:latin typeface="Meiryo UI" panose="020B0604030504040204" pitchFamily="50" charset="-128"/>
                <a:ea typeface="Meiryo UI" panose="020B0604030504040204" pitchFamily="50" charset="-128"/>
              </a:rPr>
              <a:t>対応データ</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3.4.1</a:t>
            </a:r>
            <a:r>
              <a:rPr lang="ja-JP" altLang="en-US" sz="1200" dirty="0">
                <a:latin typeface="Meiryo UI" panose="020B0604030504040204" pitchFamily="50" charset="-128"/>
                <a:ea typeface="Meiryo UI" panose="020B0604030504040204" pitchFamily="50" charset="-128"/>
              </a:rPr>
              <a:t> 対応カタログ項目</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付録</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9076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1.4 </a:t>
            </a:r>
            <a:r>
              <a:rPr lang="ja-JP" altLang="en-US" sz="1800" dirty="0">
                <a:solidFill>
                  <a:schemeClr val="tx1"/>
                </a:solidFill>
                <a:latin typeface="Meiryo UI" panose="020B0604030504040204" pitchFamily="50" charset="-128"/>
                <a:ea typeface="Meiryo UI" panose="020B0604030504040204" pitchFamily="50" charset="-128"/>
              </a:rPr>
              <a:t>業務フロー </a:t>
            </a:r>
            <a:r>
              <a:rPr lang="en-US" altLang="ja-JP" sz="1800" dirty="0">
                <a:solidFill>
                  <a:schemeClr val="tx1"/>
                </a:solidFill>
                <a:latin typeface="Meiryo UI" panose="020B0604030504040204" pitchFamily="50" charset="-128"/>
                <a:ea typeface="Meiryo UI" panose="020B0604030504040204" pitchFamily="50" charset="-128"/>
              </a:rPr>
              <a:t>&gt; 1.4.3 </a:t>
            </a:r>
            <a:r>
              <a:rPr lang="ja-JP" altLang="en-US" sz="1800" dirty="0">
                <a:solidFill>
                  <a:schemeClr val="tx1"/>
                </a:solidFill>
                <a:latin typeface="Meiryo UI" panose="020B0604030504040204" pitchFamily="50" charset="-128"/>
                <a:ea typeface="Meiryo UI" panose="020B0604030504040204" pitchFamily="50" charset="-128"/>
              </a:rPr>
              <a:t>パターンごとの業務フロー</a:t>
            </a:r>
            <a:r>
              <a:rPr lang="en-US" altLang="ja-JP" sz="1800" dirty="0">
                <a:solidFill>
                  <a:schemeClr val="tx1"/>
                </a:solidFill>
                <a:latin typeface="Meiryo UI" panose="020B0604030504040204" pitchFamily="50" charset="-128"/>
                <a:ea typeface="Meiryo UI" panose="020B0604030504040204" pitchFamily="50" charset="-128"/>
              </a:rPr>
              <a:t>(5/9) – </a:t>
            </a:r>
            <a:r>
              <a:rPr lang="ja-JP" altLang="en-US" sz="1800" dirty="0">
                <a:solidFill>
                  <a:schemeClr val="tx1"/>
                </a:solidFill>
                <a:latin typeface="Meiryo UI" panose="020B0604030504040204" pitchFamily="50" charset="-128"/>
                <a:ea typeface="Meiryo UI" panose="020B0604030504040204" pitchFamily="50" charset="-128"/>
              </a:rPr>
              <a:t>運用パターン</a:t>
            </a:r>
            <a:r>
              <a:rPr lang="en-US" altLang="ja-JP" sz="1800" dirty="0">
                <a:solidFill>
                  <a:schemeClr val="tx1"/>
                </a:solidFill>
                <a:latin typeface="Meiryo UI" panose="020B0604030504040204" pitchFamily="50" charset="-128"/>
                <a:ea typeface="Meiryo UI" panose="020B0604030504040204" pitchFamily="50" charset="-128"/>
              </a:rPr>
              <a:t>#5 -</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320416EB-1A17-49CD-879E-84690C642AB5}"/>
              </a:ext>
            </a:extLst>
          </p:cNvPr>
          <p:cNvSpPr/>
          <p:nvPr/>
        </p:nvSpPr>
        <p:spPr>
          <a:xfrm>
            <a:off x="49466" y="4952814"/>
            <a:ext cx="907812" cy="1535883"/>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運用管理者</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70406619-7FB9-4630-8651-932EC5CA92A6}"/>
              </a:ext>
            </a:extLst>
          </p:cNvPr>
          <p:cNvSpPr/>
          <p:nvPr/>
        </p:nvSpPr>
        <p:spPr>
          <a:xfrm>
            <a:off x="61419" y="2217773"/>
            <a:ext cx="900000" cy="2732623"/>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データ</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提供者</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8" name="直線コネクタ 7">
            <a:extLst>
              <a:ext uri="{FF2B5EF4-FFF2-40B4-BE49-F238E27FC236}">
                <a16:creationId xmlns:a16="http://schemas.microsoft.com/office/drawing/2014/main" id="{11C55EF3-2DC6-4DB1-8BC8-79538E434A06}"/>
              </a:ext>
            </a:extLst>
          </p:cNvPr>
          <p:cNvCxnSpPr>
            <a:cxnSpLocks/>
          </p:cNvCxnSpPr>
          <p:nvPr/>
        </p:nvCxnSpPr>
        <p:spPr>
          <a:xfrm>
            <a:off x="949466" y="4958591"/>
            <a:ext cx="8858856" cy="12816"/>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0BA8AEC6-A48D-45C0-8113-0C21E50CFC45}"/>
              </a:ext>
            </a:extLst>
          </p:cNvPr>
          <p:cNvCxnSpPr>
            <a:cxnSpLocks/>
          </p:cNvCxnSpPr>
          <p:nvPr/>
        </p:nvCxnSpPr>
        <p:spPr>
          <a:xfrm>
            <a:off x="996615" y="6479003"/>
            <a:ext cx="8858856" cy="0"/>
          </a:xfrm>
          <a:prstGeom prst="line">
            <a:avLst/>
          </a:prstGeom>
          <a:ln w="95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829D2700-49B4-49AE-80C5-8476540265DD}"/>
              </a:ext>
            </a:extLst>
          </p:cNvPr>
          <p:cNvCxnSpPr>
            <a:cxnSpLocks/>
          </p:cNvCxnSpPr>
          <p:nvPr/>
        </p:nvCxnSpPr>
        <p:spPr>
          <a:xfrm>
            <a:off x="9820275" y="2219705"/>
            <a:ext cx="0" cy="42592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B5E03F0-C18C-4B3B-AF68-7F863C6919C8}"/>
              </a:ext>
            </a:extLst>
          </p:cNvPr>
          <p:cNvSpPr txBox="1"/>
          <p:nvPr/>
        </p:nvSpPr>
        <p:spPr>
          <a:xfrm>
            <a:off x="211773" y="651884"/>
            <a:ext cx="9482454" cy="557574"/>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■支援サービス群のデータカタログ作成ツールを使用し、データ提供者のカタログサイトを使用した場合におけるカタログサイト更新時の業務フローを以下に図示する。</a:t>
            </a:r>
            <a:endParaRPr lang="en-US" altLang="ja-JP" sz="1600" dirty="0">
              <a:latin typeface="Meiryo UI" panose="020B0604030504040204" pitchFamily="50" charset="-128"/>
              <a:ea typeface="Meiryo UI" panose="020B0604030504040204" pitchFamily="50" charset="-128"/>
            </a:endParaRPr>
          </a:p>
        </p:txBody>
      </p:sp>
      <p:sp>
        <p:nvSpPr>
          <p:cNvPr id="44" name="楕円 43">
            <a:extLst>
              <a:ext uri="{FF2B5EF4-FFF2-40B4-BE49-F238E27FC236}">
                <a16:creationId xmlns:a16="http://schemas.microsoft.com/office/drawing/2014/main" id="{1DA96A71-D15D-4D89-AB2F-A815AA50E237}"/>
              </a:ext>
            </a:extLst>
          </p:cNvPr>
          <p:cNvSpPr/>
          <p:nvPr/>
        </p:nvSpPr>
        <p:spPr>
          <a:xfrm>
            <a:off x="7805228" y="2552293"/>
            <a:ext cx="1381665"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ログイン</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45" name="楕円 44">
            <a:extLst>
              <a:ext uri="{FF2B5EF4-FFF2-40B4-BE49-F238E27FC236}">
                <a16:creationId xmlns:a16="http://schemas.microsoft.com/office/drawing/2014/main" id="{3DE2EFB1-82C7-4A35-BEAC-7AB92FFB64E4}"/>
              </a:ext>
            </a:extLst>
          </p:cNvPr>
          <p:cNvSpPr/>
          <p:nvPr/>
        </p:nvSpPr>
        <p:spPr>
          <a:xfrm>
            <a:off x="7805227" y="3608400"/>
            <a:ext cx="1381666"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情報入力</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47" name="直線矢印コネクタ 46">
            <a:extLst>
              <a:ext uri="{FF2B5EF4-FFF2-40B4-BE49-F238E27FC236}">
                <a16:creationId xmlns:a16="http://schemas.microsoft.com/office/drawing/2014/main" id="{592851C1-A93D-4E5C-B174-34167457E681}"/>
              </a:ext>
            </a:extLst>
          </p:cNvPr>
          <p:cNvCxnSpPr>
            <a:cxnSpLocks/>
            <a:stCxn id="44" idx="4"/>
            <a:endCxn id="45" idx="0"/>
          </p:cNvCxnSpPr>
          <p:nvPr/>
        </p:nvCxnSpPr>
        <p:spPr>
          <a:xfrm flipH="1">
            <a:off x="8496060" y="3128293"/>
            <a:ext cx="1" cy="48010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C79CDD28-DADF-4F03-8744-F72E77D3779D}"/>
              </a:ext>
            </a:extLst>
          </p:cNvPr>
          <p:cNvSpPr/>
          <p:nvPr/>
        </p:nvSpPr>
        <p:spPr>
          <a:xfrm>
            <a:off x="2453270" y="2554906"/>
            <a:ext cx="1336212"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提供データの準備</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55" name="直線矢印コネクタ 54">
            <a:extLst>
              <a:ext uri="{FF2B5EF4-FFF2-40B4-BE49-F238E27FC236}">
                <a16:creationId xmlns:a16="http://schemas.microsoft.com/office/drawing/2014/main" id="{C25ED545-2E3F-4497-89F3-05CE31E5CD7D}"/>
              </a:ext>
            </a:extLst>
          </p:cNvPr>
          <p:cNvCxnSpPr>
            <a:cxnSpLocks/>
            <a:stCxn id="52" idx="6"/>
            <a:endCxn id="44" idx="2"/>
          </p:cNvCxnSpPr>
          <p:nvPr/>
        </p:nvCxnSpPr>
        <p:spPr>
          <a:xfrm flipV="1">
            <a:off x="3789482" y="2840293"/>
            <a:ext cx="4015746" cy="26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B3930F25-EEFF-4F44-BE65-47595CA5DFC9}"/>
              </a:ext>
            </a:extLst>
          </p:cNvPr>
          <p:cNvSpPr/>
          <p:nvPr/>
        </p:nvSpPr>
        <p:spPr>
          <a:xfrm>
            <a:off x="6038443" y="3600915"/>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データカタログ</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作成ツール</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35" name="直線矢印コネクタ 34">
            <a:extLst>
              <a:ext uri="{FF2B5EF4-FFF2-40B4-BE49-F238E27FC236}">
                <a16:creationId xmlns:a16="http://schemas.microsoft.com/office/drawing/2014/main" id="{0A3A0FC6-2C49-4904-8853-9C13F0947FD2}"/>
              </a:ext>
            </a:extLst>
          </p:cNvPr>
          <p:cNvCxnSpPr>
            <a:cxnSpLocks/>
            <a:stCxn id="45" idx="2"/>
            <a:endCxn id="34" idx="3"/>
          </p:cNvCxnSpPr>
          <p:nvPr/>
        </p:nvCxnSpPr>
        <p:spPr>
          <a:xfrm flipH="1" flipV="1">
            <a:off x="7236145" y="3888915"/>
            <a:ext cx="569082" cy="748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86E9FC77-39B0-4B4E-AEDE-40559E697EBE}"/>
              </a:ext>
            </a:extLst>
          </p:cNvPr>
          <p:cNvSpPr/>
          <p:nvPr/>
        </p:nvSpPr>
        <p:spPr>
          <a:xfrm>
            <a:off x="61419" y="1759659"/>
            <a:ext cx="899998" cy="461665"/>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アクター／</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システム</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cxnSp>
        <p:nvCxnSpPr>
          <p:cNvPr id="39" name="直線コネクタ 38">
            <a:extLst>
              <a:ext uri="{FF2B5EF4-FFF2-40B4-BE49-F238E27FC236}">
                <a16:creationId xmlns:a16="http://schemas.microsoft.com/office/drawing/2014/main" id="{A10BAA7A-AEAF-44A4-8244-18EAF2BBA5A3}"/>
              </a:ext>
            </a:extLst>
          </p:cNvPr>
          <p:cNvCxnSpPr>
            <a:cxnSpLocks/>
          </p:cNvCxnSpPr>
          <p:nvPr/>
        </p:nvCxnSpPr>
        <p:spPr>
          <a:xfrm>
            <a:off x="5388895" y="2216394"/>
            <a:ext cx="37148" cy="4262609"/>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E0155EF6-70BD-4965-9789-038E524745E7}"/>
              </a:ext>
            </a:extLst>
          </p:cNvPr>
          <p:cNvCxnSpPr>
            <a:cxnSpLocks/>
            <a:stCxn id="34" idx="1"/>
            <a:endCxn id="56" idx="4"/>
          </p:cNvCxnSpPr>
          <p:nvPr/>
        </p:nvCxnSpPr>
        <p:spPr>
          <a:xfrm flipH="1">
            <a:off x="3725861" y="3888915"/>
            <a:ext cx="2312582" cy="50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テキスト ボックス 38">
            <a:extLst>
              <a:ext uri="{FF2B5EF4-FFF2-40B4-BE49-F238E27FC236}">
                <a16:creationId xmlns:a16="http://schemas.microsoft.com/office/drawing/2014/main" id="{48A5858E-E3AE-4BBA-BBCC-2ABD1D51D7E5}"/>
              </a:ext>
            </a:extLst>
          </p:cNvPr>
          <p:cNvSpPr txBox="1"/>
          <p:nvPr/>
        </p:nvSpPr>
        <p:spPr>
          <a:xfrm>
            <a:off x="3497588" y="4265323"/>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81" name="フローチャート: 順次アクセス記憶 80">
            <a:extLst>
              <a:ext uri="{FF2B5EF4-FFF2-40B4-BE49-F238E27FC236}">
                <a16:creationId xmlns:a16="http://schemas.microsoft.com/office/drawing/2014/main" id="{348E3F87-E6BE-44D1-B71A-05C2BF0D76E1}"/>
              </a:ext>
            </a:extLst>
          </p:cNvPr>
          <p:cNvSpPr/>
          <p:nvPr/>
        </p:nvSpPr>
        <p:spPr>
          <a:xfrm>
            <a:off x="3209588" y="4258975"/>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41" name="正方形/長方形 40">
            <a:extLst>
              <a:ext uri="{FF2B5EF4-FFF2-40B4-BE49-F238E27FC236}">
                <a16:creationId xmlns:a16="http://schemas.microsoft.com/office/drawing/2014/main" id="{CF181788-2B25-4ABD-B444-3696B25AB4D5}"/>
              </a:ext>
            </a:extLst>
          </p:cNvPr>
          <p:cNvSpPr/>
          <p:nvPr/>
        </p:nvSpPr>
        <p:spPr>
          <a:xfrm>
            <a:off x="961417" y="1762487"/>
            <a:ext cx="4428000"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データ提供者サイト</a:t>
            </a:r>
          </a:p>
        </p:txBody>
      </p:sp>
      <p:sp>
        <p:nvSpPr>
          <p:cNvPr id="42" name="正方形/長方形 41">
            <a:extLst>
              <a:ext uri="{FF2B5EF4-FFF2-40B4-BE49-F238E27FC236}">
                <a16:creationId xmlns:a16="http://schemas.microsoft.com/office/drawing/2014/main" id="{E7355A87-368C-4C04-B7E3-94C9F8F22EF1}"/>
              </a:ext>
            </a:extLst>
          </p:cNvPr>
          <p:cNvSpPr/>
          <p:nvPr/>
        </p:nvSpPr>
        <p:spPr>
          <a:xfrm>
            <a:off x="5388895" y="1754728"/>
            <a:ext cx="4428000" cy="461665"/>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支援サービス群</a:t>
            </a:r>
          </a:p>
        </p:txBody>
      </p:sp>
      <p:sp>
        <p:nvSpPr>
          <p:cNvPr id="56" name="フローチャート: 磁気ディスク 55">
            <a:extLst>
              <a:ext uri="{FF2B5EF4-FFF2-40B4-BE49-F238E27FC236}">
                <a16:creationId xmlns:a16="http://schemas.microsoft.com/office/drawing/2014/main" id="{1AABA56E-5FF5-4ACE-BB38-F026E19D6AA0}"/>
              </a:ext>
            </a:extLst>
          </p:cNvPr>
          <p:cNvSpPr/>
          <p:nvPr/>
        </p:nvSpPr>
        <p:spPr>
          <a:xfrm>
            <a:off x="2507107" y="3531480"/>
            <a:ext cx="1218754" cy="725038"/>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データ提供者</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カタログサイト</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46" name="正方形/長方形 45">
            <a:extLst>
              <a:ext uri="{FF2B5EF4-FFF2-40B4-BE49-F238E27FC236}">
                <a16:creationId xmlns:a16="http://schemas.microsoft.com/office/drawing/2014/main" id="{F3300D07-51D8-4016-BE25-26C9DFCFB34C}"/>
              </a:ext>
            </a:extLst>
          </p:cNvPr>
          <p:cNvSpPr/>
          <p:nvPr/>
        </p:nvSpPr>
        <p:spPr>
          <a:xfrm>
            <a:off x="6038443" y="4366409"/>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来歴管理</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48" name="直線矢印コネクタ 47">
            <a:extLst>
              <a:ext uri="{FF2B5EF4-FFF2-40B4-BE49-F238E27FC236}">
                <a16:creationId xmlns:a16="http://schemas.microsoft.com/office/drawing/2014/main" id="{9AD46353-C1FD-45C7-96F6-AB2F65377C73}"/>
              </a:ext>
            </a:extLst>
          </p:cNvPr>
          <p:cNvCxnSpPr>
            <a:cxnSpLocks/>
            <a:stCxn id="34" idx="2"/>
            <a:endCxn id="46" idx="0"/>
          </p:cNvCxnSpPr>
          <p:nvPr/>
        </p:nvCxnSpPr>
        <p:spPr>
          <a:xfrm>
            <a:off x="6637294" y="4176915"/>
            <a:ext cx="0" cy="1894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A37E8269-D7A3-8850-B4E1-7C19EC70C6F4}"/>
              </a:ext>
            </a:extLst>
          </p:cNvPr>
          <p:cNvSpPr/>
          <p:nvPr/>
        </p:nvSpPr>
        <p:spPr>
          <a:xfrm>
            <a:off x="1844622" y="1265477"/>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51" name="正方形/長方形 50">
            <a:extLst>
              <a:ext uri="{FF2B5EF4-FFF2-40B4-BE49-F238E27FC236}">
                <a16:creationId xmlns:a16="http://schemas.microsoft.com/office/drawing/2014/main" id="{F4E8167D-B050-3F43-AE7C-4D9CFBBD2233}"/>
              </a:ext>
            </a:extLst>
          </p:cNvPr>
          <p:cNvSpPr/>
          <p:nvPr/>
        </p:nvSpPr>
        <p:spPr>
          <a:xfrm>
            <a:off x="3875021" y="1317389"/>
            <a:ext cx="360000"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53" name="テキスト ボックス 52">
            <a:extLst>
              <a:ext uri="{FF2B5EF4-FFF2-40B4-BE49-F238E27FC236}">
                <a16:creationId xmlns:a16="http://schemas.microsoft.com/office/drawing/2014/main" id="{2C66E1A0-9C8C-1A9A-6D19-C27270EE3670}"/>
              </a:ext>
            </a:extLst>
          </p:cNvPr>
          <p:cNvSpPr txBox="1"/>
          <p:nvPr/>
        </p:nvSpPr>
        <p:spPr>
          <a:xfrm>
            <a:off x="2730453" y="1196404"/>
            <a:ext cx="1213794" cy="461665"/>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手作業</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画面処理含む</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54" name="テキスト ボックス 53">
            <a:extLst>
              <a:ext uri="{FF2B5EF4-FFF2-40B4-BE49-F238E27FC236}">
                <a16:creationId xmlns:a16="http://schemas.microsoft.com/office/drawing/2014/main" id="{46DE8A2B-6583-9DF8-9629-9783D8C2C61F}"/>
              </a:ext>
            </a:extLst>
          </p:cNvPr>
          <p:cNvSpPr txBox="1"/>
          <p:nvPr/>
        </p:nvSpPr>
        <p:spPr>
          <a:xfrm>
            <a:off x="4191289" y="1304890"/>
            <a:ext cx="979755"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システム処理</a:t>
            </a:r>
          </a:p>
        </p:txBody>
      </p:sp>
      <p:sp>
        <p:nvSpPr>
          <p:cNvPr id="57" name="フローチャート: 順次アクセス記憶 56">
            <a:extLst>
              <a:ext uri="{FF2B5EF4-FFF2-40B4-BE49-F238E27FC236}">
                <a16:creationId xmlns:a16="http://schemas.microsoft.com/office/drawing/2014/main" id="{23E9CFCD-802E-2FFD-D84B-74A8BCB1A7E5}"/>
              </a:ext>
            </a:extLst>
          </p:cNvPr>
          <p:cNvSpPr/>
          <p:nvPr/>
        </p:nvSpPr>
        <p:spPr>
          <a:xfrm>
            <a:off x="5217334" y="1317389"/>
            <a:ext cx="252000" cy="252000"/>
          </a:xfrm>
          <a:prstGeom prst="flowChartMagnetic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58" name="テキスト ボックス 57">
            <a:extLst>
              <a:ext uri="{FF2B5EF4-FFF2-40B4-BE49-F238E27FC236}">
                <a16:creationId xmlns:a16="http://schemas.microsoft.com/office/drawing/2014/main" id="{383CF479-2A57-A4C3-BE71-93FD583DC879}"/>
              </a:ext>
            </a:extLst>
          </p:cNvPr>
          <p:cNvSpPr txBox="1"/>
          <p:nvPr/>
        </p:nvSpPr>
        <p:spPr>
          <a:xfrm>
            <a:off x="5433149" y="1304890"/>
            <a:ext cx="554960"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データ</a:t>
            </a:r>
          </a:p>
        </p:txBody>
      </p:sp>
      <p:sp>
        <p:nvSpPr>
          <p:cNvPr id="59" name="フローチャート: 磁気ディスク 58">
            <a:extLst>
              <a:ext uri="{FF2B5EF4-FFF2-40B4-BE49-F238E27FC236}">
                <a16:creationId xmlns:a16="http://schemas.microsoft.com/office/drawing/2014/main" id="{9866052A-D11C-6023-4D94-D29D068BA121}"/>
              </a:ext>
            </a:extLst>
          </p:cNvPr>
          <p:cNvSpPr/>
          <p:nvPr/>
        </p:nvSpPr>
        <p:spPr>
          <a:xfrm>
            <a:off x="5980383" y="1317389"/>
            <a:ext cx="360000" cy="25200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60" name="テキスト ボックス 59">
            <a:extLst>
              <a:ext uri="{FF2B5EF4-FFF2-40B4-BE49-F238E27FC236}">
                <a16:creationId xmlns:a16="http://schemas.microsoft.com/office/drawing/2014/main" id="{D549B856-EBC4-1572-8F13-26808A4B784C}"/>
              </a:ext>
            </a:extLst>
          </p:cNvPr>
          <p:cNvSpPr txBox="1"/>
          <p:nvPr/>
        </p:nvSpPr>
        <p:spPr>
          <a:xfrm>
            <a:off x="6296314" y="1304890"/>
            <a:ext cx="671979"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a:t>
            </a:r>
          </a:p>
        </p:txBody>
      </p:sp>
      <p:sp>
        <p:nvSpPr>
          <p:cNvPr id="61" name="楕円 60">
            <a:extLst>
              <a:ext uri="{FF2B5EF4-FFF2-40B4-BE49-F238E27FC236}">
                <a16:creationId xmlns:a16="http://schemas.microsoft.com/office/drawing/2014/main" id="{11990F84-65CD-A4F1-E48E-C8AC0062B67D}"/>
              </a:ext>
            </a:extLst>
          </p:cNvPr>
          <p:cNvSpPr/>
          <p:nvPr/>
        </p:nvSpPr>
        <p:spPr>
          <a:xfrm>
            <a:off x="2407817" y="1317389"/>
            <a:ext cx="360000" cy="25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66929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1.4 </a:t>
            </a:r>
            <a:r>
              <a:rPr lang="ja-JP" altLang="en-US" sz="1800" dirty="0">
                <a:latin typeface="Meiryo UI" panose="020B0604030504040204" pitchFamily="50" charset="-128"/>
                <a:ea typeface="Meiryo UI" panose="020B0604030504040204" pitchFamily="50" charset="-128"/>
              </a:rPr>
              <a:t>業務フロー </a:t>
            </a:r>
            <a:r>
              <a:rPr lang="en-US" altLang="ja-JP" sz="1800" dirty="0">
                <a:latin typeface="Meiryo UI" panose="020B0604030504040204" pitchFamily="50" charset="-128"/>
                <a:ea typeface="Meiryo UI" panose="020B0604030504040204" pitchFamily="50" charset="-128"/>
              </a:rPr>
              <a:t>&gt; 1.4.3 </a:t>
            </a:r>
            <a:r>
              <a:rPr lang="ja-JP" altLang="en-US" sz="1800" dirty="0">
                <a:latin typeface="Meiryo UI" panose="020B0604030504040204" pitchFamily="50" charset="-128"/>
                <a:ea typeface="Meiryo UI" panose="020B0604030504040204" pitchFamily="50" charset="-128"/>
              </a:rPr>
              <a:t>パターンごとの業務フロー</a:t>
            </a:r>
            <a:r>
              <a:rPr lang="en-US" altLang="ja-JP" sz="1800" dirty="0">
                <a:latin typeface="Meiryo UI" panose="020B0604030504040204" pitchFamily="50" charset="-128"/>
                <a:ea typeface="Meiryo UI" panose="020B0604030504040204" pitchFamily="50" charset="-128"/>
              </a:rPr>
              <a:t>(6</a:t>
            </a:r>
            <a:r>
              <a:rPr lang="en-US" altLang="ja-JP" sz="1800" dirty="0">
                <a:solidFill>
                  <a:schemeClr val="tx1"/>
                </a:solidFill>
                <a:latin typeface="Meiryo UI" panose="020B0604030504040204" pitchFamily="50" charset="-128"/>
                <a:ea typeface="Meiryo UI" panose="020B0604030504040204" pitchFamily="50" charset="-128"/>
              </a:rPr>
              <a:t>/9</a:t>
            </a:r>
            <a:r>
              <a:rPr lang="en-US" altLang="ja-JP" sz="1800" dirty="0">
                <a:latin typeface="Meiryo UI" panose="020B0604030504040204" pitchFamily="50" charset="-128"/>
                <a:ea typeface="Meiryo UI" panose="020B0604030504040204" pitchFamily="50" charset="-128"/>
              </a:rPr>
              <a:t>) – </a:t>
            </a:r>
            <a:r>
              <a:rPr lang="ja-JP" altLang="en-US" sz="1800" dirty="0">
                <a:latin typeface="Meiryo UI" panose="020B0604030504040204" pitchFamily="50" charset="-128"/>
                <a:ea typeface="Meiryo UI" panose="020B0604030504040204" pitchFamily="50" charset="-128"/>
              </a:rPr>
              <a:t>運用パターン</a:t>
            </a:r>
            <a:r>
              <a:rPr lang="en-US" altLang="ja-JP" sz="1800" dirty="0">
                <a:latin typeface="Meiryo UI" panose="020B0604030504040204" pitchFamily="50" charset="-128"/>
                <a:ea typeface="Meiryo UI" panose="020B0604030504040204" pitchFamily="50" charset="-128"/>
              </a:rPr>
              <a:t>#6</a:t>
            </a:r>
            <a:r>
              <a:rPr kumimoji="1" lang="en-US" altLang="ja-JP" sz="1800" dirty="0"/>
              <a:t> </a:t>
            </a:r>
            <a:r>
              <a:rPr lang="en-US" altLang="ja-JP" sz="1800" dirty="0">
                <a:latin typeface="Meiryo UI" panose="020B0604030504040204" pitchFamily="50" charset="-128"/>
                <a:ea typeface="Meiryo UI" panose="020B0604030504040204" pitchFamily="50" charset="-128"/>
              </a:rPr>
              <a:t>-</a:t>
            </a:r>
            <a:endParaRPr kumimoji="1" lang="ja-JP" altLang="en-US" sz="1800" dirty="0">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320416EB-1A17-49CD-879E-84690C642AB5}"/>
              </a:ext>
            </a:extLst>
          </p:cNvPr>
          <p:cNvSpPr/>
          <p:nvPr/>
        </p:nvSpPr>
        <p:spPr>
          <a:xfrm>
            <a:off x="61419" y="5548046"/>
            <a:ext cx="903380" cy="928708"/>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運用管理者</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70406619-7FB9-4630-8651-932EC5CA92A6}"/>
              </a:ext>
            </a:extLst>
          </p:cNvPr>
          <p:cNvSpPr/>
          <p:nvPr/>
        </p:nvSpPr>
        <p:spPr>
          <a:xfrm>
            <a:off x="61419" y="2217773"/>
            <a:ext cx="900000" cy="3325343"/>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データ</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提供者</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8" name="直線コネクタ 7">
            <a:extLst>
              <a:ext uri="{FF2B5EF4-FFF2-40B4-BE49-F238E27FC236}">
                <a16:creationId xmlns:a16="http://schemas.microsoft.com/office/drawing/2014/main" id="{11C55EF3-2DC6-4DB1-8BC8-79538E434A06}"/>
              </a:ext>
            </a:extLst>
          </p:cNvPr>
          <p:cNvCxnSpPr>
            <a:cxnSpLocks/>
          </p:cNvCxnSpPr>
          <p:nvPr/>
        </p:nvCxnSpPr>
        <p:spPr>
          <a:xfrm>
            <a:off x="961419" y="5548046"/>
            <a:ext cx="8858856" cy="12816"/>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0BA8AEC6-A48D-45C0-8113-0C21E50CFC45}"/>
              </a:ext>
            </a:extLst>
          </p:cNvPr>
          <p:cNvCxnSpPr>
            <a:cxnSpLocks/>
          </p:cNvCxnSpPr>
          <p:nvPr/>
        </p:nvCxnSpPr>
        <p:spPr>
          <a:xfrm>
            <a:off x="961419" y="6479003"/>
            <a:ext cx="8858856" cy="0"/>
          </a:xfrm>
          <a:prstGeom prst="line">
            <a:avLst/>
          </a:prstGeom>
          <a:ln w="95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829D2700-49B4-49AE-80C5-8476540265DD}"/>
              </a:ext>
            </a:extLst>
          </p:cNvPr>
          <p:cNvCxnSpPr>
            <a:cxnSpLocks/>
          </p:cNvCxnSpPr>
          <p:nvPr/>
        </p:nvCxnSpPr>
        <p:spPr>
          <a:xfrm>
            <a:off x="9820275" y="2219705"/>
            <a:ext cx="0" cy="42592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楕円 43">
            <a:extLst>
              <a:ext uri="{FF2B5EF4-FFF2-40B4-BE49-F238E27FC236}">
                <a16:creationId xmlns:a16="http://schemas.microsoft.com/office/drawing/2014/main" id="{1DA96A71-D15D-4D89-AB2F-A815AA50E237}"/>
              </a:ext>
            </a:extLst>
          </p:cNvPr>
          <p:cNvSpPr/>
          <p:nvPr/>
        </p:nvSpPr>
        <p:spPr>
          <a:xfrm>
            <a:off x="3949896" y="2474035"/>
            <a:ext cx="1381665"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ログイン</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45" name="楕円 44">
            <a:extLst>
              <a:ext uri="{FF2B5EF4-FFF2-40B4-BE49-F238E27FC236}">
                <a16:creationId xmlns:a16="http://schemas.microsoft.com/office/drawing/2014/main" id="{3DE2EFB1-82C7-4A35-BEAC-7AB92FFB64E4}"/>
              </a:ext>
            </a:extLst>
          </p:cNvPr>
          <p:cNvSpPr/>
          <p:nvPr/>
        </p:nvSpPr>
        <p:spPr>
          <a:xfrm>
            <a:off x="3949845" y="3538436"/>
            <a:ext cx="1381666"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情報入力</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47" name="直線矢印コネクタ 46">
            <a:extLst>
              <a:ext uri="{FF2B5EF4-FFF2-40B4-BE49-F238E27FC236}">
                <a16:creationId xmlns:a16="http://schemas.microsoft.com/office/drawing/2014/main" id="{592851C1-A93D-4E5C-B174-34167457E681}"/>
              </a:ext>
            </a:extLst>
          </p:cNvPr>
          <p:cNvCxnSpPr>
            <a:cxnSpLocks/>
            <a:stCxn id="44" idx="4"/>
            <a:endCxn id="45" idx="0"/>
          </p:cNvCxnSpPr>
          <p:nvPr/>
        </p:nvCxnSpPr>
        <p:spPr>
          <a:xfrm flipH="1">
            <a:off x="4640678" y="3050035"/>
            <a:ext cx="51" cy="48840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C79CDD28-DADF-4F03-8744-F72E77D3779D}"/>
              </a:ext>
            </a:extLst>
          </p:cNvPr>
          <p:cNvSpPr/>
          <p:nvPr/>
        </p:nvSpPr>
        <p:spPr>
          <a:xfrm>
            <a:off x="1144953" y="2470098"/>
            <a:ext cx="1337844"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提供データの準備</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55" name="直線矢印コネクタ 54">
            <a:extLst>
              <a:ext uri="{FF2B5EF4-FFF2-40B4-BE49-F238E27FC236}">
                <a16:creationId xmlns:a16="http://schemas.microsoft.com/office/drawing/2014/main" id="{C25ED545-2E3F-4497-89F3-05CE31E5CD7D}"/>
              </a:ext>
            </a:extLst>
          </p:cNvPr>
          <p:cNvCxnSpPr>
            <a:cxnSpLocks/>
            <a:stCxn id="52" idx="6"/>
            <a:endCxn id="44" idx="2"/>
          </p:cNvCxnSpPr>
          <p:nvPr/>
        </p:nvCxnSpPr>
        <p:spPr>
          <a:xfrm>
            <a:off x="2482797" y="2758098"/>
            <a:ext cx="1467099" cy="39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B3930F25-EEFF-4F44-BE65-47595CA5DFC9}"/>
              </a:ext>
            </a:extLst>
          </p:cNvPr>
          <p:cNvSpPr/>
          <p:nvPr/>
        </p:nvSpPr>
        <p:spPr>
          <a:xfrm>
            <a:off x="4044807" y="4377336"/>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データカタログ</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作成ツール</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sp>
        <p:nvSpPr>
          <p:cNvPr id="37" name="正方形/長方形 36">
            <a:extLst>
              <a:ext uri="{FF2B5EF4-FFF2-40B4-BE49-F238E27FC236}">
                <a16:creationId xmlns:a16="http://schemas.microsoft.com/office/drawing/2014/main" id="{86E9FC77-39B0-4B4E-AEDE-40559E697EBE}"/>
              </a:ext>
            </a:extLst>
          </p:cNvPr>
          <p:cNvSpPr/>
          <p:nvPr/>
        </p:nvSpPr>
        <p:spPr>
          <a:xfrm>
            <a:off x="61419" y="1762487"/>
            <a:ext cx="899998" cy="45883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アクター／</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システム</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cxnSp>
        <p:nvCxnSpPr>
          <p:cNvPr id="39" name="直線コネクタ 38">
            <a:extLst>
              <a:ext uri="{FF2B5EF4-FFF2-40B4-BE49-F238E27FC236}">
                <a16:creationId xmlns:a16="http://schemas.microsoft.com/office/drawing/2014/main" id="{A10BAA7A-AEAF-44A4-8244-18EAF2BBA5A3}"/>
              </a:ext>
            </a:extLst>
          </p:cNvPr>
          <p:cNvCxnSpPr>
            <a:cxnSpLocks/>
          </p:cNvCxnSpPr>
          <p:nvPr/>
        </p:nvCxnSpPr>
        <p:spPr>
          <a:xfrm>
            <a:off x="5388895" y="2216394"/>
            <a:ext cx="37148" cy="4262609"/>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E0155EF6-70BD-4965-9789-038E524745E7}"/>
              </a:ext>
            </a:extLst>
          </p:cNvPr>
          <p:cNvCxnSpPr>
            <a:cxnSpLocks/>
            <a:stCxn id="34" idx="1"/>
            <a:endCxn id="46" idx="4"/>
          </p:cNvCxnSpPr>
          <p:nvPr/>
        </p:nvCxnSpPr>
        <p:spPr>
          <a:xfrm flipH="1" flipV="1">
            <a:off x="3777117" y="4660299"/>
            <a:ext cx="267690" cy="50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テキスト ボックス 38">
            <a:extLst>
              <a:ext uri="{FF2B5EF4-FFF2-40B4-BE49-F238E27FC236}">
                <a16:creationId xmlns:a16="http://schemas.microsoft.com/office/drawing/2014/main" id="{48A5858E-E3AE-4BBA-BBCC-2ABD1D51D7E5}"/>
              </a:ext>
            </a:extLst>
          </p:cNvPr>
          <p:cNvSpPr txBox="1"/>
          <p:nvPr/>
        </p:nvSpPr>
        <p:spPr>
          <a:xfrm>
            <a:off x="3566551" y="5009300"/>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81" name="フローチャート: 順次アクセス記憶 80">
            <a:extLst>
              <a:ext uri="{FF2B5EF4-FFF2-40B4-BE49-F238E27FC236}">
                <a16:creationId xmlns:a16="http://schemas.microsoft.com/office/drawing/2014/main" id="{348E3F87-E6BE-44D1-B71A-05C2BF0D76E1}"/>
              </a:ext>
            </a:extLst>
          </p:cNvPr>
          <p:cNvSpPr/>
          <p:nvPr/>
        </p:nvSpPr>
        <p:spPr>
          <a:xfrm>
            <a:off x="3337073" y="5018312"/>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41" name="テキスト ボックス 40">
            <a:extLst>
              <a:ext uri="{FF2B5EF4-FFF2-40B4-BE49-F238E27FC236}">
                <a16:creationId xmlns:a16="http://schemas.microsoft.com/office/drawing/2014/main" id="{24E898A5-A352-4F8B-A0C7-29A9F98F845A}"/>
              </a:ext>
            </a:extLst>
          </p:cNvPr>
          <p:cNvSpPr txBox="1"/>
          <p:nvPr/>
        </p:nvSpPr>
        <p:spPr>
          <a:xfrm>
            <a:off x="211773" y="651884"/>
            <a:ext cx="9482454" cy="557574"/>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■ オンプレミスのデータカタログ作成ツールを使用した場合におけるカタログサイト更新時の業務フローを以下に図示する。</a:t>
            </a:r>
            <a:endParaRPr lang="en-US" altLang="ja-JP" sz="1600" dirty="0">
              <a:latin typeface="Meiryo UI" panose="020B0604030504040204" pitchFamily="50" charset="-128"/>
              <a:ea typeface="Meiryo UI" panose="020B0604030504040204" pitchFamily="50" charset="-128"/>
            </a:endParaRPr>
          </a:p>
        </p:txBody>
      </p:sp>
      <p:sp>
        <p:nvSpPr>
          <p:cNvPr id="42" name="正方形/長方形 41">
            <a:extLst>
              <a:ext uri="{FF2B5EF4-FFF2-40B4-BE49-F238E27FC236}">
                <a16:creationId xmlns:a16="http://schemas.microsoft.com/office/drawing/2014/main" id="{6AD6DB6B-5302-4106-99B9-E2E32C1B9F2B}"/>
              </a:ext>
            </a:extLst>
          </p:cNvPr>
          <p:cNvSpPr/>
          <p:nvPr/>
        </p:nvSpPr>
        <p:spPr>
          <a:xfrm>
            <a:off x="961417" y="1762487"/>
            <a:ext cx="4428000"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データ提供者サイト</a:t>
            </a:r>
          </a:p>
        </p:txBody>
      </p:sp>
      <p:sp>
        <p:nvSpPr>
          <p:cNvPr id="43" name="正方形/長方形 42">
            <a:extLst>
              <a:ext uri="{FF2B5EF4-FFF2-40B4-BE49-F238E27FC236}">
                <a16:creationId xmlns:a16="http://schemas.microsoft.com/office/drawing/2014/main" id="{76B8F0E0-C5D3-428F-8744-FC26F1B66424}"/>
              </a:ext>
            </a:extLst>
          </p:cNvPr>
          <p:cNvSpPr/>
          <p:nvPr/>
        </p:nvSpPr>
        <p:spPr>
          <a:xfrm>
            <a:off x="5388895" y="1769326"/>
            <a:ext cx="4428000" cy="44931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支援サービス群</a:t>
            </a:r>
          </a:p>
        </p:txBody>
      </p:sp>
      <p:sp>
        <p:nvSpPr>
          <p:cNvPr id="46" name="フローチャート: 磁気ディスク 45">
            <a:extLst>
              <a:ext uri="{FF2B5EF4-FFF2-40B4-BE49-F238E27FC236}">
                <a16:creationId xmlns:a16="http://schemas.microsoft.com/office/drawing/2014/main" id="{E4D9C59D-0337-4007-87B9-3C8E316B4DC6}"/>
              </a:ext>
            </a:extLst>
          </p:cNvPr>
          <p:cNvSpPr/>
          <p:nvPr/>
        </p:nvSpPr>
        <p:spPr>
          <a:xfrm>
            <a:off x="2579415" y="4297780"/>
            <a:ext cx="1197702" cy="725038"/>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データ提供者</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カタログサイト</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40" name="直線矢印コネクタ 39">
            <a:extLst>
              <a:ext uri="{FF2B5EF4-FFF2-40B4-BE49-F238E27FC236}">
                <a16:creationId xmlns:a16="http://schemas.microsoft.com/office/drawing/2014/main" id="{4CE8F65E-85CB-4EA1-9B63-698F9D611D1A}"/>
              </a:ext>
            </a:extLst>
          </p:cNvPr>
          <p:cNvCxnSpPr>
            <a:cxnSpLocks/>
            <a:stCxn id="45" idx="4"/>
            <a:endCxn id="34" idx="0"/>
          </p:cNvCxnSpPr>
          <p:nvPr/>
        </p:nvCxnSpPr>
        <p:spPr>
          <a:xfrm>
            <a:off x="4640678" y="4114436"/>
            <a:ext cx="2980" cy="262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4FC425C6-6796-417F-AE6D-3938A4A6C5A4}"/>
              </a:ext>
            </a:extLst>
          </p:cNvPr>
          <p:cNvSpPr/>
          <p:nvPr/>
        </p:nvSpPr>
        <p:spPr>
          <a:xfrm>
            <a:off x="5753203" y="4370146"/>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来歴管理</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49" name="直線矢印コネクタ 48">
            <a:extLst>
              <a:ext uri="{FF2B5EF4-FFF2-40B4-BE49-F238E27FC236}">
                <a16:creationId xmlns:a16="http://schemas.microsoft.com/office/drawing/2014/main" id="{3F75100D-9A51-4036-A9F6-B72C263EC74D}"/>
              </a:ext>
            </a:extLst>
          </p:cNvPr>
          <p:cNvCxnSpPr>
            <a:cxnSpLocks/>
            <a:stCxn id="34" idx="3"/>
            <a:endCxn id="48" idx="1"/>
          </p:cNvCxnSpPr>
          <p:nvPr/>
        </p:nvCxnSpPr>
        <p:spPr>
          <a:xfrm flipV="1">
            <a:off x="5242509" y="4658146"/>
            <a:ext cx="510694" cy="71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8FE86085-069D-63D9-3DC7-0350EE0516D5}"/>
              </a:ext>
            </a:extLst>
          </p:cNvPr>
          <p:cNvSpPr/>
          <p:nvPr/>
        </p:nvSpPr>
        <p:spPr>
          <a:xfrm>
            <a:off x="1844622" y="1265477"/>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53" name="正方形/長方形 52">
            <a:extLst>
              <a:ext uri="{FF2B5EF4-FFF2-40B4-BE49-F238E27FC236}">
                <a16:creationId xmlns:a16="http://schemas.microsoft.com/office/drawing/2014/main" id="{F0647245-D529-14D0-7C3B-785C4FD642FB}"/>
              </a:ext>
            </a:extLst>
          </p:cNvPr>
          <p:cNvSpPr/>
          <p:nvPr/>
        </p:nvSpPr>
        <p:spPr>
          <a:xfrm>
            <a:off x="3875021" y="1317389"/>
            <a:ext cx="360000"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54" name="テキスト ボックス 53">
            <a:extLst>
              <a:ext uri="{FF2B5EF4-FFF2-40B4-BE49-F238E27FC236}">
                <a16:creationId xmlns:a16="http://schemas.microsoft.com/office/drawing/2014/main" id="{C4A2F800-20B7-303D-125C-98B583930BAF}"/>
              </a:ext>
            </a:extLst>
          </p:cNvPr>
          <p:cNvSpPr txBox="1"/>
          <p:nvPr/>
        </p:nvSpPr>
        <p:spPr>
          <a:xfrm>
            <a:off x="2730453" y="1196404"/>
            <a:ext cx="1213794" cy="461665"/>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手作業</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画面処理含む</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56" name="テキスト ボックス 55">
            <a:extLst>
              <a:ext uri="{FF2B5EF4-FFF2-40B4-BE49-F238E27FC236}">
                <a16:creationId xmlns:a16="http://schemas.microsoft.com/office/drawing/2014/main" id="{3B9B042B-D160-989F-FF6A-D4D21D55590C}"/>
              </a:ext>
            </a:extLst>
          </p:cNvPr>
          <p:cNvSpPr txBox="1"/>
          <p:nvPr/>
        </p:nvSpPr>
        <p:spPr>
          <a:xfrm>
            <a:off x="4191289" y="1304890"/>
            <a:ext cx="979755"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システム処理</a:t>
            </a:r>
          </a:p>
        </p:txBody>
      </p:sp>
      <p:sp>
        <p:nvSpPr>
          <p:cNvPr id="57" name="フローチャート: 順次アクセス記憶 56">
            <a:extLst>
              <a:ext uri="{FF2B5EF4-FFF2-40B4-BE49-F238E27FC236}">
                <a16:creationId xmlns:a16="http://schemas.microsoft.com/office/drawing/2014/main" id="{AA81400E-706C-70B9-6490-F2726A2D23F5}"/>
              </a:ext>
            </a:extLst>
          </p:cNvPr>
          <p:cNvSpPr/>
          <p:nvPr/>
        </p:nvSpPr>
        <p:spPr>
          <a:xfrm>
            <a:off x="5217334" y="1317389"/>
            <a:ext cx="252000" cy="252000"/>
          </a:xfrm>
          <a:prstGeom prst="flowChartMagnetic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58" name="テキスト ボックス 57">
            <a:extLst>
              <a:ext uri="{FF2B5EF4-FFF2-40B4-BE49-F238E27FC236}">
                <a16:creationId xmlns:a16="http://schemas.microsoft.com/office/drawing/2014/main" id="{0065AFC0-B5CA-64BC-5CA6-4236A543E9B2}"/>
              </a:ext>
            </a:extLst>
          </p:cNvPr>
          <p:cNvSpPr txBox="1"/>
          <p:nvPr/>
        </p:nvSpPr>
        <p:spPr>
          <a:xfrm>
            <a:off x="5433149" y="1304890"/>
            <a:ext cx="554960"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データ</a:t>
            </a:r>
          </a:p>
        </p:txBody>
      </p:sp>
      <p:sp>
        <p:nvSpPr>
          <p:cNvPr id="59" name="フローチャート: 磁気ディスク 58">
            <a:extLst>
              <a:ext uri="{FF2B5EF4-FFF2-40B4-BE49-F238E27FC236}">
                <a16:creationId xmlns:a16="http://schemas.microsoft.com/office/drawing/2014/main" id="{444789DB-C0D3-A5C6-91B7-809ED6C821C6}"/>
              </a:ext>
            </a:extLst>
          </p:cNvPr>
          <p:cNvSpPr/>
          <p:nvPr/>
        </p:nvSpPr>
        <p:spPr>
          <a:xfrm>
            <a:off x="5980383" y="1317389"/>
            <a:ext cx="360000" cy="25200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60" name="テキスト ボックス 59">
            <a:extLst>
              <a:ext uri="{FF2B5EF4-FFF2-40B4-BE49-F238E27FC236}">
                <a16:creationId xmlns:a16="http://schemas.microsoft.com/office/drawing/2014/main" id="{5CC566CB-7766-57F5-4C41-EA609815AD43}"/>
              </a:ext>
            </a:extLst>
          </p:cNvPr>
          <p:cNvSpPr txBox="1"/>
          <p:nvPr/>
        </p:nvSpPr>
        <p:spPr>
          <a:xfrm>
            <a:off x="6296314" y="1304890"/>
            <a:ext cx="671979"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a:t>
            </a:r>
          </a:p>
        </p:txBody>
      </p:sp>
      <p:sp>
        <p:nvSpPr>
          <p:cNvPr id="61" name="楕円 60">
            <a:extLst>
              <a:ext uri="{FF2B5EF4-FFF2-40B4-BE49-F238E27FC236}">
                <a16:creationId xmlns:a16="http://schemas.microsoft.com/office/drawing/2014/main" id="{9974B2FB-4332-648E-AF06-63EB5C83D035}"/>
              </a:ext>
            </a:extLst>
          </p:cNvPr>
          <p:cNvSpPr/>
          <p:nvPr/>
        </p:nvSpPr>
        <p:spPr>
          <a:xfrm>
            <a:off x="2407817" y="1317389"/>
            <a:ext cx="360000" cy="25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97055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1.4 </a:t>
            </a:r>
            <a:r>
              <a:rPr lang="ja-JP" altLang="en-US" sz="1800" dirty="0">
                <a:solidFill>
                  <a:schemeClr val="tx1"/>
                </a:solidFill>
                <a:latin typeface="Meiryo UI" panose="020B0604030504040204" pitchFamily="50" charset="-128"/>
                <a:ea typeface="Meiryo UI" panose="020B0604030504040204" pitchFamily="50" charset="-128"/>
              </a:rPr>
              <a:t>業務フロー </a:t>
            </a:r>
            <a:r>
              <a:rPr lang="en-US" altLang="ja-JP" sz="1800" dirty="0">
                <a:solidFill>
                  <a:schemeClr val="tx1"/>
                </a:solidFill>
                <a:latin typeface="Meiryo UI" panose="020B0604030504040204" pitchFamily="50" charset="-128"/>
                <a:ea typeface="Meiryo UI" panose="020B0604030504040204" pitchFamily="50" charset="-128"/>
              </a:rPr>
              <a:t>&gt; 1.4.3 </a:t>
            </a:r>
            <a:r>
              <a:rPr lang="ja-JP" altLang="en-US" sz="1800" dirty="0">
                <a:solidFill>
                  <a:schemeClr val="tx1"/>
                </a:solidFill>
                <a:latin typeface="Meiryo UI" panose="020B0604030504040204" pitchFamily="50" charset="-128"/>
                <a:ea typeface="Meiryo UI" panose="020B0604030504040204" pitchFamily="50" charset="-128"/>
              </a:rPr>
              <a:t>パターンごとの業務フロー</a:t>
            </a:r>
            <a:r>
              <a:rPr lang="en-US" altLang="ja-JP" sz="1800" dirty="0">
                <a:solidFill>
                  <a:schemeClr val="tx1"/>
                </a:solidFill>
                <a:latin typeface="Meiryo UI" panose="020B0604030504040204" pitchFamily="50" charset="-128"/>
                <a:ea typeface="Meiryo UI" panose="020B0604030504040204" pitchFamily="50" charset="-128"/>
              </a:rPr>
              <a:t>(7/9) – </a:t>
            </a:r>
            <a:r>
              <a:rPr lang="ja-JP" altLang="en-US" sz="1800" dirty="0">
                <a:solidFill>
                  <a:schemeClr val="tx1"/>
                </a:solidFill>
                <a:latin typeface="Meiryo UI" panose="020B0604030504040204" pitchFamily="50" charset="-128"/>
                <a:ea typeface="Meiryo UI" panose="020B0604030504040204" pitchFamily="50" charset="-128"/>
              </a:rPr>
              <a:t>運用パターン</a:t>
            </a:r>
            <a:r>
              <a:rPr lang="en-US" altLang="ja-JP" sz="1800" dirty="0">
                <a:solidFill>
                  <a:schemeClr val="tx1"/>
                </a:solidFill>
                <a:latin typeface="Meiryo UI" panose="020B0604030504040204" pitchFamily="50" charset="-128"/>
                <a:ea typeface="Meiryo UI" panose="020B0604030504040204" pitchFamily="50" charset="-128"/>
              </a:rPr>
              <a:t>#7 -</a:t>
            </a:r>
            <a:endParaRPr kumimoji="1" lang="ja-JP" altLang="en-US" sz="1800" dirty="0">
              <a:solidFill>
                <a:schemeClr val="tx1"/>
              </a:solidFill>
            </a:endParaRPr>
          </a:p>
        </p:txBody>
      </p:sp>
      <p:sp>
        <p:nvSpPr>
          <p:cNvPr id="5" name="正方形/長方形 4">
            <a:extLst>
              <a:ext uri="{FF2B5EF4-FFF2-40B4-BE49-F238E27FC236}">
                <a16:creationId xmlns:a16="http://schemas.microsoft.com/office/drawing/2014/main" id="{70406619-7FB9-4630-8651-932EC5CA92A6}"/>
              </a:ext>
            </a:extLst>
          </p:cNvPr>
          <p:cNvSpPr/>
          <p:nvPr/>
        </p:nvSpPr>
        <p:spPr>
          <a:xfrm>
            <a:off x="61419" y="2217773"/>
            <a:ext cx="900000" cy="4256298"/>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データ</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提供者</a:t>
            </a:r>
            <a:endParaRPr lang="en-US" altLang="ja-JP" sz="1200" dirty="0">
              <a:solidFill>
                <a:schemeClr val="tx1"/>
              </a:solidFill>
              <a:latin typeface="Meiryo UI" panose="020B0604030504040204" pitchFamily="50" charset="-128"/>
              <a:ea typeface="Meiryo UI" panose="020B0604030504040204" pitchFamily="50" charset="-128"/>
            </a:endParaRPr>
          </a:p>
        </p:txBody>
      </p:sp>
      <p:cxnSp>
        <p:nvCxnSpPr>
          <p:cNvPr id="9" name="直線コネクタ 8">
            <a:extLst>
              <a:ext uri="{FF2B5EF4-FFF2-40B4-BE49-F238E27FC236}">
                <a16:creationId xmlns:a16="http://schemas.microsoft.com/office/drawing/2014/main" id="{0BA8AEC6-A48D-45C0-8113-0C21E50CFC45}"/>
              </a:ext>
            </a:extLst>
          </p:cNvPr>
          <p:cNvCxnSpPr>
            <a:cxnSpLocks/>
          </p:cNvCxnSpPr>
          <p:nvPr/>
        </p:nvCxnSpPr>
        <p:spPr>
          <a:xfrm>
            <a:off x="961419" y="6479003"/>
            <a:ext cx="8858856" cy="0"/>
          </a:xfrm>
          <a:prstGeom prst="line">
            <a:avLst/>
          </a:prstGeom>
          <a:ln w="95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829D2700-49B4-49AE-80C5-8476540265DD}"/>
              </a:ext>
            </a:extLst>
          </p:cNvPr>
          <p:cNvCxnSpPr>
            <a:cxnSpLocks/>
          </p:cNvCxnSpPr>
          <p:nvPr/>
        </p:nvCxnSpPr>
        <p:spPr>
          <a:xfrm>
            <a:off x="9820275" y="2219705"/>
            <a:ext cx="0" cy="42592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B5E03F0-C18C-4B3B-AF68-7F863C6919C8}"/>
              </a:ext>
            </a:extLst>
          </p:cNvPr>
          <p:cNvSpPr txBox="1"/>
          <p:nvPr/>
        </p:nvSpPr>
        <p:spPr>
          <a:xfrm>
            <a:off x="211773" y="651884"/>
            <a:ext cx="9482454" cy="57620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■ 支援サービス群のデータカタログ作成ツール、カタログサイトを使用した場合におけるデータ再登録時の業務フローを以下に図示する。</a:t>
            </a:r>
            <a:endParaRPr lang="en-US" altLang="ja-JP" sz="1600" dirty="0">
              <a:latin typeface="Meiryo UI" panose="020B0604030504040204" pitchFamily="50" charset="-128"/>
              <a:ea typeface="Meiryo UI" panose="020B0604030504040204" pitchFamily="50" charset="-128"/>
            </a:endParaRPr>
          </a:p>
        </p:txBody>
      </p:sp>
      <p:sp>
        <p:nvSpPr>
          <p:cNvPr id="52" name="楕円 51">
            <a:extLst>
              <a:ext uri="{FF2B5EF4-FFF2-40B4-BE49-F238E27FC236}">
                <a16:creationId xmlns:a16="http://schemas.microsoft.com/office/drawing/2014/main" id="{C79CDD28-DADF-4F03-8744-F72E77D3779D}"/>
              </a:ext>
            </a:extLst>
          </p:cNvPr>
          <p:cNvSpPr/>
          <p:nvPr/>
        </p:nvSpPr>
        <p:spPr>
          <a:xfrm>
            <a:off x="1004698" y="2384161"/>
            <a:ext cx="1179530" cy="4539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提供データの取得</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37" name="正方形/長方形 36">
            <a:extLst>
              <a:ext uri="{FF2B5EF4-FFF2-40B4-BE49-F238E27FC236}">
                <a16:creationId xmlns:a16="http://schemas.microsoft.com/office/drawing/2014/main" id="{86E9FC77-39B0-4B4E-AEDE-40559E697EBE}"/>
              </a:ext>
            </a:extLst>
          </p:cNvPr>
          <p:cNvSpPr/>
          <p:nvPr/>
        </p:nvSpPr>
        <p:spPr>
          <a:xfrm>
            <a:off x="61419" y="1759659"/>
            <a:ext cx="899998" cy="456735"/>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アクター／</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システム</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cxnSp>
        <p:nvCxnSpPr>
          <p:cNvPr id="39" name="直線コネクタ 38">
            <a:extLst>
              <a:ext uri="{FF2B5EF4-FFF2-40B4-BE49-F238E27FC236}">
                <a16:creationId xmlns:a16="http://schemas.microsoft.com/office/drawing/2014/main" id="{A10BAA7A-AEAF-44A4-8244-18EAF2BBA5A3}"/>
              </a:ext>
            </a:extLst>
          </p:cNvPr>
          <p:cNvCxnSpPr>
            <a:cxnSpLocks/>
          </p:cNvCxnSpPr>
          <p:nvPr/>
        </p:nvCxnSpPr>
        <p:spPr>
          <a:xfrm>
            <a:off x="5699288" y="2216394"/>
            <a:ext cx="37148" cy="4262609"/>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3651B80C-3256-4635-A461-A9EE38A35FFF}"/>
              </a:ext>
            </a:extLst>
          </p:cNvPr>
          <p:cNvSpPr/>
          <p:nvPr/>
        </p:nvSpPr>
        <p:spPr>
          <a:xfrm>
            <a:off x="2215620" y="1759659"/>
            <a:ext cx="3475917"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データ提供者サイト</a:t>
            </a:r>
          </a:p>
        </p:txBody>
      </p:sp>
      <p:sp>
        <p:nvSpPr>
          <p:cNvPr id="74" name="正方形/長方形 73">
            <a:extLst>
              <a:ext uri="{FF2B5EF4-FFF2-40B4-BE49-F238E27FC236}">
                <a16:creationId xmlns:a16="http://schemas.microsoft.com/office/drawing/2014/main" id="{D336F54A-4AC5-4532-9D03-23A43A8B9A4B}"/>
              </a:ext>
            </a:extLst>
          </p:cNvPr>
          <p:cNvSpPr/>
          <p:nvPr/>
        </p:nvSpPr>
        <p:spPr>
          <a:xfrm>
            <a:off x="5694919" y="1760447"/>
            <a:ext cx="4121975" cy="448955"/>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支援サービス群</a:t>
            </a:r>
          </a:p>
        </p:txBody>
      </p:sp>
      <p:sp>
        <p:nvSpPr>
          <p:cNvPr id="67" name="正方形/長方形 66">
            <a:extLst>
              <a:ext uri="{FF2B5EF4-FFF2-40B4-BE49-F238E27FC236}">
                <a16:creationId xmlns:a16="http://schemas.microsoft.com/office/drawing/2014/main" id="{93B8DF07-1B6A-490D-9160-2A93E2910202}"/>
              </a:ext>
            </a:extLst>
          </p:cNvPr>
          <p:cNvSpPr/>
          <p:nvPr/>
        </p:nvSpPr>
        <p:spPr>
          <a:xfrm>
            <a:off x="961156" y="1755513"/>
            <a:ext cx="1254465"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データ利用者サイト</a:t>
            </a:r>
          </a:p>
        </p:txBody>
      </p:sp>
      <p:cxnSp>
        <p:nvCxnSpPr>
          <p:cNvPr id="68" name="直線コネクタ 67">
            <a:extLst>
              <a:ext uri="{FF2B5EF4-FFF2-40B4-BE49-F238E27FC236}">
                <a16:creationId xmlns:a16="http://schemas.microsoft.com/office/drawing/2014/main" id="{72B6AE95-A895-4B3D-B1D5-97B1B7A203F2}"/>
              </a:ext>
            </a:extLst>
          </p:cNvPr>
          <p:cNvCxnSpPr>
            <a:cxnSpLocks/>
          </p:cNvCxnSpPr>
          <p:nvPr/>
        </p:nvCxnSpPr>
        <p:spPr>
          <a:xfrm>
            <a:off x="2210862" y="2209403"/>
            <a:ext cx="37148" cy="4262609"/>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1" name="楕円 70">
            <a:extLst>
              <a:ext uri="{FF2B5EF4-FFF2-40B4-BE49-F238E27FC236}">
                <a16:creationId xmlns:a16="http://schemas.microsoft.com/office/drawing/2014/main" id="{3930CE78-2AF7-4EA5-9654-3900AC5A59BA}"/>
              </a:ext>
            </a:extLst>
          </p:cNvPr>
          <p:cNvSpPr/>
          <p:nvPr/>
        </p:nvSpPr>
        <p:spPr>
          <a:xfrm>
            <a:off x="3247426" y="2385559"/>
            <a:ext cx="1019130" cy="4539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データ</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加工</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81" name="楕円 80">
            <a:extLst>
              <a:ext uri="{FF2B5EF4-FFF2-40B4-BE49-F238E27FC236}">
                <a16:creationId xmlns:a16="http://schemas.microsoft.com/office/drawing/2014/main" id="{907C23AB-38BF-4859-BC87-6DC6DEF520D2}"/>
              </a:ext>
            </a:extLst>
          </p:cNvPr>
          <p:cNvSpPr/>
          <p:nvPr/>
        </p:nvSpPr>
        <p:spPr>
          <a:xfrm>
            <a:off x="5928412" y="2384161"/>
            <a:ext cx="1019130" cy="4539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ログイン</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86" name="楕円 85">
            <a:extLst>
              <a:ext uri="{FF2B5EF4-FFF2-40B4-BE49-F238E27FC236}">
                <a16:creationId xmlns:a16="http://schemas.microsoft.com/office/drawing/2014/main" id="{672A77E2-3EC3-4990-A3FD-DF1C03824C4A}"/>
              </a:ext>
            </a:extLst>
          </p:cNvPr>
          <p:cNvSpPr/>
          <p:nvPr/>
        </p:nvSpPr>
        <p:spPr>
          <a:xfrm>
            <a:off x="8493298" y="2387191"/>
            <a:ext cx="1019130" cy="4539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情報入力</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88" name="正方形/長方形 87">
            <a:extLst>
              <a:ext uri="{FF2B5EF4-FFF2-40B4-BE49-F238E27FC236}">
                <a16:creationId xmlns:a16="http://schemas.microsoft.com/office/drawing/2014/main" id="{E26DC741-4CEC-4464-AF11-E6919541791C}"/>
              </a:ext>
            </a:extLst>
          </p:cNvPr>
          <p:cNvSpPr/>
          <p:nvPr/>
        </p:nvSpPr>
        <p:spPr>
          <a:xfrm>
            <a:off x="8553938" y="3382656"/>
            <a:ext cx="923610" cy="4539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データカタログ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作成ツール</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89" name="フローチャート: 磁気ディスク 88">
            <a:extLst>
              <a:ext uri="{FF2B5EF4-FFF2-40B4-BE49-F238E27FC236}">
                <a16:creationId xmlns:a16="http://schemas.microsoft.com/office/drawing/2014/main" id="{36362596-A239-44E2-9233-306B4F52EBCE}"/>
              </a:ext>
            </a:extLst>
          </p:cNvPr>
          <p:cNvSpPr/>
          <p:nvPr/>
        </p:nvSpPr>
        <p:spPr>
          <a:xfrm>
            <a:off x="7177814" y="3269447"/>
            <a:ext cx="1019128" cy="690157"/>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50" dirty="0">
                <a:solidFill>
                  <a:schemeClr val="tx1"/>
                </a:solidFill>
                <a:latin typeface="Meiryo UI" panose="020B0604030504040204" pitchFamily="50" charset="-128"/>
                <a:ea typeface="Meiryo UI" panose="020B0604030504040204" pitchFamily="50" charset="-128"/>
              </a:rPr>
              <a:t>支援サービス群内カタログサイト</a:t>
            </a:r>
            <a:endParaRPr lang="en-US" altLang="ja-JP" sz="1050" dirty="0">
              <a:solidFill>
                <a:schemeClr val="tx1"/>
              </a:solidFill>
              <a:latin typeface="Meiryo UI" panose="020B0604030504040204" pitchFamily="50" charset="-128"/>
              <a:ea typeface="Meiryo UI" panose="020B0604030504040204" pitchFamily="50" charset="-128"/>
            </a:endParaRPr>
          </a:p>
        </p:txBody>
      </p:sp>
      <p:sp>
        <p:nvSpPr>
          <p:cNvPr id="90" name="楕円 89">
            <a:extLst>
              <a:ext uri="{FF2B5EF4-FFF2-40B4-BE49-F238E27FC236}">
                <a16:creationId xmlns:a16="http://schemas.microsoft.com/office/drawing/2014/main" id="{213479A9-E331-490B-8EBA-5467E6430AFB}"/>
              </a:ext>
            </a:extLst>
          </p:cNvPr>
          <p:cNvSpPr/>
          <p:nvPr/>
        </p:nvSpPr>
        <p:spPr>
          <a:xfrm>
            <a:off x="5926738" y="3455364"/>
            <a:ext cx="1019130" cy="4539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エクスポート</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91" name="楕円 90">
            <a:extLst>
              <a:ext uri="{FF2B5EF4-FFF2-40B4-BE49-F238E27FC236}">
                <a16:creationId xmlns:a16="http://schemas.microsoft.com/office/drawing/2014/main" id="{397F5D92-B0B4-4EAC-8F86-819DD332D8BD}"/>
              </a:ext>
            </a:extLst>
          </p:cNvPr>
          <p:cNvSpPr/>
          <p:nvPr/>
        </p:nvSpPr>
        <p:spPr>
          <a:xfrm>
            <a:off x="4129784" y="3514087"/>
            <a:ext cx="1019130" cy="4539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インポート</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92" name="正方形/長方形 91">
            <a:extLst>
              <a:ext uri="{FF2B5EF4-FFF2-40B4-BE49-F238E27FC236}">
                <a16:creationId xmlns:a16="http://schemas.microsoft.com/office/drawing/2014/main" id="{9C70FD9D-C89A-4799-810B-4239AC6E9205}"/>
              </a:ext>
            </a:extLst>
          </p:cNvPr>
          <p:cNvSpPr/>
          <p:nvPr/>
        </p:nvSpPr>
        <p:spPr>
          <a:xfrm>
            <a:off x="2838905" y="3520532"/>
            <a:ext cx="923610" cy="4539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データカタログ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インポートツール</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sp>
        <p:nvSpPr>
          <p:cNvPr id="93" name="正方形/長方形 92">
            <a:extLst>
              <a:ext uri="{FF2B5EF4-FFF2-40B4-BE49-F238E27FC236}">
                <a16:creationId xmlns:a16="http://schemas.microsoft.com/office/drawing/2014/main" id="{DA0CC350-3866-490D-B5F9-F778C07CD46D}"/>
              </a:ext>
            </a:extLst>
          </p:cNvPr>
          <p:cNvSpPr/>
          <p:nvPr/>
        </p:nvSpPr>
        <p:spPr>
          <a:xfrm>
            <a:off x="8556669" y="4159101"/>
            <a:ext cx="923610" cy="4539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来歴管理</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94" name="フローチャート: 磁気ディスク 93">
            <a:extLst>
              <a:ext uri="{FF2B5EF4-FFF2-40B4-BE49-F238E27FC236}">
                <a16:creationId xmlns:a16="http://schemas.microsoft.com/office/drawing/2014/main" id="{4B9F845F-AB19-4F16-9BAE-5361FF76FF5B}"/>
              </a:ext>
            </a:extLst>
          </p:cNvPr>
          <p:cNvSpPr/>
          <p:nvPr/>
        </p:nvSpPr>
        <p:spPr>
          <a:xfrm>
            <a:off x="2791146" y="4347698"/>
            <a:ext cx="1019128" cy="690157"/>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50" dirty="0">
                <a:solidFill>
                  <a:schemeClr val="tx1"/>
                </a:solidFill>
                <a:latin typeface="Meiryo UI" panose="020B0604030504040204" pitchFamily="50" charset="-128"/>
                <a:ea typeface="Meiryo UI" panose="020B0604030504040204" pitchFamily="50" charset="-128"/>
              </a:rPr>
              <a:t>データ提供者</a:t>
            </a:r>
            <a:endParaRPr lang="en-US" altLang="ja-JP" sz="1050" dirty="0">
              <a:solidFill>
                <a:schemeClr val="tx1"/>
              </a:solidFill>
              <a:latin typeface="Meiryo UI" panose="020B0604030504040204" pitchFamily="50" charset="-128"/>
              <a:ea typeface="Meiryo UI" panose="020B0604030504040204" pitchFamily="50" charset="-128"/>
            </a:endParaRPr>
          </a:p>
          <a:p>
            <a:pPr algn="ctr"/>
            <a:r>
              <a:rPr lang="ja-JP" altLang="en-US" sz="1050" dirty="0">
                <a:solidFill>
                  <a:schemeClr val="tx1"/>
                </a:solidFill>
                <a:latin typeface="Meiryo UI" panose="020B0604030504040204" pitchFamily="50" charset="-128"/>
                <a:ea typeface="Meiryo UI" panose="020B0604030504040204" pitchFamily="50" charset="-128"/>
              </a:rPr>
              <a:t>カタログサイト</a:t>
            </a:r>
            <a:endParaRPr lang="en-US" altLang="ja-JP" sz="1050" dirty="0">
              <a:solidFill>
                <a:schemeClr val="tx1"/>
              </a:solidFill>
              <a:latin typeface="Meiryo UI" panose="020B0604030504040204" pitchFamily="50" charset="-128"/>
              <a:ea typeface="Meiryo UI" panose="020B0604030504040204" pitchFamily="50" charset="-128"/>
            </a:endParaRPr>
          </a:p>
        </p:txBody>
      </p:sp>
      <p:cxnSp>
        <p:nvCxnSpPr>
          <p:cNvPr id="7" name="直線矢印コネクタ 6">
            <a:extLst>
              <a:ext uri="{FF2B5EF4-FFF2-40B4-BE49-F238E27FC236}">
                <a16:creationId xmlns:a16="http://schemas.microsoft.com/office/drawing/2014/main" id="{D73CB333-5708-4E21-8AF0-77A5FD784AF5}"/>
              </a:ext>
            </a:extLst>
          </p:cNvPr>
          <p:cNvCxnSpPr>
            <a:cxnSpLocks/>
            <a:stCxn id="52" idx="6"/>
            <a:endCxn id="71" idx="2"/>
          </p:cNvCxnSpPr>
          <p:nvPr/>
        </p:nvCxnSpPr>
        <p:spPr>
          <a:xfrm>
            <a:off x="2184228" y="2611114"/>
            <a:ext cx="1063198" cy="1398"/>
          </a:xfrm>
          <a:prstGeom prst="straightConnector1">
            <a:avLst/>
          </a:prstGeom>
          <a:ln w="19050">
            <a:headEnd type="none"/>
            <a:tailEnd type="arrow"/>
          </a:ln>
        </p:spPr>
        <p:style>
          <a:lnRef idx="1">
            <a:schemeClr val="dk1"/>
          </a:lnRef>
          <a:fillRef idx="0">
            <a:schemeClr val="dk1"/>
          </a:fillRef>
          <a:effectRef idx="0">
            <a:schemeClr val="dk1"/>
          </a:effectRef>
          <a:fontRef idx="minor">
            <a:schemeClr val="tx1"/>
          </a:fontRef>
        </p:style>
      </p:cxnSp>
      <p:cxnSp>
        <p:nvCxnSpPr>
          <p:cNvPr id="96" name="直線矢印コネクタ 95">
            <a:extLst>
              <a:ext uri="{FF2B5EF4-FFF2-40B4-BE49-F238E27FC236}">
                <a16:creationId xmlns:a16="http://schemas.microsoft.com/office/drawing/2014/main" id="{002FC058-911D-4A0B-BE1C-339BE89D5922}"/>
              </a:ext>
            </a:extLst>
          </p:cNvPr>
          <p:cNvCxnSpPr>
            <a:cxnSpLocks/>
            <a:stCxn id="71" idx="6"/>
            <a:endCxn id="81" idx="2"/>
          </p:cNvCxnSpPr>
          <p:nvPr/>
        </p:nvCxnSpPr>
        <p:spPr>
          <a:xfrm flipV="1">
            <a:off x="4266556" y="2611114"/>
            <a:ext cx="1661856" cy="1398"/>
          </a:xfrm>
          <a:prstGeom prst="straightConnector1">
            <a:avLst/>
          </a:prstGeom>
          <a:ln w="19050">
            <a:headEnd type="none"/>
            <a:tailEnd type="arrow"/>
          </a:ln>
        </p:spPr>
        <p:style>
          <a:lnRef idx="1">
            <a:schemeClr val="dk1"/>
          </a:lnRef>
          <a:fillRef idx="0">
            <a:schemeClr val="dk1"/>
          </a:fillRef>
          <a:effectRef idx="0">
            <a:schemeClr val="dk1"/>
          </a:effectRef>
          <a:fontRef idx="minor">
            <a:schemeClr val="tx1"/>
          </a:fontRef>
        </p:style>
      </p:cxnSp>
      <p:cxnSp>
        <p:nvCxnSpPr>
          <p:cNvPr id="99" name="直線矢印コネクタ 98">
            <a:extLst>
              <a:ext uri="{FF2B5EF4-FFF2-40B4-BE49-F238E27FC236}">
                <a16:creationId xmlns:a16="http://schemas.microsoft.com/office/drawing/2014/main" id="{06ABFF0D-4A2C-49A3-9B29-7665B197AB55}"/>
              </a:ext>
            </a:extLst>
          </p:cNvPr>
          <p:cNvCxnSpPr>
            <a:cxnSpLocks/>
            <a:stCxn id="81" idx="6"/>
            <a:endCxn id="86" idx="2"/>
          </p:cNvCxnSpPr>
          <p:nvPr/>
        </p:nvCxnSpPr>
        <p:spPr>
          <a:xfrm>
            <a:off x="6947542" y="2611114"/>
            <a:ext cx="1545756" cy="3030"/>
          </a:xfrm>
          <a:prstGeom prst="straightConnector1">
            <a:avLst/>
          </a:prstGeom>
          <a:ln w="19050">
            <a:headEnd type="none"/>
            <a:tailEnd type="arrow"/>
          </a:ln>
        </p:spPr>
        <p:style>
          <a:lnRef idx="1">
            <a:schemeClr val="dk1"/>
          </a:lnRef>
          <a:fillRef idx="0">
            <a:schemeClr val="dk1"/>
          </a:fillRef>
          <a:effectRef idx="0">
            <a:schemeClr val="dk1"/>
          </a:effectRef>
          <a:fontRef idx="minor">
            <a:schemeClr val="tx1"/>
          </a:fontRef>
        </p:style>
      </p:cxnSp>
      <p:cxnSp>
        <p:nvCxnSpPr>
          <p:cNvPr id="101" name="直線矢印コネクタ 100">
            <a:extLst>
              <a:ext uri="{FF2B5EF4-FFF2-40B4-BE49-F238E27FC236}">
                <a16:creationId xmlns:a16="http://schemas.microsoft.com/office/drawing/2014/main" id="{C2DC5873-9E88-47AC-9BCA-2FE12C147C13}"/>
              </a:ext>
            </a:extLst>
          </p:cNvPr>
          <p:cNvCxnSpPr>
            <a:cxnSpLocks/>
            <a:stCxn id="86" idx="4"/>
            <a:endCxn id="88" idx="0"/>
          </p:cNvCxnSpPr>
          <p:nvPr/>
        </p:nvCxnSpPr>
        <p:spPr>
          <a:xfrm>
            <a:off x="9002863" y="2841097"/>
            <a:ext cx="12880" cy="541559"/>
          </a:xfrm>
          <a:prstGeom prst="straightConnector1">
            <a:avLst/>
          </a:prstGeom>
          <a:ln w="19050">
            <a:headEnd type="none"/>
            <a:tailEnd type="arrow"/>
          </a:ln>
        </p:spPr>
        <p:style>
          <a:lnRef idx="1">
            <a:schemeClr val="dk1"/>
          </a:lnRef>
          <a:fillRef idx="0">
            <a:schemeClr val="dk1"/>
          </a:fillRef>
          <a:effectRef idx="0">
            <a:schemeClr val="dk1"/>
          </a:effectRef>
          <a:fontRef idx="minor">
            <a:schemeClr val="tx1"/>
          </a:fontRef>
        </p:style>
      </p:cxnSp>
      <p:cxnSp>
        <p:nvCxnSpPr>
          <p:cNvPr id="104" name="直線矢印コネクタ 103">
            <a:extLst>
              <a:ext uri="{FF2B5EF4-FFF2-40B4-BE49-F238E27FC236}">
                <a16:creationId xmlns:a16="http://schemas.microsoft.com/office/drawing/2014/main" id="{C25543BA-A499-4396-BB83-9AD869F4F7F9}"/>
              </a:ext>
            </a:extLst>
          </p:cNvPr>
          <p:cNvCxnSpPr>
            <a:cxnSpLocks/>
            <a:stCxn id="88" idx="2"/>
            <a:endCxn id="93" idx="0"/>
          </p:cNvCxnSpPr>
          <p:nvPr/>
        </p:nvCxnSpPr>
        <p:spPr>
          <a:xfrm>
            <a:off x="9015743" y="3836564"/>
            <a:ext cx="2731" cy="322537"/>
          </a:xfrm>
          <a:prstGeom prst="straightConnector1">
            <a:avLst/>
          </a:prstGeom>
          <a:ln w="19050">
            <a:headEnd type="none"/>
            <a:tailEnd type="arrow"/>
          </a:ln>
        </p:spPr>
        <p:style>
          <a:lnRef idx="1">
            <a:schemeClr val="dk1"/>
          </a:lnRef>
          <a:fillRef idx="0">
            <a:schemeClr val="dk1"/>
          </a:fillRef>
          <a:effectRef idx="0">
            <a:schemeClr val="dk1"/>
          </a:effectRef>
          <a:fontRef idx="minor">
            <a:schemeClr val="tx1"/>
          </a:fontRef>
        </p:style>
      </p:cxnSp>
      <p:cxnSp>
        <p:nvCxnSpPr>
          <p:cNvPr id="107" name="直線矢印コネクタ 106">
            <a:extLst>
              <a:ext uri="{FF2B5EF4-FFF2-40B4-BE49-F238E27FC236}">
                <a16:creationId xmlns:a16="http://schemas.microsoft.com/office/drawing/2014/main" id="{CED8D677-41E5-4423-A4A2-618F82BC315A}"/>
              </a:ext>
            </a:extLst>
          </p:cNvPr>
          <p:cNvCxnSpPr>
            <a:cxnSpLocks/>
            <a:stCxn id="88" idx="1"/>
            <a:endCxn id="89" idx="4"/>
          </p:cNvCxnSpPr>
          <p:nvPr/>
        </p:nvCxnSpPr>
        <p:spPr>
          <a:xfrm flipH="1">
            <a:off x="8196942" y="3609610"/>
            <a:ext cx="356996" cy="4916"/>
          </a:xfrm>
          <a:prstGeom prst="straightConnector1">
            <a:avLst/>
          </a:prstGeom>
          <a:ln w="19050">
            <a:headEnd type="none"/>
            <a:tailEnd type="arrow"/>
          </a:ln>
        </p:spPr>
        <p:style>
          <a:lnRef idx="1">
            <a:schemeClr val="dk1"/>
          </a:lnRef>
          <a:fillRef idx="0">
            <a:schemeClr val="dk1"/>
          </a:fillRef>
          <a:effectRef idx="0">
            <a:schemeClr val="dk1"/>
          </a:effectRef>
          <a:fontRef idx="minor">
            <a:schemeClr val="tx1"/>
          </a:fontRef>
        </p:style>
      </p:cxnSp>
      <p:cxnSp>
        <p:nvCxnSpPr>
          <p:cNvPr id="113" name="直線矢印コネクタ 112">
            <a:extLst>
              <a:ext uri="{FF2B5EF4-FFF2-40B4-BE49-F238E27FC236}">
                <a16:creationId xmlns:a16="http://schemas.microsoft.com/office/drawing/2014/main" id="{9B1DCD8C-E65D-4BF2-A14F-F8783D1E8A06}"/>
              </a:ext>
            </a:extLst>
          </p:cNvPr>
          <p:cNvCxnSpPr>
            <a:cxnSpLocks/>
            <a:stCxn id="91" idx="2"/>
            <a:endCxn id="92" idx="3"/>
          </p:cNvCxnSpPr>
          <p:nvPr/>
        </p:nvCxnSpPr>
        <p:spPr>
          <a:xfrm flipH="1">
            <a:off x="3762515" y="3741040"/>
            <a:ext cx="367269" cy="6446"/>
          </a:xfrm>
          <a:prstGeom prst="straightConnector1">
            <a:avLst/>
          </a:prstGeom>
          <a:ln w="19050">
            <a:headEnd type="none"/>
            <a:tailEnd type="arrow"/>
          </a:ln>
        </p:spPr>
        <p:style>
          <a:lnRef idx="1">
            <a:schemeClr val="dk1"/>
          </a:lnRef>
          <a:fillRef idx="0">
            <a:schemeClr val="dk1"/>
          </a:fillRef>
          <a:effectRef idx="0">
            <a:schemeClr val="dk1"/>
          </a:effectRef>
          <a:fontRef idx="minor">
            <a:schemeClr val="tx1"/>
          </a:fontRef>
        </p:style>
      </p:cxnSp>
      <p:cxnSp>
        <p:nvCxnSpPr>
          <p:cNvPr id="117" name="直線矢印コネクタ 116">
            <a:extLst>
              <a:ext uri="{FF2B5EF4-FFF2-40B4-BE49-F238E27FC236}">
                <a16:creationId xmlns:a16="http://schemas.microsoft.com/office/drawing/2014/main" id="{C50BE243-76C1-48B4-9A0A-D8ED371570DE}"/>
              </a:ext>
            </a:extLst>
          </p:cNvPr>
          <p:cNvCxnSpPr>
            <a:cxnSpLocks/>
            <a:stCxn id="92" idx="2"/>
            <a:endCxn id="94" idx="1"/>
          </p:cNvCxnSpPr>
          <p:nvPr/>
        </p:nvCxnSpPr>
        <p:spPr>
          <a:xfrm>
            <a:off x="3300710" y="3974440"/>
            <a:ext cx="0" cy="373258"/>
          </a:xfrm>
          <a:prstGeom prst="straightConnector1">
            <a:avLst/>
          </a:prstGeom>
          <a:ln w="19050">
            <a:headEnd type="none"/>
            <a:tailEnd type="arrow"/>
          </a:ln>
        </p:spPr>
        <p:style>
          <a:lnRef idx="1">
            <a:schemeClr val="dk1"/>
          </a:lnRef>
          <a:fillRef idx="0">
            <a:schemeClr val="dk1"/>
          </a:fillRef>
          <a:effectRef idx="0">
            <a:schemeClr val="dk1"/>
          </a:effectRef>
          <a:fontRef idx="minor">
            <a:schemeClr val="tx1"/>
          </a:fontRef>
        </p:style>
      </p:cxnSp>
      <p:sp>
        <p:nvSpPr>
          <p:cNvPr id="122" name="フローチャート: 順次アクセス記憶 121">
            <a:extLst>
              <a:ext uri="{FF2B5EF4-FFF2-40B4-BE49-F238E27FC236}">
                <a16:creationId xmlns:a16="http://schemas.microsoft.com/office/drawing/2014/main" id="{4554A795-9ACD-41BD-8E48-863A10C25828}"/>
              </a:ext>
            </a:extLst>
          </p:cNvPr>
          <p:cNvSpPr/>
          <p:nvPr/>
        </p:nvSpPr>
        <p:spPr>
          <a:xfrm>
            <a:off x="7285864" y="3888969"/>
            <a:ext cx="236595" cy="24371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200">
              <a:solidFill>
                <a:schemeClr val="tx1"/>
              </a:solidFill>
              <a:latin typeface="Meiryo UI" panose="020B0604030504040204" pitchFamily="50" charset="-128"/>
              <a:ea typeface="Meiryo UI" panose="020B0604030504040204" pitchFamily="50" charset="-128"/>
            </a:endParaRPr>
          </a:p>
        </p:txBody>
      </p:sp>
      <p:sp>
        <p:nvSpPr>
          <p:cNvPr id="123" name="フローチャート: 順次アクセス記憶 122">
            <a:extLst>
              <a:ext uri="{FF2B5EF4-FFF2-40B4-BE49-F238E27FC236}">
                <a16:creationId xmlns:a16="http://schemas.microsoft.com/office/drawing/2014/main" id="{B294D518-AC43-4D50-803E-3E97F95FB91F}"/>
              </a:ext>
            </a:extLst>
          </p:cNvPr>
          <p:cNvSpPr/>
          <p:nvPr/>
        </p:nvSpPr>
        <p:spPr>
          <a:xfrm>
            <a:off x="6029577" y="3894800"/>
            <a:ext cx="236595" cy="24371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200">
              <a:solidFill>
                <a:schemeClr val="tx1"/>
              </a:solidFill>
              <a:latin typeface="Meiryo UI" panose="020B0604030504040204" pitchFamily="50" charset="-128"/>
              <a:ea typeface="Meiryo UI" panose="020B0604030504040204" pitchFamily="50" charset="-128"/>
            </a:endParaRPr>
          </a:p>
        </p:txBody>
      </p:sp>
      <p:sp>
        <p:nvSpPr>
          <p:cNvPr id="125" name="フローチャート: 順次アクセス記憶 124">
            <a:extLst>
              <a:ext uri="{FF2B5EF4-FFF2-40B4-BE49-F238E27FC236}">
                <a16:creationId xmlns:a16="http://schemas.microsoft.com/office/drawing/2014/main" id="{7BEC5366-3F38-460C-A4E6-6C34DAC1B7B9}"/>
              </a:ext>
            </a:extLst>
          </p:cNvPr>
          <p:cNvSpPr/>
          <p:nvPr/>
        </p:nvSpPr>
        <p:spPr>
          <a:xfrm>
            <a:off x="4949945" y="3903158"/>
            <a:ext cx="236595" cy="24371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200">
              <a:solidFill>
                <a:schemeClr val="tx1"/>
              </a:solidFill>
              <a:latin typeface="Meiryo UI" panose="020B0604030504040204" pitchFamily="50" charset="-128"/>
              <a:ea typeface="Meiryo UI" panose="020B0604030504040204" pitchFamily="50" charset="-128"/>
            </a:endParaRPr>
          </a:p>
        </p:txBody>
      </p:sp>
      <p:sp>
        <p:nvSpPr>
          <p:cNvPr id="132" name="フローチャート: 順次アクセス記憶 131">
            <a:extLst>
              <a:ext uri="{FF2B5EF4-FFF2-40B4-BE49-F238E27FC236}">
                <a16:creationId xmlns:a16="http://schemas.microsoft.com/office/drawing/2014/main" id="{831691AE-90A1-4E60-8D96-D2C0D9F06520}"/>
              </a:ext>
            </a:extLst>
          </p:cNvPr>
          <p:cNvSpPr/>
          <p:nvPr/>
        </p:nvSpPr>
        <p:spPr>
          <a:xfrm>
            <a:off x="2898342" y="4990247"/>
            <a:ext cx="236595" cy="24371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200">
              <a:solidFill>
                <a:schemeClr val="tx1"/>
              </a:solidFill>
              <a:latin typeface="Meiryo UI" panose="020B0604030504040204" pitchFamily="50" charset="-128"/>
              <a:ea typeface="Meiryo UI" panose="020B0604030504040204" pitchFamily="50" charset="-128"/>
            </a:endParaRPr>
          </a:p>
        </p:txBody>
      </p:sp>
      <p:sp>
        <p:nvSpPr>
          <p:cNvPr id="138" name="テキスト ボックス 38">
            <a:extLst>
              <a:ext uri="{FF2B5EF4-FFF2-40B4-BE49-F238E27FC236}">
                <a16:creationId xmlns:a16="http://schemas.microsoft.com/office/drawing/2014/main" id="{67DF5D55-1BD6-45D6-AE44-026DE6E541EA}"/>
              </a:ext>
            </a:extLst>
          </p:cNvPr>
          <p:cNvSpPr txBox="1"/>
          <p:nvPr/>
        </p:nvSpPr>
        <p:spPr>
          <a:xfrm>
            <a:off x="7453268" y="3923031"/>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cxnSp>
        <p:nvCxnSpPr>
          <p:cNvPr id="139" name="直線矢印コネクタ 138">
            <a:extLst>
              <a:ext uri="{FF2B5EF4-FFF2-40B4-BE49-F238E27FC236}">
                <a16:creationId xmlns:a16="http://schemas.microsoft.com/office/drawing/2014/main" id="{C079A338-CD50-4235-BC43-E25A2B3342BE}"/>
              </a:ext>
            </a:extLst>
          </p:cNvPr>
          <p:cNvCxnSpPr>
            <a:cxnSpLocks/>
            <a:stCxn id="122" idx="1"/>
            <a:endCxn id="123" idx="3"/>
          </p:cNvCxnSpPr>
          <p:nvPr/>
        </p:nvCxnSpPr>
        <p:spPr>
          <a:xfrm flipH="1">
            <a:off x="6266172" y="4010824"/>
            <a:ext cx="1019692" cy="5831"/>
          </a:xfrm>
          <a:prstGeom prst="straightConnector1">
            <a:avLst/>
          </a:prstGeom>
          <a:ln w="19050">
            <a:headEnd type="none"/>
            <a:tailEnd type="arrow"/>
          </a:ln>
        </p:spPr>
        <p:style>
          <a:lnRef idx="1">
            <a:schemeClr val="dk1"/>
          </a:lnRef>
          <a:fillRef idx="0">
            <a:schemeClr val="dk1"/>
          </a:fillRef>
          <a:effectRef idx="0">
            <a:schemeClr val="dk1"/>
          </a:effectRef>
          <a:fontRef idx="minor">
            <a:schemeClr val="tx1"/>
          </a:fontRef>
        </p:style>
      </p:cxnSp>
      <p:sp>
        <p:nvSpPr>
          <p:cNvPr id="140" name="テキスト ボックス 38">
            <a:extLst>
              <a:ext uri="{FF2B5EF4-FFF2-40B4-BE49-F238E27FC236}">
                <a16:creationId xmlns:a16="http://schemas.microsoft.com/office/drawing/2014/main" id="{ABEB2E56-F0C8-4721-B67A-36187B80EEE4}"/>
              </a:ext>
            </a:extLst>
          </p:cNvPr>
          <p:cNvSpPr txBox="1"/>
          <p:nvPr/>
        </p:nvSpPr>
        <p:spPr>
          <a:xfrm>
            <a:off x="6015909" y="4102942"/>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cxnSp>
        <p:nvCxnSpPr>
          <p:cNvPr id="141" name="直線矢印コネクタ 140">
            <a:extLst>
              <a:ext uri="{FF2B5EF4-FFF2-40B4-BE49-F238E27FC236}">
                <a16:creationId xmlns:a16="http://schemas.microsoft.com/office/drawing/2014/main" id="{14EFB87F-AD8D-461E-BD90-8B896EAAE965}"/>
              </a:ext>
            </a:extLst>
          </p:cNvPr>
          <p:cNvCxnSpPr>
            <a:cxnSpLocks/>
            <a:stCxn id="123" idx="1"/>
            <a:endCxn id="125" idx="3"/>
          </p:cNvCxnSpPr>
          <p:nvPr/>
        </p:nvCxnSpPr>
        <p:spPr>
          <a:xfrm flipH="1">
            <a:off x="5186540" y="4016655"/>
            <a:ext cx="843037" cy="8358"/>
          </a:xfrm>
          <a:prstGeom prst="straightConnector1">
            <a:avLst/>
          </a:prstGeom>
          <a:ln w="19050">
            <a:headEnd type="none"/>
            <a:tailEnd type="arrow"/>
          </a:ln>
        </p:spPr>
        <p:style>
          <a:lnRef idx="1">
            <a:schemeClr val="dk1"/>
          </a:lnRef>
          <a:fillRef idx="0">
            <a:schemeClr val="dk1"/>
          </a:fillRef>
          <a:effectRef idx="0">
            <a:schemeClr val="dk1"/>
          </a:effectRef>
          <a:fontRef idx="minor">
            <a:schemeClr val="tx1"/>
          </a:fontRef>
        </p:style>
      </p:cxnSp>
      <p:sp>
        <p:nvSpPr>
          <p:cNvPr id="142" name="テキスト ボックス 38">
            <a:extLst>
              <a:ext uri="{FF2B5EF4-FFF2-40B4-BE49-F238E27FC236}">
                <a16:creationId xmlns:a16="http://schemas.microsoft.com/office/drawing/2014/main" id="{A054C719-D72B-4B04-81EA-409B345D6D96}"/>
              </a:ext>
            </a:extLst>
          </p:cNvPr>
          <p:cNvSpPr txBox="1"/>
          <p:nvPr/>
        </p:nvSpPr>
        <p:spPr>
          <a:xfrm>
            <a:off x="4877011" y="4105767"/>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143" name="テキスト ボックス 38">
            <a:extLst>
              <a:ext uri="{FF2B5EF4-FFF2-40B4-BE49-F238E27FC236}">
                <a16:creationId xmlns:a16="http://schemas.microsoft.com/office/drawing/2014/main" id="{ABDCBAA1-4FC1-4CAF-BF42-65835032586B}"/>
              </a:ext>
            </a:extLst>
          </p:cNvPr>
          <p:cNvSpPr txBox="1"/>
          <p:nvPr/>
        </p:nvSpPr>
        <p:spPr>
          <a:xfrm>
            <a:off x="3107175" y="5012796"/>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57" name="正方形/長方形 56">
            <a:extLst>
              <a:ext uri="{FF2B5EF4-FFF2-40B4-BE49-F238E27FC236}">
                <a16:creationId xmlns:a16="http://schemas.microsoft.com/office/drawing/2014/main" id="{AC79C66C-408A-C846-C318-FDE4F87C728F}"/>
              </a:ext>
            </a:extLst>
          </p:cNvPr>
          <p:cNvSpPr/>
          <p:nvPr/>
        </p:nvSpPr>
        <p:spPr>
          <a:xfrm>
            <a:off x="1844622" y="1265477"/>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58" name="正方形/長方形 57">
            <a:extLst>
              <a:ext uri="{FF2B5EF4-FFF2-40B4-BE49-F238E27FC236}">
                <a16:creationId xmlns:a16="http://schemas.microsoft.com/office/drawing/2014/main" id="{2E852A80-19E9-C6F7-F3A8-078630818677}"/>
              </a:ext>
            </a:extLst>
          </p:cNvPr>
          <p:cNvSpPr/>
          <p:nvPr/>
        </p:nvSpPr>
        <p:spPr>
          <a:xfrm>
            <a:off x="3875021" y="1317389"/>
            <a:ext cx="360000"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59" name="テキスト ボックス 58">
            <a:extLst>
              <a:ext uri="{FF2B5EF4-FFF2-40B4-BE49-F238E27FC236}">
                <a16:creationId xmlns:a16="http://schemas.microsoft.com/office/drawing/2014/main" id="{A8B1F1AC-0F1D-010C-8CA5-4F0CA6AFC738}"/>
              </a:ext>
            </a:extLst>
          </p:cNvPr>
          <p:cNvSpPr txBox="1"/>
          <p:nvPr/>
        </p:nvSpPr>
        <p:spPr>
          <a:xfrm>
            <a:off x="2730453" y="1196404"/>
            <a:ext cx="1213794" cy="461665"/>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手作業</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画面処理含む</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60" name="テキスト ボックス 59">
            <a:extLst>
              <a:ext uri="{FF2B5EF4-FFF2-40B4-BE49-F238E27FC236}">
                <a16:creationId xmlns:a16="http://schemas.microsoft.com/office/drawing/2014/main" id="{E6C98D60-4761-4FE2-A8BD-994D64314757}"/>
              </a:ext>
            </a:extLst>
          </p:cNvPr>
          <p:cNvSpPr txBox="1"/>
          <p:nvPr/>
        </p:nvSpPr>
        <p:spPr>
          <a:xfrm>
            <a:off x="4191289" y="1304890"/>
            <a:ext cx="979755"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システム処理</a:t>
            </a:r>
          </a:p>
        </p:txBody>
      </p:sp>
      <p:sp>
        <p:nvSpPr>
          <p:cNvPr id="61" name="フローチャート: 順次アクセス記憶 60">
            <a:extLst>
              <a:ext uri="{FF2B5EF4-FFF2-40B4-BE49-F238E27FC236}">
                <a16:creationId xmlns:a16="http://schemas.microsoft.com/office/drawing/2014/main" id="{B575CB47-3FFF-EAF1-A099-D2F574A8A7ED}"/>
              </a:ext>
            </a:extLst>
          </p:cNvPr>
          <p:cNvSpPr/>
          <p:nvPr/>
        </p:nvSpPr>
        <p:spPr>
          <a:xfrm>
            <a:off x="5217334" y="1317389"/>
            <a:ext cx="252000" cy="252000"/>
          </a:xfrm>
          <a:prstGeom prst="flowChartMagnetic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62" name="テキスト ボックス 61">
            <a:extLst>
              <a:ext uri="{FF2B5EF4-FFF2-40B4-BE49-F238E27FC236}">
                <a16:creationId xmlns:a16="http://schemas.microsoft.com/office/drawing/2014/main" id="{600BA77F-263A-4279-04B2-DD979ACE8DED}"/>
              </a:ext>
            </a:extLst>
          </p:cNvPr>
          <p:cNvSpPr txBox="1"/>
          <p:nvPr/>
        </p:nvSpPr>
        <p:spPr>
          <a:xfrm>
            <a:off x="5433149" y="1304890"/>
            <a:ext cx="554960"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データ</a:t>
            </a:r>
          </a:p>
        </p:txBody>
      </p:sp>
      <p:sp>
        <p:nvSpPr>
          <p:cNvPr id="63" name="フローチャート: 磁気ディスク 62">
            <a:extLst>
              <a:ext uri="{FF2B5EF4-FFF2-40B4-BE49-F238E27FC236}">
                <a16:creationId xmlns:a16="http://schemas.microsoft.com/office/drawing/2014/main" id="{092EDDAB-B2ED-47FD-E69B-550A564643CC}"/>
              </a:ext>
            </a:extLst>
          </p:cNvPr>
          <p:cNvSpPr/>
          <p:nvPr/>
        </p:nvSpPr>
        <p:spPr>
          <a:xfrm>
            <a:off x="5980383" y="1317389"/>
            <a:ext cx="360000" cy="25200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64" name="テキスト ボックス 63">
            <a:extLst>
              <a:ext uri="{FF2B5EF4-FFF2-40B4-BE49-F238E27FC236}">
                <a16:creationId xmlns:a16="http://schemas.microsoft.com/office/drawing/2014/main" id="{C4169B3F-58A2-9BFD-DAA8-E18DC857E927}"/>
              </a:ext>
            </a:extLst>
          </p:cNvPr>
          <p:cNvSpPr txBox="1"/>
          <p:nvPr/>
        </p:nvSpPr>
        <p:spPr>
          <a:xfrm>
            <a:off x="6296314" y="1304890"/>
            <a:ext cx="671979"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a:t>
            </a:r>
          </a:p>
        </p:txBody>
      </p:sp>
      <p:sp>
        <p:nvSpPr>
          <p:cNvPr id="65" name="楕円 64">
            <a:extLst>
              <a:ext uri="{FF2B5EF4-FFF2-40B4-BE49-F238E27FC236}">
                <a16:creationId xmlns:a16="http://schemas.microsoft.com/office/drawing/2014/main" id="{505D5331-BC2A-9311-91C6-7A3F6EAF498D}"/>
              </a:ext>
            </a:extLst>
          </p:cNvPr>
          <p:cNvSpPr/>
          <p:nvPr/>
        </p:nvSpPr>
        <p:spPr>
          <a:xfrm>
            <a:off x="2407817" y="1317389"/>
            <a:ext cx="360000" cy="25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17531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1.4 </a:t>
            </a:r>
            <a:r>
              <a:rPr lang="ja-JP" altLang="en-US" sz="1800" dirty="0">
                <a:solidFill>
                  <a:schemeClr val="tx1"/>
                </a:solidFill>
                <a:latin typeface="Meiryo UI" panose="020B0604030504040204" pitchFamily="50" charset="-128"/>
                <a:ea typeface="Meiryo UI" panose="020B0604030504040204" pitchFamily="50" charset="-128"/>
              </a:rPr>
              <a:t>業務フロー </a:t>
            </a:r>
            <a:r>
              <a:rPr lang="en-US" altLang="ja-JP" sz="1800" dirty="0">
                <a:solidFill>
                  <a:schemeClr val="tx1"/>
                </a:solidFill>
                <a:latin typeface="Meiryo UI" panose="020B0604030504040204" pitchFamily="50" charset="-128"/>
                <a:ea typeface="Meiryo UI" panose="020B0604030504040204" pitchFamily="50" charset="-128"/>
              </a:rPr>
              <a:t>&gt; 1.4.3 </a:t>
            </a:r>
            <a:r>
              <a:rPr lang="ja-JP" altLang="en-US" sz="1800" dirty="0">
                <a:solidFill>
                  <a:schemeClr val="tx1"/>
                </a:solidFill>
                <a:latin typeface="Meiryo UI" panose="020B0604030504040204" pitchFamily="50" charset="-128"/>
                <a:ea typeface="Meiryo UI" panose="020B0604030504040204" pitchFamily="50" charset="-128"/>
              </a:rPr>
              <a:t>パターンごとの業務フロー</a:t>
            </a:r>
            <a:r>
              <a:rPr lang="en-US" altLang="ja-JP" sz="1800" dirty="0">
                <a:solidFill>
                  <a:schemeClr val="tx1"/>
                </a:solidFill>
                <a:latin typeface="Meiryo UI" panose="020B0604030504040204" pitchFamily="50" charset="-128"/>
                <a:ea typeface="Meiryo UI" panose="020B0604030504040204" pitchFamily="50" charset="-128"/>
              </a:rPr>
              <a:t>(8/9) – </a:t>
            </a:r>
            <a:r>
              <a:rPr lang="ja-JP" altLang="en-US" sz="1800" dirty="0">
                <a:solidFill>
                  <a:schemeClr val="tx1"/>
                </a:solidFill>
                <a:latin typeface="Meiryo UI" panose="020B0604030504040204" pitchFamily="50" charset="-128"/>
                <a:ea typeface="Meiryo UI" panose="020B0604030504040204" pitchFamily="50" charset="-128"/>
              </a:rPr>
              <a:t>運用パターン</a:t>
            </a:r>
            <a:r>
              <a:rPr lang="en-US" altLang="ja-JP" sz="1800" dirty="0">
                <a:solidFill>
                  <a:schemeClr val="tx1"/>
                </a:solidFill>
                <a:latin typeface="Meiryo UI" panose="020B0604030504040204" pitchFamily="50" charset="-128"/>
                <a:ea typeface="Meiryo UI" panose="020B0604030504040204" pitchFamily="50" charset="-128"/>
              </a:rPr>
              <a:t>#8</a:t>
            </a:r>
            <a:r>
              <a:rPr kumimoji="1" lang="en-US" altLang="ja-JP" sz="1800" dirty="0">
                <a:solidFill>
                  <a:schemeClr val="tx1"/>
                </a:solidFill>
              </a:rPr>
              <a:t> </a:t>
            </a:r>
            <a:r>
              <a:rPr lang="en-US" altLang="ja-JP" sz="1800" dirty="0">
                <a:solidFill>
                  <a:schemeClr val="tx1"/>
                </a:solidFill>
                <a:latin typeface="Meiryo UI" panose="020B0604030504040204" pitchFamily="50" charset="-128"/>
                <a:ea typeface="Meiryo UI" panose="020B0604030504040204" pitchFamily="50" charset="-128"/>
              </a:rPr>
              <a:t>-</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70406619-7FB9-4630-8651-932EC5CA92A6}"/>
              </a:ext>
            </a:extLst>
          </p:cNvPr>
          <p:cNvSpPr/>
          <p:nvPr/>
        </p:nvSpPr>
        <p:spPr>
          <a:xfrm>
            <a:off x="61419" y="2217773"/>
            <a:ext cx="900000" cy="4259832"/>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データ</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提供者</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9" name="直線コネクタ 8">
            <a:extLst>
              <a:ext uri="{FF2B5EF4-FFF2-40B4-BE49-F238E27FC236}">
                <a16:creationId xmlns:a16="http://schemas.microsoft.com/office/drawing/2014/main" id="{0BA8AEC6-A48D-45C0-8113-0C21E50CFC45}"/>
              </a:ext>
            </a:extLst>
          </p:cNvPr>
          <p:cNvCxnSpPr>
            <a:cxnSpLocks/>
          </p:cNvCxnSpPr>
          <p:nvPr/>
        </p:nvCxnSpPr>
        <p:spPr>
          <a:xfrm>
            <a:off x="961419" y="6479003"/>
            <a:ext cx="8858856" cy="0"/>
          </a:xfrm>
          <a:prstGeom prst="line">
            <a:avLst/>
          </a:prstGeom>
          <a:ln w="95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829D2700-49B4-49AE-80C5-8476540265DD}"/>
              </a:ext>
            </a:extLst>
          </p:cNvPr>
          <p:cNvCxnSpPr>
            <a:cxnSpLocks/>
          </p:cNvCxnSpPr>
          <p:nvPr/>
        </p:nvCxnSpPr>
        <p:spPr>
          <a:xfrm>
            <a:off x="9820275" y="2219705"/>
            <a:ext cx="0" cy="42592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楕円 43">
            <a:extLst>
              <a:ext uri="{FF2B5EF4-FFF2-40B4-BE49-F238E27FC236}">
                <a16:creationId xmlns:a16="http://schemas.microsoft.com/office/drawing/2014/main" id="{1DA96A71-D15D-4D89-AB2F-A815AA50E237}"/>
              </a:ext>
            </a:extLst>
          </p:cNvPr>
          <p:cNvSpPr/>
          <p:nvPr/>
        </p:nvSpPr>
        <p:spPr>
          <a:xfrm>
            <a:off x="3501641" y="2460419"/>
            <a:ext cx="1381665"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データ加工</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52" name="楕円 51">
            <a:extLst>
              <a:ext uri="{FF2B5EF4-FFF2-40B4-BE49-F238E27FC236}">
                <a16:creationId xmlns:a16="http://schemas.microsoft.com/office/drawing/2014/main" id="{C79CDD28-DADF-4F03-8744-F72E77D3779D}"/>
              </a:ext>
            </a:extLst>
          </p:cNvPr>
          <p:cNvSpPr/>
          <p:nvPr/>
        </p:nvSpPr>
        <p:spPr>
          <a:xfrm>
            <a:off x="1247786" y="2470098"/>
            <a:ext cx="1235011"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提供データの取得</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55" name="直線矢印コネクタ 54">
            <a:extLst>
              <a:ext uri="{FF2B5EF4-FFF2-40B4-BE49-F238E27FC236}">
                <a16:creationId xmlns:a16="http://schemas.microsoft.com/office/drawing/2014/main" id="{C25ED545-2E3F-4497-89F3-05CE31E5CD7D}"/>
              </a:ext>
            </a:extLst>
          </p:cNvPr>
          <p:cNvCxnSpPr>
            <a:cxnSpLocks/>
            <a:stCxn id="52" idx="6"/>
            <a:endCxn id="44" idx="2"/>
          </p:cNvCxnSpPr>
          <p:nvPr/>
        </p:nvCxnSpPr>
        <p:spPr>
          <a:xfrm flipV="1">
            <a:off x="2482797" y="2748419"/>
            <a:ext cx="1018844" cy="96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86E9FC77-39B0-4B4E-AEDE-40559E697EBE}"/>
              </a:ext>
            </a:extLst>
          </p:cNvPr>
          <p:cNvSpPr/>
          <p:nvPr/>
        </p:nvSpPr>
        <p:spPr>
          <a:xfrm>
            <a:off x="61419" y="1759659"/>
            <a:ext cx="899998" cy="461665"/>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アクター／</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システム</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cxnSp>
        <p:nvCxnSpPr>
          <p:cNvPr id="39" name="直線コネクタ 38">
            <a:extLst>
              <a:ext uri="{FF2B5EF4-FFF2-40B4-BE49-F238E27FC236}">
                <a16:creationId xmlns:a16="http://schemas.microsoft.com/office/drawing/2014/main" id="{A10BAA7A-AEAF-44A4-8244-18EAF2BBA5A3}"/>
              </a:ext>
            </a:extLst>
          </p:cNvPr>
          <p:cNvCxnSpPr>
            <a:cxnSpLocks/>
          </p:cNvCxnSpPr>
          <p:nvPr/>
        </p:nvCxnSpPr>
        <p:spPr>
          <a:xfrm>
            <a:off x="5573453" y="2216394"/>
            <a:ext cx="37148" cy="4262609"/>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24E898A5-A352-4F8B-A0C7-29A9F98F845A}"/>
              </a:ext>
            </a:extLst>
          </p:cNvPr>
          <p:cNvSpPr txBox="1"/>
          <p:nvPr/>
        </p:nvSpPr>
        <p:spPr>
          <a:xfrm>
            <a:off x="211773" y="651884"/>
            <a:ext cx="9482454" cy="557574"/>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■支援サービス群のデータカタログ作成ツールを使用し、データ提供者のカタログサイトを使用した場合におけるデータ再登録時の業務フローを以下に図示する。</a:t>
            </a:r>
            <a:endParaRPr lang="en-US" altLang="ja-JP" sz="1600" dirty="0">
              <a:latin typeface="Meiryo UI" panose="020B0604030504040204" pitchFamily="50" charset="-128"/>
              <a:ea typeface="Meiryo UI" panose="020B0604030504040204" pitchFamily="50" charset="-128"/>
            </a:endParaRPr>
          </a:p>
        </p:txBody>
      </p:sp>
      <p:sp>
        <p:nvSpPr>
          <p:cNvPr id="42" name="正方形/長方形 41">
            <a:extLst>
              <a:ext uri="{FF2B5EF4-FFF2-40B4-BE49-F238E27FC236}">
                <a16:creationId xmlns:a16="http://schemas.microsoft.com/office/drawing/2014/main" id="{6AD6DB6B-5302-4106-99B9-E2E32C1B9F2B}"/>
              </a:ext>
            </a:extLst>
          </p:cNvPr>
          <p:cNvSpPr/>
          <p:nvPr/>
        </p:nvSpPr>
        <p:spPr>
          <a:xfrm>
            <a:off x="2656157" y="1753609"/>
            <a:ext cx="2913035"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データ提供者サイト</a:t>
            </a:r>
          </a:p>
        </p:txBody>
      </p:sp>
      <p:sp>
        <p:nvSpPr>
          <p:cNvPr id="43" name="正方形/長方形 42">
            <a:extLst>
              <a:ext uri="{FF2B5EF4-FFF2-40B4-BE49-F238E27FC236}">
                <a16:creationId xmlns:a16="http://schemas.microsoft.com/office/drawing/2014/main" id="{76B8F0E0-C5D3-428F-8744-FC26F1B66424}"/>
              </a:ext>
            </a:extLst>
          </p:cNvPr>
          <p:cNvSpPr/>
          <p:nvPr/>
        </p:nvSpPr>
        <p:spPr>
          <a:xfrm>
            <a:off x="5569192" y="1760448"/>
            <a:ext cx="4247703" cy="455946"/>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支援サービス群</a:t>
            </a:r>
          </a:p>
        </p:txBody>
      </p:sp>
      <p:sp>
        <p:nvSpPr>
          <p:cNvPr id="48" name="正方形/長方形 47">
            <a:extLst>
              <a:ext uri="{FF2B5EF4-FFF2-40B4-BE49-F238E27FC236}">
                <a16:creationId xmlns:a16="http://schemas.microsoft.com/office/drawing/2014/main" id="{93DEE1C6-26FE-4612-9E70-4C8B1E5C1949}"/>
              </a:ext>
            </a:extLst>
          </p:cNvPr>
          <p:cNvSpPr/>
          <p:nvPr/>
        </p:nvSpPr>
        <p:spPr>
          <a:xfrm>
            <a:off x="969925" y="1759497"/>
            <a:ext cx="1686232"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データ利用者サイト</a:t>
            </a:r>
          </a:p>
        </p:txBody>
      </p:sp>
      <p:cxnSp>
        <p:nvCxnSpPr>
          <p:cNvPr id="49" name="直線コネクタ 48">
            <a:extLst>
              <a:ext uri="{FF2B5EF4-FFF2-40B4-BE49-F238E27FC236}">
                <a16:creationId xmlns:a16="http://schemas.microsoft.com/office/drawing/2014/main" id="{5E00B696-A034-4DAC-A3EF-763D18EA90B6}"/>
              </a:ext>
            </a:extLst>
          </p:cNvPr>
          <p:cNvCxnSpPr>
            <a:cxnSpLocks/>
          </p:cNvCxnSpPr>
          <p:nvPr/>
        </p:nvCxnSpPr>
        <p:spPr>
          <a:xfrm>
            <a:off x="2655479" y="2217792"/>
            <a:ext cx="37148" cy="4262609"/>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B49A4BB9-CEBF-439A-BF64-3F4CFDF0DFD1}"/>
              </a:ext>
            </a:extLst>
          </p:cNvPr>
          <p:cNvCxnSpPr>
            <a:cxnSpLocks/>
            <a:stCxn id="44" idx="6"/>
            <a:endCxn id="56" idx="2"/>
          </p:cNvCxnSpPr>
          <p:nvPr/>
        </p:nvCxnSpPr>
        <p:spPr>
          <a:xfrm flipV="1">
            <a:off x="4883306" y="2734431"/>
            <a:ext cx="1164644" cy="139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3F76EF32-CB2F-4D2D-91EC-59AB0A8FFF69}"/>
              </a:ext>
            </a:extLst>
          </p:cNvPr>
          <p:cNvSpPr/>
          <p:nvPr/>
        </p:nvSpPr>
        <p:spPr>
          <a:xfrm>
            <a:off x="6047950" y="2446431"/>
            <a:ext cx="1381665"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ログイン</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58" name="楕円 57">
            <a:extLst>
              <a:ext uri="{FF2B5EF4-FFF2-40B4-BE49-F238E27FC236}">
                <a16:creationId xmlns:a16="http://schemas.microsoft.com/office/drawing/2014/main" id="{58A32876-4FDE-48F8-AB13-6B1C6EBFF1DF}"/>
              </a:ext>
            </a:extLst>
          </p:cNvPr>
          <p:cNvSpPr/>
          <p:nvPr/>
        </p:nvSpPr>
        <p:spPr>
          <a:xfrm>
            <a:off x="6047949" y="3244811"/>
            <a:ext cx="1381666"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情報入力</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59" name="正方形/長方形 58">
            <a:extLst>
              <a:ext uri="{FF2B5EF4-FFF2-40B4-BE49-F238E27FC236}">
                <a16:creationId xmlns:a16="http://schemas.microsoft.com/office/drawing/2014/main" id="{8D192270-D78A-48C9-A7D2-686E74A92F2F}"/>
              </a:ext>
            </a:extLst>
          </p:cNvPr>
          <p:cNvSpPr/>
          <p:nvPr/>
        </p:nvSpPr>
        <p:spPr>
          <a:xfrm>
            <a:off x="6139931" y="4066590"/>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データカタログ</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作成ツール</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sp>
        <p:nvSpPr>
          <p:cNvPr id="61" name="正方形/長方形 60">
            <a:extLst>
              <a:ext uri="{FF2B5EF4-FFF2-40B4-BE49-F238E27FC236}">
                <a16:creationId xmlns:a16="http://schemas.microsoft.com/office/drawing/2014/main" id="{93E1DFA7-D648-43E8-8549-EC9372F39023}"/>
              </a:ext>
            </a:extLst>
          </p:cNvPr>
          <p:cNvSpPr/>
          <p:nvPr/>
        </p:nvSpPr>
        <p:spPr>
          <a:xfrm>
            <a:off x="6139931" y="4892190"/>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来歴管理</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62" name="直線矢印コネクタ 61">
            <a:extLst>
              <a:ext uri="{FF2B5EF4-FFF2-40B4-BE49-F238E27FC236}">
                <a16:creationId xmlns:a16="http://schemas.microsoft.com/office/drawing/2014/main" id="{A7D5F477-FFC1-4604-9A48-9278F75427A2}"/>
              </a:ext>
            </a:extLst>
          </p:cNvPr>
          <p:cNvCxnSpPr>
            <a:cxnSpLocks/>
            <a:stCxn id="56" idx="4"/>
            <a:endCxn id="58" idx="0"/>
          </p:cNvCxnSpPr>
          <p:nvPr/>
        </p:nvCxnSpPr>
        <p:spPr>
          <a:xfrm flipH="1">
            <a:off x="6738782" y="3022431"/>
            <a:ext cx="1" cy="22238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05A69683-052E-4EE7-BD53-CE8AD97BD086}"/>
              </a:ext>
            </a:extLst>
          </p:cNvPr>
          <p:cNvCxnSpPr>
            <a:cxnSpLocks/>
            <a:stCxn id="58" idx="4"/>
            <a:endCxn id="59" idx="0"/>
          </p:cNvCxnSpPr>
          <p:nvPr/>
        </p:nvCxnSpPr>
        <p:spPr>
          <a:xfrm>
            <a:off x="6738782" y="3820811"/>
            <a:ext cx="0" cy="2457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EC7DFE02-F721-4918-A6D2-BADFF3C33BC5}"/>
              </a:ext>
            </a:extLst>
          </p:cNvPr>
          <p:cNvCxnSpPr>
            <a:cxnSpLocks/>
            <a:stCxn id="59" idx="2"/>
            <a:endCxn id="61" idx="0"/>
          </p:cNvCxnSpPr>
          <p:nvPr/>
        </p:nvCxnSpPr>
        <p:spPr>
          <a:xfrm>
            <a:off x="6738782" y="4642590"/>
            <a:ext cx="0" cy="24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フローチャート: 磁気ディスク 65">
            <a:extLst>
              <a:ext uri="{FF2B5EF4-FFF2-40B4-BE49-F238E27FC236}">
                <a16:creationId xmlns:a16="http://schemas.microsoft.com/office/drawing/2014/main" id="{3E22106B-5A5E-407E-BFBB-C6D5F4EB6FC7}"/>
              </a:ext>
            </a:extLst>
          </p:cNvPr>
          <p:cNvSpPr/>
          <p:nvPr/>
        </p:nvSpPr>
        <p:spPr>
          <a:xfrm>
            <a:off x="3579401" y="4008360"/>
            <a:ext cx="1197702" cy="725038"/>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データ提供者</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カタログサイト</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67" name="直線矢印コネクタ 66">
            <a:extLst>
              <a:ext uri="{FF2B5EF4-FFF2-40B4-BE49-F238E27FC236}">
                <a16:creationId xmlns:a16="http://schemas.microsoft.com/office/drawing/2014/main" id="{D958EE31-C785-45CF-AE11-8CB2BB1A1825}"/>
              </a:ext>
            </a:extLst>
          </p:cNvPr>
          <p:cNvCxnSpPr>
            <a:cxnSpLocks/>
            <a:stCxn id="59" idx="1"/>
            <a:endCxn id="66" idx="4"/>
          </p:cNvCxnSpPr>
          <p:nvPr/>
        </p:nvCxnSpPr>
        <p:spPr>
          <a:xfrm flipH="1">
            <a:off x="4777103" y="4354590"/>
            <a:ext cx="1362828" cy="1628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テキスト ボックス 38">
            <a:extLst>
              <a:ext uri="{FF2B5EF4-FFF2-40B4-BE49-F238E27FC236}">
                <a16:creationId xmlns:a16="http://schemas.microsoft.com/office/drawing/2014/main" id="{B05D7D30-5CEE-49BA-96BE-03EE0C515BD1}"/>
              </a:ext>
            </a:extLst>
          </p:cNvPr>
          <p:cNvSpPr txBox="1"/>
          <p:nvPr/>
        </p:nvSpPr>
        <p:spPr>
          <a:xfrm>
            <a:off x="3868989" y="4749787"/>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71" name="フローチャート: 順次アクセス記憶 70">
            <a:extLst>
              <a:ext uri="{FF2B5EF4-FFF2-40B4-BE49-F238E27FC236}">
                <a16:creationId xmlns:a16="http://schemas.microsoft.com/office/drawing/2014/main" id="{E1B85D38-B40F-4E5A-B5D2-DE71DC10A734}"/>
              </a:ext>
            </a:extLst>
          </p:cNvPr>
          <p:cNvSpPr/>
          <p:nvPr/>
        </p:nvSpPr>
        <p:spPr>
          <a:xfrm>
            <a:off x="3612968" y="4702571"/>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45" name="正方形/長方形 44">
            <a:extLst>
              <a:ext uri="{FF2B5EF4-FFF2-40B4-BE49-F238E27FC236}">
                <a16:creationId xmlns:a16="http://schemas.microsoft.com/office/drawing/2014/main" id="{0E434C07-0F28-16F4-5ECE-82A6F581F64E}"/>
              </a:ext>
            </a:extLst>
          </p:cNvPr>
          <p:cNvSpPr/>
          <p:nvPr/>
        </p:nvSpPr>
        <p:spPr>
          <a:xfrm>
            <a:off x="1844622" y="1265477"/>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46" name="正方形/長方形 45">
            <a:extLst>
              <a:ext uri="{FF2B5EF4-FFF2-40B4-BE49-F238E27FC236}">
                <a16:creationId xmlns:a16="http://schemas.microsoft.com/office/drawing/2014/main" id="{5DFF40CB-17BC-87F5-680D-9F02AB636312}"/>
              </a:ext>
            </a:extLst>
          </p:cNvPr>
          <p:cNvSpPr/>
          <p:nvPr/>
        </p:nvSpPr>
        <p:spPr>
          <a:xfrm>
            <a:off x="3875021" y="1317389"/>
            <a:ext cx="360000"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47" name="テキスト ボックス 46">
            <a:extLst>
              <a:ext uri="{FF2B5EF4-FFF2-40B4-BE49-F238E27FC236}">
                <a16:creationId xmlns:a16="http://schemas.microsoft.com/office/drawing/2014/main" id="{8F8DC56D-D758-2DE6-84ED-D0E7CD4F3464}"/>
              </a:ext>
            </a:extLst>
          </p:cNvPr>
          <p:cNvSpPr txBox="1"/>
          <p:nvPr/>
        </p:nvSpPr>
        <p:spPr>
          <a:xfrm>
            <a:off x="2730453" y="1196404"/>
            <a:ext cx="1213794" cy="461665"/>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手作業</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画面処理含む</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50" name="テキスト ボックス 49">
            <a:extLst>
              <a:ext uri="{FF2B5EF4-FFF2-40B4-BE49-F238E27FC236}">
                <a16:creationId xmlns:a16="http://schemas.microsoft.com/office/drawing/2014/main" id="{DE5D2EBE-6B64-A11E-9930-74F3F68CB593}"/>
              </a:ext>
            </a:extLst>
          </p:cNvPr>
          <p:cNvSpPr txBox="1"/>
          <p:nvPr/>
        </p:nvSpPr>
        <p:spPr>
          <a:xfrm>
            <a:off x="4191289" y="1304890"/>
            <a:ext cx="979755"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システム処理</a:t>
            </a:r>
          </a:p>
        </p:txBody>
      </p:sp>
      <p:sp>
        <p:nvSpPr>
          <p:cNvPr id="51" name="フローチャート: 順次アクセス記憶 50">
            <a:extLst>
              <a:ext uri="{FF2B5EF4-FFF2-40B4-BE49-F238E27FC236}">
                <a16:creationId xmlns:a16="http://schemas.microsoft.com/office/drawing/2014/main" id="{11F55818-283A-3495-5973-2E619221B18D}"/>
              </a:ext>
            </a:extLst>
          </p:cNvPr>
          <p:cNvSpPr/>
          <p:nvPr/>
        </p:nvSpPr>
        <p:spPr>
          <a:xfrm>
            <a:off x="5217334" y="1317389"/>
            <a:ext cx="252000" cy="252000"/>
          </a:xfrm>
          <a:prstGeom prst="flowChartMagnetic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53" name="テキスト ボックス 52">
            <a:extLst>
              <a:ext uri="{FF2B5EF4-FFF2-40B4-BE49-F238E27FC236}">
                <a16:creationId xmlns:a16="http://schemas.microsoft.com/office/drawing/2014/main" id="{0B125F6A-B36A-5DD0-40BD-7982D90BD380}"/>
              </a:ext>
            </a:extLst>
          </p:cNvPr>
          <p:cNvSpPr txBox="1"/>
          <p:nvPr/>
        </p:nvSpPr>
        <p:spPr>
          <a:xfrm>
            <a:off x="5433149" y="1304890"/>
            <a:ext cx="554960"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データ</a:t>
            </a:r>
          </a:p>
        </p:txBody>
      </p:sp>
      <p:sp>
        <p:nvSpPr>
          <p:cNvPr id="57" name="フローチャート: 磁気ディスク 56">
            <a:extLst>
              <a:ext uri="{FF2B5EF4-FFF2-40B4-BE49-F238E27FC236}">
                <a16:creationId xmlns:a16="http://schemas.microsoft.com/office/drawing/2014/main" id="{489CB3A2-7544-63D8-3414-E29BA5A1148F}"/>
              </a:ext>
            </a:extLst>
          </p:cNvPr>
          <p:cNvSpPr/>
          <p:nvPr/>
        </p:nvSpPr>
        <p:spPr>
          <a:xfrm>
            <a:off x="5980383" y="1317389"/>
            <a:ext cx="360000" cy="25200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60" name="テキスト ボックス 59">
            <a:extLst>
              <a:ext uri="{FF2B5EF4-FFF2-40B4-BE49-F238E27FC236}">
                <a16:creationId xmlns:a16="http://schemas.microsoft.com/office/drawing/2014/main" id="{8EC20C5B-FEF4-A194-1B6F-5848E1EF1ABE}"/>
              </a:ext>
            </a:extLst>
          </p:cNvPr>
          <p:cNvSpPr txBox="1"/>
          <p:nvPr/>
        </p:nvSpPr>
        <p:spPr>
          <a:xfrm>
            <a:off x="6296314" y="1304890"/>
            <a:ext cx="671979"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a:t>
            </a:r>
          </a:p>
        </p:txBody>
      </p:sp>
      <p:sp>
        <p:nvSpPr>
          <p:cNvPr id="65" name="楕円 64">
            <a:extLst>
              <a:ext uri="{FF2B5EF4-FFF2-40B4-BE49-F238E27FC236}">
                <a16:creationId xmlns:a16="http://schemas.microsoft.com/office/drawing/2014/main" id="{00D8C8ED-AF9C-7FC1-3E6F-D628ED0B9D6F}"/>
              </a:ext>
            </a:extLst>
          </p:cNvPr>
          <p:cNvSpPr/>
          <p:nvPr/>
        </p:nvSpPr>
        <p:spPr>
          <a:xfrm>
            <a:off x="2407817" y="1317389"/>
            <a:ext cx="360000" cy="25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420784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1.4 </a:t>
            </a:r>
            <a:r>
              <a:rPr lang="ja-JP" altLang="en-US" sz="1800" dirty="0">
                <a:solidFill>
                  <a:schemeClr val="tx1"/>
                </a:solidFill>
                <a:latin typeface="Meiryo UI" panose="020B0604030504040204" pitchFamily="50" charset="-128"/>
                <a:ea typeface="Meiryo UI" panose="020B0604030504040204" pitchFamily="50" charset="-128"/>
              </a:rPr>
              <a:t>業務フロー </a:t>
            </a:r>
            <a:r>
              <a:rPr lang="en-US" altLang="ja-JP" sz="1800" dirty="0">
                <a:solidFill>
                  <a:schemeClr val="tx1"/>
                </a:solidFill>
                <a:latin typeface="Meiryo UI" panose="020B0604030504040204" pitchFamily="50" charset="-128"/>
                <a:ea typeface="Meiryo UI" panose="020B0604030504040204" pitchFamily="50" charset="-128"/>
              </a:rPr>
              <a:t>&gt; 1.4.3 </a:t>
            </a:r>
            <a:r>
              <a:rPr lang="ja-JP" altLang="en-US" sz="1800" dirty="0">
                <a:solidFill>
                  <a:schemeClr val="tx1"/>
                </a:solidFill>
                <a:latin typeface="Meiryo UI" panose="020B0604030504040204" pitchFamily="50" charset="-128"/>
                <a:ea typeface="Meiryo UI" panose="020B0604030504040204" pitchFamily="50" charset="-128"/>
              </a:rPr>
              <a:t>パターンごとの業務フロー</a:t>
            </a:r>
            <a:r>
              <a:rPr lang="en-US" altLang="ja-JP" sz="1800" dirty="0">
                <a:solidFill>
                  <a:schemeClr val="tx1"/>
                </a:solidFill>
                <a:latin typeface="Meiryo UI" panose="020B0604030504040204" pitchFamily="50" charset="-128"/>
                <a:ea typeface="Meiryo UI" panose="020B0604030504040204" pitchFamily="50" charset="-128"/>
              </a:rPr>
              <a:t>(9/9) – </a:t>
            </a:r>
            <a:r>
              <a:rPr lang="ja-JP" altLang="en-US" sz="1800" dirty="0">
                <a:solidFill>
                  <a:schemeClr val="tx1"/>
                </a:solidFill>
                <a:latin typeface="Meiryo UI" panose="020B0604030504040204" pitchFamily="50" charset="-128"/>
                <a:ea typeface="Meiryo UI" panose="020B0604030504040204" pitchFamily="50" charset="-128"/>
              </a:rPr>
              <a:t>運用パターン</a:t>
            </a:r>
            <a:r>
              <a:rPr lang="en-US" altLang="ja-JP" sz="1800" dirty="0">
                <a:solidFill>
                  <a:schemeClr val="tx1"/>
                </a:solidFill>
                <a:latin typeface="Meiryo UI" panose="020B0604030504040204" pitchFamily="50" charset="-128"/>
                <a:ea typeface="Meiryo UI" panose="020B0604030504040204" pitchFamily="50" charset="-128"/>
              </a:rPr>
              <a:t>#9</a:t>
            </a:r>
            <a:r>
              <a:rPr kumimoji="1" lang="en-US" altLang="ja-JP" sz="1800" dirty="0">
                <a:solidFill>
                  <a:schemeClr val="tx1"/>
                </a:solidFill>
              </a:rPr>
              <a:t> </a:t>
            </a:r>
            <a:r>
              <a:rPr lang="en-US" altLang="ja-JP" sz="1800" dirty="0">
                <a:solidFill>
                  <a:schemeClr val="tx1"/>
                </a:solidFill>
                <a:latin typeface="Meiryo UI" panose="020B0604030504040204" pitchFamily="50" charset="-128"/>
                <a:ea typeface="Meiryo UI" panose="020B0604030504040204" pitchFamily="50" charset="-128"/>
              </a:rPr>
              <a:t>-</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70406619-7FB9-4630-8651-932EC5CA92A6}"/>
              </a:ext>
            </a:extLst>
          </p:cNvPr>
          <p:cNvSpPr/>
          <p:nvPr/>
        </p:nvSpPr>
        <p:spPr>
          <a:xfrm>
            <a:off x="61419" y="2217773"/>
            <a:ext cx="900000" cy="4259831"/>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データ</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提供者</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9" name="直線コネクタ 8">
            <a:extLst>
              <a:ext uri="{FF2B5EF4-FFF2-40B4-BE49-F238E27FC236}">
                <a16:creationId xmlns:a16="http://schemas.microsoft.com/office/drawing/2014/main" id="{0BA8AEC6-A48D-45C0-8113-0C21E50CFC45}"/>
              </a:ext>
            </a:extLst>
          </p:cNvPr>
          <p:cNvCxnSpPr>
            <a:cxnSpLocks/>
          </p:cNvCxnSpPr>
          <p:nvPr/>
        </p:nvCxnSpPr>
        <p:spPr>
          <a:xfrm>
            <a:off x="961419" y="6479003"/>
            <a:ext cx="8858856" cy="0"/>
          </a:xfrm>
          <a:prstGeom prst="line">
            <a:avLst/>
          </a:prstGeom>
          <a:ln w="95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829D2700-49B4-49AE-80C5-8476540265DD}"/>
              </a:ext>
            </a:extLst>
          </p:cNvPr>
          <p:cNvCxnSpPr>
            <a:cxnSpLocks/>
          </p:cNvCxnSpPr>
          <p:nvPr/>
        </p:nvCxnSpPr>
        <p:spPr>
          <a:xfrm>
            <a:off x="9820275" y="2219705"/>
            <a:ext cx="0" cy="42592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楕円 43">
            <a:extLst>
              <a:ext uri="{FF2B5EF4-FFF2-40B4-BE49-F238E27FC236}">
                <a16:creationId xmlns:a16="http://schemas.microsoft.com/office/drawing/2014/main" id="{1DA96A71-D15D-4D89-AB2F-A815AA50E237}"/>
              </a:ext>
            </a:extLst>
          </p:cNvPr>
          <p:cNvSpPr/>
          <p:nvPr/>
        </p:nvSpPr>
        <p:spPr>
          <a:xfrm>
            <a:off x="3571335" y="2479784"/>
            <a:ext cx="1381665"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データ加工</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52" name="楕円 51">
            <a:extLst>
              <a:ext uri="{FF2B5EF4-FFF2-40B4-BE49-F238E27FC236}">
                <a16:creationId xmlns:a16="http://schemas.microsoft.com/office/drawing/2014/main" id="{C79CDD28-DADF-4F03-8744-F72E77D3779D}"/>
              </a:ext>
            </a:extLst>
          </p:cNvPr>
          <p:cNvSpPr/>
          <p:nvPr/>
        </p:nvSpPr>
        <p:spPr>
          <a:xfrm>
            <a:off x="1198852" y="2470098"/>
            <a:ext cx="1283945"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提供データの取得</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55" name="直線矢印コネクタ 54">
            <a:extLst>
              <a:ext uri="{FF2B5EF4-FFF2-40B4-BE49-F238E27FC236}">
                <a16:creationId xmlns:a16="http://schemas.microsoft.com/office/drawing/2014/main" id="{C25ED545-2E3F-4497-89F3-05CE31E5CD7D}"/>
              </a:ext>
            </a:extLst>
          </p:cNvPr>
          <p:cNvCxnSpPr>
            <a:cxnSpLocks/>
            <a:stCxn id="52" idx="6"/>
            <a:endCxn id="44" idx="2"/>
          </p:cNvCxnSpPr>
          <p:nvPr/>
        </p:nvCxnSpPr>
        <p:spPr>
          <a:xfrm>
            <a:off x="2482797" y="2758098"/>
            <a:ext cx="1088538" cy="968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86E9FC77-39B0-4B4E-AEDE-40559E697EBE}"/>
              </a:ext>
            </a:extLst>
          </p:cNvPr>
          <p:cNvSpPr/>
          <p:nvPr/>
        </p:nvSpPr>
        <p:spPr>
          <a:xfrm>
            <a:off x="61419" y="1767417"/>
            <a:ext cx="899998"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アクター／</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システム</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cxnSp>
        <p:nvCxnSpPr>
          <p:cNvPr id="39" name="直線コネクタ 38">
            <a:extLst>
              <a:ext uri="{FF2B5EF4-FFF2-40B4-BE49-F238E27FC236}">
                <a16:creationId xmlns:a16="http://schemas.microsoft.com/office/drawing/2014/main" id="{A10BAA7A-AEAF-44A4-8244-18EAF2BBA5A3}"/>
              </a:ext>
            </a:extLst>
          </p:cNvPr>
          <p:cNvCxnSpPr>
            <a:cxnSpLocks/>
          </p:cNvCxnSpPr>
          <p:nvPr/>
        </p:nvCxnSpPr>
        <p:spPr>
          <a:xfrm>
            <a:off x="7410644" y="2216394"/>
            <a:ext cx="37148" cy="4262609"/>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24E898A5-A352-4F8B-A0C7-29A9F98F845A}"/>
              </a:ext>
            </a:extLst>
          </p:cNvPr>
          <p:cNvSpPr txBox="1"/>
          <p:nvPr/>
        </p:nvSpPr>
        <p:spPr>
          <a:xfrm>
            <a:off x="211773" y="651884"/>
            <a:ext cx="9482454" cy="557574"/>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■ オンプレミスのデータカタログ作成ツールを使用した場合におけるデータ再登録時の業務フローを以下に図示する。</a:t>
            </a:r>
            <a:endParaRPr lang="en-US" altLang="ja-JP" sz="1600" dirty="0">
              <a:latin typeface="Meiryo UI" panose="020B0604030504040204" pitchFamily="50" charset="-128"/>
              <a:ea typeface="Meiryo UI" panose="020B0604030504040204" pitchFamily="50" charset="-128"/>
            </a:endParaRPr>
          </a:p>
        </p:txBody>
      </p:sp>
      <p:sp>
        <p:nvSpPr>
          <p:cNvPr id="42" name="正方形/長方形 41">
            <a:extLst>
              <a:ext uri="{FF2B5EF4-FFF2-40B4-BE49-F238E27FC236}">
                <a16:creationId xmlns:a16="http://schemas.microsoft.com/office/drawing/2014/main" id="{6AD6DB6B-5302-4106-99B9-E2E32C1B9F2B}"/>
              </a:ext>
            </a:extLst>
          </p:cNvPr>
          <p:cNvSpPr/>
          <p:nvPr/>
        </p:nvSpPr>
        <p:spPr>
          <a:xfrm>
            <a:off x="2656157" y="1762487"/>
            <a:ext cx="4754487"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データ提供者サイト</a:t>
            </a:r>
          </a:p>
        </p:txBody>
      </p:sp>
      <p:sp>
        <p:nvSpPr>
          <p:cNvPr id="43" name="正方形/長方形 42">
            <a:extLst>
              <a:ext uri="{FF2B5EF4-FFF2-40B4-BE49-F238E27FC236}">
                <a16:creationId xmlns:a16="http://schemas.microsoft.com/office/drawing/2014/main" id="{76B8F0E0-C5D3-428F-8744-FC26F1B66424}"/>
              </a:ext>
            </a:extLst>
          </p:cNvPr>
          <p:cNvSpPr/>
          <p:nvPr/>
        </p:nvSpPr>
        <p:spPr>
          <a:xfrm>
            <a:off x="7410642" y="1760448"/>
            <a:ext cx="2406253" cy="455946"/>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支援サービス群</a:t>
            </a:r>
          </a:p>
        </p:txBody>
      </p:sp>
      <p:sp>
        <p:nvSpPr>
          <p:cNvPr id="48" name="正方形/長方形 47">
            <a:extLst>
              <a:ext uri="{FF2B5EF4-FFF2-40B4-BE49-F238E27FC236}">
                <a16:creationId xmlns:a16="http://schemas.microsoft.com/office/drawing/2014/main" id="{93DEE1C6-26FE-4612-9E70-4C8B1E5C1949}"/>
              </a:ext>
            </a:extLst>
          </p:cNvPr>
          <p:cNvSpPr/>
          <p:nvPr/>
        </p:nvSpPr>
        <p:spPr>
          <a:xfrm>
            <a:off x="969925" y="1768375"/>
            <a:ext cx="1686232"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データ利用者サイト</a:t>
            </a:r>
          </a:p>
        </p:txBody>
      </p:sp>
      <p:cxnSp>
        <p:nvCxnSpPr>
          <p:cNvPr id="49" name="直線コネクタ 48">
            <a:extLst>
              <a:ext uri="{FF2B5EF4-FFF2-40B4-BE49-F238E27FC236}">
                <a16:creationId xmlns:a16="http://schemas.microsoft.com/office/drawing/2014/main" id="{5E00B696-A034-4DAC-A3EF-763D18EA90B6}"/>
              </a:ext>
            </a:extLst>
          </p:cNvPr>
          <p:cNvCxnSpPr>
            <a:cxnSpLocks/>
          </p:cNvCxnSpPr>
          <p:nvPr/>
        </p:nvCxnSpPr>
        <p:spPr>
          <a:xfrm>
            <a:off x="2655479" y="2217792"/>
            <a:ext cx="37148" cy="4262609"/>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B49A4BB9-CEBF-439A-BF64-3F4CFDF0DFD1}"/>
              </a:ext>
            </a:extLst>
          </p:cNvPr>
          <p:cNvCxnSpPr>
            <a:cxnSpLocks/>
            <a:stCxn id="44" idx="6"/>
            <a:endCxn id="56" idx="2"/>
          </p:cNvCxnSpPr>
          <p:nvPr/>
        </p:nvCxnSpPr>
        <p:spPr>
          <a:xfrm flipV="1">
            <a:off x="4953000" y="2760654"/>
            <a:ext cx="609683" cy="713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3F76EF32-CB2F-4D2D-91EC-59AB0A8FFF69}"/>
              </a:ext>
            </a:extLst>
          </p:cNvPr>
          <p:cNvSpPr/>
          <p:nvPr/>
        </p:nvSpPr>
        <p:spPr>
          <a:xfrm>
            <a:off x="5562683" y="2472654"/>
            <a:ext cx="1381665"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ログイン</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58" name="楕円 57">
            <a:extLst>
              <a:ext uri="{FF2B5EF4-FFF2-40B4-BE49-F238E27FC236}">
                <a16:creationId xmlns:a16="http://schemas.microsoft.com/office/drawing/2014/main" id="{58A32876-4FDE-48F8-AB13-6B1C6EBFF1DF}"/>
              </a:ext>
            </a:extLst>
          </p:cNvPr>
          <p:cNvSpPr/>
          <p:nvPr/>
        </p:nvSpPr>
        <p:spPr>
          <a:xfrm>
            <a:off x="5562942" y="3451479"/>
            <a:ext cx="1381666" cy="57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情報入力</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59" name="正方形/長方形 58">
            <a:extLst>
              <a:ext uri="{FF2B5EF4-FFF2-40B4-BE49-F238E27FC236}">
                <a16:creationId xmlns:a16="http://schemas.microsoft.com/office/drawing/2014/main" id="{8D192270-D78A-48C9-A7D2-686E74A92F2F}"/>
              </a:ext>
            </a:extLst>
          </p:cNvPr>
          <p:cNvSpPr/>
          <p:nvPr/>
        </p:nvSpPr>
        <p:spPr>
          <a:xfrm>
            <a:off x="5654924" y="4487646"/>
            <a:ext cx="1197702"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データカタログ</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作成ツール</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sp>
        <p:nvSpPr>
          <p:cNvPr id="61" name="正方形/長方形 60">
            <a:extLst>
              <a:ext uri="{FF2B5EF4-FFF2-40B4-BE49-F238E27FC236}">
                <a16:creationId xmlns:a16="http://schemas.microsoft.com/office/drawing/2014/main" id="{93E1DFA7-D648-43E8-8549-EC9372F39023}"/>
              </a:ext>
            </a:extLst>
          </p:cNvPr>
          <p:cNvSpPr/>
          <p:nvPr/>
        </p:nvSpPr>
        <p:spPr>
          <a:xfrm>
            <a:off x="7641170" y="4487646"/>
            <a:ext cx="1227919"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18000" bIns="45720" numCol="1" spcCol="0" rtlCol="0" fromWordArt="0" anchor="ctr" anchorCtr="0" forceAA="0" compatLnSpc="1">
            <a:prstTxWarp prst="textNoShape">
              <a:avLst/>
            </a:prstTxWarp>
            <a:noAutofit/>
          </a:body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来歴管理</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62" name="直線矢印コネクタ 61">
            <a:extLst>
              <a:ext uri="{FF2B5EF4-FFF2-40B4-BE49-F238E27FC236}">
                <a16:creationId xmlns:a16="http://schemas.microsoft.com/office/drawing/2014/main" id="{A7D5F477-FFC1-4604-9A48-9278F75427A2}"/>
              </a:ext>
            </a:extLst>
          </p:cNvPr>
          <p:cNvCxnSpPr>
            <a:cxnSpLocks/>
            <a:stCxn id="56" idx="4"/>
            <a:endCxn id="58" idx="0"/>
          </p:cNvCxnSpPr>
          <p:nvPr/>
        </p:nvCxnSpPr>
        <p:spPr>
          <a:xfrm>
            <a:off x="6253516" y="3048654"/>
            <a:ext cx="259" cy="4028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05A69683-052E-4EE7-BD53-CE8AD97BD086}"/>
              </a:ext>
            </a:extLst>
          </p:cNvPr>
          <p:cNvCxnSpPr>
            <a:cxnSpLocks/>
            <a:stCxn id="58" idx="4"/>
            <a:endCxn id="59" idx="0"/>
          </p:cNvCxnSpPr>
          <p:nvPr/>
        </p:nvCxnSpPr>
        <p:spPr>
          <a:xfrm>
            <a:off x="6253775" y="4027479"/>
            <a:ext cx="0" cy="46016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EC7DFE02-F721-4918-A6D2-BADFF3C33BC5}"/>
              </a:ext>
            </a:extLst>
          </p:cNvPr>
          <p:cNvCxnSpPr>
            <a:cxnSpLocks/>
            <a:stCxn id="59" idx="3"/>
            <a:endCxn id="61" idx="1"/>
          </p:cNvCxnSpPr>
          <p:nvPr/>
        </p:nvCxnSpPr>
        <p:spPr>
          <a:xfrm>
            <a:off x="6852626" y="4775646"/>
            <a:ext cx="78854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フローチャート: 磁気ディスク 65">
            <a:extLst>
              <a:ext uri="{FF2B5EF4-FFF2-40B4-BE49-F238E27FC236}">
                <a16:creationId xmlns:a16="http://schemas.microsoft.com/office/drawing/2014/main" id="{3E22106B-5A5E-407E-BFBB-C6D5F4EB6FC7}"/>
              </a:ext>
            </a:extLst>
          </p:cNvPr>
          <p:cNvSpPr/>
          <p:nvPr/>
        </p:nvSpPr>
        <p:spPr>
          <a:xfrm>
            <a:off x="3663316" y="4413127"/>
            <a:ext cx="1197702" cy="725038"/>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eiryo UI" panose="020B0604030504040204" pitchFamily="50" charset="-128"/>
                <a:ea typeface="Meiryo UI" panose="020B0604030504040204" pitchFamily="50" charset="-128"/>
              </a:rPr>
              <a:t>データ提供者</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カタログサイト</a:t>
            </a:r>
            <a:endParaRPr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67" name="直線矢印コネクタ 66">
            <a:extLst>
              <a:ext uri="{FF2B5EF4-FFF2-40B4-BE49-F238E27FC236}">
                <a16:creationId xmlns:a16="http://schemas.microsoft.com/office/drawing/2014/main" id="{D958EE31-C785-45CF-AE11-8CB2BB1A1825}"/>
              </a:ext>
            </a:extLst>
          </p:cNvPr>
          <p:cNvCxnSpPr>
            <a:cxnSpLocks/>
            <a:stCxn id="59" idx="1"/>
            <a:endCxn id="66" idx="4"/>
          </p:cNvCxnSpPr>
          <p:nvPr/>
        </p:nvCxnSpPr>
        <p:spPr>
          <a:xfrm flipH="1">
            <a:off x="4861018" y="4775646"/>
            <a:ext cx="79390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テキスト ボックス 38">
            <a:extLst>
              <a:ext uri="{FF2B5EF4-FFF2-40B4-BE49-F238E27FC236}">
                <a16:creationId xmlns:a16="http://schemas.microsoft.com/office/drawing/2014/main" id="{B05D7D30-5CEE-49BA-96BE-03EE0C515BD1}"/>
              </a:ext>
            </a:extLst>
          </p:cNvPr>
          <p:cNvSpPr txBox="1"/>
          <p:nvPr/>
        </p:nvSpPr>
        <p:spPr>
          <a:xfrm>
            <a:off x="4045212" y="5144628"/>
            <a:ext cx="630301" cy="246221"/>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カタログ</a:t>
            </a:r>
            <a:endParaRPr kumimoji="1" lang="ja-JP" altLang="en-US" sz="1000" dirty="0">
              <a:latin typeface="Meiryo UI" panose="020B0604030504040204" pitchFamily="50" charset="-128"/>
              <a:ea typeface="Meiryo UI" panose="020B0604030504040204" pitchFamily="50" charset="-128"/>
            </a:endParaRPr>
          </a:p>
        </p:txBody>
      </p:sp>
      <p:sp>
        <p:nvSpPr>
          <p:cNvPr id="71" name="フローチャート: 順次アクセス記憶 70">
            <a:extLst>
              <a:ext uri="{FF2B5EF4-FFF2-40B4-BE49-F238E27FC236}">
                <a16:creationId xmlns:a16="http://schemas.microsoft.com/office/drawing/2014/main" id="{E1B85D38-B40F-4E5A-B5D2-DE71DC10A734}"/>
              </a:ext>
            </a:extLst>
          </p:cNvPr>
          <p:cNvSpPr/>
          <p:nvPr/>
        </p:nvSpPr>
        <p:spPr>
          <a:xfrm>
            <a:off x="3757212" y="5104724"/>
            <a:ext cx="288000" cy="288000"/>
          </a:xfrm>
          <a:prstGeom prst="flowChartMagneticTa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45" name="正方形/長方形 44">
            <a:extLst>
              <a:ext uri="{FF2B5EF4-FFF2-40B4-BE49-F238E27FC236}">
                <a16:creationId xmlns:a16="http://schemas.microsoft.com/office/drawing/2014/main" id="{879A2C97-0221-E397-5CC8-5DF7C8CB5F53}"/>
              </a:ext>
            </a:extLst>
          </p:cNvPr>
          <p:cNvSpPr/>
          <p:nvPr/>
        </p:nvSpPr>
        <p:spPr>
          <a:xfrm>
            <a:off x="1844622" y="1265477"/>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46" name="正方形/長方形 45">
            <a:extLst>
              <a:ext uri="{FF2B5EF4-FFF2-40B4-BE49-F238E27FC236}">
                <a16:creationId xmlns:a16="http://schemas.microsoft.com/office/drawing/2014/main" id="{54E028E5-878F-C115-7338-1C3C12B74C78}"/>
              </a:ext>
            </a:extLst>
          </p:cNvPr>
          <p:cNvSpPr/>
          <p:nvPr/>
        </p:nvSpPr>
        <p:spPr>
          <a:xfrm>
            <a:off x="3875021" y="1317389"/>
            <a:ext cx="360000"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47" name="テキスト ボックス 46">
            <a:extLst>
              <a:ext uri="{FF2B5EF4-FFF2-40B4-BE49-F238E27FC236}">
                <a16:creationId xmlns:a16="http://schemas.microsoft.com/office/drawing/2014/main" id="{C53C720A-E378-5133-FB50-01FEFDFB31AD}"/>
              </a:ext>
            </a:extLst>
          </p:cNvPr>
          <p:cNvSpPr txBox="1"/>
          <p:nvPr/>
        </p:nvSpPr>
        <p:spPr>
          <a:xfrm>
            <a:off x="2730453" y="1196404"/>
            <a:ext cx="1213794" cy="461665"/>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手作業</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画面処理含む</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50" name="テキスト ボックス 49">
            <a:extLst>
              <a:ext uri="{FF2B5EF4-FFF2-40B4-BE49-F238E27FC236}">
                <a16:creationId xmlns:a16="http://schemas.microsoft.com/office/drawing/2014/main" id="{43A6ABBC-BE4A-0FF8-F640-F15FB607BAF0}"/>
              </a:ext>
            </a:extLst>
          </p:cNvPr>
          <p:cNvSpPr txBox="1"/>
          <p:nvPr/>
        </p:nvSpPr>
        <p:spPr>
          <a:xfrm>
            <a:off x="4191289" y="1304890"/>
            <a:ext cx="979755"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システム処理</a:t>
            </a:r>
          </a:p>
        </p:txBody>
      </p:sp>
      <p:sp>
        <p:nvSpPr>
          <p:cNvPr id="51" name="フローチャート: 順次アクセス記憶 50">
            <a:extLst>
              <a:ext uri="{FF2B5EF4-FFF2-40B4-BE49-F238E27FC236}">
                <a16:creationId xmlns:a16="http://schemas.microsoft.com/office/drawing/2014/main" id="{5B1C07B0-08C8-4F65-AC1E-F9DDC8E31658}"/>
              </a:ext>
            </a:extLst>
          </p:cNvPr>
          <p:cNvSpPr/>
          <p:nvPr/>
        </p:nvSpPr>
        <p:spPr>
          <a:xfrm>
            <a:off x="5217334" y="1317389"/>
            <a:ext cx="252000" cy="252000"/>
          </a:xfrm>
          <a:prstGeom prst="flowChartMagnetic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53" name="テキスト ボックス 52">
            <a:extLst>
              <a:ext uri="{FF2B5EF4-FFF2-40B4-BE49-F238E27FC236}">
                <a16:creationId xmlns:a16="http://schemas.microsoft.com/office/drawing/2014/main" id="{6058C292-0F2B-C511-1E43-305DE16F46FC}"/>
              </a:ext>
            </a:extLst>
          </p:cNvPr>
          <p:cNvSpPr txBox="1"/>
          <p:nvPr/>
        </p:nvSpPr>
        <p:spPr>
          <a:xfrm>
            <a:off x="5433149" y="1304890"/>
            <a:ext cx="554960"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データ</a:t>
            </a:r>
          </a:p>
        </p:txBody>
      </p:sp>
      <p:sp>
        <p:nvSpPr>
          <p:cNvPr id="57" name="フローチャート: 磁気ディスク 56">
            <a:extLst>
              <a:ext uri="{FF2B5EF4-FFF2-40B4-BE49-F238E27FC236}">
                <a16:creationId xmlns:a16="http://schemas.microsoft.com/office/drawing/2014/main" id="{AFDCCBA9-D0EA-BB17-12A2-131D5497E717}"/>
              </a:ext>
            </a:extLst>
          </p:cNvPr>
          <p:cNvSpPr/>
          <p:nvPr/>
        </p:nvSpPr>
        <p:spPr>
          <a:xfrm>
            <a:off x="5980383" y="1317389"/>
            <a:ext cx="360000" cy="25200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60" name="テキスト ボックス 59">
            <a:extLst>
              <a:ext uri="{FF2B5EF4-FFF2-40B4-BE49-F238E27FC236}">
                <a16:creationId xmlns:a16="http://schemas.microsoft.com/office/drawing/2014/main" id="{62A735B1-1325-155D-F226-90370A52D748}"/>
              </a:ext>
            </a:extLst>
          </p:cNvPr>
          <p:cNvSpPr txBox="1"/>
          <p:nvPr/>
        </p:nvSpPr>
        <p:spPr>
          <a:xfrm>
            <a:off x="6296314" y="1304890"/>
            <a:ext cx="671979"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a:t>
            </a:r>
          </a:p>
        </p:txBody>
      </p:sp>
      <p:sp>
        <p:nvSpPr>
          <p:cNvPr id="65" name="楕円 64">
            <a:extLst>
              <a:ext uri="{FF2B5EF4-FFF2-40B4-BE49-F238E27FC236}">
                <a16:creationId xmlns:a16="http://schemas.microsoft.com/office/drawing/2014/main" id="{7ADFDAF5-F98B-7EA9-9EDE-3C07AF13B7B9}"/>
              </a:ext>
            </a:extLst>
          </p:cNvPr>
          <p:cNvSpPr/>
          <p:nvPr/>
        </p:nvSpPr>
        <p:spPr>
          <a:xfrm>
            <a:off x="2407817" y="1317389"/>
            <a:ext cx="360000" cy="25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25450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円柱 35">
            <a:extLst>
              <a:ext uri="{FF2B5EF4-FFF2-40B4-BE49-F238E27FC236}">
                <a16:creationId xmlns:a16="http://schemas.microsoft.com/office/drawing/2014/main" id="{2F5F85C9-E27B-406A-96D4-2B1B22C421BB}"/>
              </a:ext>
            </a:extLst>
          </p:cNvPr>
          <p:cNvSpPr/>
          <p:nvPr/>
        </p:nvSpPr>
        <p:spPr>
          <a:xfrm>
            <a:off x="6994867" y="2303865"/>
            <a:ext cx="2284596" cy="3404909"/>
          </a:xfrm>
          <a:prstGeom prst="can">
            <a:avLst>
              <a:gd name="adj" fmla="val 162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a:solidFill>
                  <a:schemeClr val="tx1"/>
                </a:solidFill>
              </a:rPr>
              <a:t>CKAN</a:t>
            </a:r>
            <a:endParaRPr kumimoji="1" lang="ja-JP" altLang="en-US" dirty="0">
              <a:solidFill>
                <a:schemeClr val="tx1"/>
              </a:solidFill>
            </a:endParaRPr>
          </a:p>
        </p:txBody>
      </p:sp>
      <p:sp>
        <p:nvSpPr>
          <p:cNvPr id="4" name="タイトル 1">
            <a:extLst>
              <a:ext uri="{FF2B5EF4-FFF2-40B4-BE49-F238E27FC236}">
                <a16:creationId xmlns:a16="http://schemas.microsoft.com/office/drawing/2014/main" id="{7B3B32DC-6F4A-4BDB-8728-4DBD5008872A}"/>
              </a:ext>
            </a:extLst>
          </p:cNvPr>
          <p:cNvSpPr>
            <a:spLocks noGrp="1"/>
          </p:cNvSpPr>
          <p:nvPr>
            <p:ph type="title"/>
          </p:nvPr>
        </p:nvSpPr>
        <p:spPr>
          <a:xfrm>
            <a:off x="234000" y="80166"/>
            <a:ext cx="9067500" cy="432000"/>
          </a:xfrm>
        </p:spPr>
        <p:txBody>
          <a:bodyPr>
            <a:normAutofit/>
          </a:bodyPr>
          <a:lstStyle/>
          <a:p>
            <a:r>
              <a:rPr lang="en-US" altLang="ja-JP" sz="1800" dirty="0"/>
              <a:t>1.5 </a:t>
            </a:r>
            <a:r>
              <a:rPr lang="ja-JP" altLang="en-US" sz="1800" dirty="0"/>
              <a:t>データカタログ作成ツールのユーザ認証方式</a:t>
            </a:r>
            <a:endParaRPr kumimoji="1" lang="ja-JP" altLang="en-US" sz="1800" dirty="0">
              <a:latin typeface="Meiryo UI" panose="020B0604030504040204" pitchFamily="50" charset="-128"/>
              <a:ea typeface="Meiryo UI" panose="020B0604030504040204" pitchFamily="50" charset="-128"/>
            </a:endParaRPr>
          </a:p>
        </p:txBody>
      </p:sp>
      <p:grpSp>
        <p:nvGrpSpPr>
          <p:cNvPr id="9" name="グループ化 8">
            <a:extLst>
              <a:ext uri="{FF2B5EF4-FFF2-40B4-BE49-F238E27FC236}">
                <a16:creationId xmlns:a16="http://schemas.microsoft.com/office/drawing/2014/main" id="{3DA84979-9E33-476F-8405-A237FE0F6B31}"/>
              </a:ext>
            </a:extLst>
          </p:cNvPr>
          <p:cNvGrpSpPr/>
          <p:nvPr/>
        </p:nvGrpSpPr>
        <p:grpSpPr>
          <a:xfrm>
            <a:off x="339383" y="2737090"/>
            <a:ext cx="757662" cy="903678"/>
            <a:chOff x="1441031" y="2056932"/>
            <a:chExt cx="990318" cy="888590"/>
          </a:xfrm>
        </p:grpSpPr>
        <p:pic>
          <p:nvPicPr>
            <p:cNvPr id="10" name="グラフィックス 27" descr="ユーザー 単色塗りつぶし">
              <a:extLst>
                <a:ext uri="{FF2B5EF4-FFF2-40B4-BE49-F238E27FC236}">
                  <a16:creationId xmlns:a16="http://schemas.microsoft.com/office/drawing/2014/main" id="{E9DA1FB6-F705-45C5-BEBB-6CF8279DCF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1031" y="2056932"/>
              <a:ext cx="990318" cy="782833"/>
            </a:xfrm>
            <a:prstGeom prst="rect">
              <a:avLst/>
            </a:prstGeom>
          </p:spPr>
        </p:pic>
        <p:sp>
          <p:nvSpPr>
            <p:cNvPr id="11" name="テキスト ボックス 28">
              <a:extLst>
                <a:ext uri="{FF2B5EF4-FFF2-40B4-BE49-F238E27FC236}">
                  <a16:creationId xmlns:a16="http://schemas.microsoft.com/office/drawing/2014/main" id="{FBBCC62E-8D98-4A62-B5E9-59970167E827}"/>
                </a:ext>
              </a:extLst>
            </p:cNvPr>
            <p:cNvSpPr txBox="1"/>
            <p:nvPr/>
          </p:nvSpPr>
          <p:spPr>
            <a:xfrm>
              <a:off x="1521949" y="2703412"/>
              <a:ext cx="744229" cy="24211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solidFill>
                    <a:schemeClr val="tx2">
                      <a:lumMod val="75000"/>
                    </a:schemeClr>
                  </a:solidFill>
                  <a:latin typeface="Meiryo UI" panose="020B0604030504040204" pitchFamily="50" charset="-128"/>
                  <a:ea typeface="Meiryo UI" panose="020B0604030504040204" pitchFamily="50" charset="-128"/>
                </a:rPr>
                <a:t>提供者</a:t>
              </a:r>
              <a:endParaRPr kumimoji="1" lang="ja-JP" altLang="en-US" sz="1000" dirty="0">
                <a:solidFill>
                  <a:schemeClr val="tx2">
                    <a:lumMod val="75000"/>
                  </a:schemeClr>
                </a:solidFill>
                <a:latin typeface="Meiryo UI" panose="020B0604030504040204" pitchFamily="50" charset="-128"/>
                <a:ea typeface="Meiryo UI" panose="020B0604030504040204" pitchFamily="50" charset="-128"/>
              </a:endParaRPr>
            </a:p>
          </p:txBody>
        </p:sp>
      </p:grpSp>
      <p:sp>
        <p:nvSpPr>
          <p:cNvPr id="12" name="正方形/長方形 11">
            <a:extLst>
              <a:ext uri="{FF2B5EF4-FFF2-40B4-BE49-F238E27FC236}">
                <a16:creationId xmlns:a16="http://schemas.microsoft.com/office/drawing/2014/main" id="{5214ADB3-6D7C-4E46-AFA0-941280D4BB84}"/>
              </a:ext>
            </a:extLst>
          </p:cNvPr>
          <p:cNvSpPr/>
          <p:nvPr/>
        </p:nvSpPr>
        <p:spPr>
          <a:xfrm>
            <a:off x="2517852" y="732882"/>
            <a:ext cx="2564668" cy="4894941"/>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kumimoji="1" lang="ja-JP" altLang="en-US" dirty="0">
                <a:latin typeface="Meiryo UI" panose="020B0604030504040204" pitchFamily="50" charset="-128"/>
                <a:ea typeface="Meiryo UI" panose="020B0604030504040204" pitchFamily="50" charset="-128"/>
              </a:rPr>
              <a:t>データカタログ作成ツール</a:t>
            </a:r>
          </a:p>
        </p:txBody>
      </p:sp>
      <p:cxnSp>
        <p:nvCxnSpPr>
          <p:cNvPr id="16" name="直線矢印コネクタ 15">
            <a:extLst>
              <a:ext uri="{FF2B5EF4-FFF2-40B4-BE49-F238E27FC236}">
                <a16:creationId xmlns:a16="http://schemas.microsoft.com/office/drawing/2014/main" id="{F344CF31-0899-4598-86D4-1DEE956E05DF}"/>
              </a:ext>
            </a:extLst>
          </p:cNvPr>
          <p:cNvCxnSpPr>
            <a:cxnSpLocks/>
          </p:cNvCxnSpPr>
          <p:nvPr/>
        </p:nvCxnSpPr>
        <p:spPr>
          <a:xfrm flipV="1">
            <a:off x="1097045" y="1098895"/>
            <a:ext cx="1420807" cy="3974"/>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7" name="テキスト ボックス 16">
            <a:extLst>
              <a:ext uri="{FF2B5EF4-FFF2-40B4-BE49-F238E27FC236}">
                <a16:creationId xmlns:a16="http://schemas.microsoft.com/office/drawing/2014/main" id="{5E386933-D66F-4AF3-AA98-816DCF2818F4}"/>
              </a:ext>
            </a:extLst>
          </p:cNvPr>
          <p:cNvSpPr txBox="1"/>
          <p:nvPr/>
        </p:nvSpPr>
        <p:spPr>
          <a:xfrm>
            <a:off x="1097045" y="775350"/>
            <a:ext cx="1051839"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アクセス</a:t>
            </a:r>
          </a:p>
        </p:txBody>
      </p:sp>
      <p:cxnSp>
        <p:nvCxnSpPr>
          <p:cNvPr id="18" name="直線矢印コネクタ 17">
            <a:extLst>
              <a:ext uri="{FF2B5EF4-FFF2-40B4-BE49-F238E27FC236}">
                <a16:creationId xmlns:a16="http://schemas.microsoft.com/office/drawing/2014/main" id="{9F7C0718-8D23-43E7-86F4-DFD72C303D2A}"/>
              </a:ext>
            </a:extLst>
          </p:cNvPr>
          <p:cNvCxnSpPr>
            <a:cxnSpLocks/>
          </p:cNvCxnSpPr>
          <p:nvPr/>
        </p:nvCxnSpPr>
        <p:spPr>
          <a:xfrm>
            <a:off x="5090626" y="5232027"/>
            <a:ext cx="1879754"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7516A160-2351-4CD1-9885-EDD364249C15}"/>
              </a:ext>
            </a:extLst>
          </p:cNvPr>
          <p:cNvSpPr txBox="1"/>
          <p:nvPr/>
        </p:nvSpPr>
        <p:spPr>
          <a:xfrm>
            <a:off x="5252498" y="4615346"/>
            <a:ext cx="1999545" cy="461665"/>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カタログ登録</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a:t>
            </a:r>
            <a:r>
              <a:rPr kumimoji="1" lang="ja-JP" altLang="en-US" sz="1200" dirty="0">
                <a:solidFill>
                  <a:srgbClr val="FF0000"/>
                </a:solidFill>
                <a:latin typeface="Meiryo UI" panose="020B0604030504040204" pitchFamily="50" charset="-128"/>
                <a:ea typeface="Meiryo UI" panose="020B0604030504040204" pitchFamily="50" charset="-128"/>
              </a:rPr>
              <a:t>ユーザごとの</a:t>
            </a:r>
            <a:r>
              <a:rPr kumimoji="1" lang="en-US" altLang="ja-JP" sz="1200" dirty="0">
                <a:solidFill>
                  <a:srgbClr val="FF0000"/>
                </a:solidFill>
                <a:latin typeface="Meiryo UI" panose="020B0604030504040204" pitchFamily="50" charset="-128"/>
                <a:ea typeface="Meiryo UI" panose="020B0604030504040204" pitchFamily="50" charset="-128"/>
              </a:rPr>
              <a:t>API</a:t>
            </a:r>
            <a:r>
              <a:rPr kumimoji="1" lang="ja-JP" altLang="en-US" sz="1200" dirty="0">
                <a:solidFill>
                  <a:srgbClr val="FF0000"/>
                </a:solidFill>
                <a:latin typeface="Meiryo UI" panose="020B0604030504040204" pitchFamily="50" charset="-128"/>
                <a:ea typeface="Meiryo UI" panose="020B0604030504040204" pitchFamily="50" charset="-128"/>
              </a:rPr>
              <a:t>キー</a:t>
            </a:r>
            <a:r>
              <a:rPr kumimoji="1" lang="ja-JP" altLang="en-US" sz="1200" dirty="0">
                <a:latin typeface="Meiryo UI" panose="020B0604030504040204" pitchFamily="50" charset="-128"/>
                <a:ea typeface="Meiryo UI" panose="020B0604030504040204" pitchFamily="50" charset="-128"/>
              </a:rPr>
              <a:t>）</a:t>
            </a:r>
          </a:p>
        </p:txBody>
      </p:sp>
      <p:sp>
        <p:nvSpPr>
          <p:cNvPr id="23" name="フローチャート: 書類 22">
            <a:extLst>
              <a:ext uri="{FF2B5EF4-FFF2-40B4-BE49-F238E27FC236}">
                <a16:creationId xmlns:a16="http://schemas.microsoft.com/office/drawing/2014/main" id="{28084311-A423-4D8B-B915-2548B5A1E573}"/>
              </a:ext>
            </a:extLst>
          </p:cNvPr>
          <p:cNvSpPr/>
          <p:nvPr/>
        </p:nvSpPr>
        <p:spPr>
          <a:xfrm>
            <a:off x="5829742" y="5086391"/>
            <a:ext cx="376990" cy="408236"/>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tx1"/>
              </a:solidFill>
            </a:endParaRPr>
          </a:p>
        </p:txBody>
      </p:sp>
      <p:sp>
        <p:nvSpPr>
          <p:cNvPr id="24" name="フローチャート: 書類 23">
            <a:extLst>
              <a:ext uri="{FF2B5EF4-FFF2-40B4-BE49-F238E27FC236}">
                <a16:creationId xmlns:a16="http://schemas.microsoft.com/office/drawing/2014/main" id="{3DACEF6C-ADFA-4D23-8AEE-58F7304D87ED}"/>
              </a:ext>
            </a:extLst>
          </p:cNvPr>
          <p:cNvSpPr/>
          <p:nvPr/>
        </p:nvSpPr>
        <p:spPr>
          <a:xfrm>
            <a:off x="7422258" y="4983383"/>
            <a:ext cx="1670981" cy="570281"/>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t>カタログ情報</a:t>
            </a:r>
          </a:p>
        </p:txBody>
      </p:sp>
      <p:cxnSp>
        <p:nvCxnSpPr>
          <p:cNvPr id="28" name="直線矢印コネクタ 27">
            <a:extLst>
              <a:ext uri="{FF2B5EF4-FFF2-40B4-BE49-F238E27FC236}">
                <a16:creationId xmlns:a16="http://schemas.microsoft.com/office/drawing/2014/main" id="{CB211EDB-2609-4E61-96EC-08871FCB29A0}"/>
              </a:ext>
            </a:extLst>
          </p:cNvPr>
          <p:cNvCxnSpPr>
            <a:cxnSpLocks/>
          </p:cNvCxnSpPr>
          <p:nvPr/>
        </p:nvCxnSpPr>
        <p:spPr>
          <a:xfrm>
            <a:off x="1106141" y="5280023"/>
            <a:ext cx="1395649"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669AE3F4-4A31-4EE7-9C28-103EE3322E2E}"/>
              </a:ext>
            </a:extLst>
          </p:cNvPr>
          <p:cNvSpPr txBox="1"/>
          <p:nvPr/>
        </p:nvSpPr>
        <p:spPr>
          <a:xfrm>
            <a:off x="1081537" y="5020679"/>
            <a:ext cx="1266337"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カタログ作成</a:t>
            </a:r>
          </a:p>
        </p:txBody>
      </p:sp>
      <p:cxnSp>
        <p:nvCxnSpPr>
          <p:cNvPr id="30" name="直線矢印コネクタ 29">
            <a:extLst>
              <a:ext uri="{FF2B5EF4-FFF2-40B4-BE49-F238E27FC236}">
                <a16:creationId xmlns:a16="http://schemas.microsoft.com/office/drawing/2014/main" id="{731C1481-D126-4ACA-9AA5-3AAB1E5F67DA}"/>
              </a:ext>
            </a:extLst>
          </p:cNvPr>
          <p:cNvCxnSpPr>
            <a:cxnSpLocks/>
          </p:cNvCxnSpPr>
          <p:nvPr/>
        </p:nvCxnSpPr>
        <p:spPr>
          <a:xfrm>
            <a:off x="5082860" y="3014284"/>
            <a:ext cx="1879752"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32" name="直線矢印コネクタ 31">
            <a:extLst>
              <a:ext uri="{FF2B5EF4-FFF2-40B4-BE49-F238E27FC236}">
                <a16:creationId xmlns:a16="http://schemas.microsoft.com/office/drawing/2014/main" id="{A510D2E5-8082-4785-8D21-2BD2B6948B20}"/>
              </a:ext>
            </a:extLst>
          </p:cNvPr>
          <p:cNvCxnSpPr>
            <a:cxnSpLocks/>
          </p:cNvCxnSpPr>
          <p:nvPr/>
        </p:nvCxnSpPr>
        <p:spPr>
          <a:xfrm flipV="1">
            <a:off x="2547437" y="1784926"/>
            <a:ext cx="2507338" cy="21958"/>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sp>
        <p:nvSpPr>
          <p:cNvPr id="38" name="正方形/長方形 37">
            <a:extLst>
              <a:ext uri="{FF2B5EF4-FFF2-40B4-BE49-F238E27FC236}">
                <a16:creationId xmlns:a16="http://schemas.microsoft.com/office/drawing/2014/main" id="{E557F849-5902-4D40-ADCF-B24C1FD8AD79}"/>
              </a:ext>
            </a:extLst>
          </p:cNvPr>
          <p:cNvSpPr/>
          <p:nvPr/>
        </p:nvSpPr>
        <p:spPr>
          <a:xfrm>
            <a:off x="3243008" y="6088764"/>
            <a:ext cx="2317189" cy="640667"/>
          </a:xfrm>
          <a:prstGeom prst="rect">
            <a:avLst/>
          </a:prstGeom>
        </p:spPr>
        <p:style>
          <a:lnRef idx="2">
            <a:schemeClr val="dk1"/>
          </a:lnRef>
          <a:fillRef idx="1">
            <a:schemeClr val="lt1"/>
          </a:fillRef>
          <a:effectRef idx="0">
            <a:schemeClr val="dk1"/>
          </a:effectRef>
          <a:fontRef idx="minor">
            <a:schemeClr val="dk1"/>
          </a:fontRef>
        </p:style>
        <p:txBody>
          <a:bodyPr rtlCol="0" anchor="ctr" anchorCtr="0"/>
          <a:lstStyle/>
          <a:p>
            <a:pPr algn="ctr"/>
            <a:r>
              <a:rPr kumimoji="1" lang="ja-JP" altLang="en-US" dirty="0">
                <a:latin typeface="Meiryo UI" panose="020B0604030504040204" pitchFamily="50" charset="-128"/>
                <a:ea typeface="Meiryo UI" panose="020B0604030504040204" pitchFamily="50" charset="-128"/>
              </a:rPr>
              <a:t>来歴管理</a:t>
            </a:r>
          </a:p>
        </p:txBody>
      </p:sp>
      <p:sp>
        <p:nvSpPr>
          <p:cNvPr id="39" name="フローチャート: 書類 38">
            <a:extLst>
              <a:ext uri="{FF2B5EF4-FFF2-40B4-BE49-F238E27FC236}">
                <a16:creationId xmlns:a16="http://schemas.microsoft.com/office/drawing/2014/main" id="{FE659A9F-2D43-4084-81B0-B76B1085F108}"/>
              </a:ext>
            </a:extLst>
          </p:cNvPr>
          <p:cNvSpPr/>
          <p:nvPr/>
        </p:nvSpPr>
        <p:spPr>
          <a:xfrm>
            <a:off x="7475367" y="2991405"/>
            <a:ext cx="1531155" cy="458419"/>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t>ユーザ情報</a:t>
            </a:r>
          </a:p>
        </p:txBody>
      </p:sp>
      <p:sp>
        <p:nvSpPr>
          <p:cNvPr id="43" name="矢印: 左カーブ 42">
            <a:extLst>
              <a:ext uri="{FF2B5EF4-FFF2-40B4-BE49-F238E27FC236}">
                <a16:creationId xmlns:a16="http://schemas.microsoft.com/office/drawing/2014/main" id="{690780AB-3EFD-4BD2-847A-3D1BE57568A3}"/>
              </a:ext>
            </a:extLst>
          </p:cNvPr>
          <p:cNvSpPr/>
          <p:nvPr/>
        </p:nvSpPr>
        <p:spPr>
          <a:xfrm>
            <a:off x="7015381" y="2974846"/>
            <a:ext cx="390072" cy="52696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6" name="直線矢印コネクタ 45">
            <a:extLst>
              <a:ext uri="{FF2B5EF4-FFF2-40B4-BE49-F238E27FC236}">
                <a16:creationId xmlns:a16="http://schemas.microsoft.com/office/drawing/2014/main" id="{003887A2-80B3-4EA7-87BF-2C4776433EF2}"/>
              </a:ext>
            </a:extLst>
          </p:cNvPr>
          <p:cNvCxnSpPr>
            <a:cxnSpLocks/>
          </p:cNvCxnSpPr>
          <p:nvPr/>
        </p:nvCxnSpPr>
        <p:spPr>
          <a:xfrm flipH="1">
            <a:off x="5082860" y="3396113"/>
            <a:ext cx="1879752"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a:extLst>
              <a:ext uri="{FF2B5EF4-FFF2-40B4-BE49-F238E27FC236}">
                <a16:creationId xmlns:a16="http://schemas.microsoft.com/office/drawing/2014/main" id="{9A202A7D-FA82-4399-A37B-6151EAE76AFA}"/>
              </a:ext>
            </a:extLst>
          </p:cNvPr>
          <p:cNvCxnSpPr>
            <a:cxnSpLocks/>
          </p:cNvCxnSpPr>
          <p:nvPr/>
        </p:nvCxnSpPr>
        <p:spPr>
          <a:xfrm>
            <a:off x="1121649" y="1792667"/>
            <a:ext cx="1395649" cy="739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53" name="直線矢印コネクタ 52">
            <a:extLst>
              <a:ext uri="{FF2B5EF4-FFF2-40B4-BE49-F238E27FC236}">
                <a16:creationId xmlns:a16="http://schemas.microsoft.com/office/drawing/2014/main" id="{86E7AD7E-EED6-4BB4-8258-B0365C7E561B}"/>
              </a:ext>
            </a:extLst>
          </p:cNvPr>
          <p:cNvCxnSpPr>
            <a:cxnSpLocks/>
          </p:cNvCxnSpPr>
          <p:nvPr/>
        </p:nvCxnSpPr>
        <p:spPr>
          <a:xfrm flipH="1">
            <a:off x="4494769" y="1945295"/>
            <a:ext cx="571406" cy="0"/>
          </a:xfrm>
          <a:prstGeom prst="straightConnector1">
            <a:avLst/>
          </a:prstGeom>
          <a:ln w="25400">
            <a:prstDash val="dash"/>
            <a:tailEnd type="none"/>
          </a:ln>
        </p:spPr>
        <p:style>
          <a:lnRef idx="1">
            <a:schemeClr val="dk1"/>
          </a:lnRef>
          <a:fillRef idx="0">
            <a:schemeClr val="dk1"/>
          </a:fillRef>
          <a:effectRef idx="0">
            <a:schemeClr val="dk1"/>
          </a:effectRef>
          <a:fontRef idx="minor">
            <a:schemeClr val="tx1"/>
          </a:fontRef>
        </p:style>
      </p:cxnSp>
      <p:sp>
        <p:nvSpPr>
          <p:cNvPr id="58" name="テキスト ボックス 57">
            <a:extLst>
              <a:ext uri="{FF2B5EF4-FFF2-40B4-BE49-F238E27FC236}">
                <a16:creationId xmlns:a16="http://schemas.microsoft.com/office/drawing/2014/main" id="{E18DD7C2-1070-4AAB-8561-F2F6859AFA15}"/>
              </a:ext>
            </a:extLst>
          </p:cNvPr>
          <p:cNvSpPr txBox="1"/>
          <p:nvPr/>
        </p:nvSpPr>
        <p:spPr>
          <a:xfrm>
            <a:off x="1009966" y="1125629"/>
            <a:ext cx="1468599"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ログイン画面</a:t>
            </a:r>
          </a:p>
        </p:txBody>
      </p:sp>
      <p:cxnSp>
        <p:nvCxnSpPr>
          <p:cNvPr id="66" name="直線矢印コネクタ 65">
            <a:extLst>
              <a:ext uri="{FF2B5EF4-FFF2-40B4-BE49-F238E27FC236}">
                <a16:creationId xmlns:a16="http://schemas.microsoft.com/office/drawing/2014/main" id="{077E52B7-1126-4B7B-B9F2-92066C37EED8}"/>
              </a:ext>
            </a:extLst>
          </p:cNvPr>
          <p:cNvCxnSpPr>
            <a:cxnSpLocks/>
          </p:cNvCxnSpPr>
          <p:nvPr/>
        </p:nvCxnSpPr>
        <p:spPr>
          <a:xfrm>
            <a:off x="3452609" y="5615932"/>
            <a:ext cx="0" cy="472832"/>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69" name="テキスト ボックス 68">
            <a:extLst>
              <a:ext uri="{FF2B5EF4-FFF2-40B4-BE49-F238E27FC236}">
                <a16:creationId xmlns:a16="http://schemas.microsoft.com/office/drawing/2014/main" id="{8B62AD12-645E-44D4-8998-EABB53ED0688}"/>
              </a:ext>
            </a:extLst>
          </p:cNvPr>
          <p:cNvSpPr txBox="1"/>
          <p:nvPr/>
        </p:nvSpPr>
        <p:spPr>
          <a:xfrm>
            <a:off x="1169485" y="5708777"/>
            <a:ext cx="2175891" cy="646331"/>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新規来歴登録</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ログイン時の</a:t>
            </a:r>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ユーザ</a:t>
            </a:r>
            <a:r>
              <a:rPr kumimoji="1" lang="en-US" altLang="ja-JP" sz="1200" dirty="0">
                <a:latin typeface="Meiryo UI" panose="020B0604030504040204" pitchFamily="50" charset="-128"/>
                <a:ea typeface="Meiryo UI" panose="020B0604030504040204" pitchFamily="50" charset="-128"/>
              </a:rPr>
              <a:t>ID</a:t>
            </a:r>
            <a:r>
              <a:rPr kumimoji="1" lang="ja-JP" altLang="en-US" sz="1200" dirty="0">
                <a:latin typeface="Meiryo UI" panose="020B0604030504040204" pitchFamily="50" charset="-128"/>
                <a:ea typeface="Meiryo UI" panose="020B0604030504040204" pitchFamily="50" charset="-128"/>
              </a:rPr>
              <a:t>、提供者トークン</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70" name="矢印: 左カーブ 69">
            <a:extLst>
              <a:ext uri="{FF2B5EF4-FFF2-40B4-BE49-F238E27FC236}">
                <a16:creationId xmlns:a16="http://schemas.microsoft.com/office/drawing/2014/main" id="{BE63E2D7-D9C9-44B2-B1D8-F9202A283800}"/>
              </a:ext>
            </a:extLst>
          </p:cNvPr>
          <p:cNvSpPr/>
          <p:nvPr/>
        </p:nvSpPr>
        <p:spPr>
          <a:xfrm rot="5400000" flipV="1">
            <a:off x="3471145" y="6129133"/>
            <a:ext cx="390072" cy="4769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1" name="直線矢印コネクタ 70">
            <a:extLst>
              <a:ext uri="{FF2B5EF4-FFF2-40B4-BE49-F238E27FC236}">
                <a16:creationId xmlns:a16="http://schemas.microsoft.com/office/drawing/2014/main" id="{F42E9535-04E8-409C-A55C-5704B6307D64}"/>
              </a:ext>
            </a:extLst>
          </p:cNvPr>
          <p:cNvCxnSpPr>
            <a:cxnSpLocks/>
          </p:cNvCxnSpPr>
          <p:nvPr/>
        </p:nvCxnSpPr>
        <p:spPr>
          <a:xfrm flipV="1">
            <a:off x="3783841" y="5615932"/>
            <a:ext cx="0" cy="472832"/>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74" name="テキスト ボックス 73">
            <a:extLst>
              <a:ext uri="{FF2B5EF4-FFF2-40B4-BE49-F238E27FC236}">
                <a16:creationId xmlns:a16="http://schemas.microsoft.com/office/drawing/2014/main" id="{C24EE80D-9FA7-49B0-B4AD-3B87C9F730D9}"/>
              </a:ext>
            </a:extLst>
          </p:cNvPr>
          <p:cNvSpPr txBox="1"/>
          <p:nvPr/>
        </p:nvSpPr>
        <p:spPr>
          <a:xfrm>
            <a:off x="3818514" y="5712454"/>
            <a:ext cx="3507583"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イベント識別子</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交換実績記録用リソース</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p:txBody>
      </p:sp>
      <p:sp>
        <p:nvSpPr>
          <p:cNvPr id="84" name="矢印: 右 83">
            <a:extLst>
              <a:ext uri="{FF2B5EF4-FFF2-40B4-BE49-F238E27FC236}">
                <a16:creationId xmlns:a16="http://schemas.microsoft.com/office/drawing/2014/main" id="{301CE449-58F0-4608-9EE2-DF059A134B03}"/>
              </a:ext>
            </a:extLst>
          </p:cNvPr>
          <p:cNvSpPr/>
          <p:nvPr/>
        </p:nvSpPr>
        <p:spPr>
          <a:xfrm>
            <a:off x="7022612" y="5111289"/>
            <a:ext cx="338308" cy="245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2" name="直線矢印コネクタ 41">
            <a:extLst>
              <a:ext uri="{FF2B5EF4-FFF2-40B4-BE49-F238E27FC236}">
                <a16:creationId xmlns:a16="http://schemas.microsoft.com/office/drawing/2014/main" id="{AF575A11-FD6C-4297-9369-8DD77CC738B2}"/>
              </a:ext>
            </a:extLst>
          </p:cNvPr>
          <p:cNvCxnSpPr>
            <a:cxnSpLocks/>
          </p:cNvCxnSpPr>
          <p:nvPr/>
        </p:nvCxnSpPr>
        <p:spPr>
          <a:xfrm>
            <a:off x="5090626" y="1784926"/>
            <a:ext cx="1823431"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50" name="テキスト ボックス 49">
            <a:extLst>
              <a:ext uri="{FF2B5EF4-FFF2-40B4-BE49-F238E27FC236}">
                <a16:creationId xmlns:a16="http://schemas.microsoft.com/office/drawing/2014/main" id="{A372CA15-0F8A-4457-AFC8-D031F6EAB59E}"/>
              </a:ext>
            </a:extLst>
          </p:cNvPr>
          <p:cNvSpPr txBox="1"/>
          <p:nvPr/>
        </p:nvSpPr>
        <p:spPr>
          <a:xfrm>
            <a:off x="5537334" y="1454211"/>
            <a:ext cx="1051839"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ユーザ認証</a:t>
            </a:r>
          </a:p>
        </p:txBody>
      </p:sp>
      <p:cxnSp>
        <p:nvCxnSpPr>
          <p:cNvPr id="51" name="直線矢印コネクタ 50">
            <a:extLst>
              <a:ext uri="{FF2B5EF4-FFF2-40B4-BE49-F238E27FC236}">
                <a16:creationId xmlns:a16="http://schemas.microsoft.com/office/drawing/2014/main" id="{85DB3C1F-82A3-42A8-8AD8-637C77483897}"/>
              </a:ext>
            </a:extLst>
          </p:cNvPr>
          <p:cNvCxnSpPr>
            <a:cxnSpLocks/>
          </p:cNvCxnSpPr>
          <p:nvPr/>
        </p:nvCxnSpPr>
        <p:spPr>
          <a:xfrm flipH="1">
            <a:off x="1121649" y="1445108"/>
            <a:ext cx="1386385"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4357A749-4CE4-4E0E-A59B-8A70BFDAAD89}"/>
              </a:ext>
            </a:extLst>
          </p:cNvPr>
          <p:cNvCxnSpPr>
            <a:cxnSpLocks/>
          </p:cNvCxnSpPr>
          <p:nvPr/>
        </p:nvCxnSpPr>
        <p:spPr>
          <a:xfrm flipH="1">
            <a:off x="5090626" y="1936099"/>
            <a:ext cx="1823431"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a:extLst>
              <a:ext uri="{FF2B5EF4-FFF2-40B4-BE49-F238E27FC236}">
                <a16:creationId xmlns:a16="http://schemas.microsoft.com/office/drawing/2014/main" id="{3C2364B9-BA99-4564-8C64-4861FA244049}"/>
              </a:ext>
            </a:extLst>
          </p:cNvPr>
          <p:cNvCxnSpPr>
            <a:cxnSpLocks/>
          </p:cNvCxnSpPr>
          <p:nvPr/>
        </p:nvCxnSpPr>
        <p:spPr>
          <a:xfrm flipV="1">
            <a:off x="4494769" y="2991405"/>
            <a:ext cx="560006" cy="22879"/>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cxnSp>
        <p:nvCxnSpPr>
          <p:cNvPr id="65" name="直線矢印コネクタ 64">
            <a:extLst>
              <a:ext uri="{FF2B5EF4-FFF2-40B4-BE49-F238E27FC236}">
                <a16:creationId xmlns:a16="http://schemas.microsoft.com/office/drawing/2014/main" id="{F35CD8D5-0870-4EE1-B845-493A2FC8AAAC}"/>
              </a:ext>
            </a:extLst>
          </p:cNvPr>
          <p:cNvCxnSpPr>
            <a:cxnSpLocks/>
          </p:cNvCxnSpPr>
          <p:nvPr/>
        </p:nvCxnSpPr>
        <p:spPr>
          <a:xfrm flipV="1">
            <a:off x="4494769" y="1945295"/>
            <a:ext cx="0" cy="1020246"/>
          </a:xfrm>
          <a:prstGeom prst="straightConnector1">
            <a:avLst/>
          </a:prstGeom>
          <a:ln w="25400">
            <a:prstDash val="dash"/>
            <a:tailEnd type="none"/>
          </a:ln>
        </p:spPr>
        <p:style>
          <a:lnRef idx="1">
            <a:schemeClr val="dk1"/>
          </a:lnRef>
          <a:fillRef idx="0">
            <a:schemeClr val="dk1"/>
          </a:fillRef>
          <a:effectRef idx="0">
            <a:schemeClr val="dk1"/>
          </a:effectRef>
          <a:fontRef idx="minor">
            <a:schemeClr val="tx1"/>
          </a:fontRef>
        </p:style>
      </p:cxnSp>
      <p:cxnSp>
        <p:nvCxnSpPr>
          <p:cNvPr id="72" name="直線矢印コネクタ 71">
            <a:extLst>
              <a:ext uri="{FF2B5EF4-FFF2-40B4-BE49-F238E27FC236}">
                <a16:creationId xmlns:a16="http://schemas.microsoft.com/office/drawing/2014/main" id="{E6D6647C-37CD-480A-8EE7-32B67F23679A}"/>
              </a:ext>
            </a:extLst>
          </p:cNvPr>
          <p:cNvCxnSpPr>
            <a:cxnSpLocks/>
          </p:cNvCxnSpPr>
          <p:nvPr/>
        </p:nvCxnSpPr>
        <p:spPr>
          <a:xfrm flipH="1">
            <a:off x="1094806" y="3406393"/>
            <a:ext cx="1420807"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73" name="テキスト ボックス 72">
            <a:extLst>
              <a:ext uri="{FF2B5EF4-FFF2-40B4-BE49-F238E27FC236}">
                <a16:creationId xmlns:a16="http://schemas.microsoft.com/office/drawing/2014/main" id="{EE97015C-759A-4205-AF8A-2DA384FB8F13}"/>
              </a:ext>
            </a:extLst>
          </p:cNvPr>
          <p:cNvSpPr txBox="1"/>
          <p:nvPr/>
        </p:nvSpPr>
        <p:spPr>
          <a:xfrm>
            <a:off x="1009966" y="3087858"/>
            <a:ext cx="1468599"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カタログ作成画面</a:t>
            </a:r>
          </a:p>
        </p:txBody>
      </p:sp>
      <p:sp>
        <p:nvSpPr>
          <p:cNvPr id="76" name="テキスト ボックス 75">
            <a:extLst>
              <a:ext uri="{FF2B5EF4-FFF2-40B4-BE49-F238E27FC236}">
                <a16:creationId xmlns:a16="http://schemas.microsoft.com/office/drawing/2014/main" id="{2E0EF713-E39F-4629-BB69-CEDEA38990EE}"/>
              </a:ext>
            </a:extLst>
          </p:cNvPr>
          <p:cNvSpPr txBox="1"/>
          <p:nvPr/>
        </p:nvSpPr>
        <p:spPr>
          <a:xfrm>
            <a:off x="765417" y="1498890"/>
            <a:ext cx="4216654"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ユーザ</a:t>
            </a:r>
            <a:r>
              <a:rPr kumimoji="1" lang="en-US" altLang="ja-JP" sz="1200" dirty="0">
                <a:latin typeface="Meiryo UI" panose="020B0604030504040204" pitchFamily="50" charset="-128"/>
                <a:ea typeface="Meiryo UI" panose="020B0604030504040204" pitchFamily="50" charset="-128"/>
              </a:rPr>
              <a:t>ID(</a:t>
            </a:r>
            <a:r>
              <a:rPr kumimoji="1" lang="ja-JP" altLang="en-US" sz="1200" dirty="0">
                <a:latin typeface="Meiryo UI" panose="020B0604030504040204" pitchFamily="50" charset="-128"/>
                <a:ea typeface="Meiryo UI" panose="020B0604030504040204" pitchFamily="50" charset="-128"/>
              </a:rPr>
              <a:t>提供者</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、パスワード入力、ワンタイムパスワード</a:t>
            </a:r>
          </a:p>
        </p:txBody>
      </p:sp>
      <p:sp>
        <p:nvSpPr>
          <p:cNvPr id="77" name="テキスト ボックス 76">
            <a:extLst>
              <a:ext uri="{FF2B5EF4-FFF2-40B4-BE49-F238E27FC236}">
                <a16:creationId xmlns:a16="http://schemas.microsoft.com/office/drawing/2014/main" id="{880A6253-C3F7-4207-B3A7-BFE40003D47B}"/>
              </a:ext>
            </a:extLst>
          </p:cNvPr>
          <p:cNvSpPr txBox="1"/>
          <p:nvPr/>
        </p:nvSpPr>
        <p:spPr>
          <a:xfrm>
            <a:off x="5129386" y="1927116"/>
            <a:ext cx="1893226"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認証</a:t>
            </a:r>
            <a:r>
              <a:rPr kumimoji="1" lang="en-US" altLang="ja-JP" sz="1200" dirty="0">
                <a:latin typeface="Meiryo UI" panose="020B0604030504040204" pitchFamily="50" charset="-128"/>
                <a:ea typeface="Meiryo UI" panose="020B0604030504040204" pitchFamily="50" charset="-128"/>
              </a:rPr>
              <a:t>OK(</a:t>
            </a:r>
            <a:r>
              <a:rPr kumimoji="1" lang="ja-JP" altLang="en-US" sz="1200" dirty="0">
                <a:latin typeface="Meiryo UI" panose="020B0604030504040204" pitchFamily="50" charset="-128"/>
                <a:ea typeface="Meiryo UI" panose="020B0604030504040204" pitchFamily="50" charset="-128"/>
              </a:rPr>
              <a:t>提供者トークン</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79" name="吹き出し: 角を丸めた四角形 78">
            <a:extLst>
              <a:ext uri="{FF2B5EF4-FFF2-40B4-BE49-F238E27FC236}">
                <a16:creationId xmlns:a16="http://schemas.microsoft.com/office/drawing/2014/main" id="{94B2CD19-946A-99D4-ECC2-1EE34D4183E9}"/>
              </a:ext>
            </a:extLst>
          </p:cNvPr>
          <p:cNvSpPr/>
          <p:nvPr/>
        </p:nvSpPr>
        <p:spPr>
          <a:xfrm>
            <a:off x="7618256" y="3736943"/>
            <a:ext cx="2191569" cy="1005165"/>
          </a:xfrm>
          <a:prstGeom prst="wedgeRoundRectCallout">
            <a:avLst>
              <a:gd name="adj1" fmla="val -41591"/>
              <a:gd name="adj2" fmla="val -61345"/>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kumimoji="1" lang="ja-JP" altLang="en-US" sz="1050" dirty="0"/>
              <a:t>・ログイン後は</a:t>
            </a:r>
            <a:r>
              <a:rPr kumimoji="1" lang="en-US" altLang="ja-JP" sz="1050" dirty="0"/>
              <a:t>CKAN</a:t>
            </a:r>
            <a:r>
              <a:rPr kumimoji="1" lang="ja-JP" altLang="en-US" sz="1050" dirty="0"/>
              <a:t>にある情報</a:t>
            </a:r>
            <a:r>
              <a:rPr kumimoji="1" lang="en-US" altLang="ja-JP" sz="1050" dirty="0"/>
              <a:t>(</a:t>
            </a:r>
            <a:r>
              <a:rPr kumimoji="1" lang="ja-JP" altLang="en-US" sz="1050" dirty="0"/>
              <a:t>組織情報や外部</a:t>
            </a:r>
            <a:r>
              <a:rPr kumimoji="1" lang="en-US" altLang="ja-JP" sz="1050" dirty="0"/>
              <a:t>CKAN</a:t>
            </a:r>
            <a:r>
              <a:rPr kumimoji="1" lang="ja-JP" altLang="en-US" sz="1050" dirty="0"/>
              <a:t>情報など</a:t>
            </a:r>
            <a:r>
              <a:rPr kumimoji="1" lang="en-US" altLang="ja-JP" sz="1050" dirty="0"/>
              <a:t>)</a:t>
            </a:r>
            <a:r>
              <a:rPr kumimoji="1" lang="ja-JP" altLang="en-US" sz="1050" dirty="0"/>
              <a:t>を取得するために、</a:t>
            </a:r>
            <a:r>
              <a:rPr kumimoji="1" lang="en-US" altLang="ja-JP" sz="1050" dirty="0"/>
              <a:t>CKAN</a:t>
            </a:r>
            <a:r>
              <a:rPr kumimoji="1" lang="ja-JP" altLang="en-US" sz="1050" dirty="0"/>
              <a:t>のユーザ情報も取得する必要がある</a:t>
            </a:r>
            <a:endParaRPr kumimoji="1" lang="en-US" altLang="ja-JP" sz="1050" dirty="0"/>
          </a:p>
          <a:p>
            <a:r>
              <a:rPr kumimoji="1" lang="ja-JP" altLang="en-US" sz="1050" dirty="0"/>
              <a:t>・またユーザごとのセッション情報を保持する必要がある</a:t>
            </a:r>
          </a:p>
        </p:txBody>
      </p:sp>
      <p:sp>
        <p:nvSpPr>
          <p:cNvPr id="82" name="正方形/長方形 81">
            <a:extLst>
              <a:ext uri="{FF2B5EF4-FFF2-40B4-BE49-F238E27FC236}">
                <a16:creationId xmlns:a16="http://schemas.microsoft.com/office/drawing/2014/main" id="{8EA6E024-33A1-0E1C-AA58-B34A9E3F69D7}"/>
              </a:ext>
            </a:extLst>
          </p:cNvPr>
          <p:cNvSpPr/>
          <p:nvPr/>
        </p:nvSpPr>
        <p:spPr>
          <a:xfrm>
            <a:off x="6914057" y="945191"/>
            <a:ext cx="2317189" cy="1212585"/>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kumimoji="1" lang="en-US" altLang="ja-JP" dirty="0">
                <a:latin typeface="Meiryo UI" panose="020B0604030504040204" pitchFamily="50" charset="-128"/>
                <a:ea typeface="Meiryo UI" panose="020B0604030504040204" pitchFamily="50" charset="-128"/>
              </a:rPr>
              <a:t>CADDE</a:t>
            </a:r>
          </a:p>
          <a:p>
            <a:pPr algn="ctr"/>
            <a:r>
              <a:rPr kumimoji="1" lang="ja-JP" altLang="en-US" dirty="0">
                <a:latin typeface="Meiryo UI" panose="020B0604030504040204" pitchFamily="50" charset="-128"/>
                <a:ea typeface="Meiryo UI" panose="020B0604030504040204" pitchFamily="50" charset="-128"/>
              </a:rPr>
              <a:t>認証機能</a:t>
            </a:r>
            <a:endParaRPr kumimoji="1" lang="ja-JP" altLang="en-US" dirty="0">
              <a:solidFill>
                <a:srgbClr val="FF0000"/>
              </a:solidFill>
              <a:latin typeface="Meiryo UI" panose="020B0604030504040204" pitchFamily="50" charset="-128"/>
              <a:ea typeface="Meiryo UI" panose="020B0604030504040204" pitchFamily="50" charset="-128"/>
            </a:endParaRPr>
          </a:p>
        </p:txBody>
      </p:sp>
      <p:sp>
        <p:nvSpPr>
          <p:cNvPr id="83" name="フローチャート: 書類 82">
            <a:extLst>
              <a:ext uri="{FF2B5EF4-FFF2-40B4-BE49-F238E27FC236}">
                <a16:creationId xmlns:a16="http://schemas.microsoft.com/office/drawing/2014/main" id="{10F5822F-6144-4044-8EE9-4B5545B0E916}"/>
              </a:ext>
            </a:extLst>
          </p:cNvPr>
          <p:cNvSpPr/>
          <p:nvPr/>
        </p:nvSpPr>
        <p:spPr>
          <a:xfrm>
            <a:off x="7396340" y="1630518"/>
            <a:ext cx="1531155" cy="458419"/>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t>CADDE</a:t>
            </a:r>
            <a:r>
              <a:rPr kumimoji="1" lang="ja-JP" altLang="en-US" sz="1200" dirty="0"/>
              <a:t>ユーザ情報</a:t>
            </a:r>
          </a:p>
        </p:txBody>
      </p:sp>
      <p:sp>
        <p:nvSpPr>
          <p:cNvPr id="54" name="円柱 53">
            <a:extLst>
              <a:ext uri="{FF2B5EF4-FFF2-40B4-BE49-F238E27FC236}">
                <a16:creationId xmlns:a16="http://schemas.microsoft.com/office/drawing/2014/main" id="{6644E979-0653-264E-0DFA-DF65D2F9B4ED}"/>
              </a:ext>
            </a:extLst>
          </p:cNvPr>
          <p:cNvSpPr/>
          <p:nvPr/>
        </p:nvSpPr>
        <p:spPr>
          <a:xfrm>
            <a:off x="2549979" y="1910359"/>
            <a:ext cx="1468599" cy="1156887"/>
          </a:xfrm>
          <a:prstGeom prst="can">
            <a:avLst>
              <a:gd name="adj" fmla="val 162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a:solidFill>
                  <a:schemeClr val="tx1"/>
                </a:solidFill>
              </a:rPr>
              <a:t>DB</a:t>
            </a:r>
            <a:endParaRPr kumimoji="1" lang="ja-JP" altLang="en-US" dirty="0">
              <a:solidFill>
                <a:schemeClr val="tx1"/>
              </a:solidFill>
            </a:endParaRPr>
          </a:p>
        </p:txBody>
      </p:sp>
      <p:sp>
        <p:nvSpPr>
          <p:cNvPr id="59" name="フローチャート: 書類 58">
            <a:extLst>
              <a:ext uri="{FF2B5EF4-FFF2-40B4-BE49-F238E27FC236}">
                <a16:creationId xmlns:a16="http://schemas.microsoft.com/office/drawing/2014/main" id="{7711B3C0-EDCC-48CB-8163-08459DDB92E0}"/>
              </a:ext>
            </a:extLst>
          </p:cNvPr>
          <p:cNvSpPr/>
          <p:nvPr/>
        </p:nvSpPr>
        <p:spPr>
          <a:xfrm>
            <a:off x="2687447" y="2396204"/>
            <a:ext cx="1261122" cy="532358"/>
          </a:xfrm>
          <a:prstGeom prst="flowChartDocumen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a:solidFill>
                  <a:schemeClr val="tx1"/>
                </a:solidFill>
              </a:rPr>
              <a:t>CADDE</a:t>
            </a:r>
            <a:r>
              <a:rPr kumimoji="1" lang="ja-JP" altLang="en-US" sz="1100" dirty="0">
                <a:solidFill>
                  <a:schemeClr val="tx1"/>
                </a:solidFill>
              </a:rPr>
              <a:t>ユーザ</a:t>
            </a:r>
            <a:r>
              <a:rPr kumimoji="1" lang="en-US" altLang="ja-JP" sz="1100" dirty="0">
                <a:solidFill>
                  <a:schemeClr val="tx1"/>
                </a:solidFill>
              </a:rPr>
              <a:t>ID</a:t>
            </a:r>
            <a:r>
              <a:rPr kumimoji="1" lang="ja-JP" altLang="en-US" sz="1100" dirty="0">
                <a:solidFill>
                  <a:schemeClr val="tx1"/>
                </a:solidFill>
              </a:rPr>
              <a:t>＝</a:t>
            </a:r>
            <a:r>
              <a:rPr kumimoji="1" lang="en-US" altLang="ja-JP" sz="1100" dirty="0">
                <a:solidFill>
                  <a:schemeClr val="tx1"/>
                </a:solidFill>
              </a:rPr>
              <a:t>CKAN</a:t>
            </a:r>
            <a:r>
              <a:rPr kumimoji="1" lang="ja-JP" altLang="en-US" sz="1100" dirty="0">
                <a:solidFill>
                  <a:schemeClr val="tx1"/>
                </a:solidFill>
              </a:rPr>
              <a:t>ユーザ、パスワード</a:t>
            </a:r>
            <a:endParaRPr kumimoji="1" lang="en-US" altLang="ja-JP" sz="1100" dirty="0">
              <a:solidFill>
                <a:schemeClr val="tx1"/>
              </a:solidFill>
            </a:endParaRPr>
          </a:p>
        </p:txBody>
      </p:sp>
      <p:sp>
        <p:nvSpPr>
          <p:cNvPr id="55" name="矢印: 左カーブ 54">
            <a:extLst>
              <a:ext uri="{FF2B5EF4-FFF2-40B4-BE49-F238E27FC236}">
                <a16:creationId xmlns:a16="http://schemas.microsoft.com/office/drawing/2014/main" id="{27947DF9-579A-74DB-7C9D-B437B822A3FE}"/>
              </a:ext>
            </a:extLst>
          </p:cNvPr>
          <p:cNvSpPr/>
          <p:nvPr/>
        </p:nvSpPr>
        <p:spPr>
          <a:xfrm flipH="1">
            <a:off x="4048568" y="2325283"/>
            <a:ext cx="426980" cy="52696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吹き出し: 角を丸めた四角形 62">
            <a:extLst>
              <a:ext uri="{FF2B5EF4-FFF2-40B4-BE49-F238E27FC236}">
                <a16:creationId xmlns:a16="http://schemas.microsoft.com/office/drawing/2014/main" id="{B992D975-89EF-0B74-D7E5-AA2620A14964}"/>
              </a:ext>
            </a:extLst>
          </p:cNvPr>
          <p:cNvSpPr/>
          <p:nvPr/>
        </p:nvSpPr>
        <p:spPr>
          <a:xfrm>
            <a:off x="142043" y="1878030"/>
            <a:ext cx="2055516" cy="940964"/>
          </a:xfrm>
          <a:prstGeom prst="wedgeRoundRectCallout">
            <a:avLst>
              <a:gd name="adj1" fmla="val 65514"/>
              <a:gd name="adj2" fmla="val 22750"/>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kumimoji="1" lang="ja-JP" altLang="en-US" sz="1050" dirty="0">
                <a:solidFill>
                  <a:schemeClr val="tx1"/>
                </a:solidFill>
              </a:rPr>
              <a:t>・使用する</a:t>
            </a:r>
            <a:r>
              <a:rPr kumimoji="1" lang="en-US" altLang="ja-JP" sz="1050" dirty="0">
                <a:solidFill>
                  <a:schemeClr val="tx1"/>
                </a:solidFill>
              </a:rPr>
              <a:t>CADDE</a:t>
            </a:r>
            <a:r>
              <a:rPr kumimoji="1" lang="ja-JP" altLang="en-US" sz="1050" dirty="0">
                <a:solidFill>
                  <a:schemeClr val="tx1"/>
                </a:solidFill>
              </a:rPr>
              <a:t>ユーザ</a:t>
            </a:r>
            <a:r>
              <a:rPr kumimoji="1" lang="en-US" altLang="ja-JP" sz="1050" dirty="0">
                <a:solidFill>
                  <a:schemeClr val="tx1"/>
                </a:solidFill>
              </a:rPr>
              <a:t>ID</a:t>
            </a:r>
            <a:r>
              <a:rPr kumimoji="1" lang="ja-JP" altLang="en-US" sz="1050" dirty="0">
                <a:solidFill>
                  <a:schemeClr val="tx1"/>
                </a:solidFill>
              </a:rPr>
              <a:t>または</a:t>
            </a:r>
            <a:r>
              <a:rPr kumimoji="1" lang="en-US" altLang="ja-JP" sz="1050" dirty="0">
                <a:solidFill>
                  <a:schemeClr val="tx1"/>
                </a:solidFill>
              </a:rPr>
              <a:t>CKAN</a:t>
            </a:r>
            <a:r>
              <a:rPr kumimoji="1" lang="ja-JP" altLang="en-US" sz="1050" dirty="0">
                <a:solidFill>
                  <a:schemeClr val="tx1"/>
                </a:solidFill>
              </a:rPr>
              <a:t>ユーザが増えた場合、カタログ作成ツールの運用管理者がメンテナンスする</a:t>
            </a:r>
            <a:endParaRPr kumimoji="1" lang="en-US" altLang="ja-JP" sz="1050" dirty="0">
              <a:solidFill>
                <a:schemeClr val="tx1"/>
              </a:solidFill>
            </a:endParaRPr>
          </a:p>
          <a:p>
            <a:r>
              <a:rPr kumimoji="1" lang="ja-JP" altLang="en-US" sz="1050" dirty="0">
                <a:solidFill>
                  <a:schemeClr val="tx1"/>
                </a:solidFill>
              </a:rPr>
              <a:t>・メンテナンス用</a:t>
            </a:r>
            <a:r>
              <a:rPr kumimoji="1" lang="en-US" altLang="ja-JP" sz="1050" dirty="0">
                <a:solidFill>
                  <a:schemeClr val="tx1"/>
                </a:solidFill>
              </a:rPr>
              <a:t>UI</a:t>
            </a:r>
            <a:r>
              <a:rPr kumimoji="1" lang="ja-JP" altLang="en-US" sz="1050" dirty="0">
                <a:solidFill>
                  <a:schemeClr val="tx1"/>
                </a:solidFill>
              </a:rPr>
              <a:t>を持つ（ユーザ管理画面）</a:t>
            </a:r>
          </a:p>
        </p:txBody>
      </p:sp>
      <p:sp>
        <p:nvSpPr>
          <p:cNvPr id="56" name="フローチャート: 書類 55">
            <a:extLst>
              <a:ext uri="{FF2B5EF4-FFF2-40B4-BE49-F238E27FC236}">
                <a16:creationId xmlns:a16="http://schemas.microsoft.com/office/drawing/2014/main" id="{B1FD9972-B16D-2F75-ACBE-7A3CC732DBA3}"/>
              </a:ext>
            </a:extLst>
          </p:cNvPr>
          <p:cNvSpPr/>
          <p:nvPr/>
        </p:nvSpPr>
        <p:spPr>
          <a:xfrm>
            <a:off x="2821308" y="2918972"/>
            <a:ext cx="2009516" cy="313328"/>
          </a:xfrm>
          <a:prstGeom prst="flowChartDocumen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solidFill>
                  <a:srgbClr val="FF0000"/>
                </a:solidFill>
              </a:rPr>
              <a:t>sysadmin</a:t>
            </a:r>
            <a:r>
              <a:rPr kumimoji="1" lang="ja-JP" altLang="en-US" sz="1400" dirty="0">
                <a:solidFill>
                  <a:srgbClr val="FF0000"/>
                </a:solidFill>
              </a:rPr>
              <a:t>の</a:t>
            </a:r>
            <a:r>
              <a:rPr kumimoji="1" lang="en-US" altLang="ja-JP" sz="1400" dirty="0">
                <a:solidFill>
                  <a:srgbClr val="FF0000"/>
                </a:solidFill>
              </a:rPr>
              <a:t>API</a:t>
            </a:r>
            <a:r>
              <a:rPr kumimoji="1" lang="ja-JP" altLang="en-US" sz="1400" dirty="0">
                <a:solidFill>
                  <a:srgbClr val="FF0000"/>
                </a:solidFill>
              </a:rPr>
              <a:t>キー</a:t>
            </a:r>
          </a:p>
        </p:txBody>
      </p:sp>
      <p:sp>
        <p:nvSpPr>
          <p:cNvPr id="61" name="テキスト ボックス 60">
            <a:extLst>
              <a:ext uri="{FF2B5EF4-FFF2-40B4-BE49-F238E27FC236}">
                <a16:creationId xmlns:a16="http://schemas.microsoft.com/office/drawing/2014/main" id="{413ED7EC-E7C6-7D7C-DE63-EE1DF7535590}"/>
              </a:ext>
            </a:extLst>
          </p:cNvPr>
          <p:cNvSpPr txBox="1"/>
          <p:nvPr/>
        </p:nvSpPr>
        <p:spPr>
          <a:xfrm>
            <a:off x="5012947" y="2376334"/>
            <a:ext cx="1957433" cy="646331"/>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指定したユーザ情報取得（</a:t>
            </a:r>
            <a:r>
              <a:rPr kumimoji="1" lang="en-US" altLang="ja-JP" sz="1200" dirty="0">
                <a:latin typeface="Meiryo UI" panose="020B0604030504040204" pitchFamily="50" charset="-128"/>
                <a:ea typeface="Meiryo UI" panose="020B0604030504040204" pitchFamily="50" charset="-128"/>
              </a:rPr>
              <a:t>CKAN</a:t>
            </a:r>
            <a:r>
              <a:rPr kumimoji="1" lang="ja-JP" altLang="en-US" sz="1200" dirty="0">
                <a:latin typeface="Meiryo UI" panose="020B0604030504040204" pitchFamily="50" charset="-128"/>
                <a:ea typeface="Meiryo UI" panose="020B0604030504040204" pitchFamily="50" charset="-128"/>
              </a:rPr>
              <a:t>ユーザ名、</a:t>
            </a:r>
            <a:r>
              <a:rPr kumimoji="1" lang="en-US" altLang="ja-JP" sz="1200" dirty="0">
                <a:solidFill>
                  <a:srgbClr val="FF0000"/>
                </a:solidFill>
                <a:latin typeface="Meiryo UI" panose="020B0604030504040204" pitchFamily="50" charset="-128"/>
                <a:ea typeface="Meiryo UI" panose="020B0604030504040204" pitchFamily="50" charset="-128"/>
              </a:rPr>
              <a:t>sysadmin</a:t>
            </a:r>
            <a:r>
              <a:rPr kumimoji="1" lang="ja-JP" altLang="en-US" sz="1200" dirty="0">
                <a:solidFill>
                  <a:srgbClr val="FF0000"/>
                </a:solidFill>
                <a:latin typeface="Meiryo UI" panose="020B0604030504040204" pitchFamily="50" charset="-128"/>
                <a:ea typeface="Meiryo UI" panose="020B0604030504040204" pitchFamily="50" charset="-128"/>
              </a:rPr>
              <a:t>の</a:t>
            </a:r>
            <a:r>
              <a:rPr kumimoji="1" lang="en-US" altLang="ja-JP" sz="1200" dirty="0">
                <a:solidFill>
                  <a:srgbClr val="FF0000"/>
                </a:solidFill>
                <a:latin typeface="Meiryo UI" panose="020B0604030504040204" pitchFamily="50" charset="-128"/>
                <a:ea typeface="Meiryo UI" panose="020B0604030504040204" pitchFamily="50" charset="-128"/>
              </a:rPr>
              <a:t>API</a:t>
            </a:r>
            <a:r>
              <a:rPr kumimoji="1" lang="ja-JP" altLang="en-US" sz="1200" dirty="0">
                <a:solidFill>
                  <a:srgbClr val="FF0000"/>
                </a:solidFill>
                <a:latin typeface="Meiryo UI" panose="020B0604030504040204" pitchFamily="50" charset="-128"/>
                <a:ea typeface="Meiryo UI" panose="020B0604030504040204" pitchFamily="50" charset="-128"/>
              </a:rPr>
              <a:t>キー</a:t>
            </a:r>
            <a:r>
              <a:rPr kumimoji="1" lang="ja-JP" altLang="en-US" sz="1200" dirty="0">
                <a:latin typeface="Meiryo UI" panose="020B0604030504040204" pitchFamily="50" charset="-128"/>
                <a:ea typeface="Meiryo UI" panose="020B0604030504040204" pitchFamily="50" charset="-128"/>
              </a:rPr>
              <a:t>）</a:t>
            </a:r>
          </a:p>
        </p:txBody>
      </p:sp>
      <p:sp>
        <p:nvSpPr>
          <p:cNvPr id="62" name="テキスト ボックス 61">
            <a:extLst>
              <a:ext uri="{FF2B5EF4-FFF2-40B4-BE49-F238E27FC236}">
                <a16:creationId xmlns:a16="http://schemas.microsoft.com/office/drawing/2014/main" id="{17DB534D-4A97-B3CC-608D-0E93ED146DDD}"/>
              </a:ext>
            </a:extLst>
          </p:cNvPr>
          <p:cNvSpPr txBox="1"/>
          <p:nvPr/>
        </p:nvSpPr>
        <p:spPr>
          <a:xfrm>
            <a:off x="4545712" y="3433472"/>
            <a:ext cx="3322040" cy="461665"/>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CKAN</a:t>
            </a:r>
            <a:r>
              <a:rPr kumimoji="1" lang="ja-JP" altLang="en-US" sz="1200" dirty="0">
                <a:latin typeface="Meiryo UI" panose="020B0604030504040204" pitchFamily="50" charset="-128"/>
                <a:ea typeface="Meiryo UI" panose="020B0604030504040204" pitchFamily="50" charset="-128"/>
              </a:rPr>
              <a:t>ユーザ情報</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ユーザ名、パスワードハッシュ、組織、</a:t>
            </a:r>
            <a:r>
              <a:rPr lang="ja-JP" altLang="en-US" sz="1200" dirty="0">
                <a:solidFill>
                  <a:srgbClr val="FF0000"/>
                </a:solidFill>
                <a:latin typeface="Meiryo UI" panose="020B0604030504040204" pitchFamily="50" charset="-128"/>
                <a:ea typeface="Meiryo UI" panose="020B0604030504040204" pitchFamily="50" charset="-128"/>
              </a:rPr>
              <a:t>ユーザごとの</a:t>
            </a:r>
            <a:r>
              <a:rPr lang="en-US" altLang="ja-JP" sz="1200" dirty="0">
                <a:solidFill>
                  <a:srgbClr val="FF0000"/>
                </a:solidFill>
                <a:latin typeface="Meiryo UI" panose="020B0604030504040204" pitchFamily="50" charset="-128"/>
                <a:ea typeface="Meiryo UI" panose="020B0604030504040204" pitchFamily="50" charset="-128"/>
              </a:rPr>
              <a:t>API</a:t>
            </a:r>
            <a:r>
              <a:rPr lang="ja-JP" altLang="en-US" sz="1200" dirty="0">
                <a:solidFill>
                  <a:srgbClr val="FF0000"/>
                </a:solidFill>
                <a:latin typeface="Meiryo UI" panose="020B0604030504040204" pitchFamily="50" charset="-128"/>
                <a:ea typeface="Meiryo UI" panose="020B0604030504040204" pitchFamily="50" charset="-128"/>
              </a:rPr>
              <a:t>キー、</a:t>
            </a:r>
            <a:r>
              <a:rPr kumimoji="1" lang="ja-JP" altLang="en-US" sz="1200" dirty="0">
                <a:latin typeface="Meiryo UI" panose="020B0604030504040204" pitchFamily="50" charset="-128"/>
                <a:ea typeface="Meiryo UI" panose="020B0604030504040204" pitchFamily="50" charset="-128"/>
              </a:rPr>
              <a:t>外部</a:t>
            </a:r>
            <a:r>
              <a:rPr kumimoji="1" lang="en-US" altLang="ja-JP" sz="1200" dirty="0">
                <a:latin typeface="Meiryo UI" panose="020B0604030504040204" pitchFamily="50" charset="-128"/>
                <a:ea typeface="Meiryo UI" panose="020B0604030504040204" pitchFamily="50" charset="-128"/>
              </a:rPr>
              <a:t>CKAN</a:t>
            </a:r>
            <a:r>
              <a:rPr kumimoji="1" lang="ja-JP" altLang="en-US" sz="1200" dirty="0">
                <a:latin typeface="Meiryo UI" panose="020B0604030504040204" pitchFamily="50" charset="-128"/>
                <a:ea typeface="Meiryo UI" panose="020B0604030504040204" pitchFamily="50" charset="-128"/>
              </a:rPr>
              <a:t>情報など</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81" name="吹き出し: 角を丸めた四角形 80">
            <a:extLst>
              <a:ext uri="{FF2B5EF4-FFF2-40B4-BE49-F238E27FC236}">
                <a16:creationId xmlns:a16="http://schemas.microsoft.com/office/drawing/2014/main" id="{88E7B14B-9148-44EF-9957-340ED058FC6C}"/>
              </a:ext>
            </a:extLst>
          </p:cNvPr>
          <p:cNvSpPr/>
          <p:nvPr/>
        </p:nvSpPr>
        <p:spPr>
          <a:xfrm>
            <a:off x="5163110" y="709162"/>
            <a:ext cx="2564668" cy="348263"/>
          </a:xfrm>
          <a:prstGeom prst="wedgeRoundRectCallout">
            <a:avLst>
              <a:gd name="adj1" fmla="val -24911"/>
              <a:gd name="adj2" fmla="val 149707"/>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kumimoji="1" lang="ja-JP" altLang="en-US" sz="1050" dirty="0"/>
              <a:t>外部</a:t>
            </a:r>
            <a:r>
              <a:rPr kumimoji="1" lang="en-US" altLang="ja-JP" sz="1050" dirty="0"/>
              <a:t>IdP</a:t>
            </a:r>
            <a:r>
              <a:rPr kumimoji="1" lang="ja-JP" altLang="en-US" sz="1050" dirty="0"/>
              <a:t>によるユーザ認証は行わない</a:t>
            </a:r>
          </a:p>
        </p:txBody>
      </p:sp>
      <p:cxnSp>
        <p:nvCxnSpPr>
          <p:cNvPr id="91" name="直線矢印コネクタ 90">
            <a:extLst>
              <a:ext uri="{FF2B5EF4-FFF2-40B4-BE49-F238E27FC236}">
                <a16:creationId xmlns:a16="http://schemas.microsoft.com/office/drawing/2014/main" id="{ED8BD66C-13FE-53C5-FED6-0E03F010D4E4}"/>
              </a:ext>
            </a:extLst>
          </p:cNvPr>
          <p:cNvCxnSpPr>
            <a:cxnSpLocks/>
          </p:cNvCxnSpPr>
          <p:nvPr/>
        </p:nvCxnSpPr>
        <p:spPr>
          <a:xfrm flipH="1">
            <a:off x="2517298" y="3394547"/>
            <a:ext cx="2556992" cy="0"/>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sp>
        <p:nvSpPr>
          <p:cNvPr id="67" name="正方形/長方形 66">
            <a:extLst>
              <a:ext uri="{FF2B5EF4-FFF2-40B4-BE49-F238E27FC236}">
                <a16:creationId xmlns:a16="http://schemas.microsoft.com/office/drawing/2014/main" id="{A9FF7D3E-8A52-2050-22D5-0BBEE04725C9}"/>
              </a:ext>
            </a:extLst>
          </p:cNvPr>
          <p:cNvSpPr/>
          <p:nvPr/>
        </p:nvSpPr>
        <p:spPr>
          <a:xfrm>
            <a:off x="3095239" y="3255241"/>
            <a:ext cx="1265989" cy="524831"/>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kumimoji="1" lang="en-US" altLang="ja-JP" sz="1200" dirty="0">
                <a:solidFill>
                  <a:schemeClr val="tx1"/>
                </a:solidFill>
                <a:latin typeface="Meiryo UI" panose="020B0604030504040204" pitchFamily="50" charset="-128"/>
                <a:ea typeface="Meiryo UI" panose="020B0604030504040204" pitchFamily="50" charset="-128"/>
              </a:rPr>
              <a:t>CKAN</a:t>
            </a:r>
            <a:r>
              <a:rPr kumimoji="1" lang="ja-JP" altLang="en-US" sz="1200" dirty="0">
                <a:solidFill>
                  <a:schemeClr val="tx1"/>
                </a:solidFill>
                <a:latin typeface="Meiryo UI" panose="020B0604030504040204" pitchFamily="50" charset="-128"/>
                <a:ea typeface="Meiryo UI" panose="020B0604030504040204" pitchFamily="50" charset="-128"/>
              </a:rPr>
              <a:t>パスワードハッシュチェック</a:t>
            </a:r>
          </a:p>
        </p:txBody>
      </p:sp>
      <p:cxnSp>
        <p:nvCxnSpPr>
          <p:cNvPr id="93" name="直線矢印コネクタ 92">
            <a:extLst>
              <a:ext uri="{FF2B5EF4-FFF2-40B4-BE49-F238E27FC236}">
                <a16:creationId xmlns:a16="http://schemas.microsoft.com/office/drawing/2014/main" id="{13203DB1-8303-3108-11B2-90C9E227218A}"/>
              </a:ext>
            </a:extLst>
          </p:cNvPr>
          <p:cNvCxnSpPr>
            <a:cxnSpLocks/>
          </p:cNvCxnSpPr>
          <p:nvPr/>
        </p:nvCxnSpPr>
        <p:spPr>
          <a:xfrm>
            <a:off x="2515613" y="5280023"/>
            <a:ext cx="912074" cy="320586"/>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cxnSp>
        <p:nvCxnSpPr>
          <p:cNvPr id="94" name="直線矢印コネクタ 93">
            <a:extLst>
              <a:ext uri="{FF2B5EF4-FFF2-40B4-BE49-F238E27FC236}">
                <a16:creationId xmlns:a16="http://schemas.microsoft.com/office/drawing/2014/main" id="{E8AFAC93-DE4D-62F9-1924-2866A2D2E567}"/>
              </a:ext>
            </a:extLst>
          </p:cNvPr>
          <p:cNvCxnSpPr>
            <a:cxnSpLocks/>
          </p:cNvCxnSpPr>
          <p:nvPr/>
        </p:nvCxnSpPr>
        <p:spPr>
          <a:xfrm flipV="1">
            <a:off x="3818514" y="5232027"/>
            <a:ext cx="1247661" cy="395796"/>
          </a:xfrm>
          <a:prstGeom prst="straightConnector1">
            <a:avLst/>
          </a:prstGeom>
          <a:ln w="25400">
            <a:solidFill>
              <a:schemeClr val="tx1"/>
            </a:solidFill>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65187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BF4BE8-9BDD-4083-87CD-33EC3A91173A}"/>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1.6 </a:t>
            </a:r>
            <a:r>
              <a:rPr lang="ja-JP" altLang="en-US" sz="1800" dirty="0">
                <a:solidFill>
                  <a:schemeClr val="tx1"/>
                </a:solidFill>
                <a:latin typeface="Meiryo UI" panose="020B0604030504040204" pitchFamily="50" charset="-128"/>
                <a:ea typeface="Meiryo UI" panose="020B0604030504040204" pitchFamily="50" charset="-128"/>
              </a:rPr>
              <a:t>語彙リポジトリ連携</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681C3CA9-B0A8-47D6-B61D-1443121FF1FC}"/>
              </a:ext>
            </a:extLst>
          </p:cNvPr>
          <p:cNvSpPr txBox="1"/>
          <p:nvPr/>
        </p:nvSpPr>
        <p:spPr>
          <a:xfrm>
            <a:off x="306088" y="682148"/>
            <a:ext cx="9293823" cy="4781674"/>
          </a:xfrm>
          <a:prstGeom prst="rect">
            <a:avLst/>
          </a:prstGeom>
          <a:solidFill>
            <a:schemeClr val="bg1"/>
          </a:solid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214313" indent="-214313">
              <a:buFont typeface="Wingdings" panose="05000000000000000000" pitchFamily="2" charset="2"/>
              <a:buChar char="n"/>
            </a:pPr>
            <a:r>
              <a:rPr lang="ja-JP" altLang="en-US" sz="1600" dirty="0">
                <a:latin typeface="Meiryo UI" panose="020B0604030504040204" pitchFamily="50" charset="-128"/>
                <a:ea typeface="Meiryo UI" panose="020B0604030504040204" pitchFamily="50" charset="-128"/>
              </a:rPr>
              <a:t>語彙リポジトリ連携ツールについて</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分散型の</a:t>
            </a:r>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システムでは、提供者毎にデータカタログが存在するため、各環境で異なる語彙のデータカタログが生成される。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そこで集中管理型の語彙リポジトリを定義することで、データ作成者は統制された語彙を用いたデータカタログの作成が可能となり、一方でデータ利用者は統制された語彙を用いて横断検索の実施が可能となる。</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4645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BF4BE8-9BDD-4083-87CD-33EC3A91173A}"/>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1.6 </a:t>
            </a:r>
            <a:r>
              <a:rPr lang="ja-JP" altLang="en-US" sz="1800" dirty="0">
                <a:solidFill>
                  <a:schemeClr val="tx1"/>
                </a:solidFill>
                <a:latin typeface="Meiryo UI" panose="020B0604030504040204" pitchFamily="50" charset="-128"/>
                <a:ea typeface="Meiryo UI" panose="020B0604030504040204" pitchFamily="50" charset="-128"/>
              </a:rPr>
              <a:t>語彙リポジトリ連携 </a:t>
            </a:r>
            <a:r>
              <a:rPr lang="en-US" altLang="ja-JP" sz="1800" dirty="0">
                <a:solidFill>
                  <a:schemeClr val="tx1"/>
                </a:solidFill>
                <a:latin typeface="Meiryo UI" panose="020B0604030504040204" pitchFamily="50" charset="-128"/>
                <a:ea typeface="Meiryo UI" panose="020B0604030504040204" pitchFamily="50" charset="-128"/>
              </a:rPr>
              <a:t>&gt; 1.6.1 </a:t>
            </a:r>
            <a:r>
              <a:rPr lang="ja-JP" altLang="en-US" sz="1800" dirty="0">
                <a:solidFill>
                  <a:schemeClr val="tx1"/>
                </a:solidFill>
                <a:latin typeface="Meiryo UI" panose="020B0604030504040204" pitchFamily="50" charset="-128"/>
                <a:ea typeface="Meiryo UI" panose="020B0604030504040204" pitchFamily="50" charset="-128"/>
              </a:rPr>
              <a:t>データカタログ作成ツールとの関連</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681C3CA9-B0A8-47D6-B61D-1443121FF1FC}"/>
              </a:ext>
            </a:extLst>
          </p:cNvPr>
          <p:cNvSpPr txBox="1"/>
          <p:nvPr/>
        </p:nvSpPr>
        <p:spPr>
          <a:xfrm>
            <a:off x="306088" y="682148"/>
            <a:ext cx="9293823" cy="432000"/>
          </a:xfrm>
          <a:prstGeom prst="rect">
            <a:avLst/>
          </a:prstGeom>
          <a:solidFill>
            <a:schemeClr val="bg1"/>
          </a:solid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データカタログ作成ツールと語彙リポジトリとの関係を図示する。</a:t>
            </a:r>
            <a:endParaRPr lang="en-US" altLang="ja-JP" sz="1600" dirty="0">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D3641707-701B-44F0-8EDE-F0060EFD6E23}"/>
              </a:ext>
            </a:extLst>
          </p:cNvPr>
          <p:cNvSpPr/>
          <p:nvPr/>
        </p:nvSpPr>
        <p:spPr>
          <a:xfrm>
            <a:off x="489714" y="1169701"/>
            <a:ext cx="8926572" cy="5221975"/>
          </a:xfrm>
          <a:prstGeom prst="rect">
            <a:avLst/>
          </a:prstGeom>
          <a:noFill/>
        </p:spPr>
        <p:style>
          <a:lnRef idx="2">
            <a:schemeClr val="dk1"/>
          </a:lnRef>
          <a:fillRef idx="1">
            <a:schemeClr val="lt1"/>
          </a:fillRef>
          <a:effectRef idx="0">
            <a:schemeClr val="dk1"/>
          </a:effectRef>
          <a:fontRef idx="minor">
            <a:schemeClr val="dk1"/>
          </a:fontRef>
        </p:style>
        <p:txBody>
          <a:bodyPr rtlCol="0" anchor="t"/>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endParaRPr lang="ja-JP" altLang="en-US" sz="1000" b="1" dirty="0">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97216C0E-37A5-44F1-B2F5-FD03D2EC9672}"/>
              </a:ext>
            </a:extLst>
          </p:cNvPr>
          <p:cNvSpPr/>
          <p:nvPr/>
        </p:nvSpPr>
        <p:spPr>
          <a:xfrm>
            <a:off x="3639578" y="1408165"/>
            <a:ext cx="2185489" cy="1025177"/>
          </a:xfrm>
          <a:prstGeom prst="rect">
            <a:avLst/>
          </a:prstGeom>
        </p:spPr>
        <p:style>
          <a:lnRef idx="2">
            <a:schemeClr val="dk1"/>
          </a:lnRef>
          <a:fillRef idx="1">
            <a:schemeClr val="lt1"/>
          </a:fillRef>
          <a:effectRef idx="0">
            <a:schemeClr val="dk1"/>
          </a:effectRef>
          <a:fontRef idx="minor">
            <a:schemeClr val="dk1"/>
          </a:fontRef>
        </p:style>
        <p:txBody>
          <a:bodyPr rtlCol="0" anchor="t"/>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ja-JP" altLang="en-US" sz="1400" dirty="0">
                <a:latin typeface="Meiryo UI" panose="020B0604030504040204" pitchFamily="50" charset="-128"/>
                <a:ea typeface="Meiryo UI" panose="020B0604030504040204" pitchFamily="50" charset="-128"/>
              </a:rPr>
              <a:t>データカタログ作成ツール</a:t>
            </a:r>
          </a:p>
        </p:txBody>
      </p:sp>
      <p:sp>
        <p:nvSpPr>
          <p:cNvPr id="8" name="テキスト ボックス 110">
            <a:extLst>
              <a:ext uri="{FF2B5EF4-FFF2-40B4-BE49-F238E27FC236}">
                <a16:creationId xmlns:a16="http://schemas.microsoft.com/office/drawing/2014/main" id="{21D6150C-03A6-49B8-A196-CF50ADEA78B0}"/>
              </a:ext>
            </a:extLst>
          </p:cNvPr>
          <p:cNvSpPr txBox="1"/>
          <p:nvPr/>
        </p:nvSpPr>
        <p:spPr>
          <a:xfrm>
            <a:off x="639567" y="3022354"/>
            <a:ext cx="923011" cy="2616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ja-JP" altLang="en-US" sz="1100" dirty="0">
                <a:latin typeface="Meiryo UI" panose="020B0604030504040204" pitchFamily="50" charset="-128"/>
                <a:ea typeface="Meiryo UI" panose="020B0604030504040204" pitchFamily="50" charset="-128"/>
              </a:rPr>
              <a:t>運用管理者</a:t>
            </a:r>
          </a:p>
        </p:txBody>
      </p:sp>
      <p:pic>
        <p:nvPicPr>
          <p:cNvPr id="9" name="グラフィックス 111" descr="ユーザー 単色塗りつぶし">
            <a:extLst>
              <a:ext uri="{FF2B5EF4-FFF2-40B4-BE49-F238E27FC236}">
                <a16:creationId xmlns:a16="http://schemas.microsoft.com/office/drawing/2014/main" id="{9E1421F2-4E13-4035-B515-8EF732D5B9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314" y="3300778"/>
            <a:ext cx="1016803" cy="1016803"/>
          </a:xfrm>
          <a:prstGeom prst="rect">
            <a:avLst/>
          </a:prstGeom>
        </p:spPr>
      </p:pic>
      <p:sp>
        <p:nvSpPr>
          <p:cNvPr id="10" name="正方形/長方形 9">
            <a:extLst>
              <a:ext uri="{FF2B5EF4-FFF2-40B4-BE49-F238E27FC236}">
                <a16:creationId xmlns:a16="http://schemas.microsoft.com/office/drawing/2014/main" id="{5C1FE6D2-5092-4CD3-8DE3-23589C99B0F4}"/>
              </a:ext>
            </a:extLst>
          </p:cNvPr>
          <p:cNvSpPr/>
          <p:nvPr/>
        </p:nvSpPr>
        <p:spPr>
          <a:xfrm>
            <a:off x="631339" y="6456595"/>
            <a:ext cx="428625" cy="26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ltLang="ja-JP" sz="1050" dirty="0">
                <a:solidFill>
                  <a:schemeClr val="tx1"/>
                </a:solidFill>
                <a:latin typeface="Meiryo UI" panose="020B0604030504040204" pitchFamily="50" charset="-128"/>
                <a:ea typeface="Meiryo UI" panose="020B0604030504040204" pitchFamily="50" charset="-128"/>
              </a:rPr>
              <a:t>【</a:t>
            </a:r>
            <a:r>
              <a:rPr lang="ja-JP" altLang="en-US" sz="1050" dirty="0">
                <a:solidFill>
                  <a:schemeClr val="tx1"/>
                </a:solidFill>
                <a:latin typeface="Meiryo UI" panose="020B0604030504040204" pitchFamily="50" charset="-128"/>
                <a:ea typeface="Meiryo UI" panose="020B0604030504040204" pitchFamily="50" charset="-128"/>
              </a:rPr>
              <a:t>凡例</a:t>
            </a:r>
            <a:r>
              <a:rPr lang="en-US" altLang="ja-JP" sz="1050" dirty="0">
                <a:solidFill>
                  <a:schemeClr val="tx1"/>
                </a:solidFill>
                <a:latin typeface="Meiryo UI" panose="020B0604030504040204" pitchFamily="50" charset="-128"/>
                <a:ea typeface="Meiryo UI" panose="020B0604030504040204" pitchFamily="50" charset="-128"/>
              </a:rPr>
              <a:t>】</a:t>
            </a:r>
            <a:endParaRPr lang="ja-JP" altLang="en-US" sz="1050" dirty="0">
              <a:solidFill>
                <a:schemeClr val="tx1"/>
              </a:solidFill>
              <a:latin typeface="Meiryo UI" panose="020B0604030504040204" pitchFamily="50" charset="-128"/>
              <a:ea typeface="Meiryo UI" panose="020B0604030504040204" pitchFamily="50" charset="-128"/>
            </a:endParaRPr>
          </a:p>
        </p:txBody>
      </p:sp>
      <p:cxnSp>
        <p:nvCxnSpPr>
          <p:cNvPr id="11" name="直線矢印コネクタ 10">
            <a:extLst>
              <a:ext uri="{FF2B5EF4-FFF2-40B4-BE49-F238E27FC236}">
                <a16:creationId xmlns:a16="http://schemas.microsoft.com/office/drawing/2014/main" id="{CD00A16E-8E91-433E-8433-0CBD21C2E3EF}"/>
              </a:ext>
            </a:extLst>
          </p:cNvPr>
          <p:cNvCxnSpPr/>
          <p:nvPr/>
        </p:nvCxnSpPr>
        <p:spPr>
          <a:xfrm>
            <a:off x="1194176" y="6614040"/>
            <a:ext cx="4038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テキスト ボックス 134">
            <a:extLst>
              <a:ext uri="{FF2B5EF4-FFF2-40B4-BE49-F238E27FC236}">
                <a16:creationId xmlns:a16="http://schemas.microsoft.com/office/drawing/2014/main" id="{2691F026-12C7-4423-9036-0ED55D535868}"/>
              </a:ext>
            </a:extLst>
          </p:cNvPr>
          <p:cNvSpPr txBox="1"/>
          <p:nvPr/>
        </p:nvSpPr>
        <p:spPr>
          <a:xfrm>
            <a:off x="1576752" y="6510166"/>
            <a:ext cx="522831" cy="25391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ja-JP" altLang="en-US" sz="1050" dirty="0">
                <a:latin typeface="Meiryo UI" panose="020B0604030504040204" pitchFamily="50" charset="-128"/>
                <a:ea typeface="Meiryo UI" panose="020B0604030504040204" pitchFamily="50" charset="-128"/>
              </a:rPr>
              <a:t>処理</a:t>
            </a:r>
          </a:p>
        </p:txBody>
      </p:sp>
      <p:sp>
        <p:nvSpPr>
          <p:cNvPr id="13" name="正方形/長方形 12">
            <a:extLst>
              <a:ext uri="{FF2B5EF4-FFF2-40B4-BE49-F238E27FC236}">
                <a16:creationId xmlns:a16="http://schemas.microsoft.com/office/drawing/2014/main" id="{C1622534-E7E2-49E2-AB7E-E34E72AC48FC}"/>
              </a:ext>
            </a:extLst>
          </p:cNvPr>
          <p:cNvSpPr/>
          <p:nvPr/>
        </p:nvSpPr>
        <p:spPr>
          <a:xfrm>
            <a:off x="3644106" y="5115117"/>
            <a:ext cx="1787453" cy="1025177"/>
          </a:xfrm>
          <a:prstGeom prst="rect">
            <a:avLst/>
          </a:prstGeom>
        </p:spPr>
        <p:style>
          <a:lnRef idx="2">
            <a:schemeClr val="dk1"/>
          </a:lnRef>
          <a:fillRef idx="1">
            <a:schemeClr val="lt1"/>
          </a:fillRef>
          <a:effectRef idx="0">
            <a:schemeClr val="dk1"/>
          </a:effectRef>
          <a:fontRef idx="minor">
            <a:schemeClr val="dk1"/>
          </a:fontRef>
        </p:style>
        <p:txBody>
          <a:bodyPr rtlCol="0" anchor="t"/>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ja-JP" altLang="en-US" sz="1400" dirty="0">
                <a:latin typeface="Meiryo UI" panose="020B0604030504040204" pitchFamily="50" charset="-128"/>
                <a:ea typeface="Meiryo UI" panose="020B0604030504040204" pitchFamily="50" charset="-128"/>
              </a:rPr>
              <a:t>語彙連携ツール</a:t>
            </a:r>
          </a:p>
        </p:txBody>
      </p:sp>
      <p:sp>
        <p:nvSpPr>
          <p:cNvPr id="14" name="正方形/長方形 13">
            <a:extLst>
              <a:ext uri="{FF2B5EF4-FFF2-40B4-BE49-F238E27FC236}">
                <a16:creationId xmlns:a16="http://schemas.microsoft.com/office/drawing/2014/main" id="{E037A6A0-83C6-4A58-9399-C3996AEE1333}"/>
              </a:ext>
            </a:extLst>
          </p:cNvPr>
          <p:cNvSpPr/>
          <p:nvPr/>
        </p:nvSpPr>
        <p:spPr>
          <a:xfrm>
            <a:off x="6114181" y="2781980"/>
            <a:ext cx="2931777" cy="2054401"/>
          </a:xfrm>
          <a:prstGeom prst="rect">
            <a:avLst/>
          </a:prstGeom>
        </p:spPr>
        <p:style>
          <a:lnRef idx="2">
            <a:schemeClr val="dk1"/>
          </a:lnRef>
          <a:fillRef idx="1">
            <a:schemeClr val="lt1"/>
          </a:fillRef>
          <a:effectRef idx="0">
            <a:schemeClr val="dk1"/>
          </a:effectRef>
          <a:fontRef idx="minor">
            <a:schemeClr val="dk1"/>
          </a:fontRef>
        </p:style>
        <p:txBody>
          <a:bodyPr rtlCol="0" anchor="t"/>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ja-JP" altLang="en-US" sz="1400" dirty="0">
                <a:latin typeface="Meiryo UI" panose="020B0604030504040204" pitchFamily="50" charset="-128"/>
                <a:ea typeface="Meiryo UI" panose="020B0604030504040204" pitchFamily="50" charset="-128"/>
              </a:rPr>
              <a:t>語彙リポジトリ</a:t>
            </a:r>
          </a:p>
        </p:txBody>
      </p:sp>
      <p:sp>
        <p:nvSpPr>
          <p:cNvPr id="15" name="円柱 14">
            <a:extLst>
              <a:ext uri="{FF2B5EF4-FFF2-40B4-BE49-F238E27FC236}">
                <a16:creationId xmlns:a16="http://schemas.microsoft.com/office/drawing/2014/main" id="{0D51BA83-2DE3-4F2B-A364-1B479FCED083}"/>
              </a:ext>
            </a:extLst>
          </p:cNvPr>
          <p:cNvSpPr/>
          <p:nvPr/>
        </p:nvSpPr>
        <p:spPr>
          <a:xfrm>
            <a:off x="6988943" y="3358405"/>
            <a:ext cx="1182253" cy="823100"/>
          </a:xfrm>
          <a:prstGeom prst="can">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altLang="ja-JP" sz="1200" dirty="0">
                <a:latin typeface="Meiryo UI" panose="020B0604030504040204" pitchFamily="50" charset="-128"/>
                <a:ea typeface="Meiryo UI" panose="020B0604030504040204" pitchFamily="50" charset="-128"/>
              </a:rPr>
              <a:t>DB</a:t>
            </a:r>
          </a:p>
        </p:txBody>
      </p:sp>
      <p:cxnSp>
        <p:nvCxnSpPr>
          <p:cNvPr id="16" name="直線矢印コネクタ 15">
            <a:extLst>
              <a:ext uri="{FF2B5EF4-FFF2-40B4-BE49-F238E27FC236}">
                <a16:creationId xmlns:a16="http://schemas.microsoft.com/office/drawing/2014/main" id="{EBC6F36C-0A09-4B92-A595-B468A93712F2}"/>
              </a:ext>
            </a:extLst>
          </p:cNvPr>
          <p:cNvCxnSpPr>
            <a:cxnSpLocks/>
          </p:cNvCxnSpPr>
          <p:nvPr/>
        </p:nvCxnSpPr>
        <p:spPr>
          <a:xfrm flipV="1">
            <a:off x="1704655" y="1836087"/>
            <a:ext cx="1934923" cy="11361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テキスト ボックス 146">
            <a:extLst>
              <a:ext uri="{FF2B5EF4-FFF2-40B4-BE49-F238E27FC236}">
                <a16:creationId xmlns:a16="http://schemas.microsoft.com/office/drawing/2014/main" id="{E9994B63-A6B4-42E1-8E7E-036B6E2C02A0}"/>
              </a:ext>
            </a:extLst>
          </p:cNvPr>
          <p:cNvSpPr txBox="1"/>
          <p:nvPr/>
        </p:nvSpPr>
        <p:spPr>
          <a:xfrm>
            <a:off x="2283043" y="1831425"/>
            <a:ext cx="948979" cy="4308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ja-JP" altLang="en-US" sz="1100" dirty="0">
                <a:latin typeface="Meiryo UI" panose="020B0604030504040204" pitchFamily="50" charset="-128"/>
                <a:ea typeface="Meiryo UI" panose="020B0604030504040204" pitchFamily="50" charset="-128"/>
              </a:rPr>
              <a:t>列挙型定義データ更新</a:t>
            </a:r>
          </a:p>
        </p:txBody>
      </p:sp>
      <p:sp>
        <p:nvSpPr>
          <p:cNvPr id="18" name="テキスト ボックス 152">
            <a:extLst>
              <a:ext uri="{FF2B5EF4-FFF2-40B4-BE49-F238E27FC236}">
                <a16:creationId xmlns:a16="http://schemas.microsoft.com/office/drawing/2014/main" id="{9B3D5BB4-0495-4028-98DE-E96813E7BBD5}"/>
              </a:ext>
            </a:extLst>
          </p:cNvPr>
          <p:cNvSpPr txBox="1"/>
          <p:nvPr/>
        </p:nvSpPr>
        <p:spPr>
          <a:xfrm>
            <a:off x="3500567" y="3707411"/>
            <a:ext cx="833672" cy="2616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ja-JP" altLang="en-US" sz="1100" dirty="0">
                <a:latin typeface="Meiryo UI" panose="020B0604030504040204" pitchFamily="50" charset="-128"/>
                <a:ea typeface="Meiryo UI" panose="020B0604030504040204" pitchFamily="50" charset="-128"/>
              </a:rPr>
              <a:t>語彙取得</a:t>
            </a:r>
          </a:p>
        </p:txBody>
      </p:sp>
      <p:sp>
        <p:nvSpPr>
          <p:cNvPr id="19" name="フローチャート: 順次アクセス記憶 18">
            <a:extLst>
              <a:ext uri="{FF2B5EF4-FFF2-40B4-BE49-F238E27FC236}">
                <a16:creationId xmlns:a16="http://schemas.microsoft.com/office/drawing/2014/main" id="{016EC766-6C39-42D9-8EF5-8CB26DB95E8C}"/>
              </a:ext>
            </a:extLst>
          </p:cNvPr>
          <p:cNvSpPr/>
          <p:nvPr/>
        </p:nvSpPr>
        <p:spPr>
          <a:xfrm>
            <a:off x="3309674" y="3720592"/>
            <a:ext cx="206660" cy="215969"/>
          </a:xfrm>
          <a:prstGeom prst="flowChartMagneticTape">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ja-JP" altLang="en-US" sz="2400"/>
          </a:p>
        </p:txBody>
      </p:sp>
      <p:sp>
        <p:nvSpPr>
          <p:cNvPr id="20" name="フローチャート: 順次アクセス記憶 19">
            <a:extLst>
              <a:ext uri="{FF2B5EF4-FFF2-40B4-BE49-F238E27FC236}">
                <a16:creationId xmlns:a16="http://schemas.microsoft.com/office/drawing/2014/main" id="{147C3D18-EE94-4F29-9D81-9E25BC391E0B}"/>
              </a:ext>
            </a:extLst>
          </p:cNvPr>
          <p:cNvSpPr/>
          <p:nvPr/>
        </p:nvSpPr>
        <p:spPr>
          <a:xfrm>
            <a:off x="2789013" y="4574683"/>
            <a:ext cx="206660" cy="215969"/>
          </a:xfrm>
          <a:prstGeom prst="flowChartMagneticTape">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ja-JP" altLang="en-US" sz="2400"/>
          </a:p>
        </p:txBody>
      </p:sp>
      <p:cxnSp>
        <p:nvCxnSpPr>
          <p:cNvPr id="21" name="直線矢印コネクタ 20">
            <a:extLst>
              <a:ext uri="{FF2B5EF4-FFF2-40B4-BE49-F238E27FC236}">
                <a16:creationId xmlns:a16="http://schemas.microsoft.com/office/drawing/2014/main" id="{5E22724D-C8ED-4DE8-8A49-613D81258435}"/>
              </a:ext>
            </a:extLst>
          </p:cNvPr>
          <p:cNvCxnSpPr>
            <a:cxnSpLocks/>
          </p:cNvCxnSpPr>
          <p:nvPr/>
        </p:nvCxnSpPr>
        <p:spPr>
          <a:xfrm>
            <a:off x="1720625" y="3482837"/>
            <a:ext cx="43935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テキスト ボックス 156">
            <a:extLst>
              <a:ext uri="{FF2B5EF4-FFF2-40B4-BE49-F238E27FC236}">
                <a16:creationId xmlns:a16="http://schemas.microsoft.com/office/drawing/2014/main" id="{C186DBA9-8317-45E3-A1D5-1711E792651D}"/>
              </a:ext>
            </a:extLst>
          </p:cNvPr>
          <p:cNvSpPr txBox="1"/>
          <p:nvPr/>
        </p:nvSpPr>
        <p:spPr>
          <a:xfrm>
            <a:off x="4032653" y="3248070"/>
            <a:ext cx="1611070" cy="2616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ja-JP" altLang="en-US" sz="1100" dirty="0">
                <a:latin typeface="Meiryo UI" panose="020B0604030504040204" pitchFamily="50" charset="-128"/>
                <a:ea typeface="Meiryo UI" panose="020B0604030504040204" pitchFamily="50" charset="-128"/>
              </a:rPr>
              <a:t>語彙検索・語彙登録</a:t>
            </a:r>
          </a:p>
        </p:txBody>
      </p:sp>
      <p:sp>
        <p:nvSpPr>
          <p:cNvPr id="23" name="テキスト ボックス 158">
            <a:extLst>
              <a:ext uri="{FF2B5EF4-FFF2-40B4-BE49-F238E27FC236}">
                <a16:creationId xmlns:a16="http://schemas.microsoft.com/office/drawing/2014/main" id="{77C6BBE2-24B4-472C-8518-3B42AEB90E0B}"/>
              </a:ext>
            </a:extLst>
          </p:cNvPr>
          <p:cNvSpPr txBox="1"/>
          <p:nvPr/>
        </p:nvSpPr>
        <p:spPr>
          <a:xfrm>
            <a:off x="7286766" y="4267966"/>
            <a:ext cx="833672" cy="2616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ja-JP" altLang="en-US" sz="1100" dirty="0">
                <a:latin typeface="Meiryo UI" panose="020B0604030504040204" pitchFamily="50" charset="-128"/>
                <a:ea typeface="Meiryo UI" panose="020B0604030504040204" pitchFamily="50" charset="-128"/>
              </a:rPr>
              <a:t>語彙データ</a:t>
            </a:r>
          </a:p>
        </p:txBody>
      </p:sp>
      <p:sp>
        <p:nvSpPr>
          <p:cNvPr id="24" name="フローチャート: 順次アクセス記憶 23">
            <a:extLst>
              <a:ext uri="{FF2B5EF4-FFF2-40B4-BE49-F238E27FC236}">
                <a16:creationId xmlns:a16="http://schemas.microsoft.com/office/drawing/2014/main" id="{4A9BF6CF-62E4-4382-968A-8F8D810BA093}"/>
              </a:ext>
            </a:extLst>
          </p:cNvPr>
          <p:cNvSpPr/>
          <p:nvPr/>
        </p:nvSpPr>
        <p:spPr>
          <a:xfrm>
            <a:off x="7080106" y="4244083"/>
            <a:ext cx="206660" cy="215969"/>
          </a:xfrm>
          <a:prstGeom prst="flowChartMagneticTape">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ja-JP" altLang="en-US" sz="2400"/>
          </a:p>
        </p:txBody>
      </p:sp>
      <p:cxnSp>
        <p:nvCxnSpPr>
          <p:cNvPr id="25" name="直線矢印コネクタ 24">
            <a:extLst>
              <a:ext uri="{FF2B5EF4-FFF2-40B4-BE49-F238E27FC236}">
                <a16:creationId xmlns:a16="http://schemas.microsoft.com/office/drawing/2014/main" id="{F322955E-BE23-4454-BE4D-D1FABCE4CAA5}"/>
              </a:ext>
            </a:extLst>
          </p:cNvPr>
          <p:cNvCxnSpPr>
            <a:cxnSpLocks/>
          </p:cNvCxnSpPr>
          <p:nvPr/>
        </p:nvCxnSpPr>
        <p:spPr>
          <a:xfrm flipH="1" flipV="1">
            <a:off x="1674701" y="4192832"/>
            <a:ext cx="1969405" cy="1680407"/>
          </a:xfrm>
          <a:prstGeom prst="straightConnector1">
            <a:avLst/>
          </a:prstGeom>
          <a:ln>
            <a:headEnd type="triangle"/>
            <a:tailEnd type="none"/>
          </a:ln>
        </p:spPr>
        <p:style>
          <a:lnRef idx="1">
            <a:schemeClr val="dk1"/>
          </a:lnRef>
          <a:fillRef idx="0">
            <a:schemeClr val="dk1"/>
          </a:fillRef>
          <a:effectRef idx="0">
            <a:schemeClr val="dk1"/>
          </a:effectRef>
          <a:fontRef idx="minor">
            <a:schemeClr val="tx1"/>
          </a:fontRef>
        </p:style>
      </p:cxnSp>
      <p:sp>
        <p:nvSpPr>
          <p:cNvPr id="26" name="テキスト ボックス 164">
            <a:extLst>
              <a:ext uri="{FF2B5EF4-FFF2-40B4-BE49-F238E27FC236}">
                <a16:creationId xmlns:a16="http://schemas.microsoft.com/office/drawing/2014/main" id="{347F65A9-38C1-43EE-90F6-162027F3D948}"/>
              </a:ext>
            </a:extLst>
          </p:cNvPr>
          <p:cNvSpPr txBox="1"/>
          <p:nvPr/>
        </p:nvSpPr>
        <p:spPr>
          <a:xfrm>
            <a:off x="3215487" y="4588294"/>
            <a:ext cx="1403833" cy="2616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ja-JP" altLang="en-US" sz="1100" dirty="0">
                <a:latin typeface="Meiryo UI" panose="020B0604030504040204" pitchFamily="50" charset="-128"/>
                <a:ea typeface="Meiryo UI" panose="020B0604030504040204" pitchFamily="50" charset="-128"/>
              </a:rPr>
              <a:t>変換済データ取得</a:t>
            </a:r>
          </a:p>
        </p:txBody>
      </p:sp>
      <p:sp>
        <p:nvSpPr>
          <p:cNvPr id="27" name="フローチャート: 順次アクセス記憶 26">
            <a:extLst>
              <a:ext uri="{FF2B5EF4-FFF2-40B4-BE49-F238E27FC236}">
                <a16:creationId xmlns:a16="http://schemas.microsoft.com/office/drawing/2014/main" id="{BE7167F9-BCBF-448A-884B-441EB86C2A2C}"/>
              </a:ext>
            </a:extLst>
          </p:cNvPr>
          <p:cNvSpPr/>
          <p:nvPr/>
        </p:nvSpPr>
        <p:spPr>
          <a:xfrm>
            <a:off x="2107784" y="1898205"/>
            <a:ext cx="206660" cy="215969"/>
          </a:xfrm>
          <a:prstGeom prst="flowChartMagneticTape">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ja-JP" altLang="en-US" sz="2400"/>
          </a:p>
        </p:txBody>
      </p:sp>
      <p:sp>
        <p:nvSpPr>
          <p:cNvPr id="28" name="フローチャート: 書類 27">
            <a:extLst>
              <a:ext uri="{FF2B5EF4-FFF2-40B4-BE49-F238E27FC236}">
                <a16:creationId xmlns:a16="http://schemas.microsoft.com/office/drawing/2014/main" id="{646B18EF-13FD-484A-B8E3-03EC6553F444}"/>
              </a:ext>
            </a:extLst>
          </p:cNvPr>
          <p:cNvSpPr/>
          <p:nvPr/>
        </p:nvSpPr>
        <p:spPr>
          <a:xfrm>
            <a:off x="4262278" y="1770067"/>
            <a:ext cx="948843" cy="5536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ja-JP" altLang="en-US" sz="1200" dirty="0">
                <a:latin typeface="Meiryo UI" panose="020B0604030504040204" pitchFamily="50" charset="-128"/>
                <a:ea typeface="Meiryo UI" panose="020B0604030504040204" pitchFamily="50" charset="-128"/>
              </a:rPr>
              <a:t>列挙型</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定義データ</a:t>
            </a:r>
          </a:p>
        </p:txBody>
      </p:sp>
      <p:cxnSp>
        <p:nvCxnSpPr>
          <p:cNvPr id="29" name="直線矢印コネクタ 28">
            <a:extLst>
              <a:ext uri="{FF2B5EF4-FFF2-40B4-BE49-F238E27FC236}">
                <a16:creationId xmlns:a16="http://schemas.microsoft.com/office/drawing/2014/main" id="{D2466EAA-3166-4376-B429-43319AD162FD}"/>
              </a:ext>
            </a:extLst>
          </p:cNvPr>
          <p:cNvCxnSpPr>
            <a:cxnSpLocks/>
          </p:cNvCxnSpPr>
          <p:nvPr/>
        </p:nvCxnSpPr>
        <p:spPr>
          <a:xfrm flipH="1">
            <a:off x="1720625" y="3684238"/>
            <a:ext cx="43935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38">
            <a:extLst>
              <a:ext uri="{FF2B5EF4-FFF2-40B4-BE49-F238E27FC236}">
                <a16:creationId xmlns:a16="http://schemas.microsoft.com/office/drawing/2014/main" id="{1DE5E834-4F58-44B2-994E-B436B3B729B9}"/>
              </a:ext>
            </a:extLst>
          </p:cNvPr>
          <p:cNvSpPr txBox="1"/>
          <p:nvPr/>
        </p:nvSpPr>
        <p:spPr>
          <a:xfrm>
            <a:off x="1996175" y="5033984"/>
            <a:ext cx="833672" cy="2616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ja-JP" altLang="en-US" sz="1100" dirty="0">
                <a:latin typeface="Meiryo UI" panose="020B0604030504040204" pitchFamily="50" charset="-128"/>
                <a:ea typeface="Meiryo UI" panose="020B0604030504040204" pitchFamily="50" charset="-128"/>
              </a:rPr>
              <a:t>データ変換</a:t>
            </a:r>
          </a:p>
        </p:txBody>
      </p:sp>
      <p:sp>
        <p:nvSpPr>
          <p:cNvPr id="31" name="フローチャート: 順次アクセス記憶 30">
            <a:extLst>
              <a:ext uri="{FF2B5EF4-FFF2-40B4-BE49-F238E27FC236}">
                <a16:creationId xmlns:a16="http://schemas.microsoft.com/office/drawing/2014/main" id="{419CD690-A89C-47C5-8524-0EB06B00560C}"/>
              </a:ext>
            </a:extLst>
          </p:cNvPr>
          <p:cNvSpPr/>
          <p:nvPr/>
        </p:nvSpPr>
        <p:spPr>
          <a:xfrm>
            <a:off x="1815477" y="5067708"/>
            <a:ext cx="206660" cy="215969"/>
          </a:xfrm>
          <a:prstGeom prst="flowChartMagneticTape">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ja-JP" altLang="en-US" sz="2400"/>
          </a:p>
        </p:txBody>
      </p:sp>
      <p:cxnSp>
        <p:nvCxnSpPr>
          <p:cNvPr id="32" name="直線矢印コネクタ 31">
            <a:extLst>
              <a:ext uri="{FF2B5EF4-FFF2-40B4-BE49-F238E27FC236}">
                <a16:creationId xmlns:a16="http://schemas.microsoft.com/office/drawing/2014/main" id="{7B8BE7DE-2DF8-4376-AF78-B8BE61B4D7DA}"/>
              </a:ext>
            </a:extLst>
          </p:cNvPr>
          <p:cNvCxnSpPr>
            <a:cxnSpLocks/>
          </p:cNvCxnSpPr>
          <p:nvPr/>
        </p:nvCxnSpPr>
        <p:spPr>
          <a:xfrm flipH="1" flipV="1">
            <a:off x="1720625" y="3923451"/>
            <a:ext cx="1923481" cy="1619588"/>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a:extLst>
              <a:ext uri="{FF2B5EF4-FFF2-40B4-BE49-F238E27FC236}">
                <a16:creationId xmlns:a16="http://schemas.microsoft.com/office/drawing/2014/main" id="{58F2A344-1833-4D6A-831C-E81A1BBF062C}"/>
              </a:ext>
            </a:extLst>
          </p:cNvPr>
          <p:cNvCxnSpPr>
            <a:cxnSpLocks/>
          </p:cNvCxnSpPr>
          <p:nvPr/>
        </p:nvCxnSpPr>
        <p:spPr>
          <a:xfrm flipV="1">
            <a:off x="1706436" y="2106629"/>
            <a:ext cx="1934923" cy="1136114"/>
          </a:xfrm>
          <a:prstGeom prst="straightConnector1">
            <a:avLst/>
          </a:prstGeom>
          <a:ln>
            <a:headEnd type="triangle"/>
            <a:tailEnd type="none"/>
          </a:ln>
        </p:spPr>
        <p:style>
          <a:lnRef idx="1">
            <a:schemeClr val="dk1"/>
          </a:lnRef>
          <a:fillRef idx="0">
            <a:schemeClr val="dk1"/>
          </a:fillRef>
          <a:effectRef idx="0">
            <a:schemeClr val="dk1"/>
          </a:effectRef>
          <a:fontRef idx="minor">
            <a:schemeClr val="tx1"/>
          </a:fontRef>
        </p:style>
      </p:cxnSp>
      <p:sp>
        <p:nvSpPr>
          <p:cNvPr id="34" name="フローチャート: 順次アクセス記憶 33">
            <a:extLst>
              <a:ext uri="{FF2B5EF4-FFF2-40B4-BE49-F238E27FC236}">
                <a16:creationId xmlns:a16="http://schemas.microsoft.com/office/drawing/2014/main" id="{08A2BDE7-9B16-4B2D-8510-35F966394B9D}"/>
              </a:ext>
            </a:extLst>
          </p:cNvPr>
          <p:cNvSpPr/>
          <p:nvPr/>
        </p:nvSpPr>
        <p:spPr>
          <a:xfrm>
            <a:off x="5448178" y="3229057"/>
            <a:ext cx="206660" cy="215969"/>
          </a:xfrm>
          <a:prstGeom prst="flowChartMagneticTape">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ja-JP" altLang="en-US" sz="2400"/>
          </a:p>
        </p:txBody>
      </p:sp>
      <p:sp>
        <p:nvSpPr>
          <p:cNvPr id="35" name="フローチャート: 順次アクセス記憶 34">
            <a:extLst>
              <a:ext uri="{FF2B5EF4-FFF2-40B4-BE49-F238E27FC236}">
                <a16:creationId xmlns:a16="http://schemas.microsoft.com/office/drawing/2014/main" id="{160B331A-D83A-40D3-8E51-738054956891}"/>
              </a:ext>
            </a:extLst>
          </p:cNvPr>
          <p:cNvSpPr/>
          <p:nvPr/>
        </p:nvSpPr>
        <p:spPr>
          <a:xfrm>
            <a:off x="2188882" y="6506055"/>
            <a:ext cx="206660" cy="215969"/>
          </a:xfrm>
          <a:prstGeom prst="flowChartMagneticTape">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ja-JP" altLang="en-US" sz="1600"/>
          </a:p>
        </p:txBody>
      </p:sp>
      <p:sp>
        <p:nvSpPr>
          <p:cNvPr id="36" name="テキスト ボックス 47">
            <a:extLst>
              <a:ext uri="{FF2B5EF4-FFF2-40B4-BE49-F238E27FC236}">
                <a16:creationId xmlns:a16="http://schemas.microsoft.com/office/drawing/2014/main" id="{88E2F2EA-3CFB-4091-8335-D474ECCF0087}"/>
              </a:ext>
            </a:extLst>
          </p:cNvPr>
          <p:cNvSpPr txBox="1"/>
          <p:nvPr/>
        </p:nvSpPr>
        <p:spPr>
          <a:xfrm>
            <a:off x="2376187" y="6518633"/>
            <a:ext cx="933487" cy="25391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ja-JP" altLang="en-US" sz="1050" dirty="0">
                <a:latin typeface="Meiryo UI" panose="020B0604030504040204" pitchFamily="50" charset="-128"/>
                <a:ea typeface="Meiryo UI" panose="020B0604030504040204" pitchFamily="50" charset="-128"/>
              </a:rPr>
              <a:t>語彙データ</a:t>
            </a:r>
          </a:p>
        </p:txBody>
      </p:sp>
      <p:sp>
        <p:nvSpPr>
          <p:cNvPr id="37" name="フローチャート: 順次アクセス記憶 36">
            <a:extLst>
              <a:ext uri="{FF2B5EF4-FFF2-40B4-BE49-F238E27FC236}">
                <a16:creationId xmlns:a16="http://schemas.microsoft.com/office/drawing/2014/main" id="{E7F3AEBA-F24F-466A-BDCF-872E29E3FF9F}"/>
              </a:ext>
            </a:extLst>
          </p:cNvPr>
          <p:cNvSpPr/>
          <p:nvPr/>
        </p:nvSpPr>
        <p:spPr>
          <a:xfrm>
            <a:off x="3192312" y="6492115"/>
            <a:ext cx="206660" cy="215969"/>
          </a:xfrm>
          <a:prstGeom prst="flowChartMagneticTape">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ja-JP" altLang="en-US" sz="1600"/>
          </a:p>
        </p:txBody>
      </p:sp>
      <p:sp>
        <p:nvSpPr>
          <p:cNvPr id="38" name="テキスト ボックス 49">
            <a:extLst>
              <a:ext uri="{FF2B5EF4-FFF2-40B4-BE49-F238E27FC236}">
                <a16:creationId xmlns:a16="http://schemas.microsoft.com/office/drawing/2014/main" id="{9E10B9A4-E2A9-4001-8B33-751C47EFDFF9}"/>
              </a:ext>
            </a:extLst>
          </p:cNvPr>
          <p:cNvSpPr txBox="1"/>
          <p:nvPr/>
        </p:nvSpPr>
        <p:spPr>
          <a:xfrm>
            <a:off x="3413004" y="6483132"/>
            <a:ext cx="1304512" cy="25391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ja-JP" altLang="en-US" sz="1050" dirty="0">
                <a:latin typeface="Meiryo UI" panose="020B0604030504040204" pitchFamily="50" charset="-128"/>
                <a:ea typeface="Meiryo UI" panose="020B0604030504040204" pitchFamily="50" charset="-128"/>
              </a:rPr>
              <a:t>列挙型定義データ</a:t>
            </a:r>
          </a:p>
        </p:txBody>
      </p:sp>
      <p:sp>
        <p:nvSpPr>
          <p:cNvPr id="39" name="フローチャート: 順次アクセス記憶 38">
            <a:extLst>
              <a:ext uri="{FF2B5EF4-FFF2-40B4-BE49-F238E27FC236}">
                <a16:creationId xmlns:a16="http://schemas.microsoft.com/office/drawing/2014/main" id="{ECFDBFCC-B113-42E2-B003-B9D54C63526C}"/>
              </a:ext>
            </a:extLst>
          </p:cNvPr>
          <p:cNvSpPr/>
          <p:nvPr/>
        </p:nvSpPr>
        <p:spPr>
          <a:xfrm>
            <a:off x="1567659" y="5059275"/>
            <a:ext cx="206660" cy="215969"/>
          </a:xfrm>
          <a:prstGeom prst="flowChartMagneticTape">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ja-JP" altLang="en-US" sz="2400"/>
          </a:p>
        </p:txBody>
      </p:sp>
      <p:sp>
        <p:nvSpPr>
          <p:cNvPr id="40" name="フローチャート: 順次アクセス記憶 39">
            <a:extLst>
              <a:ext uri="{FF2B5EF4-FFF2-40B4-BE49-F238E27FC236}">
                <a16:creationId xmlns:a16="http://schemas.microsoft.com/office/drawing/2014/main" id="{26B3069A-9206-4994-BDAE-8EBEFADB998D}"/>
              </a:ext>
            </a:extLst>
          </p:cNvPr>
          <p:cNvSpPr/>
          <p:nvPr/>
        </p:nvSpPr>
        <p:spPr>
          <a:xfrm>
            <a:off x="3038483" y="4574682"/>
            <a:ext cx="206660" cy="215969"/>
          </a:xfrm>
          <a:prstGeom prst="flowChartMagneticTape">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ja-JP" altLang="en-US" sz="2400"/>
          </a:p>
        </p:txBody>
      </p:sp>
      <p:sp>
        <p:nvSpPr>
          <p:cNvPr id="41" name="テキスト ボックス 53">
            <a:extLst>
              <a:ext uri="{FF2B5EF4-FFF2-40B4-BE49-F238E27FC236}">
                <a16:creationId xmlns:a16="http://schemas.microsoft.com/office/drawing/2014/main" id="{818084B8-DF4A-4B1C-9FDB-241E79D7C09D}"/>
              </a:ext>
            </a:extLst>
          </p:cNvPr>
          <p:cNvSpPr txBox="1"/>
          <p:nvPr/>
        </p:nvSpPr>
        <p:spPr>
          <a:xfrm>
            <a:off x="2758541" y="2657078"/>
            <a:ext cx="948979" cy="4308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ja-JP" altLang="en-US" sz="1100" dirty="0">
                <a:latin typeface="Meiryo UI" panose="020B0604030504040204" pitchFamily="50" charset="-128"/>
                <a:ea typeface="Meiryo UI" panose="020B0604030504040204" pitchFamily="50" charset="-128"/>
              </a:rPr>
              <a:t>列挙型定義データ取得</a:t>
            </a:r>
          </a:p>
        </p:txBody>
      </p:sp>
      <p:sp>
        <p:nvSpPr>
          <p:cNvPr id="42" name="フローチャート: 順次アクセス記憶 41">
            <a:extLst>
              <a:ext uri="{FF2B5EF4-FFF2-40B4-BE49-F238E27FC236}">
                <a16:creationId xmlns:a16="http://schemas.microsoft.com/office/drawing/2014/main" id="{E43DE482-CB7C-4805-8BF9-D2C5E03A367C}"/>
              </a:ext>
            </a:extLst>
          </p:cNvPr>
          <p:cNvSpPr/>
          <p:nvPr/>
        </p:nvSpPr>
        <p:spPr>
          <a:xfrm>
            <a:off x="2595104" y="2732933"/>
            <a:ext cx="206660" cy="215969"/>
          </a:xfrm>
          <a:prstGeom prst="flowChartMagneticTape">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ja-JP" altLang="en-US" sz="2400"/>
          </a:p>
        </p:txBody>
      </p:sp>
    </p:spTree>
    <p:extLst>
      <p:ext uri="{BB962C8B-B14F-4D97-AF65-F5344CB8AC3E}">
        <p14:creationId xmlns:p14="http://schemas.microsoft.com/office/powerpoint/2010/main" val="4658529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1.6 </a:t>
            </a:r>
            <a:r>
              <a:rPr lang="ja-JP" altLang="en-US" sz="1800" dirty="0">
                <a:solidFill>
                  <a:schemeClr val="tx1"/>
                </a:solidFill>
                <a:latin typeface="Meiryo UI" panose="020B0604030504040204" pitchFamily="50" charset="-128"/>
                <a:ea typeface="Meiryo UI" panose="020B0604030504040204" pitchFamily="50" charset="-128"/>
              </a:rPr>
              <a:t>語彙リポジトリ連携 </a:t>
            </a:r>
            <a:r>
              <a:rPr lang="en-US" altLang="ja-JP" sz="1800" dirty="0">
                <a:solidFill>
                  <a:schemeClr val="tx1"/>
                </a:solidFill>
                <a:latin typeface="Meiryo UI" panose="020B0604030504040204" pitchFamily="50" charset="-128"/>
                <a:ea typeface="Meiryo UI" panose="020B0604030504040204" pitchFamily="50" charset="-128"/>
              </a:rPr>
              <a:t>&gt; 1.6.2</a:t>
            </a:r>
            <a:r>
              <a:rPr lang="en-US" altLang="ja-JP" sz="1800" dirty="0">
                <a:solidFill>
                  <a:schemeClr val="tx1"/>
                </a:solidFill>
              </a:rPr>
              <a:t> </a:t>
            </a:r>
            <a:r>
              <a:rPr lang="ja-JP" altLang="en-US" sz="1800" dirty="0">
                <a:solidFill>
                  <a:schemeClr val="tx1"/>
                </a:solidFill>
              </a:rPr>
              <a:t>業務フロー：データカタログ作成ツールへの語彙登録</a:t>
            </a:r>
          </a:p>
        </p:txBody>
      </p:sp>
      <p:sp>
        <p:nvSpPr>
          <p:cNvPr id="43" name="テキスト ボックス 42">
            <a:extLst>
              <a:ext uri="{FF2B5EF4-FFF2-40B4-BE49-F238E27FC236}">
                <a16:creationId xmlns:a16="http://schemas.microsoft.com/office/drawing/2014/main" id="{5B5E03F0-C18C-4B3B-AF68-7F863C6919C8}"/>
              </a:ext>
            </a:extLst>
          </p:cNvPr>
          <p:cNvSpPr txBox="1"/>
          <p:nvPr/>
        </p:nvSpPr>
        <p:spPr>
          <a:xfrm>
            <a:off x="204401" y="671458"/>
            <a:ext cx="8797222" cy="371388"/>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■ データカタログ作成ツールへの語彙登録を実行した場合の業務フローを以下に図示する。</a:t>
            </a:r>
            <a:endParaRPr lang="en-US" altLang="ja-JP" sz="1600" dirty="0">
              <a:latin typeface="Meiryo UI" panose="020B0604030504040204" pitchFamily="50" charset="-128"/>
              <a:ea typeface="Meiryo UI" panose="020B0604030504040204" pitchFamily="50" charset="-128"/>
            </a:endParaRPr>
          </a:p>
        </p:txBody>
      </p:sp>
      <p:sp>
        <p:nvSpPr>
          <p:cNvPr id="45" name="楕円 44">
            <a:extLst>
              <a:ext uri="{FF2B5EF4-FFF2-40B4-BE49-F238E27FC236}">
                <a16:creationId xmlns:a16="http://schemas.microsoft.com/office/drawing/2014/main" id="{3DE2EFB1-82C7-4A35-BEAC-7AB92FFB64E4}"/>
              </a:ext>
            </a:extLst>
          </p:cNvPr>
          <p:cNvSpPr/>
          <p:nvPr/>
        </p:nvSpPr>
        <p:spPr>
          <a:xfrm>
            <a:off x="8330726" y="3251154"/>
            <a:ext cx="1140645" cy="5905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語彙取得</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60" name="正方形/長方形 59">
            <a:extLst>
              <a:ext uri="{FF2B5EF4-FFF2-40B4-BE49-F238E27FC236}">
                <a16:creationId xmlns:a16="http://schemas.microsoft.com/office/drawing/2014/main" id="{B7C4963D-8C4D-45C3-B626-E6E7EE4171D9}"/>
              </a:ext>
            </a:extLst>
          </p:cNvPr>
          <p:cNvSpPr/>
          <p:nvPr/>
        </p:nvSpPr>
        <p:spPr>
          <a:xfrm>
            <a:off x="58039" y="2221323"/>
            <a:ext cx="903377" cy="4256281"/>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運用管理者</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72" name="楕円 71">
            <a:extLst>
              <a:ext uri="{FF2B5EF4-FFF2-40B4-BE49-F238E27FC236}">
                <a16:creationId xmlns:a16="http://schemas.microsoft.com/office/drawing/2014/main" id="{1BA9491D-89EE-4322-8E8E-B98F66FE4519}"/>
              </a:ext>
            </a:extLst>
          </p:cNvPr>
          <p:cNvSpPr/>
          <p:nvPr/>
        </p:nvSpPr>
        <p:spPr>
          <a:xfrm>
            <a:off x="8325402" y="2409769"/>
            <a:ext cx="1145974" cy="5905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語彙検索</a:t>
            </a:r>
            <a:endParaRPr lang="en-US" altLang="ja-JP" sz="1200" dirty="0">
              <a:solidFill>
                <a:schemeClr val="tx1"/>
              </a:solidFill>
              <a:latin typeface="Meiryo UI" panose="020B0604030504040204" pitchFamily="50" charset="-128"/>
              <a:ea typeface="Meiryo UI" panose="020B0604030504040204" pitchFamily="50" charset="-128"/>
            </a:endParaRPr>
          </a:p>
        </p:txBody>
      </p:sp>
      <p:cxnSp>
        <p:nvCxnSpPr>
          <p:cNvPr id="25" name="直線矢印コネクタ 24">
            <a:extLst>
              <a:ext uri="{FF2B5EF4-FFF2-40B4-BE49-F238E27FC236}">
                <a16:creationId xmlns:a16="http://schemas.microsoft.com/office/drawing/2014/main" id="{C9F96489-65D6-48F0-9766-D3529F857DA1}"/>
              </a:ext>
            </a:extLst>
          </p:cNvPr>
          <p:cNvCxnSpPr>
            <a:cxnSpLocks/>
            <a:stCxn id="72" idx="4"/>
            <a:endCxn id="45" idx="0"/>
          </p:cNvCxnSpPr>
          <p:nvPr/>
        </p:nvCxnSpPr>
        <p:spPr>
          <a:xfrm>
            <a:off x="8898389" y="3000325"/>
            <a:ext cx="2660" cy="25082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75" name="正方形/長方形 74">
            <a:extLst>
              <a:ext uri="{FF2B5EF4-FFF2-40B4-BE49-F238E27FC236}">
                <a16:creationId xmlns:a16="http://schemas.microsoft.com/office/drawing/2014/main" id="{0792D25B-81A4-495F-9344-F8907892BC51}"/>
              </a:ext>
            </a:extLst>
          </p:cNvPr>
          <p:cNvSpPr/>
          <p:nvPr/>
        </p:nvSpPr>
        <p:spPr>
          <a:xfrm>
            <a:off x="5112329" y="4130202"/>
            <a:ext cx="1262065" cy="6773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500" tIns="34290" rIns="13500" bIns="34290" numCol="1" spcCol="0" rtlCol="0" fromWordArt="0" anchor="ctr" anchorCtr="0" forceAA="0" compatLnSpc="1">
            <a:prstTxWarp prst="textNoShape">
              <a:avLst/>
            </a:prstTxWarp>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データカタログ作成ツール用フォーマット変換</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76" name="楕円 75">
            <a:extLst>
              <a:ext uri="{FF2B5EF4-FFF2-40B4-BE49-F238E27FC236}">
                <a16:creationId xmlns:a16="http://schemas.microsoft.com/office/drawing/2014/main" id="{6414BDC1-956B-4C65-8A73-C077F8145FE0}"/>
              </a:ext>
            </a:extLst>
          </p:cNvPr>
          <p:cNvSpPr/>
          <p:nvPr/>
        </p:nvSpPr>
        <p:spPr>
          <a:xfrm>
            <a:off x="1269139" y="4174325"/>
            <a:ext cx="1137650" cy="5891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語彙データ登録</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38" name="フローチャート: 順次アクセス記憶 37">
            <a:extLst>
              <a:ext uri="{FF2B5EF4-FFF2-40B4-BE49-F238E27FC236}">
                <a16:creationId xmlns:a16="http://schemas.microsoft.com/office/drawing/2014/main" id="{CAE692CC-6546-4955-9837-488505AFB3B4}"/>
              </a:ext>
            </a:extLst>
          </p:cNvPr>
          <p:cNvSpPr/>
          <p:nvPr/>
        </p:nvSpPr>
        <p:spPr>
          <a:xfrm>
            <a:off x="7276827" y="3397468"/>
            <a:ext cx="261027" cy="307256"/>
          </a:xfrm>
          <a:prstGeom prst="flowChartMagnetic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200" err="1">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0FA82786-424E-4FC7-B55C-DC8BB71C1149}"/>
              </a:ext>
            </a:extLst>
          </p:cNvPr>
          <p:cNvSpPr txBox="1"/>
          <p:nvPr/>
        </p:nvSpPr>
        <p:spPr>
          <a:xfrm>
            <a:off x="7056927" y="3800840"/>
            <a:ext cx="897419"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語彙データ</a:t>
            </a:r>
          </a:p>
        </p:txBody>
      </p:sp>
      <p:sp>
        <p:nvSpPr>
          <p:cNvPr id="41" name="テキスト ボックス 40">
            <a:extLst>
              <a:ext uri="{FF2B5EF4-FFF2-40B4-BE49-F238E27FC236}">
                <a16:creationId xmlns:a16="http://schemas.microsoft.com/office/drawing/2014/main" id="{03AC165F-471A-4456-B590-87B52756A9FA}"/>
              </a:ext>
            </a:extLst>
          </p:cNvPr>
          <p:cNvSpPr txBox="1"/>
          <p:nvPr/>
        </p:nvSpPr>
        <p:spPr>
          <a:xfrm>
            <a:off x="3615687" y="4762924"/>
            <a:ext cx="1347619"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列挙型定義データ</a:t>
            </a:r>
          </a:p>
        </p:txBody>
      </p:sp>
      <p:sp>
        <p:nvSpPr>
          <p:cNvPr id="42" name="楕円 41">
            <a:extLst>
              <a:ext uri="{FF2B5EF4-FFF2-40B4-BE49-F238E27FC236}">
                <a16:creationId xmlns:a16="http://schemas.microsoft.com/office/drawing/2014/main" id="{F291A9AC-2BC7-4A07-9AF1-230D53DFE7E9}"/>
              </a:ext>
            </a:extLst>
          </p:cNvPr>
          <p:cNvSpPr/>
          <p:nvPr/>
        </p:nvSpPr>
        <p:spPr>
          <a:xfrm>
            <a:off x="5112329" y="3251154"/>
            <a:ext cx="1262065" cy="59055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語彙データを取得</a:t>
            </a:r>
            <a:endParaRPr lang="en-US" altLang="ja-JP" sz="1200" dirty="0">
              <a:solidFill>
                <a:schemeClr val="tx1"/>
              </a:solidFill>
              <a:latin typeface="Meiryo UI" panose="020B0604030504040204" pitchFamily="50" charset="-128"/>
              <a:ea typeface="Meiryo UI" panose="020B0604030504040204" pitchFamily="50" charset="-128"/>
            </a:endParaRPr>
          </a:p>
        </p:txBody>
      </p:sp>
      <p:cxnSp>
        <p:nvCxnSpPr>
          <p:cNvPr id="52" name="直線矢印コネクタ 51">
            <a:extLst>
              <a:ext uri="{FF2B5EF4-FFF2-40B4-BE49-F238E27FC236}">
                <a16:creationId xmlns:a16="http://schemas.microsoft.com/office/drawing/2014/main" id="{09985986-CCAD-4263-AA67-CB04A0A22FB1}"/>
              </a:ext>
            </a:extLst>
          </p:cNvPr>
          <p:cNvCxnSpPr>
            <a:cxnSpLocks/>
            <a:stCxn id="42" idx="4"/>
            <a:endCxn id="75" idx="0"/>
          </p:cNvCxnSpPr>
          <p:nvPr/>
        </p:nvCxnSpPr>
        <p:spPr>
          <a:xfrm>
            <a:off x="5743362" y="3841708"/>
            <a:ext cx="0" cy="28849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CF09AF11-CDAE-450F-9797-B5AB081D6583}"/>
              </a:ext>
            </a:extLst>
          </p:cNvPr>
          <p:cNvCxnSpPr>
            <a:cxnSpLocks/>
            <a:stCxn id="45" idx="2"/>
            <a:endCxn id="38" idx="3"/>
          </p:cNvCxnSpPr>
          <p:nvPr/>
        </p:nvCxnSpPr>
        <p:spPr>
          <a:xfrm flipH="1">
            <a:off x="7537854" y="3546432"/>
            <a:ext cx="792872" cy="466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E2981B16-0BAD-4E62-815C-35BB5136A7F4}"/>
              </a:ext>
            </a:extLst>
          </p:cNvPr>
          <p:cNvCxnSpPr>
            <a:cxnSpLocks/>
            <a:stCxn id="38" idx="1"/>
            <a:endCxn id="42" idx="6"/>
          </p:cNvCxnSpPr>
          <p:nvPr/>
        </p:nvCxnSpPr>
        <p:spPr>
          <a:xfrm flipH="1" flipV="1">
            <a:off x="6374394" y="3546431"/>
            <a:ext cx="902433" cy="466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44" name="フローチャート: 順次アクセス記憶 43">
            <a:extLst>
              <a:ext uri="{FF2B5EF4-FFF2-40B4-BE49-F238E27FC236}">
                <a16:creationId xmlns:a16="http://schemas.microsoft.com/office/drawing/2014/main" id="{AE2EAC27-15BF-4FE3-A509-125EFA1FFE53}"/>
              </a:ext>
            </a:extLst>
          </p:cNvPr>
          <p:cNvSpPr/>
          <p:nvPr/>
        </p:nvSpPr>
        <p:spPr>
          <a:xfrm>
            <a:off x="4017661" y="4317301"/>
            <a:ext cx="261027" cy="307256"/>
          </a:xfrm>
          <a:prstGeom prst="flowChartMagnetic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200" err="1">
              <a:latin typeface="Meiryo UI" panose="020B0604030504040204" pitchFamily="50" charset="-128"/>
              <a:ea typeface="Meiryo UI" panose="020B0604030504040204" pitchFamily="50" charset="-128"/>
            </a:endParaRPr>
          </a:p>
        </p:txBody>
      </p:sp>
      <p:sp>
        <p:nvSpPr>
          <p:cNvPr id="70" name="正方形/長方形 69">
            <a:extLst>
              <a:ext uri="{FF2B5EF4-FFF2-40B4-BE49-F238E27FC236}">
                <a16:creationId xmlns:a16="http://schemas.microsoft.com/office/drawing/2014/main" id="{C3209945-13FF-4CC2-B9CA-50FFE927B9E5}"/>
              </a:ext>
            </a:extLst>
          </p:cNvPr>
          <p:cNvSpPr/>
          <p:nvPr/>
        </p:nvSpPr>
        <p:spPr>
          <a:xfrm>
            <a:off x="61419" y="1767416"/>
            <a:ext cx="899998"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アクター／</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システム</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71" name="正方形/長方形 70">
            <a:extLst>
              <a:ext uri="{FF2B5EF4-FFF2-40B4-BE49-F238E27FC236}">
                <a16:creationId xmlns:a16="http://schemas.microsoft.com/office/drawing/2014/main" id="{FE28D243-CC9A-46D3-A702-8B5EF64CFDE4}"/>
              </a:ext>
            </a:extLst>
          </p:cNvPr>
          <p:cNvSpPr/>
          <p:nvPr/>
        </p:nvSpPr>
        <p:spPr>
          <a:xfrm>
            <a:off x="3333899" y="1762487"/>
            <a:ext cx="4076745"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語彙連携ツール</a:t>
            </a:r>
          </a:p>
        </p:txBody>
      </p:sp>
      <p:sp>
        <p:nvSpPr>
          <p:cNvPr id="73" name="正方形/長方形 72">
            <a:extLst>
              <a:ext uri="{FF2B5EF4-FFF2-40B4-BE49-F238E27FC236}">
                <a16:creationId xmlns:a16="http://schemas.microsoft.com/office/drawing/2014/main" id="{3FFE08EC-EE8E-47EE-85D4-1C0E5AABCBE6}"/>
              </a:ext>
            </a:extLst>
          </p:cNvPr>
          <p:cNvSpPr/>
          <p:nvPr/>
        </p:nvSpPr>
        <p:spPr>
          <a:xfrm>
            <a:off x="7410642" y="1760448"/>
            <a:ext cx="2406253" cy="455946"/>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語彙リポジトリ</a:t>
            </a:r>
          </a:p>
        </p:txBody>
      </p:sp>
      <p:sp>
        <p:nvSpPr>
          <p:cNvPr id="74" name="正方形/長方形 73">
            <a:extLst>
              <a:ext uri="{FF2B5EF4-FFF2-40B4-BE49-F238E27FC236}">
                <a16:creationId xmlns:a16="http://schemas.microsoft.com/office/drawing/2014/main" id="{9BF0DAE5-568A-4792-B3F8-F186F0A35D55}"/>
              </a:ext>
            </a:extLst>
          </p:cNvPr>
          <p:cNvSpPr/>
          <p:nvPr/>
        </p:nvSpPr>
        <p:spPr>
          <a:xfrm>
            <a:off x="969924" y="1768375"/>
            <a:ext cx="2363975"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データカタログ作成ツール</a:t>
            </a:r>
          </a:p>
        </p:txBody>
      </p:sp>
      <p:cxnSp>
        <p:nvCxnSpPr>
          <p:cNvPr id="77" name="直線コネクタ 76">
            <a:extLst>
              <a:ext uri="{FF2B5EF4-FFF2-40B4-BE49-F238E27FC236}">
                <a16:creationId xmlns:a16="http://schemas.microsoft.com/office/drawing/2014/main" id="{AF1B24C0-E89E-4E61-B7C6-E7BBE7769583}"/>
              </a:ext>
            </a:extLst>
          </p:cNvPr>
          <p:cNvCxnSpPr>
            <a:cxnSpLocks/>
          </p:cNvCxnSpPr>
          <p:nvPr/>
        </p:nvCxnSpPr>
        <p:spPr>
          <a:xfrm>
            <a:off x="961419" y="6479003"/>
            <a:ext cx="8858856" cy="0"/>
          </a:xfrm>
          <a:prstGeom prst="line">
            <a:avLst/>
          </a:prstGeom>
          <a:ln w="95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B98F518A-D669-4CAB-B15D-3E00815F9E7E}"/>
              </a:ext>
            </a:extLst>
          </p:cNvPr>
          <p:cNvCxnSpPr>
            <a:cxnSpLocks/>
          </p:cNvCxnSpPr>
          <p:nvPr/>
        </p:nvCxnSpPr>
        <p:spPr>
          <a:xfrm>
            <a:off x="9820275" y="2219705"/>
            <a:ext cx="0" cy="42592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F99ED910-3609-4B07-BDF3-CFB73452D88C}"/>
              </a:ext>
            </a:extLst>
          </p:cNvPr>
          <p:cNvCxnSpPr>
            <a:cxnSpLocks/>
          </p:cNvCxnSpPr>
          <p:nvPr/>
        </p:nvCxnSpPr>
        <p:spPr>
          <a:xfrm>
            <a:off x="7410644" y="2216394"/>
            <a:ext cx="37148" cy="4262609"/>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192C67AD-FCD4-45B5-BEE2-F792B3D2CAEB}"/>
              </a:ext>
            </a:extLst>
          </p:cNvPr>
          <p:cNvCxnSpPr>
            <a:cxnSpLocks/>
          </p:cNvCxnSpPr>
          <p:nvPr/>
        </p:nvCxnSpPr>
        <p:spPr>
          <a:xfrm>
            <a:off x="3333815" y="2213404"/>
            <a:ext cx="21796" cy="4283137"/>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6995D511-F66C-4D4C-A5F3-3F5FBB05B829}"/>
              </a:ext>
            </a:extLst>
          </p:cNvPr>
          <p:cNvCxnSpPr>
            <a:cxnSpLocks/>
            <a:stCxn id="75" idx="1"/>
            <a:endCxn id="44" idx="3"/>
          </p:cNvCxnSpPr>
          <p:nvPr/>
        </p:nvCxnSpPr>
        <p:spPr>
          <a:xfrm flipH="1">
            <a:off x="4278688" y="4468877"/>
            <a:ext cx="833641" cy="2052"/>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31" name="フローチャート: 順次アクセス記憶 130">
            <a:extLst>
              <a:ext uri="{FF2B5EF4-FFF2-40B4-BE49-F238E27FC236}">
                <a16:creationId xmlns:a16="http://schemas.microsoft.com/office/drawing/2014/main" id="{3E387F9E-41E5-42E2-930D-C82BACB25BD7}"/>
              </a:ext>
            </a:extLst>
          </p:cNvPr>
          <p:cNvSpPr/>
          <p:nvPr/>
        </p:nvSpPr>
        <p:spPr>
          <a:xfrm>
            <a:off x="2898336" y="4315248"/>
            <a:ext cx="261027" cy="307256"/>
          </a:xfrm>
          <a:prstGeom prst="flowChartMagnetic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200" err="1">
              <a:latin typeface="Meiryo UI" panose="020B0604030504040204" pitchFamily="50" charset="-128"/>
              <a:ea typeface="Meiryo UI" panose="020B0604030504040204" pitchFamily="50" charset="-128"/>
            </a:endParaRPr>
          </a:p>
        </p:txBody>
      </p:sp>
      <p:cxnSp>
        <p:nvCxnSpPr>
          <p:cNvPr id="134" name="直線矢印コネクタ 133">
            <a:extLst>
              <a:ext uri="{FF2B5EF4-FFF2-40B4-BE49-F238E27FC236}">
                <a16:creationId xmlns:a16="http://schemas.microsoft.com/office/drawing/2014/main" id="{64D9D348-9F27-4173-BD31-52465A8CB76D}"/>
              </a:ext>
            </a:extLst>
          </p:cNvPr>
          <p:cNvCxnSpPr>
            <a:cxnSpLocks/>
            <a:stCxn id="44" idx="1"/>
            <a:endCxn id="131" idx="3"/>
          </p:cNvCxnSpPr>
          <p:nvPr/>
        </p:nvCxnSpPr>
        <p:spPr>
          <a:xfrm flipH="1" flipV="1">
            <a:off x="3159363" y="4468876"/>
            <a:ext cx="858298" cy="205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37" name="直線矢印コネクタ 136">
            <a:extLst>
              <a:ext uri="{FF2B5EF4-FFF2-40B4-BE49-F238E27FC236}">
                <a16:creationId xmlns:a16="http://schemas.microsoft.com/office/drawing/2014/main" id="{A7441E18-1A56-4CBB-BF12-4CA7C590550C}"/>
              </a:ext>
            </a:extLst>
          </p:cNvPr>
          <p:cNvCxnSpPr>
            <a:cxnSpLocks/>
            <a:stCxn id="131" idx="1"/>
            <a:endCxn id="76" idx="6"/>
          </p:cNvCxnSpPr>
          <p:nvPr/>
        </p:nvCxnSpPr>
        <p:spPr>
          <a:xfrm flipH="1">
            <a:off x="2406789" y="4468876"/>
            <a:ext cx="491547"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40" name="テキスト ボックス 139">
            <a:extLst>
              <a:ext uri="{FF2B5EF4-FFF2-40B4-BE49-F238E27FC236}">
                <a16:creationId xmlns:a16="http://schemas.microsoft.com/office/drawing/2014/main" id="{F669F032-45C1-4DC0-B26D-5A4DB2DAA33A}"/>
              </a:ext>
            </a:extLst>
          </p:cNvPr>
          <p:cNvSpPr txBox="1"/>
          <p:nvPr/>
        </p:nvSpPr>
        <p:spPr>
          <a:xfrm>
            <a:off x="2406789" y="4678137"/>
            <a:ext cx="985201" cy="461665"/>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列挙型</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定義データ</a:t>
            </a:r>
          </a:p>
        </p:txBody>
      </p:sp>
      <p:sp>
        <p:nvSpPr>
          <p:cNvPr id="47" name="正方形/長方形 46">
            <a:extLst>
              <a:ext uri="{FF2B5EF4-FFF2-40B4-BE49-F238E27FC236}">
                <a16:creationId xmlns:a16="http://schemas.microsoft.com/office/drawing/2014/main" id="{319FFCAE-9507-9F75-2989-C9FC75513133}"/>
              </a:ext>
            </a:extLst>
          </p:cNvPr>
          <p:cNvSpPr/>
          <p:nvPr/>
        </p:nvSpPr>
        <p:spPr>
          <a:xfrm>
            <a:off x="1844622" y="1265477"/>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56" name="正方形/長方形 55">
            <a:extLst>
              <a:ext uri="{FF2B5EF4-FFF2-40B4-BE49-F238E27FC236}">
                <a16:creationId xmlns:a16="http://schemas.microsoft.com/office/drawing/2014/main" id="{C6E0DDA4-6581-3CA6-4D93-B481641886FB}"/>
              </a:ext>
            </a:extLst>
          </p:cNvPr>
          <p:cNvSpPr/>
          <p:nvPr/>
        </p:nvSpPr>
        <p:spPr>
          <a:xfrm>
            <a:off x="3875021" y="1317389"/>
            <a:ext cx="360000"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57" name="テキスト ボックス 56">
            <a:extLst>
              <a:ext uri="{FF2B5EF4-FFF2-40B4-BE49-F238E27FC236}">
                <a16:creationId xmlns:a16="http://schemas.microsoft.com/office/drawing/2014/main" id="{2A70D977-E617-A4DD-F9FC-67549E14E815}"/>
              </a:ext>
            </a:extLst>
          </p:cNvPr>
          <p:cNvSpPr txBox="1"/>
          <p:nvPr/>
        </p:nvSpPr>
        <p:spPr>
          <a:xfrm>
            <a:off x="2730453" y="1196404"/>
            <a:ext cx="1213794" cy="461665"/>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手作業</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画面処理含む</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66" name="テキスト ボックス 65">
            <a:extLst>
              <a:ext uri="{FF2B5EF4-FFF2-40B4-BE49-F238E27FC236}">
                <a16:creationId xmlns:a16="http://schemas.microsoft.com/office/drawing/2014/main" id="{21D4C1CF-671C-D8BE-0AAC-1946FB7F7231}"/>
              </a:ext>
            </a:extLst>
          </p:cNvPr>
          <p:cNvSpPr txBox="1"/>
          <p:nvPr/>
        </p:nvSpPr>
        <p:spPr>
          <a:xfrm>
            <a:off x="4191289" y="1304890"/>
            <a:ext cx="979755"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システム処理</a:t>
            </a:r>
          </a:p>
        </p:txBody>
      </p:sp>
      <p:sp>
        <p:nvSpPr>
          <p:cNvPr id="67" name="フローチャート: 順次アクセス記憶 66">
            <a:extLst>
              <a:ext uri="{FF2B5EF4-FFF2-40B4-BE49-F238E27FC236}">
                <a16:creationId xmlns:a16="http://schemas.microsoft.com/office/drawing/2014/main" id="{7A2A49C1-E11E-EF9A-63EE-53403EE8AE5E}"/>
              </a:ext>
            </a:extLst>
          </p:cNvPr>
          <p:cNvSpPr/>
          <p:nvPr/>
        </p:nvSpPr>
        <p:spPr>
          <a:xfrm>
            <a:off x="5217334" y="1317389"/>
            <a:ext cx="252000" cy="252000"/>
          </a:xfrm>
          <a:prstGeom prst="flowChartMagnetic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81" name="テキスト ボックス 80">
            <a:extLst>
              <a:ext uri="{FF2B5EF4-FFF2-40B4-BE49-F238E27FC236}">
                <a16:creationId xmlns:a16="http://schemas.microsoft.com/office/drawing/2014/main" id="{5962DA72-DEE9-19C3-5A10-685319989464}"/>
              </a:ext>
            </a:extLst>
          </p:cNvPr>
          <p:cNvSpPr txBox="1"/>
          <p:nvPr/>
        </p:nvSpPr>
        <p:spPr>
          <a:xfrm>
            <a:off x="5433149" y="1304890"/>
            <a:ext cx="554960"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データ</a:t>
            </a:r>
          </a:p>
        </p:txBody>
      </p:sp>
      <p:sp>
        <p:nvSpPr>
          <p:cNvPr id="82" name="フローチャート: 磁気ディスク 81">
            <a:extLst>
              <a:ext uri="{FF2B5EF4-FFF2-40B4-BE49-F238E27FC236}">
                <a16:creationId xmlns:a16="http://schemas.microsoft.com/office/drawing/2014/main" id="{A007ABA4-A908-B7B6-010E-918F11E056C7}"/>
              </a:ext>
            </a:extLst>
          </p:cNvPr>
          <p:cNvSpPr/>
          <p:nvPr/>
        </p:nvSpPr>
        <p:spPr>
          <a:xfrm>
            <a:off x="5980383" y="1317389"/>
            <a:ext cx="360000" cy="25200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83" name="テキスト ボックス 82">
            <a:extLst>
              <a:ext uri="{FF2B5EF4-FFF2-40B4-BE49-F238E27FC236}">
                <a16:creationId xmlns:a16="http://schemas.microsoft.com/office/drawing/2014/main" id="{E6F9C98B-9638-3937-6A04-209697ABEB9B}"/>
              </a:ext>
            </a:extLst>
          </p:cNvPr>
          <p:cNvSpPr txBox="1"/>
          <p:nvPr/>
        </p:nvSpPr>
        <p:spPr>
          <a:xfrm>
            <a:off x="6296314" y="1304890"/>
            <a:ext cx="671979"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a:t>
            </a:r>
          </a:p>
        </p:txBody>
      </p:sp>
      <p:sp>
        <p:nvSpPr>
          <p:cNvPr id="84" name="楕円 83">
            <a:extLst>
              <a:ext uri="{FF2B5EF4-FFF2-40B4-BE49-F238E27FC236}">
                <a16:creationId xmlns:a16="http://schemas.microsoft.com/office/drawing/2014/main" id="{0CEB6D0C-5D1A-EBD3-CC55-8C3D7DAA8C58}"/>
              </a:ext>
            </a:extLst>
          </p:cNvPr>
          <p:cNvSpPr/>
          <p:nvPr/>
        </p:nvSpPr>
        <p:spPr>
          <a:xfrm>
            <a:off x="2407817" y="1317389"/>
            <a:ext cx="360000" cy="25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30219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1.6 </a:t>
            </a:r>
            <a:r>
              <a:rPr lang="ja-JP" altLang="en-US" sz="1800" dirty="0">
                <a:solidFill>
                  <a:schemeClr val="tx1"/>
                </a:solidFill>
                <a:latin typeface="Meiryo UI" panose="020B0604030504040204" pitchFamily="50" charset="-128"/>
                <a:ea typeface="Meiryo UI" panose="020B0604030504040204" pitchFamily="50" charset="-128"/>
              </a:rPr>
              <a:t>語彙リポジトリ連携 </a:t>
            </a:r>
            <a:r>
              <a:rPr lang="en-US" altLang="ja-JP" sz="1800" dirty="0">
                <a:solidFill>
                  <a:schemeClr val="tx1"/>
                </a:solidFill>
                <a:latin typeface="Meiryo UI" panose="020B0604030504040204" pitchFamily="50" charset="-128"/>
                <a:ea typeface="Meiryo UI" panose="020B0604030504040204" pitchFamily="50" charset="-128"/>
              </a:rPr>
              <a:t>&gt; 1.6.2</a:t>
            </a:r>
            <a:r>
              <a:rPr lang="en-US" altLang="ja-JP" sz="1800" dirty="0">
                <a:solidFill>
                  <a:schemeClr val="tx1"/>
                </a:solidFill>
              </a:rPr>
              <a:t> </a:t>
            </a:r>
            <a:r>
              <a:rPr lang="ja-JP" altLang="en-US" sz="1800" dirty="0">
                <a:solidFill>
                  <a:schemeClr val="tx1"/>
                </a:solidFill>
              </a:rPr>
              <a:t>業務フロー：語彙リポジトリへの語彙登録</a:t>
            </a:r>
          </a:p>
        </p:txBody>
      </p:sp>
      <p:sp>
        <p:nvSpPr>
          <p:cNvPr id="43" name="テキスト ボックス 42">
            <a:extLst>
              <a:ext uri="{FF2B5EF4-FFF2-40B4-BE49-F238E27FC236}">
                <a16:creationId xmlns:a16="http://schemas.microsoft.com/office/drawing/2014/main" id="{5B5E03F0-C18C-4B3B-AF68-7F863C6919C8}"/>
              </a:ext>
            </a:extLst>
          </p:cNvPr>
          <p:cNvSpPr txBox="1"/>
          <p:nvPr/>
        </p:nvSpPr>
        <p:spPr>
          <a:xfrm>
            <a:off x="204401" y="671458"/>
            <a:ext cx="8797222" cy="371388"/>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■ 語彙リポジトリへの語彙登録を実行した場合の業務フローを以下に図示する。</a:t>
            </a:r>
            <a:endParaRPr lang="en-US" altLang="ja-JP" sz="1600" dirty="0">
              <a:latin typeface="Meiryo UI" panose="020B0604030504040204" pitchFamily="50" charset="-128"/>
              <a:ea typeface="Meiryo UI" panose="020B0604030504040204" pitchFamily="50" charset="-128"/>
            </a:endParaRPr>
          </a:p>
        </p:txBody>
      </p:sp>
      <p:sp>
        <p:nvSpPr>
          <p:cNvPr id="60" name="正方形/長方形 59">
            <a:extLst>
              <a:ext uri="{FF2B5EF4-FFF2-40B4-BE49-F238E27FC236}">
                <a16:creationId xmlns:a16="http://schemas.microsoft.com/office/drawing/2014/main" id="{B7C4963D-8C4D-45C3-B626-E6E7EE4171D9}"/>
              </a:ext>
            </a:extLst>
          </p:cNvPr>
          <p:cNvSpPr/>
          <p:nvPr/>
        </p:nvSpPr>
        <p:spPr>
          <a:xfrm>
            <a:off x="61417" y="2221323"/>
            <a:ext cx="899999" cy="4256281"/>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運用管理者</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70" name="正方形/長方形 69">
            <a:extLst>
              <a:ext uri="{FF2B5EF4-FFF2-40B4-BE49-F238E27FC236}">
                <a16:creationId xmlns:a16="http://schemas.microsoft.com/office/drawing/2014/main" id="{C3209945-13FF-4CC2-B9CA-50FFE927B9E5}"/>
              </a:ext>
            </a:extLst>
          </p:cNvPr>
          <p:cNvSpPr/>
          <p:nvPr/>
        </p:nvSpPr>
        <p:spPr>
          <a:xfrm>
            <a:off x="61419" y="1768537"/>
            <a:ext cx="899998" cy="461665"/>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アクター／</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システム</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71" name="正方形/長方形 70">
            <a:extLst>
              <a:ext uri="{FF2B5EF4-FFF2-40B4-BE49-F238E27FC236}">
                <a16:creationId xmlns:a16="http://schemas.microsoft.com/office/drawing/2014/main" id="{FE28D243-CC9A-46D3-A702-8B5EF64CFDE4}"/>
              </a:ext>
            </a:extLst>
          </p:cNvPr>
          <p:cNvSpPr/>
          <p:nvPr/>
        </p:nvSpPr>
        <p:spPr>
          <a:xfrm>
            <a:off x="3333899" y="1762487"/>
            <a:ext cx="4076745"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語彙連携ツール</a:t>
            </a:r>
          </a:p>
        </p:txBody>
      </p:sp>
      <p:sp>
        <p:nvSpPr>
          <p:cNvPr id="73" name="正方形/長方形 72">
            <a:extLst>
              <a:ext uri="{FF2B5EF4-FFF2-40B4-BE49-F238E27FC236}">
                <a16:creationId xmlns:a16="http://schemas.microsoft.com/office/drawing/2014/main" id="{3FFE08EC-EE8E-47EE-85D4-1C0E5AABCBE6}"/>
              </a:ext>
            </a:extLst>
          </p:cNvPr>
          <p:cNvSpPr/>
          <p:nvPr/>
        </p:nvSpPr>
        <p:spPr>
          <a:xfrm>
            <a:off x="7410642" y="1767302"/>
            <a:ext cx="2406253" cy="449092"/>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語彙リポジトリ</a:t>
            </a:r>
          </a:p>
        </p:txBody>
      </p:sp>
      <p:sp>
        <p:nvSpPr>
          <p:cNvPr id="74" name="正方形/長方形 73">
            <a:extLst>
              <a:ext uri="{FF2B5EF4-FFF2-40B4-BE49-F238E27FC236}">
                <a16:creationId xmlns:a16="http://schemas.microsoft.com/office/drawing/2014/main" id="{9BF0DAE5-568A-4792-B3F8-F186F0A35D55}"/>
              </a:ext>
            </a:extLst>
          </p:cNvPr>
          <p:cNvSpPr/>
          <p:nvPr/>
        </p:nvSpPr>
        <p:spPr>
          <a:xfrm>
            <a:off x="969924" y="1768375"/>
            <a:ext cx="2363975" cy="453907"/>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データカタログ作成ツール</a:t>
            </a:r>
          </a:p>
        </p:txBody>
      </p:sp>
      <p:cxnSp>
        <p:nvCxnSpPr>
          <p:cNvPr id="77" name="直線コネクタ 76">
            <a:extLst>
              <a:ext uri="{FF2B5EF4-FFF2-40B4-BE49-F238E27FC236}">
                <a16:creationId xmlns:a16="http://schemas.microsoft.com/office/drawing/2014/main" id="{AF1B24C0-E89E-4E61-B7C6-E7BBE7769583}"/>
              </a:ext>
            </a:extLst>
          </p:cNvPr>
          <p:cNvCxnSpPr>
            <a:cxnSpLocks/>
          </p:cNvCxnSpPr>
          <p:nvPr/>
        </p:nvCxnSpPr>
        <p:spPr>
          <a:xfrm>
            <a:off x="961419" y="6479003"/>
            <a:ext cx="8858856" cy="0"/>
          </a:xfrm>
          <a:prstGeom prst="line">
            <a:avLst/>
          </a:prstGeom>
          <a:ln w="95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B98F518A-D669-4CAB-B15D-3E00815F9E7E}"/>
              </a:ext>
            </a:extLst>
          </p:cNvPr>
          <p:cNvCxnSpPr>
            <a:cxnSpLocks/>
          </p:cNvCxnSpPr>
          <p:nvPr/>
        </p:nvCxnSpPr>
        <p:spPr>
          <a:xfrm>
            <a:off x="9820275" y="2219705"/>
            <a:ext cx="0" cy="42592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F99ED910-3609-4B07-BDF3-CFB73452D88C}"/>
              </a:ext>
            </a:extLst>
          </p:cNvPr>
          <p:cNvCxnSpPr>
            <a:cxnSpLocks/>
          </p:cNvCxnSpPr>
          <p:nvPr/>
        </p:nvCxnSpPr>
        <p:spPr>
          <a:xfrm>
            <a:off x="7410644" y="2216394"/>
            <a:ext cx="37148" cy="4262609"/>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192C67AD-FCD4-45B5-BEE2-F792B3D2CAEB}"/>
              </a:ext>
            </a:extLst>
          </p:cNvPr>
          <p:cNvCxnSpPr>
            <a:cxnSpLocks/>
          </p:cNvCxnSpPr>
          <p:nvPr/>
        </p:nvCxnSpPr>
        <p:spPr>
          <a:xfrm>
            <a:off x="3333815" y="2213404"/>
            <a:ext cx="21796" cy="4283137"/>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300F2CFB-D961-4C94-B8DB-5A24A60DD9D9}"/>
              </a:ext>
            </a:extLst>
          </p:cNvPr>
          <p:cNvSpPr/>
          <p:nvPr/>
        </p:nvSpPr>
        <p:spPr>
          <a:xfrm>
            <a:off x="8331697" y="4999610"/>
            <a:ext cx="1304947" cy="6308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語彙登録</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57" name="楕円 56">
            <a:extLst>
              <a:ext uri="{FF2B5EF4-FFF2-40B4-BE49-F238E27FC236}">
                <a16:creationId xmlns:a16="http://schemas.microsoft.com/office/drawing/2014/main" id="{1713978D-0084-4E4F-BE4D-2F2E451F8D47}"/>
              </a:ext>
            </a:extLst>
          </p:cNvPr>
          <p:cNvSpPr/>
          <p:nvPr/>
        </p:nvSpPr>
        <p:spPr>
          <a:xfrm>
            <a:off x="8331697" y="3916405"/>
            <a:ext cx="1304947" cy="6097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語彙検索</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66" name="正方形/長方形 65">
            <a:extLst>
              <a:ext uri="{FF2B5EF4-FFF2-40B4-BE49-F238E27FC236}">
                <a16:creationId xmlns:a16="http://schemas.microsoft.com/office/drawing/2014/main" id="{41ADB9E9-9420-41B1-AA62-E9EE261A165B}"/>
              </a:ext>
            </a:extLst>
          </p:cNvPr>
          <p:cNvSpPr/>
          <p:nvPr/>
        </p:nvSpPr>
        <p:spPr>
          <a:xfrm>
            <a:off x="4102304" y="3938331"/>
            <a:ext cx="1433426" cy="5417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500" tIns="34290" rIns="13500" bIns="34290" numCol="1" spcCol="0" rtlCol="0" fromWordArt="0" anchor="ctr" anchorCtr="0" forceAA="0" compatLnSpc="1">
            <a:prstTxWarp prst="textNoShape">
              <a:avLst/>
            </a:prstTxWarp>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語彙リポジトリ用フォーマット変換</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82" name="テキスト ボックス 81">
            <a:extLst>
              <a:ext uri="{FF2B5EF4-FFF2-40B4-BE49-F238E27FC236}">
                <a16:creationId xmlns:a16="http://schemas.microsoft.com/office/drawing/2014/main" id="{56E5DBA4-D151-449E-A147-C5559C927B83}"/>
              </a:ext>
            </a:extLst>
          </p:cNvPr>
          <p:cNvSpPr txBox="1"/>
          <p:nvPr/>
        </p:nvSpPr>
        <p:spPr>
          <a:xfrm>
            <a:off x="2185548" y="2996217"/>
            <a:ext cx="859419" cy="461665"/>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列挙型定義データ</a:t>
            </a:r>
          </a:p>
        </p:txBody>
      </p:sp>
      <p:sp>
        <p:nvSpPr>
          <p:cNvPr id="85" name="楕円 84">
            <a:extLst>
              <a:ext uri="{FF2B5EF4-FFF2-40B4-BE49-F238E27FC236}">
                <a16:creationId xmlns:a16="http://schemas.microsoft.com/office/drawing/2014/main" id="{B8A0A701-B155-4E91-ACFF-86597AC4B530}"/>
              </a:ext>
            </a:extLst>
          </p:cNvPr>
          <p:cNvSpPr/>
          <p:nvPr/>
        </p:nvSpPr>
        <p:spPr>
          <a:xfrm>
            <a:off x="4095305" y="2449576"/>
            <a:ext cx="1433426" cy="6336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列挙型定義データを取得</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87" name="フローチャート: 順次アクセス記憶 86">
            <a:extLst>
              <a:ext uri="{FF2B5EF4-FFF2-40B4-BE49-F238E27FC236}">
                <a16:creationId xmlns:a16="http://schemas.microsoft.com/office/drawing/2014/main" id="{3EF3DBCC-18F3-47D9-8042-5B5A40F05DB7}"/>
              </a:ext>
            </a:extLst>
          </p:cNvPr>
          <p:cNvSpPr/>
          <p:nvPr/>
        </p:nvSpPr>
        <p:spPr>
          <a:xfrm>
            <a:off x="2326800" y="2610373"/>
            <a:ext cx="308869" cy="318301"/>
          </a:xfrm>
          <a:prstGeom prst="flowChartMagnetic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200" err="1">
              <a:latin typeface="Meiryo UI" panose="020B0604030504040204" pitchFamily="50" charset="-128"/>
              <a:ea typeface="Meiryo UI" panose="020B0604030504040204" pitchFamily="50" charset="-128"/>
            </a:endParaRPr>
          </a:p>
        </p:txBody>
      </p:sp>
      <p:sp>
        <p:nvSpPr>
          <p:cNvPr id="88" name="テキスト ボックス 87">
            <a:extLst>
              <a:ext uri="{FF2B5EF4-FFF2-40B4-BE49-F238E27FC236}">
                <a16:creationId xmlns:a16="http://schemas.microsoft.com/office/drawing/2014/main" id="{37AEAA9B-5CA3-49D9-915F-891AC3E90E9D}"/>
              </a:ext>
            </a:extLst>
          </p:cNvPr>
          <p:cNvSpPr txBox="1"/>
          <p:nvPr/>
        </p:nvSpPr>
        <p:spPr>
          <a:xfrm>
            <a:off x="5085749" y="3316371"/>
            <a:ext cx="1680948"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列挙型定義データ</a:t>
            </a:r>
          </a:p>
        </p:txBody>
      </p:sp>
      <p:cxnSp>
        <p:nvCxnSpPr>
          <p:cNvPr id="89" name="直線矢印コネクタ 88">
            <a:extLst>
              <a:ext uri="{FF2B5EF4-FFF2-40B4-BE49-F238E27FC236}">
                <a16:creationId xmlns:a16="http://schemas.microsoft.com/office/drawing/2014/main" id="{3ED3B3D7-B230-4C06-94AF-64F8B2D62366}"/>
              </a:ext>
            </a:extLst>
          </p:cNvPr>
          <p:cNvCxnSpPr>
            <a:cxnSpLocks/>
            <a:stCxn id="87" idx="3"/>
            <a:endCxn id="85" idx="2"/>
          </p:cNvCxnSpPr>
          <p:nvPr/>
        </p:nvCxnSpPr>
        <p:spPr>
          <a:xfrm flipV="1">
            <a:off x="2635669" y="2766383"/>
            <a:ext cx="1459636" cy="314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90" name="直線矢印コネクタ 89">
            <a:extLst>
              <a:ext uri="{FF2B5EF4-FFF2-40B4-BE49-F238E27FC236}">
                <a16:creationId xmlns:a16="http://schemas.microsoft.com/office/drawing/2014/main" id="{8E837CC0-DF09-4020-AE4B-96543CABE1A3}"/>
              </a:ext>
            </a:extLst>
          </p:cNvPr>
          <p:cNvCxnSpPr>
            <a:cxnSpLocks/>
            <a:stCxn id="66" idx="3"/>
            <a:endCxn id="96" idx="1"/>
          </p:cNvCxnSpPr>
          <p:nvPr/>
        </p:nvCxnSpPr>
        <p:spPr>
          <a:xfrm>
            <a:off x="5535730" y="4209222"/>
            <a:ext cx="1745497" cy="780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92" name="直線矢印コネクタ 91">
            <a:extLst>
              <a:ext uri="{FF2B5EF4-FFF2-40B4-BE49-F238E27FC236}">
                <a16:creationId xmlns:a16="http://schemas.microsoft.com/office/drawing/2014/main" id="{BA3D2473-58EF-40B3-B46B-56EA876C7017}"/>
              </a:ext>
            </a:extLst>
          </p:cNvPr>
          <p:cNvCxnSpPr>
            <a:cxnSpLocks/>
            <a:stCxn id="57" idx="4"/>
            <a:endCxn id="56" idx="0"/>
          </p:cNvCxnSpPr>
          <p:nvPr/>
        </p:nvCxnSpPr>
        <p:spPr>
          <a:xfrm>
            <a:off x="8984171" y="4526143"/>
            <a:ext cx="0" cy="473467"/>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93" name="フローチャート: 順次アクセス記憶 92">
            <a:extLst>
              <a:ext uri="{FF2B5EF4-FFF2-40B4-BE49-F238E27FC236}">
                <a16:creationId xmlns:a16="http://schemas.microsoft.com/office/drawing/2014/main" id="{39856C2A-CD92-4E0C-B0CC-290D5A0B4A59}"/>
              </a:ext>
            </a:extLst>
          </p:cNvPr>
          <p:cNvSpPr/>
          <p:nvPr/>
        </p:nvSpPr>
        <p:spPr>
          <a:xfrm>
            <a:off x="4656527" y="3340135"/>
            <a:ext cx="308869" cy="318301"/>
          </a:xfrm>
          <a:prstGeom prst="flowChartMagnetic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200" err="1">
              <a:latin typeface="Meiryo UI" panose="020B0604030504040204" pitchFamily="50" charset="-128"/>
              <a:ea typeface="Meiryo UI" panose="020B0604030504040204" pitchFamily="50" charset="-128"/>
            </a:endParaRPr>
          </a:p>
        </p:txBody>
      </p:sp>
      <p:cxnSp>
        <p:nvCxnSpPr>
          <p:cNvPr id="94" name="直線矢印コネクタ 93">
            <a:extLst>
              <a:ext uri="{FF2B5EF4-FFF2-40B4-BE49-F238E27FC236}">
                <a16:creationId xmlns:a16="http://schemas.microsoft.com/office/drawing/2014/main" id="{6EBFC09A-7D62-4013-A4F1-0209CBBCF5E1}"/>
              </a:ext>
            </a:extLst>
          </p:cNvPr>
          <p:cNvCxnSpPr>
            <a:cxnSpLocks/>
            <a:stCxn id="85" idx="4"/>
            <a:endCxn id="93" idx="0"/>
          </p:cNvCxnSpPr>
          <p:nvPr/>
        </p:nvCxnSpPr>
        <p:spPr>
          <a:xfrm flipH="1">
            <a:off x="4810962" y="3083189"/>
            <a:ext cx="1056" cy="256946"/>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95" name="直線矢印コネクタ 94">
            <a:extLst>
              <a:ext uri="{FF2B5EF4-FFF2-40B4-BE49-F238E27FC236}">
                <a16:creationId xmlns:a16="http://schemas.microsoft.com/office/drawing/2014/main" id="{4E30A942-4D34-4976-8DAD-AFA84C9FBAEA}"/>
              </a:ext>
            </a:extLst>
          </p:cNvPr>
          <p:cNvCxnSpPr>
            <a:cxnSpLocks/>
            <a:stCxn id="93" idx="2"/>
            <a:endCxn id="66" idx="0"/>
          </p:cNvCxnSpPr>
          <p:nvPr/>
        </p:nvCxnSpPr>
        <p:spPr>
          <a:xfrm>
            <a:off x="4810962" y="3658436"/>
            <a:ext cx="8055" cy="27989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96" name="フローチャート: 順次アクセス記憶 95">
            <a:extLst>
              <a:ext uri="{FF2B5EF4-FFF2-40B4-BE49-F238E27FC236}">
                <a16:creationId xmlns:a16="http://schemas.microsoft.com/office/drawing/2014/main" id="{1724A777-474C-4316-AB62-031D7F4F2217}"/>
              </a:ext>
            </a:extLst>
          </p:cNvPr>
          <p:cNvSpPr/>
          <p:nvPr/>
        </p:nvSpPr>
        <p:spPr>
          <a:xfrm>
            <a:off x="7281227" y="4057875"/>
            <a:ext cx="308869" cy="318301"/>
          </a:xfrm>
          <a:prstGeom prst="flowChartMagnetic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200" err="1">
              <a:latin typeface="Meiryo UI" panose="020B0604030504040204" pitchFamily="50" charset="-128"/>
              <a:ea typeface="Meiryo UI" panose="020B0604030504040204" pitchFamily="50" charset="-128"/>
            </a:endParaRPr>
          </a:p>
        </p:txBody>
      </p:sp>
      <p:sp>
        <p:nvSpPr>
          <p:cNvPr id="97" name="テキスト ボックス 96">
            <a:extLst>
              <a:ext uri="{FF2B5EF4-FFF2-40B4-BE49-F238E27FC236}">
                <a16:creationId xmlns:a16="http://schemas.microsoft.com/office/drawing/2014/main" id="{2D3046D8-5453-433C-9DFC-EF244C800EFC}"/>
              </a:ext>
            </a:extLst>
          </p:cNvPr>
          <p:cNvSpPr txBox="1"/>
          <p:nvPr/>
        </p:nvSpPr>
        <p:spPr>
          <a:xfrm>
            <a:off x="7036820" y="4430999"/>
            <a:ext cx="1041891"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語彙データ</a:t>
            </a:r>
          </a:p>
        </p:txBody>
      </p:sp>
      <p:cxnSp>
        <p:nvCxnSpPr>
          <p:cNvPr id="98" name="直線矢印コネクタ 97">
            <a:extLst>
              <a:ext uri="{FF2B5EF4-FFF2-40B4-BE49-F238E27FC236}">
                <a16:creationId xmlns:a16="http://schemas.microsoft.com/office/drawing/2014/main" id="{08A6CDBD-96A3-4F04-92B4-C85BB54D3B73}"/>
              </a:ext>
            </a:extLst>
          </p:cNvPr>
          <p:cNvCxnSpPr>
            <a:cxnSpLocks/>
            <a:stCxn id="96" idx="3"/>
            <a:endCxn id="57" idx="2"/>
          </p:cNvCxnSpPr>
          <p:nvPr/>
        </p:nvCxnSpPr>
        <p:spPr>
          <a:xfrm>
            <a:off x="7590096" y="4217026"/>
            <a:ext cx="741601" cy="4248"/>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44" name="正方形/長方形 43">
            <a:extLst>
              <a:ext uri="{FF2B5EF4-FFF2-40B4-BE49-F238E27FC236}">
                <a16:creationId xmlns:a16="http://schemas.microsoft.com/office/drawing/2014/main" id="{0BDD5114-32A5-1E78-7014-A165F2292001}"/>
              </a:ext>
            </a:extLst>
          </p:cNvPr>
          <p:cNvSpPr/>
          <p:nvPr/>
        </p:nvSpPr>
        <p:spPr>
          <a:xfrm>
            <a:off x="1844622" y="1265477"/>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45" name="正方形/長方形 44">
            <a:extLst>
              <a:ext uri="{FF2B5EF4-FFF2-40B4-BE49-F238E27FC236}">
                <a16:creationId xmlns:a16="http://schemas.microsoft.com/office/drawing/2014/main" id="{55A691AE-244C-A5E0-84AF-52A35A7F5F42}"/>
              </a:ext>
            </a:extLst>
          </p:cNvPr>
          <p:cNvSpPr/>
          <p:nvPr/>
        </p:nvSpPr>
        <p:spPr>
          <a:xfrm>
            <a:off x="3875021" y="1317389"/>
            <a:ext cx="360000"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47" name="テキスト ボックス 46">
            <a:extLst>
              <a:ext uri="{FF2B5EF4-FFF2-40B4-BE49-F238E27FC236}">
                <a16:creationId xmlns:a16="http://schemas.microsoft.com/office/drawing/2014/main" id="{406C0D31-38F9-0C01-453E-0B69921FC08A}"/>
              </a:ext>
            </a:extLst>
          </p:cNvPr>
          <p:cNvSpPr txBox="1"/>
          <p:nvPr/>
        </p:nvSpPr>
        <p:spPr>
          <a:xfrm>
            <a:off x="2730453" y="1196404"/>
            <a:ext cx="1213794" cy="461665"/>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手作業</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画面処理含む</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52" name="テキスト ボックス 51">
            <a:extLst>
              <a:ext uri="{FF2B5EF4-FFF2-40B4-BE49-F238E27FC236}">
                <a16:creationId xmlns:a16="http://schemas.microsoft.com/office/drawing/2014/main" id="{CC2F2E37-0C79-83B9-C805-44EA36BBD63A}"/>
              </a:ext>
            </a:extLst>
          </p:cNvPr>
          <p:cNvSpPr txBox="1"/>
          <p:nvPr/>
        </p:nvSpPr>
        <p:spPr>
          <a:xfrm>
            <a:off x="4191289" y="1304890"/>
            <a:ext cx="979755"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システム処理</a:t>
            </a:r>
          </a:p>
        </p:txBody>
      </p:sp>
      <p:sp>
        <p:nvSpPr>
          <p:cNvPr id="58" name="フローチャート: 順次アクセス記憶 57">
            <a:extLst>
              <a:ext uri="{FF2B5EF4-FFF2-40B4-BE49-F238E27FC236}">
                <a16:creationId xmlns:a16="http://schemas.microsoft.com/office/drawing/2014/main" id="{F2806717-686C-ED4E-A402-43C30315A33C}"/>
              </a:ext>
            </a:extLst>
          </p:cNvPr>
          <p:cNvSpPr/>
          <p:nvPr/>
        </p:nvSpPr>
        <p:spPr>
          <a:xfrm>
            <a:off x="5217334" y="1317389"/>
            <a:ext cx="252000" cy="252000"/>
          </a:xfrm>
          <a:prstGeom prst="flowChartMagnetic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62" name="テキスト ボックス 61">
            <a:extLst>
              <a:ext uri="{FF2B5EF4-FFF2-40B4-BE49-F238E27FC236}">
                <a16:creationId xmlns:a16="http://schemas.microsoft.com/office/drawing/2014/main" id="{3AEDED16-21E5-6F9F-9953-114887D6E7FC}"/>
              </a:ext>
            </a:extLst>
          </p:cNvPr>
          <p:cNvSpPr txBox="1"/>
          <p:nvPr/>
        </p:nvSpPr>
        <p:spPr>
          <a:xfrm>
            <a:off x="5433149" y="1304890"/>
            <a:ext cx="554960"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データ</a:t>
            </a:r>
          </a:p>
        </p:txBody>
      </p:sp>
      <p:sp>
        <p:nvSpPr>
          <p:cNvPr id="67" name="フローチャート: 磁気ディスク 66">
            <a:extLst>
              <a:ext uri="{FF2B5EF4-FFF2-40B4-BE49-F238E27FC236}">
                <a16:creationId xmlns:a16="http://schemas.microsoft.com/office/drawing/2014/main" id="{7704F831-2D81-1027-5F85-CDBDA8864724}"/>
              </a:ext>
            </a:extLst>
          </p:cNvPr>
          <p:cNvSpPr/>
          <p:nvPr/>
        </p:nvSpPr>
        <p:spPr>
          <a:xfrm>
            <a:off x="5980383" y="1317389"/>
            <a:ext cx="360000" cy="25200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72" name="テキスト ボックス 71">
            <a:extLst>
              <a:ext uri="{FF2B5EF4-FFF2-40B4-BE49-F238E27FC236}">
                <a16:creationId xmlns:a16="http://schemas.microsoft.com/office/drawing/2014/main" id="{7D3ACA56-C004-C774-620E-3C603A518AA3}"/>
              </a:ext>
            </a:extLst>
          </p:cNvPr>
          <p:cNvSpPr txBox="1"/>
          <p:nvPr/>
        </p:nvSpPr>
        <p:spPr>
          <a:xfrm>
            <a:off x="6296314" y="1304890"/>
            <a:ext cx="671979"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a:t>
            </a:r>
          </a:p>
        </p:txBody>
      </p:sp>
      <p:sp>
        <p:nvSpPr>
          <p:cNvPr id="75" name="楕円 74">
            <a:extLst>
              <a:ext uri="{FF2B5EF4-FFF2-40B4-BE49-F238E27FC236}">
                <a16:creationId xmlns:a16="http://schemas.microsoft.com/office/drawing/2014/main" id="{88D250C2-4C25-2707-2047-4E63D34337E0}"/>
              </a:ext>
            </a:extLst>
          </p:cNvPr>
          <p:cNvSpPr/>
          <p:nvPr/>
        </p:nvSpPr>
        <p:spPr>
          <a:xfrm>
            <a:off x="2407817" y="1317389"/>
            <a:ext cx="360000" cy="25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1191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21AC29-1E6E-4DAA-A4C9-61B8892C42ED}"/>
              </a:ext>
            </a:extLst>
          </p:cNvPr>
          <p:cNvSpPr>
            <a:spLocks noGrp="1"/>
          </p:cNvSpPr>
          <p:nvPr>
            <p:ph type="title"/>
          </p:nvPr>
        </p:nvSpPr>
        <p:spPr/>
        <p:txBody>
          <a:bodyPr/>
          <a:lstStyle/>
          <a:p>
            <a:r>
              <a:rPr lang="en-US" altLang="ja-JP" dirty="0"/>
              <a:t>1. </a:t>
            </a:r>
            <a:r>
              <a:rPr lang="ja-JP" altLang="en-US" dirty="0"/>
              <a:t>要件定義</a:t>
            </a:r>
            <a:endParaRPr kumimoji="1" lang="ja-JP" altLang="en-US" dirty="0"/>
          </a:p>
        </p:txBody>
      </p:sp>
    </p:spTree>
    <p:extLst>
      <p:ext uri="{BB962C8B-B14F-4D97-AF65-F5344CB8AC3E}">
        <p14:creationId xmlns:p14="http://schemas.microsoft.com/office/powerpoint/2010/main" val="691019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21AC29-1E6E-4DAA-A4C9-61B8892C42ED}"/>
              </a:ext>
            </a:extLst>
          </p:cNvPr>
          <p:cNvSpPr>
            <a:spLocks noGrp="1"/>
          </p:cNvSpPr>
          <p:nvPr>
            <p:ph type="title"/>
          </p:nvPr>
        </p:nvSpPr>
        <p:spPr/>
        <p:txBody>
          <a:bodyPr/>
          <a:lstStyle/>
          <a:p>
            <a:r>
              <a:rPr lang="en-US" altLang="ja-JP" dirty="0"/>
              <a:t>2. </a:t>
            </a:r>
            <a:r>
              <a:rPr lang="ja-JP" altLang="en-US" dirty="0"/>
              <a:t>システム仕様</a:t>
            </a:r>
            <a:endParaRPr kumimoji="1" lang="ja-JP" altLang="en-US" dirty="0"/>
          </a:p>
        </p:txBody>
      </p:sp>
    </p:spTree>
    <p:extLst>
      <p:ext uri="{BB962C8B-B14F-4D97-AF65-F5344CB8AC3E}">
        <p14:creationId xmlns:p14="http://schemas.microsoft.com/office/powerpoint/2010/main" val="23953514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BF4BE8-9BDD-4083-87CD-33EC3A91173A}"/>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2.1 </a:t>
            </a:r>
            <a:r>
              <a:rPr lang="ja-JP" altLang="en-US" sz="1800" dirty="0">
                <a:solidFill>
                  <a:schemeClr val="tx1"/>
                </a:solidFill>
                <a:latin typeface="Meiryo UI" panose="020B0604030504040204" pitchFamily="50" charset="-128"/>
                <a:ea typeface="Meiryo UI" panose="020B0604030504040204" pitchFamily="50" charset="-128"/>
              </a:rPr>
              <a:t>システム構成</a:t>
            </a:r>
            <a:r>
              <a:rPr lang="en-US" altLang="ja-JP" sz="1800" dirty="0">
                <a:solidFill>
                  <a:schemeClr val="tx1"/>
                </a:solidFill>
                <a:latin typeface="Meiryo UI" panose="020B0604030504040204" pitchFamily="50" charset="-128"/>
                <a:ea typeface="Meiryo UI" panose="020B0604030504040204" pitchFamily="50" charset="-128"/>
              </a:rPr>
              <a:t> </a:t>
            </a:r>
            <a:r>
              <a:rPr lang="ja-JP" altLang="en-US" sz="1800" dirty="0">
                <a:solidFill>
                  <a:schemeClr val="tx1"/>
                </a:solidFill>
                <a:latin typeface="Meiryo UI" panose="020B0604030504040204" pitchFamily="50" charset="-128"/>
                <a:ea typeface="Meiryo UI" panose="020B0604030504040204" pitchFamily="50" charset="-128"/>
              </a:rPr>
              <a:t> </a:t>
            </a:r>
            <a:r>
              <a:rPr lang="en-US" altLang="ja-JP" sz="1800" dirty="0">
                <a:solidFill>
                  <a:schemeClr val="tx1"/>
                </a:solidFill>
                <a:latin typeface="Meiryo UI" panose="020B0604030504040204" pitchFamily="50" charset="-128"/>
                <a:ea typeface="Meiryo UI" panose="020B0604030504040204" pitchFamily="50" charset="-128"/>
              </a:rPr>
              <a:t>&gt; 2.1.1</a:t>
            </a:r>
            <a:r>
              <a:rPr lang="ja-JP" altLang="en-US" sz="1800" dirty="0">
                <a:solidFill>
                  <a:schemeClr val="tx1"/>
                </a:solidFill>
                <a:latin typeface="Meiryo UI" panose="020B0604030504040204" pitchFamily="50" charset="-128"/>
                <a:ea typeface="Meiryo UI" panose="020B0604030504040204" pitchFamily="50" charset="-128"/>
              </a:rPr>
              <a:t>　システム構成のパターン一覧</a:t>
            </a:r>
            <a:r>
              <a:rPr lang="en-US" altLang="ja-JP" sz="1800" dirty="0">
                <a:solidFill>
                  <a:schemeClr val="tx1"/>
                </a:solidFill>
                <a:latin typeface="Meiryo UI" panose="020B0604030504040204" pitchFamily="50" charset="-128"/>
                <a:ea typeface="Meiryo UI" panose="020B0604030504040204" pitchFamily="50" charset="-128"/>
              </a:rPr>
              <a:t> </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681C3CA9-B0A8-47D6-B61D-1443121FF1FC}"/>
              </a:ext>
            </a:extLst>
          </p:cNvPr>
          <p:cNvSpPr txBox="1"/>
          <p:nvPr/>
        </p:nvSpPr>
        <p:spPr>
          <a:xfrm>
            <a:off x="306088" y="682148"/>
            <a:ext cx="9293823" cy="432000"/>
          </a:xfrm>
          <a:prstGeom prst="rect">
            <a:avLst/>
          </a:prstGeom>
          <a:solidFill>
            <a:schemeClr val="bg1"/>
          </a:solid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Meiryo UI" panose="020B0604030504040204" pitchFamily="50" charset="-128"/>
                <a:ea typeface="Meiryo UI" panose="020B0604030504040204" pitchFamily="50" charset="-128"/>
              </a:rPr>
              <a:t>■次スライドは以下のパターンのシステム構成を図示している。</a:t>
            </a:r>
          </a:p>
        </p:txBody>
      </p:sp>
      <p:graphicFrame>
        <p:nvGraphicFramePr>
          <p:cNvPr id="5" name="表 4">
            <a:extLst>
              <a:ext uri="{FF2B5EF4-FFF2-40B4-BE49-F238E27FC236}">
                <a16:creationId xmlns:a16="http://schemas.microsoft.com/office/drawing/2014/main" id="{515CDFC6-4C35-4A95-B7DD-91ADCF912FAD}"/>
              </a:ext>
            </a:extLst>
          </p:cNvPr>
          <p:cNvGraphicFramePr>
            <a:graphicFrameLocks noGrp="1"/>
          </p:cNvGraphicFramePr>
          <p:nvPr>
            <p:extLst>
              <p:ext uri="{D42A27DB-BD31-4B8C-83A1-F6EECF244321}">
                <p14:modId xmlns:p14="http://schemas.microsoft.com/office/powerpoint/2010/main" val="2637688994"/>
              </p:ext>
            </p:extLst>
          </p:nvPr>
        </p:nvGraphicFramePr>
        <p:xfrm>
          <a:off x="233999" y="1079577"/>
          <a:ext cx="9365911" cy="2743200"/>
        </p:xfrm>
        <a:graphic>
          <a:graphicData uri="http://schemas.openxmlformats.org/drawingml/2006/table">
            <a:tbl>
              <a:tblPr firstRow="1" bandRow="1">
                <a:tableStyleId>{5C22544A-7EE6-4342-B048-85BDC9FD1C3A}</a:tableStyleId>
              </a:tblPr>
              <a:tblGrid>
                <a:gridCol w="303587">
                  <a:extLst>
                    <a:ext uri="{9D8B030D-6E8A-4147-A177-3AD203B41FA5}">
                      <a16:colId xmlns:a16="http://schemas.microsoft.com/office/drawing/2014/main" val="144037847"/>
                    </a:ext>
                  </a:extLst>
                </a:gridCol>
                <a:gridCol w="3581408">
                  <a:extLst>
                    <a:ext uri="{9D8B030D-6E8A-4147-A177-3AD203B41FA5}">
                      <a16:colId xmlns:a16="http://schemas.microsoft.com/office/drawing/2014/main" val="631402458"/>
                    </a:ext>
                  </a:extLst>
                </a:gridCol>
                <a:gridCol w="2715279">
                  <a:extLst>
                    <a:ext uri="{9D8B030D-6E8A-4147-A177-3AD203B41FA5}">
                      <a16:colId xmlns:a16="http://schemas.microsoft.com/office/drawing/2014/main" val="1762568848"/>
                    </a:ext>
                  </a:extLst>
                </a:gridCol>
                <a:gridCol w="2765637">
                  <a:extLst>
                    <a:ext uri="{9D8B030D-6E8A-4147-A177-3AD203B41FA5}">
                      <a16:colId xmlns:a16="http://schemas.microsoft.com/office/drawing/2014/main" val="2761014264"/>
                    </a:ext>
                  </a:extLst>
                </a:gridCol>
              </a:tblGrid>
              <a:tr h="370840">
                <a:tc>
                  <a:txBody>
                    <a:bodyPr/>
                    <a:lstStyle/>
                    <a:p>
                      <a:pPr algn="ctr"/>
                      <a:r>
                        <a:rPr kumimoji="1" lang="en-US" altLang="ja-JP" sz="1400" dirty="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a:latin typeface="Meiryo UI" panose="020B0604030504040204" pitchFamily="50" charset="-128"/>
                          <a:ea typeface="Meiryo UI" panose="020B0604030504040204" pitchFamily="50" charset="-128"/>
                        </a:rPr>
                        <a:t>運用パターン</a:t>
                      </a:r>
                    </a:p>
                  </a:txBody>
                  <a:tcPr anchor="ctr"/>
                </a:tc>
                <a:tc>
                  <a:txBody>
                    <a:bodyPr/>
                    <a:lstStyle/>
                    <a:p>
                      <a:r>
                        <a:rPr kumimoji="1" lang="ja-JP" altLang="en-US" sz="1400" dirty="0">
                          <a:latin typeface="Meiryo UI" panose="020B0604030504040204" pitchFamily="50" charset="-128"/>
                          <a:ea typeface="Meiryo UI" panose="020B0604030504040204" pitchFamily="50" charset="-128"/>
                        </a:rPr>
                        <a:t>データカタログ作成ツールの配置場所</a:t>
                      </a:r>
                    </a:p>
                  </a:txBody>
                  <a:tcPr anchor="ctr"/>
                </a:tc>
                <a:tc>
                  <a:txBody>
                    <a:bodyPr/>
                    <a:lstStyle/>
                    <a:p>
                      <a:r>
                        <a:rPr kumimoji="1" lang="ja-JP" altLang="en-US" sz="1400" dirty="0">
                          <a:latin typeface="Meiryo UI" panose="020B0604030504040204" pitchFamily="50" charset="-128"/>
                          <a:ea typeface="Meiryo UI" panose="020B0604030504040204" pitchFamily="50" charset="-128"/>
                        </a:rPr>
                        <a:t>カタログサイトの配置場所</a:t>
                      </a:r>
                    </a:p>
                  </a:txBody>
                  <a:tcPr anchor="ctr"/>
                </a:tc>
                <a:extLst>
                  <a:ext uri="{0D108BD9-81ED-4DB2-BD59-A6C34878D82A}">
                    <a16:rowId xmlns:a16="http://schemas.microsoft.com/office/drawing/2014/main" val="3787570290"/>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1</a:t>
                      </a:r>
                      <a:endParaRPr kumimoji="1" lang="ja-JP" altLang="en-US" sz="1400">
                        <a:latin typeface="Meiryo UI" panose="020B0604030504040204" pitchFamily="50" charset="-128"/>
                        <a:ea typeface="Meiryo UI" panose="020B0604030504040204" pitchFamily="50" charset="-128"/>
                      </a:endParaRPr>
                    </a:p>
                  </a:txBody>
                  <a:tcPr anchor="ctr"/>
                </a:tc>
                <a:tc rowSpan="3">
                  <a:txBody>
                    <a:bodyPr/>
                    <a:lstStyle/>
                    <a:p>
                      <a:r>
                        <a:rPr kumimoji="1" lang="ja-JP" altLang="en-US" sz="1400" dirty="0">
                          <a:latin typeface="Meiryo UI" panose="020B0604030504040204" pitchFamily="50" charset="-128"/>
                          <a:ea typeface="Meiryo UI" panose="020B0604030504040204" pitchFamily="50" charset="-128"/>
                        </a:rPr>
                        <a:t>データ提供者がカタログサイトを新規構築</a:t>
                      </a:r>
                    </a:p>
                  </a:txBody>
                  <a:tcPr/>
                </a:tc>
                <a:tc rowSpan="2">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支援サービス群</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支援サービス群</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0726770"/>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2</a:t>
                      </a:r>
                      <a:endParaRPr kumimoji="1" lang="ja-JP" altLang="en-US" sz="1400">
                        <a:latin typeface="Meiryo UI" panose="020B0604030504040204" pitchFamily="50" charset="-128"/>
                        <a:ea typeface="Meiryo UI" panose="020B0604030504040204" pitchFamily="50" charset="-128"/>
                      </a:endParaRPr>
                    </a:p>
                  </a:txBody>
                  <a:tcPr anchor="ctr"/>
                </a:tc>
                <a:tc vMerge="1">
                  <a:txBody>
                    <a:bodyPr/>
                    <a:lstStyle/>
                    <a:p>
                      <a:endParaRPr kumimoji="1" lang="ja-JP" altLang="en-US" sz="14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3</a:t>
                      </a:r>
                      <a:endParaRPr kumimoji="1" lang="ja-JP" altLang="en-US" sz="1400">
                        <a:latin typeface="Meiryo UI" panose="020B0604030504040204" pitchFamily="50" charset="-128"/>
                        <a:ea typeface="Meiryo UI" panose="020B0604030504040204" pitchFamily="50" charset="-128"/>
                      </a:endParaRPr>
                    </a:p>
                  </a:txBody>
                  <a:tcPr anchor="ctr"/>
                </a:tc>
                <a:tc vMerge="1">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オンプレミス</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90047257"/>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4</a:t>
                      </a:r>
                      <a:endParaRPr kumimoji="1" lang="ja-JP" altLang="en-US" sz="1400">
                        <a:latin typeface="Meiryo UI" panose="020B0604030504040204" pitchFamily="50" charset="-128"/>
                        <a:ea typeface="Meiryo UI" panose="020B0604030504040204" pitchFamily="50" charset="-128"/>
                      </a:endParaRPr>
                    </a:p>
                  </a:txBody>
                  <a:tcPr anchor="ctr"/>
                </a:tc>
                <a:tc rowSpan="3">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データ提供者が運用中のカタログサイトを更新・削除</a:t>
                      </a:r>
                    </a:p>
                  </a:txBody>
                  <a:tcPr/>
                </a:tc>
                <a:tc rowSpan="2">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支援サービス群</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支援サービス群</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45926724"/>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5</a:t>
                      </a:r>
                      <a:endParaRPr kumimoji="1" lang="ja-JP" altLang="en-US" sz="1400">
                        <a:latin typeface="Meiryo UI" panose="020B0604030504040204" pitchFamily="50" charset="-128"/>
                        <a:ea typeface="Meiryo UI" panose="020B0604030504040204" pitchFamily="50" charset="-128"/>
                      </a:endParaRPr>
                    </a:p>
                  </a:txBody>
                  <a:tcPr anchor="ct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14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61679172"/>
                  </a:ext>
                </a:extLst>
              </a:tr>
              <a:tr h="370840">
                <a:tc>
                  <a:txBody>
                    <a:bodyPr/>
                    <a:lstStyle/>
                    <a:p>
                      <a:pPr algn="ctr"/>
                      <a:r>
                        <a:rPr kumimoji="1" lang="en-US" altLang="ja-JP" sz="1400" dirty="0">
                          <a:latin typeface="Meiryo UI" panose="020B0604030504040204" pitchFamily="50" charset="-128"/>
                          <a:ea typeface="Meiryo UI" panose="020B0604030504040204" pitchFamily="50" charset="-128"/>
                        </a:rPr>
                        <a:t>6</a:t>
                      </a:r>
                      <a:endParaRPr kumimoji="1" lang="ja-JP" altLang="en-US" sz="1400" dirty="0">
                        <a:latin typeface="Meiryo UI" panose="020B0604030504040204" pitchFamily="50" charset="-128"/>
                        <a:ea typeface="Meiryo UI" panose="020B0604030504040204" pitchFamily="50" charset="-128"/>
                      </a:endParaRPr>
                    </a:p>
                  </a:txBody>
                  <a:tcPr anchor="ctr"/>
                </a:tc>
                <a:tc vMerge="1">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オンプレミス</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67551712"/>
                  </a:ext>
                </a:extLst>
              </a:tr>
            </a:tbl>
          </a:graphicData>
        </a:graphic>
      </p:graphicFrame>
    </p:spTree>
    <p:extLst>
      <p:ext uri="{BB962C8B-B14F-4D97-AF65-F5344CB8AC3E}">
        <p14:creationId xmlns:p14="http://schemas.microsoft.com/office/powerpoint/2010/main" val="35941413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8F8E84-9A62-49E3-8148-DA1E519E4303}"/>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2.1 </a:t>
            </a:r>
            <a:r>
              <a:rPr lang="ja-JP" altLang="en-US" sz="1800" dirty="0">
                <a:latin typeface="Meiryo UI" panose="020B0604030504040204" pitchFamily="50" charset="-128"/>
                <a:ea typeface="Meiryo UI" panose="020B0604030504040204" pitchFamily="50" charset="-128"/>
              </a:rPr>
              <a:t>システム構成</a:t>
            </a:r>
            <a:r>
              <a:rPr lang="en-US" altLang="ja-JP" sz="1800" dirty="0">
                <a:latin typeface="Meiryo UI" panose="020B0604030504040204" pitchFamily="50" charset="-128"/>
                <a:ea typeface="Meiryo UI" panose="020B0604030504040204" pitchFamily="50" charset="-128"/>
              </a:rPr>
              <a:t> </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&gt; </a:t>
            </a:r>
            <a:r>
              <a:rPr lang="en-US" altLang="ja-JP" sz="1800" dirty="0">
                <a:solidFill>
                  <a:schemeClr val="tx1"/>
                </a:solidFill>
                <a:latin typeface="Meiryo UI" panose="020B0604030504040204" pitchFamily="50" charset="-128"/>
                <a:ea typeface="Meiryo UI" panose="020B0604030504040204" pitchFamily="50" charset="-128"/>
              </a:rPr>
              <a:t>2.1.2</a:t>
            </a:r>
            <a:r>
              <a:rPr lang="ja-JP" altLang="en-US" sz="1800" dirty="0">
                <a:solidFill>
                  <a:schemeClr val="tx1"/>
                </a:solidFill>
                <a:latin typeface="Meiryo UI" panose="020B0604030504040204" pitchFamily="50" charset="-128"/>
                <a:ea typeface="Meiryo UI" panose="020B0604030504040204" pitchFamily="50" charset="-128"/>
              </a:rPr>
              <a:t>　システム構成図</a:t>
            </a:r>
            <a:endParaRPr kumimoji="1" lang="ja-JP" altLang="en-US" sz="1800" dirty="0">
              <a:solidFill>
                <a:schemeClr val="tx1"/>
              </a:solidFill>
            </a:endParaRPr>
          </a:p>
        </p:txBody>
      </p:sp>
      <p:sp>
        <p:nvSpPr>
          <p:cNvPr id="3" name="正方形/長方形 2">
            <a:extLst>
              <a:ext uri="{FF2B5EF4-FFF2-40B4-BE49-F238E27FC236}">
                <a16:creationId xmlns:a16="http://schemas.microsoft.com/office/drawing/2014/main" id="{D3641707-701B-44F0-8EDE-F0060EFD6E23}"/>
              </a:ext>
            </a:extLst>
          </p:cNvPr>
          <p:cNvSpPr/>
          <p:nvPr/>
        </p:nvSpPr>
        <p:spPr>
          <a:xfrm>
            <a:off x="200445" y="1117436"/>
            <a:ext cx="6040964" cy="2525085"/>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800" b="1" dirty="0">
                <a:latin typeface="Meiryo UI" panose="020B0604030504040204" pitchFamily="50" charset="-128"/>
                <a:ea typeface="Meiryo UI" panose="020B0604030504040204" pitchFamily="50" charset="-128"/>
              </a:rPr>
              <a:t>支援サービス群</a:t>
            </a:r>
          </a:p>
        </p:txBody>
      </p:sp>
      <p:sp>
        <p:nvSpPr>
          <p:cNvPr id="5" name="正方形/長方形 4">
            <a:extLst>
              <a:ext uri="{FF2B5EF4-FFF2-40B4-BE49-F238E27FC236}">
                <a16:creationId xmlns:a16="http://schemas.microsoft.com/office/drawing/2014/main" id="{36AC8513-F4C6-4265-B49E-AA21B7256963}"/>
              </a:ext>
            </a:extLst>
          </p:cNvPr>
          <p:cNvSpPr/>
          <p:nvPr/>
        </p:nvSpPr>
        <p:spPr>
          <a:xfrm>
            <a:off x="1280543" y="1637579"/>
            <a:ext cx="813154" cy="1338820"/>
          </a:xfrm>
          <a:prstGeom prst="rect">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800" b="1" dirty="0">
                <a:solidFill>
                  <a:schemeClr val="accent2"/>
                </a:solidFill>
                <a:latin typeface="Meiryo UI" panose="020B0604030504040204" pitchFamily="50" charset="-128"/>
                <a:ea typeface="Meiryo UI" panose="020B0604030504040204" pitchFamily="50" charset="-128"/>
              </a:rPr>
              <a:t>データカタログ作成ツール</a:t>
            </a:r>
            <a:endParaRPr kumimoji="1" lang="en-US" altLang="ja-JP" sz="800" b="1" dirty="0">
              <a:solidFill>
                <a:schemeClr val="accent2"/>
              </a:solidFill>
              <a:latin typeface="Meiryo UI" panose="020B0604030504040204" pitchFamily="50" charset="-128"/>
              <a:ea typeface="Meiryo UI" panose="020B0604030504040204" pitchFamily="50" charset="-128"/>
            </a:endParaRPr>
          </a:p>
        </p:txBody>
      </p:sp>
      <p:cxnSp>
        <p:nvCxnSpPr>
          <p:cNvPr id="19" name="直線コネクタ 18">
            <a:extLst>
              <a:ext uri="{FF2B5EF4-FFF2-40B4-BE49-F238E27FC236}">
                <a16:creationId xmlns:a16="http://schemas.microsoft.com/office/drawing/2014/main" id="{7D1419AA-BD8F-4EE2-A1B4-00E42FC0310F}"/>
              </a:ext>
            </a:extLst>
          </p:cNvPr>
          <p:cNvCxnSpPr>
            <a:cxnSpLocks/>
            <a:stCxn id="5" idx="3"/>
            <a:endCxn id="4" idx="1"/>
          </p:cNvCxnSpPr>
          <p:nvPr/>
        </p:nvCxnSpPr>
        <p:spPr>
          <a:xfrm>
            <a:off x="2093697" y="2306989"/>
            <a:ext cx="950434" cy="510664"/>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円柱 118">
            <a:extLst>
              <a:ext uri="{FF2B5EF4-FFF2-40B4-BE49-F238E27FC236}">
                <a16:creationId xmlns:a16="http://schemas.microsoft.com/office/drawing/2014/main" id="{0D51BA83-2DE3-4F2B-A364-1B479FCED083}"/>
              </a:ext>
            </a:extLst>
          </p:cNvPr>
          <p:cNvSpPr/>
          <p:nvPr/>
        </p:nvSpPr>
        <p:spPr>
          <a:xfrm>
            <a:off x="4700975" y="1864204"/>
            <a:ext cx="1177935" cy="1063934"/>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横断検索サーバ</a:t>
            </a:r>
            <a:endParaRPr kumimoji="1" lang="en-US" altLang="ja-JP" sz="800" dirty="0">
              <a:latin typeface="Meiryo UI" panose="020B0604030504040204" pitchFamily="50" charset="-128"/>
              <a:ea typeface="Meiryo UI" panose="020B0604030504040204" pitchFamily="50" charset="-128"/>
            </a:endParaRPr>
          </a:p>
        </p:txBody>
      </p:sp>
      <p:sp>
        <p:nvSpPr>
          <p:cNvPr id="140" name="正方形/長方形 139">
            <a:extLst>
              <a:ext uri="{FF2B5EF4-FFF2-40B4-BE49-F238E27FC236}">
                <a16:creationId xmlns:a16="http://schemas.microsoft.com/office/drawing/2014/main" id="{97216C0E-37A5-44F1-B2F5-FD03D2EC9672}"/>
              </a:ext>
            </a:extLst>
          </p:cNvPr>
          <p:cNvSpPr/>
          <p:nvPr/>
        </p:nvSpPr>
        <p:spPr>
          <a:xfrm>
            <a:off x="3044130" y="1536088"/>
            <a:ext cx="1274277" cy="695288"/>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800" dirty="0">
                <a:latin typeface="Meiryo UI" panose="020B0604030504040204" pitchFamily="50" charset="-128"/>
                <a:ea typeface="Meiryo UI" panose="020B0604030504040204" pitchFamily="50" charset="-128"/>
              </a:rPr>
              <a:t>横断検索用</a:t>
            </a:r>
            <a:r>
              <a:rPr lang="en-US" altLang="ja-JP" sz="800" dirty="0">
                <a:latin typeface="Meiryo UI" panose="020B0604030504040204" pitchFamily="50" charset="-128"/>
                <a:ea typeface="Meiryo UI" panose="020B0604030504040204" pitchFamily="50" charset="-128"/>
              </a:rPr>
              <a:t>CKAN</a:t>
            </a:r>
            <a:endParaRPr kumimoji="1" lang="ja-JP" altLang="en-US" sz="800" dirty="0">
              <a:latin typeface="Meiryo UI" panose="020B0604030504040204" pitchFamily="50" charset="-128"/>
              <a:ea typeface="Meiryo UI" panose="020B0604030504040204" pitchFamily="50" charset="-128"/>
            </a:endParaRPr>
          </a:p>
        </p:txBody>
      </p:sp>
      <p:sp>
        <p:nvSpPr>
          <p:cNvPr id="141" name="フローチャート: 書類 140">
            <a:extLst>
              <a:ext uri="{FF2B5EF4-FFF2-40B4-BE49-F238E27FC236}">
                <a16:creationId xmlns:a16="http://schemas.microsoft.com/office/drawing/2014/main" id="{4D72A489-FBB6-45FD-BAF0-CCE7A5C767BE}"/>
              </a:ext>
            </a:extLst>
          </p:cNvPr>
          <p:cNvSpPr/>
          <p:nvPr/>
        </p:nvSpPr>
        <p:spPr>
          <a:xfrm>
            <a:off x="3326268" y="1832691"/>
            <a:ext cx="792618" cy="311313"/>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a:latin typeface="Meiryo UI" panose="020B0604030504040204" pitchFamily="50" charset="-128"/>
                <a:ea typeface="Meiryo UI" panose="020B0604030504040204" pitchFamily="50" charset="-128"/>
              </a:rPr>
              <a:t>カタログ</a:t>
            </a:r>
            <a:endParaRPr kumimoji="1" lang="en-US" altLang="ja-JP" sz="800" dirty="0">
              <a:latin typeface="Meiryo UI" panose="020B0604030504040204" pitchFamily="50" charset="-128"/>
              <a:ea typeface="Meiryo UI" panose="020B0604030504040204" pitchFamily="50" charset="-128"/>
            </a:endParaRPr>
          </a:p>
        </p:txBody>
      </p:sp>
      <p:cxnSp>
        <p:nvCxnSpPr>
          <p:cNvPr id="145" name="直線コネクタ 144">
            <a:extLst>
              <a:ext uri="{FF2B5EF4-FFF2-40B4-BE49-F238E27FC236}">
                <a16:creationId xmlns:a16="http://schemas.microsoft.com/office/drawing/2014/main" id="{2007EC69-3CB6-4F5A-AF71-FE9D50E45256}"/>
              </a:ext>
            </a:extLst>
          </p:cNvPr>
          <p:cNvCxnSpPr>
            <a:cxnSpLocks/>
            <a:stCxn id="5" idx="3"/>
            <a:endCxn id="140" idx="1"/>
          </p:cNvCxnSpPr>
          <p:nvPr/>
        </p:nvCxnSpPr>
        <p:spPr>
          <a:xfrm flipV="1">
            <a:off x="2093697" y="1883732"/>
            <a:ext cx="950433" cy="423257"/>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ACFF6E29-62DE-4DBD-86ED-4AD1A535F5E1}"/>
              </a:ext>
            </a:extLst>
          </p:cNvPr>
          <p:cNvSpPr/>
          <p:nvPr/>
        </p:nvSpPr>
        <p:spPr>
          <a:xfrm>
            <a:off x="3044131" y="2464266"/>
            <a:ext cx="1271305" cy="706773"/>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800" dirty="0">
                <a:latin typeface="Meiryo UI" panose="020B0604030504040204" pitchFamily="50" charset="-128"/>
                <a:ea typeface="Meiryo UI" panose="020B0604030504040204" pitchFamily="50" charset="-128"/>
              </a:rPr>
              <a:t>詳細検索用</a:t>
            </a:r>
            <a:r>
              <a:rPr lang="en-US" altLang="ja-JP" sz="800" dirty="0">
                <a:latin typeface="Meiryo UI" panose="020B0604030504040204" pitchFamily="50" charset="-128"/>
                <a:ea typeface="Meiryo UI" panose="020B0604030504040204" pitchFamily="50" charset="-128"/>
              </a:rPr>
              <a:t>CKAN</a:t>
            </a:r>
            <a:endParaRPr kumimoji="1" lang="ja-JP" altLang="en-US" sz="800" dirty="0">
              <a:latin typeface="Meiryo UI" panose="020B0604030504040204" pitchFamily="50" charset="-128"/>
              <a:ea typeface="Meiryo UI" panose="020B0604030504040204" pitchFamily="50" charset="-128"/>
            </a:endParaRPr>
          </a:p>
        </p:txBody>
      </p:sp>
      <p:sp>
        <p:nvSpPr>
          <p:cNvPr id="150" name="フローチャート: 書類 149">
            <a:extLst>
              <a:ext uri="{FF2B5EF4-FFF2-40B4-BE49-F238E27FC236}">
                <a16:creationId xmlns:a16="http://schemas.microsoft.com/office/drawing/2014/main" id="{E2A632A5-5654-413F-B0A6-495ADD9B37DA}"/>
              </a:ext>
            </a:extLst>
          </p:cNvPr>
          <p:cNvSpPr/>
          <p:nvPr/>
        </p:nvSpPr>
        <p:spPr>
          <a:xfrm>
            <a:off x="3326268" y="2759209"/>
            <a:ext cx="792618" cy="311313"/>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a:latin typeface="Meiryo UI" panose="020B0604030504040204" pitchFamily="50" charset="-128"/>
                <a:ea typeface="Meiryo UI" panose="020B0604030504040204" pitchFamily="50" charset="-128"/>
              </a:rPr>
              <a:t>カタログ</a:t>
            </a:r>
          </a:p>
        </p:txBody>
      </p:sp>
      <p:sp>
        <p:nvSpPr>
          <p:cNvPr id="52" name="テキスト ボックス 51">
            <a:extLst>
              <a:ext uri="{FF2B5EF4-FFF2-40B4-BE49-F238E27FC236}">
                <a16:creationId xmlns:a16="http://schemas.microsoft.com/office/drawing/2014/main" id="{71162980-26AF-4F16-89C1-7EDB3F619E60}"/>
              </a:ext>
            </a:extLst>
          </p:cNvPr>
          <p:cNvSpPr txBox="1"/>
          <p:nvPr/>
        </p:nvSpPr>
        <p:spPr>
          <a:xfrm>
            <a:off x="211773" y="651885"/>
            <a:ext cx="9482454" cy="388268"/>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■ 支援サービス群のデータカタログ作成ツール、カタログサイトを使用した場合における構成を以下に図示する。</a:t>
            </a:r>
            <a:endParaRPr lang="en-US" altLang="ja-JP" sz="1600" dirty="0">
              <a:latin typeface="Meiryo UI" panose="020B0604030504040204" pitchFamily="50" charset="-128"/>
              <a:ea typeface="Meiryo UI" panose="020B0604030504040204" pitchFamily="50" charset="-128"/>
            </a:endParaRPr>
          </a:p>
        </p:txBody>
      </p:sp>
      <p:sp>
        <p:nvSpPr>
          <p:cNvPr id="93" name="正方形/長方形 92">
            <a:extLst>
              <a:ext uri="{FF2B5EF4-FFF2-40B4-BE49-F238E27FC236}">
                <a16:creationId xmlns:a16="http://schemas.microsoft.com/office/drawing/2014/main" id="{4F48884F-427C-4BFB-BAD0-16D72B369D5C}"/>
              </a:ext>
            </a:extLst>
          </p:cNvPr>
          <p:cNvSpPr/>
          <p:nvPr/>
        </p:nvSpPr>
        <p:spPr>
          <a:xfrm>
            <a:off x="365093" y="4358698"/>
            <a:ext cx="893225" cy="82264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800" b="1" dirty="0">
                <a:latin typeface="Meiryo UI" panose="020B0604030504040204" pitchFamily="50" charset="-128"/>
                <a:ea typeface="Meiryo UI" panose="020B0604030504040204" pitchFamily="50" charset="-128"/>
              </a:rPr>
              <a:t>公開</a:t>
            </a:r>
          </a:p>
        </p:txBody>
      </p:sp>
      <p:sp>
        <p:nvSpPr>
          <p:cNvPr id="94" name="円柱 93">
            <a:extLst>
              <a:ext uri="{FF2B5EF4-FFF2-40B4-BE49-F238E27FC236}">
                <a16:creationId xmlns:a16="http://schemas.microsoft.com/office/drawing/2014/main" id="{0B75F079-582D-4B35-B33C-67889EDCBF0C}"/>
              </a:ext>
            </a:extLst>
          </p:cNvPr>
          <p:cNvSpPr/>
          <p:nvPr/>
        </p:nvSpPr>
        <p:spPr>
          <a:xfrm>
            <a:off x="448111" y="4546094"/>
            <a:ext cx="711961" cy="54523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HTTP</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a:p>
            <a:pPr algn="ctr"/>
            <a:r>
              <a:rPr lang="en-US" altLang="ja-JP" sz="800" dirty="0">
                <a:latin typeface="Meiryo UI" panose="020B0604030504040204" pitchFamily="50" charset="-128"/>
                <a:ea typeface="Meiryo UI" panose="020B0604030504040204" pitchFamily="50" charset="-128"/>
              </a:rPr>
              <a:t>FTP</a:t>
            </a:r>
            <a:r>
              <a:rPr lang="ja-JP" altLang="en-US" sz="800" dirty="0">
                <a:latin typeface="Meiryo UI" panose="020B0604030504040204" pitchFamily="50" charset="-128"/>
                <a:ea typeface="Meiryo UI" panose="020B0604030504040204" pitchFamily="50" charset="-128"/>
              </a:rPr>
              <a:t>サーバ</a:t>
            </a:r>
            <a:endParaRPr lang="en-US" altLang="ja-JP" sz="800" dirty="0">
              <a:latin typeface="Meiryo UI" panose="020B0604030504040204" pitchFamily="50" charset="-128"/>
              <a:ea typeface="Meiryo UI" panose="020B0604030504040204" pitchFamily="50" charset="-128"/>
            </a:endParaRPr>
          </a:p>
          <a:p>
            <a:pPr algn="ctr"/>
            <a:r>
              <a:rPr kumimoji="1" lang="en-US" altLang="ja-JP" sz="800" dirty="0">
                <a:latin typeface="Meiryo UI" panose="020B0604030504040204" pitchFamily="50" charset="-128"/>
                <a:ea typeface="Meiryo UI" panose="020B0604030504040204" pitchFamily="50" charset="-128"/>
              </a:rPr>
              <a:t>NGSI</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p:txBody>
      </p:sp>
      <p:sp>
        <p:nvSpPr>
          <p:cNvPr id="95" name="正方形/長方形 94">
            <a:extLst>
              <a:ext uri="{FF2B5EF4-FFF2-40B4-BE49-F238E27FC236}">
                <a16:creationId xmlns:a16="http://schemas.microsoft.com/office/drawing/2014/main" id="{8F5505FA-2241-48A6-A51B-8A21C7B98378}"/>
              </a:ext>
            </a:extLst>
          </p:cNvPr>
          <p:cNvSpPr/>
          <p:nvPr/>
        </p:nvSpPr>
        <p:spPr>
          <a:xfrm>
            <a:off x="383269" y="5391943"/>
            <a:ext cx="893225" cy="82264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800" b="1" dirty="0">
                <a:latin typeface="Meiryo UI" panose="020B0604030504040204" pitchFamily="50" charset="-128"/>
                <a:ea typeface="Meiryo UI" panose="020B0604030504040204" pitchFamily="50" charset="-128"/>
              </a:rPr>
              <a:t>非公開</a:t>
            </a:r>
          </a:p>
        </p:txBody>
      </p:sp>
      <p:sp>
        <p:nvSpPr>
          <p:cNvPr id="96" name="円柱 95">
            <a:extLst>
              <a:ext uri="{FF2B5EF4-FFF2-40B4-BE49-F238E27FC236}">
                <a16:creationId xmlns:a16="http://schemas.microsoft.com/office/drawing/2014/main" id="{07490379-8A63-4AE3-9E31-E4D81651B9BF}"/>
              </a:ext>
            </a:extLst>
          </p:cNvPr>
          <p:cNvSpPr/>
          <p:nvPr/>
        </p:nvSpPr>
        <p:spPr>
          <a:xfrm>
            <a:off x="466287" y="5579339"/>
            <a:ext cx="711961" cy="54523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HTTP</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a:p>
            <a:pPr algn="ctr"/>
            <a:r>
              <a:rPr lang="en-US" altLang="ja-JP" sz="800" dirty="0">
                <a:latin typeface="Meiryo UI" panose="020B0604030504040204" pitchFamily="50" charset="-128"/>
                <a:ea typeface="Meiryo UI" panose="020B0604030504040204" pitchFamily="50" charset="-128"/>
              </a:rPr>
              <a:t>FTP</a:t>
            </a:r>
            <a:r>
              <a:rPr lang="ja-JP" altLang="en-US" sz="800" dirty="0">
                <a:latin typeface="Meiryo UI" panose="020B0604030504040204" pitchFamily="50" charset="-128"/>
                <a:ea typeface="Meiryo UI" panose="020B0604030504040204" pitchFamily="50" charset="-128"/>
              </a:rPr>
              <a:t>サーバ</a:t>
            </a:r>
            <a:endParaRPr lang="en-US" altLang="ja-JP" sz="800" dirty="0">
              <a:latin typeface="Meiryo UI" panose="020B0604030504040204" pitchFamily="50" charset="-128"/>
              <a:ea typeface="Meiryo UI" panose="020B0604030504040204" pitchFamily="50" charset="-128"/>
            </a:endParaRPr>
          </a:p>
          <a:p>
            <a:pPr algn="ctr"/>
            <a:r>
              <a:rPr kumimoji="1" lang="en-US" altLang="ja-JP" sz="800" dirty="0">
                <a:latin typeface="Meiryo UI" panose="020B0604030504040204" pitchFamily="50" charset="-128"/>
                <a:ea typeface="Meiryo UI" panose="020B0604030504040204" pitchFamily="50" charset="-128"/>
              </a:rPr>
              <a:t>NGSI</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p:txBody>
      </p:sp>
      <p:sp>
        <p:nvSpPr>
          <p:cNvPr id="97" name="正方形/長方形 96">
            <a:extLst>
              <a:ext uri="{FF2B5EF4-FFF2-40B4-BE49-F238E27FC236}">
                <a16:creationId xmlns:a16="http://schemas.microsoft.com/office/drawing/2014/main" id="{E2AA33D1-2C27-4B4A-BC5C-894C871DFE14}"/>
              </a:ext>
            </a:extLst>
          </p:cNvPr>
          <p:cNvSpPr/>
          <p:nvPr/>
        </p:nvSpPr>
        <p:spPr>
          <a:xfrm>
            <a:off x="200445" y="3937464"/>
            <a:ext cx="3209844" cy="2525086"/>
          </a:xfrm>
          <a:prstGeom prst="rect">
            <a:avLst/>
          </a:prstGeom>
        </p:spPr>
        <p:style>
          <a:lnRef idx="2">
            <a:schemeClr val="dk1"/>
          </a:lnRef>
          <a:fillRef idx="1">
            <a:schemeClr val="lt1"/>
          </a:fillRef>
          <a:effectRef idx="0">
            <a:schemeClr val="dk1"/>
          </a:effectRef>
          <a:fontRef idx="minor">
            <a:schemeClr val="dk1"/>
          </a:fontRef>
        </p:style>
        <p:txBody>
          <a:bodyPr rtlCol="0" anchor="b"/>
          <a:lstStyle/>
          <a:p>
            <a:r>
              <a:rPr kumimoji="1" lang="ja-JP" altLang="en-US" sz="800" b="1" dirty="0">
                <a:latin typeface="Meiryo UI" panose="020B0604030504040204" pitchFamily="50" charset="-128"/>
                <a:ea typeface="Meiryo UI" panose="020B0604030504040204" pitchFamily="50" charset="-128"/>
              </a:rPr>
              <a:t>データ提供者の組織内（</a:t>
            </a:r>
            <a:r>
              <a:rPr kumimoji="1" lang="en-US" altLang="ja-JP" sz="800" b="1" dirty="0">
                <a:latin typeface="Meiryo UI" panose="020B0604030504040204" pitchFamily="50" charset="-128"/>
                <a:ea typeface="Meiryo UI" panose="020B0604030504040204" pitchFamily="50" charset="-128"/>
              </a:rPr>
              <a:t>N</a:t>
            </a:r>
            <a:r>
              <a:rPr kumimoji="1" lang="ja-JP" altLang="en-US" sz="800" b="1" dirty="0">
                <a:latin typeface="Meiryo UI" panose="020B0604030504040204" pitchFamily="50" charset="-128"/>
                <a:ea typeface="Meiryo UI" panose="020B0604030504040204" pitchFamily="50" charset="-128"/>
              </a:rPr>
              <a:t>組織）</a:t>
            </a:r>
            <a:endParaRPr kumimoji="1" lang="en-US" altLang="ja-JP" sz="800" b="1" dirty="0">
              <a:latin typeface="Meiryo UI" panose="020B0604030504040204" pitchFamily="50" charset="-128"/>
              <a:ea typeface="Meiryo UI" panose="020B0604030504040204" pitchFamily="50" charset="-128"/>
            </a:endParaRPr>
          </a:p>
          <a:p>
            <a:r>
              <a:rPr kumimoji="1" lang="ja-JP" altLang="en-US" sz="800" b="1" dirty="0">
                <a:latin typeface="Meiryo UI" panose="020B0604030504040204" pitchFamily="50" charset="-128"/>
                <a:ea typeface="Meiryo UI" panose="020B0604030504040204" pitchFamily="50" charset="-128"/>
              </a:rPr>
              <a:t>パターン</a:t>
            </a:r>
            <a:r>
              <a:rPr kumimoji="1" lang="en-US" altLang="ja-JP" sz="800" b="1" dirty="0">
                <a:latin typeface="Meiryo UI" panose="020B0604030504040204" pitchFamily="50" charset="-128"/>
                <a:ea typeface="Meiryo UI" panose="020B0604030504040204" pitchFamily="50" charset="-128"/>
              </a:rPr>
              <a:t>#1</a:t>
            </a:r>
            <a:r>
              <a:rPr kumimoji="1" lang="ja-JP" altLang="en-US" sz="800" b="1" dirty="0">
                <a:latin typeface="Meiryo UI" panose="020B0604030504040204" pitchFamily="50" charset="-128"/>
                <a:ea typeface="Meiryo UI" panose="020B0604030504040204" pitchFamily="50" charset="-128"/>
              </a:rPr>
              <a:t>、</a:t>
            </a:r>
            <a:r>
              <a:rPr kumimoji="1" lang="en-US" altLang="ja-JP" sz="800" b="1" dirty="0">
                <a:latin typeface="Meiryo UI" panose="020B0604030504040204" pitchFamily="50" charset="-128"/>
                <a:ea typeface="Meiryo UI" panose="020B0604030504040204" pitchFamily="50" charset="-128"/>
              </a:rPr>
              <a:t>#4</a:t>
            </a:r>
            <a:endParaRPr kumimoji="1" lang="ja-JP" altLang="en-US" sz="800" b="1" dirty="0">
              <a:latin typeface="Meiryo UI" panose="020B0604030504040204" pitchFamily="50" charset="-128"/>
              <a:ea typeface="Meiryo UI" panose="020B0604030504040204" pitchFamily="50" charset="-128"/>
            </a:endParaRPr>
          </a:p>
        </p:txBody>
      </p:sp>
      <p:sp>
        <p:nvSpPr>
          <p:cNvPr id="98" name="テキスト ボックス 97">
            <a:extLst>
              <a:ext uri="{FF2B5EF4-FFF2-40B4-BE49-F238E27FC236}">
                <a16:creationId xmlns:a16="http://schemas.microsoft.com/office/drawing/2014/main" id="{F676FB48-4968-4EC4-B37C-104FF137FE84}"/>
              </a:ext>
            </a:extLst>
          </p:cNvPr>
          <p:cNvSpPr txBox="1"/>
          <p:nvPr/>
        </p:nvSpPr>
        <p:spPr>
          <a:xfrm>
            <a:off x="220512" y="5437209"/>
            <a:ext cx="729687" cy="215444"/>
          </a:xfrm>
          <a:prstGeom prst="rect">
            <a:avLst/>
          </a:prstGeom>
          <a:noFill/>
        </p:spPr>
        <p:txBody>
          <a:bodyPr wrap="none" rtlCol="0">
            <a:spAutoFit/>
          </a:bodyPr>
          <a:lstStyle/>
          <a:p>
            <a:r>
              <a:rPr lang="ja-JP" altLang="en-US" sz="800" dirty="0">
                <a:latin typeface="Meiryo UI" panose="020B0604030504040204" pitchFamily="50" charset="-128"/>
                <a:ea typeface="Meiryo UI" panose="020B0604030504040204" pitchFamily="50" charset="-128"/>
              </a:rPr>
              <a:t>データ提供者</a:t>
            </a:r>
            <a:endParaRPr kumimoji="1" lang="ja-JP" altLang="en-US" sz="800" dirty="0">
              <a:latin typeface="Meiryo UI" panose="020B0604030504040204" pitchFamily="50" charset="-128"/>
              <a:ea typeface="Meiryo UI" panose="020B0604030504040204" pitchFamily="50" charset="-128"/>
            </a:endParaRPr>
          </a:p>
        </p:txBody>
      </p:sp>
      <p:pic>
        <p:nvPicPr>
          <p:cNvPr id="101" name="グラフィックス 100" descr="ユーザー 単色塗りつぶし">
            <a:extLst>
              <a:ext uri="{FF2B5EF4-FFF2-40B4-BE49-F238E27FC236}">
                <a16:creationId xmlns:a16="http://schemas.microsoft.com/office/drawing/2014/main" id="{ED47B0C0-341A-426A-8BC3-7FC5010E39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8985" y="4872192"/>
            <a:ext cx="672739" cy="672739"/>
          </a:xfrm>
          <a:prstGeom prst="rect">
            <a:avLst/>
          </a:prstGeom>
        </p:spPr>
      </p:pic>
      <p:sp>
        <p:nvSpPr>
          <p:cNvPr id="102" name="正方形/長方形 101">
            <a:extLst>
              <a:ext uri="{FF2B5EF4-FFF2-40B4-BE49-F238E27FC236}">
                <a16:creationId xmlns:a16="http://schemas.microsoft.com/office/drawing/2014/main" id="{15F635DF-3398-4C7C-9948-0292AD0BD880}"/>
              </a:ext>
            </a:extLst>
          </p:cNvPr>
          <p:cNvSpPr/>
          <p:nvPr/>
        </p:nvSpPr>
        <p:spPr>
          <a:xfrm>
            <a:off x="1143759" y="4546837"/>
            <a:ext cx="1051780" cy="50293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800" dirty="0">
                <a:latin typeface="Meiryo UI" panose="020B0604030504040204" pitchFamily="50" charset="-128"/>
                <a:ea typeface="Meiryo UI" panose="020B0604030504040204" pitchFamily="50" charset="-128"/>
              </a:rPr>
              <a:t>横断検索用</a:t>
            </a:r>
            <a:r>
              <a:rPr lang="en-US" altLang="ja-JP" sz="800" dirty="0">
                <a:latin typeface="Meiryo UI" panose="020B0604030504040204" pitchFamily="50" charset="-128"/>
                <a:ea typeface="Meiryo UI" panose="020B0604030504040204" pitchFamily="50" charset="-128"/>
              </a:rPr>
              <a:t>CKAN</a:t>
            </a:r>
            <a:endParaRPr kumimoji="1" lang="ja-JP" altLang="en-US" sz="800" dirty="0">
              <a:latin typeface="Meiryo UI" panose="020B0604030504040204" pitchFamily="50" charset="-128"/>
              <a:ea typeface="Meiryo UI" panose="020B0604030504040204" pitchFamily="50" charset="-128"/>
            </a:endParaRPr>
          </a:p>
        </p:txBody>
      </p:sp>
      <p:sp>
        <p:nvSpPr>
          <p:cNvPr id="106" name="正方形/長方形 105">
            <a:extLst>
              <a:ext uri="{FF2B5EF4-FFF2-40B4-BE49-F238E27FC236}">
                <a16:creationId xmlns:a16="http://schemas.microsoft.com/office/drawing/2014/main" id="{AC29550F-E0AD-4A49-B254-0C27D8C6BF39}"/>
              </a:ext>
            </a:extLst>
          </p:cNvPr>
          <p:cNvSpPr/>
          <p:nvPr/>
        </p:nvSpPr>
        <p:spPr>
          <a:xfrm>
            <a:off x="1139836" y="5401185"/>
            <a:ext cx="1051780" cy="50293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800" dirty="0">
                <a:latin typeface="Meiryo UI" panose="020B0604030504040204" pitchFamily="50" charset="-128"/>
                <a:ea typeface="Meiryo UI" panose="020B0604030504040204" pitchFamily="50" charset="-128"/>
              </a:rPr>
              <a:t>詳細検索用</a:t>
            </a:r>
            <a:r>
              <a:rPr lang="en-US" altLang="ja-JP" sz="800" dirty="0">
                <a:latin typeface="Meiryo UI" panose="020B0604030504040204" pitchFamily="50" charset="-128"/>
                <a:ea typeface="Meiryo UI" panose="020B0604030504040204" pitchFamily="50" charset="-128"/>
              </a:rPr>
              <a:t>CKAN</a:t>
            </a:r>
            <a:endParaRPr kumimoji="1" lang="ja-JP" altLang="en-US" sz="800" dirty="0">
              <a:latin typeface="Meiryo UI" panose="020B0604030504040204" pitchFamily="50" charset="-128"/>
              <a:ea typeface="Meiryo UI" panose="020B0604030504040204" pitchFamily="50" charset="-128"/>
            </a:endParaRPr>
          </a:p>
        </p:txBody>
      </p:sp>
      <p:sp>
        <p:nvSpPr>
          <p:cNvPr id="107" name="フローチャート: 書類 106">
            <a:extLst>
              <a:ext uri="{FF2B5EF4-FFF2-40B4-BE49-F238E27FC236}">
                <a16:creationId xmlns:a16="http://schemas.microsoft.com/office/drawing/2014/main" id="{EE676067-0B2F-438F-93A7-B19FEECD0824}"/>
              </a:ext>
            </a:extLst>
          </p:cNvPr>
          <p:cNvSpPr/>
          <p:nvPr/>
        </p:nvSpPr>
        <p:spPr>
          <a:xfrm>
            <a:off x="1283311" y="4742525"/>
            <a:ext cx="764829" cy="287386"/>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カタログ</a:t>
            </a:r>
            <a:endParaRPr kumimoji="1" lang="en-US" altLang="ja-JP" sz="800" dirty="0">
              <a:latin typeface="Meiryo UI" panose="020B0604030504040204" pitchFamily="50" charset="-128"/>
              <a:ea typeface="Meiryo UI" panose="020B0604030504040204" pitchFamily="50" charset="-128"/>
            </a:endParaRPr>
          </a:p>
        </p:txBody>
      </p:sp>
      <p:sp>
        <p:nvSpPr>
          <p:cNvPr id="108" name="フローチャート: 書類 107">
            <a:extLst>
              <a:ext uri="{FF2B5EF4-FFF2-40B4-BE49-F238E27FC236}">
                <a16:creationId xmlns:a16="http://schemas.microsoft.com/office/drawing/2014/main" id="{53306428-3E4C-4B8B-B070-DD25F33FF597}"/>
              </a:ext>
            </a:extLst>
          </p:cNvPr>
          <p:cNvSpPr/>
          <p:nvPr/>
        </p:nvSpPr>
        <p:spPr>
          <a:xfrm>
            <a:off x="1286820" y="5587301"/>
            <a:ext cx="764829" cy="287386"/>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カタログ</a:t>
            </a:r>
            <a:endParaRPr kumimoji="1" lang="en-US" altLang="ja-JP" sz="800" dirty="0">
              <a:latin typeface="Meiryo UI" panose="020B0604030504040204" pitchFamily="50" charset="-128"/>
              <a:ea typeface="Meiryo UI" panose="020B0604030504040204" pitchFamily="50" charset="-128"/>
            </a:endParaRPr>
          </a:p>
        </p:txBody>
      </p:sp>
      <p:sp>
        <p:nvSpPr>
          <p:cNvPr id="109" name="正方形/長方形 108">
            <a:extLst>
              <a:ext uri="{FF2B5EF4-FFF2-40B4-BE49-F238E27FC236}">
                <a16:creationId xmlns:a16="http://schemas.microsoft.com/office/drawing/2014/main" id="{05547ED9-FA7D-44DE-9AA8-694AD97C2CF2}"/>
              </a:ext>
            </a:extLst>
          </p:cNvPr>
          <p:cNvSpPr/>
          <p:nvPr/>
        </p:nvSpPr>
        <p:spPr>
          <a:xfrm>
            <a:off x="2413407" y="4360096"/>
            <a:ext cx="893225" cy="82264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800" b="1" dirty="0">
                <a:latin typeface="Meiryo UI" panose="020B0604030504040204" pitchFamily="50" charset="-128"/>
                <a:ea typeface="Meiryo UI" panose="020B0604030504040204" pitchFamily="50" charset="-128"/>
              </a:rPr>
              <a:t>公開</a:t>
            </a:r>
          </a:p>
        </p:txBody>
      </p:sp>
      <p:sp>
        <p:nvSpPr>
          <p:cNvPr id="110" name="円柱 109">
            <a:extLst>
              <a:ext uri="{FF2B5EF4-FFF2-40B4-BE49-F238E27FC236}">
                <a16:creationId xmlns:a16="http://schemas.microsoft.com/office/drawing/2014/main" id="{ED477A7F-938D-4478-83EF-5F90EA482CFB}"/>
              </a:ext>
            </a:extLst>
          </p:cNvPr>
          <p:cNvSpPr/>
          <p:nvPr/>
        </p:nvSpPr>
        <p:spPr>
          <a:xfrm>
            <a:off x="2496425" y="4547492"/>
            <a:ext cx="711961" cy="54523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HTTP</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a:p>
            <a:pPr algn="ctr"/>
            <a:r>
              <a:rPr lang="en-US" altLang="ja-JP" sz="800" dirty="0">
                <a:latin typeface="Meiryo UI" panose="020B0604030504040204" pitchFamily="50" charset="-128"/>
                <a:ea typeface="Meiryo UI" panose="020B0604030504040204" pitchFamily="50" charset="-128"/>
              </a:rPr>
              <a:t>FTP</a:t>
            </a:r>
            <a:r>
              <a:rPr lang="ja-JP" altLang="en-US" sz="800" dirty="0">
                <a:latin typeface="Meiryo UI" panose="020B0604030504040204" pitchFamily="50" charset="-128"/>
                <a:ea typeface="Meiryo UI" panose="020B0604030504040204" pitchFamily="50" charset="-128"/>
              </a:rPr>
              <a:t>サーバ</a:t>
            </a:r>
            <a:endParaRPr lang="en-US" altLang="ja-JP" sz="800" dirty="0">
              <a:latin typeface="Meiryo UI" panose="020B0604030504040204" pitchFamily="50" charset="-128"/>
              <a:ea typeface="Meiryo UI" panose="020B0604030504040204" pitchFamily="50" charset="-128"/>
            </a:endParaRPr>
          </a:p>
          <a:p>
            <a:pPr algn="ctr"/>
            <a:r>
              <a:rPr kumimoji="1" lang="en-US" altLang="ja-JP" sz="800" dirty="0">
                <a:latin typeface="Meiryo UI" panose="020B0604030504040204" pitchFamily="50" charset="-128"/>
                <a:ea typeface="Meiryo UI" panose="020B0604030504040204" pitchFamily="50" charset="-128"/>
              </a:rPr>
              <a:t>NGSI</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p:txBody>
      </p:sp>
      <p:sp>
        <p:nvSpPr>
          <p:cNvPr id="114" name="正方形/長方形 113">
            <a:extLst>
              <a:ext uri="{FF2B5EF4-FFF2-40B4-BE49-F238E27FC236}">
                <a16:creationId xmlns:a16="http://schemas.microsoft.com/office/drawing/2014/main" id="{3D0381FF-5A6E-4428-A2D3-366D6420D79D}"/>
              </a:ext>
            </a:extLst>
          </p:cNvPr>
          <p:cNvSpPr/>
          <p:nvPr/>
        </p:nvSpPr>
        <p:spPr>
          <a:xfrm>
            <a:off x="2431583" y="5393341"/>
            <a:ext cx="893225" cy="82264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800" b="1" dirty="0">
                <a:latin typeface="Meiryo UI" panose="020B0604030504040204" pitchFamily="50" charset="-128"/>
                <a:ea typeface="Meiryo UI" panose="020B0604030504040204" pitchFamily="50" charset="-128"/>
              </a:rPr>
              <a:t>限定公開</a:t>
            </a:r>
          </a:p>
        </p:txBody>
      </p:sp>
      <p:sp>
        <p:nvSpPr>
          <p:cNvPr id="115" name="円柱 114">
            <a:extLst>
              <a:ext uri="{FF2B5EF4-FFF2-40B4-BE49-F238E27FC236}">
                <a16:creationId xmlns:a16="http://schemas.microsoft.com/office/drawing/2014/main" id="{DB4FB7A3-6BA1-4E67-9FE6-D9324F9F77FE}"/>
              </a:ext>
            </a:extLst>
          </p:cNvPr>
          <p:cNvSpPr/>
          <p:nvPr/>
        </p:nvSpPr>
        <p:spPr>
          <a:xfrm>
            <a:off x="2514601" y="5580737"/>
            <a:ext cx="711961" cy="54523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HTTP</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a:p>
            <a:pPr algn="ctr"/>
            <a:r>
              <a:rPr lang="en-US" altLang="ja-JP" sz="800" dirty="0">
                <a:latin typeface="Meiryo UI" panose="020B0604030504040204" pitchFamily="50" charset="-128"/>
                <a:ea typeface="Meiryo UI" panose="020B0604030504040204" pitchFamily="50" charset="-128"/>
              </a:rPr>
              <a:t>FTP</a:t>
            </a:r>
            <a:r>
              <a:rPr lang="ja-JP" altLang="en-US" sz="800" dirty="0">
                <a:latin typeface="Meiryo UI" panose="020B0604030504040204" pitchFamily="50" charset="-128"/>
                <a:ea typeface="Meiryo UI" panose="020B0604030504040204" pitchFamily="50" charset="-128"/>
              </a:rPr>
              <a:t>サーバ</a:t>
            </a:r>
            <a:endParaRPr lang="en-US" altLang="ja-JP" sz="800" dirty="0">
              <a:latin typeface="Meiryo UI" panose="020B0604030504040204" pitchFamily="50" charset="-128"/>
              <a:ea typeface="Meiryo UI" panose="020B0604030504040204" pitchFamily="50" charset="-128"/>
            </a:endParaRPr>
          </a:p>
          <a:p>
            <a:pPr algn="ctr"/>
            <a:r>
              <a:rPr kumimoji="1" lang="en-US" altLang="ja-JP" sz="800" dirty="0">
                <a:latin typeface="Meiryo UI" panose="020B0604030504040204" pitchFamily="50" charset="-128"/>
                <a:ea typeface="Meiryo UI" panose="020B0604030504040204" pitchFamily="50" charset="-128"/>
              </a:rPr>
              <a:t>NGSI</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p:txBody>
      </p:sp>
      <p:sp>
        <p:nvSpPr>
          <p:cNvPr id="65" name="正方形/長方形 64">
            <a:extLst>
              <a:ext uri="{FF2B5EF4-FFF2-40B4-BE49-F238E27FC236}">
                <a16:creationId xmlns:a16="http://schemas.microsoft.com/office/drawing/2014/main" id="{222DDA19-3B59-4DF2-8932-FFFF2C3CF72F}"/>
              </a:ext>
            </a:extLst>
          </p:cNvPr>
          <p:cNvSpPr/>
          <p:nvPr/>
        </p:nvSpPr>
        <p:spPr>
          <a:xfrm>
            <a:off x="6498380" y="1104512"/>
            <a:ext cx="3209844" cy="2525086"/>
          </a:xfrm>
          <a:prstGeom prst="rect">
            <a:avLst/>
          </a:prstGeom>
        </p:spPr>
        <p:style>
          <a:lnRef idx="2">
            <a:schemeClr val="dk1"/>
          </a:lnRef>
          <a:fillRef idx="1">
            <a:schemeClr val="lt1"/>
          </a:fillRef>
          <a:effectRef idx="0">
            <a:schemeClr val="dk1"/>
          </a:effectRef>
          <a:fontRef idx="minor">
            <a:schemeClr val="dk1"/>
          </a:fontRef>
        </p:style>
        <p:txBody>
          <a:bodyPr rtlCol="0" anchor="b"/>
          <a:lstStyle/>
          <a:p>
            <a:r>
              <a:rPr kumimoji="1" lang="ja-JP" altLang="en-US" sz="800" b="1" dirty="0">
                <a:latin typeface="Meiryo UI" panose="020B0604030504040204" pitchFamily="50" charset="-128"/>
                <a:ea typeface="Meiryo UI" panose="020B0604030504040204" pitchFamily="50" charset="-128"/>
              </a:rPr>
              <a:t>データ提供者の組織内（</a:t>
            </a:r>
            <a:r>
              <a:rPr kumimoji="1" lang="en-US" altLang="ja-JP" sz="800" b="1" dirty="0">
                <a:latin typeface="Meiryo UI" panose="020B0604030504040204" pitchFamily="50" charset="-128"/>
                <a:ea typeface="Meiryo UI" panose="020B0604030504040204" pitchFamily="50" charset="-128"/>
              </a:rPr>
              <a:t>N</a:t>
            </a:r>
            <a:r>
              <a:rPr kumimoji="1" lang="ja-JP" altLang="en-US" sz="800" b="1" dirty="0">
                <a:latin typeface="Meiryo UI" panose="020B0604030504040204" pitchFamily="50" charset="-128"/>
                <a:ea typeface="Meiryo UI" panose="020B0604030504040204" pitchFamily="50" charset="-128"/>
              </a:rPr>
              <a:t>組織）</a:t>
            </a:r>
            <a:endParaRPr kumimoji="1" lang="en-US" altLang="ja-JP" sz="800" b="1" dirty="0">
              <a:latin typeface="Meiryo UI" panose="020B0604030504040204" pitchFamily="50" charset="-128"/>
              <a:ea typeface="Meiryo UI" panose="020B0604030504040204" pitchFamily="50" charset="-128"/>
            </a:endParaRPr>
          </a:p>
          <a:p>
            <a:r>
              <a:rPr kumimoji="1" lang="ja-JP" altLang="en-US" sz="800" b="1" dirty="0">
                <a:latin typeface="Meiryo UI" panose="020B0604030504040204" pitchFamily="50" charset="-128"/>
                <a:ea typeface="Meiryo UI" panose="020B0604030504040204" pitchFamily="50" charset="-128"/>
              </a:rPr>
              <a:t>パターン</a:t>
            </a:r>
            <a:r>
              <a:rPr kumimoji="1" lang="en-US" altLang="ja-JP" sz="800" b="1" dirty="0">
                <a:latin typeface="Meiryo UI" panose="020B0604030504040204" pitchFamily="50" charset="-128"/>
                <a:ea typeface="Meiryo UI" panose="020B0604030504040204" pitchFamily="50" charset="-128"/>
              </a:rPr>
              <a:t>#2</a:t>
            </a:r>
            <a:r>
              <a:rPr kumimoji="1" lang="ja-JP" altLang="en-US" sz="800" b="1" dirty="0">
                <a:latin typeface="Meiryo UI" panose="020B0604030504040204" pitchFamily="50" charset="-128"/>
                <a:ea typeface="Meiryo UI" panose="020B0604030504040204" pitchFamily="50" charset="-128"/>
              </a:rPr>
              <a:t>、</a:t>
            </a:r>
            <a:r>
              <a:rPr kumimoji="1" lang="en-US" altLang="ja-JP" sz="800" b="1" dirty="0">
                <a:latin typeface="Meiryo UI" panose="020B0604030504040204" pitchFamily="50" charset="-128"/>
                <a:ea typeface="Meiryo UI" panose="020B0604030504040204" pitchFamily="50" charset="-128"/>
              </a:rPr>
              <a:t>#5</a:t>
            </a:r>
            <a:endParaRPr kumimoji="1" lang="ja-JP" altLang="en-US" sz="800" b="1" dirty="0">
              <a:latin typeface="Meiryo UI" panose="020B0604030504040204" pitchFamily="50" charset="-128"/>
              <a:ea typeface="Meiryo UI" panose="020B0604030504040204" pitchFamily="50" charset="-128"/>
            </a:endParaRPr>
          </a:p>
        </p:txBody>
      </p:sp>
      <p:sp>
        <p:nvSpPr>
          <p:cNvPr id="79" name="テキスト ボックス 78">
            <a:extLst>
              <a:ext uri="{FF2B5EF4-FFF2-40B4-BE49-F238E27FC236}">
                <a16:creationId xmlns:a16="http://schemas.microsoft.com/office/drawing/2014/main" id="{B29C140C-7FE7-4BEE-9886-086094D8E8D5}"/>
              </a:ext>
            </a:extLst>
          </p:cNvPr>
          <p:cNvSpPr txBox="1"/>
          <p:nvPr/>
        </p:nvSpPr>
        <p:spPr>
          <a:xfrm>
            <a:off x="6518447" y="2604257"/>
            <a:ext cx="729687" cy="215444"/>
          </a:xfrm>
          <a:prstGeom prst="rect">
            <a:avLst/>
          </a:prstGeom>
          <a:noFill/>
        </p:spPr>
        <p:txBody>
          <a:bodyPr wrap="none" rtlCol="0">
            <a:spAutoFit/>
          </a:bodyPr>
          <a:lstStyle/>
          <a:p>
            <a:r>
              <a:rPr lang="ja-JP" altLang="en-US" sz="800" dirty="0">
                <a:latin typeface="Meiryo UI" panose="020B0604030504040204" pitchFamily="50" charset="-128"/>
                <a:ea typeface="Meiryo UI" panose="020B0604030504040204" pitchFamily="50" charset="-128"/>
              </a:rPr>
              <a:t>データ提供者</a:t>
            </a:r>
            <a:endParaRPr kumimoji="1" lang="ja-JP" altLang="en-US" sz="800" dirty="0">
              <a:latin typeface="Meiryo UI" panose="020B0604030504040204" pitchFamily="50" charset="-128"/>
              <a:ea typeface="Meiryo UI" panose="020B0604030504040204" pitchFamily="50" charset="-128"/>
            </a:endParaRPr>
          </a:p>
        </p:txBody>
      </p:sp>
      <p:pic>
        <p:nvPicPr>
          <p:cNvPr id="83" name="グラフィックス 82" descr="ユーザー 単色塗りつぶし">
            <a:extLst>
              <a:ext uri="{FF2B5EF4-FFF2-40B4-BE49-F238E27FC236}">
                <a16:creationId xmlns:a16="http://schemas.microsoft.com/office/drawing/2014/main" id="{159C4C12-4381-44D9-B2D2-82D1DEEF52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6920" y="2039240"/>
            <a:ext cx="672739" cy="672739"/>
          </a:xfrm>
          <a:prstGeom prst="rect">
            <a:avLst/>
          </a:prstGeom>
        </p:spPr>
      </p:pic>
      <p:sp>
        <p:nvSpPr>
          <p:cNvPr id="85" name="正方形/長方形 84">
            <a:extLst>
              <a:ext uri="{FF2B5EF4-FFF2-40B4-BE49-F238E27FC236}">
                <a16:creationId xmlns:a16="http://schemas.microsoft.com/office/drawing/2014/main" id="{19C3CADB-BDAF-476B-89A0-B6B76DA07546}"/>
              </a:ext>
            </a:extLst>
          </p:cNvPr>
          <p:cNvSpPr/>
          <p:nvPr/>
        </p:nvSpPr>
        <p:spPr>
          <a:xfrm>
            <a:off x="7441694" y="1713885"/>
            <a:ext cx="1051780" cy="50293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800" dirty="0">
                <a:latin typeface="Meiryo UI" panose="020B0604030504040204" pitchFamily="50" charset="-128"/>
                <a:ea typeface="Meiryo UI" panose="020B0604030504040204" pitchFamily="50" charset="-128"/>
              </a:rPr>
              <a:t>横断検索用</a:t>
            </a:r>
            <a:r>
              <a:rPr lang="en-US" altLang="ja-JP" sz="800" dirty="0">
                <a:latin typeface="Meiryo UI" panose="020B0604030504040204" pitchFamily="50" charset="-128"/>
                <a:ea typeface="Meiryo UI" panose="020B0604030504040204" pitchFamily="50" charset="-128"/>
              </a:rPr>
              <a:t>CKAN</a:t>
            </a:r>
            <a:endParaRPr kumimoji="1" lang="ja-JP" altLang="en-US" sz="800" dirty="0">
              <a:latin typeface="Meiryo UI" panose="020B0604030504040204" pitchFamily="50" charset="-128"/>
              <a:ea typeface="Meiryo UI" panose="020B0604030504040204" pitchFamily="50" charset="-128"/>
            </a:endParaRPr>
          </a:p>
        </p:txBody>
      </p:sp>
      <p:sp>
        <p:nvSpPr>
          <p:cNvPr id="86" name="正方形/長方形 85">
            <a:extLst>
              <a:ext uri="{FF2B5EF4-FFF2-40B4-BE49-F238E27FC236}">
                <a16:creationId xmlns:a16="http://schemas.microsoft.com/office/drawing/2014/main" id="{139E87DB-FDD3-4731-AD8B-8264A416DC6F}"/>
              </a:ext>
            </a:extLst>
          </p:cNvPr>
          <p:cNvSpPr/>
          <p:nvPr/>
        </p:nvSpPr>
        <p:spPr>
          <a:xfrm>
            <a:off x="7437771" y="2568233"/>
            <a:ext cx="1051780" cy="50293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800" dirty="0">
                <a:latin typeface="Meiryo UI" panose="020B0604030504040204" pitchFamily="50" charset="-128"/>
                <a:ea typeface="Meiryo UI" panose="020B0604030504040204" pitchFamily="50" charset="-128"/>
              </a:rPr>
              <a:t>詳細検索用</a:t>
            </a:r>
            <a:r>
              <a:rPr lang="en-US" altLang="ja-JP" sz="800" dirty="0">
                <a:latin typeface="Meiryo UI" panose="020B0604030504040204" pitchFamily="50" charset="-128"/>
                <a:ea typeface="Meiryo UI" panose="020B0604030504040204" pitchFamily="50" charset="-128"/>
              </a:rPr>
              <a:t>CKAN</a:t>
            </a:r>
            <a:endParaRPr kumimoji="1" lang="ja-JP" altLang="en-US" sz="800" dirty="0">
              <a:latin typeface="Meiryo UI" panose="020B0604030504040204" pitchFamily="50" charset="-128"/>
              <a:ea typeface="Meiryo UI" panose="020B0604030504040204" pitchFamily="50" charset="-128"/>
            </a:endParaRPr>
          </a:p>
        </p:txBody>
      </p:sp>
      <p:sp>
        <p:nvSpPr>
          <p:cNvPr id="87" name="フローチャート: 書類 86">
            <a:extLst>
              <a:ext uri="{FF2B5EF4-FFF2-40B4-BE49-F238E27FC236}">
                <a16:creationId xmlns:a16="http://schemas.microsoft.com/office/drawing/2014/main" id="{16DDFD84-196A-4B12-A168-64A2545326C8}"/>
              </a:ext>
            </a:extLst>
          </p:cNvPr>
          <p:cNvSpPr/>
          <p:nvPr/>
        </p:nvSpPr>
        <p:spPr>
          <a:xfrm>
            <a:off x="7581246" y="1909573"/>
            <a:ext cx="764829" cy="287386"/>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カタログ</a:t>
            </a:r>
            <a:endParaRPr kumimoji="1" lang="en-US" altLang="ja-JP" sz="800" dirty="0">
              <a:latin typeface="Meiryo UI" panose="020B0604030504040204" pitchFamily="50" charset="-128"/>
              <a:ea typeface="Meiryo UI" panose="020B0604030504040204" pitchFamily="50" charset="-128"/>
            </a:endParaRPr>
          </a:p>
        </p:txBody>
      </p:sp>
      <p:sp>
        <p:nvSpPr>
          <p:cNvPr id="89" name="フローチャート: 書類 88">
            <a:extLst>
              <a:ext uri="{FF2B5EF4-FFF2-40B4-BE49-F238E27FC236}">
                <a16:creationId xmlns:a16="http://schemas.microsoft.com/office/drawing/2014/main" id="{396CEBB9-113B-423A-878C-31379CDBB177}"/>
              </a:ext>
            </a:extLst>
          </p:cNvPr>
          <p:cNvSpPr/>
          <p:nvPr/>
        </p:nvSpPr>
        <p:spPr>
          <a:xfrm>
            <a:off x="7584755" y="2754349"/>
            <a:ext cx="764829" cy="287386"/>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カタログ</a:t>
            </a:r>
            <a:endParaRPr kumimoji="1" lang="en-US" altLang="ja-JP" sz="800" dirty="0">
              <a:latin typeface="Meiryo UI" panose="020B0604030504040204" pitchFamily="50" charset="-128"/>
              <a:ea typeface="Meiryo UI" panose="020B0604030504040204" pitchFamily="50" charset="-128"/>
            </a:endParaRPr>
          </a:p>
        </p:txBody>
      </p:sp>
      <p:sp>
        <p:nvSpPr>
          <p:cNvPr id="99" name="正方形/長方形 98">
            <a:extLst>
              <a:ext uri="{FF2B5EF4-FFF2-40B4-BE49-F238E27FC236}">
                <a16:creationId xmlns:a16="http://schemas.microsoft.com/office/drawing/2014/main" id="{AE3FD40C-9FD5-41F2-858E-0920AD827DB2}"/>
              </a:ext>
            </a:extLst>
          </p:cNvPr>
          <p:cNvSpPr/>
          <p:nvPr/>
        </p:nvSpPr>
        <p:spPr>
          <a:xfrm>
            <a:off x="8711342" y="1527144"/>
            <a:ext cx="893225" cy="82264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800" b="1" dirty="0">
                <a:latin typeface="Meiryo UI" panose="020B0604030504040204" pitchFamily="50" charset="-128"/>
                <a:ea typeface="Meiryo UI" panose="020B0604030504040204" pitchFamily="50" charset="-128"/>
              </a:rPr>
              <a:t>公開</a:t>
            </a:r>
          </a:p>
        </p:txBody>
      </p:sp>
      <p:sp>
        <p:nvSpPr>
          <p:cNvPr id="100" name="円柱 99">
            <a:extLst>
              <a:ext uri="{FF2B5EF4-FFF2-40B4-BE49-F238E27FC236}">
                <a16:creationId xmlns:a16="http://schemas.microsoft.com/office/drawing/2014/main" id="{54946E11-DF56-44D6-876E-81B3FCB42FFB}"/>
              </a:ext>
            </a:extLst>
          </p:cNvPr>
          <p:cNvSpPr/>
          <p:nvPr/>
        </p:nvSpPr>
        <p:spPr>
          <a:xfrm>
            <a:off x="8794360" y="1714540"/>
            <a:ext cx="711961" cy="54523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HTTP</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a:p>
            <a:pPr algn="ctr"/>
            <a:r>
              <a:rPr lang="en-US" altLang="ja-JP" sz="800" dirty="0">
                <a:latin typeface="Meiryo UI" panose="020B0604030504040204" pitchFamily="50" charset="-128"/>
                <a:ea typeface="Meiryo UI" panose="020B0604030504040204" pitchFamily="50" charset="-128"/>
              </a:rPr>
              <a:t>FTP</a:t>
            </a:r>
            <a:r>
              <a:rPr lang="ja-JP" altLang="en-US" sz="800" dirty="0">
                <a:latin typeface="Meiryo UI" panose="020B0604030504040204" pitchFamily="50" charset="-128"/>
                <a:ea typeface="Meiryo UI" panose="020B0604030504040204" pitchFamily="50" charset="-128"/>
              </a:rPr>
              <a:t>サーバ</a:t>
            </a:r>
            <a:endParaRPr lang="en-US" altLang="ja-JP" sz="800" dirty="0">
              <a:latin typeface="Meiryo UI" panose="020B0604030504040204" pitchFamily="50" charset="-128"/>
              <a:ea typeface="Meiryo UI" panose="020B0604030504040204" pitchFamily="50" charset="-128"/>
            </a:endParaRPr>
          </a:p>
          <a:p>
            <a:pPr algn="ctr"/>
            <a:r>
              <a:rPr kumimoji="1" lang="en-US" altLang="ja-JP" sz="800" dirty="0">
                <a:latin typeface="Meiryo UI" panose="020B0604030504040204" pitchFamily="50" charset="-128"/>
                <a:ea typeface="Meiryo UI" panose="020B0604030504040204" pitchFamily="50" charset="-128"/>
              </a:rPr>
              <a:t>NGSI</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p:txBody>
      </p:sp>
      <p:sp>
        <p:nvSpPr>
          <p:cNvPr id="104" name="正方形/長方形 103">
            <a:extLst>
              <a:ext uri="{FF2B5EF4-FFF2-40B4-BE49-F238E27FC236}">
                <a16:creationId xmlns:a16="http://schemas.microsoft.com/office/drawing/2014/main" id="{0AFA855F-5CFE-4E67-95E3-FB86072DF7F9}"/>
              </a:ext>
            </a:extLst>
          </p:cNvPr>
          <p:cNvSpPr/>
          <p:nvPr/>
        </p:nvSpPr>
        <p:spPr>
          <a:xfrm>
            <a:off x="8729518" y="2560389"/>
            <a:ext cx="893225" cy="82264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800" b="1" dirty="0">
                <a:latin typeface="Meiryo UI" panose="020B0604030504040204" pitchFamily="50" charset="-128"/>
                <a:ea typeface="Meiryo UI" panose="020B0604030504040204" pitchFamily="50" charset="-128"/>
              </a:rPr>
              <a:t>非公開</a:t>
            </a:r>
          </a:p>
        </p:txBody>
      </p:sp>
      <p:sp>
        <p:nvSpPr>
          <p:cNvPr id="105" name="円柱 104">
            <a:extLst>
              <a:ext uri="{FF2B5EF4-FFF2-40B4-BE49-F238E27FC236}">
                <a16:creationId xmlns:a16="http://schemas.microsoft.com/office/drawing/2014/main" id="{56CE103D-32E0-4D1A-B013-8187D4CB760C}"/>
              </a:ext>
            </a:extLst>
          </p:cNvPr>
          <p:cNvSpPr/>
          <p:nvPr/>
        </p:nvSpPr>
        <p:spPr>
          <a:xfrm>
            <a:off x="8812536" y="2747785"/>
            <a:ext cx="711961" cy="54523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HTTP</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a:p>
            <a:pPr algn="ctr"/>
            <a:r>
              <a:rPr lang="en-US" altLang="ja-JP" sz="800" dirty="0">
                <a:latin typeface="Meiryo UI" panose="020B0604030504040204" pitchFamily="50" charset="-128"/>
                <a:ea typeface="Meiryo UI" panose="020B0604030504040204" pitchFamily="50" charset="-128"/>
              </a:rPr>
              <a:t>FTP</a:t>
            </a:r>
            <a:r>
              <a:rPr lang="ja-JP" altLang="en-US" sz="800" dirty="0">
                <a:latin typeface="Meiryo UI" panose="020B0604030504040204" pitchFamily="50" charset="-128"/>
                <a:ea typeface="Meiryo UI" panose="020B0604030504040204" pitchFamily="50" charset="-128"/>
              </a:rPr>
              <a:t>サーバ</a:t>
            </a:r>
            <a:endParaRPr lang="en-US" altLang="ja-JP" sz="800" dirty="0">
              <a:latin typeface="Meiryo UI" panose="020B0604030504040204" pitchFamily="50" charset="-128"/>
              <a:ea typeface="Meiryo UI" panose="020B0604030504040204" pitchFamily="50" charset="-128"/>
            </a:endParaRPr>
          </a:p>
          <a:p>
            <a:pPr algn="ctr"/>
            <a:r>
              <a:rPr kumimoji="1" lang="en-US" altLang="ja-JP" sz="800" dirty="0">
                <a:latin typeface="Meiryo UI" panose="020B0604030504040204" pitchFamily="50" charset="-128"/>
                <a:ea typeface="Meiryo UI" panose="020B0604030504040204" pitchFamily="50" charset="-128"/>
              </a:rPr>
              <a:t>NGSI</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p:txBody>
      </p:sp>
      <p:sp>
        <p:nvSpPr>
          <p:cNvPr id="111" name="テキスト ボックス 110">
            <a:extLst>
              <a:ext uri="{FF2B5EF4-FFF2-40B4-BE49-F238E27FC236}">
                <a16:creationId xmlns:a16="http://schemas.microsoft.com/office/drawing/2014/main" id="{21D6150C-03A6-49B8-A196-CF50ADEA78B0}"/>
              </a:ext>
            </a:extLst>
          </p:cNvPr>
          <p:cNvSpPr txBox="1"/>
          <p:nvPr/>
        </p:nvSpPr>
        <p:spPr>
          <a:xfrm>
            <a:off x="228376" y="2518858"/>
            <a:ext cx="697627" cy="215444"/>
          </a:xfrm>
          <a:prstGeom prst="rect">
            <a:avLst/>
          </a:prstGeom>
          <a:noFill/>
        </p:spPr>
        <p:txBody>
          <a:bodyPr wrap="none" rtlCol="0">
            <a:spAutoFit/>
          </a:bodyPr>
          <a:lstStyle/>
          <a:p>
            <a:r>
              <a:rPr kumimoji="1" lang="ja-JP" altLang="en-US" sz="800" dirty="0">
                <a:latin typeface="Meiryo UI" panose="020B0604030504040204" pitchFamily="50" charset="-128"/>
                <a:ea typeface="Meiryo UI" panose="020B0604030504040204" pitchFamily="50" charset="-128"/>
              </a:rPr>
              <a:t>運用管理者</a:t>
            </a:r>
          </a:p>
        </p:txBody>
      </p:sp>
      <p:pic>
        <p:nvPicPr>
          <p:cNvPr id="112" name="グラフィックス 111" descr="ユーザー 単色塗りつぶし">
            <a:extLst>
              <a:ext uri="{FF2B5EF4-FFF2-40B4-BE49-F238E27FC236}">
                <a16:creationId xmlns:a16="http://schemas.microsoft.com/office/drawing/2014/main" id="{9E1421F2-4E13-4035-B515-8EF732D5B9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071" y="1953841"/>
            <a:ext cx="672739" cy="672739"/>
          </a:xfrm>
          <a:prstGeom prst="rect">
            <a:avLst/>
          </a:prstGeom>
        </p:spPr>
      </p:pic>
      <p:sp>
        <p:nvSpPr>
          <p:cNvPr id="113" name="正方形/長方形 112">
            <a:extLst>
              <a:ext uri="{FF2B5EF4-FFF2-40B4-BE49-F238E27FC236}">
                <a16:creationId xmlns:a16="http://schemas.microsoft.com/office/drawing/2014/main" id="{314B588C-D1B9-4896-80C4-F32ED2D8124B}"/>
              </a:ext>
            </a:extLst>
          </p:cNvPr>
          <p:cNvSpPr/>
          <p:nvPr/>
        </p:nvSpPr>
        <p:spPr>
          <a:xfrm>
            <a:off x="3847947" y="4345775"/>
            <a:ext cx="893225" cy="82264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800" b="1" dirty="0">
                <a:latin typeface="Meiryo UI" panose="020B0604030504040204" pitchFamily="50" charset="-128"/>
                <a:ea typeface="Meiryo UI" panose="020B0604030504040204" pitchFamily="50" charset="-128"/>
              </a:rPr>
              <a:t>公開</a:t>
            </a:r>
          </a:p>
        </p:txBody>
      </p:sp>
      <p:sp>
        <p:nvSpPr>
          <p:cNvPr id="116" name="円柱 115">
            <a:extLst>
              <a:ext uri="{FF2B5EF4-FFF2-40B4-BE49-F238E27FC236}">
                <a16:creationId xmlns:a16="http://schemas.microsoft.com/office/drawing/2014/main" id="{8457BEE9-F72B-4E1F-A67A-025F33F55DEE}"/>
              </a:ext>
            </a:extLst>
          </p:cNvPr>
          <p:cNvSpPr/>
          <p:nvPr/>
        </p:nvSpPr>
        <p:spPr>
          <a:xfrm>
            <a:off x="3930965" y="4533171"/>
            <a:ext cx="711961" cy="54523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HTTP</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a:p>
            <a:pPr algn="ctr"/>
            <a:r>
              <a:rPr lang="en-US" altLang="ja-JP" sz="800" dirty="0">
                <a:latin typeface="Meiryo UI" panose="020B0604030504040204" pitchFamily="50" charset="-128"/>
                <a:ea typeface="Meiryo UI" panose="020B0604030504040204" pitchFamily="50" charset="-128"/>
              </a:rPr>
              <a:t>FTP</a:t>
            </a:r>
            <a:r>
              <a:rPr lang="ja-JP" altLang="en-US" sz="800" dirty="0">
                <a:latin typeface="Meiryo UI" panose="020B0604030504040204" pitchFamily="50" charset="-128"/>
                <a:ea typeface="Meiryo UI" panose="020B0604030504040204" pitchFamily="50" charset="-128"/>
              </a:rPr>
              <a:t>サーバ</a:t>
            </a:r>
            <a:endParaRPr lang="en-US" altLang="ja-JP" sz="800" dirty="0">
              <a:latin typeface="Meiryo UI" panose="020B0604030504040204" pitchFamily="50" charset="-128"/>
              <a:ea typeface="Meiryo UI" panose="020B0604030504040204" pitchFamily="50" charset="-128"/>
            </a:endParaRPr>
          </a:p>
          <a:p>
            <a:pPr algn="ctr"/>
            <a:r>
              <a:rPr kumimoji="1" lang="en-US" altLang="ja-JP" sz="800" dirty="0">
                <a:latin typeface="Meiryo UI" panose="020B0604030504040204" pitchFamily="50" charset="-128"/>
                <a:ea typeface="Meiryo UI" panose="020B0604030504040204" pitchFamily="50" charset="-128"/>
              </a:rPr>
              <a:t>NGSI</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p:txBody>
      </p:sp>
      <p:sp>
        <p:nvSpPr>
          <p:cNvPr id="117" name="正方形/長方形 116">
            <a:extLst>
              <a:ext uri="{FF2B5EF4-FFF2-40B4-BE49-F238E27FC236}">
                <a16:creationId xmlns:a16="http://schemas.microsoft.com/office/drawing/2014/main" id="{551AA98A-47A9-4DC1-83D4-357746960794}"/>
              </a:ext>
            </a:extLst>
          </p:cNvPr>
          <p:cNvSpPr/>
          <p:nvPr/>
        </p:nvSpPr>
        <p:spPr>
          <a:xfrm>
            <a:off x="3866123" y="5379020"/>
            <a:ext cx="893225" cy="82264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800" b="1" dirty="0">
                <a:latin typeface="Meiryo UI" panose="020B0604030504040204" pitchFamily="50" charset="-128"/>
                <a:ea typeface="Meiryo UI" panose="020B0604030504040204" pitchFamily="50" charset="-128"/>
              </a:rPr>
              <a:t>非公開</a:t>
            </a:r>
          </a:p>
        </p:txBody>
      </p:sp>
      <p:sp>
        <p:nvSpPr>
          <p:cNvPr id="118" name="円柱 117">
            <a:extLst>
              <a:ext uri="{FF2B5EF4-FFF2-40B4-BE49-F238E27FC236}">
                <a16:creationId xmlns:a16="http://schemas.microsoft.com/office/drawing/2014/main" id="{0CAE776B-8B2C-4E2A-B4C5-E7E3085510D0}"/>
              </a:ext>
            </a:extLst>
          </p:cNvPr>
          <p:cNvSpPr/>
          <p:nvPr/>
        </p:nvSpPr>
        <p:spPr>
          <a:xfrm>
            <a:off x="3949141" y="5566416"/>
            <a:ext cx="711961" cy="54523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HTTP</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a:p>
            <a:pPr algn="ctr"/>
            <a:r>
              <a:rPr lang="en-US" altLang="ja-JP" sz="800" dirty="0">
                <a:latin typeface="Meiryo UI" panose="020B0604030504040204" pitchFamily="50" charset="-128"/>
                <a:ea typeface="Meiryo UI" panose="020B0604030504040204" pitchFamily="50" charset="-128"/>
              </a:rPr>
              <a:t>FTP</a:t>
            </a:r>
            <a:r>
              <a:rPr lang="ja-JP" altLang="en-US" sz="800" dirty="0">
                <a:latin typeface="Meiryo UI" panose="020B0604030504040204" pitchFamily="50" charset="-128"/>
                <a:ea typeface="Meiryo UI" panose="020B0604030504040204" pitchFamily="50" charset="-128"/>
              </a:rPr>
              <a:t>サーバ</a:t>
            </a:r>
            <a:endParaRPr lang="en-US" altLang="ja-JP" sz="800" dirty="0">
              <a:latin typeface="Meiryo UI" panose="020B0604030504040204" pitchFamily="50" charset="-128"/>
              <a:ea typeface="Meiryo UI" panose="020B0604030504040204" pitchFamily="50" charset="-128"/>
            </a:endParaRPr>
          </a:p>
          <a:p>
            <a:pPr algn="ctr"/>
            <a:r>
              <a:rPr kumimoji="1" lang="en-US" altLang="ja-JP" sz="800" dirty="0">
                <a:latin typeface="Meiryo UI" panose="020B0604030504040204" pitchFamily="50" charset="-128"/>
                <a:ea typeface="Meiryo UI" panose="020B0604030504040204" pitchFamily="50" charset="-128"/>
              </a:rPr>
              <a:t>NGSI</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p:txBody>
      </p:sp>
      <p:sp>
        <p:nvSpPr>
          <p:cNvPr id="120" name="正方形/長方形 119">
            <a:extLst>
              <a:ext uri="{FF2B5EF4-FFF2-40B4-BE49-F238E27FC236}">
                <a16:creationId xmlns:a16="http://schemas.microsoft.com/office/drawing/2014/main" id="{BDC2924B-65E4-4F57-AA15-06D11BE5440D}"/>
              </a:ext>
            </a:extLst>
          </p:cNvPr>
          <p:cNvSpPr/>
          <p:nvPr/>
        </p:nvSpPr>
        <p:spPr>
          <a:xfrm>
            <a:off x="3683299" y="3924541"/>
            <a:ext cx="5129237" cy="2525086"/>
          </a:xfrm>
          <a:prstGeom prst="rect">
            <a:avLst/>
          </a:prstGeom>
        </p:spPr>
        <p:style>
          <a:lnRef idx="2">
            <a:schemeClr val="dk1"/>
          </a:lnRef>
          <a:fillRef idx="1">
            <a:schemeClr val="lt1"/>
          </a:fillRef>
          <a:effectRef idx="0">
            <a:schemeClr val="dk1"/>
          </a:effectRef>
          <a:fontRef idx="minor">
            <a:schemeClr val="dk1"/>
          </a:fontRef>
        </p:style>
        <p:txBody>
          <a:bodyPr rtlCol="0" anchor="b"/>
          <a:lstStyle/>
          <a:p>
            <a:r>
              <a:rPr kumimoji="1" lang="ja-JP" altLang="en-US" sz="800" b="1" dirty="0">
                <a:latin typeface="Meiryo UI" panose="020B0604030504040204" pitchFamily="50" charset="-128"/>
                <a:ea typeface="Meiryo UI" panose="020B0604030504040204" pitchFamily="50" charset="-128"/>
              </a:rPr>
              <a:t>データ提供者の組織内（</a:t>
            </a:r>
            <a:r>
              <a:rPr kumimoji="1" lang="en-US" altLang="ja-JP" sz="800" b="1" dirty="0">
                <a:latin typeface="Meiryo UI" panose="020B0604030504040204" pitchFamily="50" charset="-128"/>
                <a:ea typeface="Meiryo UI" panose="020B0604030504040204" pitchFamily="50" charset="-128"/>
              </a:rPr>
              <a:t>N</a:t>
            </a:r>
            <a:r>
              <a:rPr kumimoji="1" lang="ja-JP" altLang="en-US" sz="800" b="1" dirty="0">
                <a:latin typeface="Meiryo UI" panose="020B0604030504040204" pitchFamily="50" charset="-128"/>
                <a:ea typeface="Meiryo UI" panose="020B0604030504040204" pitchFamily="50" charset="-128"/>
              </a:rPr>
              <a:t>組織）</a:t>
            </a:r>
            <a:endParaRPr kumimoji="1" lang="en-US" altLang="ja-JP" sz="800" b="1" dirty="0">
              <a:latin typeface="Meiryo UI" panose="020B0604030504040204" pitchFamily="50" charset="-128"/>
              <a:ea typeface="Meiryo UI" panose="020B0604030504040204" pitchFamily="50" charset="-128"/>
            </a:endParaRPr>
          </a:p>
          <a:p>
            <a:r>
              <a:rPr kumimoji="1" lang="ja-JP" altLang="en-US" sz="800" b="1" dirty="0">
                <a:latin typeface="Meiryo UI" panose="020B0604030504040204" pitchFamily="50" charset="-128"/>
                <a:ea typeface="Meiryo UI" panose="020B0604030504040204" pitchFamily="50" charset="-128"/>
              </a:rPr>
              <a:t>パターン</a:t>
            </a:r>
            <a:r>
              <a:rPr kumimoji="1" lang="en-US" altLang="ja-JP" sz="800" b="1" dirty="0">
                <a:latin typeface="Meiryo UI" panose="020B0604030504040204" pitchFamily="50" charset="-128"/>
                <a:ea typeface="Meiryo UI" panose="020B0604030504040204" pitchFamily="50" charset="-128"/>
              </a:rPr>
              <a:t>#3</a:t>
            </a:r>
            <a:r>
              <a:rPr kumimoji="1" lang="ja-JP" altLang="en-US" sz="800" b="1" dirty="0">
                <a:latin typeface="Meiryo UI" panose="020B0604030504040204" pitchFamily="50" charset="-128"/>
                <a:ea typeface="Meiryo UI" panose="020B0604030504040204" pitchFamily="50" charset="-128"/>
              </a:rPr>
              <a:t>、</a:t>
            </a:r>
            <a:r>
              <a:rPr kumimoji="1" lang="en-US" altLang="ja-JP" sz="800" b="1" dirty="0">
                <a:latin typeface="Meiryo UI" panose="020B0604030504040204" pitchFamily="50" charset="-128"/>
                <a:ea typeface="Meiryo UI" panose="020B0604030504040204" pitchFamily="50" charset="-128"/>
              </a:rPr>
              <a:t>#6</a:t>
            </a:r>
            <a:endParaRPr kumimoji="1" lang="ja-JP" altLang="en-US" sz="800" b="1" dirty="0">
              <a:latin typeface="Meiryo UI" panose="020B0604030504040204" pitchFamily="50" charset="-128"/>
              <a:ea typeface="Meiryo UI" panose="020B0604030504040204" pitchFamily="50" charset="-128"/>
            </a:endParaRPr>
          </a:p>
        </p:txBody>
      </p:sp>
      <p:sp>
        <p:nvSpPr>
          <p:cNvPr id="121" name="テキスト ボックス 120">
            <a:extLst>
              <a:ext uri="{FF2B5EF4-FFF2-40B4-BE49-F238E27FC236}">
                <a16:creationId xmlns:a16="http://schemas.microsoft.com/office/drawing/2014/main" id="{8C9CF703-A7F1-478E-B48A-03AD9913D0E0}"/>
              </a:ext>
            </a:extLst>
          </p:cNvPr>
          <p:cNvSpPr txBox="1"/>
          <p:nvPr/>
        </p:nvSpPr>
        <p:spPr>
          <a:xfrm>
            <a:off x="3703366" y="5424286"/>
            <a:ext cx="729687" cy="215444"/>
          </a:xfrm>
          <a:prstGeom prst="rect">
            <a:avLst/>
          </a:prstGeom>
          <a:noFill/>
        </p:spPr>
        <p:txBody>
          <a:bodyPr wrap="none" rtlCol="0">
            <a:spAutoFit/>
          </a:bodyPr>
          <a:lstStyle/>
          <a:p>
            <a:r>
              <a:rPr lang="ja-JP" altLang="en-US" sz="800" dirty="0">
                <a:latin typeface="Meiryo UI" panose="020B0604030504040204" pitchFamily="50" charset="-128"/>
                <a:ea typeface="Meiryo UI" panose="020B0604030504040204" pitchFamily="50" charset="-128"/>
              </a:rPr>
              <a:t>データ提供者</a:t>
            </a:r>
            <a:endParaRPr kumimoji="1" lang="ja-JP" altLang="en-US" sz="800" dirty="0">
              <a:latin typeface="Meiryo UI" panose="020B0604030504040204" pitchFamily="50" charset="-128"/>
              <a:ea typeface="Meiryo UI" panose="020B0604030504040204" pitchFamily="50" charset="-128"/>
            </a:endParaRPr>
          </a:p>
        </p:txBody>
      </p:sp>
      <p:pic>
        <p:nvPicPr>
          <p:cNvPr id="122" name="グラフィックス 121" descr="ユーザー 単色塗りつぶし">
            <a:extLst>
              <a:ext uri="{FF2B5EF4-FFF2-40B4-BE49-F238E27FC236}">
                <a16:creationId xmlns:a16="http://schemas.microsoft.com/office/drawing/2014/main" id="{4334D0F1-D7D7-48F1-8BF4-A1B6BFDFF6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1839" y="4859269"/>
            <a:ext cx="672739" cy="672739"/>
          </a:xfrm>
          <a:prstGeom prst="rect">
            <a:avLst/>
          </a:prstGeom>
        </p:spPr>
      </p:pic>
      <p:sp>
        <p:nvSpPr>
          <p:cNvPr id="123" name="正方形/長方形 122">
            <a:extLst>
              <a:ext uri="{FF2B5EF4-FFF2-40B4-BE49-F238E27FC236}">
                <a16:creationId xmlns:a16="http://schemas.microsoft.com/office/drawing/2014/main" id="{5A82EE28-D912-43AD-A20A-597B16412883}"/>
              </a:ext>
            </a:extLst>
          </p:cNvPr>
          <p:cNvSpPr/>
          <p:nvPr/>
        </p:nvSpPr>
        <p:spPr>
          <a:xfrm>
            <a:off x="6062876" y="4565975"/>
            <a:ext cx="1051780" cy="50293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800" dirty="0">
                <a:latin typeface="Meiryo UI" panose="020B0604030504040204" pitchFamily="50" charset="-128"/>
                <a:ea typeface="Meiryo UI" panose="020B0604030504040204" pitchFamily="50" charset="-128"/>
              </a:rPr>
              <a:t>横断検索用</a:t>
            </a:r>
            <a:r>
              <a:rPr lang="en-US" altLang="ja-JP" sz="800" dirty="0">
                <a:latin typeface="Meiryo UI" panose="020B0604030504040204" pitchFamily="50" charset="-128"/>
                <a:ea typeface="Meiryo UI" panose="020B0604030504040204" pitchFamily="50" charset="-128"/>
              </a:rPr>
              <a:t>CKAN</a:t>
            </a:r>
            <a:endParaRPr kumimoji="1" lang="ja-JP" altLang="en-US" sz="800" dirty="0">
              <a:latin typeface="Meiryo UI" panose="020B0604030504040204" pitchFamily="50" charset="-128"/>
              <a:ea typeface="Meiryo UI" panose="020B0604030504040204" pitchFamily="50" charset="-128"/>
            </a:endParaRPr>
          </a:p>
        </p:txBody>
      </p:sp>
      <p:sp>
        <p:nvSpPr>
          <p:cNvPr id="124" name="正方形/長方形 123">
            <a:extLst>
              <a:ext uri="{FF2B5EF4-FFF2-40B4-BE49-F238E27FC236}">
                <a16:creationId xmlns:a16="http://schemas.microsoft.com/office/drawing/2014/main" id="{982987F1-472E-4559-8486-C5D1CA6780DC}"/>
              </a:ext>
            </a:extLst>
          </p:cNvPr>
          <p:cNvSpPr/>
          <p:nvPr/>
        </p:nvSpPr>
        <p:spPr>
          <a:xfrm>
            <a:off x="6058953" y="5420323"/>
            <a:ext cx="1051780" cy="50293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800" dirty="0">
                <a:latin typeface="Meiryo UI" panose="020B0604030504040204" pitchFamily="50" charset="-128"/>
                <a:ea typeface="Meiryo UI" panose="020B0604030504040204" pitchFamily="50" charset="-128"/>
              </a:rPr>
              <a:t>詳細検索用</a:t>
            </a:r>
            <a:r>
              <a:rPr lang="en-US" altLang="ja-JP" sz="800" dirty="0">
                <a:latin typeface="Meiryo UI" panose="020B0604030504040204" pitchFamily="50" charset="-128"/>
                <a:ea typeface="Meiryo UI" panose="020B0604030504040204" pitchFamily="50" charset="-128"/>
              </a:rPr>
              <a:t>CKAN</a:t>
            </a:r>
            <a:endParaRPr kumimoji="1" lang="ja-JP" altLang="en-US" sz="800" dirty="0">
              <a:latin typeface="Meiryo UI" panose="020B0604030504040204" pitchFamily="50" charset="-128"/>
              <a:ea typeface="Meiryo UI" panose="020B0604030504040204" pitchFamily="50" charset="-128"/>
            </a:endParaRPr>
          </a:p>
        </p:txBody>
      </p:sp>
      <p:sp>
        <p:nvSpPr>
          <p:cNvPr id="125" name="フローチャート: 書類 124">
            <a:extLst>
              <a:ext uri="{FF2B5EF4-FFF2-40B4-BE49-F238E27FC236}">
                <a16:creationId xmlns:a16="http://schemas.microsoft.com/office/drawing/2014/main" id="{F77CA244-5D35-4F0F-8D0F-334C36B7BF88}"/>
              </a:ext>
            </a:extLst>
          </p:cNvPr>
          <p:cNvSpPr/>
          <p:nvPr/>
        </p:nvSpPr>
        <p:spPr>
          <a:xfrm>
            <a:off x="6202428" y="4761663"/>
            <a:ext cx="764829" cy="287386"/>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カタログ</a:t>
            </a:r>
            <a:endParaRPr kumimoji="1" lang="en-US" altLang="ja-JP" sz="800" dirty="0">
              <a:latin typeface="Meiryo UI" panose="020B0604030504040204" pitchFamily="50" charset="-128"/>
              <a:ea typeface="Meiryo UI" panose="020B0604030504040204" pitchFamily="50" charset="-128"/>
            </a:endParaRPr>
          </a:p>
        </p:txBody>
      </p:sp>
      <p:sp>
        <p:nvSpPr>
          <p:cNvPr id="126" name="フローチャート: 書類 125">
            <a:extLst>
              <a:ext uri="{FF2B5EF4-FFF2-40B4-BE49-F238E27FC236}">
                <a16:creationId xmlns:a16="http://schemas.microsoft.com/office/drawing/2014/main" id="{260DEBA2-DF5B-4722-A683-C191A8254F2D}"/>
              </a:ext>
            </a:extLst>
          </p:cNvPr>
          <p:cNvSpPr/>
          <p:nvPr/>
        </p:nvSpPr>
        <p:spPr>
          <a:xfrm>
            <a:off x="6205937" y="5606439"/>
            <a:ext cx="764829" cy="287386"/>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カタログ</a:t>
            </a:r>
            <a:endParaRPr kumimoji="1" lang="en-US" altLang="ja-JP" sz="800" dirty="0">
              <a:latin typeface="Meiryo UI" panose="020B0604030504040204" pitchFamily="50" charset="-128"/>
              <a:ea typeface="Meiryo UI" panose="020B0604030504040204" pitchFamily="50" charset="-128"/>
            </a:endParaRPr>
          </a:p>
        </p:txBody>
      </p:sp>
      <p:sp>
        <p:nvSpPr>
          <p:cNvPr id="127" name="正方形/長方形 126">
            <a:extLst>
              <a:ext uri="{FF2B5EF4-FFF2-40B4-BE49-F238E27FC236}">
                <a16:creationId xmlns:a16="http://schemas.microsoft.com/office/drawing/2014/main" id="{EA548D88-C2FD-4AB9-89F2-F49F3DAFE7AC}"/>
              </a:ext>
            </a:extLst>
          </p:cNvPr>
          <p:cNvSpPr/>
          <p:nvPr/>
        </p:nvSpPr>
        <p:spPr>
          <a:xfrm>
            <a:off x="7382858" y="4278566"/>
            <a:ext cx="893225" cy="82264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800" b="1" dirty="0">
                <a:latin typeface="Meiryo UI" panose="020B0604030504040204" pitchFamily="50" charset="-128"/>
                <a:ea typeface="Meiryo UI" panose="020B0604030504040204" pitchFamily="50" charset="-128"/>
              </a:rPr>
              <a:t>公開</a:t>
            </a:r>
          </a:p>
        </p:txBody>
      </p:sp>
      <p:sp>
        <p:nvSpPr>
          <p:cNvPr id="128" name="円柱 127">
            <a:extLst>
              <a:ext uri="{FF2B5EF4-FFF2-40B4-BE49-F238E27FC236}">
                <a16:creationId xmlns:a16="http://schemas.microsoft.com/office/drawing/2014/main" id="{40C2442A-4B8F-4CA4-AFF9-98B7E8E4A20E}"/>
              </a:ext>
            </a:extLst>
          </p:cNvPr>
          <p:cNvSpPr/>
          <p:nvPr/>
        </p:nvSpPr>
        <p:spPr>
          <a:xfrm>
            <a:off x="7465876" y="4465962"/>
            <a:ext cx="711961" cy="54523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HTTP</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a:p>
            <a:pPr algn="ctr"/>
            <a:r>
              <a:rPr lang="en-US" altLang="ja-JP" sz="800" dirty="0">
                <a:latin typeface="Meiryo UI" panose="020B0604030504040204" pitchFamily="50" charset="-128"/>
                <a:ea typeface="Meiryo UI" panose="020B0604030504040204" pitchFamily="50" charset="-128"/>
              </a:rPr>
              <a:t>FTP</a:t>
            </a:r>
            <a:r>
              <a:rPr lang="ja-JP" altLang="en-US" sz="800" dirty="0">
                <a:latin typeface="Meiryo UI" panose="020B0604030504040204" pitchFamily="50" charset="-128"/>
                <a:ea typeface="Meiryo UI" panose="020B0604030504040204" pitchFamily="50" charset="-128"/>
              </a:rPr>
              <a:t>サーバ</a:t>
            </a:r>
            <a:endParaRPr lang="en-US" altLang="ja-JP" sz="800" dirty="0">
              <a:latin typeface="Meiryo UI" panose="020B0604030504040204" pitchFamily="50" charset="-128"/>
              <a:ea typeface="Meiryo UI" panose="020B0604030504040204" pitchFamily="50" charset="-128"/>
            </a:endParaRPr>
          </a:p>
          <a:p>
            <a:pPr algn="ctr"/>
            <a:r>
              <a:rPr kumimoji="1" lang="en-US" altLang="ja-JP" sz="800" dirty="0">
                <a:latin typeface="Meiryo UI" panose="020B0604030504040204" pitchFamily="50" charset="-128"/>
                <a:ea typeface="Meiryo UI" panose="020B0604030504040204" pitchFamily="50" charset="-128"/>
              </a:rPr>
              <a:t>NGSI</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p:txBody>
      </p:sp>
      <p:sp>
        <p:nvSpPr>
          <p:cNvPr id="129" name="正方形/長方形 128">
            <a:extLst>
              <a:ext uri="{FF2B5EF4-FFF2-40B4-BE49-F238E27FC236}">
                <a16:creationId xmlns:a16="http://schemas.microsoft.com/office/drawing/2014/main" id="{8A685C4E-2653-45F7-BCD5-031ED525A38C}"/>
              </a:ext>
            </a:extLst>
          </p:cNvPr>
          <p:cNvSpPr/>
          <p:nvPr/>
        </p:nvSpPr>
        <p:spPr>
          <a:xfrm>
            <a:off x="7401034" y="5311811"/>
            <a:ext cx="893225" cy="82264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800" b="1" dirty="0">
                <a:latin typeface="Meiryo UI" panose="020B0604030504040204" pitchFamily="50" charset="-128"/>
                <a:ea typeface="Meiryo UI" panose="020B0604030504040204" pitchFamily="50" charset="-128"/>
              </a:rPr>
              <a:t>非公開</a:t>
            </a:r>
          </a:p>
        </p:txBody>
      </p:sp>
      <p:sp>
        <p:nvSpPr>
          <p:cNvPr id="130" name="円柱 129">
            <a:extLst>
              <a:ext uri="{FF2B5EF4-FFF2-40B4-BE49-F238E27FC236}">
                <a16:creationId xmlns:a16="http://schemas.microsoft.com/office/drawing/2014/main" id="{E492BB55-0DC6-4883-B785-38F59318159B}"/>
              </a:ext>
            </a:extLst>
          </p:cNvPr>
          <p:cNvSpPr/>
          <p:nvPr/>
        </p:nvSpPr>
        <p:spPr>
          <a:xfrm>
            <a:off x="7484052" y="5499207"/>
            <a:ext cx="711961" cy="54523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HTTP</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a:p>
            <a:pPr algn="ctr"/>
            <a:r>
              <a:rPr lang="en-US" altLang="ja-JP" sz="800" dirty="0">
                <a:latin typeface="Meiryo UI" panose="020B0604030504040204" pitchFamily="50" charset="-128"/>
                <a:ea typeface="Meiryo UI" panose="020B0604030504040204" pitchFamily="50" charset="-128"/>
              </a:rPr>
              <a:t>FTP</a:t>
            </a:r>
            <a:r>
              <a:rPr lang="ja-JP" altLang="en-US" sz="800" dirty="0">
                <a:latin typeface="Meiryo UI" panose="020B0604030504040204" pitchFamily="50" charset="-128"/>
                <a:ea typeface="Meiryo UI" panose="020B0604030504040204" pitchFamily="50" charset="-128"/>
              </a:rPr>
              <a:t>サーバ</a:t>
            </a:r>
            <a:endParaRPr lang="en-US" altLang="ja-JP" sz="800" dirty="0">
              <a:latin typeface="Meiryo UI" panose="020B0604030504040204" pitchFamily="50" charset="-128"/>
              <a:ea typeface="Meiryo UI" panose="020B0604030504040204" pitchFamily="50" charset="-128"/>
            </a:endParaRPr>
          </a:p>
          <a:p>
            <a:pPr algn="ctr"/>
            <a:r>
              <a:rPr kumimoji="1" lang="en-US" altLang="ja-JP" sz="800" dirty="0">
                <a:latin typeface="Meiryo UI" panose="020B0604030504040204" pitchFamily="50" charset="-128"/>
                <a:ea typeface="Meiryo UI" panose="020B0604030504040204" pitchFamily="50" charset="-128"/>
              </a:rPr>
              <a:t>NGSI</a:t>
            </a:r>
            <a:r>
              <a:rPr kumimoji="1" lang="ja-JP" altLang="en-US" sz="800" dirty="0">
                <a:latin typeface="Meiryo UI" panose="020B0604030504040204" pitchFamily="50" charset="-128"/>
                <a:ea typeface="Meiryo UI" panose="020B0604030504040204" pitchFamily="50" charset="-128"/>
              </a:rPr>
              <a:t>サーバ</a:t>
            </a:r>
            <a:endParaRPr kumimoji="1" lang="en-US" altLang="ja-JP" sz="800" dirty="0">
              <a:latin typeface="Meiryo UI" panose="020B0604030504040204" pitchFamily="50" charset="-128"/>
              <a:ea typeface="Meiryo UI" panose="020B0604030504040204" pitchFamily="50" charset="-128"/>
            </a:endParaRPr>
          </a:p>
        </p:txBody>
      </p:sp>
      <p:sp>
        <p:nvSpPr>
          <p:cNvPr id="131" name="正方形/長方形 130">
            <a:extLst>
              <a:ext uri="{FF2B5EF4-FFF2-40B4-BE49-F238E27FC236}">
                <a16:creationId xmlns:a16="http://schemas.microsoft.com/office/drawing/2014/main" id="{7AD72FC6-CA80-4E8A-A82A-115ABB24D0F4}"/>
              </a:ext>
            </a:extLst>
          </p:cNvPr>
          <p:cNvSpPr/>
          <p:nvPr/>
        </p:nvSpPr>
        <p:spPr>
          <a:xfrm>
            <a:off x="4808086" y="4565301"/>
            <a:ext cx="813154" cy="1338820"/>
          </a:xfrm>
          <a:prstGeom prst="rect">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800" b="1" dirty="0">
                <a:solidFill>
                  <a:schemeClr val="accent2"/>
                </a:solidFill>
                <a:latin typeface="Meiryo UI" panose="020B0604030504040204" pitchFamily="50" charset="-128"/>
                <a:ea typeface="Meiryo UI" panose="020B0604030504040204" pitchFamily="50" charset="-128"/>
              </a:rPr>
              <a:t>データカタログ作成ツール</a:t>
            </a:r>
            <a:endParaRPr kumimoji="1" lang="en-US" altLang="ja-JP" sz="800" b="1" dirty="0">
              <a:solidFill>
                <a:schemeClr val="accent2"/>
              </a:solidFill>
              <a:latin typeface="Meiryo UI" panose="020B0604030504040204" pitchFamily="50" charset="-128"/>
              <a:ea typeface="Meiryo UI" panose="020B0604030504040204" pitchFamily="50" charset="-128"/>
            </a:endParaRPr>
          </a:p>
        </p:txBody>
      </p:sp>
      <p:sp>
        <p:nvSpPr>
          <p:cNvPr id="132" name="正方形/長方形 131">
            <a:extLst>
              <a:ext uri="{FF2B5EF4-FFF2-40B4-BE49-F238E27FC236}">
                <a16:creationId xmlns:a16="http://schemas.microsoft.com/office/drawing/2014/main" id="{5C1FE6D2-5092-4CD3-8DE3-23589C99B0F4}"/>
              </a:ext>
            </a:extLst>
          </p:cNvPr>
          <p:cNvSpPr/>
          <p:nvPr/>
        </p:nvSpPr>
        <p:spPr>
          <a:xfrm>
            <a:off x="162361" y="6479659"/>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cxnSp>
        <p:nvCxnSpPr>
          <p:cNvPr id="18" name="直線矢印コネクタ 17">
            <a:extLst>
              <a:ext uri="{FF2B5EF4-FFF2-40B4-BE49-F238E27FC236}">
                <a16:creationId xmlns:a16="http://schemas.microsoft.com/office/drawing/2014/main" id="{CD00A16E-8E91-433E-8433-0CBD21C2E3EF}"/>
              </a:ext>
            </a:extLst>
          </p:cNvPr>
          <p:cNvCxnSpPr/>
          <p:nvPr/>
        </p:nvCxnSpPr>
        <p:spPr>
          <a:xfrm>
            <a:off x="912810" y="6689586"/>
            <a:ext cx="5384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3" name="直線矢印コネクタ 132">
            <a:extLst>
              <a:ext uri="{FF2B5EF4-FFF2-40B4-BE49-F238E27FC236}">
                <a16:creationId xmlns:a16="http://schemas.microsoft.com/office/drawing/2014/main" id="{9FD27E13-E522-49C5-88FD-0CF723AE2F4F}"/>
              </a:ext>
            </a:extLst>
          </p:cNvPr>
          <p:cNvCxnSpPr/>
          <p:nvPr/>
        </p:nvCxnSpPr>
        <p:spPr>
          <a:xfrm>
            <a:off x="2094377" y="6682595"/>
            <a:ext cx="53848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5" name="テキスト ボックス 134">
            <a:extLst>
              <a:ext uri="{FF2B5EF4-FFF2-40B4-BE49-F238E27FC236}">
                <a16:creationId xmlns:a16="http://schemas.microsoft.com/office/drawing/2014/main" id="{2691F026-12C7-4423-9036-0ED55D535868}"/>
              </a:ext>
            </a:extLst>
          </p:cNvPr>
          <p:cNvSpPr txBox="1"/>
          <p:nvPr/>
        </p:nvSpPr>
        <p:spPr>
          <a:xfrm>
            <a:off x="1422912" y="6551086"/>
            <a:ext cx="583981"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処理</a:t>
            </a:r>
            <a:endParaRPr kumimoji="1" lang="ja-JP" altLang="en-US" sz="1200" dirty="0">
              <a:latin typeface="Meiryo UI" panose="020B0604030504040204" pitchFamily="50" charset="-128"/>
              <a:ea typeface="Meiryo UI" panose="020B0604030504040204" pitchFamily="50" charset="-128"/>
            </a:endParaRPr>
          </a:p>
        </p:txBody>
      </p:sp>
      <p:sp>
        <p:nvSpPr>
          <p:cNvPr id="136" name="テキスト ボックス 135">
            <a:extLst>
              <a:ext uri="{FF2B5EF4-FFF2-40B4-BE49-F238E27FC236}">
                <a16:creationId xmlns:a16="http://schemas.microsoft.com/office/drawing/2014/main" id="{D933A113-9A47-4405-9754-2A1900E8B092}"/>
              </a:ext>
            </a:extLst>
          </p:cNvPr>
          <p:cNvSpPr txBox="1"/>
          <p:nvPr/>
        </p:nvSpPr>
        <p:spPr>
          <a:xfrm>
            <a:off x="2685396" y="6553506"/>
            <a:ext cx="583981"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参照</a:t>
            </a:r>
          </a:p>
        </p:txBody>
      </p:sp>
      <p:cxnSp>
        <p:nvCxnSpPr>
          <p:cNvPr id="23" name="直線矢印コネクタ 22">
            <a:extLst>
              <a:ext uri="{FF2B5EF4-FFF2-40B4-BE49-F238E27FC236}">
                <a16:creationId xmlns:a16="http://schemas.microsoft.com/office/drawing/2014/main" id="{FA7D9B38-A6D5-4141-93B7-4E51400884CF}"/>
              </a:ext>
            </a:extLst>
          </p:cNvPr>
          <p:cNvCxnSpPr>
            <a:stCxn id="112" idx="3"/>
          </p:cNvCxnSpPr>
          <p:nvPr/>
        </p:nvCxnSpPr>
        <p:spPr>
          <a:xfrm>
            <a:off x="912810" y="2290211"/>
            <a:ext cx="345508" cy="167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31110C0F-C74C-4312-9718-06ECD09014E4}"/>
              </a:ext>
            </a:extLst>
          </p:cNvPr>
          <p:cNvCxnSpPr>
            <a:cxnSpLocks/>
            <a:stCxn id="101" idx="0"/>
            <a:endCxn id="5" idx="1"/>
          </p:cNvCxnSpPr>
          <p:nvPr/>
        </p:nvCxnSpPr>
        <p:spPr>
          <a:xfrm flipV="1">
            <a:off x="585355" y="2306989"/>
            <a:ext cx="695188" cy="25652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7" name="テキスト ボックス 136">
            <a:extLst>
              <a:ext uri="{FF2B5EF4-FFF2-40B4-BE49-F238E27FC236}">
                <a16:creationId xmlns:a16="http://schemas.microsoft.com/office/drawing/2014/main" id="{3F78C3EB-F6B3-42C0-93EC-83430D801356}"/>
              </a:ext>
            </a:extLst>
          </p:cNvPr>
          <p:cNvSpPr txBox="1"/>
          <p:nvPr/>
        </p:nvSpPr>
        <p:spPr>
          <a:xfrm>
            <a:off x="1101133" y="3292206"/>
            <a:ext cx="1627088" cy="338554"/>
          </a:xfrm>
          <a:prstGeom prst="rect">
            <a:avLst/>
          </a:prstGeom>
          <a:noFill/>
        </p:spPr>
        <p:txBody>
          <a:bodyPr wrap="square" rtlCol="0">
            <a:spAutoFit/>
          </a:bodyPr>
          <a:lstStyle/>
          <a:p>
            <a:r>
              <a:rPr kumimoji="1" lang="ja-JP" altLang="en-US" sz="800" dirty="0">
                <a:latin typeface="Meiryo UI" panose="020B0604030504040204" pitchFamily="50" charset="-128"/>
                <a:ea typeface="Meiryo UI" panose="020B0604030504040204" pitchFamily="50" charset="-128"/>
              </a:rPr>
              <a:t>データカタログの登録・編集・削除</a:t>
            </a:r>
            <a:endParaRPr kumimoji="1" lang="en-US" altLang="ja-JP" sz="800" dirty="0">
              <a:latin typeface="Meiryo UI" panose="020B0604030504040204" pitchFamily="50" charset="-128"/>
              <a:ea typeface="Meiryo UI" panose="020B0604030504040204" pitchFamily="50" charset="-128"/>
            </a:endParaRPr>
          </a:p>
          <a:p>
            <a:r>
              <a:rPr lang="ja-JP" altLang="en-US" sz="800" dirty="0">
                <a:latin typeface="Meiryo UI" panose="020B0604030504040204" pitchFamily="50" charset="-128"/>
                <a:ea typeface="Meiryo UI" panose="020B0604030504040204" pitchFamily="50" charset="-128"/>
              </a:rPr>
              <a:t>データカタログのエクスポート</a:t>
            </a:r>
            <a:endParaRPr kumimoji="1" lang="ja-JP" altLang="en-US" sz="800" dirty="0">
              <a:latin typeface="Meiryo UI" panose="020B0604030504040204" pitchFamily="50" charset="-128"/>
              <a:ea typeface="Meiryo UI" panose="020B0604030504040204" pitchFamily="50" charset="-128"/>
            </a:endParaRPr>
          </a:p>
        </p:txBody>
      </p:sp>
      <p:cxnSp>
        <p:nvCxnSpPr>
          <p:cNvPr id="29" name="直線矢印コネクタ 28">
            <a:extLst>
              <a:ext uri="{FF2B5EF4-FFF2-40B4-BE49-F238E27FC236}">
                <a16:creationId xmlns:a16="http://schemas.microsoft.com/office/drawing/2014/main" id="{1A03E593-FA1E-487B-BE04-290AFF748031}"/>
              </a:ext>
            </a:extLst>
          </p:cNvPr>
          <p:cNvCxnSpPr/>
          <p:nvPr/>
        </p:nvCxnSpPr>
        <p:spPr>
          <a:xfrm flipV="1">
            <a:off x="950199" y="4817443"/>
            <a:ext cx="189637" cy="4172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8A887EDA-E2CB-40A4-A793-1474EACB50E3}"/>
              </a:ext>
            </a:extLst>
          </p:cNvPr>
          <p:cNvCxnSpPr>
            <a:cxnSpLocks/>
            <a:stCxn id="138" idx="1"/>
            <a:endCxn id="106" idx="1"/>
          </p:cNvCxnSpPr>
          <p:nvPr/>
        </p:nvCxnSpPr>
        <p:spPr>
          <a:xfrm>
            <a:off x="961525" y="5239953"/>
            <a:ext cx="178311" cy="412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8" name="テキスト ボックス 137">
            <a:extLst>
              <a:ext uri="{FF2B5EF4-FFF2-40B4-BE49-F238E27FC236}">
                <a16:creationId xmlns:a16="http://schemas.microsoft.com/office/drawing/2014/main" id="{52BF6220-2A41-4FF6-961A-CCA10A2ABE25}"/>
              </a:ext>
            </a:extLst>
          </p:cNvPr>
          <p:cNvSpPr txBox="1"/>
          <p:nvPr/>
        </p:nvSpPr>
        <p:spPr>
          <a:xfrm>
            <a:off x="961525" y="5132231"/>
            <a:ext cx="1627088" cy="215444"/>
          </a:xfrm>
          <a:prstGeom prst="rect">
            <a:avLst/>
          </a:prstGeom>
          <a:noFill/>
        </p:spPr>
        <p:txBody>
          <a:bodyPr wrap="square" rtlCol="0">
            <a:spAutoFit/>
          </a:bodyPr>
          <a:lstStyle/>
          <a:p>
            <a:r>
              <a:rPr lang="ja-JP" altLang="en-US" sz="800" dirty="0">
                <a:latin typeface="Meiryo UI" panose="020B0604030504040204" pitchFamily="50" charset="-128"/>
                <a:ea typeface="Meiryo UI" panose="020B0604030504040204" pitchFamily="50" charset="-128"/>
              </a:rPr>
              <a:t>データカタログのインポート</a:t>
            </a:r>
            <a:endParaRPr kumimoji="1" lang="ja-JP" altLang="en-US" sz="800" dirty="0">
              <a:latin typeface="Meiryo UI" panose="020B0604030504040204" pitchFamily="50" charset="-128"/>
              <a:ea typeface="Meiryo UI" panose="020B0604030504040204" pitchFamily="50" charset="-128"/>
            </a:endParaRPr>
          </a:p>
        </p:txBody>
      </p:sp>
      <p:cxnSp>
        <p:nvCxnSpPr>
          <p:cNvPr id="33" name="直線矢印コネクタ 32">
            <a:extLst>
              <a:ext uri="{FF2B5EF4-FFF2-40B4-BE49-F238E27FC236}">
                <a16:creationId xmlns:a16="http://schemas.microsoft.com/office/drawing/2014/main" id="{30078070-FA4D-440D-B871-31521CD77D4F}"/>
              </a:ext>
            </a:extLst>
          </p:cNvPr>
          <p:cNvCxnSpPr>
            <a:endCxn id="110" idx="2"/>
          </p:cNvCxnSpPr>
          <p:nvPr/>
        </p:nvCxnSpPr>
        <p:spPr>
          <a:xfrm flipV="1">
            <a:off x="2048140" y="4820110"/>
            <a:ext cx="448285" cy="520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直線矢印コネクタ 34">
            <a:extLst>
              <a:ext uri="{FF2B5EF4-FFF2-40B4-BE49-F238E27FC236}">
                <a16:creationId xmlns:a16="http://schemas.microsoft.com/office/drawing/2014/main" id="{0241A81A-D105-4CF3-A535-211AC87B7015}"/>
              </a:ext>
            </a:extLst>
          </p:cNvPr>
          <p:cNvCxnSpPr>
            <a:cxnSpLocks/>
            <a:endCxn id="115" idx="2"/>
          </p:cNvCxnSpPr>
          <p:nvPr/>
        </p:nvCxnSpPr>
        <p:spPr>
          <a:xfrm>
            <a:off x="2072607" y="4861271"/>
            <a:ext cx="441994" cy="9920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直線矢印コネクタ 40">
            <a:extLst>
              <a:ext uri="{FF2B5EF4-FFF2-40B4-BE49-F238E27FC236}">
                <a16:creationId xmlns:a16="http://schemas.microsoft.com/office/drawing/2014/main" id="{57687F03-B7A7-42B8-BF2A-92EE0597F12D}"/>
              </a:ext>
            </a:extLst>
          </p:cNvPr>
          <p:cNvCxnSpPr>
            <a:stCxn id="108" idx="3"/>
            <a:endCxn id="110" idx="2"/>
          </p:cNvCxnSpPr>
          <p:nvPr/>
        </p:nvCxnSpPr>
        <p:spPr>
          <a:xfrm flipV="1">
            <a:off x="2051649" y="4820110"/>
            <a:ext cx="444776" cy="9108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直線矢印コネクタ 42">
            <a:extLst>
              <a:ext uri="{FF2B5EF4-FFF2-40B4-BE49-F238E27FC236}">
                <a16:creationId xmlns:a16="http://schemas.microsoft.com/office/drawing/2014/main" id="{51261690-740F-4745-AC6D-8BBC8C844473}"/>
              </a:ext>
            </a:extLst>
          </p:cNvPr>
          <p:cNvCxnSpPr>
            <a:endCxn id="115" idx="2"/>
          </p:cNvCxnSpPr>
          <p:nvPr/>
        </p:nvCxnSpPr>
        <p:spPr>
          <a:xfrm>
            <a:off x="2075094" y="5730994"/>
            <a:ext cx="439507" cy="1223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 name="直線矢印コネクタ 44">
            <a:extLst>
              <a:ext uri="{FF2B5EF4-FFF2-40B4-BE49-F238E27FC236}">
                <a16:creationId xmlns:a16="http://schemas.microsoft.com/office/drawing/2014/main" id="{D9824DB7-D5EF-44DC-902B-69330DFB1597}"/>
              </a:ext>
            </a:extLst>
          </p:cNvPr>
          <p:cNvCxnSpPr>
            <a:stCxn id="119" idx="3"/>
            <a:endCxn id="102" idx="0"/>
          </p:cNvCxnSpPr>
          <p:nvPr/>
        </p:nvCxnSpPr>
        <p:spPr>
          <a:xfrm flipH="1">
            <a:off x="1669649" y="2928138"/>
            <a:ext cx="3620294" cy="16186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D5DAA245-8B88-440C-9440-90BF73D705AE}"/>
              </a:ext>
            </a:extLst>
          </p:cNvPr>
          <p:cNvCxnSpPr>
            <a:cxnSpLocks/>
            <a:stCxn id="141" idx="1"/>
            <a:endCxn id="110" idx="1"/>
          </p:cNvCxnSpPr>
          <p:nvPr/>
        </p:nvCxnSpPr>
        <p:spPr>
          <a:xfrm flipH="1">
            <a:off x="2852406" y="1988348"/>
            <a:ext cx="473862" cy="255914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0" name="直線矢印コネクタ 49">
            <a:extLst>
              <a:ext uri="{FF2B5EF4-FFF2-40B4-BE49-F238E27FC236}">
                <a16:creationId xmlns:a16="http://schemas.microsoft.com/office/drawing/2014/main" id="{0E170BCE-A581-465B-BB64-A473749F3FBF}"/>
              </a:ext>
            </a:extLst>
          </p:cNvPr>
          <p:cNvCxnSpPr>
            <a:stCxn id="150" idx="1"/>
            <a:endCxn id="110" idx="1"/>
          </p:cNvCxnSpPr>
          <p:nvPr/>
        </p:nvCxnSpPr>
        <p:spPr>
          <a:xfrm flipH="1">
            <a:off x="2852406" y="2914866"/>
            <a:ext cx="473862" cy="16326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3" name="直線矢印コネクタ 52">
            <a:extLst>
              <a:ext uri="{FF2B5EF4-FFF2-40B4-BE49-F238E27FC236}">
                <a16:creationId xmlns:a16="http://schemas.microsoft.com/office/drawing/2014/main" id="{079AB47D-3810-42B5-83EB-11F6CE0C2D86}"/>
              </a:ext>
            </a:extLst>
          </p:cNvPr>
          <p:cNvCxnSpPr>
            <a:stCxn id="150" idx="1"/>
            <a:endCxn id="115" idx="1"/>
          </p:cNvCxnSpPr>
          <p:nvPr/>
        </p:nvCxnSpPr>
        <p:spPr>
          <a:xfrm flipH="1">
            <a:off x="2870582" y="2914866"/>
            <a:ext cx="455686" cy="2665871"/>
          </a:xfrm>
          <a:prstGeom prst="straightConnector1">
            <a:avLst/>
          </a:prstGeom>
          <a:ln>
            <a:headEnd type="none"/>
            <a:tailEnd type="arrow"/>
          </a:ln>
        </p:spPr>
        <p:style>
          <a:lnRef idx="1">
            <a:schemeClr val="dk1"/>
          </a:lnRef>
          <a:fillRef idx="0">
            <a:schemeClr val="dk1"/>
          </a:fillRef>
          <a:effectRef idx="0">
            <a:schemeClr val="dk1"/>
          </a:effectRef>
          <a:fontRef idx="minor">
            <a:schemeClr val="tx1"/>
          </a:fontRef>
        </p:style>
      </p:cxnSp>
      <p:sp>
        <p:nvSpPr>
          <p:cNvPr id="54" name="乗算記号 53">
            <a:extLst>
              <a:ext uri="{FF2B5EF4-FFF2-40B4-BE49-F238E27FC236}">
                <a16:creationId xmlns:a16="http://schemas.microsoft.com/office/drawing/2014/main" id="{D666647A-47DB-4CC2-B134-8582F5E3C91C}"/>
              </a:ext>
            </a:extLst>
          </p:cNvPr>
          <p:cNvSpPr/>
          <p:nvPr/>
        </p:nvSpPr>
        <p:spPr>
          <a:xfrm>
            <a:off x="2687229" y="5094085"/>
            <a:ext cx="455686" cy="365722"/>
          </a:xfrm>
          <a:prstGeom prst="mathMultiply">
            <a:avLst>
              <a:gd name="adj1" fmla="val 14816"/>
            </a:avLst>
          </a:prstGeom>
          <a:solidFill>
            <a:srgbClr val="FF3333"/>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Meiryo UI" panose="020B0604030504040204" pitchFamily="50" charset="-128"/>
            </a:endParaRPr>
          </a:p>
        </p:txBody>
      </p:sp>
      <p:sp>
        <p:nvSpPr>
          <p:cNvPr id="139" name="テキスト ボックス 138">
            <a:extLst>
              <a:ext uri="{FF2B5EF4-FFF2-40B4-BE49-F238E27FC236}">
                <a16:creationId xmlns:a16="http://schemas.microsoft.com/office/drawing/2014/main" id="{3D5E1A4F-94AD-43F9-8C9F-C5068C1674DA}"/>
              </a:ext>
            </a:extLst>
          </p:cNvPr>
          <p:cNvSpPr txBox="1"/>
          <p:nvPr/>
        </p:nvSpPr>
        <p:spPr>
          <a:xfrm>
            <a:off x="2988773" y="5208783"/>
            <a:ext cx="619117" cy="222743"/>
          </a:xfrm>
          <a:prstGeom prst="rect">
            <a:avLst/>
          </a:prstGeom>
          <a:noFill/>
        </p:spPr>
        <p:txBody>
          <a:bodyPr wrap="square" rtlCol="0">
            <a:spAutoFit/>
          </a:bodyPr>
          <a:lstStyle/>
          <a:p>
            <a:r>
              <a:rPr kumimoji="1" lang="ja-JP" altLang="en-US" sz="800" dirty="0">
                <a:solidFill>
                  <a:srgbClr val="FF0000"/>
                </a:solidFill>
                <a:latin typeface="Meiryo UI" panose="020B0604030504040204" pitchFamily="50" charset="-128"/>
                <a:ea typeface="Meiryo UI" panose="020B0604030504040204" pitchFamily="50" charset="-128"/>
              </a:rPr>
              <a:t>参照不可</a:t>
            </a:r>
          </a:p>
        </p:txBody>
      </p:sp>
      <p:cxnSp>
        <p:nvCxnSpPr>
          <p:cNvPr id="63" name="コネクタ: 曲線 62">
            <a:extLst>
              <a:ext uri="{FF2B5EF4-FFF2-40B4-BE49-F238E27FC236}">
                <a16:creationId xmlns:a16="http://schemas.microsoft.com/office/drawing/2014/main" id="{9EBA4B49-9E5C-47D6-A0F2-D7BA57A11915}"/>
              </a:ext>
            </a:extLst>
          </p:cNvPr>
          <p:cNvCxnSpPr>
            <a:stCxn id="79" idx="2"/>
            <a:endCxn id="5" idx="2"/>
          </p:cNvCxnSpPr>
          <p:nvPr/>
        </p:nvCxnSpPr>
        <p:spPr>
          <a:xfrm rot="5400000">
            <a:off x="4206857" y="299965"/>
            <a:ext cx="156698" cy="5196171"/>
          </a:xfrm>
          <a:prstGeom prst="curvedConnector3">
            <a:avLst>
              <a:gd name="adj1" fmla="val 245886"/>
            </a:avLst>
          </a:prstGeom>
          <a:ln>
            <a:tailEnd type="triangle"/>
          </a:ln>
        </p:spPr>
        <p:style>
          <a:lnRef idx="1">
            <a:schemeClr val="dk1"/>
          </a:lnRef>
          <a:fillRef idx="0">
            <a:schemeClr val="dk1"/>
          </a:fillRef>
          <a:effectRef idx="0">
            <a:schemeClr val="dk1"/>
          </a:effectRef>
          <a:fontRef idx="minor">
            <a:schemeClr val="tx1"/>
          </a:fontRef>
        </p:style>
      </p:cxnSp>
      <p:sp>
        <p:nvSpPr>
          <p:cNvPr id="143" name="テキスト ボックス 142">
            <a:extLst>
              <a:ext uri="{FF2B5EF4-FFF2-40B4-BE49-F238E27FC236}">
                <a16:creationId xmlns:a16="http://schemas.microsoft.com/office/drawing/2014/main" id="{B52DAE42-8D58-4C10-9936-2E7D4A691A58}"/>
              </a:ext>
            </a:extLst>
          </p:cNvPr>
          <p:cNvSpPr txBox="1"/>
          <p:nvPr/>
        </p:nvSpPr>
        <p:spPr>
          <a:xfrm>
            <a:off x="5744370" y="3063052"/>
            <a:ext cx="1519968" cy="215444"/>
          </a:xfrm>
          <a:prstGeom prst="rect">
            <a:avLst/>
          </a:prstGeom>
          <a:noFill/>
        </p:spPr>
        <p:txBody>
          <a:bodyPr wrap="none" rtlCol="0">
            <a:spAutoFit/>
          </a:bodyPr>
          <a:lstStyle/>
          <a:p>
            <a:r>
              <a:rPr kumimoji="1" lang="ja-JP" altLang="en-US" sz="800" dirty="0">
                <a:latin typeface="Meiryo UI" panose="020B0604030504040204" pitchFamily="50" charset="-128"/>
                <a:ea typeface="Meiryo UI" panose="020B0604030504040204" pitchFamily="50" charset="-128"/>
              </a:rPr>
              <a:t>データカタログの登録・編集・削除</a:t>
            </a:r>
            <a:endParaRPr kumimoji="1" lang="en-US" altLang="ja-JP" sz="800" dirty="0">
              <a:latin typeface="Meiryo UI" panose="020B0604030504040204" pitchFamily="50" charset="-128"/>
              <a:ea typeface="Meiryo UI" panose="020B0604030504040204" pitchFamily="50" charset="-128"/>
            </a:endParaRPr>
          </a:p>
        </p:txBody>
      </p:sp>
      <p:cxnSp>
        <p:nvCxnSpPr>
          <p:cNvPr id="142" name="コネクタ: 曲線 141">
            <a:extLst>
              <a:ext uri="{FF2B5EF4-FFF2-40B4-BE49-F238E27FC236}">
                <a16:creationId xmlns:a16="http://schemas.microsoft.com/office/drawing/2014/main" id="{D78EC485-B56E-480B-AAD8-D5048ADD3AE2}"/>
              </a:ext>
            </a:extLst>
          </p:cNvPr>
          <p:cNvCxnSpPr>
            <a:stCxn id="5" idx="0"/>
            <a:endCxn id="85" idx="0"/>
          </p:cNvCxnSpPr>
          <p:nvPr/>
        </p:nvCxnSpPr>
        <p:spPr>
          <a:xfrm rot="16200000" flipH="1">
            <a:off x="4789199" y="-1464500"/>
            <a:ext cx="76306" cy="6280464"/>
          </a:xfrm>
          <a:prstGeom prst="curvedConnector3">
            <a:avLst>
              <a:gd name="adj1" fmla="val -299583"/>
            </a:avLst>
          </a:prstGeom>
          <a:ln>
            <a:tailEnd type="triangle"/>
          </a:ln>
        </p:spPr>
        <p:style>
          <a:lnRef idx="1">
            <a:schemeClr val="dk1"/>
          </a:lnRef>
          <a:fillRef idx="0">
            <a:schemeClr val="dk1"/>
          </a:fillRef>
          <a:effectRef idx="0">
            <a:schemeClr val="dk1"/>
          </a:effectRef>
          <a:fontRef idx="minor">
            <a:schemeClr val="tx1"/>
          </a:fontRef>
        </p:style>
      </p:cxnSp>
      <p:sp>
        <p:nvSpPr>
          <p:cNvPr id="146" name="テキスト ボックス 145">
            <a:extLst>
              <a:ext uri="{FF2B5EF4-FFF2-40B4-BE49-F238E27FC236}">
                <a16:creationId xmlns:a16="http://schemas.microsoft.com/office/drawing/2014/main" id="{42C5D165-084E-461B-AD0C-BECBC54958CD}"/>
              </a:ext>
            </a:extLst>
          </p:cNvPr>
          <p:cNvSpPr txBox="1"/>
          <p:nvPr/>
        </p:nvSpPr>
        <p:spPr>
          <a:xfrm>
            <a:off x="6622874" y="1251678"/>
            <a:ext cx="595035" cy="215444"/>
          </a:xfrm>
          <a:prstGeom prst="rect">
            <a:avLst/>
          </a:prstGeom>
          <a:noFill/>
        </p:spPr>
        <p:txBody>
          <a:bodyPr wrap="none" rtlCol="0">
            <a:spAutoFit/>
          </a:bodyPr>
          <a:lstStyle/>
          <a:p>
            <a:r>
              <a:rPr kumimoji="1" lang="ja-JP" altLang="en-US" sz="800" dirty="0">
                <a:latin typeface="Meiryo UI" panose="020B0604030504040204" pitchFamily="50" charset="-128"/>
                <a:ea typeface="Meiryo UI" panose="020B0604030504040204" pitchFamily="50" charset="-128"/>
              </a:rPr>
              <a:t>直接作成</a:t>
            </a:r>
            <a:endParaRPr kumimoji="1" lang="en-US" altLang="ja-JP" sz="800" dirty="0">
              <a:latin typeface="Meiryo UI" panose="020B0604030504040204" pitchFamily="50" charset="-128"/>
              <a:ea typeface="Meiryo UI" panose="020B0604030504040204" pitchFamily="50" charset="-128"/>
            </a:endParaRPr>
          </a:p>
        </p:txBody>
      </p:sp>
      <p:cxnSp>
        <p:nvCxnSpPr>
          <p:cNvPr id="149" name="直線矢印コネクタ 148">
            <a:extLst>
              <a:ext uri="{FF2B5EF4-FFF2-40B4-BE49-F238E27FC236}">
                <a16:creationId xmlns:a16="http://schemas.microsoft.com/office/drawing/2014/main" id="{00D72FFA-DA55-479F-B530-57F228952FC9}"/>
              </a:ext>
            </a:extLst>
          </p:cNvPr>
          <p:cNvCxnSpPr>
            <a:endCxn id="100" idx="2"/>
          </p:cNvCxnSpPr>
          <p:nvPr/>
        </p:nvCxnSpPr>
        <p:spPr>
          <a:xfrm flipV="1">
            <a:off x="8346075" y="1987158"/>
            <a:ext cx="448285" cy="520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2" name="直線矢印コネクタ 151">
            <a:extLst>
              <a:ext uri="{FF2B5EF4-FFF2-40B4-BE49-F238E27FC236}">
                <a16:creationId xmlns:a16="http://schemas.microsoft.com/office/drawing/2014/main" id="{3EFC6575-63A9-4523-B32F-791A8443A4C2}"/>
              </a:ext>
            </a:extLst>
          </p:cNvPr>
          <p:cNvCxnSpPr>
            <a:endCxn id="105" idx="2"/>
          </p:cNvCxnSpPr>
          <p:nvPr/>
        </p:nvCxnSpPr>
        <p:spPr>
          <a:xfrm>
            <a:off x="8358714" y="2053266"/>
            <a:ext cx="453822" cy="96713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4" name="直線矢印コネクタ 153">
            <a:extLst>
              <a:ext uri="{FF2B5EF4-FFF2-40B4-BE49-F238E27FC236}">
                <a16:creationId xmlns:a16="http://schemas.microsoft.com/office/drawing/2014/main" id="{E2FB1AE6-EA1B-484B-8732-3C77E2AD349D}"/>
              </a:ext>
            </a:extLst>
          </p:cNvPr>
          <p:cNvCxnSpPr>
            <a:endCxn id="100" idx="2"/>
          </p:cNvCxnSpPr>
          <p:nvPr/>
        </p:nvCxnSpPr>
        <p:spPr>
          <a:xfrm flipV="1">
            <a:off x="8364448" y="1987158"/>
            <a:ext cx="429912" cy="9108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6" name="直線矢印コネクタ 155">
            <a:extLst>
              <a:ext uri="{FF2B5EF4-FFF2-40B4-BE49-F238E27FC236}">
                <a16:creationId xmlns:a16="http://schemas.microsoft.com/office/drawing/2014/main" id="{C8684F33-EF7A-4CBD-B403-D2E2A24D605E}"/>
              </a:ext>
            </a:extLst>
          </p:cNvPr>
          <p:cNvCxnSpPr>
            <a:stCxn id="89" idx="3"/>
            <a:endCxn id="105" idx="2"/>
          </p:cNvCxnSpPr>
          <p:nvPr/>
        </p:nvCxnSpPr>
        <p:spPr>
          <a:xfrm>
            <a:off x="8349584" y="2898042"/>
            <a:ext cx="462952" cy="1223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8" name="コネクタ: 曲線 157">
            <a:extLst>
              <a:ext uri="{FF2B5EF4-FFF2-40B4-BE49-F238E27FC236}">
                <a16:creationId xmlns:a16="http://schemas.microsoft.com/office/drawing/2014/main" id="{2430D082-CA47-42DD-BC04-09E16D62034B}"/>
              </a:ext>
            </a:extLst>
          </p:cNvPr>
          <p:cNvCxnSpPr>
            <a:cxnSpLocks/>
          </p:cNvCxnSpPr>
          <p:nvPr/>
        </p:nvCxnSpPr>
        <p:spPr>
          <a:xfrm flipV="1">
            <a:off x="5878910" y="1662810"/>
            <a:ext cx="2028137" cy="779791"/>
          </a:xfrm>
          <a:prstGeom prst="curvedConnector3">
            <a:avLst>
              <a:gd name="adj1" fmla="val 45352"/>
            </a:avLst>
          </a:prstGeom>
          <a:ln>
            <a:tailEnd type="arrow"/>
          </a:ln>
        </p:spPr>
        <p:style>
          <a:lnRef idx="1">
            <a:schemeClr val="dk1"/>
          </a:lnRef>
          <a:fillRef idx="0">
            <a:schemeClr val="dk1"/>
          </a:fillRef>
          <a:effectRef idx="0">
            <a:schemeClr val="dk1"/>
          </a:effectRef>
          <a:fontRef idx="minor">
            <a:schemeClr val="tx1"/>
          </a:fontRef>
        </p:style>
      </p:cxnSp>
      <p:cxnSp>
        <p:nvCxnSpPr>
          <p:cNvPr id="163" name="直線矢印コネクタ 162">
            <a:extLst>
              <a:ext uri="{FF2B5EF4-FFF2-40B4-BE49-F238E27FC236}">
                <a16:creationId xmlns:a16="http://schemas.microsoft.com/office/drawing/2014/main" id="{58299397-BC8D-4D43-876A-6C18734713C4}"/>
              </a:ext>
            </a:extLst>
          </p:cNvPr>
          <p:cNvCxnSpPr>
            <a:stCxn id="122" idx="3"/>
            <a:endCxn id="131" idx="1"/>
          </p:cNvCxnSpPr>
          <p:nvPr/>
        </p:nvCxnSpPr>
        <p:spPr>
          <a:xfrm>
            <a:off x="4404578" y="5195639"/>
            <a:ext cx="403508" cy="390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4" name="テキスト ボックス 163">
            <a:extLst>
              <a:ext uri="{FF2B5EF4-FFF2-40B4-BE49-F238E27FC236}">
                <a16:creationId xmlns:a16="http://schemas.microsoft.com/office/drawing/2014/main" id="{16B13608-35B9-467E-93DE-FD15AE97FB6A}"/>
              </a:ext>
            </a:extLst>
          </p:cNvPr>
          <p:cNvSpPr txBox="1"/>
          <p:nvPr/>
        </p:nvSpPr>
        <p:spPr>
          <a:xfrm>
            <a:off x="3724849" y="4360096"/>
            <a:ext cx="1519968" cy="215444"/>
          </a:xfrm>
          <a:prstGeom prst="rect">
            <a:avLst/>
          </a:prstGeom>
          <a:noFill/>
        </p:spPr>
        <p:txBody>
          <a:bodyPr wrap="none" rtlCol="0">
            <a:spAutoFit/>
          </a:bodyPr>
          <a:lstStyle/>
          <a:p>
            <a:r>
              <a:rPr kumimoji="1" lang="ja-JP" altLang="en-US" sz="800" dirty="0">
                <a:latin typeface="Meiryo UI" panose="020B0604030504040204" pitchFamily="50" charset="-128"/>
                <a:ea typeface="Meiryo UI" panose="020B0604030504040204" pitchFamily="50" charset="-128"/>
              </a:rPr>
              <a:t>データカタログの登録・編集・削除</a:t>
            </a:r>
            <a:endParaRPr kumimoji="1" lang="en-US" altLang="ja-JP" sz="800" dirty="0">
              <a:latin typeface="Meiryo UI" panose="020B0604030504040204" pitchFamily="50" charset="-128"/>
              <a:ea typeface="Meiryo UI" panose="020B0604030504040204" pitchFamily="50" charset="-128"/>
            </a:endParaRPr>
          </a:p>
        </p:txBody>
      </p:sp>
      <p:cxnSp>
        <p:nvCxnSpPr>
          <p:cNvPr id="166" name="直線矢印コネクタ 165">
            <a:extLst>
              <a:ext uri="{FF2B5EF4-FFF2-40B4-BE49-F238E27FC236}">
                <a16:creationId xmlns:a16="http://schemas.microsoft.com/office/drawing/2014/main" id="{98852B30-522B-4F60-B232-5869984E0AAE}"/>
              </a:ext>
            </a:extLst>
          </p:cNvPr>
          <p:cNvCxnSpPr>
            <a:cxnSpLocks/>
            <a:endCxn id="123" idx="1"/>
          </p:cNvCxnSpPr>
          <p:nvPr/>
        </p:nvCxnSpPr>
        <p:spPr>
          <a:xfrm flipV="1">
            <a:off x="5621240" y="4817443"/>
            <a:ext cx="441636" cy="436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9" name="直線矢印コネクタ 168">
            <a:extLst>
              <a:ext uri="{FF2B5EF4-FFF2-40B4-BE49-F238E27FC236}">
                <a16:creationId xmlns:a16="http://schemas.microsoft.com/office/drawing/2014/main" id="{5AE537DC-B598-4C62-98B0-D42A5A7E6B83}"/>
              </a:ext>
            </a:extLst>
          </p:cNvPr>
          <p:cNvCxnSpPr>
            <a:cxnSpLocks/>
            <a:endCxn id="124" idx="1"/>
          </p:cNvCxnSpPr>
          <p:nvPr/>
        </p:nvCxnSpPr>
        <p:spPr>
          <a:xfrm>
            <a:off x="5621240" y="5253447"/>
            <a:ext cx="437713" cy="418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1" name="直線矢印コネクタ 170">
            <a:extLst>
              <a:ext uri="{FF2B5EF4-FFF2-40B4-BE49-F238E27FC236}">
                <a16:creationId xmlns:a16="http://schemas.microsoft.com/office/drawing/2014/main" id="{495068B7-2B94-404E-9851-E4F90057A836}"/>
              </a:ext>
            </a:extLst>
          </p:cNvPr>
          <p:cNvCxnSpPr>
            <a:stCxn id="125" idx="3"/>
            <a:endCxn id="128" idx="2"/>
          </p:cNvCxnSpPr>
          <p:nvPr/>
        </p:nvCxnSpPr>
        <p:spPr>
          <a:xfrm flipV="1">
            <a:off x="6967257" y="4738580"/>
            <a:ext cx="498619" cy="1667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3" name="直線矢印コネクタ 172">
            <a:extLst>
              <a:ext uri="{FF2B5EF4-FFF2-40B4-BE49-F238E27FC236}">
                <a16:creationId xmlns:a16="http://schemas.microsoft.com/office/drawing/2014/main" id="{A7EFCE0C-786E-4A89-9647-C6724540C981}"/>
              </a:ext>
            </a:extLst>
          </p:cNvPr>
          <p:cNvCxnSpPr>
            <a:stCxn id="125" idx="3"/>
            <a:endCxn id="130" idx="2"/>
          </p:cNvCxnSpPr>
          <p:nvPr/>
        </p:nvCxnSpPr>
        <p:spPr>
          <a:xfrm>
            <a:off x="6967257" y="4905356"/>
            <a:ext cx="516795" cy="86646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5" name="直線矢印コネクタ 174">
            <a:extLst>
              <a:ext uri="{FF2B5EF4-FFF2-40B4-BE49-F238E27FC236}">
                <a16:creationId xmlns:a16="http://schemas.microsoft.com/office/drawing/2014/main" id="{B5BF8E8E-5480-4C0F-8625-2331C07E11AD}"/>
              </a:ext>
            </a:extLst>
          </p:cNvPr>
          <p:cNvCxnSpPr>
            <a:stCxn id="126" idx="3"/>
            <a:endCxn id="128" idx="2"/>
          </p:cNvCxnSpPr>
          <p:nvPr/>
        </p:nvCxnSpPr>
        <p:spPr>
          <a:xfrm flipV="1">
            <a:off x="6970766" y="4738580"/>
            <a:ext cx="495110" cy="101155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7" name="直線矢印コネクタ 176">
            <a:extLst>
              <a:ext uri="{FF2B5EF4-FFF2-40B4-BE49-F238E27FC236}">
                <a16:creationId xmlns:a16="http://schemas.microsoft.com/office/drawing/2014/main" id="{18F2FA12-4214-4902-8142-754CE9130E18}"/>
              </a:ext>
            </a:extLst>
          </p:cNvPr>
          <p:cNvCxnSpPr>
            <a:stCxn id="126" idx="3"/>
            <a:endCxn id="130" idx="2"/>
          </p:cNvCxnSpPr>
          <p:nvPr/>
        </p:nvCxnSpPr>
        <p:spPr>
          <a:xfrm>
            <a:off x="6970766" y="5750132"/>
            <a:ext cx="513286" cy="2169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9" name="直線矢印コネクタ 178">
            <a:extLst>
              <a:ext uri="{FF2B5EF4-FFF2-40B4-BE49-F238E27FC236}">
                <a16:creationId xmlns:a16="http://schemas.microsoft.com/office/drawing/2014/main" id="{47F02D7B-D47A-48DC-9215-0C95E80B60C7}"/>
              </a:ext>
            </a:extLst>
          </p:cNvPr>
          <p:cNvCxnSpPr>
            <a:stCxn id="119" idx="3"/>
            <a:endCxn id="123" idx="0"/>
          </p:cNvCxnSpPr>
          <p:nvPr/>
        </p:nvCxnSpPr>
        <p:spPr>
          <a:xfrm>
            <a:off x="5289943" y="2928138"/>
            <a:ext cx="1298823" cy="163783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29239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正方形/長方形 77">
            <a:extLst>
              <a:ext uri="{FF2B5EF4-FFF2-40B4-BE49-F238E27FC236}">
                <a16:creationId xmlns:a16="http://schemas.microsoft.com/office/drawing/2014/main" id="{9AD3DCB1-7516-4D34-B5ED-E641B7551C3C}"/>
              </a:ext>
            </a:extLst>
          </p:cNvPr>
          <p:cNvSpPr/>
          <p:nvPr/>
        </p:nvSpPr>
        <p:spPr bwMode="auto">
          <a:xfrm>
            <a:off x="1430545" y="1543050"/>
            <a:ext cx="918549" cy="1910092"/>
          </a:xfrm>
          <a:prstGeom prst="rect">
            <a:avLst/>
          </a:prstGeom>
          <a:ln w="25400">
            <a:solidFill>
              <a:schemeClr val="tx1"/>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サーバ＆プロキシ</a:t>
            </a:r>
            <a:r>
              <a:rPr kumimoji="1" lang="en-US" altLang="ja-JP" sz="1200" dirty="0">
                <a:latin typeface="Meiryo UI" panose="020B0604030504040204" pitchFamily="50" charset="-128"/>
                <a:ea typeface="Meiryo UI" panose="020B0604030504040204" pitchFamily="50" charset="-128"/>
              </a:rPr>
              <a:t>(Nginx)</a:t>
            </a:r>
          </a:p>
        </p:txBody>
      </p:sp>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2.2 </a:t>
            </a:r>
            <a:r>
              <a:rPr lang="ja-JP" altLang="en-US" sz="1800" dirty="0">
                <a:solidFill>
                  <a:schemeClr val="tx1"/>
                </a:solidFill>
                <a:latin typeface="Meiryo UI" panose="020B0604030504040204" pitchFamily="50" charset="-128"/>
                <a:ea typeface="Meiryo UI" panose="020B0604030504040204" pitchFamily="50" charset="-128"/>
              </a:rPr>
              <a:t>ネットワーク構成</a:t>
            </a:r>
            <a:r>
              <a:rPr lang="en-US" altLang="ja-JP" sz="1800" dirty="0">
                <a:solidFill>
                  <a:schemeClr val="tx1"/>
                </a:solidFill>
                <a:latin typeface="Meiryo UI" panose="020B0604030504040204" pitchFamily="50" charset="-128"/>
                <a:ea typeface="Meiryo UI" panose="020B0604030504040204" pitchFamily="50" charset="-128"/>
              </a:rPr>
              <a:t> &gt; 2.2.1 </a:t>
            </a:r>
            <a:r>
              <a:rPr lang="ja-JP" altLang="en-US" sz="1800" dirty="0">
                <a:solidFill>
                  <a:schemeClr val="tx1"/>
                </a:solidFill>
                <a:latin typeface="Meiryo UI" panose="020B0604030504040204" pitchFamily="50" charset="-128"/>
                <a:ea typeface="Meiryo UI" panose="020B0604030504040204" pitchFamily="50" charset="-128"/>
              </a:rPr>
              <a:t>ネットワーク構成図</a:t>
            </a:r>
            <a:endParaRPr kumimoji="1" lang="ja-JP" altLang="en-US" sz="1800" dirty="0">
              <a:solidFill>
                <a:schemeClr val="tx1"/>
              </a:solidFill>
            </a:endParaRPr>
          </a:p>
        </p:txBody>
      </p:sp>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57969"/>
            <a:ext cx="9482454" cy="312165"/>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■データカタログ作成ツールのネットワーク構成を以下に示す。</a:t>
            </a:r>
            <a:endParaRPr lang="en-US" altLang="ja-JP" sz="1600" dirty="0">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F43004FB-06D1-4F23-A4B2-3FF56B34ED78}"/>
              </a:ext>
            </a:extLst>
          </p:cNvPr>
          <p:cNvSpPr/>
          <p:nvPr/>
        </p:nvSpPr>
        <p:spPr bwMode="auto">
          <a:xfrm>
            <a:off x="1433367" y="5198111"/>
            <a:ext cx="3749129" cy="318379"/>
          </a:xfrm>
          <a:prstGeom prst="rect">
            <a:avLst/>
          </a:prstGeom>
          <a:ln w="25400">
            <a:solidFill>
              <a:schemeClr val="tx1">
                <a:lumMod val="65000"/>
                <a:lumOff val="3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pPr algn="ctr"/>
            <a:r>
              <a:rPr kumimoji="1" lang="en-US" altLang="ja-JP" sz="1600" dirty="0">
                <a:latin typeface="Meiryo UI" panose="020B0604030504040204" pitchFamily="50" charset="-128"/>
                <a:ea typeface="Meiryo UI" panose="020B0604030504040204" pitchFamily="50" charset="-128"/>
              </a:rPr>
              <a:t>OS</a:t>
            </a:r>
            <a:endParaRPr kumimoji="1" lang="ja-JP" altLang="en-US" sz="1600" dirty="0">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09A5FBA8-C66E-42F8-B1A4-5DFCDB6E5698}"/>
              </a:ext>
            </a:extLst>
          </p:cNvPr>
          <p:cNvSpPr/>
          <p:nvPr/>
        </p:nvSpPr>
        <p:spPr bwMode="auto">
          <a:xfrm>
            <a:off x="1433367" y="4896491"/>
            <a:ext cx="3749129" cy="304617"/>
          </a:xfrm>
          <a:prstGeom prst="rect">
            <a:avLst/>
          </a:prstGeom>
          <a:ln w="25400">
            <a:solidFill>
              <a:schemeClr val="tx1">
                <a:lumMod val="65000"/>
                <a:lumOff val="3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pPr algn="ctr"/>
            <a:r>
              <a:rPr kumimoji="1" lang="en-US" altLang="ja-JP" sz="1600" dirty="0">
                <a:latin typeface="Meiryo UI" panose="020B0604030504040204" pitchFamily="50" charset="-128"/>
                <a:ea typeface="Meiryo UI" panose="020B0604030504040204" pitchFamily="50" charset="-128"/>
              </a:rPr>
              <a:t>Docker</a:t>
            </a:r>
            <a:endParaRPr kumimoji="1" lang="ja-JP" altLang="en-US" sz="1600" dirty="0">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E00A9F36-B5F6-4286-A270-278B621B3CC5}"/>
              </a:ext>
            </a:extLst>
          </p:cNvPr>
          <p:cNvSpPr/>
          <p:nvPr/>
        </p:nvSpPr>
        <p:spPr bwMode="auto">
          <a:xfrm>
            <a:off x="1421937" y="1105392"/>
            <a:ext cx="3756647" cy="3782300"/>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lang="ja-JP" altLang="en-US" sz="1400" u="sng" dirty="0">
                <a:latin typeface="Meiryo UI" panose="020B0604030504040204" pitchFamily="50" charset="-128"/>
                <a:ea typeface="Meiryo UI" panose="020B0604030504040204" pitchFamily="50" charset="-128"/>
              </a:rPr>
              <a:t>データカタログ作成ツール </a:t>
            </a:r>
            <a:r>
              <a:rPr lang="en-US" altLang="ja-JP" sz="1400" u="sng" dirty="0">
                <a:latin typeface="Meiryo UI" panose="020B0604030504040204" pitchFamily="50" charset="-128"/>
                <a:ea typeface="Meiryo UI" panose="020B0604030504040204" pitchFamily="50" charset="-128"/>
              </a:rPr>
              <a:t>Docker</a:t>
            </a:r>
            <a:r>
              <a:rPr lang="ja-JP" altLang="en-US" sz="1400" u="sng" dirty="0">
                <a:latin typeface="Meiryo UI" panose="020B0604030504040204" pitchFamily="50" charset="-128"/>
                <a:ea typeface="Meiryo UI" panose="020B0604030504040204" pitchFamily="50" charset="-128"/>
              </a:rPr>
              <a:t>コンテナ群</a:t>
            </a:r>
            <a:endParaRPr lang="en-US" altLang="ja-JP" sz="1400" u="sng" dirty="0">
              <a:latin typeface="Meiryo UI" panose="020B0604030504040204" pitchFamily="50" charset="-128"/>
              <a:ea typeface="Meiryo UI" panose="020B0604030504040204" pitchFamily="50" charset="-128"/>
            </a:endParaRPr>
          </a:p>
        </p:txBody>
      </p:sp>
      <p:cxnSp>
        <p:nvCxnSpPr>
          <p:cNvPr id="40" name="直線矢印コネクタ 39">
            <a:extLst>
              <a:ext uri="{FF2B5EF4-FFF2-40B4-BE49-F238E27FC236}">
                <a16:creationId xmlns:a16="http://schemas.microsoft.com/office/drawing/2014/main" id="{733FAA45-A9B3-48CA-960A-469580F157E1}"/>
              </a:ext>
            </a:extLst>
          </p:cNvPr>
          <p:cNvCxnSpPr>
            <a:cxnSpLocks/>
          </p:cNvCxnSpPr>
          <p:nvPr/>
        </p:nvCxnSpPr>
        <p:spPr>
          <a:xfrm>
            <a:off x="3008135" y="3391689"/>
            <a:ext cx="0" cy="318901"/>
          </a:xfrm>
          <a:prstGeom prst="straightConnector1">
            <a:avLst/>
          </a:prstGeom>
          <a:ln w="25400">
            <a:solidFill>
              <a:schemeClr val="tx1">
                <a:lumMod val="50000"/>
                <a:lumOff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FE40D631-D199-4300-8C6D-69A5E9FA489C}"/>
              </a:ext>
            </a:extLst>
          </p:cNvPr>
          <p:cNvSpPr/>
          <p:nvPr/>
        </p:nvSpPr>
        <p:spPr bwMode="auto">
          <a:xfrm>
            <a:off x="1312020" y="5965881"/>
            <a:ext cx="1188127" cy="508336"/>
          </a:xfrm>
          <a:prstGeom prst="rect">
            <a:avLst/>
          </a:prstGeom>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kumimoji="1" lang="ja-JP" altLang="en-US" sz="1200" dirty="0">
                <a:latin typeface="Meiryo UI" panose="020B0604030504040204" pitchFamily="50" charset="-128"/>
                <a:ea typeface="Meiryo UI" panose="020B0604030504040204" pitchFamily="50" charset="-128"/>
              </a:rPr>
              <a:t>開発コンテナ</a:t>
            </a:r>
            <a:endParaRPr kumimoji="1" lang="en-US" altLang="ja-JP" sz="1200" dirty="0">
              <a:latin typeface="Meiryo UI" panose="020B0604030504040204" pitchFamily="50" charset="-128"/>
              <a:ea typeface="Meiryo UI" panose="020B0604030504040204" pitchFamily="50" charset="-128"/>
            </a:endParaRPr>
          </a:p>
        </p:txBody>
      </p:sp>
      <p:cxnSp>
        <p:nvCxnSpPr>
          <p:cNvPr id="51" name="直線矢印コネクタ 50">
            <a:extLst>
              <a:ext uri="{FF2B5EF4-FFF2-40B4-BE49-F238E27FC236}">
                <a16:creationId xmlns:a16="http://schemas.microsoft.com/office/drawing/2014/main" id="{7D625661-3CC8-4284-8EBD-250F70E68258}"/>
              </a:ext>
            </a:extLst>
          </p:cNvPr>
          <p:cNvCxnSpPr>
            <a:cxnSpLocks/>
          </p:cNvCxnSpPr>
          <p:nvPr/>
        </p:nvCxnSpPr>
        <p:spPr>
          <a:xfrm>
            <a:off x="4286765" y="6048372"/>
            <a:ext cx="1060452" cy="0"/>
          </a:xfrm>
          <a:prstGeom prst="straightConnector1">
            <a:avLst/>
          </a:prstGeom>
          <a:ln w="25400">
            <a:solidFill>
              <a:schemeClr val="tx1">
                <a:lumMod val="50000"/>
                <a:lumOff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A6A8DCFB-624B-4C39-827B-712C3FDB6723}"/>
              </a:ext>
            </a:extLst>
          </p:cNvPr>
          <p:cNvSpPr txBox="1"/>
          <p:nvPr/>
        </p:nvSpPr>
        <p:spPr>
          <a:xfrm>
            <a:off x="4212033" y="6071295"/>
            <a:ext cx="1334709"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コンテナ間</a:t>
            </a:r>
            <a:r>
              <a:rPr kumimoji="1" lang="ja-JP" altLang="en-US" sz="1200" dirty="0">
                <a:latin typeface="Meiryo UI" panose="020B0604030504040204" pitchFamily="50" charset="-128"/>
                <a:ea typeface="Meiryo UI" panose="020B0604030504040204" pitchFamily="50" charset="-128"/>
              </a:rPr>
              <a:t>通信</a:t>
            </a:r>
          </a:p>
        </p:txBody>
      </p:sp>
      <p:sp>
        <p:nvSpPr>
          <p:cNvPr id="55" name="正方形/長方形 54">
            <a:extLst>
              <a:ext uri="{FF2B5EF4-FFF2-40B4-BE49-F238E27FC236}">
                <a16:creationId xmlns:a16="http://schemas.microsoft.com/office/drawing/2014/main" id="{A6AFA2D6-8827-45F2-B1F5-DDEF379E8DB1}"/>
              </a:ext>
            </a:extLst>
          </p:cNvPr>
          <p:cNvSpPr/>
          <p:nvPr/>
        </p:nvSpPr>
        <p:spPr>
          <a:xfrm rot="5400000">
            <a:off x="1184340" y="2836373"/>
            <a:ext cx="680480" cy="174099"/>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56" name="正方形/長方形 55">
            <a:extLst>
              <a:ext uri="{FF2B5EF4-FFF2-40B4-BE49-F238E27FC236}">
                <a16:creationId xmlns:a16="http://schemas.microsoft.com/office/drawing/2014/main" id="{F326001E-B634-4F9C-B39C-955B7F175E88}"/>
              </a:ext>
            </a:extLst>
          </p:cNvPr>
          <p:cNvSpPr/>
          <p:nvPr/>
        </p:nvSpPr>
        <p:spPr>
          <a:xfrm rot="5400000">
            <a:off x="6644938" y="6074149"/>
            <a:ext cx="266893" cy="177180"/>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58" name="正方形/長方形 57">
            <a:extLst>
              <a:ext uri="{FF2B5EF4-FFF2-40B4-BE49-F238E27FC236}">
                <a16:creationId xmlns:a16="http://schemas.microsoft.com/office/drawing/2014/main" id="{936D20C5-BD0C-4B72-9777-69034FDA6BA8}"/>
              </a:ext>
            </a:extLst>
          </p:cNvPr>
          <p:cNvSpPr/>
          <p:nvPr/>
        </p:nvSpPr>
        <p:spPr>
          <a:xfrm rot="5400000">
            <a:off x="7535243" y="6064118"/>
            <a:ext cx="266893" cy="177180"/>
          </a:xfrm>
          <a:prstGeom prst="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59" name="テキスト ボックス 58">
            <a:extLst>
              <a:ext uri="{FF2B5EF4-FFF2-40B4-BE49-F238E27FC236}">
                <a16:creationId xmlns:a16="http://schemas.microsoft.com/office/drawing/2014/main" id="{0DC35350-4B4D-4623-B73A-37055038DCAA}"/>
              </a:ext>
            </a:extLst>
          </p:cNvPr>
          <p:cNvSpPr txBox="1"/>
          <p:nvPr/>
        </p:nvSpPr>
        <p:spPr>
          <a:xfrm>
            <a:off x="7407417" y="6371218"/>
            <a:ext cx="741509" cy="415498"/>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内部通信</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ポート</a:t>
            </a:r>
            <a:endParaRPr kumimoji="1" lang="en-US" altLang="ja-JP" sz="1050" dirty="0">
              <a:latin typeface="Meiryo UI" panose="020B0604030504040204" pitchFamily="50" charset="-128"/>
              <a:ea typeface="Meiryo UI" panose="020B0604030504040204" pitchFamily="50" charset="-128"/>
            </a:endParaRPr>
          </a:p>
        </p:txBody>
      </p:sp>
      <p:cxnSp>
        <p:nvCxnSpPr>
          <p:cNvPr id="88" name="直線矢印コネクタ 87">
            <a:extLst>
              <a:ext uri="{FF2B5EF4-FFF2-40B4-BE49-F238E27FC236}">
                <a16:creationId xmlns:a16="http://schemas.microsoft.com/office/drawing/2014/main" id="{BAF7751C-CEA4-488E-8031-9722AC0EE48A}"/>
              </a:ext>
            </a:extLst>
          </p:cNvPr>
          <p:cNvCxnSpPr>
            <a:cxnSpLocks/>
          </p:cNvCxnSpPr>
          <p:nvPr/>
        </p:nvCxnSpPr>
        <p:spPr>
          <a:xfrm>
            <a:off x="5480580" y="6056015"/>
            <a:ext cx="74915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0" name="テキスト ボックス 89">
            <a:extLst>
              <a:ext uri="{FF2B5EF4-FFF2-40B4-BE49-F238E27FC236}">
                <a16:creationId xmlns:a16="http://schemas.microsoft.com/office/drawing/2014/main" id="{6769EB9B-294E-42F8-815B-AA2122F55E8D}"/>
              </a:ext>
            </a:extLst>
          </p:cNvPr>
          <p:cNvSpPr txBox="1"/>
          <p:nvPr/>
        </p:nvSpPr>
        <p:spPr>
          <a:xfrm>
            <a:off x="5516518" y="6071295"/>
            <a:ext cx="865758" cy="461665"/>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コンテナ</a:t>
            </a:r>
            <a:endParaRPr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外部通信</a:t>
            </a:r>
          </a:p>
        </p:txBody>
      </p:sp>
      <p:sp>
        <p:nvSpPr>
          <p:cNvPr id="74" name="テキスト ボックス 73">
            <a:extLst>
              <a:ext uri="{FF2B5EF4-FFF2-40B4-BE49-F238E27FC236}">
                <a16:creationId xmlns:a16="http://schemas.microsoft.com/office/drawing/2014/main" id="{BD4E9C6E-4D15-4CEB-81C8-1F68983EE6C2}"/>
              </a:ext>
            </a:extLst>
          </p:cNvPr>
          <p:cNvSpPr txBox="1"/>
          <p:nvPr/>
        </p:nvSpPr>
        <p:spPr>
          <a:xfrm>
            <a:off x="4654854" y="3604761"/>
            <a:ext cx="1006068"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CKAN API</a:t>
            </a:r>
            <a:endParaRPr kumimoji="1" lang="ja-JP" altLang="en-US" sz="1200" dirty="0">
              <a:latin typeface="Meiryo UI" panose="020B0604030504040204" pitchFamily="50" charset="-128"/>
              <a:ea typeface="Meiryo UI" panose="020B0604030504040204" pitchFamily="50" charset="-128"/>
            </a:endParaRPr>
          </a:p>
        </p:txBody>
      </p:sp>
      <p:cxnSp>
        <p:nvCxnSpPr>
          <p:cNvPr id="76" name="直線矢印コネクタ 75">
            <a:extLst>
              <a:ext uri="{FF2B5EF4-FFF2-40B4-BE49-F238E27FC236}">
                <a16:creationId xmlns:a16="http://schemas.microsoft.com/office/drawing/2014/main" id="{17612C1D-DE7D-443B-A6AC-BEE754A69824}"/>
              </a:ext>
            </a:extLst>
          </p:cNvPr>
          <p:cNvCxnSpPr>
            <a:cxnSpLocks/>
            <a:stCxn id="93" idx="3"/>
            <a:endCxn id="55" idx="2"/>
          </p:cNvCxnSpPr>
          <p:nvPr/>
        </p:nvCxnSpPr>
        <p:spPr>
          <a:xfrm>
            <a:off x="1101634" y="2919733"/>
            <a:ext cx="335897" cy="369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3" name="正方形/長方形 92">
            <a:extLst>
              <a:ext uri="{FF2B5EF4-FFF2-40B4-BE49-F238E27FC236}">
                <a16:creationId xmlns:a16="http://schemas.microsoft.com/office/drawing/2014/main" id="{54B7318B-4E2A-4DC5-A53A-A87FB5705481}"/>
              </a:ext>
            </a:extLst>
          </p:cNvPr>
          <p:cNvSpPr/>
          <p:nvPr/>
        </p:nvSpPr>
        <p:spPr bwMode="auto">
          <a:xfrm>
            <a:off x="316092" y="1131094"/>
            <a:ext cx="785542" cy="3577277"/>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lang="ja-JP" altLang="en-US" sz="1200" u="sng" dirty="0">
                <a:latin typeface="Meiryo UI" panose="020B0604030504040204" pitchFamily="50" charset="-128"/>
                <a:ea typeface="Meiryo UI" panose="020B0604030504040204" pitchFamily="50" charset="-128"/>
              </a:rPr>
              <a:t>データ</a:t>
            </a:r>
            <a:endParaRPr lang="en-US" altLang="ja-JP" sz="1200" u="sng" dirty="0">
              <a:latin typeface="Meiryo UI" panose="020B0604030504040204" pitchFamily="50" charset="-128"/>
              <a:ea typeface="Meiryo UI" panose="020B0604030504040204" pitchFamily="50" charset="-128"/>
            </a:endParaRPr>
          </a:p>
          <a:p>
            <a:r>
              <a:rPr lang="ja-JP" altLang="en-US" sz="1200" u="sng" dirty="0">
                <a:latin typeface="Meiryo UI" panose="020B0604030504040204" pitchFamily="50" charset="-128"/>
                <a:ea typeface="Meiryo UI" panose="020B0604030504040204" pitchFamily="50" charset="-128"/>
              </a:rPr>
              <a:t>提供者</a:t>
            </a:r>
            <a:endParaRPr lang="en-US" altLang="ja-JP" sz="1200" u="sng" dirty="0">
              <a:latin typeface="Meiryo UI" panose="020B0604030504040204" pitchFamily="50" charset="-128"/>
              <a:ea typeface="Meiryo UI" panose="020B0604030504040204" pitchFamily="50" charset="-128"/>
            </a:endParaRPr>
          </a:p>
          <a:p>
            <a:endParaRPr lang="en-US" altLang="ja-JP" sz="1200" u="sng" dirty="0">
              <a:latin typeface="Meiryo UI" panose="020B0604030504040204" pitchFamily="50" charset="-128"/>
              <a:ea typeface="Meiryo UI" panose="020B0604030504040204" pitchFamily="50" charset="-128"/>
            </a:endParaRPr>
          </a:p>
          <a:p>
            <a:r>
              <a:rPr lang="en-US" altLang="ja-JP" sz="1200" u="sng" dirty="0">
                <a:latin typeface="Meiryo UI" panose="020B0604030504040204" pitchFamily="50" charset="-128"/>
                <a:ea typeface="Meiryo UI" panose="020B0604030504040204" pitchFamily="50" charset="-128"/>
              </a:rPr>
              <a:t>Web</a:t>
            </a:r>
          </a:p>
          <a:p>
            <a:r>
              <a:rPr lang="ja-JP" altLang="en-US" sz="1200" u="sng" dirty="0">
                <a:latin typeface="Meiryo UI" panose="020B0604030504040204" pitchFamily="50" charset="-128"/>
                <a:ea typeface="Meiryo UI" panose="020B0604030504040204" pitchFamily="50" charset="-128"/>
              </a:rPr>
              <a:t>ブラウザ</a:t>
            </a:r>
            <a:endParaRPr lang="en-US" altLang="ja-JP" sz="1200" u="sng" dirty="0">
              <a:latin typeface="Meiryo UI" panose="020B0604030504040204" pitchFamily="50" charset="-128"/>
              <a:ea typeface="Meiryo UI" panose="020B0604030504040204" pitchFamily="50" charset="-128"/>
            </a:endParaRPr>
          </a:p>
        </p:txBody>
      </p:sp>
      <p:sp>
        <p:nvSpPr>
          <p:cNvPr id="94" name="四角形: 1 つの角を切り取る 93">
            <a:extLst>
              <a:ext uri="{FF2B5EF4-FFF2-40B4-BE49-F238E27FC236}">
                <a16:creationId xmlns:a16="http://schemas.microsoft.com/office/drawing/2014/main" id="{6AEB3E0E-F9B7-460E-AA55-8B48CD816DA3}"/>
              </a:ext>
            </a:extLst>
          </p:cNvPr>
          <p:cNvSpPr/>
          <p:nvPr/>
        </p:nvSpPr>
        <p:spPr>
          <a:xfrm>
            <a:off x="8602844" y="5992546"/>
            <a:ext cx="326662" cy="289469"/>
          </a:xfrm>
          <a:prstGeom prst="snip1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95" name="テキスト ボックス 94">
            <a:extLst>
              <a:ext uri="{FF2B5EF4-FFF2-40B4-BE49-F238E27FC236}">
                <a16:creationId xmlns:a16="http://schemas.microsoft.com/office/drawing/2014/main" id="{0E46891E-092B-45D1-AC69-D17F7C819FD3}"/>
              </a:ext>
            </a:extLst>
          </p:cNvPr>
          <p:cNvSpPr txBox="1"/>
          <p:nvPr/>
        </p:nvSpPr>
        <p:spPr>
          <a:xfrm>
            <a:off x="8486024" y="6345283"/>
            <a:ext cx="902749" cy="415498"/>
          </a:xfrm>
          <a:prstGeom prst="rect">
            <a:avLst/>
          </a:prstGeom>
          <a:noFill/>
        </p:spPr>
        <p:txBody>
          <a:bodyPr wrap="square" rtlCol="0">
            <a:spAutoFit/>
          </a:bodyPr>
          <a:lstStyle/>
          <a:p>
            <a:r>
              <a:rPr lang="ja-JP" altLang="en-US" sz="1050" dirty="0">
                <a:latin typeface="Meiryo UI" panose="020B0604030504040204" pitchFamily="50" charset="-128"/>
                <a:ea typeface="Meiryo UI" panose="020B0604030504040204" pitchFamily="50" charset="-128"/>
              </a:rPr>
              <a:t>コンテナ外</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格納ファイル</a:t>
            </a:r>
            <a:endParaRPr lang="en-US" altLang="ja-JP" sz="1050" dirty="0">
              <a:latin typeface="Meiryo UI" panose="020B0604030504040204" pitchFamily="50" charset="-128"/>
              <a:ea typeface="Meiryo UI" panose="020B0604030504040204" pitchFamily="50" charset="-128"/>
            </a:endParaRPr>
          </a:p>
        </p:txBody>
      </p:sp>
      <p:cxnSp>
        <p:nvCxnSpPr>
          <p:cNvPr id="87" name="直線矢印コネクタ 86">
            <a:extLst>
              <a:ext uri="{FF2B5EF4-FFF2-40B4-BE49-F238E27FC236}">
                <a16:creationId xmlns:a16="http://schemas.microsoft.com/office/drawing/2014/main" id="{E9480BD0-B3D6-47B3-9101-A91177F3A4D1}"/>
              </a:ext>
            </a:extLst>
          </p:cNvPr>
          <p:cNvCxnSpPr>
            <a:cxnSpLocks/>
            <a:endCxn id="89" idx="2"/>
          </p:cNvCxnSpPr>
          <p:nvPr/>
        </p:nvCxnSpPr>
        <p:spPr>
          <a:xfrm>
            <a:off x="2349094" y="2378547"/>
            <a:ext cx="301246" cy="0"/>
          </a:xfrm>
          <a:prstGeom prst="straightConnector1">
            <a:avLst/>
          </a:prstGeom>
          <a:ln w="25400">
            <a:solidFill>
              <a:schemeClr val="tx1">
                <a:lumMod val="50000"/>
                <a:lumOff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四角形: 1 つの角を切り取る 95">
            <a:extLst>
              <a:ext uri="{FF2B5EF4-FFF2-40B4-BE49-F238E27FC236}">
                <a16:creationId xmlns:a16="http://schemas.microsoft.com/office/drawing/2014/main" id="{54D10DC2-C104-4672-9D22-DC7DE924F7CD}"/>
              </a:ext>
            </a:extLst>
          </p:cNvPr>
          <p:cNvSpPr/>
          <p:nvPr/>
        </p:nvSpPr>
        <p:spPr>
          <a:xfrm>
            <a:off x="1718368" y="2993779"/>
            <a:ext cx="567856" cy="383788"/>
          </a:xfrm>
          <a:prstGeom prst="snip1Rect">
            <a:avLst>
              <a:gd name="adj"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a:solidFill>
                  <a:schemeClr val="tx1"/>
                </a:solidFill>
                <a:latin typeface="Meiryo UI" panose="020B0604030504040204" pitchFamily="50" charset="-128"/>
                <a:ea typeface="Meiryo UI" panose="020B0604030504040204" pitchFamily="50" charset="-128"/>
              </a:rPr>
              <a:t>Nginx</a:t>
            </a:r>
          </a:p>
          <a:p>
            <a:pPr algn="ctr"/>
            <a:r>
              <a:rPr lang="ja-JP" altLang="en-US" sz="1000" dirty="0">
                <a:solidFill>
                  <a:schemeClr val="tx1"/>
                </a:solidFill>
                <a:latin typeface="Meiryo UI" panose="020B0604030504040204" pitchFamily="50" charset="-128"/>
                <a:ea typeface="Meiryo UI" panose="020B0604030504040204" pitchFamily="50" charset="-128"/>
              </a:rPr>
              <a:t>設定</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97" name="テキスト ボックス 96">
            <a:extLst>
              <a:ext uri="{FF2B5EF4-FFF2-40B4-BE49-F238E27FC236}">
                <a16:creationId xmlns:a16="http://schemas.microsoft.com/office/drawing/2014/main" id="{CD10074E-01BE-4807-BD67-A25A192DA952}"/>
              </a:ext>
            </a:extLst>
          </p:cNvPr>
          <p:cNvSpPr txBox="1"/>
          <p:nvPr/>
        </p:nvSpPr>
        <p:spPr>
          <a:xfrm>
            <a:off x="6382276" y="6371218"/>
            <a:ext cx="741509" cy="415498"/>
          </a:xfrm>
          <a:prstGeom prst="rect">
            <a:avLst/>
          </a:prstGeom>
          <a:noFill/>
        </p:spPr>
        <p:txBody>
          <a:bodyPr wrap="square" rtlCol="0">
            <a:spAutoFit/>
          </a:bodyPr>
          <a:lstStyle/>
          <a:p>
            <a:r>
              <a:rPr lang="ja-JP" altLang="en-US" sz="1050" dirty="0">
                <a:latin typeface="Meiryo UI" panose="020B0604030504040204" pitchFamily="50" charset="-128"/>
                <a:ea typeface="Meiryo UI" panose="020B0604030504040204" pitchFamily="50" charset="-128"/>
              </a:rPr>
              <a:t>外部</a:t>
            </a:r>
            <a:r>
              <a:rPr kumimoji="1" lang="ja-JP" altLang="en-US" sz="1050" dirty="0">
                <a:latin typeface="Meiryo UI" panose="020B0604030504040204" pitchFamily="50" charset="-128"/>
                <a:ea typeface="Meiryo UI" panose="020B0604030504040204" pitchFamily="50" charset="-128"/>
              </a:rPr>
              <a:t>通信</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ポート</a:t>
            </a:r>
            <a:endParaRPr kumimoji="1" lang="en-US" altLang="ja-JP" sz="1050" dirty="0">
              <a:latin typeface="Meiryo UI" panose="020B0604030504040204" pitchFamily="50" charset="-128"/>
              <a:ea typeface="Meiryo UI" panose="020B0604030504040204" pitchFamily="50" charset="-128"/>
            </a:endParaRPr>
          </a:p>
        </p:txBody>
      </p:sp>
      <p:sp>
        <p:nvSpPr>
          <p:cNvPr id="61" name="正方形/長方形 60">
            <a:extLst>
              <a:ext uri="{FF2B5EF4-FFF2-40B4-BE49-F238E27FC236}">
                <a16:creationId xmlns:a16="http://schemas.microsoft.com/office/drawing/2014/main" id="{885F8403-DFC0-494F-B888-DF1B59EF8708}"/>
              </a:ext>
            </a:extLst>
          </p:cNvPr>
          <p:cNvSpPr/>
          <p:nvPr/>
        </p:nvSpPr>
        <p:spPr bwMode="auto">
          <a:xfrm>
            <a:off x="6209928" y="1106153"/>
            <a:ext cx="2116727" cy="1413257"/>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400" u="sng" dirty="0">
                <a:latin typeface="Meiryo UI" panose="020B0604030504040204" pitchFamily="50" charset="-128"/>
                <a:ea typeface="Meiryo UI" panose="020B0604030504040204" pitchFamily="50" charset="-128"/>
              </a:rPr>
              <a:t>提供者</a:t>
            </a:r>
            <a:endParaRPr lang="en-US" altLang="ja-JP" sz="1400" u="sng" dirty="0">
              <a:latin typeface="Meiryo UI" panose="020B0604030504040204" pitchFamily="50" charset="-128"/>
              <a:ea typeface="Meiryo UI" panose="020B0604030504040204" pitchFamily="50" charset="-128"/>
            </a:endParaRPr>
          </a:p>
        </p:txBody>
      </p:sp>
      <p:sp>
        <p:nvSpPr>
          <p:cNvPr id="91" name="正方形/長方形 90">
            <a:extLst>
              <a:ext uri="{FF2B5EF4-FFF2-40B4-BE49-F238E27FC236}">
                <a16:creationId xmlns:a16="http://schemas.microsoft.com/office/drawing/2014/main" id="{10618518-2846-46B7-98B6-DDE9AABB7F42}"/>
              </a:ext>
            </a:extLst>
          </p:cNvPr>
          <p:cNvSpPr/>
          <p:nvPr/>
        </p:nvSpPr>
        <p:spPr bwMode="auto">
          <a:xfrm>
            <a:off x="6323651" y="1449652"/>
            <a:ext cx="1879441" cy="246044"/>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lang="en-US" altLang="ja-JP" sz="1200" dirty="0">
                <a:latin typeface="Meiryo UI" panose="020B0604030504040204" pitchFamily="50" charset="-128"/>
                <a:ea typeface="Meiryo UI" panose="020B0604030504040204" pitchFamily="50" charset="-128"/>
              </a:rPr>
              <a:t>HTTP</a:t>
            </a:r>
            <a:r>
              <a:rPr lang="ja-JP" altLang="en-US" sz="1200" dirty="0">
                <a:latin typeface="Meiryo UI" panose="020B0604030504040204" pitchFamily="50" charset="-128"/>
                <a:ea typeface="Meiryo UI" panose="020B0604030504040204" pitchFamily="50" charset="-128"/>
              </a:rPr>
              <a:t>ファイルサーバ</a:t>
            </a:r>
            <a:endParaRPr lang="en-US" altLang="ja-JP" sz="1200" dirty="0">
              <a:latin typeface="Meiryo UI" panose="020B0604030504040204" pitchFamily="50" charset="-128"/>
              <a:ea typeface="Meiryo UI" panose="020B0604030504040204" pitchFamily="50" charset="-128"/>
            </a:endParaRPr>
          </a:p>
        </p:txBody>
      </p:sp>
      <p:sp>
        <p:nvSpPr>
          <p:cNvPr id="98" name="正方形/長方形 97">
            <a:extLst>
              <a:ext uri="{FF2B5EF4-FFF2-40B4-BE49-F238E27FC236}">
                <a16:creationId xmlns:a16="http://schemas.microsoft.com/office/drawing/2014/main" id="{7C04E4FE-9592-4A2E-AA50-9E0C2A7F5C60}"/>
              </a:ext>
            </a:extLst>
          </p:cNvPr>
          <p:cNvSpPr/>
          <p:nvPr/>
        </p:nvSpPr>
        <p:spPr bwMode="auto">
          <a:xfrm>
            <a:off x="6209928" y="2659255"/>
            <a:ext cx="2120663" cy="1413257"/>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400" u="sng" dirty="0">
                <a:latin typeface="Meiryo UI" panose="020B0604030504040204" pitchFamily="50" charset="-128"/>
                <a:ea typeface="Meiryo UI" panose="020B0604030504040204" pitchFamily="50" charset="-128"/>
              </a:rPr>
              <a:t>提供者</a:t>
            </a:r>
            <a:endParaRPr lang="en-US" altLang="ja-JP" sz="1400" u="sng" dirty="0">
              <a:latin typeface="Meiryo UI" panose="020B0604030504040204" pitchFamily="50" charset="-128"/>
              <a:ea typeface="Meiryo UI" panose="020B0604030504040204" pitchFamily="50" charset="-128"/>
            </a:endParaRPr>
          </a:p>
        </p:txBody>
      </p:sp>
      <p:sp>
        <p:nvSpPr>
          <p:cNvPr id="100" name="正方形/長方形 99">
            <a:extLst>
              <a:ext uri="{FF2B5EF4-FFF2-40B4-BE49-F238E27FC236}">
                <a16:creationId xmlns:a16="http://schemas.microsoft.com/office/drawing/2014/main" id="{40F44CA8-6A7C-43EA-B320-DE60B2AA5E56}"/>
              </a:ext>
            </a:extLst>
          </p:cNvPr>
          <p:cNvSpPr/>
          <p:nvPr/>
        </p:nvSpPr>
        <p:spPr bwMode="auto">
          <a:xfrm>
            <a:off x="6323651" y="2999201"/>
            <a:ext cx="1893298" cy="237761"/>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lang="en-US" altLang="ja-JP" sz="1200" dirty="0">
                <a:latin typeface="Meiryo UI" panose="020B0604030504040204" pitchFamily="50" charset="-128"/>
                <a:ea typeface="Meiryo UI" panose="020B0604030504040204" pitchFamily="50" charset="-128"/>
              </a:rPr>
              <a:t>FTP</a:t>
            </a:r>
            <a:r>
              <a:rPr lang="ja-JP" altLang="en-US" sz="1200" dirty="0">
                <a:latin typeface="Meiryo UI" panose="020B0604030504040204" pitchFamily="50" charset="-128"/>
                <a:ea typeface="Meiryo UI" panose="020B0604030504040204" pitchFamily="50" charset="-128"/>
              </a:rPr>
              <a:t>ファイルサーバ</a:t>
            </a:r>
            <a:endParaRPr lang="en-US" altLang="ja-JP" sz="1200" dirty="0">
              <a:latin typeface="Meiryo UI" panose="020B0604030504040204" pitchFamily="50" charset="-128"/>
              <a:ea typeface="Meiryo UI" panose="020B0604030504040204" pitchFamily="50" charset="-128"/>
            </a:endParaRPr>
          </a:p>
        </p:txBody>
      </p:sp>
      <p:sp>
        <p:nvSpPr>
          <p:cNvPr id="102" name="正方形/長方形 101">
            <a:extLst>
              <a:ext uri="{FF2B5EF4-FFF2-40B4-BE49-F238E27FC236}">
                <a16:creationId xmlns:a16="http://schemas.microsoft.com/office/drawing/2014/main" id="{A7A77CCE-ABB5-4151-AB09-02A411CE4C47}"/>
              </a:ext>
            </a:extLst>
          </p:cNvPr>
          <p:cNvSpPr/>
          <p:nvPr/>
        </p:nvSpPr>
        <p:spPr bwMode="auto">
          <a:xfrm>
            <a:off x="6209928" y="4212357"/>
            <a:ext cx="2116727" cy="1413257"/>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400" u="sng" dirty="0">
                <a:latin typeface="Meiryo UI" panose="020B0604030504040204" pitchFamily="50" charset="-128"/>
                <a:ea typeface="Meiryo UI" panose="020B0604030504040204" pitchFamily="50" charset="-128"/>
              </a:rPr>
              <a:t>提供者</a:t>
            </a:r>
            <a:endParaRPr lang="en-US" altLang="ja-JP" sz="1400" u="sng" dirty="0">
              <a:latin typeface="Meiryo UI" panose="020B0604030504040204" pitchFamily="50" charset="-128"/>
              <a:ea typeface="Meiryo UI" panose="020B0604030504040204" pitchFamily="50" charset="-128"/>
            </a:endParaRPr>
          </a:p>
        </p:txBody>
      </p:sp>
      <p:sp>
        <p:nvSpPr>
          <p:cNvPr id="103" name="正方形/長方形 102">
            <a:extLst>
              <a:ext uri="{FF2B5EF4-FFF2-40B4-BE49-F238E27FC236}">
                <a16:creationId xmlns:a16="http://schemas.microsoft.com/office/drawing/2014/main" id="{474B7FDC-BD46-43FD-8BD9-696F9C8EC94D}"/>
              </a:ext>
            </a:extLst>
          </p:cNvPr>
          <p:cNvSpPr/>
          <p:nvPr/>
        </p:nvSpPr>
        <p:spPr bwMode="auto">
          <a:xfrm>
            <a:off x="6332747" y="4557764"/>
            <a:ext cx="1893298" cy="230847"/>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lang="en-US" altLang="ja-JP" sz="1200" dirty="0">
                <a:latin typeface="Meiryo UI" panose="020B0604030504040204" pitchFamily="50" charset="-128"/>
                <a:ea typeface="Meiryo UI" panose="020B0604030504040204" pitchFamily="50" charset="-128"/>
              </a:rPr>
              <a:t>NGSI</a:t>
            </a:r>
            <a:r>
              <a:rPr lang="ja-JP" altLang="en-US" sz="1200" dirty="0">
                <a:latin typeface="Meiryo UI" panose="020B0604030504040204" pitchFamily="50" charset="-128"/>
                <a:ea typeface="Meiryo UI" panose="020B0604030504040204" pitchFamily="50" charset="-128"/>
              </a:rPr>
              <a:t>サーバ</a:t>
            </a:r>
            <a:endParaRPr lang="en-US" altLang="ja-JP" sz="1200" dirty="0">
              <a:latin typeface="Meiryo UI" panose="020B0604030504040204" pitchFamily="50" charset="-128"/>
              <a:ea typeface="Meiryo UI" panose="020B0604030504040204" pitchFamily="50" charset="-128"/>
            </a:endParaRPr>
          </a:p>
        </p:txBody>
      </p:sp>
      <p:cxnSp>
        <p:nvCxnSpPr>
          <p:cNvPr id="104" name="直線矢印コネクタ 84">
            <a:extLst>
              <a:ext uri="{FF2B5EF4-FFF2-40B4-BE49-F238E27FC236}">
                <a16:creationId xmlns:a16="http://schemas.microsoft.com/office/drawing/2014/main" id="{ACEB58B2-38A8-4F20-AFB4-50622AA6E0F4}"/>
              </a:ext>
            </a:extLst>
          </p:cNvPr>
          <p:cNvCxnSpPr>
            <a:cxnSpLocks/>
            <a:stCxn id="11" idx="3"/>
            <a:endCxn id="103" idx="1"/>
          </p:cNvCxnSpPr>
          <p:nvPr/>
        </p:nvCxnSpPr>
        <p:spPr>
          <a:xfrm>
            <a:off x="4953000" y="2469951"/>
            <a:ext cx="1379747" cy="2203237"/>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5" name="直線矢印コネクタ 84">
            <a:extLst>
              <a:ext uri="{FF2B5EF4-FFF2-40B4-BE49-F238E27FC236}">
                <a16:creationId xmlns:a16="http://schemas.microsoft.com/office/drawing/2014/main" id="{F8AC1940-60AB-499C-87AE-4F5E1A06DE42}"/>
              </a:ext>
            </a:extLst>
          </p:cNvPr>
          <p:cNvCxnSpPr>
            <a:cxnSpLocks/>
            <a:endCxn id="100" idx="1"/>
          </p:cNvCxnSpPr>
          <p:nvPr/>
        </p:nvCxnSpPr>
        <p:spPr>
          <a:xfrm>
            <a:off x="4967604" y="2237537"/>
            <a:ext cx="1356047" cy="880545"/>
          </a:xfrm>
          <a:prstGeom prst="bentConnector3">
            <a:avLst>
              <a:gd name="adj1" fmla="val 56805"/>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7" name="直線矢印コネクタ 84">
            <a:extLst>
              <a:ext uri="{FF2B5EF4-FFF2-40B4-BE49-F238E27FC236}">
                <a16:creationId xmlns:a16="http://schemas.microsoft.com/office/drawing/2014/main" id="{8E73C89A-FA62-4E77-8B5F-E378D9EEF643}"/>
              </a:ext>
            </a:extLst>
          </p:cNvPr>
          <p:cNvCxnSpPr>
            <a:cxnSpLocks/>
            <a:endCxn id="91" idx="1"/>
          </p:cNvCxnSpPr>
          <p:nvPr/>
        </p:nvCxnSpPr>
        <p:spPr>
          <a:xfrm flipV="1">
            <a:off x="4953000" y="1572674"/>
            <a:ext cx="1370651" cy="269573"/>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1" name="テキスト ボックス 110">
            <a:extLst>
              <a:ext uri="{FF2B5EF4-FFF2-40B4-BE49-F238E27FC236}">
                <a16:creationId xmlns:a16="http://schemas.microsoft.com/office/drawing/2014/main" id="{8F160DB8-8FA8-4A7A-A714-E4962AB50534}"/>
              </a:ext>
            </a:extLst>
          </p:cNvPr>
          <p:cNvSpPr txBox="1"/>
          <p:nvPr/>
        </p:nvSpPr>
        <p:spPr>
          <a:xfrm>
            <a:off x="5471107" y="1347646"/>
            <a:ext cx="808891"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HTTP</a:t>
            </a:r>
            <a:endParaRPr kumimoji="1" lang="ja-JP" altLang="en-US" sz="1200" dirty="0">
              <a:latin typeface="Meiryo UI" panose="020B0604030504040204" pitchFamily="50" charset="-128"/>
              <a:ea typeface="Meiryo UI" panose="020B0604030504040204" pitchFamily="50" charset="-128"/>
            </a:endParaRPr>
          </a:p>
        </p:txBody>
      </p:sp>
      <p:sp>
        <p:nvSpPr>
          <p:cNvPr id="112" name="テキスト ボックス 111">
            <a:extLst>
              <a:ext uri="{FF2B5EF4-FFF2-40B4-BE49-F238E27FC236}">
                <a16:creationId xmlns:a16="http://schemas.microsoft.com/office/drawing/2014/main" id="{A98C9CF2-E539-45D1-BC64-E8085AE5C39F}"/>
              </a:ext>
            </a:extLst>
          </p:cNvPr>
          <p:cNvSpPr txBox="1"/>
          <p:nvPr/>
        </p:nvSpPr>
        <p:spPr>
          <a:xfrm>
            <a:off x="4978960" y="1977505"/>
            <a:ext cx="808891"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FTP</a:t>
            </a:r>
            <a:endParaRPr kumimoji="1" lang="ja-JP" altLang="en-US" sz="1200" dirty="0">
              <a:latin typeface="Meiryo UI" panose="020B0604030504040204" pitchFamily="50" charset="-128"/>
              <a:ea typeface="Meiryo UI" panose="020B0604030504040204" pitchFamily="50" charset="-128"/>
            </a:endParaRPr>
          </a:p>
        </p:txBody>
      </p:sp>
      <p:sp>
        <p:nvSpPr>
          <p:cNvPr id="113" name="テキスト ボックス 112">
            <a:extLst>
              <a:ext uri="{FF2B5EF4-FFF2-40B4-BE49-F238E27FC236}">
                <a16:creationId xmlns:a16="http://schemas.microsoft.com/office/drawing/2014/main" id="{1B5F18C5-B878-4760-9084-C343A498DD0F}"/>
              </a:ext>
            </a:extLst>
          </p:cNvPr>
          <p:cNvSpPr txBox="1"/>
          <p:nvPr/>
        </p:nvSpPr>
        <p:spPr>
          <a:xfrm>
            <a:off x="5012175" y="2447948"/>
            <a:ext cx="808891"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HTTP</a:t>
            </a:r>
            <a:endParaRPr kumimoji="1" lang="ja-JP" altLang="en-US" sz="1200" dirty="0">
              <a:latin typeface="Meiryo UI" panose="020B0604030504040204" pitchFamily="50" charset="-128"/>
              <a:ea typeface="Meiryo UI" panose="020B0604030504040204" pitchFamily="50" charset="-128"/>
            </a:endParaRPr>
          </a:p>
        </p:txBody>
      </p:sp>
      <p:grpSp>
        <p:nvGrpSpPr>
          <p:cNvPr id="36" name="グループ化 35">
            <a:extLst>
              <a:ext uri="{FF2B5EF4-FFF2-40B4-BE49-F238E27FC236}">
                <a16:creationId xmlns:a16="http://schemas.microsoft.com/office/drawing/2014/main" id="{04C7659A-C3FB-47BF-A7C5-96B256D365C9}"/>
              </a:ext>
            </a:extLst>
          </p:cNvPr>
          <p:cNvGrpSpPr/>
          <p:nvPr/>
        </p:nvGrpSpPr>
        <p:grpSpPr>
          <a:xfrm>
            <a:off x="2639040" y="1543050"/>
            <a:ext cx="2313960" cy="1853802"/>
            <a:chOff x="2720513" y="1543050"/>
            <a:chExt cx="3298119" cy="1853802"/>
          </a:xfrm>
        </p:grpSpPr>
        <p:sp>
          <p:nvSpPr>
            <p:cNvPr id="11" name="正方形/長方形 10">
              <a:extLst>
                <a:ext uri="{FF2B5EF4-FFF2-40B4-BE49-F238E27FC236}">
                  <a16:creationId xmlns:a16="http://schemas.microsoft.com/office/drawing/2014/main" id="{87E0E321-7A85-44BF-B25C-9CB692F91026}"/>
                </a:ext>
              </a:extLst>
            </p:cNvPr>
            <p:cNvSpPr/>
            <p:nvPr/>
          </p:nvSpPr>
          <p:spPr bwMode="auto">
            <a:xfrm>
              <a:off x="2720513" y="1543050"/>
              <a:ext cx="3298119" cy="1853802"/>
            </a:xfrm>
            <a:prstGeom prst="rect">
              <a:avLst/>
            </a:prstGeom>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lang="en-US" altLang="ja-JP" sz="1200" dirty="0">
                  <a:latin typeface="Meiryo UI" panose="020B0604030504040204" pitchFamily="50" charset="-128"/>
                  <a:ea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rPr>
                <a:t>アプリケーションサーバ</a:t>
              </a:r>
              <a:r>
                <a:rPr lang="en-US" altLang="ja-JP" sz="1200" dirty="0">
                  <a:latin typeface="Meiryo UI" panose="020B0604030504040204" pitchFamily="50" charset="-128"/>
                  <a:ea typeface="Meiryo UI" panose="020B0604030504040204" pitchFamily="50" charset="-128"/>
                </a:rPr>
                <a:t>(flask)</a:t>
              </a:r>
            </a:p>
          </p:txBody>
        </p:sp>
        <p:sp>
          <p:nvSpPr>
            <p:cNvPr id="89" name="正方形/長方形 88">
              <a:extLst>
                <a:ext uri="{FF2B5EF4-FFF2-40B4-BE49-F238E27FC236}">
                  <a16:creationId xmlns:a16="http://schemas.microsoft.com/office/drawing/2014/main" id="{604F74B7-D85C-4F4D-B056-23AC745B1C9D}"/>
                </a:ext>
              </a:extLst>
            </p:cNvPr>
            <p:cNvSpPr/>
            <p:nvPr/>
          </p:nvSpPr>
          <p:spPr>
            <a:xfrm rot="5400000">
              <a:off x="2660057" y="2241000"/>
              <a:ext cx="428218" cy="275094"/>
            </a:xfrm>
            <a:prstGeom prst="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18" name="四角形: 1 つの角を切り取る 117">
              <a:extLst>
                <a:ext uri="{FF2B5EF4-FFF2-40B4-BE49-F238E27FC236}">
                  <a16:creationId xmlns:a16="http://schemas.microsoft.com/office/drawing/2014/main" id="{83D08F48-DD10-4829-9D57-2A663C23EC18}"/>
                </a:ext>
              </a:extLst>
            </p:cNvPr>
            <p:cNvSpPr/>
            <p:nvPr/>
          </p:nvSpPr>
          <p:spPr>
            <a:xfrm>
              <a:off x="3124510" y="2849863"/>
              <a:ext cx="567856" cy="383788"/>
            </a:xfrm>
            <a:prstGeom prst="snip1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設定</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grpSp>
      <p:sp>
        <p:nvSpPr>
          <p:cNvPr id="60" name="正方形/長方形 59">
            <a:extLst>
              <a:ext uri="{FF2B5EF4-FFF2-40B4-BE49-F238E27FC236}">
                <a16:creationId xmlns:a16="http://schemas.microsoft.com/office/drawing/2014/main" id="{78F6BE7B-4842-4CF6-B6C6-43C296687A53}"/>
              </a:ext>
            </a:extLst>
          </p:cNvPr>
          <p:cNvSpPr/>
          <p:nvPr/>
        </p:nvSpPr>
        <p:spPr>
          <a:xfrm>
            <a:off x="385228" y="6076580"/>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62" name="正方形/長方形 61">
            <a:extLst>
              <a:ext uri="{FF2B5EF4-FFF2-40B4-BE49-F238E27FC236}">
                <a16:creationId xmlns:a16="http://schemas.microsoft.com/office/drawing/2014/main" id="{2950D676-C672-401C-B11B-6C7986262D0E}"/>
              </a:ext>
            </a:extLst>
          </p:cNvPr>
          <p:cNvSpPr/>
          <p:nvPr/>
        </p:nvSpPr>
        <p:spPr bwMode="auto">
          <a:xfrm>
            <a:off x="6323651" y="1810734"/>
            <a:ext cx="1879441" cy="246044"/>
          </a:xfrm>
          <a:prstGeom prst="rect">
            <a:avLst/>
          </a:prstGeom>
          <a:noFill/>
          <a:ln w="9525">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lang="ja-JP" altLang="en-US" sz="1200" dirty="0">
                <a:latin typeface="Meiryo UI" panose="020B0604030504040204" pitchFamily="50" charset="-128"/>
                <a:ea typeface="Meiryo UI" panose="020B0604030504040204" pitchFamily="50" charset="-128"/>
              </a:rPr>
              <a:t>横断検索用</a:t>
            </a:r>
            <a:r>
              <a:rPr lang="en-US" altLang="ja-JP" sz="1200" dirty="0">
                <a:latin typeface="Meiryo UI" panose="020B0604030504040204" pitchFamily="50" charset="-128"/>
                <a:ea typeface="Meiryo UI" panose="020B0604030504040204" pitchFamily="50" charset="-128"/>
              </a:rPr>
              <a:t>CKAN</a:t>
            </a:r>
          </a:p>
        </p:txBody>
      </p:sp>
      <p:sp>
        <p:nvSpPr>
          <p:cNvPr id="63" name="正方形/長方形 62">
            <a:extLst>
              <a:ext uri="{FF2B5EF4-FFF2-40B4-BE49-F238E27FC236}">
                <a16:creationId xmlns:a16="http://schemas.microsoft.com/office/drawing/2014/main" id="{5D4058C4-E4A1-435C-83EA-10CE1AB35469}"/>
              </a:ext>
            </a:extLst>
          </p:cNvPr>
          <p:cNvSpPr/>
          <p:nvPr/>
        </p:nvSpPr>
        <p:spPr bwMode="auto">
          <a:xfrm>
            <a:off x="6323651" y="2173768"/>
            <a:ext cx="1879441" cy="230847"/>
          </a:xfrm>
          <a:prstGeom prst="rect">
            <a:avLst/>
          </a:prstGeom>
          <a:noFill/>
          <a:ln w="9525">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lang="ja-JP" altLang="en-US" sz="1200" dirty="0">
                <a:latin typeface="Meiryo UI" panose="020B0604030504040204" pitchFamily="50" charset="-128"/>
                <a:ea typeface="Meiryo UI" panose="020B0604030504040204" pitchFamily="50" charset="-128"/>
              </a:rPr>
              <a:t>詳細検索用</a:t>
            </a:r>
            <a:r>
              <a:rPr lang="en-US" altLang="ja-JP" sz="1200" dirty="0">
                <a:latin typeface="Meiryo UI" panose="020B0604030504040204" pitchFamily="50" charset="-128"/>
                <a:ea typeface="Meiryo UI" panose="020B0604030504040204" pitchFamily="50" charset="-128"/>
              </a:rPr>
              <a:t>CKAN</a:t>
            </a:r>
          </a:p>
        </p:txBody>
      </p:sp>
      <p:sp>
        <p:nvSpPr>
          <p:cNvPr id="101" name="正方形/長方形 100">
            <a:extLst>
              <a:ext uri="{FF2B5EF4-FFF2-40B4-BE49-F238E27FC236}">
                <a16:creationId xmlns:a16="http://schemas.microsoft.com/office/drawing/2014/main" id="{413F7CD7-997B-483A-BCF0-04C9285641D6}"/>
              </a:ext>
            </a:extLst>
          </p:cNvPr>
          <p:cNvSpPr/>
          <p:nvPr/>
        </p:nvSpPr>
        <p:spPr bwMode="auto">
          <a:xfrm>
            <a:off x="6337508" y="3330120"/>
            <a:ext cx="1879441" cy="246044"/>
          </a:xfrm>
          <a:prstGeom prst="rect">
            <a:avLst/>
          </a:prstGeom>
          <a:noFill/>
          <a:ln w="9525">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lang="ja-JP" altLang="en-US" sz="1200" dirty="0">
                <a:latin typeface="Meiryo UI" panose="020B0604030504040204" pitchFamily="50" charset="-128"/>
                <a:ea typeface="Meiryo UI" panose="020B0604030504040204" pitchFamily="50" charset="-128"/>
              </a:rPr>
              <a:t>横断検索用</a:t>
            </a:r>
            <a:r>
              <a:rPr lang="en-US" altLang="ja-JP" sz="1200" dirty="0">
                <a:latin typeface="Meiryo UI" panose="020B0604030504040204" pitchFamily="50" charset="-128"/>
                <a:ea typeface="Meiryo UI" panose="020B0604030504040204" pitchFamily="50" charset="-128"/>
              </a:rPr>
              <a:t>CKAN</a:t>
            </a:r>
          </a:p>
        </p:txBody>
      </p:sp>
      <p:sp>
        <p:nvSpPr>
          <p:cNvPr id="106" name="正方形/長方形 105">
            <a:extLst>
              <a:ext uri="{FF2B5EF4-FFF2-40B4-BE49-F238E27FC236}">
                <a16:creationId xmlns:a16="http://schemas.microsoft.com/office/drawing/2014/main" id="{7C2C2DEB-ACB3-47E8-BF74-1BB796F81135}"/>
              </a:ext>
            </a:extLst>
          </p:cNvPr>
          <p:cNvSpPr/>
          <p:nvPr/>
        </p:nvSpPr>
        <p:spPr bwMode="auto">
          <a:xfrm>
            <a:off x="6337508" y="3692814"/>
            <a:ext cx="1879441" cy="230847"/>
          </a:xfrm>
          <a:prstGeom prst="rect">
            <a:avLst/>
          </a:prstGeom>
          <a:noFill/>
          <a:ln w="9525">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lang="ja-JP" altLang="en-US" sz="1200" dirty="0">
                <a:latin typeface="Meiryo UI" panose="020B0604030504040204" pitchFamily="50" charset="-128"/>
                <a:ea typeface="Meiryo UI" panose="020B0604030504040204" pitchFamily="50" charset="-128"/>
              </a:rPr>
              <a:t>詳細検索用</a:t>
            </a:r>
            <a:r>
              <a:rPr lang="en-US" altLang="ja-JP" sz="1200" dirty="0">
                <a:latin typeface="Meiryo UI" panose="020B0604030504040204" pitchFamily="50" charset="-128"/>
                <a:ea typeface="Meiryo UI" panose="020B0604030504040204" pitchFamily="50" charset="-128"/>
              </a:rPr>
              <a:t>CKAN</a:t>
            </a:r>
          </a:p>
        </p:txBody>
      </p:sp>
      <p:sp>
        <p:nvSpPr>
          <p:cNvPr id="108" name="正方形/長方形 107">
            <a:extLst>
              <a:ext uri="{FF2B5EF4-FFF2-40B4-BE49-F238E27FC236}">
                <a16:creationId xmlns:a16="http://schemas.microsoft.com/office/drawing/2014/main" id="{AF501CB3-D75A-4966-B141-DC9DBEFB12CA}"/>
              </a:ext>
            </a:extLst>
          </p:cNvPr>
          <p:cNvSpPr/>
          <p:nvPr/>
        </p:nvSpPr>
        <p:spPr bwMode="auto">
          <a:xfrm>
            <a:off x="6342126" y="4914148"/>
            <a:ext cx="1879441" cy="246044"/>
          </a:xfrm>
          <a:prstGeom prst="rect">
            <a:avLst/>
          </a:prstGeom>
          <a:noFill/>
          <a:ln w="9525">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lang="ja-JP" altLang="en-US" sz="1200" dirty="0">
                <a:latin typeface="Meiryo UI" panose="020B0604030504040204" pitchFamily="50" charset="-128"/>
                <a:ea typeface="Meiryo UI" panose="020B0604030504040204" pitchFamily="50" charset="-128"/>
              </a:rPr>
              <a:t>横断検索用</a:t>
            </a:r>
            <a:r>
              <a:rPr lang="en-US" altLang="ja-JP" sz="1200" dirty="0">
                <a:latin typeface="Meiryo UI" panose="020B0604030504040204" pitchFamily="50" charset="-128"/>
                <a:ea typeface="Meiryo UI" panose="020B0604030504040204" pitchFamily="50" charset="-128"/>
              </a:rPr>
              <a:t>CKAN</a:t>
            </a:r>
          </a:p>
        </p:txBody>
      </p:sp>
      <p:sp>
        <p:nvSpPr>
          <p:cNvPr id="109" name="正方形/長方形 108">
            <a:extLst>
              <a:ext uri="{FF2B5EF4-FFF2-40B4-BE49-F238E27FC236}">
                <a16:creationId xmlns:a16="http://schemas.microsoft.com/office/drawing/2014/main" id="{DB023C5B-1FB7-4DB4-BB3C-4CB9500D8832}"/>
              </a:ext>
            </a:extLst>
          </p:cNvPr>
          <p:cNvSpPr/>
          <p:nvPr/>
        </p:nvSpPr>
        <p:spPr bwMode="auto">
          <a:xfrm>
            <a:off x="6342126" y="5276842"/>
            <a:ext cx="1879441" cy="230847"/>
          </a:xfrm>
          <a:prstGeom prst="rect">
            <a:avLst/>
          </a:prstGeom>
          <a:noFill/>
          <a:ln w="9525">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lang="ja-JP" altLang="en-US" sz="1200" dirty="0">
                <a:latin typeface="Meiryo UI" panose="020B0604030504040204" pitchFamily="50" charset="-128"/>
                <a:ea typeface="Meiryo UI" panose="020B0604030504040204" pitchFamily="50" charset="-128"/>
              </a:rPr>
              <a:t>詳細検索用</a:t>
            </a:r>
            <a:r>
              <a:rPr lang="en-US" altLang="ja-JP" sz="1200" dirty="0">
                <a:latin typeface="Meiryo UI" panose="020B0604030504040204" pitchFamily="50" charset="-128"/>
                <a:ea typeface="Meiryo UI" panose="020B0604030504040204" pitchFamily="50" charset="-128"/>
              </a:rPr>
              <a:t>CKAN</a:t>
            </a:r>
          </a:p>
        </p:txBody>
      </p:sp>
      <p:cxnSp>
        <p:nvCxnSpPr>
          <p:cNvPr id="114" name="直線矢印コネクタ 84">
            <a:extLst>
              <a:ext uri="{FF2B5EF4-FFF2-40B4-BE49-F238E27FC236}">
                <a16:creationId xmlns:a16="http://schemas.microsoft.com/office/drawing/2014/main" id="{5B45A150-7820-48FC-9763-E3EE71CFD7E6}"/>
              </a:ext>
            </a:extLst>
          </p:cNvPr>
          <p:cNvCxnSpPr>
            <a:cxnSpLocks/>
            <a:endCxn id="62" idx="1"/>
          </p:cNvCxnSpPr>
          <p:nvPr/>
        </p:nvCxnSpPr>
        <p:spPr>
          <a:xfrm rot="5400000" flipH="1" flipV="1">
            <a:off x="5468939" y="2423660"/>
            <a:ext cx="1344616" cy="364808"/>
          </a:xfrm>
          <a:prstGeom prst="bentConnector2">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19" name="直線矢印コネクタ 84">
            <a:extLst>
              <a:ext uri="{FF2B5EF4-FFF2-40B4-BE49-F238E27FC236}">
                <a16:creationId xmlns:a16="http://schemas.microsoft.com/office/drawing/2014/main" id="{0006258B-ADD9-4DD9-B83D-D6A3A017BC15}"/>
              </a:ext>
            </a:extLst>
          </p:cNvPr>
          <p:cNvCxnSpPr>
            <a:cxnSpLocks/>
            <a:endCxn id="63" idx="1"/>
          </p:cNvCxnSpPr>
          <p:nvPr/>
        </p:nvCxnSpPr>
        <p:spPr>
          <a:xfrm rot="5400000" flipH="1" flipV="1">
            <a:off x="5654012" y="2594024"/>
            <a:ext cx="974471" cy="364808"/>
          </a:xfrm>
          <a:prstGeom prst="bentConnector2">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27" name="直線矢印コネクタ 84">
            <a:extLst>
              <a:ext uri="{FF2B5EF4-FFF2-40B4-BE49-F238E27FC236}">
                <a16:creationId xmlns:a16="http://schemas.microsoft.com/office/drawing/2014/main" id="{FC5065CC-5348-4744-9B9F-AB2C5E2BCFEC}"/>
              </a:ext>
            </a:extLst>
          </p:cNvPr>
          <p:cNvCxnSpPr>
            <a:cxnSpLocks/>
            <a:endCxn id="101" idx="1"/>
          </p:cNvCxnSpPr>
          <p:nvPr/>
        </p:nvCxnSpPr>
        <p:spPr>
          <a:xfrm rot="16200000" flipH="1">
            <a:off x="5900362" y="3015996"/>
            <a:ext cx="495626" cy="378665"/>
          </a:xfrm>
          <a:prstGeom prst="bentConnector2">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32" name="直線矢印コネクタ 84">
            <a:extLst>
              <a:ext uri="{FF2B5EF4-FFF2-40B4-BE49-F238E27FC236}">
                <a16:creationId xmlns:a16="http://schemas.microsoft.com/office/drawing/2014/main" id="{230CDEF5-BF12-4C21-A642-149C7A8426E2}"/>
              </a:ext>
            </a:extLst>
          </p:cNvPr>
          <p:cNvCxnSpPr>
            <a:cxnSpLocks/>
            <a:endCxn id="106" idx="1"/>
          </p:cNvCxnSpPr>
          <p:nvPr/>
        </p:nvCxnSpPr>
        <p:spPr>
          <a:xfrm rot="16200000" flipH="1">
            <a:off x="5799014" y="3269744"/>
            <a:ext cx="698322" cy="378666"/>
          </a:xfrm>
          <a:prstGeom prst="bentConnector2">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35" name="直線矢印コネクタ 84">
            <a:extLst>
              <a:ext uri="{FF2B5EF4-FFF2-40B4-BE49-F238E27FC236}">
                <a16:creationId xmlns:a16="http://schemas.microsoft.com/office/drawing/2014/main" id="{A6A377BE-EEE8-4826-A0DE-A88E42C27324}"/>
              </a:ext>
            </a:extLst>
          </p:cNvPr>
          <p:cNvCxnSpPr>
            <a:cxnSpLocks/>
            <a:endCxn id="108" idx="1"/>
          </p:cNvCxnSpPr>
          <p:nvPr/>
        </p:nvCxnSpPr>
        <p:spPr>
          <a:xfrm rot="16200000" flipH="1">
            <a:off x="5230160" y="3925203"/>
            <a:ext cx="1840649" cy="383284"/>
          </a:xfrm>
          <a:prstGeom prst="bentConnector2">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38" name="直線矢印コネクタ 84">
            <a:extLst>
              <a:ext uri="{FF2B5EF4-FFF2-40B4-BE49-F238E27FC236}">
                <a16:creationId xmlns:a16="http://schemas.microsoft.com/office/drawing/2014/main" id="{FA79E5CE-4382-4DC1-82EC-749F3C43F963}"/>
              </a:ext>
            </a:extLst>
          </p:cNvPr>
          <p:cNvCxnSpPr>
            <a:cxnSpLocks/>
            <a:endCxn id="109" idx="1"/>
          </p:cNvCxnSpPr>
          <p:nvPr/>
        </p:nvCxnSpPr>
        <p:spPr>
          <a:xfrm rot="16200000" flipH="1">
            <a:off x="5136839" y="4186978"/>
            <a:ext cx="2027289" cy="383285"/>
          </a:xfrm>
          <a:prstGeom prst="bentConnector2">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71" name="正方形/長方形 70">
            <a:extLst>
              <a:ext uri="{FF2B5EF4-FFF2-40B4-BE49-F238E27FC236}">
                <a16:creationId xmlns:a16="http://schemas.microsoft.com/office/drawing/2014/main" id="{38928A6D-6515-499D-9760-8E192CDCCC09}"/>
              </a:ext>
            </a:extLst>
          </p:cNvPr>
          <p:cNvSpPr/>
          <p:nvPr/>
        </p:nvSpPr>
        <p:spPr bwMode="auto">
          <a:xfrm>
            <a:off x="2786778" y="5959111"/>
            <a:ext cx="1188127" cy="508336"/>
          </a:xfrm>
          <a:prstGeom prst="rect">
            <a:avLst/>
          </a:prstGeom>
          <a:ln w="25400">
            <a:solidFill>
              <a:schemeClr val="tx1"/>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コンテナ</a:t>
            </a:r>
            <a:endParaRPr kumimoji="1" lang="en-US" altLang="ja-JP" sz="1200" dirty="0">
              <a:latin typeface="Meiryo UI" panose="020B0604030504040204" pitchFamily="50" charset="-128"/>
              <a:ea typeface="Meiryo UI" panose="020B0604030504040204" pitchFamily="50" charset="-128"/>
            </a:endParaRPr>
          </a:p>
        </p:txBody>
      </p:sp>
      <p:sp>
        <p:nvSpPr>
          <p:cNvPr id="83" name="正方形/長方形 82">
            <a:extLst>
              <a:ext uri="{FF2B5EF4-FFF2-40B4-BE49-F238E27FC236}">
                <a16:creationId xmlns:a16="http://schemas.microsoft.com/office/drawing/2014/main" id="{59ACD20E-29B1-4819-B827-45C8E6620F9C}"/>
              </a:ext>
            </a:extLst>
          </p:cNvPr>
          <p:cNvSpPr/>
          <p:nvPr/>
        </p:nvSpPr>
        <p:spPr bwMode="auto">
          <a:xfrm>
            <a:off x="8753909" y="1131094"/>
            <a:ext cx="944992" cy="1144053"/>
          </a:xfrm>
          <a:prstGeom prst="rect">
            <a:avLst/>
          </a:prstGeom>
          <a:solidFill>
            <a:schemeClr val="bg1"/>
          </a:solidFill>
          <a:ln w="28575">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lang="ja-JP" altLang="en-US" sz="1200" dirty="0">
                <a:latin typeface="Meiryo UI" panose="020B0604030504040204" pitchFamily="50" charset="-128"/>
                <a:ea typeface="Meiryo UI" panose="020B0604030504040204" pitchFamily="50" charset="-128"/>
              </a:rPr>
              <a:t>横断検索用</a:t>
            </a:r>
            <a:r>
              <a:rPr lang="en-US" altLang="ja-JP" sz="1200" dirty="0">
                <a:latin typeface="Meiryo UI" panose="020B0604030504040204" pitchFamily="50" charset="-128"/>
                <a:ea typeface="Meiryo UI" panose="020B0604030504040204" pitchFamily="50" charset="-128"/>
              </a:rPr>
              <a:t>CKAN</a:t>
            </a:r>
          </a:p>
        </p:txBody>
      </p:sp>
      <p:sp>
        <p:nvSpPr>
          <p:cNvPr id="85" name="正方形/長方形 84">
            <a:extLst>
              <a:ext uri="{FF2B5EF4-FFF2-40B4-BE49-F238E27FC236}">
                <a16:creationId xmlns:a16="http://schemas.microsoft.com/office/drawing/2014/main" id="{9002B587-A337-466F-AB78-179703F96536}"/>
              </a:ext>
            </a:extLst>
          </p:cNvPr>
          <p:cNvSpPr/>
          <p:nvPr/>
        </p:nvSpPr>
        <p:spPr bwMode="auto">
          <a:xfrm>
            <a:off x="8773931" y="2460708"/>
            <a:ext cx="944992" cy="1144053"/>
          </a:xfrm>
          <a:prstGeom prst="rect">
            <a:avLst/>
          </a:prstGeom>
          <a:solidFill>
            <a:schemeClr val="bg1"/>
          </a:solidFill>
          <a:ln w="28575">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lang="ja-JP" altLang="en-US" sz="1200" dirty="0">
                <a:latin typeface="Meiryo UI" panose="020B0604030504040204" pitchFamily="50" charset="-128"/>
                <a:ea typeface="Meiryo UI" panose="020B0604030504040204" pitchFamily="50" charset="-128"/>
              </a:rPr>
              <a:t>詳細検索用</a:t>
            </a:r>
            <a:r>
              <a:rPr lang="en-US" altLang="ja-JP" sz="1200" dirty="0">
                <a:latin typeface="Meiryo UI" panose="020B0604030504040204" pitchFamily="50" charset="-128"/>
                <a:ea typeface="Meiryo UI" panose="020B0604030504040204" pitchFamily="50" charset="-128"/>
              </a:rPr>
              <a:t>CKAN</a:t>
            </a:r>
          </a:p>
        </p:txBody>
      </p:sp>
      <p:sp>
        <p:nvSpPr>
          <p:cNvPr id="86" name="正方形/長方形 85">
            <a:extLst>
              <a:ext uri="{FF2B5EF4-FFF2-40B4-BE49-F238E27FC236}">
                <a16:creationId xmlns:a16="http://schemas.microsoft.com/office/drawing/2014/main" id="{DEEFECF0-9C98-47DA-BD76-551C0704B4A5}"/>
              </a:ext>
            </a:extLst>
          </p:cNvPr>
          <p:cNvSpPr/>
          <p:nvPr/>
        </p:nvSpPr>
        <p:spPr bwMode="auto">
          <a:xfrm>
            <a:off x="8775137" y="3792427"/>
            <a:ext cx="944992" cy="765338"/>
          </a:xfrm>
          <a:prstGeom prst="rect">
            <a:avLst/>
          </a:prstGeom>
          <a:solidFill>
            <a:schemeClr val="bg1"/>
          </a:solidFill>
          <a:ln w="28575">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lang="ja-JP" altLang="en-US" sz="1200" dirty="0">
                <a:latin typeface="Meiryo UI" panose="020B0604030504040204" pitchFamily="50" charset="-128"/>
                <a:ea typeface="Meiryo UI" panose="020B0604030504040204" pitchFamily="50" charset="-128"/>
              </a:rPr>
              <a:t>来歴管理</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サーバ</a:t>
            </a:r>
            <a:endParaRPr lang="en-US" altLang="ja-JP" sz="1200" dirty="0">
              <a:latin typeface="Meiryo UI" panose="020B0604030504040204" pitchFamily="50" charset="-128"/>
              <a:ea typeface="Meiryo UI" panose="020B0604030504040204" pitchFamily="50" charset="-128"/>
            </a:endParaRPr>
          </a:p>
        </p:txBody>
      </p:sp>
      <p:cxnSp>
        <p:nvCxnSpPr>
          <p:cNvPr id="16" name="コネクタ: カギ線 15">
            <a:extLst>
              <a:ext uri="{FF2B5EF4-FFF2-40B4-BE49-F238E27FC236}">
                <a16:creationId xmlns:a16="http://schemas.microsoft.com/office/drawing/2014/main" id="{5EA9C335-F550-4787-A5BB-C7DF9FDE99C8}"/>
              </a:ext>
            </a:extLst>
          </p:cNvPr>
          <p:cNvCxnSpPr>
            <a:cxnSpLocks/>
          </p:cNvCxnSpPr>
          <p:nvPr/>
        </p:nvCxnSpPr>
        <p:spPr>
          <a:xfrm rot="10800000">
            <a:off x="4987584" y="3248299"/>
            <a:ext cx="971256" cy="80683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7" name="コネクタ: カギ線 26">
            <a:extLst>
              <a:ext uri="{FF2B5EF4-FFF2-40B4-BE49-F238E27FC236}">
                <a16:creationId xmlns:a16="http://schemas.microsoft.com/office/drawing/2014/main" id="{B9F6A2B7-07AF-4432-A5F4-0247633F5396}"/>
              </a:ext>
            </a:extLst>
          </p:cNvPr>
          <p:cNvCxnSpPr>
            <a:cxnSpLocks/>
            <a:endCxn id="83" idx="0"/>
          </p:cNvCxnSpPr>
          <p:nvPr/>
        </p:nvCxnSpPr>
        <p:spPr>
          <a:xfrm flipV="1">
            <a:off x="4953000" y="1131094"/>
            <a:ext cx="4273405" cy="525798"/>
          </a:xfrm>
          <a:prstGeom prst="bentConnector4">
            <a:avLst>
              <a:gd name="adj1" fmla="val 10511"/>
              <a:gd name="adj2" fmla="val 143477"/>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9" name="テキスト ボックス 98">
            <a:extLst>
              <a:ext uri="{FF2B5EF4-FFF2-40B4-BE49-F238E27FC236}">
                <a16:creationId xmlns:a16="http://schemas.microsoft.com/office/drawing/2014/main" id="{1B085832-631D-4BE5-9266-4E90C1F441F2}"/>
              </a:ext>
            </a:extLst>
          </p:cNvPr>
          <p:cNvSpPr txBox="1"/>
          <p:nvPr/>
        </p:nvSpPr>
        <p:spPr>
          <a:xfrm>
            <a:off x="5376208" y="663392"/>
            <a:ext cx="1006068"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CKAN API</a:t>
            </a:r>
            <a:endParaRPr kumimoji="1" lang="ja-JP" altLang="en-US" sz="1200" dirty="0">
              <a:latin typeface="Meiryo UI" panose="020B0604030504040204" pitchFamily="50" charset="-128"/>
              <a:ea typeface="Meiryo UI" panose="020B0604030504040204" pitchFamily="50" charset="-128"/>
            </a:endParaRPr>
          </a:p>
        </p:txBody>
      </p:sp>
      <p:cxnSp>
        <p:nvCxnSpPr>
          <p:cNvPr id="84" name="コネクタ: カギ線 83">
            <a:extLst>
              <a:ext uri="{FF2B5EF4-FFF2-40B4-BE49-F238E27FC236}">
                <a16:creationId xmlns:a16="http://schemas.microsoft.com/office/drawing/2014/main" id="{CDB85C71-DA6E-45AC-B07A-932AEA86F0CB}"/>
              </a:ext>
            </a:extLst>
          </p:cNvPr>
          <p:cNvCxnSpPr>
            <a:cxnSpLocks/>
            <a:endCxn id="85" idx="1"/>
          </p:cNvCxnSpPr>
          <p:nvPr/>
        </p:nvCxnSpPr>
        <p:spPr>
          <a:xfrm rot="16200000" flipH="1">
            <a:off x="7562012" y="1820816"/>
            <a:ext cx="2133972" cy="28986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24" name="テキスト ボックス 123">
            <a:extLst>
              <a:ext uri="{FF2B5EF4-FFF2-40B4-BE49-F238E27FC236}">
                <a16:creationId xmlns:a16="http://schemas.microsoft.com/office/drawing/2014/main" id="{F8575EA5-9FCD-420C-8EDA-268B13A43A89}"/>
              </a:ext>
            </a:extLst>
          </p:cNvPr>
          <p:cNvSpPr txBox="1"/>
          <p:nvPr/>
        </p:nvSpPr>
        <p:spPr>
          <a:xfrm>
            <a:off x="9226405" y="5646895"/>
            <a:ext cx="652358"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HTTP</a:t>
            </a:r>
            <a:endParaRPr kumimoji="1" lang="ja-JP" altLang="en-US" sz="1200" dirty="0">
              <a:latin typeface="Meiryo UI" panose="020B0604030504040204" pitchFamily="50" charset="-128"/>
              <a:ea typeface="Meiryo UI" panose="020B0604030504040204" pitchFamily="50" charset="-128"/>
            </a:endParaRPr>
          </a:p>
        </p:txBody>
      </p:sp>
      <p:cxnSp>
        <p:nvCxnSpPr>
          <p:cNvPr id="75" name="直線矢印コネクタ 74">
            <a:extLst>
              <a:ext uri="{FF2B5EF4-FFF2-40B4-BE49-F238E27FC236}">
                <a16:creationId xmlns:a16="http://schemas.microsoft.com/office/drawing/2014/main" id="{3D46DA93-16C7-443C-8995-A35F13285C08}"/>
              </a:ext>
            </a:extLst>
          </p:cNvPr>
          <p:cNvCxnSpPr>
            <a:cxnSpLocks/>
            <a:endCxn id="80" idx="1"/>
          </p:cNvCxnSpPr>
          <p:nvPr/>
        </p:nvCxnSpPr>
        <p:spPr>
          <a:xfrm>
            <a:off x="3832484" y="3395199"/>
            <a:ext cx="0" cy="318901"/>
          </a:xfrm>
          <a:prstGeom prst="straightConnector1">
            <a:avLst/>
          </a:prstGeom>
          <a:ln w="25400">
            <a:solidFill>
              <a:schemeClr val="tx1">
                <a:lumMod val="50000"/>
                <a:lumOff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7" name="グループ化 76">
            <a:extLst>
              <a:ext uri="{FF2B5EF4-FFF2-40B4-BE49-F238E27FC236}">
                <a16:creationId xmlns:a16="http://schemas.microsoft.com/office/drawing/2014/main" id="{6FBBCD29-B8F6-4B9A-91A9-9BC2C1A39A13}"/>
              </a:ext>
            </a:extLst>
          </p:cNvPr>
          <p:cNvGrpSpPr/>
          <p:nvPr/>
        </p:nvGrpSpPr>
        <p:grpSpPr>
          <a:xfrm>
            <a:off x="3461383" y="3696324"/>
            <a:ext cx="728754" cy="1124126"/>
            <a:chOff x="2637033" y="3692814"/>
            <a:chExt cx="977907" cy="1124126"/>
          </a:xfrm>
        </p:grpSpPr>
        <p:sp>
          <p:nvSpPr>
            <p:cNvPr id="79" name="正方形/長方形 78">
              <a:extLst>
                <a:ext uri="{FF2B5EF4-FFF2-40B4-BE49-F238E27FC236}">
                  <a16:creationId xmlns:a16="http://schemas.microsoft.com/office/drawing/2014/main" id="{23067775-8B48-4A9B-8748-BB43E2EF488E}"/>
                </a:ext>
              </a:extLst>
            </p:cNvPr>
            <p:cNvSpPr/>
            <p:nvPr/>
          </p:nvSpPr>
          <p:spPr bwMode="auto">
            <a:xfrm>
              <a:off x="2637033" y="3692814"/>
              <a:ext cx="977907" cy="1124126"/>
            </a:xfrm>
            <a:prstGeom prst="rect">
              <a:avLst/>
            </a:prstGeom>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kumimoji="1" lang="en-US" altLang="ja-JP" sz="1200" dirty="0">
                  <a:solidFill>
                    <a:schemeClr val="tx1"/>
                  </a:solidFill>
                  <a:latin typeface="Meiryo UI" panose="020B0604030504040204" pitchFamily="50" charset="-128"/>
                  <a:ea typeface="Meiryo UI" panose="020B0604030504040204" pitchFamily="50" charset="-128"/>
                </a:rPr>
                <a:t>NGSI</a:t>
              </a:r>
            </a:p>
            <a:p>
              <a:pPr algn="ctr"/>
              <a:r>
                <a:rPr kumimoji="1" lang="ja-JP" altLang="en-US" sz="1200" dirty="0">
                  <a:solidFill>
                    <a:schemeClr val="tx1"/>
                  </a:solidFill>
                  <a:latin typeface="Meiryo UI" panose="020B0604030504040204" pitchFamily="50" charset="-128"/>
                  <a:ea typeface="Meiryo UI" panose="020B0604030504040204" pitchFamily="50" charset="-128"/>
                </a:rPr>
                <a:t>連携</a:t>
              </a:r>
              <a:endParaRPr kumimoji="1" lang="en-US" altLang="ja-JP" sz="1200" dirty="0">
                <a:solidFill>
                  <a:schemeClr val="tx1"/>
                </a:solidFill>
                <a:latin typeface="Meiryo UI" panose="020B0604030504040204" pitchFamily="50" charset="-128"/>
                <a:ea typeface="Meiryo UI" panose="020B0604030504040204" pitchFamily="50" charset="-128"/>
              </a:endParaRPr>
            </a:p>
            <a:p>
              <a:pPr algn="ctr"/>
              <a:r>
                <a:rPr kumimoji="1" lang="ja-JP" altLang="en-US" sz="1200" dirty="0">
                  <a:solidFill>
                    <a:schemeClr val="tx1"/>
                  </a:solidFill>
                  <a:latin typeface="Meiryo UI" panose="020B0604030504040204" pitchFamily="50" charset="-128"/>
                  <a:ea typeface="Meiryo UI" panose="020B0604030504040204" pitchFamily="50" charset="-128"/>
                </a:rPr>
                <a:t>コンテナ</a:t>
              </a:r>
              <a:endParaRPr kumimoji="1" lang="en-US" altLang="ja-JP" sz="1200" dirty="0">
                <a:solidFill>
                  <a:schemeClr val="tx1"/>
                </a:solidFill>
                <a:latin typeface="Meiryo UI" panose="020B0604030504040204" pitchFamily="50" charset="-128"/>
                <a:ea typeface="Meiryo UI" panose="020B0604030504040204" pitchFamily="50" charset="-128"/>
              </a:endParaRPr>
            </a:p>
          </p:txBody>
        </p:sp>
        <p:sp>
          <p:nvSpPr>
            <p:cNvPr id="80" name="正方形/長方形 79">
              <a:extLst>
                <a:ext uri="{FF2B5EF4-FFF2-40B4-BE49-F238E27FC236}">
                  <a16:creationId xmlns:a16="http://schemas.microsoft.com/office/drawing/2014/main" id="{3870DD34-96E1-4264-B1EC-C1BD35FF859B}"/>
                </a:ext>
              </a:extLst>
            </p:cNvPr>
            <p:cNvSpPr/>
            <p:nvPr/>
          </p:nvSpPr>
          <p:spPr>
            <a:xfrm rot="5400000">
              <a:off x="3033062" y="3557840"/>
              <a:ext cx="203893" cy="509392"/>
            </a:xfrm>
            <a:prstGeom prst="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eiryo UI" panose="020B0604030504040204" pitchFamily="50" charset="-128"/>
                <a:ea typeface="Meiryo UI" panose="020B0604030504040204" pitchFamily="50" charset="-128"/>
              </a:endParaRPr>
            </a:p>
          </p:txBody>
        </p:sp>
      </p:grpSp>
      <p:sp>
        <p:nvSpPr>
          <p:cNvPr id="82" name="四角形: 1 つの角を切り取る 81">
            <a:extLst>
              <a:ext uri="{FF2B5EF4-FFF2-40B4-BE49-F238E27FC236}">
                <a16:creationId xmlns:a16="http://schemas.microsoft.com/office/drawing/2014/main" id="{6CB506D1-C974-4211-9BF2-E29FD8BA3C00}"/>
              </a:ext>
            </a:extLst>
          </p:cNvPr>
          <p:cNvSpPr/>
          <p:nvPr/>
        </p:nvSpPr>
        <p:spPr>
          <a:xfrm>
            <a:off x="1723930" y="2162145"/>
            <a:ext cx="567856" cy="757587"/>
          </a:xfrm>
          <a:prstGeom prst="snip1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algn="ctr" rtl="0" eaLnBrk="1" latinLnBrk="0" hangingPunct="1">
              <a:spcBef>
                <a:spcPts val="0"/>
              </a:spcBef>
              <a:spcAft>
                <a:spcPts val="0"/>
              </a:spcAft>
            </a:pPr>
            <a:r>
              <a:rPr kumimoji="1" lang="ja-JP" altLang="ja-JP" sz="1000" kern="1200" dirty="0">
                <a:solidFill>
                  <a:srgbClr val="262626"/>
                </a:solidFill>
                <a:effectLst/>
                <a:latin typeface="Meiryo UI" panose="020B0604030504040204" pitchFamily="50" charset="-128"/>
                <a:ea typeface="Meiryo UI" panose="020B0604030504040204" pitchFamily="50" charset="-128"/>
                <a:cs typeface="+mn-cs"/>
              </a:rPr>
              <a:t>公開用</a:t>
            </a:r>
            <a:endParaRPr lang="ja-JP" altLang="ja-JP" sz="1000" dirty="0">
              <a:effectLst/>
            </a:endParaRPr>
          </a:p>
          <a:p>
            <a:pPr marL="0" algn="ctr" rtl="0" eaLnBrk="1" latinLnBrk="0" hangingPunct="1">
              <a:spcBef>
                <a:spcPts val="0"/>
              </a:spcBef>
              <a:spcAft>
                <a:spcPts val="0"/>
              </a:spcAft>
            </a:pPr>
            <a:r>
              <a:rPr kumimoji="1" lang="en-US" altLang="ja-JP" sz="1000" kern="1200" dirty="0">
                <a:solidFill>
                  <a:srgbClr val="262626"/>
                </a:solidFill>
                <a:effectLst/>
                <a:latin typeface="Meiryo UI" panose="020B0604030504040204" pitchFamily="50" charset="-128"/>
                <a:ea typeface="Meiryo UI" panose="020B0604030504040204" pitchFamily="50" charset="-128"/>
                <a:cs typeface="+mn-cs"/>
              </a:rPr>
              <a:t>Html/JavaScript</a:t>
            </a:r>
            <a:r>
              <a:rPr kumimoji="1" lang="ja-JP" altLang="ja-JP" sz="1000" kern="1200" dirty="0">
                <a:solidFill>
                  <a:srgbClr val="262626"/>
                </a:solidFill>
                <a:effectLst/>
                <a:latin typeface="Meiryo UI" panose="020B0604030504040204" pitchFamily="50" charset="-128"/>
                <a:ea typeface="Meiryo UI" panose="020B0604030504040204" pitchFamily="50" charset="-128"/>
                <a:cs typeface="+mn-cs"/>
              </a:rPr>
              <a:t>ファイル</a:t>
            </a:r>
            <a:endParaRPr lang="ja-JP" altLang="ja-JP" sz="1000" dirty="0">
              <a:effectLst/>
            </a:endParaRPr>
          </a:p>
          <a:p>
            <a:pPr algn="ct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81" name="正方形/長方形 80">
            <a:extLst>
              <a:ext uri="{FF2B5EF4-FFF2-40B4-BE49-F238E27FC236}">
                <a16:creationId xmlns:a16="http://schemas.microsoft.com/office/drawing/2014/main" id="{B0783A5C-8E25-A7BB-7137-C1EDD1AE8768}"/>
              </a:ext>
            </a:extLst>
          </p:cNvPr>
          <p:cNvSpPr/>
          <p:nvPr/>
        </p:nvSpPr>
        <p:spPr bwMode="auto">
          <a:xfrm>
            <a:off x="8773931" y="4812905"/>
            <a:ext cx="944992" cy="765338"/>
          </a:xfrm>
          <a:prstGeom prst="rect">
            <a:avLst/>
          </a:prstGeom>
          <a:solidFill>
            <a:schemeClr val="bg1"/>
          </a:solidFill>
          <a:ln w="28575">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lang="ja-JP" altLang="en-US" sz="1200" dirty="0">
                <a:solidFill>
                  <a:schemeClr val="tx1"/>
                </a:solidFill>
                <a:latin typeface="Meiryo UI" panose="020B0604030504040204" pitchFamily="50" charset="-128"/>
                <a:ea typeface="Meiryo UI" panose="020B0604030504040204" pitchFamily="50" charset="-128"/>
              </a:rPr>
              <a:t>認証</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サーバ</a:t>
            </a:r>
            <a:endParaRPr lang="en-US" altLang="ja-JP" sz="1200" dirty="0">
              <a:solidFill>
                <a:schemeClr val="tx1"/>
              </a:solidFill>
              <a:latin typeface="Meiryo UI" panose="020B0604030504040204" pitchFamily="50" charset="-128"/>
              <a:ea typeface="Meiryo UI" panose="020B0604030504040204" pitchFamily="50" charset="-128"/>
            </a:endParaRPr>
          </a:p>
        </p:txBody>
      </p:sp>
      <p:cxnSp>
        <p:nvCxnSpPr>
          <p:cNvPr id="22" name="直線矢印コネクタ 21">
            <a:extLst>
              <a:ext uri="{FF2B5EF4-FFF2-40B4-BE49-F238E27FC236}">
                <a16:creationId xmlns:a16="http://schemas.microsoft.com/office/drawing/2014/main" id="{1F2C502B-C7FA-843E-D148-10C32862C307}"/>
              </a:ext>
            </a:extLst>
          </p:cNvPr>
          <p:cNvCxnSpPr>
            <a:cxnSpLocks/>
          </p:cNvCxnSpPr>
          <p:nvPr/>
        </p:nvCxnSpPr>
        <p:spPr>
          <a:xfrm flipV="1">
            <a:off x="4554245" y="3391689"/>
            <a:ext cx="0" cy="9869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93E9F48F-9E4D-035E-DB4E-272A0DFCE73C}"/>
              </a:ext>
            </a:extLst>
          </p:cNvPr>
          <p:cNvCxnSpPr>
            <a:cxnSpLocks/>
          </p:cNvCxnSpPr>
          <p:nvPr/>
        </p:nvCxnSpPr>
        <p:spPr>
          <a:xfrm>
            <a:off x="5516518" y="5772978"/>
            <a:ext cx="3086326" cy="0"/>
          </a:xfrm>
          <a:prstGeom prst="line">
            <a:avLst/>
          </a:prstGeom>
        </p:spPr>
        <p:style>
          <a:lnRef idx="1">
            <a:schemeClr val="dk1"/>
          </a:lnRef>
          <a:fillRef idx="0">
            <a:schemeClr val="dk1"/>
          </a:fillRef>
          <a:effectRef idx="0">
            <a:schemeClr val="dk1"/>
          </a:effectRef>
          <a:fontRef idx="minor">
            <a:schemeClr val="tx1"/>
          </a:fontRef>
        </p:style>
      </p:cxnSp>
      <p:cxnSp>
        <p:nvCxnSpPr>
          <p:cNvPr id="29" name="コネクタ: カギ線 28">
            <a:extLst>
              <a:ext uri="{FF2B5EF4-FFF2-40B4-BE49-F238E27FC236}">
                <a16:creationId xmlns:a16="http://schemas.microsoft.com/office/drawing/2014/main" id="{45826E71-19C8-8C95-D9D8-0AD4C7DB30A7}"/>
              </a:ext>
            </a:extLst>
          </p:cNvPr>
          <p:cNvCxnSpPr>
            <a:endCxn id="86" idx="1"/>
          </p:cNvCxnSpPr>
          <p:nvPr/>
        </p:nvCxnSpPr>
        <p:spPr>
          <a:xfrm rot="5400000" flipH="1" flipV="1">
            <a:off x="7890049" y="4887891"/>
            <a:ext cx="1597882" cy="17229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15" name="テキスト ボックス 114">
            <a:extLst>
              <a:ext uri="{FF2B5EF4-FFF2-40B4-BE49-F238E27FC236}">
                <a16:creationId xmlns:a16="http://schemas.microsoft.com/office/drawing/2014/main" id="{44BC6A2E-06EC-4EB0-4962-393761013D05}"/>
              </a:ext>
            </a:extLst>
          </p:cNvPr>
          <p:cNvSpPr txBox="1"/>
          <p:nvPr/>
        </p:nvSpPr>
        <p:spPr>
          <a:xfrm>
            <a:off x="8267891" y="3944046"/>
            <a:ext cx="652358"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HTTP</a:t>
            </a:r>
            <a:endParaRPr kumimoji="1" lang="ja-JP" altLang="en-US" sz="1200" dirty="0">
              <a:latin typeface="Meiryo UI" panose="020B0604030504040204" pitchFamily="50" charset="-128"/>
              <a:ea typeface="Meiryo UI" panose="020B0604030504040204" pitchFamily="50" charset="-128"/>
            </a:endParaRPr>
          </a:p>
        </p:txBody>
      </p:sp>
      <p:cxnSp>
        <p:nvCxnSpPr>
          <p:cNvPr id="32" name="直線コネクタ 31">
            <a:extLst>
              <a:ext uri="{FF2B5EF4-FFF2-40B4-BE49-F238E27FC236}">
                <a16:creationId xmlns:a16="http://schemas.microsoft.com/office/drawing/2014/main" id="{84F5F328-C4A8-95AA-8A51-A1F0E8B6BE53}"/>
              </a:ext>
            </a:extLst>
          </p:cNvPr>
          <p:cNvCxnSpPr>
            <a:cxnSpLocks/>
          </p:cNvCxnSpPr>
          <p:nvPr/>
        </p:nvCxnSpPr>
        <p:spPr>
          <a:xfrm>
            <a:off x="4554245" y="4378620"/>
            <a:ext cx="962273" cy="0"/>
          </a:xfrm>
          <a:prstGeom prst="line">
            <a:avLst/>
          </a:prstGeom>
        </p:spPr>
        <p:style>
          <a:lnRef idx="1">
            <a:schemeClr val="dk1"/>
          </a:lnRef>
          <a:fillRef idx="0">
            <a:schemeClr val="dk1"/>
          </a:fillRef>
          <a:effectRef idx="0">
            <a:schemeClr val="dk1"/>
          </a:effectRef>
          <a:fontRef idx="minor">
            <a:schemeClr val="tx1"/>
          </a:fontRef>
        </p:style>
      </p:cxnSp>
      <p:cxnSp>
        <p:nvCxnSpPr>
          <p:cNvPr id="34" name="直線コネクタ 33">
            <a:extLst>
              <a:ext uri="{FF2B5EF4-FFF2-40B4-BE49-F238E27FC236}">
                <a16:creationId xmlns:a16="http://schemas.microsoft.com/office/drawing/2014/main" id="{2F79A1F5-E6A4-E80B-577C-FA9350BA0706}"/>
              </a:ext>
            </a:extLst>
          </p:cNvPr>
          <p:cNvCxnSpPr>
            <a:cxnSpLocks/>
          </p:cNvCxnSpPr>
          <p:nvPr/>
        </p:nvCxnSpPr>
        <p:spPr>
          <a:xfrm>
            <a:off x="5516518" y="4378620"/>
            <a:ext cx="0" cy="1394358"/>
          </a:xfrm>
          <a:prstGeom prst="line">
            <a:avLst/>
          </a:prstGeom>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FB332579-76CA-B4D3-FAB8-8FD30035E181}"/>
              </a:ext>
            </a:extLst>
          </p:cNvPr>
          <p:cNvCxnSpPr>
            <a:cxnSpLocks/>
          </p:cNvCxnSpPr>
          <p:nvPr/>
        </p:nvCxnSpPr>
        <p:spPr>
          <a:xfrm flipV="1">
            <a:off x="4366665" y="3391689"/>
            <a:ext cx="0" cy="1281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81DC4435-71C9-F715-7023-BE555ABEA6C2}"/>
              </a:ext>
            </a:extLst>
          </p:cNvPr>
          <p:cNvCxnSpPr>
            <a:cxnSpLocks/>
          </p:cNvCxnSpPr>
          <p:nvPr/>
        </p:nvCxnSpPr>
        <p:spPr>
          <a:xfrm>
            <a:off x="4366665" y="4673187"/>
            <a:ext cx="980552" cy="0"/>
          </a:xfrm>
          <a:prstGeom prst="line">
            <a:avLst/>
          </a:prstGeom>
        </p:spPr>
        <p:style>
          <a:lnRef idx="1">
            <a:schemeClr val="dk1"/>
          </a:lnRef>
          <a:fillRef idx="0">
            <a:schemeClr val="dk1"/>
          </a:fillRef>
          <a:effectRef idx="0">
            <a:schemeClr val="dk1"/>
          </a:effectRef>
          <a:fontRef idx="minor">
            <a:schemeClr val="tx1"/>
          </a:fontRef>
        </p:style>
      </p:cxnSp>
      <p:cxnSp>
        <p:nvCxnSpPr>
          <p:cNvPr id="53" name="コネクタ: カギ線 52">
            <a:extLst>
              <a:ext uri="{FF2B5EF4-FFF2-40B4-BE49-F238E27FC236}">
                <a16:creationId xmlns:a16="http://schemas.microsoft.com/office/drawing/2014/main" id="{C41267AD-5A79-61A8-08D2-EC9E601F7406}"/>
              </a:ext>
            </a:extLst>
          </p:cNvPr>
          <p:cNvCxnSpPr>
            <a:endCxn id="81" idx="2"/>
          </p:cNvCxnSpPr>
          <p:nvPr/>
        </p:nvCxnSpPr>
        <p:spPr>
          <a:xfrm>
            <a:off x="5347217" y="4673187"/>
            <a:ext cx="3899210" cy="905056"/>
          </a:xfrm>
          <a:prstGeom prst="bentConnector4">
            <a:avLst>
              <a:gd name="adj1" fmla="val -1"/>
              <a:gd name="adj2" fmla="val 137029"/>
            </a:avLst>
          </a:prstGeom>
          <a:ln>
            <a:tailEnd type="triangle"/>
          </a:ln>
        </p:spPr>
        <p:style>
          <a:lnRef idx="1">
            <a:schemeClr val="dk1"/>
          </a:lnRef>
          <a:fillRef idx="0">
            <a:schemeClr val="dk1"/>
          </a:fillRef>
          <a:effectRef idx="0">
            <a:schemeClr val="dk1"/>
          </a:effectRef>
          <a:fontRef idx="minor">
            <a:schemeClr val="tx1"/>
          </a:fontRef>
        </p:style>
      </p:cxnSp>
      <p:grpSp>
        <p:nvGrpSpPr>
          <p:cNvPr id="117" name="グループ化 116">
            <a:extLst>
              <a:ext uri="{FF2B5EF4-FFF2-40B4-BE49-F238E27FC236}">
                <a16:creationId xmlns:a16="http://schemas.microsoft.com/office/drawing/2014/main" id="{413FAD67-6EB8-D598-F7A0-B515627E6436}"/>
              </a:ext>
            </a:extLst>
          </p:cNvPr>
          <p:cNvGrpSpPr/>
          <p:nvPr/>
        </p:nvGrpSpPr>
        <p:grpSpPr>
          <a:xfrm>
            <a:off x="2637034" y="3692814"/>
            <a:ext cx="728754" cy="1124126"/>
            <a:chOff x="2637033" y="3692814"/>
            <a:chExt cx="977907" cy="1124126"/>
          </a:xfrm>
        </p:grpSpPr>
        <p:sp>
          <p:nvSpPr>
            <p:cNvPr id="120" name="正方形/長方形 119">
              <a:extLst>
                <a:ext uri="{FF2B5EF4-FFF2-40B4-BE49-F238E27FC236}">
                  <a16:creationId xmlns:a16="http://schemas.microsoft.com/office/drawing/2014/main" id="{0A9EF3D6-0FDE-8C65-2DD7-FA15CD323B81}"/>
                </a:ext>
              </a:extLst>
            </p:cNvPr>
            <p:cNvSpPr/>
            <p:nvPr/>
          </p:nvSpPr>
          <p:spPr bwMode="auto">
            <a:xfrm>
              <a:off x="2637033" y="3692814"/>
              <a:ext cx="977907" cy="1124126"/>
            </a:xfrm>
            <a:prstGeom prst="rect">
              <a:avLst/>
            </a:prstGeom>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kumimoji="1" lang="ja-JP" altLang="en-US" sz="1200" dirty="0">
                  <a:latin typeface="Meiryo UI" panose="020B0604030504040204" pitchFamily="50" charset="-128"/>
                  <a:ea typeface="Meiryo UI" panose="020B0604030504040204" pitchFamily="50" charset="-128"/>
                </a:rPr>
                <a:t>機械</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学習</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サーバ</a:t>
              </a:r>
              <a:endParaRPr kumimoji="1" lang="en-US" altLang="ja-JP" sz="1200" dirty="0">
                <a:latin typeface="Meiryo UI" panose="020B0604030504040204" pitchFamily="50" charset="-128"/>
                <a:ea typeface="Meiryo UI" panose="020B0604030504040204" pitchFamily="50" charset="-128"/>
              </a:endParaRPr>
            </a:p>
          </p:txBody>
        </p:sp>
        <p:sp>
          <p:nvSpPr>
            <p:cNvPr id="121" name="正方形/長方形 120">
              <a:extLst>
                <a:ext uri="{FF2B5EF4-FFF2-40B4-BE49-F238E27FC236}">
                  <a16:creationId xmlns:a16="http://schemas.microsoft.com/office/drawing/2014/main" id="{CD15A5CB-3E7B-5F10-D1F0-1B7713997BFE}"/>
                </a:ext>
              </a:extLst>
            </p:cNvPr>
            <p:cNvSpPr/>
            <p:nvPr/>
          </p:nvSpPr>
          <p:spPr>
            <a:xfrm rot="5400000">
              <a:off x="3033062" y="3557840"/>
              <a:ext cx="203893" cy="509392"/>
            </a:xfrm>
            <a:prstGeom prst="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grpSp>
        <p:nvGrpSpPr>
          <p:cNvPr id="122" name="グループ化 121">
            <a:extLst>
              <a:ext uri="{FF2B5EF4-FFF2-40B4-BE49-F238E27FC236}">
                <a16:creationId xmlns:a16="http://schemas.microsoft.com/office/drawing/2014/main" id="{98EE165E-E8F6-4EDC-0431-8F30FCDDF3A0}"/>
              </a:ext>
            </a:extLst>
          </p:cNvPr>
          <p:cNvGrpSpPr/>
          <p:nvPr/>
        </p:nvGrpSpPr>
        <p:grpSpPr>
          <a:xfrm>
            <a:off x="1786885" y="3704170"/>
            <a:ext cx="728754" cy="1124126"/>
            <a:chOff x="2637033" y="3692814"/>
            <a:chExt cx="977907" cy="1124126"/>
          </a:xfrm>
        </p:grpSpPr>
        <p:sp>
          <p:nvSpPr>
            <p:cNvPr id="123" name="正方形/長方形 122">
              <a:extLst>
                <a:ext uri="{FF2B5EF4-FFF2-40B4-BE49-F238E27FC236}">
                  <a16:creationId xmlns:a16="http://schemas.microsoft.com/office/drawing/2014/main" id="{25880B2F-9DF0-982D-5042-78848277BF20}"/>
                </a:ext>
              </a:extLst>
            </p:cNvPr>
            <p:cNvSpPr/>
            <p:nvPr/>
          </p:nvSpPr>
          <p:spPr bwMode="auto">
            <a:xfrm>
              <a:off x="2637033" y="3692814"/>
              <a:ext cx="977907" cy="1124126"/>
            </a:xfrm>
            <a:prstGeom prst="rect">
              <a:avLst/>
            </a:prstGeom>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kumimoji="1" lang="ja-JP" altLang="en-US" sz="1200" dirty="0">
                  <a:solidFill>
                    <a:schemeClr val="tx1"/>
                  </a:solidFill>
                  <a:latin typeface="Meiryo UI" panose="020B0604030504040204" pitchFamily="50" charset="-128"/>
                  <a:ea typeface="Meiryo UI" panose="020B0604030504040204" pitchFamily="50" charset="-128"/>
                </a:rPr>
                <a:t>ユーザ</a:t>
              </a:r>
              <a:endParaRPr kumimoji="1" lang="en-US" altLang="ja-JP" sz="1200" dirty="0">
                <a:solidFill>
                  <a:schemeClr val="tx1"/>
                </a:solidFill>
                <a:latin typeface="Meiryo UI" panose="020B0604030504040204" pitchFamily="50" charset="-128"/>
                <a:ea typeface="Meiryo UI" panose="020B0604030504040204" pitchFamily="50" charset="-128"/>
              </a:endParaRPr>
            </a:p>
            <a:p>
              <a:pPr algn="ctr"/>
              <a:r>
                <a:rPr kumimoji="1" lang="ja-JP" altLang="en-US" sz="1200" dirty="0">
                  <a:solidFill>
                    <a:schemeClr val="tx1"/>
                  </a:solidFill>
                  <a:latin typeface="Meiryo UI" panose="020B0604030504040204" pitchFamily="50" charset="-128"/>
                  <a:ea typeface="Meiryo UI" panose="020B0604030504040204" pitchFamily="50" charset="-128"/>
                </a:rPr>
                <a:t>情報</a:t>
              </a:r>
              <a:r>
                <a:rPr kumimoji="1" lang="en-US" altLang="ja-JP" sz="1200" dirty="0">
                  <a:solidFill>
                    <a:schemeClr val="tx1"/>
                  </a:solidFill>
                  <a:latin typeface="Meiryo UI" panose="020B0604030504040204" pitchFamily="50" charset="-128"/>
                  <a:ea typeface="Meiryo UI" panose="020B0604030504040204" pitchFamily="50" charset="-128"/>
                </a:rPr>
                <a:t>DB</a:t>
              </a:r>
            </a:p>
          </p:txBody>
        </p:sp>
        <p:sp>
          <p:nvSpPr>
            <p:cNvPr id="125" name="正方形/長方形 124">
              <a:extLst>
                <a:ext uri="{FF2B5EF4-FFF2-40B4-BE49-F238E27FC236}">
                  <a16:creationId xmlns:a16="http://schemas.microsoft.com/office/drawing/2014/main" id="{9D1F830A-3202-106C-749D-554A9AE1821C}"/>
                </a:ext>
              </a:extLst>
            </p:cNvPr>
            <p:cNvSpPr/>
            <p:nvPr/>
          </p:nvSpPr>
          <p:spPr>
            <a:xfrm rot="5400000">
              <a:off x="3033062" y="3557840"/>
              <a:ext cx="203893" cy="509392"/>
            </a:xfrm>
            <a:prstGeom prst="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eiryo UI" panose="020B0604030504040204" pitchFamily="50" charset="-128"/>
                <a:ea typeface="Meiryo UI" panose="020B0604030504040204" pitchFamily="50" charset="-128"/>
              </a:endParaRPr>
            </a:p>
          </p:txBody>
        </p:sp>
      </p:grpSp>
      <p:cxnSp>
        <p:nvCxnSpPr>
          <p:cNvPr id="126" name="直線矢印コネクタ 125">
            <a:extLst>
              <a:ext uri="{FF2B5EF4-FFF2-40B4-BE49-F238E27FC236}">
                <a16:creationId xmlns:a16="http://schemas.microsoft.com/office/drawing/2014/main" id="{41036697-6E8B-9F5A-0DAC-422433932373}"/>
              </a:ext>
            </a:extLst>
          </p:cNvPr>
          <p:cNvCxnSpPr>
            <a:cxnSpLocks/>
            <a:endCxn id="125" idx="1"/>
          </p:cNvCxnSpPr>
          <p:nvPr/>
        </p:nvCxnSpPr>
        <p:spPr>
          <a:xfrm flipH="1">
            <a:off x="2157986" y="3402049"/>
            <a:ext cx="479046" cy="319897"/>
          </a:xfrm>
          <a:prstGeom prst="straightConnector1">
            <a:avLst/>
          </a:prstGeom>
          <a:ln w="25400">
            <a:solidFill>
              <a:schemeClr val="tx1">
                <a:lumMod val="50000"/>
                <a:lumOff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735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2.3 </a:t>
            </a:r>
            <a:r>
              <a:rPr lang="ja-JP" altLang="en-US" sz="1800" dirty="0">
                <a:solidFill>
                  <a:schemeClr val="tx1"/>
                </a:solidFill>
                <a:latin typeface="Meiryo UI" panose="020B0604030504040204" pitchFamily="50" charset="-128"/>
                <a:ea typeface="Meiryo UI" panose="020B0604030504040204" pitchFamily="50" charset="-128"/>
              </a:rPr>
              <a:t>設定ファイル</a:t>
            </a:r>
            <a:r>
              <a:rPr lang="en-US" altLang="ja-JP" sz="1800" dirty="0">
                <a:solidFill>
                  <a:schemeClr val="tx1"/>
                </a:solidFill>
                <a:latin typeface="Meiryo UI" panose="020B0604030504040204" pitchFamily="50" charset="-128"/>
                <a:ea typeface="Meiryo UI" panose="020B0604030504040204" pitchFamily="50" charset="-128"/>
              </a:rPr>
              <a:t> &gt; 2.3.1</a:t>
            </a:r>
            <a:r>
              <a:rPr lang="ja-JP" altLang="en-US" sz="1800" dirty="0">
                <a:solidFill>
                  <a:schemeClr val="tx1"/>
                </a:solidFill>
              </a:rPr>
              <a:t> </a:t>
            </a:r>
            <a:r>
              <a:rPr lang="ja-JP" altLang="en-US" sz="1800" dirty="0">
                <a:solidFill>
                  <a:schemeClr val="tx1"/>
                </a:solidFill>
                <a:latin typeface="Meiryo UI" panose="020B0604030504040204" pitchFamily="50" charset="-128"/>
                <a:ea typeface="Meiryo UI" panose="020B0604030504040204" pitchFamily="50" charset="-128"/>
              </a:rPr>
              <a:t>設定ファイル一覧</a:t>
            </a:r>
            <a:endParaRPr kumimoji="1" lang="ja-JP" altLang="en-US" sz="1800"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F88697ED-52E8-4BF5-A2E9-1A310CD8BA89}"/>
              </a:ext>
            </a:extLst>
          </p:cNvPr>
          <p:cNvSpPr txBox="1"/>
          <p:nvPr/>
        </p:nvSpPr>
        <p:spPr>
          <a:xfrm>
            <a:off x="234000" y="690073"/>
            <a:ext cx="9482454" cy="432000"/>
          </a:xfrm>
          <a:prstGeom prst="rect">
            <a:avLst/>
          </a:prstGeom>
          <a:solidFill>
            <a:schemeClr val="bg1"/>
          </a:solidFill>
          <a:ln>
            <a:noFill/>
          </a:ln>
        </p:spPr>
        <p:txBody>
          <a:bodyPr wrap="square" rtlCol="0" anchor="t" anchorCtr="0">
            <a:noAutofit/>
          </a:bodyPr>
          <a:lstStyle/>
          <a:p>
            <a:endParaRPr lang="en-US" altLang="ja-JP" sz="1600" dirty="0">
              <a:latin typeface="Meiryo UI" panose="020B0604030504040204" pitchFamily="50" charset="-128"/>
              <a:ea typeface="Meiryo UI" panose="020B0604030504040204" pitchFamily="50" charset="-128"/>
            </a:endParaRPr>
          </a:p>
        </p:txBody>
      </p:sp>
      <p:graphicFrame>
        <p:nvGraphicFramePr>
          <p:cNvPr id="8" name="表 7">
            <a:extLst>
              <a:ext uri="{FF2B5EF4-FFF2-40B4-BE49-F238E27FC236}">
                <a16:creationId xmlns:a16="http://schemas.microsoft.com/office/drawing/2014/main" id="{8500F17F-1984-4C05-BE82-308FE2B86F71}"/>
              </a:ext>
            </a:extLst>
          </p:cNvPr>
          <p:cNvGraphicFramePr>
            <a:graphicFrameLocks noGrp="1"/>
          </p:cNvGraphicFramePr>
          <p:nvPr>
            <p:extLst>
              <p:ext uri="{D42A27DB-BD31-4B8C-83A1-F6EECF244321}">
                <p14:modId xmlns:p14="http://schemas.microsoft.com/office/powerpoint/2010/main" val="2820969345"/>
              </p:ext>
            </p:extLst>
          </p:nvPr>
        </p:nvGraphicFramePr>
        <p:xfrm>
          <a:off x="234001" y="1033129"/>
          <a:ext cx="9347006" cy="3779520"/>
        </p:xfrm>
        <a:graphic>
          <a:graphicData uri="http://schemas.openxmlformats.org/drawingml/2006/table">
            <a:tbl>
              <a:tblPr firstRow="1" bandRow="1">
                <a:tableStyleId>{5C22544A-7EE6-4342-B048-85BDC9FD1C3A}</a:tableStyleId>
              </a:tblPr>
              <a:tblGrid>
                <a:gridCol w="449580">
                  <a:extLst>
                    <a:ext uri="{9D8B030D-6E8A-4147-A177-3AD203B41FA5}">
                      <a16:colId xmlns:a16="http://schemas.microsoft.com/office/drawing/2014/main" val="144037847"/>
                    </a:ext>
                  </a:extLst>
                </a:gridCol>
                <a:gridCol w="2068057">
                  <a:extLst>
                    <a:ext uri="{9D8B030D-6E8A-4147-A177-3AD203B41FA5}">
                      <a16:colId xmlns:a16="http://schemas.microsoft.com/office/drawing/2014/main" val="631402458"/>
                    </a:ext>
                  </a:extLst>
                </a:gridCol>
                <a:gridCol w="1792586">
                  <a:extLst>
                    <a:ext uri="{9D8B030D-6E8A-4147-A177-3AD203B41FA5}">
                      <a16:colId xmlns:a16="http://schemas.microsoft.com/office/drawing/2014/main" val="2104206834"/>
                    </a:ext>
                  </a:extLst>
                </a:gridCol>
                <a:gridCol w="5036783">
                  <a:extLst>
                    <a:ext uri="{9D8B030D-6E8A-4147-A177-3AD203B41FA5}">
                      <a16:colId xmlns:a16="http://schemas.microsoft.com/office/drawing/2014/main" val="1762568848"/>
                    </a:ext>
                  </a:extLst>
                </a:gridCol>
              </a:tblGrid>
              <a:tr h="141723">
                <a:tc>
                  <a:txBody>
                    <a:bodyPr/>
                    <a:lstStyle/>
                    <a:p>
                      <a:pPr algn="ct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a:txBody>
                  <a:tcPr anchor="ctr"/>
                </a:tc>
                <a:tc>
                  <a:txBody>
                    <a:bodyPr/>
                    <a:lstStyle/>
                    <a:p>
                      <a:pPr algn="l"/>
                      <a:r>
                        <a:rPr kumimoji="1" lang="ja-JP" altLang="en-US" sz="1100" dirty="0">
                          <a:latin typeface="Meiryo UI" panose="020B0604030504040204" pitchFamily="50" charset="-128"/>
                          <a:ea typeface="Meiryo UI" panose="020B0604030504040204" pitchFamily="50" charset="-128"/>
                        </a:rPr>
                        <a:t>分類</a:t>
                      </a:r>
                    </a:p>
                  </a:txBody>
                  <a:tcPr anchor="ctr"/>
                </a:tc>
                <a:tc>
                  <a:txBody>
                    <a:bodyPr/>
                    <a:lstStyle/>
                    <a:p>
                      <a:pPr algn="l"/>
                      <a:r>
                        <a:rPr kumimoji="1" lang="ja-JP" altLang="en-US" sz="1100" dirty="0">
                          <a:latin typeface="Meiryo UI" panose="020B0604030504040204" pitchFamily="50" charset="-128"/>
                          <a:ea typeface="Meiryo UI" panose="020B0604030504040204" pitchFamily="50" charset="-128"/>
                        </a:rPr>
                        <a:t>ファイル名・ディレクトリ名</a:t>
                      </a:r>
                    </a:p>
                  </a:txBody>
                  <a:tcPr anchor="ctr"/>
                </a:tc>
                <a:tc>
                  <a:txBody>
                    <a:bodyPr/>
                    <a:lstStyle/>
                    <a:p>
                      <a:pPr algn="l"/>
                      <a:r>
                        <a:rPr kumimoji="1" lang="ja-JP" altLang="en-US" sz="1100" dirty="0">
                          <a:latin typeface="Meiryo UI" panose="020B0604030504040204" pitchFamily="50" charset="-128"/>
                          <a:ea typeface="Meiryo UI" panose="020B0604030504040204" pitchFamily="50" charset="-128"/>
                        </a:rPr>
                        <a:t>概要</a:t>
                      </a:r>
                    </a:p>
                  </a:txBody>
                  <a:tcPr anchor="ctr"/>
                </a:tc>
                <a:extLst>
                  <a:ext uri="{0D108BD9-81ED-4DB2-BD59-A6C34878D82A}">
                    <a16:rowId xmlns:a16="http://schemas.microsoft.com/office/drawing/2014/main" val="3787570290"/>
                  </a:ext>
                </a:extLst>
              </a:tr>
              <a:tr h="141723">
                <a:tc>
                  <a:txBody>
                    <a:bodyPr/>
                    <a:lstStyle/>
                    <a:p>
                      <a:pPr algn="ctr"/>
                      <a:r>
                        <a:rPr kumimoji="1" lang="en-US" altLang="ja-JP" sz="1100" dirty="0">
                          <a:latin typeface="Meiryo UI" panose="020B0604030504040204" pitchFamily="50" charset="-128"/>
                          <a:ea typeface="Meiryo UI" panose="020B0604030504040204" pitchFamily="50" charset="-128"/>
                        </a:rPr>
                        <a:t>1</a:t>
                      </a:r>
                      <a:endParaRPr kumimoji="1" lang="ja-JP" altLang="en-US" sz="110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100" dirty="0">
                          <a:solidFill>
                            <a:schemeClr val="tx1">
                              <a:lumMod val="85000"/>
                              <a:lumOff val="15000"/>
                            </a:schemeClr>
                          </a:solidFill>
                          <a:latin typeface="Meiryo UI" panose="020B0604030504040204" pitchFamily="50" charset="-128"/>
                          <a:ea typeface="Meiryo UI" panose="020B0604030504040204" pitchFamily="50" charset="-128"/>
                        </a:rPr>
                        <a:t>docker-compose.yml</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latin typeface="Meiryo UI" panose="020B0604030504040204" pitchFamily="50" charset="-128"/>
                          <a:ea typeface="Meiryo UI" panose="020B0604030504040204" pitchFamily="50" charset="-128"/>
                        </a:rPr>
                        <a:t>各</a:t>
                      </a:r>
                      <a:r>
                        <a:rPr kumimoji="1" lang="en-US" altLang="ja-JP" sz="1100" dirty="0">
                          <a:latin typeface="Meiryo UI" panose="020B0604030504040204" pitchFamily="50" charset="-128"/>
                          <a:ea typeface="Meiryo UI" panose="020B0604030504040204" pitchFamily="50" charset="-128"/>
                        </a:rPr>
                        <a:t>Docker</a:t>
                      </a:r>
                      <a:r>
                        <a:rPr kumimoji="1" lang="ja-JP" altLang="en-US" sz="1100" dirty="0">
                          <a:latin typeface="Meiryo UI" panose="020B0604030504040204" pitchFamily="50" charset="-128"/>
                          <a:ea typeface="Meiryo UI" panose="020B0604030504040204" pitchFamily="50" charset="-128"/>
                        </a:rPr>
                        <a:t>の起動設定。</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0726770"/>
                  </a:ext>
                </a:extLst>
              </a:tr>
              <a:tr h="141723">
                <a:tc>
                  <a:txBody>
                    <a:bodyPr/>
                    <a:lstStyle/>
                    <a:p>
                      <a:pPr algn="ctr"/>
                      <a:r>
                        <a:rPr kumimoji="1" lang="en-US" altLang="ja-JP" sz="1100" dirty="0">
                          <a:latin typeface="Meiryo UI" panose="020B0604030504040204" pitchFamily="50" charset="-128"/>
                          <a:ea typeface="Meiryo UI" panose="020B0604030504040204" pitchFamily="50" charset="-128"/>
                        </a:rPr>
                        <a:t>2</a:t>
                      </a:r>
                      <a:endParaRPr kumimoji="1" lang="ja-JP" altLang="en-US" sz="1100">
                        <a:latin typeface="Meiryo UI" panose="020B0604030504040204" pitchFamily="50" charset="-128"/>
                        <a:ea typeface="Meiryo UI" panose="020B0604030504040204" pitchFamily="50" charset="-128"/>
                      </a:endParaRPr>
                    </a:p>
                  </a:txBody>
                  <a:tcPr/>
                </a:tc>
                <a:tc rowSpan="6">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50" charset="-128"/>
                          <a:ea typeface="Meiryo UI" panose="020B0604030504040204" pitchFamily="50" charset="-128"/>
                        </a:rPr>
                        <a:t>Web</a:t>
                      </a:r>
                      <a:r>
                        <a:rPr kumimoji="1" lang="ja-JP" altLang="en-US" sz="1100" dirty="0">
                          <a:latin typeface="Meiryo UI" panose="020B0604030504040204" pitchFamily="50" charset="-128"/>
                          <a:ea typeface="Meiryo UI" panose="020B0604030504040204" pitchFamily="50" charset="-128"/>
                        </a:rPr>
                        <a:t>サーバ＆プロキシ</a:t>
                      </a:r>
                      <a:r>
                        <a:rPr kumimoji="1" lang="en-US" altLang="ja-JP" sz="1100" dirty="0">
                          <a:latin typeface="Meiryo UI" panose="020B0604030504040204" pitchFamily="50" charset="-128"/>
                          <a:ea typeface="Meiryo UI" panose="020B0604030504040204" pitchFamily="50" charset="-128"/>
                        </a:rPr>
                        <a:t>(Nginx)</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100" dirty="0">
                          <a:solidFill>
                            <a:schemeClr val="tx1">
                              <a:lumMod val="85000"/>
                              <a:lumOff val="15000"/>
                            </a:schemeClr>
                          </a:solidFill>
                          <a:latin typeface="Meiryo UI" panose="020B0604030504040204" pitchFamily="50" charset="-128"/>
                          <a:ea typeface="Meiryo UI" panose="020B0604030504040204" pitchFamily="50" charset="-128"/>
                        </a:rPr>
                        <a:t>nginx.conf</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50" charset="-128"/>
                          <a:ea typeface="Meiryo UI" panose="020B0604030504040204" pitchFamily="50" charset="-128"/>
                        </a:rPr>
                        <a:t>Nginx</a:t>
                      </a:r>
                      <a:r>
                        <a:rPr kumimoji="1" lang="ja-JP" altLang="en-US" sz="1100" dirty="0">
                          <a:latin typeface="Meiryo UI" panose="020B0604030504040204" pitchFamily="50" charset="-128"/>
                          <a:ea typeface="Meiryo UI" panose="020B0604030504040204" pitchFamily="50" charset="-128"/>
                        </a:rPr>
                        <a:t>の設定。ログやコネクション数などの設定を行う。</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141723">
                <a:tc>
                  <a:txBody>
                    <a:bodyPr/>
                    <a:lstStyle/>
                    <a:p>
                      <a:pPr algn="ctr"/>
                      <a:r>
                        <a:rPr kumimoji="1" lang="en-US" altLang="ja-JP" sz="1100" dirty="0">
                          <a:latin typeface="Meiryo UI" panose="020B0604030504040204" pitchFamily="50" charset="-128"/>
                          <a:ea typeface="Meiryo UI" panose="020B0604030504040204" pitchFamily="50" charset="-128"/>
                        </a:rPr>
                        <a:t>3</a:t>
                      </a:r>
                      <a:endParaRPr kumimoji="1" lang="ja-JP" altLang="en-US" sz="110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lang="en-US" altLang="ja-JP" sz="11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1100" dirty="0">
                          <a:solidFill>
                            <a:schemeClr val="tx1">
                              <a:lumMod val="85000"/>
                              <a:lumOff val="15000"/>
                            </a:schemeClr>
                          </a:solidFill>
                          <a:latin typeface="Meiryo UI" panose="020B0604030504040204" pitchFamily="50" charset="-128"/>
                          <a:ea typeface="Meiryo UI" panose="020B0604030504040204" pitchFamily="50" charset="-128"/>
                        </a:rPr>
                        <a:t>default.conf</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50" charset="-128"/>
                          <a:ea typeface="Meiryo UI" panose="020B0604030504040204" pitchFamily="50" charset="-128"/>
                        </a:rPr>
                        <a:t>Nginx</a:t>
                      </a:r>
                      <a:r>
                        <a:rPr kumimoji="1" lang="ja-JP" altLang="en-US" sz="1100" dirty="0">
                          <a:latin typeface="Meiryo UI" panose="020B0604030504040204" pitchFamily="50" charset="-128"/>
                          <a:ea typeface="Meiryo UI" panose="020B0604030504040204" pitchFamily="50" charset="-128"/>
                        </a:rPr>
                        <a:t>の設定。</a:t>
                      </a:r>
                      <a:r>
                        <a:rPr kumimoji="1" lang="en-US" altLang="ja-JP" sz="1100" dirty="0">
                          <a:latin typeface="Meiryo UI" panose="020B0604030504040204" pitchFamily="50" charset="-128"/>
                          <a:ea typeface="Meiryo UI" panose="020B0604030504040204" pitchFamily="50" charset="-128"/>
                        </a:rPr>
                        <a:t>Web</a:t>
                      </a:r>
                      <a:r>
                        <a:rPr kumimoji="1" lang="ja-JP" altLang="en-US" sz="1100" dirty="0">
                          <a:latin typeface="Meiryo UI" panose="020B0604030504040204" pitchFamily="50" charset="-128"/>
                          <a:ea typeface="Meiryo UI" panose="020B0604030504040204" pitchFamily="50" charset="-128"/>
                        </a:rPr>
                        <a:t>サーバ用ファイルパス指定、プロキシなどの設定を行う。</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90047257"/>
                  </a:ext>
                </a:extLst>
              </a:tr>
              <a:tr h="141723">
                <a:tc>
                  <a:txBody>
                    <a:bodyPr/>
                    <a:lstStyle/>
                    <a:p>
                      <a:pPr algn="ctr"/>
                      <a:r>
                        <a:rPr kumimoji="1" lang="en-US" altLang="ja-JP" sz="1100" dirty="0">
                          <a:latin typeface="Meiryo UI" panose="020B0604030504040204" pitchFamily="50" charset="-128"/>
                          <a:ea typeface="Meiryo UI" panose="020B0604030504040204" pitchFamily="50" charset="-128"/>
                        </a:rPr>
                        <a:t>4</a:t>
                      </a:r>
                      <a:endParaRPr kumimoji="1" lang="ja-JP" altLang="en-US" sz="1100" dirty="0">
                        <a:latin typeface="Meiryo UI" panose="020B0604030504040204" pitchFamily="50" charset="-128"/>
                        <a:ea typeface="Meiryo UI" panose="020B0604030504040204" pitchFamily="50" charset="-128"/>
                      </a:endParaRPr>
                    </a:p>
                  </a:txBody>
                  <a:tcPr/>
                </a:tc>
                <a:tc vMerge="1">
                  <a:txBody>
                    <a:bodyPr/>
                    <a:lstStyle/>
                    <a:p>
                      <a:pPr algn="l"/>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algn="l"/>
                      <a:r>
                        <a:rPr lang="en-US" altLang="ja-JP" sz="1100" dirty="0">
                          <a:solidFill>
                            <a:schemeClr val="tx1">
                              <a:lumMod val="85000"/>
                              <a:lumOff val="15000"/>
                            </a:schemeClr>
                          </a:solidFill>
                          <a:latin typeface="Meiryo UI" panose="020B0604030504040204" pitchFamily="50" charset="-128"/>
                          <a:ea typeface="Meiryo UI" panose="020B0604030504040204" pitchFamily="50" charset="-128"/>
                        </a:rPr>
                        <a:t>languageList.json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latin typeface="Meiryo UI" panose="020B0604030504040204" pitchFamily="50" charset="-128"/>
                          <a:ea typeface="Meiryo UI" panose="020B0604030504040204" pitchFamily="50" charset="-128"/>
                        </a:rPr>
                        <a:t>データセットの情報を記述する言語フィールドのプルダウンメニューで選択できる値の一覧。</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67551712"/>
                  </a:ext>
                </a:extLst>
              </a:tr>
              <a:tr h="200159">
                <a:tc>
                  <a:txBody>
                    <a:bodyPr/>
                    <a:lstStyle/>
                    <a:p>
                      <a:pPr algn="ctr"/>
                      <a:r>
                        <a:rPr kumimoji="1" lang="en-US" altLang="ja-JP" sz="1100" dirty="0">
                          <a:latin typeface="Meiryo UI" panose="020B0604030504040204" pitchFamily="50" charset="-128"/>
                          <a:ea typeface="Meiryo UI" panose="020B0604030504040204" pitchFamily="50" charset="-128"/>
                        </a:rPr>
                        <a:t>5</a:t>
                      </a:r>
                      <a:endParaRPr kumimoji="1" lang="ja-JP" altLang="en-US" sz="1100" dirty="0">
                        <a:latin typeface="Meiryo UI" panose="020B0604030504040204" pitchFamily="50" charset="-128"/>
                        <a:ea typeface="Meiryo UI" panose="020B0604030504040204" pitchFamily="50" charset="-128"/>
                      </a:endParaRPr>
                    </a:p>
                  </a:txBody>
                  <a:tcPr/>
                </a:tc>
                <a:tc vMerge="1">
                  <a:txBody>
                    <a:bodyPr/>
                    <a:lstStyle/>
                    <a:p>
                      <a:pPr algn="l"/>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algn="l"/>
                      <a:r>
                        <a:rPr lang="en-US" altLang="ja-JP" sz="1100" dirty="0">
                          <a:solidFill>
                            <a:schemeClr val="tx1"/>
                          </a:solidFill>
                          <a:latin typeface="Meiryo UI" panose="020B0604030504040204" pitchFamily="50" charset="-128"/>
                          <a:ea typeface="Meiryo UI" panose="020B0604030504040204" pitchFamily="50" charset="-128"/>
                        </a:rPr>
                        <a:t>tagList.json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rPr>
                        <a:t>データセットのキーワードフィールドのプルダウンメニューで選択できる値の一覧。</a:t>
                      </a:r>
                      <a:endParaRPr kumimoji="1" lang="en-US" altLang="ja-JP" sz="11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04157911"/>
                  </a:ext>
                </a:extLst>
              </a:tr>
              <a:tr h="141723">
                <a:tc>
                  <a:txBody>
                    <a:bodyPr/>
                    <a:lstStyle/>
                    <a:p>
                      <a:pPr algn="ctr"/>
                      <a:r>
                        <a:rPr kumimoji="1" lang="en-US" altLang="ja-JP" sz="1100" dirty="0">
                          <a:latin typeface="Meiryo UI" panose="020B0604030504040204" pitchFamily="50" charset="-128"/>
                          <a:ea typeface="Meiryo UI" panose="020B0604030504040204" pitchFamily="50" charset="-128"/>
                        </a:rPr>
                        <a:t>6</a:t>
                      </a:r>
                      <a:endParaRPr kumimoji="1" lang="ja-JP" altLang="en-US" sz="11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algn="l"/>
                      <a:r>
                        <a:rPr lang="en-US" altLang="ja-JP" sz="1100" dirty="0">
                          <a:solidFill>
                            <a:schemeClr val="tx1"/>
                          </a:solidFill>
                          <a:latin typeface="Meiryo UI" panose="020B0604030504040204" pitchFamily="50" charset="-128"/>
                          <a:ea typeface="Meiryo UI" panose="020B0604030504040204" pitchFamily="50" charset="-128"/>
                        </a:rPr>
                        <a:t>themeList.json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rPr>
                        <a:t>データセットの主分類フィールドのプルダウンメニューで選択できる値の一覧。</a:t>
                      </a:r>
                      <a:endParaRPr kumimoji="1" lang="en-US" altLang="ja-JP" sz="11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47403492"/>
                  </a:ext>
                </a:extLst>
              </a:tr>
              <a:tr h="141723">
                <a:tc>
                  <a:txBody>
                    <a:bodyPr/>
                    <a:lstStyle/>
                    <a:p>
                      <a:pPr algn="ctr"/>
                      <a:r>
                        <a:rPr kumimoji="1" lang="en-US" altLang="ja-JP" sz="1100" dirty="0">
                          <a:latin typeface="Meiryo UI" panose="020B0604030504040204" pitchFamily="50" charset="-128"/>
                          <a:ea typeface="Meiryo UI" panose="020B0604030504040204" pitchFamily="50" charset="-128"/>
                        </a:rPr>
                        <a:t>7</a:t>
                      </a: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algn="l"/>
                      <a:r>
                        <a:rPr lang="en-US" altLang="ja-JP" sz="1100" dirty="0">
                          <a:solidFill>
                            <a:schemeClr val="tx1"/>
                          </a:solidFill>
                          <a:latin typeface="Meiryo UI" panose="020B0604030504040204" pitchFamily="50" charset="-128"/>
                          <a:ea typeface="Meiryo UI" panose="020B0604030504040204" pitchFamily="50" charset="-128"/>
                        </a:rPr>
                        <a:t>itemValue.json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rPr>
                        <a:t>入力形式が選択フィールドのプルダウンメニューで選択できる値の一覧。</a:t>
                      </a:r>
                      <a:endParaRPr kumimoji="1" lang="en-US" altLang="ja-JP" sz="11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145057989"/>
                  </a:ext>
                </a:extLst>
              </a:tr>
              <a:tr h="141723">
                <a:tc rowSpan="3">
                  <a:txBody>
                    <a:bodyPr/>
                    <a:lstStyle/>
                    <a:p>
                      <a:pPr algn="ctr"/>
                      <a:r>
                        <a:rPr kumimoji="1" lang="en-US" altLang="ja-JP" sz="1100" dirty="0">
                          <a:latin typeface="Meiryo UI" panose="020B0604030504040204" pitchFamily="50" charset="-128"/>
                          <a:ea typeface="Meiryo UI" panose="020B0604030504040204" pitchFamily="50" charset="-128"/>
                        </a:rPr>
                        <a:t>8</a:t>
                      </a:r>
                      <a:endParaRPr kumimoji="1" lang="ja-JP" altLang="en-US" sz="1100" dirty="0">
                        <a:latin typeface="Meiryo UI" panose="020B0604030504040204" pitchFamily="50" charset="-128"/>
                        <a:ea typeface="Meiryo UI" panose="020B0604030504040204" pitchFamily="50" charset="-128"/>
                      </a:endParaRPr>
                    </a:p>
                  </a:txBody>
                  <a:tcPr/>
                </a:tc>
                <a:tc rowSpan="3">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1100" dirty="0">
                          <a:latin typeface="Meiryo UI" panose="020B0604030504040204" pitchFamily="50" charset="-128"/>
                          <a:ea typeface="Meiryo UI" panose="020B0604030504040204" pitchFamily="50" charset="-128"/>
                        </a:rPr>
                        <a:t>Web</a:t>
                      </a:r>
                      <a:r>
                        <a:rPr lang="ja-JP" altLang="en-US" sz="1100" dirty="0">
                          <a:latin typeface="Meiryo UI" panose="020B0604030504040204" pitchFamily="50" charset="-128"/>
                          <a:ea typeface="Meiryo UI" panose="020B0604030504040204" pitchFamily="50" charset="-128"/>
                        </a:rPr>
                        <a:t>アプリケーションサーバ</a:t>
                      </a:r>
                      <a:r>
                        <a:rPr lang="en-US" altLang="ja-JP" sz="1100" dirty="0">
                          <a:latin typeface="Meiryo UI" panose="020B0604030504040204" pitchFamily="50" charset="-128"/>
                          <a:ea typeface="Meiryo UI" panose="020B0604030504040204" pitchFamily="50" charset="-128"/>
                        </a:rPr>
                        <a:t>(flask)</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1100" dirty="0">
                          <a:solidFill>
                            <a:schemeClr val="tx1">
                              <a:lumMod val="85000"/>
                              <a:lumOff val="15000"/>
                            </a:schemeClr>
                          </a:solidFill>
                          <a:latin typeface="Meiryo UI" panose="020B0604030504040204" pitchFamily="50" charset="-128"/>
                          <a:ea typeface="Meiryo UI" panose="020B0604030504040204" pitchFamily="50" charset="-128"/>
                        </a:rPr>
                        <a:t>config.json</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50" charset="-128"/>
                          <a:ea typeface="Meiryo UI" panose="020B0604030504040204" pitchFamily="50" charset="-128"/>
                        </a:rPr>
                        <a:t>Web</a:t>
                      </a:r>
                      <a:r>
                        <a:rPr kumimoji="1" lang="ja-JP" altLang="en-US" sz="1100" dirty="0">
                          <a:latin typeface="Meiryo UI" panose="020B0604030504040204" pitchFamily="50" charset="-128"/>
                          <a:ea typeface="Meiryo UI" panose="020B0604030504040204" pitchFamily="50" charset="-128"/>
                        </a:rPr>
                        <a:t>アプリケーションサーバの設定ファイル。</a:t>
                      </a:r>
                      <a:endParaRPr kumimoji="1" lang="en-US" altLang="ja-JP" sz="11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latin typeface="Meiryo UI" panose="020B0604030504040204" pitchFamily="50" charset="-128"/>
                          <a:ea typeface="Meiryo UI" panose="020B0604030504040204" pitchFamily="50" charset="-128"/>
                        </a:rPr>
                        <a:t>詳細は「</a:t>
                      </a:r>
                      <a:r>
                        <a:rPr lang="en-US" altLang="ja-JP" sz="1100" dirty="0">
                          <a:solidFill>
                            <a:schemeClr val="tx1"/>
                          </a:solidFill>
                          <a:latin typeface="Meiryo UI" panose="020B0604030504040204" pitchFamily="50" charset="-128"/>
                          <a:ea typeface="Meiryo UI" panose="020B0604030504040204" pitchFamily="50" charset="-128"/>
                        </a:rPr>
                        <a:t>2.3.2 config.json</a:t>
                      </a:r>
                      <a:r>
                        <a:rPr lang="ja-JP" altLang="en-US" sz="1100" dirty="0">
                          <a:solidFill>
                            <a:schemeClr val="tx1"/>
                          </a:solidFill>
                          <a:latin typeface="Meiryo UI" panose="020B0604030504040204" pitchFamily="50" charset="-128"/>
                          <a:ea typeface="Meiryo UI" panose="020B0604030504040204" pitchFamily="50" charset="-128"/>
                        </a:rPr>
                        <a:t>について」を参照。</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77826465"/>
                  </a:ext>
                </a:extLst>
              </a:tr>
              <a:tr h="238894">
                <a:tc vMerge="1">
                  <a:txBody>
                    <a:bodyPr/>
                    <a:lstStyle/>
                    <a:p>
                      <a:pPr algn="ctr"/>
                      <a:endParaRPr kumimoji="1" lang="ja-JP" altLang="en-US" sz="1100" dirty="0">
                        <a:latin typeface="Meiryo UI" panose="020B0604030504040204" pitchFamily="50" charset="-128"/>
                        <a:ea typeface="Meiryo UI" panose="020B0604030504040204" pitchFamily="50" charset="-128"/>
                      </a:endParaRPr>
                    </a:p>
                  </a:txBody>
                  <a:tcPr/>
                </a:tc>
                <a:tc vMerge="1">
                  <a:txBody>
                    <a:bodyPr/>
                    <a:lstStyle/>
                    <a:p>
                      <a:pPr algn="l"/>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algn="l"/>
                      <a:r>
                        <a:rPr lang="en-US" altLang="ja-JP" sz="1100" dirty="0">
                          <a:solidFill>
                            <a:schemeClr val="tx1"/>
                          </a:solidFill>
                          <a:latin typeface="Meiryo UI" panose="020B0604030504040204" pitchFamily="50" charset="-128"/>
                          <a:ea typeface="Meiryo UI" panose="020B0604030504040204" pitchFamily="50" charset="-128"/>
                        </a:rPr>
                        <a:t>temporal</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rPr>
                        <a:t>一時保存用ファイル。ユーザごとに別ディレクトリ。</a:t>
                      </a:r>
                      <a:endParaRPr kumimoji="1" lang="en-US" altLang="ja-JP" sz="11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11791462"/>
                  </a:ext>
                </a:extLst>
              </a:tr>
              <a:tr h="141723">
                <a:tc vMerge="1">
                  <a:txBody>
                    <a:bodyPr/>
                    <a:lstStyle/>
                    <a:p>
                      <a:pPr algn="ctr"/>
                      <a:endParaRPr kumimoji="1" lang="ja-JP" altLang="en-US" sz="1100" dirty="0">
                        <a:latin typeface="Meiryo UI" panose="020B0604030504040204" pitchFamily="50" charset="-128"/>
                        <a:ea typeface="Meiryo UI" panose="020B0604030504040204" pitchFamily="50" charset="-128"/>
                      </a:endParaRPr>
                    </a:p>
                  </a:txBody>
                  <a:tcPr/>
                </a:tc>
                <a:tc vMerge="1">
                  <a:txBody>
                    <a:bodyPr/>
                    <a:lstStyle/>
                    <a:p>
                      <a:pPr algn="l"/>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algn="l"/>
                      <a:r>
                        <a:rPr lang="en-US" altLang="ja-JP" sz="1100" dirty="0">
                          <a:solidFill>
                            <a:schemeClr val="tx1"/>
                          </a:solidFill>
                          <a:latin typeface="Meiryo UI" panose="020B0604030504040204" pitchFamily="50" charset="-128"/>
                          <a:ea typeface="Meiryo UI" panose="020B0604030504040204" pitchFamily="50" charset="-128"/>
                        </a:rPr>
                        <a:t>template</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rPr>
                        <a:t>テンプレートファイル。ユーザごとに別ディレクトリ。</a:t>
                      </a:r>
                      <a:endParaRPr kumimoji="1" lang="en-US" altLang="ja-JP" sz="11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93567256"/>
                  </a:ext>
                </a:extLst>
              </a:tr>
              <a:tr h="141723">
                <a:tc>
                  <a:txBody>
                    <a:bodyPr/>
                    <a:lstStyle/>
                    <a:p>
                      <a:pPr algn="ctr"/>
                      <a:r>
                        <a:rPr kumimoji="1" lang="en-US" altLang="ja-JP" sz="1100" dirty="0">
                          <a:latin typeface="Meiryo UI" panose="020B0604030504040204" pitchFamily="50" charset="-128"/>
                          <a:ea typeface="Meiryo UI" panose="020B0604030504040204" pitchFamily="50" charset="-128"/>
                        </a:rPr>
                        <a:t>9</a:t>
                      </a:r>
                    </a:p>
                  </a:txBody>
                  <a:tcPr/>
                </a:tc>
                <a:tc>
                  <a:txBody>
                    <a:bodyPr/>
                    <a:lstStyle/>
                    <a:p>
                      <a:pPr algn="l"/>
                      <a:r>
                        <a:rPr kumimoji="1" lang="ja-JP" altLang="en-US" sz="1100" dirty="0">
                          <a:latin typeface="Meiryo UI" panose="020B0604030504040204" pitchFamily="50" charset="-128"/>
                          <a:ea typeface="Meiryo UI" panose="020B0604030504040204" pitchFamily="50" charset="-128"/>
                        </a:rPr>
                        <a:t>機械学習サーバ</a:t>
                      </a:r>
                    </a:p>
                  </a:txBody>
                  <a:tcPr/>
                </a:tc>
                <a:tc>
                  <a:txBody>
                    <a:bodyPr/>
                    <a:lstStyle/>
                    <a:p>
                      <a:pPr algn="l"/>
                      <a:r>
                        <a:rPr lang="en-US" altLang="ja-JP" sz="1100" dirty="0">
                          <a:solidFill>
                            <a:schemeClr val="tx1">
                              <a:lumMod val="85000"/>
                              <a:lumOff val="15000"/>
                            </a:schemeClr>
                          </a:solidFill>
                          <a:latin typeface="Meiryo UI" panose="020B0604030504040204" pitchFamily="50" charset="-128"/>
                          <a:ea typeface="Meiryo UI" panose="020B0604030504040204" pitchFamily="50" charset="-128"/>
                        </a:rPr>
                        <a:t>config.ini</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latin typeface="Meiryo UI" panose="020B0604030504040204" pitchFamily="50" charset="-128"/>
                          <a:ea typeface="Meiryo UI" panose="020B0604030504040204" pitchFamily="50" charset="-128"/>
                        </a:rPr>
                        <a:t>機会学習サーバの設定ファイル。</a:t>
                      </a:r>
                      <a:endParaRPr kumimoji="1" lang="en-US" altLang="ja-JP" sz="11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latin typeface="Meiryo UI" panose="020B0604030504040204" pitchFamily="50" charset="-128"/>
                          <a:ea typeface="Meiryo UI" panose="020B0604030504040204" pitchFamily="50" charset="-128"/>
                        </a:rPr>
                        <a:t>・</a:t>
                      </a:r>
                      <a:r>
                        <a:rPr kumimoji="1" lang="en-US" altLang="ja-JP" sz="1100" dirty="0">
                          <a:latin typeface="Meiryo UI" panose="020B0604030504040204" pitchFamily="50" charset="-128"/>
                          <a:ea typeface="Meiryo UI" panose="020B0604030504040204" pitchFamily="50" charset="-128"/>
                        </a:rPr>
                        <a:t>gRPC</a:t>
                      </a:r>
                      <a:r>
                        <a:rPr kumimoji="1" lang="ja-JP" altLang="en-US" sz="1100" dirty="0">
                          <a:latin typeface="Meiryo UI" panose="020B0604030504040204" pitchFamily="50" charset="-128"/>
                          <a:ea typeface="Meiryo UI" panose="020B0604030504040204" pitchFamily="50" charset="-128"/>
                        </a:rPr>
                        <a:t>ポート番号</a:t>
                      </a:r>
                      <a:endParaRPr kumimoji="1" lang="en-US" altLang="ja-JP" sz="11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latin typeface="Meiryo UI" panose="020B0604030504040204" pitchFamily="50" charset="-128"/>
                          <a:ea typeface="Meiryo UI" panose="020B0604030504040204" pitchFamily="50" charset="-128"/>
                        </a:rPr>
                        <a:t>・分析モデルファイルパス</a:t>
                      </a:r>
                      <a:endParaRPr kumimoji="1" lang="en-US" altLang="ja-JP" sz="11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latin typeface="Meiryo UI" panose="020B0604030504040204" pitchFamily="50" charset="-128"/>
                          <a:ea typeface="Meiryo UI" panose="020B0604030504040204" pitchFamily="50" charset="-128"/>
                        </a:rPr>
                        <a:t>・データディレクトリ</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1182101"/>
                  </a:ext>
                </a:extLst>
              </a:tr>
            </a:tbl>
          </a:graphicData>
        </a:graphic>
      </p:graphicFrame>
      <p:sp>
        <p:nvSpPr>
          <p:cNvPr id="9" name="テキスト ボックス 8">
            <a:extLst>
              <a:ext uri="{FF2B5EF4-FFF2-40B4-BE49-F238E27FC236}">
                <a16:creationId xmlns:a16="http://schemas.microsoft.com/office/drawing/2014/main" id="{CA2DDC4D-8D6A-4182-ACCA-02A88FA04B2B}"/>
              </a:ext>
            </a:extLst>
          </p:cNvPr>
          <p:cNvSpPr txBox="1"/>
          <p:nvPr/>
        </p:nvSpPr>
        <p:spPr>
          <a:xfrm>
            <a:off x="218830" y="657969"/>
            <a:ext cx="9482454" cy="312165"/>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■データカタログ作成ツールが保持するファイル一覧を以下に示す。</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619243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94B372-AB4E-485E-BF88-C4FDA2385D3B}"/>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2.3 </a:t>
            </a:r>
            <a:r>
              <a:rPr lang="ja-JP" altLang="en-US" sz="1800" dirty="0">
                <a:solidFill>
                  <a:schemeClr val="tx1"/>
                </a:solidFill>
                <a:latin typeface="Meiryo UI" panose="020B0604030504040204" pitchFamily="50" charset="-128"/>
                <a:ea typeface="Meiryo UI" panose="020B0604030504040204" pitchFamily="50" charset="-128"/>
              </a:rPr>
              <a:t>設定ファイル</a:t>
            </a:r>
            <a:r>
              <a:rPr lang="en-US" altLang="ja-JP" sz="1800" dirty="0">
                <a:solidFill>
                  <a:schemeClr val="tx1"/>
                </a:solidFill>
                <a:latin typeface="Meiryo UI" panose="020B0604030504040204" pitchFamily="50" charset="-128"/>
                <a:ea typeface="Meiryo UI" panose="020B0604030504040204" pitchFamily="50" charset="-128"/>
              </a:rPr>
              <a:t> &gt; 2.3.2 config.json</a:t>
            </a:r>
            <a:r>
              <a:rPr lang="ja-JP" altLang="en-US" sz="1800" dirty="0">
                <a:solidFill>
                  <a:schemeClr val="tx1"/>
                </a:solidFill>
                <a:latin typeface="Meiryo UI" panose="020B0604030504040204" pitchFamily="50" charset="-128"/>
                <a:ea typeface="Meiryo UI" panose="020B0604030504040204" pitchFamily="50" charset="-128"/>
              </a:rPr>
              <a:t>について</a:t>
            </a:r>
            <a:r>
              <a:rPr lang="en-US" altLang="ja-JP" sz="1800" dirty="0">
                <a:solidFill>
                  <a:schemeClr val="tx1"/>
                </a:solidFill>
                <a:latin typeface="Meiryo UI" panose="020B0604030504040204" pitchFamily="50" charset="-128"/>
                <a:ea typeface="Meiryo UI" panose="020B0604030504040204" pitchFamily="50" charset="-128"/>
              </a:rPr>
              <a:t>(1)</a:t>
            </a:r>
            <a:endParaRPr kumimoji="1" lang="ja-JP" altLang="en-US" sz="1800" dirty="0"/>
          </a:p>
        </p:txBody>
      </p:sp>
      <p:sp>
        <p:nvSpPr>
          <p:cNvPr id="5" name="テキスト ボックス 4">
            <a:extLst>
              <a:ext uri="{FF2B5EF4-FFF2-40B4-BE49-F238E27FC236}">
                <a16:creationId xmlns:a16="http://schemas.microsoft.com/office/drawing/2014/main" id="{93AF98AB-F93E-4F70-95A9-44E40230ED84}"/>
              </a:ext>
            </a:extLst>
          </p:cNvPr>
          <p:cNvSpPr txBox="1"/>
          <p:nvPr/>
        </p:nvSpPr>
        <p:spPr>
          <a:xfrm>
            <a:off x="128703" y="591571"/>
            <a:ext cx="8711244" cy="307777"/>
          </a:xfrm>
          <a:prstGeom prst="rect">
            <a:avLst/>
          </a:prstGeom>
          <a:noFill/>
        </p:spPr>
        <p:txBody>
          <a:bodyPr wrap="square">
            <a:spAutoFit/>
          </a:bodyPr>
          <a:lstStyle/>
          <a:p>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config.json</a:t>
            </a:r>
            <a:r>
              <a:rPr lang="ja-JP" altLang="en-US" sz="1400" dirty="0">
                <a:latin typeface="Meiryo UI" panose="020B0604030504040204" pitchFamily="50" charset="-128"/>
                <a:ea typeface="Meiryo UI" panose="020B0604030504040204" pitchFamily="50" charset="-128"/>
              </a:rPr>
              <a:t>ファイルより、データカタログ作成ツールの設定をします。</a:t>
            </a:r>
            <a:endParaRPr lang="en-US" altLang="ja-JP" sz="1400" dirty="0">
              <a:latin typeface="Meiryo UI" panose="020B0604030504040204" pitchFamily="50" charset="-128"/>
              <a:ea typeface="Meiryo UI" panose="020B0604030504040204" pitchFamily="50" charset="-128"/>
            </a:endParaRPr>
          </a:p>
        </p:txBody>
      </p:sp>
      <p:graphicFrame>
        <p:nvGraphicFramePr>
          <p:cNvPr id="16" name="表 129">
            <a:extLst>
              <a:ext uri="{FF2B5EF4-FFF2-40B4-BE49-F238E27FC236}">
                <a16:creationId xmlns:a16="http://schemas.microsoft.com/office/drawing/2014/main" id="{3EA979B5-DA0F-4768-BB9D-3EA54F0FFF96}"/>
              </a:ext>
            </a:extLst>
          </p:cNvPr>
          <p:cNvGraphicFramePr>
            <a:graphicFrameLocks noGrp="1"/>
          </p:cNvGraphicFramePr>
          <p:nvPr>
            <p:extLst>
              <p:ext uri="{D42A27DB-BD31-4B8C-83A1-F6EECF244321}">
                <p14:modId xmlns:p14="http://schemas.microsoft.com/office/powerpoint/2010/main" val="1810890184"/>
              </p:ext>
            </p:extLst>
          </p:nvPr>
        </p:nvGraphicFramePr>
        <p:xfrm>
          <a:off x="119701" y="876545"/>
          <a:ext cx="9694253" cy="5650568"/>
        </p:xfrm>
        <a:graphic>
          <a:graphicData uri="http://schemas.openxmlformats.org/drawingml/2006/table">
            <a:tbl>
              <a:tblPr>
                <a:tableStyleId>{BC89EF96-8CEA-46FF-86C4-4CE0E7609802}</a:tableStyleId>
              </a:tblPr>
              <a:tblGrid>
                <a:gridCol w="1196130">
                  <a:extLst>
                    <a:ext uri="{9D8B030D-6E8A-4147-A177-3AD203B41FA5}">
                      <a16:colId xmlns:a16="http://schemas.microsoft.com/office/drawing/2014/main" val="2913863535"/>
                    </a:ext>
                  </a:extLst>
                </a:gridCol>
                <a:gridCol w="674434">
                  <a:extLst>
                    <a:ext uri="{9D8B030D-6E8A-4147-A177-3AD203B41FA5}">
                      <a16:colId xmlns:a16="http://schemas.microsoft.com/office/drawing/2014/main" val="4044194012"/>
                    </a:ext>
                  </a:extLst>
                </a:gridCol>
                <a:gridCol w="1089276">
                  <a:extLst>
                    <a:ext uri="{9D8B030D-6E8A-4147-A177-3AD203B41FA5}">
                      <a16:colId xmlns:a16="http://schemas.microsoft.com/office/drawing/2014/main" val="3132160870"/>
                    </a:ext>
                  </a:extLst>
                </a:gridCol>
                <a:gridCol w="2668508">
                  <a:extLst>
                    <a:ext uri="{9D8B030D-6E8A-4147-A177-3AD203B41FA5}">
                      <a16:colId xmlns:a16="http://schemas.microsoft.com/office/drawing/2014/main" val="960584879"/>
                    </a:ext>
                  </a:extLst>
                </a:gridCol>
                <a:gridCol w="4065905">
                  <a:extLst>
                    <a:ext uri="{9D8B030D-6E8A-4147-A177-3AD203B41FA5}">
                      <a16:colId xmlns:a16="http://schemas.microsoft.com/office/drawing/2014/main" val="3362066186"/>
                    </a:ext>
                  </a:extLst>
                </a:gridCol>
              </a:tblGrid>
              <a:tr h="234484">
                <a:tc gridSpan="3">
                  <a:txBody>
                    <a:bodyPr/>
                    <a:lstStyle/>
                    <a:p>
                      <a:pPr algn="l"/>
                      <a:r>
                        <a:rPr kumimoji="1" lang="ja-JP" altLang="en-US" sz="800" b="0" dirty="0">
                          <a:ln>
                            <a:noFill/>
                          </a:ln>
                          <a:latin typeface="Meiryo UI" panose="020B0604030504040204" pitchFamily="50" charset="-128"/>
                          <a:ea typeface="Meiryo UI" panose="020B0604030504040204" pitchFamily="50" charset="-128"/>
                        </a:rPr>
                        <a:t>設定値</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hMerge="1">
                  <a:txBody>
                    <a:bodyPr/>
                    <a:lstStyle/>
                    <a:p>
                      <a:pPr algn="l"/>
                      <a:endParaRPr kumimoji="1" lang="ja-JP" altLang="en-US" sz="1200" b="0" dirty="0">
                        <a:latin typeface="Meiryo UI" panose="020B0604030504040204" pitchFamily="50" charset="-128"/>
                        <a:ea typeface="Meiryo UI" panose="020B0604030504040204" pitchFamily="50" charset="-128"/>
                      </a:endParaRPr>
                    </a:p>
                  </a:txBody>
                  <a:tcPr>
                    <a:solidFill>
                      <a:schemeClr val="accent1">
                        <a:lumMod val="20000"/>
                        <a:lumOff val="80000"/>
                      </a:schemeClr>
                    </a:solidFill>
                  </a:tcPr>
                </a:tc>
                <a:tc hMerge="1">
                  <a:txBody>
                    <a:bodyPr/>
                    <a:lstStyle/>
                    <a:p>
                      <a:pPr algn="l"/>
                      <a:endParaRPr kumimoji="1" lang="ja-JP" altLang="en-US" sz="1200" b="0" dirty="0">
                        <a:latin typeface="Meiryo UI" panose="020B0604030504040204" pitchFamily="50" charset="-128"/>
                        <a:ea typeface="Meiryo UI" panose="020B0604030504040204" pitchFamily="50" charset="-128"/>
                      </a:endParaRPr>
                    </a:p>
                  </a:txBody>
                  <a:tcPr>
                    <a:solidFill>
                      <a:schemeClr val="accent1">
                        <a:lumMod val="20000"/>
                        <a:lumOff val="80000"/>
                      </a:schemeClr>
                    </a:solidFill>
                  </a:tcPr>
                </a:tc>
                <a:tc>
                  <a:txBody>
                    <a:bodyPr/>
                    <a:lstStyle/>
                    <a:p>
                      <a:pPr algn="l"/>
                      <a:r>
                        <a:rPr kumimoji="1" lang="ja-JP" altLang="en-US" sz="800" b="0" dirty="0">
                          <a:ln>
                            <a:noFill/>
                          </a:ln>
                          <a:latin typeface="Meiryo UI" panose="020B0604030504040204" pitchFamily="50" charset="-128"/>
                          <a:ea typeface="Meiryo UI" panose="020B0604030504040204" pitchFamily="50" charset="-128"/>
                        </a:rPr>
                        <a:t>サンプル値</a:t>
                      </a:r>
                      <a:endParaRPr kumimoji="1" lang="en-US" altLang="ja-JP" sz="800" b="0" dirty="0">
                        <a:ln>
                          <a:noFill/>
                        </a:ln>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r>
                        <a:rPr kumimoji="1" lang="ja-JP" altLang="en-US" sz="800" b="0" dirty="0">
                          <a:ln>
                            <a:noFill/>
                          </a:ln>
                          <a:latin typeface="Meiryo UI" panose="020B0604030504040204" pitchFamily="50" charset="-128"/>
                          <a:ea typeface="Meiryo UI" panose="020B0604030504040204" pitchFamily="50" charset="-128"/>
                        </a:rPr>
                        <a:t>概要</a:t>
                      </a:r>
                      <a:endParaRPr kumimoji="1" lang="en-US" altLang="ja-JP" sz="800" b="0" dirty="0">
                        <a:ln>
                          <a:noFill/>
                        </a:ln>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57424517"/>
                  </a:ext>
                </a:extLst>
              </a:tr>
              <a:tr h="234484">
                <a:tc rowSpan="7">
                  <a:txBody>
                    <a:bodyPr/>
                    <a:lstStyle/>
                    <a:p>
                      <a:pPr algn="l"/>
                      <a:r>
                        <a:rPr kumimoji="1" lang="en-US" altLang="ja-JP" sz="800" dirty="0">
                          <a:solidFill>
                            <a:schemeClr val="tx1"/>
                          </a:solidFill>
                          <a:latin typeface="Meiryo UI" panose="020B0604030504040204" pitchFamily="50" charset="-128"/>
                          <a:ea typeface="Meiryo UI" panose="020B0604030504040204" pitchFamily="50" charset="-128"/>
                        </a:rPr>
                        <a:t>addr</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mpd="sng">
                      <a:noFill/>
                    </a:lnR>
                    <a:lnT w="12700" cap="flat" cmpd="sng" algn="ctr">
                      <a:solidFill>
                        <a:schemeClr val="accent1"/>
                      </a:solidFill>
                      <a:prstDash val="solid"/>
                      <a:round/>
                      <a:headEnd type="none" w="med" len="med"/>
                      <a:tailEnd type="none" w="med" len="med"/>
                    </a:lnT>
                    <a:noFill/>
                  </a:tcPr>
                </a:tc>
                <a:tc gridSpan="2">
                  <a:txBody>
                    <a:bodyPr/>
                    <a:lstStyle/>
                    <a:p>
                      <a:endParaRPr kumimoji="1" lang="ja-JP" altLang="en-US" sz="800" dirty="0">
                        <a:latin typeface="Meiryo UI" panose="020B0604030504040204" pitchFamily="50" charset="-128"/>
                        <a:ea typeface="Meiryo UI" panose="020B0604030504040204" pitchFamily="50" charset="-128"/>
                      </a:endParaRPr>
                    </a:p>
                  </a:txBody>
                  <a:tcPr>
                    <a:lnL w="12700" cmpd="sng">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noFill/>
                  </a:tcPr>
                </a:tc>
                <a:tc>
                  <a:txBody>
                    <a:bodyPr/>
                    <a:lstStyle/>
                    <a:p>
                      <a:pPr algn="l"/>
                      <a:r>
                        <a:rPr kumimoji="1" lang="en-US" altLang="ja-JP" sz="800" b="0" dirty="0">
                          <a:latin typeface="Meiryo UI" panose="020B0604030504040204" pitchFamily="50" charset="-128"/>
                          <a:ea typeface="Meiryo UI" panose="020B0604030504040204" pitchFamily="50" charset="-128"/>
                        </a:rPr>
                        <a:t>CKAN</a:t>
                      </a:r>
                      <a:r>
                        <a:rPr kumimoji="1" lang="ja-JP" altLang="en-US" sz="800" b="0" dirty="0">
                          <a:latin typeface="Meiryo UI" panose="020B0604030504040204" pitchFamily="50" charset="-128"/>
                          <a:ea typeface="Meiryo UI" panose="020B0604030504040204" pitchFamily="50" charset="-128"/>
                        </a:rPr>
                        <a:t>設定</a:t>
                      </a:r>
                      <a:endParaRPr kumimoji="1" lang="en-US" altLang="ja-JP" sz="800" b="0" dirty="0">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noFill/>
                  </a:tcPr>
                </a:tc>
                <a:extLst>
                  <a:ext uri="{0D108BD9-81ED-4DB2-BD59-A6C34878D82A}">
                    <a16:rowId xmlns:a16="http://schemas.microsoft.com/office/drawing/2014/main" val="885804334"/>
                  </a:ext>
                </a:extLst>
              </a:tr>
              <a:tr h="188279">
                <a:tc vMerge="1">
                  <a:txBody>
                    <a:bodyPr/>
                    <a:lstStyle/>
                    <a:p>
                      <a:pPr algn="l"/>
                      <a:r>
                        <a:rPr kumimoji="1" lang="en-US" altLang="ja-JP" sz="900" dirty="0" err="1">
                          <a:latin typeface="Meiryo UI" panose="020B0604030504040204" pitchFamily="50" charset="-128"/>
                          <a:ea typeface="Meiryo UI" panose="020B0604030504040204" pitchFamily="50" charset="-128"/>
                        </a:rPr>
                        <a:t>addr</a:t>
                      </a:r>
                      <a:endParaRPr kumimoji="1" lang="ja-JP" altLang="en-US" sz="900" dirty="0">
                        <a:latin typeface="Meiryo UI" panose="020B0604030504040204" pitchFamily="50" charset="-128"/>
                        <a:ea typeface="Meiryo UI" panose="020B0604030504040204" pitchFamily="50" charset="-128"/>
                      </a:endParaRPr>
                    </a:p>
                  </a:txBody>
                  <a:tcPr/>
                </a:tc>
                <a:tc rowSpan="3">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release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mpd="sng">
                      <a:noFill/>
                    </a:lnR>
                    <a:lnT w="12700" cap="flat" cmpd="sng" algn="ctr">
                      <a:solidFill>
                        <a:schemeClr val="accent1"/>
                      </a:solidFill>
                      <a:prstDash val="solid"/>
                      <a:round/>
                      <a:headEnd type="none" w="med" len="med"/>
                      <a:tailEnd type="none" w="med" len="med"/>
                    </a:lnT>
                  </a:tcPr>
                </a:tc>
                <a:tc>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mpd="sng">
                      <a:noFill/>
                    </a:lnL>
                    <a:lnT w="12700" cap="flat" cmpd="sng" algn="ctr">
                      <a:solidFill>
                        <a:schemeClr val="accent1"/>
                      </a:solidFill>
                      <a:prstDash val="solid"/>
                      <a:round/>
                      <a:headEnd type="none" w="med" len="med"/>
                      <a:tailEnd type="none" w="med" len="med"/>
                    </a:lnT>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横断検索用</a:t>
                      </a:r>
                      <a:r>
                        <a:rPr kumimoji="1" lang="en-US" altLang="ja-JP" sz="800" dirty="0">
                          <a:solidFill>
                            <a:schemeClr val="tx1"/>
                          </a:solidFill>
                          <a:latin typeface="Meiryo UI" panose="020B0604030504040204" pitchFamily="50" charset="-128"/>
                          <a:ea typeface="Meiryo UI" panose="020B0604030504040204" pitchFamily="50" charset="-128"/>
                        </a:rPr>
                        <a:t>CKAN</a:t>
                      </a:r>
                      <a:r>
                        <a:rPr kumimoji="1" lang="ja-JP" altLang="en-US" sz="800" dirty="0">
                          <a:solidFill>
                            <a:schemeClr val="tx1"/>
                          </a:solidFill>
                          <a:latin typeface="Meiryo UI" panose="020B0604030504040204" pitchFamily="50" charset="-128"/>
                          <a:ea typeface="Meiryo UI" panose="020B0604030504040204" pitchFamily="50" charset="-128"/>
                        </a:rPr>
                        <a:t>設定</a:t>
                      </a:r>
                    </a:p>
                  </a:txBody>
                  <a:tcPr/>
                </a:tc>
                <a:extLst>
                  <a:ext uri="{0D108BD9-81ED-4DB2-BD59-A6C34878D82A}">
                    <a16:rowId xmlns:a16="http://schemas.microsoft.com/office/drawing/2014/main" val="2645655212"/>
                  </a:ext>
                </a:extLst>
              </a:tr>
              <a:tr h="188279">
                <a:tc vMerge="1">
                  <a:txBody>
                    <a:bodyPr/>
                    <a:lstStyle/>
                    <a:p>
                      <a:pPr algn="l"/>
                      <a:endParaRPr kumimoji="1" lang="ja-JP" altLang="en-US" sz="10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ckan_url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“http://10.240.59.28:5000/”</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横断検索用</a:t>
                      </a:r>
                      <a:r>
                        <a:rPr kumimoji="1" lang="en-US" altLang="ja-JP" sz="800" dirty="0">
                          <a:solidFill>
                            <a:schemeClr val="tx1"/>
                          </a:solidFill>
                          <a:latin typeface="Meiryo UI" panose="020B0604030504040204" pitchFamily="50" charset="-128"/>
                          <a:ea typeface="Meiryo UI" panose="020B0604030504040204" pitchFamily="50" charset="-128"/>
                        </a:rPr>
                        <a:t>CKAN</a:t>
                      </a:r>
                      <a:r>
                        <a:rPr kumimoji="1" lang="ja-JP" altLang="en-US" sz="800" dirty="0">
                          <a:solidFill>
                            <a:schemeClr val="tx1"/>
                          </a:solidFill>
                          <a:latin typeface="Meiryo UI" panose="020B0604030504040204" pitchFamily="50" charset="-128"/>
                          <a:ea typeface="Meiryo UI" panose="020B0604030504040204" pitchFamily="50" charset="-128"/>
                        </a:rPr>
                        <a:t>のアドレス</a:t>
                      </a:r>
                    </a:p>
                  </a:txBody>
                  <a:tcPr/>
                </a:tc>
                <a:extLst>
                  <a:ext uri="{0D108BD9-81ED-4DB2-BD59-A6C34878D82A}">
                    <a16:rowId xmlns:a16="http://schemas.microsoft.com/office/drawing/2014/main" val="112510621"/>
                  </a:ext>
                </a:extLst>
              </a:tr>
              <a:tr h="188279">
                <a:tc vMerge="1">
                  <a:txBody>
                    <a:bodyPr/>
                    <a:lstStyle/>
                    <a:p>
                      <a:pPr algn="l"/>
                      <a:endParaRPr kumimoji="1" lang="ja-JP" altLang="en-US" sz="10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sysadmin_key</a:t>
                      </a:r>
                    </a:p>
                  </a:txBody>
                  <a:tcPr/>
                </a:tc>
                <a:tc>
                  <a:txBody>
                    <a:bodyPr/>
                    <a:lstStyle/>
                    <a:p>
                      <a:r>
                        <a:rPr kumimoji="1" lang="en-US" altLang="ja-JP" sz="800" dirty="0">
                          <a:solidFill>
                            <a:schemeClr val="tx1"/>
                          </a:solidFill>
                          <a:latin typeface="Meiryo UI" panose="020B0604030504040204" pitchFamily="50" charset="-128"/>
                        </a:rPr>
                        <a:t>“1c9012b9-05f5-4b9c-a32b-b17e07a67f07”</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横断検索用の</a:t>
                      </a:r>
                      <a:r>
                        <a:rPr kumimoji="1" lang="en-US" altLang="ja-JP" sz="800" dirty="0">
                          <a:solidFill>
                            <a:schemeClr val="tx1"/>
                          </a:solidFill>
                          <a:latin typeface="Meiryo UI" panose="020B0604030504040204" pitchFamily="50" charset="-128"/>
                          <a:ea typeface="Meiryo UI" panose="020B0604030504040204" pitchFamily="50" charset="-128"/>
                        </a:rPr>
                        <a:t>CKAN</a:t>
                      </a:r>
                      <a:r>
                        <a:rPr kumimoji="1" lang="ja-JP" altLang="en-US" sz="800" dirty="0">
                          <a:solidFill>
                            <a:schemeClr val="tx1"/>
                          </a:solidFill>
                          <a:latin typeface="Meiryo UI" panose="020B0604030504040204" pitchFamily="50" charset="-128"/>
                          <a:ea typeface="Meiryo UI" panose="020B0604030504040204" pitchFamily="50" charset="-128"/>
                        </a:rPr>
                        <a:t>アクセスキー</a:t>
                      </a:r>
                    </a:p>
                  </a:txBody>
                  <a:tcPr/>
                </a:tc>
                <a:extLst>
                  <a:ext uri="{0D108BD9-81ED-4DB2-BD59-A6C34878D82A}">
                    <a16:rowId xmlns:a16="http://schemas.microsoft.com/office/drawing/2014/main" val="614436062"/>
                  </a:ext>
                </a:extLst>
              </a:tr>
              <a:tr h="188279">
                <a:tc vMerge="1">
                  <a:txBody>
                    <a:bodyPr/>
                    <a:lstStyle/>
                    <a:p>
                      <a:pPr algn="l"/>
                      <a:endParaRPr kumimoji="1" lang="ja-JP" altLang="en-US" sz="1000" dirty="0">
                        <a:latin typeface="Meiryo UI" panose="020B0604030504040204" pitchFamily="50" charset="-128"/>
                        <a:ea typeface="Meiryo UI" panose="020B0604030504040204" pitchFamily="50" charset="-128"/>
                      </a:endParaRPr>
                    </a:p>
                  </a:txBody>
                  <a:tcPr/>
                </a:tc>
                <a:tc gridSpan="2">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detail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B w="12700" cmpd="sng">
                      <a:noFill/>
                    </a:lnB>
                  </a:tcPr>
                </a:tc>
                <a:tc h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詳細検索用</a:t>
                      </a:r>
                      <a:r>
                        <a:rPr kumimoji="1" lang="en-US" altLang="ja-JP" sz="800" dirty="0">
                          <a:solidFill>
                            <a:schemeClr val="tx1"/>
                          </a:solidFill>
                          <a:latin typeface="Meiryo UI" panose="020B0604030504040204" pitchFamily="50" charset="-128"/>
                          <a:ea typeface="Meiryo UI" panose="020B0604030504040204" pitchFamily="50" charset="-128"/>
                        </a:rPr>
                        <a:t>CKAN</a:t>
                      </a:r>
                      <a:r>
                        <a:rPr kumimoji="1" lang="ja-JP" altLang="en-US" sz="800" dirty="0">
                          <a:solidFill>
                            <a:schemeClr val="tx1"/>
                          </a:solidFill>
                          <a:latin typeface="Meiryo UI" panose="020B0604030504040204" pitchFamily="50" charset="-128"/>
                          <a:ea typeface="Meiryo UI" panose="020B0604030504040204" pitchFamily="50" charset="-128"/>
                        </a:rPr>
                        <a:t>設定（設定</a:t>
                      </a:r>
                      <a:r>
                        <a:rPr kumimoji="1" lang="en-US" altLang="ja-JP" sz="800" dirty="0">
                          <a:solidFill>
                            <a:schemeClr val="tx1"/>
                          </a:solidFill>
                          <a:latin typeface="Meiryo UI" panose="020B0604030504040204" pitchFamily="50" charset="-128"/>
                          <a:ea typeface="Meiryo UI" panose="020B0604030504040204" pitchFamily="50" charset="-128"/>
                        </a:rPr>
                        <a:t>CKAN</a:t>
                      </a:r>
                      <a:r>
                        <a:rPr kumimoji="1" lang="ja-JP" altLang="en-US" sz="800" dirty="0">
                          <a:solidFill>
                            <a:schemeClr val="tx1"/>
                          </a:solidFill>
                          <a:latin typeface="Meiryo UI" panose="020B0604030504040204" pitchFamily="50" charset="-128"/>
                          <a:ea typeface="Meiryo UI" panose="020B0604030504040204" pitchFamily="50" charset="-128"/>
                        </a:rPr>
                        <a:t>が</a:t>
                      </a:r>
                      <a:r>
                        <a:rPr kumimoji="1" lang="en-US" altLang="ja-JP" sz="800" dirty="0">
                          <a:solidFill>
                            <a:schemeClr val="tx1"/>
                          </a:solidFill>
                          <a:latin typeface="Meiryo UI" panose="020B0604030504040204" pitchFamily="50" charset="-128"/>
                          <a:ea typeface="Meiryo UI" panose="020B0604030504040204" pitchFamily="50" charset="-128"/>
                        </a:rPr>
                        <a:t>1</a:t>
                      </a:r>
                      <a:r>
                        <a:rPr kumimoji="1" lang="ja-JP" altLang="en-US" sz="800" dirty="0">
                          <a:solidFill>
                            <a:schemeClr val="tx1"/>
                          </a:solidFill>
                          <a:latin typeface="Meiryo UI" panose="020B0604030504040204" pitchFamily="50" charset="-128"/>
                          <a:ea typeface="Meiryo UI" panose="020B0604030504040204" pitchFamily="50" charset="-128"/>
                        </a:rPr>
                        <a:t>つの場合、</a:t>
                      </a:r>
                      <a:r>
                        <a:rPr kumimoji="1" lang="en-US" altLang="ja-JP" sz="800" dirty="0">
                          <a:solidFill>
                            <a:schemeClr val="tx1"/>
                          </a:solidFill>
                          <a:latin typeface="Meiryo UI" panose="020B0604030504040204" pitchFamily="50" charset="-128"/>
                          <a:ea typeface="Meiryo UI" panose="020B0604030504040204" pitchFamily="50" charset="-128"/>
                        </a:rPr>
                        <a:t>detail</a:t>
                      </a:r>
                      <a:r>
                        <a:rPr kumimoji="1" lang="ja-JP" altLang="en-US" sz="800" dirty="0">
                          <a:solidFill>
                            <a:schemeClr val="tx1"/>
                          </a:solidFill>
                          <a:latin typeface="Meiryo UI" panose="020B0604030504040204" pitchFamily="50" charset="-128"/>
                          <a:ea typeface="Meiryo UI" panose="020B0604030504040204" pitchFamily="50" charset="-128"/>
                        </a:rPr>
                        <a:t>配下の設定は不要）</a:t>
                      </a:r>
                    </a:p>
                  </a:txBody>
                  <a:tcPr/>
                </a:tc>
                <a:extLst>
                  <a:ext uri="{0D108BD9-81ED-4DB2-BD59-A6C34878D82A}">
                    <a16:rowId xmlns:a16="http://schemas.microsoft.com/office/drawing/2014/main" val="3532125017"/>
                  </a:ext>
                </a:extLst>
              </a:tr>
              <a:tr h="188279">
                <a:tc vMerge="1">
                  <a:txBody>
                    <a:bodyPr/>
                    <a:lstStyle/>
                    <a:p>
                      <a:pPr algn="l"/>
                      <a:endParaRPr kumimoji="1" lang="ja-JP" altLang="en-US" sz="1000" dirty="0">
                        <a:latin typeface="Meiryo UI" panose="020B0604030504040204" pitchFamily="50" charset="-128"/>
                        <a:ea typeface="Meiryo UI" panose="020B0604030504040204" pitchFamily="50" charset="-128"/>
                      </a:endParaRPr>
                    </a:p>
                  </a:txBody>
                  <a:tcPr/>
                </a:tc>
                <a:tc rowSpan="2">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mpd="sng">
                      <a:noFill/>
                    </a:lnT>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ckan_url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Meiryo UI" panose="020B0604030504040204" pitchFamily="50" charset="-128"/>
                          <a:ea typeface="Meiryo UI" panose="020B0604030504040204" pitchFamily="50" charset="-128"/>
                        </a:rPr>
                        <a:t>“http://10.240.59.28:5001/”</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詳細検索用</a:t>
                      </a:r>
                      <a:r>
                        <a:rPr kumimoji="1" lang="en-US" altLang="ja-JP" sz="800" dirty="0">
                          <a:solidFill>
                            <a:schemeClr val="tx1"/>
                          </a:solidFill>
                          <a:latin typeface="Meiryo UI" panose="020B0604030504040204" pitchFamily="50" charset="-128"/>
                          <a:ea typeface="Meiryo UI" panose="020B0604030504040204" pitchFamily="50" charset="-128"/>
                        </a:rPr>
                        <a:t>CKAN</a:t>
                      </a:r>
                      <a:r>
                        <a:rPr kumimoji="1" lang="ja-JP" altLang="en-US" sz="800" dirty="0">
                          <a:solidFill>
                            <a:schemeClr val="tx1"/>
                          </a:solidFill>
                          <a:latin typeface="Meiryo UI" panose="020B0604030504040204" pitchFamily="50" charset="-128"/>
                          <a:ea typeface="Meiryo UI" panose="020B0604030504040204" pitchFamily="50" charset="-128"/>
                        </a:rPr>
                        <a:t>アドレス</a:t>
                      </a:r>
                    </a:p>
                  </a:txBody>
                  <a:tcPr/>
                </a:tc>
                <a:extLst>
                  <a:ext uri="{0D108BD9-81ED-4DB2-BD59-A6C34878D82A}">
                    <a16:rowId xmlns:a16="http://schemas.microsoft.com/office/drawing/2014/main" val="421474408"/>
                  </a:ext>
                </a:extLst>
              </a:tr>
              <a:tr h="188279">
                <a:tc vMerge="1">
                  <a:txBody>
                    <a:bodyPr/>
                    <a:lstStyle/>
                    <a:p>
                      <a:pPr algn="l"/>
                      <a:endParaRPr kumimoji="1" lang="ja-JP" altLang="en-US" sz="10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sysadmin_key</a:t>
                      </a:r>
                    </a:p>
                  </a:txBody>
                  <a:tcPr/>
                </a:tc>
                <a:tc>
                  <a:txBody>
                    <a:bodyPr/>
                    <a:lstStyle/>
                    <a:p>
                      <a:r>
                        <a:rPr kumimoji="1" lang="en-US" altLang="ja-JP" sz="800" dirty="0">
                          <a:solidFill>
                            <a:schemeClr val="tx1"/>
                          </a:solidFill>
                          <a:latin typeface="Meiryo UI" panose="020B0604030504040204" pitchFamily="50" charset="-128"/>
                        </a:rPr>
                        <a:t>“204abf1f-4310-40e4-8535-fd19660a135b”</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詳細検索用</a:t>
                      </a:r>
                      <a:r>
                        <a:rPr kumimoji="1" lang="en-US" altLang="ja-JP" sz="800" dirty="0">
                          <a:solidFill>
                            <a:schemeClr val="tx1"/>
                          </a:solidFill>
                          <a:latin typeface="Meiryo UI" panose="020B0604030504040204" pitchFamily="50" charset="-128"/>
                          <a:ea typeface="Meiryo UI" panose="020B0604030504040204" pitchFamily="50" charset="-128"/>
                        </a:rPr>
                        <a:t>CKAN</a:t>
                      </a:r>
                      <a:r>
                        <a:rPr kumimoji="1" lang="ja-JP" altLang="en-US" sz="800" dirty="0">
                          <a:solidFill>
                            <a:schemeClr val="tx1"/>
                          </a:solidFill>
                          <a:latin typeface="Meiryo UI" panose="020B0604030504040204" pitchFamily="50" charset="-128"/>
                          <a:ea typeface="Meiryo UI" panose="020B0604030504040204" pitchFamily="50" charset="-128"/>
                        </a:rPr>
                        <a:t>アクセスキー</a:t>
                      </a:r>
                    </a:p>
                  </a:txBody>
                  <a:tcPr/>
                </a:tc>
                <a:extLst>
                  <a:ext uri="{0D108BD9-81ED-4DB2-BD59-A6C34878D82A}">
                    <a16:rowId xmlns:a16="http://schemas.microsoft.com/office/drawing/2014/main" val="1393030464"/>
                  </a:ext>
                </a:extLst>
              </a:tr>
              <a:tr h="188279">
                <a:tc rowSpan="4">
                  <a:txBody>
                    <a:bodyPr/>
                    <a:lstStyle/>
                    <a:p>
                      <a:pPr algn="l"/>
                      <a:r>
                        <a:rPr kumimoji="1" lang="en-US" altLang="ja-JP" sz="800" dirty="0">
                          <a:solidFill>
                            <a:schemeClr val="tx1"/>
                          </a:solidFill>
                          <a:latin typeface="Meiryo UI" panose="020B0604030504040204" pitchFamily="50" charset="-128"/>
                          <a:ea typeface="Meiryo UI" panose="020B0604030504040204" pitchFamily="50" charset="-128"/>
                        </a:rPr>
                        <a:t>sysadmin</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mpd="sng">
                      <a:noFill/>
                    </a:lnR>
                  </a:tcPr>
                </a:tc>
                <a:tc gridSpan="2">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mpd="sng">
                      <a:noFill/>
                    </a:lnL>
                  </a:tcPr>
                </a:tc>
                <a:tc hMerge="1">
                  <a:txBody>
                    <a:bodyPr/>
                    <a:lstStyle/>
                    <a:p>
                      <a:endParaRPr kumimoji="1" lang="ja-JP" altLang="en-US"/>
                    </a:p>
                  </a:txBody>
                  <a:tcPr/>
                </a:tc>
                <a:tc>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運用管理者ユーザ設定</a:t>
                      </a:r>
                    </a:p>
                  </a:txBody>
                  <a:tcPr/>
                </a:tc>
                <a:extLst>
                  <a:ext uri="{0D108BD9-81ED-4DB2-BD59-A6C34878D82A}">
                    <a16:rowId xmlns:a16="http://schemas.microsoft.com/office/drawing/2014/main" val="3912444060"/>
                  </a:ext>
                </a:extLst>
              </a:tr>
              <a:tr h="188279">
                <a:tc vMerge="1">
                  <a:txBody>
                    <a:bodyPr/>
                    <a:lstStyle/>
                    <a:p>
                      <a:pPr algn="l"/>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tcPr>
                </a:tc>
                <a:tc gridSpan="2">
                  <a:txBody>
                    <a:bodyPr/>
                    <a:lstStyle/>
                    <a:p>
                      <a:r>
                        <a:rPr kumimoji="1" lang="en-US" altLang="ja-JP" sz="800" dirty="0" err="1">
                          <a:solidFill>
                            <a:schemeClr val="tx1"/>
                          </a:solidFill>
                          <a:latin typeface="Meiryo UI" panose="020B0604030504040204" pitchFamily="50" charset="-128"/>
                          <a:ea typeface="Meiryo UI" panose="020B0604030504040204" pitchFamily="50" charset="-128"/>
                        </a:rPr>
                        <a:t>cadde_user_id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tcPr>
                </a:tc>
                <a:tc hMerge="1">
                  <a:txBody>
                    <a:bodyPr/>
                    <a:lstStyle/>
                    <a:p>
                      <a:endParaRPr kumimoji="1" lang="ja-JP" altLang="en-US"/>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t>
                      </a:r>
                      <a:r>
                        <a:rPr kumimoji="1" lang="en-US" altLang="ja-JP" sz="800" dirty="0" err="1">
                          <a:solidFill>
                            <a:schemeClr val="tx1"/>
                          </a:solidFill>
                          <a:latin typeface="Meiryo UI" panose="020B0604030504040204" pitchFamily="50" charset="-128"/>
                          <a:ea typeface="Meiryo UI" panose="020B0604030504040204" pitchFamily="50" charset="-128"/>
                        </a:rPr>
                        <a:t>cadde_user_admin</a:t>
                      </a:r>
                      <a:r>
                        <a:rPr kumimoji="1" lang="en-US" altLang="ja-JP" sz="800" dirty="0">
                          <a:solidFill>
                            <a:schemeClr val="tx1"/>
                          </a:solidFill>
                          <a:latin typeface="Meiryo UI" panose="020B0604030504040204" pitchFamily="50" charset="-128"/>
                          <a:ea typeface="Meiryo UI" panose="020B0604030504040204" pitchFamily="50" charset="-128"/>
                        </a:rPr>
                        <a:t>”, “cadde_user123”]</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運用管理者ユーザの</a:t>
                      </a:r>
                      <a:r>
                        <a:rPr kumimoji="1" lang="en-US" altLang="ja-JP" sz="800" dirty="0">
                          <a:solidFill>
                            <a:schemeClr val="tx1"/>
                          </a:solidFill>
                          <a:latin typeface="Meiryo UI" panose="020B0604030504040204" pitchFamily="50" charset="-128"/>
                          <a:ea typeface="Meiryo UI" panose="020B0604030504040204" pitchFamily="50" charset="-128"/>
                        </a:rPr>
                        <a:t>CADDE</a:t>
                      </a:r>
                      <a:r>
                        <a:rPr kumimoji="1" lang="ja-JP" altLang="en-US" sz="800" dirty="0">
                          <a:solidFill>
                            <a:schemeClr val="tx1"/>
                          </a:solidFill>
                          <a:latin typeface="Meiryo UI" panose="020B0604030504040204" pitchFamily="50" charset="-128"/>
                          <a:ea typeface="Meiryo UI" panose="020B0604030504040204" pitchFamily="50" charset="-128"/>
                        </a:rPr>
                        <a:t>ユーザ</a:t>
                      </a:r>
                      <a:r>
                        <a:rPr kumimoji="1" lang="en-US" altLang="ja-JP" sz="800" dirty="0">
                          <a:solidFill>
                            <a:schemeClr val="tx1"/>
                          </a:solidFill>
                          <a:latin typeface="Meiryo UI" panose="020B0604030504040204" pitchFamily="50" charset="-128"/>
                          <a:ea typeface="Meiryo UI" panose="020B0604030504040204" pitchFamily="50" charset="-128"/>
                        </a:rPr>
                        <a:t>ID</a:t>
                      </a:r>
                      <a:r>
                        <a:rPr kumimoji="1" lang="ja-JP" altLang="en-US" sz="800">
                          <a:solidFill>
                            <a:schemeClr val="tx1"/>
                          </a:solidFill>
                          <a:latin typeface="Meiryo UI" panose="020B0604030504040204" pitchFamily="50" charset="-128"/>
                          <a:ea typeface="Meiryo UI" panose="020B0604030504040204" pitchFamily="50" charset="-128"/>
                        </a:rPr>
                        <a:t>（複数設定可）</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46744340"/>
                  </a:ext>
                </a:extLst>
              </a:tr>
              <a:tr h="188279">
                <a:tc vMerge="1">
                  <a:txBody>
                    <a:bodyPr/>
                    <a:lstStyle/>
                    <a:p>
                      <a:pPr algn="l"/>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tcPr>
                </a:tc>
                <a:tc gridSpan="2">
                  <a:txBody>
                    <a:bodyPr/>
                    <a:lstStyle/>
                    <a:p>
                      <a:r>
                        <a:rPr kumimoji="1" lang="en-US" altLang="ja-JP" sz="800" dirty="0" err="1">
                          <a:solidFill>
                            <a:schemeClr val="tx1"/>
                          </a:solidFill>
                          <a:latin typeface="Meiryo UI" panose="020B0604030504040204" pitchFamily="50" charset="-128"/>
                          <a:ea typeface="Meiryo UI" panose="020B0604030504040204" pitchFamily="50" charset="-128"/>
                        </a:rPr>
                        <a:t>ckan_username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tcPr>
                </a:tc>
                <a:tc hMerge="1">
                  <a:txBody>
                    <a:bodyPr/>
                    <a:lstStyle/>
                    <a:p>
                      <a:endParaRPr kumimoji="1" lang="ja-JP" altLang="en-US"/>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t>
                      </a:r>
                      <a:r>
                        <a:rPr kumimoji="1" lang="en-US" altLang="ja-JP" sz="800" dirty="0" err="1">
                          <a:solidFill>
                            <a:schemeClr val="tx1"/>
                          </a:solidFill>
                          <a:latin typeface="Meiryo UI" panose="020B0604030504040204" pitchFamily="50" charset="-128"/>
                          <a:ea typeface="Meiryo UI" panose="020B0604030504040204" pitchFamily="50" charset="-128"/>
                        </a:rPr>
                        <a:t>ckan_admin</a:t>
                      </a:r>
                      <a:r>
                        <a:rPr kumimoji="1" lang="en-US" altLang="ja-JP" sz="800" dirty="0">
                          <a:solidFill>
                            <a:schemeClr val="tx1"/>
                          </a:solidFill>
                          <a:latin typeface="Meiryo UI" panose="020B0604030504040204" pitchFamily="50" charset="-128"/>
                          <a:ea typeface="Meiryo UI" panose="020B0604030504040204" pitchFamily="50" charset="-128"/>
                        </a:rPr>
                        <a: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運用管理者ユーザの</a:t>
                      </a:r>
                      <a:r>
                        <a:rPr kumimoji="1" lang="en-US" altLang="ja-JP" sz="800" dirty="0">
                          <a:solidFill>
                            <a:schemeClr val="tx1"/>
                          </a:solidFill>
                          <a:latin typeface="Meiryo UI" panose="020B0604030504040204" pitchFamily="50" charset="-128"/>
                          <a:ea typeface="Meiryo UI" panose="020B0604030504040204" pitchFamily="50" charset="-128"/>
                        </a:rPr>
                        <a:t>CKAN</a:t>
                      </a:r>
                      <a:r>
                        <a:rPr kumimoji="1" lang="ja-JP" altLang="en-US" sz="800" dirty="0">
                          <a:solidFill>
                            <a:schemeClr val="tx1"/>
                          </a:solidFill>
                          <a:latin typeface="Meiryo UI" panose="020B0604030504040204" pitchFamily="50" charset="-128"/>
                          <a:ea typeface="Meiryo UI" panose="020B0604030504040204" pitchFamily="50" charset="-128"/>
                        </a:rPr>
                        <a:t>ユーザ名</a:t>
                      </a:r>
                    </a:p>
                  </a:txBody>
                  <a:tcPr/>
                </a:tc>
                <a:extLst>
                  <a:ext uri="{0D108BD9-81ED-4DB2-BD59-A6C34878D82A}">
                    <a16:rowId xmlns:a16="http://schemas.microsoft.com/office/drawing/2014/main" val="1237497954"/>
                  </a:ext>
                </a:extLst>
              </a:tr>
              <a:tr h="188279">
                <a:tc vMerge="1">
                  <a:txBody>
                    <a:bodyPr/>
                    <a:lstStyle/>
                    <a:p>
                      <a:pPr algn="l"/>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tcPr>
                </a:tc>
                <a:tc gridSpan="2">
                  <a:txBody>
                    <a:bodyPr/>
                    <a:lstStyle/>
                    <a:p>
                      <a:r>
                        <a:rPr kumimoji="1" lang="en-US" altLang="ja-JP" sz="800" dirty="0" err="1">
                          <a:solidFill>
                            <a:schemeClr val="tx1"/>
                          </a:solidFill>
                          <a:latin typeface="Meiryo UI" panose="020B0604030504040204" pitchFamily="50" charset="-128"/>
                          <a:ea typeface="Meiryo UI" panose="020B0604030504040204" pitchFamily="50" charset="-128"/>
                        </a:rPr>
                        <a:t>ckan_user_password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tcPr>
                </a:tc>
                <a:tc hMerge="1">
                  <a:txBody>
                    <a:bodyPr/>
                    <a:lstStyle/>
                    <a:p>
                      <a:endParaRPr kumimoji="1" lang="ja-JP" altLang="en-US"/>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“test1234”</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運用管理者ユーザの</a:t>
                      </a:r>
                      <a:r>
                        <a:rPr kumimoji="1" lang="en-US" altLang="ja-JP" sz="800" dirty="0">
                          <a:solidFill>
                            <a:schemeClr val="tx1"/>
                          </a:solidFill>
                          <a:latin typeface="Meiryo UI" panose="020B0604030504040204" pitchFamily="50" charset="-128"/>
                          <a:ea typeface="Meiryo UI" panose="020B0604030504040204" pitchFamily="50" charset="-128"/>
                        </a:rPr>
                        <a:t>CKAN</a:t>
                      </a:r>
                      <a:r>
                        <a:rPr kumimoji="1" lang="ja-JP" altLang="en-US" sz="800">
                          <a:solidFill>
                            <a:schemeClr val="tx1"/>
                          </a:solidFill>
                          <a:latin typeface="Meiryo UI" panose="020B0604030504040204" pitchFamily="50" charset="-128"/>
                          <a:ea typeface="Meiryo UI" panose="020B0604030504040204" pitchFamily="50" charset="-128"/>
                        </a:rPr>
                        <a:t>ユーザパスワード</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63531446"/>
                  </a:ext>
                </a:extLst>
              </a:tr>
              <a:tr h="188279">
                <a:tc rowSpan="3">
                  <a:txBody>
                    <a:bodyPr/>
                    <a:lstStyle/>
                    <a:p>
                      <a:pPr algn="l"/>
                      <a:r>
                        <a:rPr kumimoji="1" lang="en-US" altLang="ja-JP" sz="800" dirty="0">
                          <a:solidFill>
                            <a:schemeClr val="tx1"/>
                          </a:solidFill>
                          <a:latin typeface="Meiryo UI" panose="020B0604030504040204" pitchFamily="50" charset="-128"/>
                          <a:ea typeface="Meiryo UI" panose="020B0604030504040204" pitchFamily="50" charset="-128"/>
                        </a:rPr>
                        <a:t>server</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mpd="sng">
                      <a:noFill/>
                    </a:lnR>
                  </a:tcPr>
                </a:tc>
                <a:tc gridSpan="2">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mpd="sng">
                      <a:noFill/>
                    </a:lnL>
                  </a:tcPr>
                </a:tc>
                <a:tc h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アプリケーションサーバで使用するカタログ作成ツール内のサーバ</a:t>
                      </a:r>
                      <a:r>
                        <a:rPr kumimoji="1" lang="en-US" altLang="ja-JP" sz="800" dirty="0">
                          <a:solidFill>
                            <a:schemeClr val="tx1"/>
                          </a:solidFill>
                          <a:latin typeface="Meiryo UI" panose="020B0604030504040204" pitchFamily="50" charset="-128"/>
                          <a:ea typeface="Meiryo UI" panose="020B0604030504040204" pitchFamily="50" charset="-128"/>
                        </a:rPr>
                        <a:t>URL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13466051"/>
                  </a:ext>
                </a:extLst>
              </a:tr>
              <a:tr h="188279">
                <a:tc vMerge="1">
                  <a:txBody>
                    <a:bodyPr/>
                    <a:lstStyle/>
                    <a:p>
                      <a:pPr algn="l"/>
                      <a:endParaRPr kumimoji="1" lang="ja-JP" altLang="en-US" sz="900" dirty="0">
                        <a:latin typeface="Meiryo UI" panose="020B0604030504040204" pitchFamily="50" charset="-128"/>
                        <a:ea typeface="Meiryo UI" panose="020B0604030504040204" pitchFamily="50" charset="-128"/>
                      </a:endParaRPr>
                    </a:p>
                  </a:txBody>
                  <a:tcPr/>
                </a:tc>
                <a:tc gridSpan="2">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grpc</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h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Meiryo UI" panose="020B0604030504040204" pitchFamily="50" charset="-128"/>
                        </a:rPr>
                        <a:t>“catalog-tool-ml:50251”</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dirty="0">
                          <a:solidFill>
                            <a:schemeClr val="tx1"/>
                          </a:solidFill>
                          <a:latin typeface="Meiryo UI" panose="020B0604030504040204" pitchFamily="50" charset="-128"/>
                          <a:ea typeface="Meiryo UI" panose="020B0604030504040204" pitchFamily="50" charset="-128"/>
                        </a:rPr>
                        <a:t>機械学習サーバ</a:t>
                      </a:r>
                      <a:r>
                        <a:rPr kumimoji="1" lang="en-US" altLang="ja-JP" sz="800" dirty="0">
                          <a:solidFill>
                            <a:schemeClr val="tx1"/>
                          </a:solidFill>
                          <a:latin typeface="Meiryo UI" panose="020B0604030504040204" pitchFamily="50" charset="-128"/>
                          <a:ea typeface="Meiryo UI" panose="020B0604030504040204" pitchFamily="50" charset="-128"/>
                        </a:rPr>
                        <a:t>URL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64285325"/>
                  </a:ext>
                </a:extLst>
              </a:tr>
              <a:tr h="188279">
                <a:tc vMerge="1">
                  <a:txBody>
                    <a:bodyPr/>
                    <a:lstStyle/>
                    <a:p>
                      <a:pPr algn="l"/>
                      <a:endParaRPr kumimoji="1" lang="ja-JP" altLang="en-US" sz="900" dirty="0">
                        <a:latin typeface="Meiryo UI" panose="020B0604030504040204" pitchFamily="50" charset="-128"/>
                        <a:ea typeface="Meiryo UI" panose="020B0604030504040204" pitchFamily="50" charset="-128"/>
                      </a:endParaRPr>
                    </a:p>
                  </a:txBody>
                  <a:tcPr/>
                </a:tc>
                <a:tc gridSpan="2">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ngsi</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hMerge="1">
                  <a:txBody>
                    <a:bodyPr/>
                    <a:lstStyle/>
                    <a:p>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Meiryo UI" panose="020B0604030504040204" pitchFamily="50" charset="-128"/>
                        </a:rPr>
                        <a:t>“catalog-tool-ngsi:18080”</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NGSI</a:t>
                      </a:r>
                      <a:r>
                        <a:rPr kumimoji="1" lang="ja-JP" altLang="en-US" sz="800" dirty="0">
                          <a:solidFill>
                            <a:schemeClr val="tx1"/>
                          </a:solidFill>
                          <a:latin typeface="Meiryo UI" panose="020B0604030504040204" pitchFamily="50" charset="-128"/>
                          <a:ea typeface="Meiryo UI" panose="020B0604030504040204" pitchFamily="50" charset="-128"/>
                        </a:rPr>
                        <a:t>連携用コンテナ</a:t>
                      </a:r>
                      <a:r>
                        <a:rPr kumimoji="1" lang="en-US" altLang="ja-JP" sz="800" dirty="0">
                          <a:solidFill>
                            <a:schemeClr val="tx1"/>
                          </a:solidFill>
                          <a:latin typeface="Meiryo UI" panose="020B0604030504040204" pitchFamily="50" charset="-128"/>
                          <a:ea typeface="Meiryo UI" panose="020B0604030504040204" pitchFamily="50" charset="-128"/>
                        </a:rPr>
                        <a:t>URL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6303766"/>
                  </a:ext>
                </a:extLst>
              </a:tr>
              <a:tr h="188279">
                <a:tc gridSpan="3">
                  <a:txBody>
                    <a:bodyPr/>
                    <a:lstStyle/>
                    <a:p>
                      <a:pPr algn="l"/>
                      <a:r>
                        <a:rPr kumimoji="1" lang="en-US" altLang="ja-JP" sz="800" dirty="0">
                          <a:solidFill>
                            <a:schemeClr val="tx1"/>
                          </a:solidFill>
                          <a:latin typeface="Meiryo UI" panose="020B0604030504040204" pitchFamily="50" charset="-128"/>
                          <a:ea typeface="Meiryo UI" panose="020B0604030504040204" pitchFamily="50" charset="-128"/>
                        </a:rPr>
                        <a:t>geonames</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B w="12700" cmpd="sng">
                      <a:noFill/>
                    </a:lnB>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geonames</a:t>
                      </a:r>
                      <a:r>
                        <a:rPr kumimoji="1" lang="ja-JP" altLang="en-US" sz="800" dirty="0">
                          <a:solidFill>
                            <a:schemeClr val="tx1"/>
                          </a:solidFill>
                          <a:latin typeface="Meiryo UI" panose="020B0604030504040204" pitchFamily="50" charset="-128"/>
                          <a:ea typeface="Meiryo UI" panose="020B0604030504040204" pitchFamily="50" charset="-128"/>
                        </a:rPr>
                        <a:t>設定</a:t>
                      </a:r>
                    </a:p>
                  </a:txBody>
                  <a:tcPr/>
                </a:tc>
                <a:extLst>
                  <a:ext uri="{0D108BD9-81ED-4DB2-BD59-A6C34878D82A}">
                    <a16:rowId xmlns:a16="http://schemas.microsoft.com/office/drawing/2014/main" val="3659127909"/>
                  </a:ext>
                </a:extLst>
              </a:tr>
              <a:tr h="188279">
                <a:tc>
                  <a:txBody>
                    <a:bodyPr/>
                    <a:lstStyle/>
                    <a:p>
                      <a:pPr algn="l"/>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lnT w="12700" cmpd="sng">
                      <a:noFill/>
                    </a:lnT>
                    <a:lnB w="12700" cmpd="sng">
                      <a:noFill/>
                    </a:lnB>
                  </a:tcPr>
                </a:tc>
                <a:tc gridSpan="2">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Meiryo UI" panose="020B0604030504040204" pitchFamily="50" charset="-128"/>
                          <a:ea typeface="Meiryo UI" panose="020B0604030504040204" pitchFamily="50" charset="-128"/>
                        </a:rPr>
                        <a:t>use_geonames</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tcPr>
                </a:tc>
                <a:tc hMerge="1">
                  <a:txBody>
                    <a:bodyPr/>
                    <a:lstStyle/>
                    <a:p>
                      <a:endParaRPr kumimoji="1" lang="ja-JP" altLang="en-US"/>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false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geonames</a:t>
                      </a:r>
                      <a:r>
                        <a:rPr kumimoji="1" lang="ja-JP" altLang="en-US" sz="800" dirty="0">
                          <a:solidFill>
                            <a:schemeClr val="tx1"/>
                          </a:solidFill>
                          <a:latin typeface="Meiryo UI" panose="020B0604030504040204" pitchFamily="50" charset="-128"/>
                          <a:ea typeface="Meiryo UI" panose="020B0604030504040204" pitchFamily="50" charset="-128"/>
                        </a:rPr>
                        <a:t>使用有無設定値（使用有：</a:t>
                      </a:r>
                      <a:r>
                        <a:rPr kumimoji="1" lang="en-US" altLang="ja-JP" sz="800" dirty="0">
                          <a:solidFill>
                            <a:schemeClr val="tx1"/>
                          </a:solidFill>
                          <a:latin typeface="Meiryo UI" panose="020B0604030504040204" pitchFamily="50" charset="-128"/>
                          <a:ea typeface="Meiryo UI" panose="020B0604030504040204" pitchFamily="50" charset="-128"/>
                        </a:rPr>
                        <a:t>true</a:t>
                      </a:r>
                      <a:r>
                        <a:rPr kumimoji="1" lang="ja-JP" altLang="en-US" sz="800" dirty="0">
                          <a:solidFill>
                            <a:schemeClr val="tx1"/>
                          </a:solidFill>
                          <a:latin typeface="Meiryo UI" panose="020B0604030504040204" pitchFamily="50" charset="-128"/>
                          <a:ea typeface="Meiryo UI" panose="020B0604030504040204" pitchFamily="50" charset="-128"/>
                        </a:rPr>
                        <a:t>、使用無：</a:t>
                      </a:r>
                      <a:r>
                        <a:rPr kumimoji="1" lang="en-US" altLang="ja-JP" sz="800" dirty="0">
                          <a:solidFill>
                            <a:schemeClr val="tx1"/>
                          </a:solidFill>
                          <a:latin typeface="Meiryo UI" panose="020B0604030504040204" pitchFamily="50" charset="-128"/>
                          <a:ea typeface="Meiryo UI" panose="020B0604030504040204" pitchFamily="50" charset="-128"/>
                        </a:rPr>
                        <a:t>false</a:t>
                      </a:r>
                      <a:r>
                        <a:rPr kumimoji="1" lang="ja-JP" altLang="en-US" sz="800" dirty="0">
                          <a:solidFill>
                            <a:schemeClr val="tx1"/>
                          </a:solidFill>
                          <a:latin typeface="Meiryo UI" panose="020B0604030504040204" pitchFamily="50" charset="-128"/>
                          <a:ea typeface="Meiryo UI" panose="020B0604030504040204" pitchFamily="50" charset="-128"/>
                        </a:rPr>
                        <a:t>、初期値：</a:t>
                      </a:r>
                      <a:r>
                        <a:rPr kumimoji="1" lang="en-US" altLang="ja-JP" sz="800" dirty="0">
                          <a:solidFill>
                            <a:schemeClr val="tx1"/>
                          </a:solidFill>
                          <a:latin typeface="Meiryo UI" panose="020B0604030504040204" pitchFamily="50" charset="-128"/>
                          <a:ea typeface="Meiryo UI" panose="020B0604030504040204" pitchFamily="50" charset="-128"/>
                        </a:rPr>
                        <a:t>false</a:t>
                      </a:r>
                      <a:r>
                        <a:rPr kumimoji="1" lang="ja-JP" altLang="en-US" sz="8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40339134"/>
                  </a:ext>
                </a:extLst>
              </a:tr>
              <a:tr h="188279">
                <a:tc>
                  <a:txBody>
                    <a:bodyPr/>
                    <a:lstStyle/>
                    <a:p>
                      <a:pPr algn="l"/>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lnT w="12700" cmpd="sng">
                      <a:noFill/>
                    </a:lnT>
                  </a:tcPr>
                </a:tc>
                <a:tc gridSpan="2">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Meiryo UI" panose="020B0604030504040204" pitchFamily="50" charset="-128"/>
                          <a:ea typeface="Meiryo UI" panose="020B0604030504040204" pitchFamily="50" charset="-128"/>
                        </a:rPr>
                        <a:t>username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tcPr>
                </a:tc>
                <a:tc h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rPr>
                        <a:t>“user_a”</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geonames</a:t>
                      </a:r>
                      <a:r>
                        <a:rPr kumimoji="1" lang="ja-JP" altLang="en-US" sz="800" dirty="0">
                          <a:solidFill>
                            <a:schemeClr val="tx1"/>
                          </a:solidFill>
                          <a:latin typeface="Meiryo UI" panose="020B0604030504040204" pitchFamily="50" charset="-128"/>
                          <a:ea typeface="Meiryo UI" panose="020B0604030504040204" pitchFamily="50" charset="-128"/>
                        </a:rPr>
                        <a:t>ユーザ名（</a:t>
                      </a:r>
                      <a:r>
                        <a:rPr kumimoji="1" lang="en-US" altLang="ja-JP" sz="800" dirty="0">
                          <a:solidFill>
                            <a:schemeClr val="tx1"/>
                          </a:solidFill>
                          <a:latin typeface="Meiryo UI" panose="020B0604030504040204" pitchFamily="50" charset="-128"/>
                          <a:ea typeface="Meiryo UI" panose="020B0604030504040204" pitchFamily="50" charset="-128"/>
                        </a:rPr>
                        <a:t>geonames</a:t>
                      </a:r>
                      <a:r>
                        <a:rPr kumimoji="1" lang="ja-JP" altLang="en-US" sz="800" dirty="0">
                          <a:solidFill>
                            <a:schemeClr val="tx1"/>
                          </a:solidFill>
                          <a:latin typeface="Meiryo UI" panose="020B0604030504040204" pitchFamily="50" charset="-128"/>
                          <a:ea typeface="Meiryo UI" panose="020B0604030504040204" pitchFamily="50" charset="-128"/>
                        </a:rPr>
                        <a:t>を使用しない場合は設定不要）</a:t>
                      </a:r>
                    </a:p>
                  </a:txBody>
                  <a:tcPr/>
                </a:tc>
                <a:extLst>
                  <a:ext uri="{0D108BD9-81ED-4DB2-BD59-A6C34878D82A}">
                    <a16:rowId xmlns:a16="http://schemas.microsoft.com/office/drawing/2014/main" val="1810398748"/>
                  </a:ext>
                </a:extLst>
              </a:tr>
              <a:tr h="188279">
                <a:tc gridSpan="3">
                  <a:txBody>
                    <a:bodyPr/>
                    <a:lstStyle/>
                    <a:p>
                      <a:pPr algn="l"/>
                      <a:r>
                        <a:rPr kumimoji="1" lang="en-US" altLang="ja-JP" sz="800" dirty="0">
                          <a:solidFill>
                            <a:schemeClr val="tx1"/>
                          </a:solidFill>
                          <a:latin typeface="Meiryo UI" panose="020B0604030504040204" pitchFamily="50" charset="-128"/>
                          <a:ea typeface="Meiryo UI" panose="020B0604030504040204" pitchFamily="50" charset="-128"/>
                        </a:rPr>
                        <a:t>machien_learn</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B w="12700" cmpd="sng">
                      <a:noFill/>
                    </a:lnB>
                  </a:tcPr>
                </a:tc>
                <a:tc h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tcPr>
                </a:tc>
                <a:tc hMerge="1">
                  <a:txBody>
                    <a:bodyPr/>
                    <a:lstStyle/>
                    <a:p>
                      <a:endParaRPr kumimoji="1" lang="ja-JP" altLang="en-US"/>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機械学習設定</a:t>
                      </a:r>
                    </a:p>
                  </a:txBody>
                  <a:tcPr/>
                </a:tc>
                <a:extLst>
                  <a:ext uri="{0D108BD9-81ED-4DB2-BD59-A6C34878D82A}">
                    <a16:rowId xmlns:a16="http://schemas.microsoft.com/office/drawing/2014/main" val="1288379794"/>
                  </a:ext>
                </a:extLst>
              </a:tr>
              <a:tr h="188279">
                <a:tc rowSpan="4">
                  <a:txBody>
                    <a:bodyPr/>
                    <a:lstStyle/>
                    <a:p>
                      <a:pPr algn="l"/>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lnT w="12700" cmpd="sng">
                      <a:noFill/>
                    </a:lnT>
                  </a:tcPr>
                </a:tc>
                <a:tc gridSpan="2">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Meiryo UI" panose="020B0604030504040204" pitchFamily="50" charset="-128"/>
                          <a:ea typeface="Meiryo UI" panose="020B0604030504040204" pitchFamily="50" charset="-128"/>
                        </a:rPr>
                        <a:t>theme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tcPr>
                </a:tc>
                <a:tc hMerge="1">
                  <a:txBody>
                    <a:bodyPr/>
                    <a:lstStyle/>
                    <a:p>
                      <a:endParaRPr kumimoji="1" lang="ja-JP" altLang="en-US"/>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true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主分類分析機能の使用有無設定値（使用有：</a:t>
                      </a:r>
                      <a:r>
                        <a:rPr kumimoji="1" lang="en-US" altLang="ja-JP" sz="800" dirty="0">
                          <a:solidFill>
                            <a:schemeClr val="tx1"/>
                          </a:solidFill>
                          <a:latin typeface="Meiryo UI" panose="020B0604030504040204" pitchFamily="50" charset="-128"/>
                          <a:ea typeface="Meiryo UI" panose="020B0604030504040204" pitchFamily="50" charset="-128"/>
                        </a:rPr>
                        <a:t>true</a:t>
                      </a:r>
                      <a:r>
                        <a:rPr kumimoji="1" lang="ja-JP" altLang="en-US" sz="800" dirty="0">
                          <a:solidFill>
                            <a:schemeClr val="tx1"/>
                          </a:solidFill>
                          <a:latin typeface="Meiryo UI" panose="020B0604030504040204" pitchFamily="50" charset="-128"/>
                          <a:ea typeface="Meiryo UI" panose="020B0604030504040204" pitchFamily="50" charset="-128"/>
                        </a:rPr>
                        <a:t>、使用無：</a:t>
                      </a:r>
                      <a:r>
                        <a:rPr kumimoji="1" lang="en-US" altLang="ja-JP" sz="800" dirty="0">
                          <a:solidFill>
                            <a:schemeClr val="tx1"/>
                          </a:solidFill>
                          <a:latin typeface="Meiryo UI" panose="020B0604030504040204" pitchFamily="50" charset="-128"/>
                          <a:ea typeface="Meiryo UI" panose="020B0604030504040204" pitchFamily="50" charset="-128"/>
                        </a:rPr>
                        <a:t>false</a:t>
                      </a:r>
                      <a:r>
                        <a:rPr kumimoji="1" lang="ja-JP" altLang="en-US" sz="800" dirty="0">
                          <a:solidFill>
                            <a:schemeClr val="tx1"/>
                          </a:solidFill>
                          <a:latin typeface="Meiryo UI" panose="020B0604030504040204" pitchFamily="50" charset="-128"/>
                          <a:ea typeface="Meiryo UI" panose="020B0604030504040204" pitchFamily="50" charset="-128"/>
                        </a:rPr>
                        <a:t>、初期値：</a:t>
                      </a:r>
                      <a:r>
                        <a:rPr kumimoji="1" lang="en-US" altLang="ja-JP" sz="800" dirty="0">
                          <a:solidFill>
                            <a:schemeClr val="tx1"/>
                          </a:solidFill>
                          <a:latin typeface="Meiryo UI" panose="020B0604030504040204" pitchFamily="50" charset="-128"/>
                          <a:ea typeface="Meiryo UI" panose="020B0604030504040204" pitchFamily="50" charset="-128"/>
                        </a:rPr>
                        <a:t>true</a:t>
                      </a:r>
                      <a:r>
                        <a:rPr kumimoji="1" lang="ja-JP" altLang="en-US" sz="800" dirty="0">
                          <a:solidFill>
                            <a:schemeClr val="tx1"/>
                          </a:solidFill>
                          <a:latin typeface="Meiryo UI" panose="020B0604030504040204" pitchFamily="50" charset="-128"/>
                          <a:ea typeface="Meiryo UI" panose="020B0604030504040204" pitchFamily="50" charset="-128"/>
                        </a:rPr>
                        <a:t>）</a:t>
                      </a:r>
                      <a:br>
                        <a:rPr kumimoji="1" lang="en-US" altLang="ja-JP" sz="800" dirty="0">
                          <a:solidFill>
                            <a:schemeClr val="tx1"/>
                          </a:solidFill>
                          <a:latin typeface="Meiryo UI" panose="020B0604030504040204" pitchFamily="50" charset="-128"/>
                          <a:ea typeface="Meiryo UI" panose="020B0604030504040204" pitchFamily="50" charset="-128"/>
                        </a:rPr>
                      </a:br>
                      <a:r>
                        <a:rPr kumimoji="1" lang="ja-JP" altLang="en-US" sz="800" dirty="0">
                          <a:solidFill>
                            <a:schemeClr val="tx1"/>
                          </a:solidFill>
                          <a:latin typeface="Meiryo UI" panose="020B0604030504040204" pitchFamily="50" charset="-128"/>
                          <a:ea typeface="Meiryo UI" panose="020B0604030504040204" pitchFamily="50" charset="-128"/>
                        </a:rPr>
                        <a:t>対象項目：データセットの主分類</a:t>
                      </a:r>
                    </a:p>
                  </a:txBody>
                  <a:tcPr/>
                </a:tc>
                <a:extLst>
                  <a:ext uri="{0D108BD9-81ED-4DB2-BD59-A6C34878D82A}">
                    <a16:rowId xmlns:a16="http://schemas.microsoft.com/office/drawing/2014/main" val="3652788855"/>
                  </a:ext>
                </a:extLst>
              </a:tr>
              <a:tr h="188279">
                <a:tc vMerge="1">
                  <a:txBody>
                    <a:bodyPr/>
                    <a:lstStyle/>
                    <a:p>
                      <a:pPr algn="l"/>
                      <a:endParaRPr kumimoji="1" lang="ja-JP" altLang="en-US" sz="800" dirty="0">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tcPr>
                </a:tc>
                <a:tc gridSpan="2">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Meiryo UI" panose="020B0604030504040204" pitchFamily="50" charset="-128"/>
                          <a:ea typeface="Meiryo UI" panose="020B0604030504040204" pitchFamily="50" charset="-128"/>
                        </a:rPr>
                        <a:t>keyword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tcPr>
                </a:tc>
                <a:tc hMerge="1">
                  <a:txBody>
                    <a:bodyPr/>
                    <a:lstStyle/>
                    <a:p>
                      <a:endParaRPr kumimoji="1" lang="ja-JP" altLang="en-US"/>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Meiryo UI" panose="020B0604030504040204" pitchFamily="50" charset="-128"/>
                          <a:ea typeface="Meiryo UI" panose="020B0604030504040204" pitchFamily="50" charset="-128"/>
                        </a:rPr>
                        <a:t>true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キーワード分析機能の使用有無設定値（使用有：</a:t>
                      </a:r>
                      <a:r>
                        <a:rPr kumimoji="1" lang="en-US" altLang="ja-JP" sz="800" dirty="0">
                          <a:solidFill>
                            <a:schemeClr val="tx1"/>
                          </a:solidFill>
                          <a:latin typeface="Meiryo UI" panose="020B0604030504040204" pitchFamily="50" charset="-128"/>
                          <a:ea typeface="Meiryo UI" panose="020B0604030504040204" pitchFamily="50" charset="-128"/>
                        </a:rPr>
                        <a:t>true</a:t>
                      </a:r>
                      <a:r>
                        <a:rPr kumimoji="1" lang="ja-JP" altLang="en-US" sz="800" dirty="0">
                          <a:solidFill>
                            <a:schemeClr val="tx1"/>
                          </a:solidFill>
                          <a:latin typeface="Meiryo UI" panose="020B0604030504040204" pitchFamily="50" charset="-128"/>
                          <a:ea typeface="Meiryo UI" panose="020B0604030504040204" pitchFamily="50" charset="-128"/>
                        </a:rPr>
                        <a:t>、使用無：</a:t>
                      </a:r>
                      <a:r>
                        <a:rPr kumimoji="1" lang="en-US" altLang="ja-JP" sz="800" dirty="0">
                          <a:solidFill>
                            <a:schemeClr val="tx1"/>
                          </a:solidFill>
                          <a:latin typeface="Meiryo UI" panose="020B0604030504040204" pitchFamily="50" charset="-128"/>
                          <a:ea typeface="Meiryo UI" panose="020B0604030504040204" pitchFamily="50" charset="-128"/>
                        </a:rPr>
                        <a:t>false</a:t>
                      </a:r>
                      <a:r>
                        <a:rPr kumimoji="1" lang="ja-JP" altLang="en-US" sz="800" dirty="0">
                          <a:solidFill>
                            <a:schemeClr val="tx1"/>
                          </a:solidFill>
                          <a:latin typeface="Meiryo UI" panose="020B0604030504040204" pitchFamily="50" charset="-128"/>
                          <a:ea typeface="Meiryo UI" panose="020B0604030504040204" pitchFamily="50" charset="-128"/>
                        </a:rPr>
                        <a:t>、初期値：</a:t>
                      </a:r>
                      <a:r>
                        <a:rPr kumimoji="1" lang="en-US" altLang="ja-JP" sz="800" dirty="0">
                          <a:solidFill>
                            <a:schemeClr val="tx1"/>
                          </a:solidFill>
                          <a:latin typeface="Meiryo UI" panose="020B0604030504040204" pitchFamily="50" charset="-128"/>
                          <a:ea typeface="Meiryo UI" panose="020B0604030504040204" pitchFamily="50" charset="-128"/>
                        </a:rPr>
                        <a:t>true</a:t>
                      </a:r>
                      <a:r>
                        <a:rPr kumimoji="1" lang="ja-JP" altLang="en-US" sz="800" dirty="0">
                          <a:solidFill>
                            <a:schemeClr val="tx1"/>
                          </a:solidFill>
                          <a:latin typeface="Meiryo UI" panose="020B0604030504040204" pitchFamily="50" charset="-128"/>
                          <a:ea typeface="Meiryo UI" panose="020B0604030504040204" pitchFamily="50" charset="-128"/>
                        </a:rPr>
                        <a:t>）</a:t>
                      </a:r>
                      <a:br>
                        <a:rPr kumimoji="1" lang="en-US" altLang="ja-JP" sz="800" dirty="0">
                          <a:solidFill>
                            <a:schemeClr val="tx1"/>
                          </a:solidFill>
                          <a:latin typeface="Meiryo UI" panose="020B0604030504040204" pitchFamily="50" charset="-128"/>
                          <a:ea typeface="Meiryo UI" panose="020B0604030504040204" pitchFamily="50" charset="-128"/>
                        </a:rPr>
                      </a:br>
                      <a:r>
                        <a:rPr kumimoji="1" lang="ja-JP" altLang="en-US" sz="800" dirty="0">
                          <a:solidFill>
                            <a:schemeClr val="tx1"/>
                          </a:solidFill>
                          <a:latin typeface="Meiryo UI" panose="020B0604030504040204" pitchFamily="50" charset="-128"/>
                          <a:ea typeface="Meiryo UI" panose="020B0604030504040204" pitchFamily="50" charset="-128"/>
                        </a:rPr>
                        <a:t>対象項目：データセットのキーワード</a:t>
                      </a:r>
                    </a:p>
                  </a:txBody>
                  <a:tcPr/>
                </a:tc>
                <a:extLst>
                  <a:ext uri="{0D108BD9-81ED-4DB2-BD59-A6C34878D82A}">
                    <a16:rowId xmlns:a16="http://schemas.microsoft.com/office/drawing/2014/main" val="319135845"/>
                  </a:ext>
                </a:extLst>
              </a:tr>
              <a:tr h="188279">
                <a:tc vMerge="1">
                  <a:txBody>
                    <a:bodyPr/>
                    <a:lstStyle/>
                    <a:p>
                      <a:pPr algn="l"/>
                      <a:endParaRPr kumimoji="1" lang="ja-JP" altLang="en-US" sz="800" dirty="0">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tcPr>
                </a:tc>
                <a:tc gridSpan="2">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Meiryo UI" panose="020B0604030504040204" pitchFamily="50" charset="-128"/>
                          <a:ea typeface="Meiryo UI" panose="020B0604030504040204" pitchFamily="50" charset="-128"/>
                        </a:rPr>
                        <a:t>spatial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tcPr>
                </a:tc>
                <a:tc hMerge="1">
                  <a:txBody>
                    <a:bodyPr/>
                    <a:lstStyle/>
                    <a:p>
                      <a:endParaRPr kumimoji="1" lang="ja-JP" altLang="en-US"/>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Meiryo UI" panose="020B0604030504040204" pitchFamily="50" charset="-128"/>
                          <a:ea typeface="Meiryo UI" panose="020B0604030504040204" pitchFamily="50" charset="-128"/>
                        </a:rPr>
                        <a:t>true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dirty="0">
                          <a:solidFill>
                            <a:schemeClr val="tx1"/>
                          </a:solidFill>
                          <a:latin typeface="Meiryo UI" panose="020B0604030504040204" pitchFamily="50" charset="-128"/>
                          <a:ea typeface="Meiryo UI" panose="020B0604030504040204" pitchFamily="50" charset="-128"/>
                        </a:rPr>
                        <a:t>地域分析機能の使用有無設定値（使用有：</a:t>
                      </a:r>
                      <a:r>
                        <a:rPr kumimoji="1" lang="en-US" altLang="ja-JP" sz="800" dirty="0">
                          <a:solidFill>
                            <a:schemeClr val="tx1"/>
                          </a:solidFill>
                          <a:latin typeface="Meiryo UI" panose="020B0604030504040204" pitchFamily="50" charset="-128"/>
                          <a:ea typeface="Meiryo UI" panose="020B0604030504040204" pitchFamily="50" charset="-128"/>
                        </a:rPr>
                        <a:t>true</a:t>
                      </a:r>
                      <a:r>
                        <a:rPr kumimoji="1" lang="ja-JP" altLang="en-US" sz="800" dirty="0">
                          <a:solidFill>
                            <a:schemeClr val="tx1"/>
                          </a:solidFill>
                          <a:latin typeface="Meiryo UI" panose="020B0604030504040204" pitchFamily="50" charset="-128"/>
                          <a:ea typeface="Meiryo UI" panose="020B0604030504040204" pitchFamily="50" charset="-128"/>
                        </a:rPr>
                        <a:t>、使用無：</a:t>
                      </a:r>
                      <a:r>
                        <a:rPr kumimoji="1" lang="en-US" altLang="ja-JP" sz="800" dirty="0">
                          <a:solidFill>
                            <a:schemeClr val="tx1"/>
                          </a:solidFill>
                          <a:latin typeface="Meiryo UI" panose="020B0604030504040204" pitchFamily="50" charset="-128"/>
                          <a:ea typeface="Meiryo UI" panose="020B0604030504040204" pitchFamily="50" charset="-128"/>
                        </a:rPr>
                        <a:t>false</a:t>
                      </a:r>
                      <a:r>
                        <a:rPr kumimoji="1" lang="ja-JP" altLang="en-US" sz="800" dirty="0">
                          <a:solidFill>
                            <a:schemeClr val="tx1"/>
                          </a:solidFill>
                          <a:latin typeface="Meiryo UI" panose="020B0604030504040204" pitchFamily="50" charset="-128"/>
                          <a:ea typeface="Meiryo UI" panose="020B0604030504040204" pitchFamily="50" charset="-128"/>
                        </a:rPr>
                        <a:t>、初期値：</a:t>
                      </a:r>
                      <a:r>
                        <a:rPr kumimoji="1" lang="en-US" altLang="ja-JP" sz="800" dirty="0">
                          <a:solidFill>
                            <a:schemeClr val="tx1"/>
                          </a:solidFill>
                          <a:latin typeface="Meiryo UI" panose="020B0604030504040204" pitchFamily="50" charset="-128"/>
                          <a:ea typeface="Meiryo UI" panose="020B0604030504040204" pitchFamily="50" charset="-128"/>
                        </a:rPr>
                        <a:t>true</a:t>
                      </a:r>
                      <a:r>
                        <a:rPr kumimoji="1" lang="ja-JP" altLang="en-US" sz="800" dirty="0">
                          <a:solidFill>
                            <a:schemeClr val="tx1"/>
                          </a:solidFill>
                          <a:latin typeface="Meiryo UI" panose="020B0604030504040204" pitchFamily="50" charset="-128"/>
                          <a:ea typeface="Meiryo UI" panose="020B0604030504040204" pitchFamily="50" charset="-128"/>
                        </a:rPr>
                        <a:t>）</a:t>
                      </a:r>
                      <a:endParaRPr kumimoji="1" lang="en-US" altLang="ja-JP" sz="8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dirty="0">
                          <a:solidFill>
                            <a:schemeClr val="tx1"/>
                          </a:solidFill>
                          <a:latin typeface="Meiryo UI" panose="020B0604030504040204" pitchFamily="50" charset="-128"/>
                          <a:ea typeface="Meiryo UI" panose="020B0604030504040204" pitchFamily="50" charset="-128"/>
                        </a:rPr>
                        <a:t>対象項目：データセットの対象地域</a:t>
                      </a:r>
                    </a:p>
                  </a:txBody>
                  <a:tcPr/>
                </a:tc>
                <a:extLst>
                  <a:ext uri="{0D108BD9-81ED-4DB2-BD59-A6C34878D82A}">
                    <a16:rowId xmlns:a16="http://schemas.microsoft.com/office/drawing/2014/main" val="769692979"/>
                  </a:ext>
                </a:extLst>
              </a:tr>
              <a:tr h="188279">
                <a:tc vMerge="1">
                  <a:txBody>
                    <a:bodyPr/>
                    <a:lstStyle/>
                    <a:p>
                      <a:pPr algn="l"/>
                      <a:endParaRPr kumimoji="1" lang="ja-JP" altLang="en-US" sz="800" dirty="0">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tcPr>
                </a:tc>
                <a:tc gridSpan="2">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Meiryo UI" panose="020B0604030504040204" pitchFamily="50" charset="-128"/>
                          <a:ea typeface="Meiryo UI" panose="020B0604030504040204" pitchFamily="50" charset="-128"/>
                        </a:rPr>
                        <a:t>temporal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tcPr>
                </a:tc>
                <a:tc hMerge="1">
                  <a:txBody>
                    <a:bodyPr/>
                    <a:lstStyle/>
                    <a:p>
                      <a:endParaRPr kumimoji="1" lang="ja-JP" altLang="en-US"/>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Meiryo UI" panose="020B0604030504040204" pitchFamily="50" charset="-128"/>
                          <a:ea typeface="Meiryo UI" panose="020B0604030504040204" pitchFamily="50" charset="-128"/>
                        </a:rPr>
                        <a:t>true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日時分析機能の使用有無設定値（使用有：</a:t>
                      </a:r>
                      <a:r>
                        <a:rPr kumimoji="1" lang="en-US" altLang="ja-JP" sz="800" dirty="0">
                          <a:solidFill>
                            <a:schemeClr val="tx1"/>
                          </a:solidFill>
                          <a:latin typeface="Meiryo UI" panose="020B0604030504040204" pitchFamily="50" charset="-128"/>
                          <a:ea typeface="Meiryo UI" panose="020B0604030504040204" pitchFamily="50" charset="-128"/>
                        </a:rPr>
                        <a:t>true</a:t>
                      </a:r>
                      <a:r>
                        <a:rPr kumimoji="1" lang="ja-JP" altLang="en-US" sz="800" dirty="0">
                          <a:solidFill>
                            <a:schemeClr val="tx1"/>
                          </a:solidFill>
                          <a:latin typeface="Meiryo UI" panose="020B0604030504040204" pitchFamily="50" charset="-128"/>
                          <a:ea typeface="Meiryo UI" panose="020B0604030504040204" pitchFamily="50" charset="-128"/>
                        </a:rPr>
                        <a:t>、使用無：</a:t>
                      </a:r>
                      <a:r>
                        <a:rPr kumimoji="1" lang="en-US" altLang="ja-JP" sz="800" dirty="0">
                          <a:solidFill>
                            <a:schemeClr val="tx1"/>
                          </a:solidFill>
                          <a:latin typeface="Meiryo UI" panose="020B0604030504040204" pitchFamily="50" charset="-128"/>
                          <a:ea typeface="Meiryo UI" panose="020B0604030504040204" pitchFamily="50" charset="-128"/>
                        </a:rPr>
                        <a:t>false</a:t>
                      </a:r>
                      <a:r>
                        <a:rPr kumimoji="1" lang="ja-JP" altLang="en-US" sz="800" dirty="0">
                          <a:solidFill>
                            <a:schemeClr val="tx1"/>
                          </a:solidFill>
                          <a:latin typeface="Meiryo UI" panose="020B0604030504040204" pitchFamily="50" charset="-128"/>
                          <a:ea typeface="Meiryo UI" panose="020B0604030504040204" pitchFamily="50" charset="-128"/>
                        </a:rPr>
                        <a:t>、初期値：</a:t>
                      </a:r>
                      <a:r>
                        <a:rPr kumimoji="1" lang="en-US" altLang="ja-JP" sz="800" dirty="0">
                          <a:solidFill>
                            <a:schemeClr val="tx1"/>
                          </a:solidFill>
                          <a:latin typeface="Meiryo UI" panose="020B0604030504040204" pitchFamily="50" charset="-128"/>
                          <a:ea typeface="Meiryo UI" panose="020B0604030504040204" pitchFamily="50" charset="-128"/>
                        </a:rPr>
                        <a:t>true</a:t>
                      </a:r>
                      <a:r>
                        <a:rPr kumimoji="1" lang="ja-JP" altLang="en-US" sz="800" dirty="0">
                          <a:solidFill>
                            <a:schemeClr val="tx1"/>
                          </a:solidFill>
                          <a:latin typeface="Meiryo UI" panose="020B0604030504040204" pitchFamily="50" charset="-128"/>
                          <a:ea typeface="Meiryo UI" panose="020B0604030504040204" pitchFamily="50" charset="-128"/>
                        </a:rPr>
                        <a:t>）</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対象項目：データセットの対象期間</a:t>
                      </a:r>
                    </a:p>
                  </a:txBody>
                  <a:tcPr/>
                </a:tc>
                <a:extLst>
                  <a:ext uri="{0D108BD9-81ED-4DB2-BD59-A6C34878D82A}">
                    <a16:rowId xmlns:a16="http://schemas.microsoft.com/office/drawing/2014/main" val="2740214582"/>
                  </a:ext>
                </a:extLst>
              </a:tr>
              <a:tr h="188279">
                <a:tc gridSpan="3">
                  <a:txBody>
                    <a:bodyPr/>
                    <a:lstStyle/>
                    <a:p>
                      <a:pPr algn="l"/>
                      <a:r>
                        <a:rPr kumimoji="1" lang="en-US" altLang="ja-JP" sz="800" dirty="0">
                          <a:solidFill>
                            <a:schemeClr val="tx1"/>
                          </a:solidFill>
                          <a:latin typeface="Meiryo UI" panose="020B0604030504040204" pitchFamily="50" charset="-128"/>
                          <a:ea typeface="Meiryo UI" panose="020B0604030504040204" pitchFamily="50" charset="-128"/>
                        </a:rPr>
                        <a:t>history_url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h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rPr>
                        <a:t>“http://lineage-agent.cdl/v2/”</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来歴管理サーバ</a:t>
                      </a:r>
                      <a:r>
                        <a:rPr kumimoji="1" lang="en-US" altLang="ja-JP" sz="800" dirty="0">
                          <a:solidFill>
                            <a:schemeClr val="tx1"/>
                          </a:solidFill>
                          <a:latin typeface="Meiryo UI" panose="020B0604030504040204" pitchFamily="50" charset="-128"/>
                          <a:ea typeface="Meiryo UI" panose="020B0604030504040204" pitchFamily="50" charset="-128"/>
                        </a:rPr>
                        <a:t>URL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02468212"/>
                  </a:ext>
                </a:extLst>
              </a:tr>
            </a:tbl>
          </a:graphicData>
        </a:graphic>
      </p:graphicFrame>
    </p:spTree>
    <p:extLst>
      <p:ext uri="{BB962C8B-B14F-4D97-AF65-F5344CB8AC3E}">
        <p14:creationId xmlns:p14="http://schemas.microsoft.com/office/powerpoint/2010/main" val="40003838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94B372-AB4E-485E-BF88-C4FDA2385D3B}"/>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2.3 </a:t>
            </a:r>
            <a:r>
              <a:rPr lang="ja-JP" altLang="en-US" sz="1800" dirty="0">
                <a:solidFill>
                  <a:schemeClr val="tx1"/>
                </a:solidFill>
                <a:latin typeface="Meiryo UI" panose="020B0604030504040204" pitchFamily="50" charset="-128"/>
                <a:ea typeface="Meiryo UI" panose="020B0604030504040204" pitchFamily="50" charset="-128"/>
              </a:rPr>
              <a:t>設定ファイル</a:t>
            </a:r>
            <a:r>
              <a:rPr lang="en-US" altLang="ja-JP" sz="1800" dirty="0">
                <a:solidFill>
                  <a:schemeClr val="tx1"/>
                </a:solidFill>
                <a:latin typeface="Meiryo UI" panose="020B0604030504040204" pitchFamily="50" charset="-128"/>
                <a:ea typeface="Meiryo UI" panose="020B0604030504040204" pitchFamily="50" charset="-128"/>
              </a:rPr>
              <a:t> &gt; 2.3.2 config.json</a:t>
            </a:r>
            <a:r>
              <a:rPr lang="ja-JP" altLang="en-US" sz="1800" dirty="0">
                <a:solidFill>
                  <a:schemeClr val="tx1"/>
                </a:solidFill>
                <a:latin typeface="Meiryo UI" panose="020B0604030504040204" pitchFamily="50" charset="-128"/>
                <a:ea typeface="Meiryo UI" panose="020B0604030504040204" pitchFamily="50" charset="-128"/>
              </a:rPr>
              <a:t>について</a:t>
            </a:r>
            <a:r>
              <a:rPr lang="en-US" altLang="ja-JP" sz="1800" dirty="0">
                <a:solidFill>
                  <a:schemeClr val="tx1"/>
                </a:solidFill>
                <a:latin typeface="Meiryo UI" panose="020B0604030504040204" pitchFamily="50" charset="-128"/>
                <a:ea typeface="Meiryo UI" panose="020B0604030504040204" pitchFamily="50" charset="-128"/>
              </a:rPr>
              <a:t>(2)</a:t>
            </a:r>
            <a:endParaRPr kumimoji="1" lang="ja-JP" altLang="en-US" sz="1800" dirty="0"/>
          </a:p>
        </p:txBody>
      </p:sp>
      <p:sp>
        <p:nvSpPr>
          <p:cNvPr id="5" name="テキスト ボックス 4">
            <a:extLst>
              <a:ext uri="{FF2B5EF4-FFF2-40B4-BE49-F238E27FC236}">
                <a16:creationId xmlns:a16="http://schemas.microsoft.com/office/drawing/2014/main" id="{93AF98AB-F93E-4F70-95A9-44E40230ED84}"/>
              </a:ext>
            </a:extLst>
          </p:cNvPr>
          <p:cNvSpPr txBox="1"/>
          <p:nvPr/>
        </p:nvSpPr>
        <p:spPr>
          <a:xfrm>
            <a:off x="128703" y="591571"/>
            <a:ext cx="8711244" cy="307777"/>
          </a:xfrm>
          <a:prstGeom prst="rect">
            <a:avLst/>
          </a:prstGeom>
          <a:noFill/>
        </p:spPr>
        <p:txBody>
          <a:bodyPr wrap="square">
            <a:spAutoFit/>
          </a:bodyPr>
          <a:lstStyle/>
          <a:p>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config.json</a:t>
            </a:r>
            <a:r>
              <a:rPr lang="ja-JP" altLang="en-US" sz="1400" dirty="0">
                <a:latin typeface="Meiryo UI" panose="020B0604030504040204" pitchFamily="50" charset="-128"/>
                <a:ea typeface="Meiryo UI" panose="020B0604030504040204" pitchFamily="50" charset="-128"/>
              </a:rPr>
              <a:t>ファイルより、データカタログ作成ツールの設定をします。</a:t>
            </a:r>
            <a:endParaRPr lang="en-US" altLang="ja-JP" sz="1400" dirty="0">
              <a:latin typeface="Meiryo UI" panose="020B0604030504040204" pitchFamily="50" charset="-128"/>
              <a:ea typeface="Meiryo UI" panose="020B0604030504040204" pitchFamily="50" charset="-128"/>
            </a:endParaRPr>
          </a:p>
        </p:txBody>
      </p:sp>
      <p:graphicFrame>
        <p:nvGraphicFramePr>
          <p:cNvPr id="16" name="表 129">
            <a:extLst>
              <a:ext uri="{FF2B5EF4-FFF2-40B4-BE49-F238E27FC236}">
                <a16:creationId xmlns:a16="http://schemas.microsoft.com/office/drawing/2014/main" id="{3EA979B5-DA0F-4768-BB9D-3EA54F0FFF96}"/>
              </a:ext>
            </a:extLst>
          </p:cNvPr>
          <p:cNvGraphicFramePr>
            <a:graphicFrameLocks noGrp="1"/>
          </p:cNvGraphicFramePr>
          <p:nvPr>
            <p:extLst>
              <p:ext uri="{D42A27DB-BD31-4B8C-83A1-F6EECF244321}">
                <p14:modId xmlns:p14="http://schemas.microsoft.com/office/powerpoint/2010/main" val="501877737"/>
              </p:ext>
            </p:extLst>
          </p:nvPr>
        </p:nvGraphicFramePr>
        <p:xfrm>
          <a:off x="119700" y="876545"/>
          <a:ext cx="9512571" cy="5568484"/>
        </p:xfrm>
        <a:graphic>
          <a:graphicData uri="http://schemas.openxmlformats.org/drawingml/2006/table">
            <a:tbl>
              <a:tblPr>
                <a:tableStyleId>{BC89EF96-8CEA-46FF-86C4-4CE0E7609802}</a:tableStyleId>
              </a:tblPr>
              <a:tblGrid>
                <a:gridCol w="1173712">
                  <a:extLst>
                    <a:ext uri="{9D8B030D-6E8A-4147-A177-3AD203B41FA5}">
                      <a16:colId xmlns:a16="http://schemas.microsoft.com/office/drawing/2014/main" val="2913863535"/>
                    </a:ext>
                  </a:extLst>
                </a:gridCol>
                <a:gridCol w="1730656">
                  <a:extLst>
                    <a:ext uri="{9D8B030D-6E8A-4147-A177-3AD203B41FA5}">
                      <a16:colId xmlns:a16="http://schemas.microsoft.com/office/drawing/2014/main" val="4044194012"/>
                    </a:ext>
                  </a:extLst>
                </a:gridCol>
                <a:gridCol w="2618498">
                  <a:extLst>
                    <a:ext uri="{9D8B030D-6E8A-4147-A177-3AD203B41FA5}">
                      <a16:colId xmlns:a16="http://schemas.microsoft.com/office/drawing/2014/main" val="960584879"/>
                    </a:ext>
                  </a:extLst>
                </a:gridCol>
                <a:gridCol w="3989705">
                  <a:extLst>
                    <a:ext uri="{9D8B030D-6E8A-4147-A177-3AD203B41FA5}">
                      <a16:colId xmlns:a16="http://schemas.microsoft.com/office/drawing/2014/main" val="3362066186"/>
                    </a:ext>
                  </a:extLst>
                </a:gridCol>
              </a:tblGrid>
              <a:tr h="234484">
                <a:tc gridSpan="2">
                  <a:txBody>
                    <a:bodyPr/>
                    <a:lstStyle/>
                    <a:p>
                      <a:pPr algn="l"/>
                      <a:r>
                        <a:rPr kumimoji="1" lang="ja-JP" altLang="en-US" sz="800" b="0" dirty="0">
                          <a:ln>
                            <a:noFill/>
                          </a:ln>
                          <a:latin typeface="Meiryo UI" panose="020B0604030504040204" pitchFamily="50" charset="-128"/>
                          <a:ea typeface="Meiryo UI" panose="020B0604030504040204" pitchFamily="50" charset="-128"/>
                        </a:rPr>
                        <a:t>設定値</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hMerge="1">
                  <a:txBody>
                    <a:bodyPr/>
                    <a:lstStyle/>
                    <a:p>
                      <a:pPr algn="l"/>
                      <a:endParaRPr kumimoji="1" lang="ja-JP" altLang="en-US" sz="1200" b="0" dirty="0">
                        <a:latin typeface="Meiryo UI" panose="020B0604030504040204" pitchFamily="50" charset="-128"/>
                        <a:ea typeface="Meiryo UI" panose="020B0604030504040204" pitchFamily="50" charset="-128"/>
                      </a:endParaRPr>
                    </a:p>
                  </a:txBody>
                  <a:tcPr>
                    <a:solidFill>
                      <a:schemeClr val="accent1">
                        <a:lumMod val="20000"/>
                        <a:lumOff val="80000"/>
                      </a:schemeClr>
                    </a:solidFill>
                  </a:tcPr>
                </a:tc>
                <a:tc>
                  <a:txBody>
                    <a:bodyPr/>
                    <a:lstStyle/>
                    <a:p>
                      <a:pPr algn="l"/>
                      <a:r>
                        <a:rPr kumimoji="1" lang="ja-JP" altLang="en-US" sz="800" b="0" dirty="0">
                          <a:ln>
                            <a:noFill/>
                          </a:ln>
                          <a:latin typeface="Meiryo UI" panose="020B0604030504040204" pitchFamily="50" charset="-128"/>
                          <a:ea typeface="Meiryo UI" panose="020B0604030504040204" pitchFamily="50" charset="-128"/>
                        </a:rPr>
                        <a:t>サンプル値</a:t>
                      </a:r>
                      <a:endParaRPr kumimoji="1" lang="en-US" altLang="ja-JP" sz="800" b="0" dirty="0">
                        <a:ln>
                          <a:noFill/>
                        </a:ln>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algn="l"/>
                      <a:r>
                        <a:rPr kumimoji="1" lang="ja-JP" altLang="en-US" sz="800" b="0" dirty="0">
                          <a:ln>
                            <a:noFill/>
                          </a:ln>
                          <a:latin typeface="Meiryo UI" panose="020B0604030504040204" pitchFamily="50" charset="-128"/>
                          <a:ea typeface="Meiryo UI" panose="020B0604030504040204" pitchFamily="50" charset="-128"/>
                        </a:rPr>
                        <a:t>概要</a:t>
                      </a:r>
                      <a:endParaRPr kumimoji="1" lang="en-US" altLang="ja-JP" sz="800" b="0" dirty="0">
                        <a:ln>
                          <a:noFill/>
                        </a:ln>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57424517"/>
                  </a:ext>
                </a:extLst>
              </a:tr>
              <a:tr h="188279">
                <a:tc gridSpan="2">
                  <a:txBody>
                    <a:bodyPr/>
                    <a:lstStyle/>
                    <a:p>
                      <a:pPr algn="l"/>
                      <a:r>
                        <a:rPr kumimoji="1" lang="en-US" altLang="ja-JP" sz="800">
                          <a:solidFill>
                            <a:schemeClr val="tx1"/>
                          </a:solidFill>
                          <a:latin typeface="Meiryo UI" panose="020B0604030504040204" pitchFamily="50" charset="-128"/>
                          <a:ea typeface="Meiryo UI" panose="020B0604030504040204" pitchFamily="50" charset="-128"/>
                        </a:rPr>
                        <a:t>authorization</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kumimoji="1" lang="ja-JP" altLang="en-US"/>
                    </a:p>
                  </a:txBody>
                  <a:tcPr/>
                </a:tc>
                <a:tc>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認証サーバ設定</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903242924"/>
                  </a:ext>
                </a:extLst>
              </a:tr>
              <a:tr h="188279">
                <a:tc rowSpan="4">
                  <a:txBody>
                    <a:bodyPr/>
                    <a:lstStyle/>
                    <a:p>
                      <a:pPr algn="l"/>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a:r>
                        <a:rPr kumimoji="1" lang="en-US" altLang="ja-JP" sz="800">
                          <a:solidFill>
                            <a:schemeClr val="tx1"/>
                          </a:solidFill>
                          <a:latin typeface="Meiryo UI" panose="020B0604030504040204" pitchFamily="50" charset="-128"/>
                          <a:ea typeface="Meiryo UI" panose="020B0604030504040204" pitchFamily="50" charset="-128"/>
                        </a:rPr>
                        <a:t>auth_server_</a:t>
                      </a:r>
                      <a:r>
                        <a:rPr kumimoji="1" lang="en-US" altLang="ja-JP" sz="800" dirty="0" err="1">
                          <a:solidFill>
                            <a:schemeClr val="tx1"/>
                          </a:solidFill>
                          <a:latin typeface="Meiryo UI" panose="020B0604030504040204" pitchFamily="50" charset="-128"/>
                          <a:ea typeface="Meiryo UI" panose="020B0604030504040204" pitchFamily="50" charset="-128"/>
                        </a:rPr>
                        <a:t>url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“http://10.240.59.28:10000”</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認証サーバ</a:t>
                      </a:r>
                      <a:r>
                        <a:rPr kumimoji="1" lang="en-US" altLang="ja-JP" sz="800" dirty="0">
                          <a:solidFill>
                            <a:schemeClr val="tx1"/>
                          </a:solidFill>
                          <a:latin typeface="Meiryo UI" panose="020B0604030504040204" pitchFamily="50" charset="-128"/>
                          <a:ea typeface="Meiryo UI" panose="020B0604030504040204" pitchFamily="50" charset="-128"/>
                        </a:rPr>
                        <a:t>URL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635384404"/>
                  </a:ext>
                </a:extLst>
              </a:tr>
              <a:tr h="188279">
                <a:tc vMerge="1">
                  <a:txBody>
                    <a:bodyPr/>
                    <a:lstStyle/>
                    <a:p>
                      <a:endParaRPr kumimoji="1" lang="ja-JP" altLang="en-US"/>
                    </a:p>
                  </a:txBody>
                  <a:tcPr/>
                </a:tc>
                <a:tc>
                  <a:txBody>
                    <a:bodyPr/>
                    <a:lstStyle/>
                    <a:p>
                      <a:pPr algn="l"/>
                      <a:r>
                        <a:rPr kumimoji="1" lang="en-US" altLang="ja-JP" sz="800" dirty="0" err="1">
                          <a:solidFill>
                            <a:schemeClr val="tx1"/>
                          </a:solidFill>
                          <a:latin typeface="Meiryo UI" panose="020B0604030504040204" pitchFamily="50" charset="-128"/>
                          <a:ea typeface="Meiryo UI" panose="020B0604030504040204" pitchFamily="50" charset="-128"/>
                        </a:rPr>
                        <a:t>keycloak_endpoint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t>
                      </a:r>
                      <a:r>
                        <a:rPr kumimoji="1" lang="en-US" altLang="ja-JP" sz="800" dirty="0" err="1">
                          <a:solidFill>
                            <a:schemeClr val="tx1"/>
                          </a:solidFill>
                          <a:latin typeface="Meiryo UI" panose="020B0604030504040204" pitchFamily="50" charset="-128"/>
                          <a:ea typeface="Meiryo UI" panose="020B0604030504040204" pitchFamily="50" charset="-128"/>
                        </a:rPr>
                        <a:t>keycloak</a:t>
                      </a:r>
                      <a:r>
                        <a:rPr kumimoji="1" lang="en-US" altLang="ja-JP" sz="800" dirty="0">
                          <a:solidFill>
                            <a:schemeClr val="tx1"/>
                          </a:solidFill>
                          <a:latin typeface="Meiryo UI" panose="020B0604030504040204" pitchFamily="50" charset="-128"/>
                          <a:ea typeface="Meiryo UI" panose="020B0604030504040204" pitchFamily="50" charset="-128"/>
                        </a:rPr>
                        <a:t>/realms/authentication”</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err="1">
                          <a:solidFill>
                            <a:schemeClr val="tx1"/>
                          </a:solidFill>
                          <a:latin typeface="Meiryo UI" panose="020B0604030504040204" pitchFamily="50" charset="-128"/>
                          <a:ea typeface="Meiryo UI" panose="020B0604030504040204" pitchFamily="50" charset="-128"/>
                        </a:rPr>
                        <a:t>Keycloak</a:t>
                      </a:r>
                      <a:r>
                        <a:rPr kumimoji="1" lang="ja-JP" altLang="en-US" sz="800">
                          <a:solidFill>
                            <a:schemeClr val="tx1"/>
                          </a:solidFill>
                          <a:latin typeface="Meiryo UI" panose="020B0604030504040204" pitchFamily="50" charset="-128"/>
                          <a:ea typeface="Meiryo UI" panose="020B0604030504040204" pitchFamily="50" charset="-128"/>
                        </a:rPr>
                        <a:t>画面エンドポイント</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512803904"/>
                  </a:ext>
                </a:extLst>
              </a:tr>
              <a:tr h="188279">
                <a:tc vMerge="1">
                  <a:txBody>
                    <a:bodyPr/>
                    <a:lstStyle/>
                    <a:p>
                      <a:pPr algn="l"/>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a:r>
                        <a:rPr kumimoji="1" lang="en-US" altLang="ja-JP" sz="800" dirty="0">
                          <a:solidFill>
                            <a:schemeClr val="tx1"/>
                          </a:solidFill>
                          <a:latin typeface="Meiryo UI" panose="020B0604030504040204" pitchFamily="50" charset="-128"/>
                          <a:ea typeface="Meiryo UI" panose="020B0604030504040204" pitchFamily="50" charset="-128"/>
                        </a:rPr>
                        <a:t>client_id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“cadde.example.1234”</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Keycloak</a:t>
                      </a:r>
                      <a:r>
                        <a:rPr kumimoji="1" lang="ja-JP" altLang="en-US" sz="800" dirty="0">
                          <a:solidFill>
                            <a:schemeClr val="tx1"/>
                          </a:solidFill>
                          <a:latin typeface="Meiryo UI" panose="020B0604030504040204" pitchFamily="50" charset="-128"/>
                          <a:ea typeface="Meiryo UI" panose="020B0604030504040204" pitchFamily="50" charset="-128"/>
                        </a:rPr>
                        <a:t>のクライアント</a:t>
                      </a:r>
                      <a:r>
                        <a:rPr kumimoji="1" lang="en-US" altLang="ja-JP" sz="800" dirty="0">
                          <a:solidFill>
                            <a:schemeClr val="tx1"/>
                          </a:solidFill>
                          <a:latin typeface="Meiryo UI" panose="020B0604030504040204" pitchFamily="50" charset="-128"/>
                          <a:ea typeface="Meiryo UI" panose="020B0604030504040204" pitchFamily="50" charset="-128"/>
                        </a:rPr>
                        <a:t>ID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249454363"/>
                  </a:ext>
                </a:extLst>
              </a:tr>
              <a:tr h="188279">
                <a:tc vMerge="1">
                  <a:txBody>
                    <a:bodyPr/>
                    <a:lstStyle/>
                    <a:p>
                      <a:pPr algn="l"/>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a:r>
                        <a:rPr kumimoji="1" lang="en-US" altLang="ja-JP" sz="800" dirty="0">
                          <a:solidFill>
                            <a:schemeClr val="tx1"/>
                          </a:solidFill>
                          <a:latin typeface="Meiryo UI" panose="020B0604030504040204" pitchFamily="50" charset="-128"/>
                          <a:ea typeface="Meiryo UI" panose="020B0604030504040204" pitchFamily="50" charset="-128"/>
                        </a:rPr>
                        <a:t>client_secret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“5ae6e809-7b0e-427a-97f1-8d03a2a9ed4e”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Meiryo UI" panose="020B0604030504040204" pitchFamily="50" charset="-128"/>
                          <a:ea typeface="Meiryo UI" panose="020B0604030504040204" pitchFamily="50" charset="-128"/>
                        </a:rPr>
                        <a:t>Keycloak</a:t>
                      </a:r>
                      <a:r>
                        <a:rPr kumimoji="1" lang="ja-JP" altLang="en-US" sz="800" dirty="0">
                          <a:solidFill>
                            <a:schemeClr val="tx1"/>
                          </a:solidFill>
                          <a:latin typeface="Meiryo UI" panose="020B0604030504040204" pitchFamily="50" charset="-128"/>
                          <a:ea typeface="Meiryo UI" panose="020B0604030504040204" pitchFamily="50" charset="-128"/>
                        </a:rPr>
                        <a:t>のクライアントシークレット</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525313486"/>
                  </a:ext>
                </a:extLst>
              </a:tr>
              <a:tr h="188279">
                <a:tc gridSpan="2">
                  <a:txBody>
                    <a:bodyPr/>
                    <a:lstStyle/>
                    <a:p>
                      <a:pPr algn="l"/>
                      <a:r>
                        <a:rPr kumimoji="1" lang="en-US" altLang="ja-JP" sz="800" dirty="0">
                          <a:solidFill>
                            <a:schemeClr val="tx1"/>
                          </a:solidFill>
                          <a:latin typeface="Meiryo UI" panose="020B0604030504040204" pitchFamily="50" charset="-128"/>
                          <a:ea typeface="Meiryo UI" panose="020B0604030504040204" pitchFamily="50" charset="-128"/>
                        </a:rPr>
                        <a:t>postgres</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kumimoji="1" lang="ja-JP" altLang="en-US" sz="800" dirty="0">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postgres</a:t>
                      </a:r>
                      <a:r>
                        <a:rPr kumimoji="1" lang="ja-JP" altLang="en-US" sz="800" dirty="0">
                          <a:solidFill>
                            <a:schemeClr val="tx1"/>
                          </a:solidFill>
                          <a:latin typeface="Meiryo UI" panose="020B0604030504040204" pitchFamily="50" charset="-128"/>
                          <a:ea typeface="Meiryo UI" panose="020B0604030504040204" pitchFamily="50" charset="-128"/>
                        </a:rPr>
                        <a:t>への接続情報</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735783184"/>
                  </a:ext>
                </a:extLst>
              </a:tr>
              <a:tr h="188279">
                <a:tc rowSpan="7">
                  <a:txBody>
                    <a:bodyPr/>
                    <a:lstStyle/>
                    <a:p>
                      <a:pPr algn="l"/>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dialect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“postgresql”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SQL</a:t>
                      </a:r>
                      <a:r>
                        <a:rPr kumimoji="1" lang="ja-JP" altLang="en-US" sz="800" dirty="0">
                          <a:solidFill>
                            <a:schemeClr val="tx1"/>
                          </a:solidFill>
                          <a:latin typeface="Meiryo UI" panose="020B0604030504040204" pitchFamily="50" charset="-128"/>
                          <a:ea typeface="Meiryo UI" panose="020B0604030504040204" pitchFamily="50" charset="-128"/>
                        </a:rPr>
                        <a:t>ダイアレクト名</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886403213"/>
                  </a:ext>
                </a:extLst>
              </a:tr>
              <a:tr h="188279">
                <a:tc vMerge="1">
                  <a:txBody>
                    <a:bodyPr/>
                    <a:lstStyle/>
                    <a:p>
                      <a:pPr algn="l"/>
                      <a:endParaRPr kumimoji="1" lang="ja-JP" altLang="en-US" sz="800" dirty="0">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driver</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SQL</a:t>
                      </a:r>
                      <a:r>
                        <a:rPr kumimoji="1" lang="ja-JP" altLang="en-US" sz="800" dirty="0">
                          <a:solidFill>
                            <a:schemeClr val="tx1"/>
                          </a:solidFill>
                          <a:latin typeface="Meiryo UI" panose="020B0604030504040204" pitchFamily="50" charset="-128"/>
                          <a:ea typeface="Meiryo UI" panose="020B0604030504040204" pitchFamily="50" charset="-128"/>
                        </a:rPr>
                        <a:t>ドライバ名</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366336293"/>
                  </a:ext>
                </a:extLst>
              </a:tr>
              <a:tr h="188279">
                <a:tc vMerge="1">
                  <a:txBody>
                    <a:bodyPr/>
                    <a:lstStyle/>
                    <a:p>
                      <a:pPr algn="l"/>
                      <a:endParaRPr kumimoji="1" lang="ja-JP" altLang="en-US" sz="800" dirty="0">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username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“catalogtool”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データベースアクセス時のユーザ名</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278197762"/>
                  </a:ext>
                </a:extLst>
              </a:tr>
              <a:tr h="188279">
                <a:tc vMerge="1">
                  <a:txBody>
                    <a:bodyPr/>
                    <a:lstStyle/>
                    <a:p>
                      <a:pPr algn="l"/>
                      <a:endParaRPr kumimoji="1" lang="ja-JP" altLang="en-US" sz="800" dirty="0">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password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“catalogtool”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データベースアクセス時のパスワード</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736629691"/>
                  </a:ext>
                </a:extLst>
              </a:tr>
              <a:tr h="188279">
                <a:tc vMerge="1">
                  <a:txBody>
                    <a:bodyPr/>
                    <a:lstStyle/>
                    <a:p>
                      <a:pPr algn="l"/>
                      <a:endParaRPr kumimoji="1" lang="ja-JP" altLang="en-US" sz="800" dirty="0">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host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“catalog-tool-postgres”</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postgres</a:t>
                      </a:r>
                      <a:r>
                        <a:rPr kumimoji="1" lang="ja-JP" altLang="en-US" sz="800" dirty="0">
                          <a:solidFill>
                            <a:schemeClr val="tx1"/>
                          </a:solidFill>
                          <a:latin typeface="Meiryo UI" panose="020B0604030504040204" pitchFamily="50" charset="-128"/>
                          <a:ea typeface="Meiryo UI" panose="020B0604030504040204" pitchFamily="50" charset="-128"/>
                        </a:rPr>
                        <a:t>コンテナのホスト名</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713330044"/>
                  </a:ext>
                </a:extLst>
              </a:tr>
              <a:tr h="188279">
                <a:tc vMerge="1">
                  <a:txBody>
                    <a:bodyPr/>
                    <a:lstStyle/>
                    <a:p>
                      <a:pPr algn="l"/>
                      <a:endParaRPr kumimoji="1" lang="ja-JP" altLang="en-US" sz="800" dirty="0">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port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“5432”</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Meiryo UI" panose="020B0604030504040204" pitchFamily="50" charset="-128"/>
                          <a:ea typeface="Meiryo UI" panose="020B0604030504040204" pitchFamily="50" charset="-128"/>
                        </a:rPr>
                        <a:t>postgres</a:t>
                      </a:r>
                      <a:r>
                        <a:rPr kumimoji="1" lang="ja-JP" altLang="en-US" sz="800" dirty="0">
                          <a:solidFill>
                            <a:schemeClr val="tx1"/>
                          </a:solidFill>
                          <a:latin typeface="Meiryo UI" panose="020B0604030504040204" pitchFamily="50" charset="-128"/>
                          <a:ea typeface="Meiryo UI" panose="020B0604030504040204" pitchFamily="50" charset="-128"/>
                        </a:rPr>
                        <a:t>コンテナのポート番号</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572992861"/>
                  </a:ext>
                </a:extLst>
              </a:tr>
              <a:tr h="188279">
                <a:tc vMerge="1">
                  <a:txBody>
                    <a:bodyPr/>
                    <a:lstStyle/>
                    <a:p>
                      <a:pPr algn="l"/>
                      <a:endParaRPr kumimoji="1" lang="ja-JP" altLang="en-US" sz="800" dirty="0">
                        <a:latin typeface="Meiryo UI" panose="020B0604030504040204" pitchFamily="50" charset="-128"/>
                        <a:ea typeface="Meiryo UI" panose="020B0604030504040204" pitchFamily="50" charset="-128"/>
                      </a:endParaRPr>
                    </a:p>
                  </a:txBody>
                  <a:tcPr>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database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accent1"/>
                      </a:solidFill>
                      <a:prstDash val="solid"/>
                      <a:round/>
                      <a:headEnd type="none" w="med" len="med"/>
                      <a:tailEnd type="none" w="med" len="med"/>
                    </a:lnL>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“catalogtool”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データベース名</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213779074"/>
                  </a:ext>
                </a:extLst>
              </a:tr>
              <a:tr h="188279">
                <a:tc rowSpan="5">
                  <a:txBody>
                    <a:bodyPr/>
                    <a:lstStyle/>
                    <a:p>
                      <a:pPr algn="l"/>
                      <a:r>
                        <a:rPr kumimoji="1" lang="en-US" altLang="ja-JP" sz="800" dirty="0">
                          <a:solidFill>
                            <a:schemeClr val="tx1"/>
                          </a:solidFill>
                          <a:latin typeface="Meiryo UI" panose="020B0604030504040204" pitchFamily="50" charset="-128"/>
                          <a:ea typeface="Meiryo UI" panose="020B0604030504040204" pitchFamily="50" charset="-128"/>
                        </a:rPr>
                        <a:t>http_auth</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mpd="sng">
                      <a:noFill/>
                    </a:lnL>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http</a:t>
                      </a:r>
                      <a:r>
                        <a:rPr kumimoji="1" lang="ja-JP" altLang="en-US" sz="800" dirty="0">
                          <a:solidFill>
                            <a:schemeClr val="tx1"/>
                          </a:solidFill>
                          <a:latin typeface="Meiryo UI" panose="020B0604030504040204" pitchFamily="50" charset="-128"/>
                          <a:ea typeface="Meiryo UI" panose="020B0604030504040204" pitchFamily="50" charset="-128"/>
                        </a:rPr>
                        <a:t>認証設定</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180152325"/>
                  </a:ext>
                </a:extLst>
              </a:tr>
              <a:tr h="188279">
                <a:tc vMerge="1">
                  <a:txBody>
                    <a:bodyPr/>
                    <a:lstStyle/>
                    <a:p>
                      <a:pPr algn="l"/>
                      <a:endParaRPr kumimoji="1" lang="ja-JP" altLang="en-US" sz="1000" dirty="0">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url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rPr>
                        <a:t>"http://10.240.59.28:30088"</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http</a:t>
                      </a:r>
                      <a:r>
                        <a:rPr kumimoji="1" lang="ja-JP" altLang="en-US" sz="800" dirty="0">
                          <a:solidFill>
                            <a:schemeClr val="tx1"/>
                          </a:solidFill>
                          <a:latin typeface="Meiryo UI" panose="020B0604030504040204" pitchFamily="50" charset="-128"/>
                          <a:ea typeface="Meiryo UI" panose="020B0604030504040204" pitchFamily="50" charset="-128"/>
                        </a:rPr>
                        <a:t>ファイル取得先</a:t>
                      </a:r>
                      <a:r>
                        <a:rPr kumimoji="1" lang="en-US" altLang="ja-JP" sz="800" dirty="0">
                          <a:solidFill>
                            <a:schemeClr val="tx1"/>
                          </a:solidFill>
                          <a:latin typeface="Meiryo UI" panose="020B0604030504040204" pitchFamily="50" charset="-128"/>
                          <a:ea typeface="Meiryo UI" panose="020B0604030504040204" pitchFamily="50" charset="-128"/>
                        </a:rPr>
                        <a:t>URL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341889340"/>
                  </a:ext>
                </a:extLst>
              </a:tr>
              <a:tr h="188279">
                <a:tc vMerge="1">
                  <a:txBody>
                    <a:bodyPr/>
                    <a:lstStyle/>
                    <a:p>
                      <a:pPr algn="l"/>
                      <a:endParaRPr kumimoji="1" lang="ja-JP" altLang="en-US" sz="1000" dirty="0">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id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“test”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http</a:t>
                      </a:r>
                      <a:r>
                        <a:rPr kumimoji="1" lang="ja-JP" altLang="en-US" sz="800" dirty="0">
                          <a:solidFill>
                            <a:schemeClr val="tx1"/>
                          </a:solidFill>
                          <a:latin typeface="Meiryo UI" panose="020B0604030504040204" pitchFamily="50" charset="-128"/>
                          <a:ea typeface="Meiryo UI" panose="020B0604030504040204" pitchFamily="50" charset="-128"/>
                        </a:rPr>
                        <a:t>ファイル取得</a:t>
                      </a:r>
                      <a:r>
                        <a:rPr kumimoji="1" lang="en-US" altLang="ja-JP" sz="800" dirty="0">
                          <a:solidFill>
                            <a:schemeClr val="tx1"/>
                          </a:solidFill>
                          <a:latin typeface="Meiryo UI" panose="020B0604030504040204" pitchFamily="50" charset="-128"/>
                          <a:ea typeface="Meiryo UI" panose="020B0604030504040204" pitchFamily="50" charset="-128"/>
                        </a:rPr>
                        <a:t>ID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293716408"/>
                  </a:ext>
                </a:extLst>
              </a:tr>
              <a:tr h="188279">
                <a:tc vMerge="1">
                  <a:txBody>
                    <a:bodyPr/>
                    <a:lstStyle/>
                    <a:p>
                      <a:pPr algn="l"/>
                      <a:endParaRPr kumimoji="1" lang="ja-JP" altLang="en-US" sz="1000" dirty="0">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pass</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rPr>
                        <a:t>"test123"</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http</a:t>
                      </a:r>
                      <a:r>
                        <a:rPr kumimoji="1" lang="ja-JP" altLang="en-US" sz="800" dirty="0">
                          <a:solidFill>
                            <a:schemeClr val="tx1"/>
                          </a:solidFill>
                          <a:latin typeface="Meiryo UI" panose="020B0604030504040204" pitchFamily="50" charset="-128"/>
                          <a:ea typeface="Meiryo UI" panose="020B0604030504040204" pitchFamily="50" charset="-128"/>
                        </a:rPr>
                        <a:t>ファイル取得パス</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412689658"/>
                  </a:ext>
                </a:extLst>
              </a:tr>
              <a:tr h="188279">
                <a:tc vMerge="1">
                  <a:txBody>
                    <a:bodyPr/>
                    <a:lstStyle/>
                    <a:p>
                      <a:pPr algn="l"/>
                      <a:endParaRPr kumimoji="1" lang="ja-JP" altLang="en-US" sz="900" dirty="0">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proxy</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false</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http</a:t>
                      </a:r>
                      <a:r>
                        <a:rPr kumimoji="1" lang="ja-JP" altLang="en-US" sz="800" dirty="0">
                          <a:solidFill>
                            <a:schemeClr val="tx1"/>
                          </a:solidFill>
                          <a:latin typeface="Meiryo UI" panose="020B0604030504040204" pitchFamily="50" charset="-128"/>
                          <a:ea typeface="Meiryo UI" panose="020B0604030504040204" pitchFamily="50" charset="-128"/>
                        </a:rPr>
                        <a:t>ファイル取得時のプロキシ使用有無（使用する場合、事前の環境設定が必要）</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550093944"/>
                  </a:ext>
                </a:extLst>
              </a:tr>
              <a:tr h="188279">
                <a:tc gridSpan="2">
                  <a:txBody>
                    <a:bodyPr/>
                    <a:lstStyle/>
                    <a:p>
                      <a:pPr algn="l"/>
                      <a:r>
                        <a:rPr kumimoji="1" lang="en-US" altLang="ja-JP" sz="800" dirty="0">
                          <a:solidFill>
                            <a:schemeClr val="tx1"/>
                          </a:solidFill>
                          <a:latin typeface="Meiryo UI" panose="020B0604030504040204" pitchFamily="50" charset="-128"/>
                          <a:ea typeface="Meiryo UI" panose="020B0604030504040204" pitchFamily="50" charset="-128"/>
                        </a:rPr>
                        <a:t>ftp_auth</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lnB w="12700" cmpd="sng">
                      <a:noFill/>
                    </a:lnB>
                  </a:tcPr>
                </a:tc>
                <a:tc h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ap="flat" cmpd="sng" algn="ctr">
                      <a:solidFill>
                        <a:schemeClr val="accent1"/>
                      </a:solidFill>
                      <a:prstDash val="solid"/>
                      <a:round/>
                      <a:headEnd type="none" w="med" len="med"/>
                      <a:tailEnd type="none" w="med" len="med"/>
                    </a:lnT>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Meiryo UI" panose="020B0604030504040204" pitchFamily="50" charset="-128"/>
                          <a:ea typeface="Meiryo UI" panose="020B0604030504040204" pitchFamily="50" charset="-128"/>
                        </a:rPr>
                        <a:t>ftp</a:t>
                      </a:r>
                      <a:r>
                        <a:rPr kumimoji="1" lang="ja-JP" altLang="en-US" sz="800" dirty="0">
                          <a:solidFill>
                            <a:schemeClr val="tx1"/>
                          </a:solidFill>
                          <a:latin typeface="Meiryo UI" panose="020B0604030504040204" pitchFamily="50" charset="-128"/>
                          <a:ea typeface="Meiryo UI" panose="020B0604030504040204" pitchFamily="50" charset="-128"/>
                        </a:rPr>
                        <a:t>認証設定</a:t>
                      </a:r>
                    </a:p>
                  </a:txBody>
                  <a:tcP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4148537228"/>
                  </a:ext>
                </a:extLst>
              </a:tr>
              <a:tr h="188279">
                <a:tc rowSpan="3">
                  <a:txBody>
                    <a:bodyPr/>
                    <a:lstStyle/>
                    <a:p>
                      <a:pPr algn="l"/>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T w="12700" cmpd="sng">
                      <a:noFill/>
                    </a:lnT>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url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rPr>
                        <a:t>"ftp://10.240.59.28:40021"</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ftp</a:t>
                      </a:r>
                      <a:r>
                        <a:rPr kumimoji="1" lang="ja-JP" altLang="en-US" sz="800" dirty="0">
                          <a:solidFill>
                            <a:schemeClr val="tx1"/>
                          </a:solidFill>
                          <a:latin typeface="Meiryo UI" panose="020B0604030504040204" pitchFamily="50" charset="-128"/>
                          <a:ea typeface="Meiryo UI" panose="020B0604030504040204" pitchFamily="50" charset="-128"/>
                        </a:rPr>
                        <a:t>ファイル取得先</a:t>
                      </a:r>
                      <a:r>
                        <a:rPr kumimoji="1" lang="en-US" altLang="ja-JP" sz="800" dirty="0">
                          <a:solidFill>
                            <a:schemeClr val="tx1"/>
                          </a:solidFill>
                          <a:latin typeface="Meiryo UI" panose="020B0604030504040204" pitchFamily="50" charset="-128"/>
                          <a:ea typeface="Meiryo UI" panose="020B0604030504040204" pitchFamily="50" charset="-128"/>
                        </a:rPr>
                        <a:t>URL</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015738415"/>
                  </a:ext>
                </a:extLst>
              </a:tr>
              <a:tr h="188279">
                <a:tc vMerge="1">
                  <a:txBody>
                    <a:bodyPr/>
                    <a:lstStyle/>
                    <a:p>
                      <a:pPr algn="l"/>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id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rPr>
                        <a:t>"test"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ftp</a:t>
                      </a:r>
                      <a:r>
                        <a:rPr kumimoji="1" lang="ja-JP" altLang="en-US" sz="800" dirty="0">
                          <a:solidFill>
                            <a:schemeClr val="tx1"/>
                          </a:solidFill>
                          <a:latin typeface="Meiryo UI" panose="020B0604030504040204" pitchFamily="50" charset="-128"/>
                          <a:ea typeface="Meiryo UI" panose="020B0604030504040204" pitchFamily="50" charset="-128"/>
                        </a:rPr>
                        <a:t>ファイル取得</a:t>
                      </a:r>
                      <a:r>
                        <a:rPr kumimoji="1" lang="en-US" altLang="ja-JP" sz="800" dirty="0">
                          <a:solidFill>
                            <a:schemeClr val="tx1"/>
                          </a:solidFill>
                          <a:latin typeface="Meiryo UI" panose="020B0604030504040204" pitchFamily="50" charset="-128"/>
                          <a:ea typeface="Meiryo UI" panose="020B0604030504040204" pitchFamily="50" charset="-128"/>
                        </a:rPr>
                        <a:t>ID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2632792"/>
                  </a:ext>
                </a:extLst>
              </a:tr>
              <a:tr h="188279">
                <a:tc vMerge="1">
                  <a:txBody>
                    <a:bodyPr/>
                    <a:lstStyle/>
                    <a:p>
                      <a:pPr algn="l"/>
                      <a:endParaRPr kumimoji="1" lang="ja-JP" altLang="en-US" sz="9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pass</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“mypass”</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ftp</a:t>
                      </a:r>
                      <a:r>
                        <a:rPr kumimoji="1" lang="ja-JP" altLang="en-US" sz="800" dirty="0">
                          <a:solidFill>
                            <a:schemeClr val="tx1"/>
                          </a:solidFill>
                          <a:latin typeface="Meiryo UI" panose="020B0604030504040204" pitchFamily="50" charset="-128"/>
                          <a:ea typeface="Meiryo UI" panose="020B0604030504040204" pitchFamily="50" charset="-128"/>
                        </a:rPr>
                        <a:t>ファイル取得パス</a:t>
                      </a:r>
                    </a:p>
                  </a:txBody>
                  <a:tcPr/>
                </a:tc>
                <a:extLst>
                  <a:ext uri="{0D108BD9-81ED-4DB2-BD59-A6C34878D82A}">
                    <a16:rowId xmlns:a16="http://schemas.microsoft.com/office/drawing/2014/main" val="2673913401"/>
                  </a:ext>
                </a:extLst>
              </a:tr>
              <a:tr h="188279">
                <a:tc rowSpan="3">
                  <a:txBody>
                    <a:bodyPr/>
                    <a:lstStyle/>
                    <a:p>
                      <a:pPr algn="l"/>
                      <a:r>
                        <a:rPr kumimoji="1" lang="en-US" altLang="ja-JP" sz="800" dirty="0">
                          <a:solidFill>
                            <a:schemeClr val="tx1"/>
                          </a:solidFill>
                          <a:latin typeface="Meiryo UI" panose="020B0604030504040204" pitchFamily="50" charset="-128"/>
                          <a:ea typeface="Meiryo UI" panose="020B0604030504040204" pitchFamily="50" charset="-128"/>
                        </a:rPr>
                        <a:t>ngsi_auth</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R w="12700" cmpd="sng">
                      <a:noFill/>
                    </a:lnR>
                  </a:tcPr>
                </a:tc>
                <a:tc>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a:lnL w="12700" cmpd="sng">
                      <a:noFill/>
                    </a:lnL>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NGSI</a:t>
                      </a:r>
                      <a:r>
                        <a:rPr kumimoji="1" lang="ja-JP" altLang="en-US" sz="800" dirty="0">
                          <a:solidFill>
                            <a:schemeClr val="tx1"/>
                          </a:solidFill>
                          <a:latin typeface="Meiryo UI" panose="020B0604030504040204" pitchFamily="50" charset="-128"/>
                          <a:ea typeface="Meiryo UI" panose="020B0604030504040204" pitchFamily="50" charset="-128"/>
                        </a:rPr>
                        <a:t>認証設定</a:t>
                      </a:r>
                    </a:p>
                  </a:txBody>
                  <a:tcPr/>
                </a:tc>
                <a:extLst>
                  <a:ext uri="{0D108BD9-81ED-4DB2-BD59-A6C34878D82A}">
                    <a16:rowId xmlns:a16="http://schemas.microsoft.com/office/drawing/2014/main" val="3894635220"/>
                  </a:ext>
                </a:extLst>
              </a:tr>
              <a:tr h="188279">
                <a:tc vMerge="1">
                  <a:txBody>
                    <a:bodyPr/>
                    <a:lstStyle/>
                    <a:p>
                      <a:pPr algn="l"/>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user_id</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“TEST_ID”</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NGSI</a:t>
                      </a:r>
                      <a:r>
                        <a:rPr kumimoji="1" lang="ja-JP" altLang="en-US" sz="800" dirty="0">
                          <a:latin typeface="Meiryo UI" panose="020B0604030504040204" pitchFamily="50" charset="-128"/>
                          <a:ea typeface="Meiryo UI" panose="020B0604030504040204" pitchFamily="50" charset="-128"/>
                        </a:rPr>
                        <a:t>ファイル取得ユーザ</a:t>
                      </a:r>
                      <a:r>
                        <a:rPr kumimoji="1" lang="en-US" altLang="ja-JP" sz="800" dirty="0">
                          <a:latin typeface="Meiryo UI" panose="020B0604030504040204" pitchFamily="50" charset="-128"/>
                          <a:ea typeface="Meiryo UI" panose="020B0604030504040204" pitchFamily="50" charset="-128"/>
                        </a:rPr>
                        <a:t>ID</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14376728"/>
                  </a:ext>
                </a:extLst>
              </a:tr>
              <a:tr h="188279">
                <a:tc vMerge="1">
                  <a:txBody>
                    <a:bodyPr/>
                    <a:lstStyle/>
                    <a:p>
                      <a:pPr algn="l"/>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auth</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“input API key”</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NGSI</a:t>
                      </a:r>
                      <a:r>
                        <a:rPr kumimoji="1" lang="ja-JP" altLang="en-US" sz="800" dirty="0">
                          <a:latin typeface="Meiryo UI" panose="020B0604030504040204" pitchFamily="50" charset="-128"/>
                          <a:ea typeface="Meiryo UI" panose="020B0604030504040204" pitchFamily="50" charset="-128"/>
                        </a:rPr>
                        <a:t>ファイル取得用アプリケーションキー</a:t>
                      </a:r>
                    </a:p>
                  </a:txBody>
                  <a:tcPr/>
                </a:tc>
                <a:extLst>
                  <a:ext uri="{0D108BD9-81ED-4DB2-BD59-A6C34878D82A}">
                    <a16:rowId xmlns:a16="http://schemas.microsoft.com/office/drawing/2014/main" val="522085831"/>
                  </a:ext>
                </a:extLst>
              </a:tr>
            </a:tbl>
          </a:graphicData>
        </a:graphic>
      </p:graphicFrame>
    </p:spTree>
    <p:extLst>
      <p:ext uri="{BB962C8B-B14F-4D97-AF65-F5344CB8AC3E}">
        <p14:creationId xmlns:p14="http://schemas.microsoft.com/office/powerpoint/2010/main" val="35101749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2.4 Web</a:t>
            </a:r>
            <a:r>
              <a:rPr lang="ja-JP" altLang="en-US" sz="1800" dirty="0">
                <a:solidFill>
                  <a:schemeClr val="tx1"/>
                </a:solidFill>
                <a:latin typeface="Meiryo UI" panose="020B0604030504040204" pitchFamily="50" charset="-128"/>
                <a:ea typeface="Meiryo UI" panose="020B0604030504040204" pitchFamily="50" charset="-128"/>
              </a:rPr>
              <a:t>サーバ </a:t>
            </a:r>
            <a:r>
              <a:rPr lang="en-US" altLang="ja-JP" sz="1800" dirty="0">
                <a:solidFill>
                  <a:schemeClr val="tx1"/>
                </a:solidFill>
                <a:latin typeface="Meiryo UI" panose="020B0604030504040204" pitchFamily="50" charset="-128"/>
                <a:ea typeface="Meiryo UI" panose="020B0604030504040204" pitchFamily="50" charset="-128"/>
              </a:rPr>
              <a:t>&gt; 2.4.1 Nginx</a:t>
            </a:r>
            <a:r>
              <a:rPr lang="ja-JP" altLang="en-US" sz="1800" dirty="0">
                <a:solidFill>
                  <a:schemeClr val="tx1"/>
                </a:solidFill>
                <a:latin typeface="Meiryo UI" panose="020B0604030504040204" pitchFamily="50" charset="-128"/>
                <a:ea typeface="Meiryo UI" panose="020B0604030504040204" pitchFamily="50" charset="-128"/>
              </a:rPr>
              <a:t>について</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F88697ED-52E8-4BF5-A2E9-1A310CD8BA89}"/>
              </a:ext>
            </a:extLst>
          </p:cNvPr>
          <p:cNvSpPr txBox="1"/>
          <p:nvPr/>
        </p:nvSpPr>
        <p:spPr>
          <a:xfrm>
            <a:off x="234000" y="690073"/>
            <a:ext cx="9482454" cy="432000"/>
          </a:xfrm>
          <a:prstGeom prst="rect">
            <a:avLst/>
          </a:prstGeom>
          <a:solidFill>
            <a:schemeClr val="bg1"/>
          </a:solidFill>
          <a:ln>
            <a:noFill/>
          </a:ln>
        </p:spPr>
        <p:txBody>
          <a:bodyPr wrap="square" rtlCol="0" anchor="t" anchorCtr="0">
            <a:noAutofit/>
          </a:bodyPr>
          <a:lstStyle/>
          <a:p>
            <a:endParaRPr lang="en-US" altLang="ja-JP" sz="160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CA2DDC4D-8D6A-4182-ACCA-02A88FA04B2B}"/>
              </a:ext>
            </a:extLst>
          </p:cNvPr>
          <p:cNvSpPr txBox="1"/>
          <p:nvPr/>
        </p:nvSpPr>
        <p:spPr>
          <a:xfrm>
            <a:off x="218830" y="657969"/>
            <a:ext cx="9482454" cy="312165"/>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SaaS</a:t>
            </a:r>
            <a:r>
              <a:rPr lang="ja-JP" altLang="en-US" sz="1600" dirty="0">
                <a:latin typeface="Meiryo UI" panose="020B0604030504040204" pitchFamily="50" charset="-128"/>
                <a:ea typeface="Meiryo UI" panose="020B0604030504040204" pitchFamily="50" charset="-128"/>
              </a:rPr>
              <a:t>化に伴い、</a:t>
            </a:r>
            <a:r>
              <a:rPr lang="en-US" altLang="ja-JP" sz="1600" dirty="0">
                <a:latin typeface="Meiryo UI" panose="020B0604030504040204" pitchFamily="50" charset="-128"/>
                <a:ea typeface="Meiryo UI" panose="020B0604030504040204" pitchFamily="50" charset="-128"/>
              </a:rPr>
              <a:t>Nginx</a:t>
            </a:r>
            <a:r>
              <a:rPr lang="ja-JP" altLang="en-US" sz="1600" dirty="0">
                <a:latin typeface="Meiryo UI" panose="020B0604030504040204" pitchFamily="50" charset="-128"/>
                <a:ea typeface="Meiryo UI" panose="020B0604030504040204" pitchFamily="50" charset="-128"/>
              </a:rPr>
              <a:t>は</a:t>
            </a:r>
            <a:r>
              <a:rPr lang="en-US" altLang="ja-JP" sz="1600" dirty="0">
                <a:latin typeface="Meiryo UI" panose="020B0604030504040204" pitchFamily="50" charset="-128"/>
                <a:ea typeface="Meiryo UI" panose="020B0604030504040204" pitchFamily="50" charset="-128"/>
              </a:rPr>
              <a:t>https</a:t>
            </a:r>
            <a:r>
              <a:rPr lang="ja-JP" altLang="en-US" sz="1600" dirty="0">
                <a:latin typeface="Meiryo UI" panose="020B0604030504040204" pitchFamily="50" charset="-128"/>
                <a:ea typeface="Meiryo UI" panose="020B0604030504040204" pitchFamily="50" charset="-128"/>
              </a:rPr>
              <a:t>に変更する。</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99863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18BA7E-46CB-4E8D-9E6D-5869008604CB}"/>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2.5 SaaS</a:t>
            </a:r>
            <a:r>
              <a:rPr lang="ja-JP" altLang="en-US" sz="1800" dirty="0">
                <a:solidFill>
                  <a:schemeClr val="tx1"/>
                </a:solidFill>
                <a:latin typeface="Meiryo UI" panose="020B0604030504040204" pitchFamily="50" charset="-128"/>
                <a:ea typeface="Meiryo UI" panose="020B0604030504040204" pitchFamily="50" charset="-128"/>
              </a:rPr>
              <a:t>化に伴う留意点 </a:t>
            </a:r>
            <a:r>
              <a:rPr lang="en-US" altLang="ja-JP" sz="1800" dirty="0">
                <a:solidFill>
                  <a:schemeClr val="tx1"/>
                </a:solidFill>
                <a:latin typeface="Meiryo UI" panose="020B0604030504040204" pitchFamily="50" charset="-128"/>
                <a:ea typeface="Meiryo UI" panose="020B0604030504040204" pitchFamily="50" charset="-128"/>
              </a:rPr>
              <a:t>&gt; 2.5.1</a:t>
            </a:r>
            <a:r>
              <a:rPr lang="ja-JP" altLang="en-US" sz="1800" dirty="0">
                <a:solidFill>
                  <a:schemeClr val="tx1"/>
                </a:solidFill>
                <a:latin typeface="Meiryo UI" panose="020B0604030504040204" pitchFamily="50" charset="-128"/>
                <a:ea typeface="Meiryo UI" panose="020B0604030504040204" pitchFamily="50" charset="-128"/>
              </a:rPr>
              <a:t> アクターごとの権限</a:t>
            </a:r>
            <a:endParaRPr kumimoji="1" lang="ja-JP" altLang="en-US" sz="1800" dirty="0">
              <a:solidFill>
                <a:schemeClr val="tx1"/>
              </a:solidFill>
            </a:endParaRPr>
          </a:p>
        </p:txBody>
      </p:sp>
      <p:sp>
        <p:nvSpPr>
          <p:cNvPr id="7" name="テキスト ボックス 6">
            <a:extLst>
              <a:ext uri="{FF2B5EF4-FFF2-40B4-BE49-F238E27FC236}">
                <a16:creationId xmlns:a16="http://schemas.microsoft.com/office/drawing/2014/main" id="{A8C27D04-7D59-45CC-9AAA-63AE5101A858}"/>
              </a:ext>
            </a:extLst>
          </p:cNvPr>
          <p:cNvSpPr txBox="1"/>
          <p:nvPr/>
        </p:nvSpPr>
        <p:spPr>
          <a:xfrm>
            <a:off x="229314" y="691026"/>
            <a:ext cx="9293823" cy="432000"/>
          </a:xfrm>
          <a:prstGeom prst="rect">
            <a:avLst/>
          </a:prstGeom>
          <a:solidFill>
            <a:schemeClr val="bg1"/>
          </a:solid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Meiryo UI" panose="020B0604030504040204" pitchFamily="50" charset="-128"/>
                <a:ea typeface="Meiryo UI" panose="020B0604030504040204" pitchFamily="50" charset="-128"/>
              </a:rPr>
              <a:t>■アクターごとの権限を以下に整理する。</a:t>
            </a:r>
          </a:p>
        </p:txBody>
      </p:sp>
      <p:graphicFrame>
        <p:nvGraphicFramePr>
          <p:cNvPr id="10" name="表 3">
            <a:extLst>
              <a:ext uri="{FF2B5EF4-FFF2-40B4-BE49-F238E27FC236}">
                <a16:creationId xmlns:a16="http://schemas.microsoft.com/office/drawing/2014/main" id="{63617B83-3563-4B75-B492-F4B0A0B76B9E}"/>
              </a:ext>
            </a:extLst>
          </p:cNvPr>
          <p:cNvGraphicFramePr>
            <a:graphicFrameLocks noGrp="1"/>
          </p:cNvGraphicFramePr>
          <p:nvPr>
            <p:extLst>
              <p:ext uri="{D42A27DB-BD31-4B8C-83A1-F6EECF244321}">
                <p14:modId xmlns:p14="http://schemas.microsoft.com/office/powerpoint/2010/main" val="1044917628"/>
              </p:ext>
            </p:extLst>
          </p:nvPr>
        </p:nvGraphicFramePr>
        <p:xfrm>
          <a:off x="263806" y="1024600"/>
          <a:ext cx="9412880" cy="3749040"/>
        </p:xfrm>
        <a:graphic>
          <a:graphicData uri="http://schemas.openxmlformats.org/drawingml/2006/table">
            <a:tbl>
              <a:tblPr firstRow="1" bandRow="1">
                <a:tableStyleId>{5C22544A-7EE6-4342-B048-85BDC9FD1C3A}</a:tableStyleId>
              </a:tblPr>
              <a:tblGrid>
                <a:gridCol w="505655">
                  <a:extLst>
                    <a:ext uri="{9D8B030D-6E8A-4147-A177-3AD203B41FA5}">
                      <a16:colId xmlns:a16="http://schemas.microsoft.com/office/drawing/2014/main" val="4053972409"/>
                    </a:ext>
                  </a:extLst>
                </a:gridCol>
                <a:gridCol w="2103755">
                  <a:extLst>
                    <a:ext uri="{9D8B030D-6E8A-4147-A177-3AD203B41FA5}">
                      <a16:colId xmlns:a16="http://schemas.microsoft.com/office/drawing/2014/main" val="272960719"/>
                    </a:ext>
                  </a:extLst>
                </a:gridCol>
                <a:gridCol w="3259136">
                  <a:extLst>
                    <a:ext uri="{9D8B030D-6E8A-4147-A177-3AD203B41FA5}">
                      <a16:colId xmlns:a16="http://schemas.microsoft.com/office/drawing/2014/main" val="3052169614"/>
                    </a:ext>
                  </a:extLst>
                </a:gridCol>
                <a:gridCol w="3544334">
                  <a:extLst>
                    <a:ext uri="{9D8B030D-6E8A-4147-A177-3AD203B41FA5}">
                      <a16:colId xmlns:a16="http://schemas.microsoft.com/office/drawing/2014/main" val="381457563"/>
                    </a:ext>
                  </a:extLst>
                </a:gridCol>
              </a:tblGrid>
              <a:tr h="151791">
                <a:tc>
                  <a:txBody>
                    <a:bodyPr/>
                    <a:lstStyle/>
                    <a:p>
                      <a:pPr algn="ct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latin typeface="Meiryo UI" panose="020B0604030504040204" pitchFamily="50" charset="-128"/>
                          <a:ea typeface="Meiryo UI" panose="020B0604030504040204" pitchFamily="50" charset="-128"/>
                        </a:rPr>
                        <a:t>アクター</a:t>
                      </a:r>
                    </a:p>
                  </a:txBody>
                  <a:tcPr anchor="ctr"/>
                </a:tc>
                <a:tc>
                  <a:txBody>
                    <a:bodyPr/>
                    <a:lstStyle/>
                    <a:p>
                      <a:r>
                        <a:rPr kumimoji="1" lang="ja-JP" altLang="en-US" sz="1200" dirty="0">
                          <a:latin typeface="Meiryo UI" panose="020B0604030504040204" pitchFamily="50" charset="-128"/>
                          <a:ea typeface="Meiryo UI" panose="020B0604030504040204" pitchFamily="50" charset="-128"/>
                        </a:rPr>
                        <a:t>権限</a:t>
                      </a:r>
                    </a:p>
                  </a:txBody>
                  <a:tcPr anchor="ctr"/>
                </a:tc>
                <a:tc>
                  <a:txBody>
                    <a:bodyPr/>
                    <a:lstStyle/>
                    <a:p>
                      <a:r>
                        <a:rPr kumimoji="1" lang="ja-JP" altLang="en-US" sz="1200" dirty="0">
                          <a:latin typeface="Meiryo UI" panose="020B0604030504040204" pitchFamily="50" charset="-128"/>
                          <a:ea typeface="Meiryo UI" panose="020B0604030504040204" pitchFamily="50" charset="-128"/>
                        </a:rPr>
                        <a:t>備考</a:t>
                      </a:r>
                    </a:p>
                  </a:txBody>
                  <a:tcPr anchor="ctr"/>
                </a:tc>
                <a:extLst>
                  <a:ext uri="{0D108BD9-81ED-4DB2-BD59-A6C34878D82A}">
                    <a16:rowId xmlns:a16="http://schemas.microsoft.com/office/drawing/2014/main" val="2210216176"/>
                  </a:ext>
                </a:extLst>
              </a:tr>
              <a:tr h="711130">
                <a:tc>
                  <a:txBody>
                    <a:bodyPr/>
                    <a:lstStyle/>
                    <a:p>
                      <a:pPr algn="ctr"/>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運用管理者</a:t>
                      </a:r>
                      <a:endParaRPr kumimoji="1" lang="en-US" altLang="ja-JP" sz="12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データカタログ作成ツール管理者</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p>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ユーザの追加</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ユーザの編集</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ユーザの削除</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テンプレート編集</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カタログ新規登録</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横断検索用／詳細検索用</a:t>
                      </a:r>
                      <a:r>
                        <a:rPr kumimoji="1" lang="en-US" altLang="ja-JP" sz="1200" dirty="0">
                          <a:latin typeface="Meiryo UI" panose="020B0604030504040204" pitchFamily="50" charset="-128"/>
                          <a:ea typeface="Meiryo UI" panose="020B0604030504040204" pitchFamily="50" charset="-128"/>
                        </a:rPr>
                        <a:t>)</a:t>
                      </a:r>
                    </a:p>
                    <a:p>
                      <a:r>
                        <a:rPr kumimoji="1" lang="ja-JP" altLang="en-US" sz="1200" dirty="0">
                          <a:latin typeface="Meiryo UI" panose="020B0604030504040204" pitchFamily="50" charset="-128"/>
                          <a:ea typeface="Meiryo UI" panose="020B0604030504040204" pitchFamily="50" charset="-128"/>
                        </a:rPr>
                        <a:t>カタログ編集</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横断検索用／詳細検索用</a:t>
                      </a:r>
                      <a:r>
                        <a:rPr kumimoji="1" lang="en-US" altLang="ja-JP" sz="1200" dirty="0">
                          <a:latin typeface="Meiryo UI" panose="020B0604030504040204" pitchFamily="50" charset="-128"/>
                          <a:ea typeface="Meiryo UI" panose="020B0604030504040204" pitchFamily="50" charset="-128"/>
                        </a:rPr>
                        <a:t>)</a:t>
                      </a:r>
                    </a:p>
                    <a:p>
                      <a:r>
                        <a:rPr kumimoji="1" lang="ja-JP" altLang="en-US" sz="1200" dirty="0">
                          <a:latin typeface="Meiryo UI" panose="020B0604030504040204" pitchFamily="50" charset="-128"/>
                          <a:ea typeface="Meiryo UI" panose="020B0604030504040204" pitchFamily="50" charset="-128"/>
                        </a:rPr>
                        <a:t>カタログ削除</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カタログ一時保存・登録再開</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カタログエクスポート</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カタログインポート</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語彙リポジトリの連携</a:t>
                      </a:r>
                    </a:p>
                  </a:txBody>
                  <a:tcPr/>
                </a:tc>
                <a:tc>
                  <a:txBody>
                    <a:bodyPr/>
                    <a:lstStyle/>
                    <a:p>
                      <a:r>
                        <a:rPr kumimoji="1" lang="ja-JP" altLang="en-US" sz="1200" dirty="0">
                          <a:latin typeface="Meiryo UI" panose="020B0604030504040204" pitchFamily="50" charset="-128"/>
                          <a:ea typeface="Meiryo UI" panose="020B0604030504040204" pitchFamily="50" charset="-128"/>
                        </a:rPr>
                        <a:t>データカタログ作成ツールの管理者。</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支援サービス群を管理する組織に属する。</a:t>
                      </a:r>
                      <a:endParaRPr kumimoji="1" lang="en-US" altLang="ja-JP" sz="12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データ提供者の権限を含む。</a:t>
                      </a:r>
                      <a:endParaRPr kumimoji="1" lang="en-US" altLang="ja-JP" sz="1200" dirty="0">
                        <a:latin typeface="Meiryo UI" panose="020B0604030504040204" pitchFamily="50" charset="-128"/>
                        <a:ea typeface="Meiryo UI" panose="020B0604030504040204" pitchFamily="50" charset="-128"/>
                      </a:endParaRPr>
                    </a:p>
                    <a:p>
                      <a:endParaRPr kumimoji="1" lang="en-US" altLang="ja-JP" sz="1200" dirty="0">
                        <a:latin typeface="Meiryo UI" panose="020B0604030504040204" pitchFamily="50" charset="-128"/>
                        <a:ea typeface="Meiryo UI" panose="020B0604030504040204" pitchFamily="50" charset="-128"/>
                      </a:endParaRPr>
                    </a:p>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48675856"/>
                  </a:ext>
                </a:extLst>
              </a:tr>
              <a:tr h="486563">
                <a:tc>
                  <a:txBody>
                    <a:bodyPr/>
                    <a:lstStyle/>
                    <a:p>
                      <a:pPr algn="ctr"/>
                      <a:r>
                        <a:rPr kumimoji="1" lang="en-US" altLang="ja-JP" sz="1200" dirty="0">
                          <a:latin typeface="Meiryo UI" panose="020B0604030504040204" pitchFamily="50" charset="-128"/>
                          <a:ea typeface="Meiryo UI" panose="020B0604030504040204" pitchFamily="50" charset="-128"/>
                        </a:rPr>
                        <a:t>2</a:t>
                      </a:r>
                    </a:p>
                  </a:txBody>
                  <a:tcPr/>
                </a:tc>
                <a:tc>
                  <a:txBody>
                    <a:bodyPr/>
                    <a:lstStyle/>
                    <a:p>
                      <a:r>
                        <a:rPr kumimoji="1" lang="ja-JP" altLang="en-US" sz="1200" dirty="0">
                          <a:latin typeface="Meiryo UI" panose="020B0604030504040204" pitchFamily="50" charset="-128"/>
                          <a:ea typeface="Meiryo UI" panose="020B0604030504040204" pitchFamily="50" charset="-128"/>
                        </a:rPr>
                        <a:t>データ提供者</a:t>
                      </a:r>
                      <a:endParaRPr kumimoji="1" lang="en-US" altLang="ja-JP" sz="12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データカタログ作成ツール利用者</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テンプレート編集</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カタログ新規登録</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横断検索用／詳細検索用</a:t>
                      </a:r>
                      <a:r>
                        <a:rPr kumimoji="1" lang="en-US" altLang="ja-JP" sz="1200" dirty="0">
                          <a:latin typeface="Meiryo UI" panose="020B0604030504040204" pitchFamily="50" charset="-128"/>
                          <a:ea typeface="Meiryo UI" panose="020B0604030504040204" pitchFamily="50" charset="-128"/>
                        </a:rPr>
                        <a:t>)</a:t>
                      </a:r>
                    </a:p>
                    <a:p>
                      <a:r>
                        <a:rPr kumimoji="1" lang="ja-JP" altLang="en-US" sz="1200" dirty="0">
                          <a:latin typeface="Meiryo UI" panose="020B0604030504040204" pitchFamily="50" charset="-128"/>
                          <a:ea typeface="Meiryo UI" panose="020B0604030504040204" pitchFamily="50" charset="-128"/>
                        </a:rPr>
                        <a:t>カタログ編集</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横断検索用／詳細検索用</a:t>
                      </a:r>
                      <a:r>
                        <a:rPr kumimoji="1" lang="en-US" altLang="ja-JP" sz="1200" dirty="0">
                          <a:latin typeface="Meiryo UI" panose="020B0604030504040204" pitchFamily="50" charset="-128"/>
                          <a:ea typeface="Meiryo UI" panose="020B0604030504040204" pitchFamily="50" charset="-128"/>
                        </a:rPr>
                        <a:t>)</a:t>
                      </a:r>
                    </a:p>
                    <a:p>
                      <a:r>
                        <a:rPr kumimoji="1" lang="ja-JP" altLang="en-US" sz="1200" dirty="0">
                          <a:latin typeface="Meiryo UI" panose="020B0604030504040204" pitchFamily="50" charset="-128"/>
                          <a:ea typeface="Meiryo UI" panose="020B0604030504040204" pitchFamily="50" charset="-128"/>
                        </a:rPr>
                        <a:t>カタログ削除</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カタログ一時保存・登録再開</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カタログエクスポート</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カタログインポート</a:t>
                      </a:r>
                    </a:p>
                  </a:txBody>
                  <a:tcPr/>
                </a:tc>
                <a:tc>
                  <a:txBody>
                    <a:bodyPr/>
                    <a:lstStyle/>
                    <a:p>
                      <a:r>
                        <a:rPr kumimoji="1" lang="ja-JP" altLang="en-US" sz="1200" dirty="0">
                          <a:latin typeface="Meiryo UI" panose="020B0604030504040204" pitchFamily="50" charset="-128"/>
                          <a:ea typeface="Meiryo UI" panose="020B0604030504040204" pitchFamily="50" charset="-128"/>
                        </a:rPr>
                        <a:t>データカタログ作成ツール</a:t>
                      </a:r>
                      <a:r>
                        <a:rPr kumimoji="1" lang="en-US" altLang="ja-JP" sz="1200" dirty="0">
                          <a:latin typeface="Meiryo UI" panose="020B0604030504040204" pitchFamily="50" charset="-128"/>
                          <a:ea typeface="Meiryo UI" panose="020B0604030504040204" pitchFamily="50" charset="-128"/>
                        </a:rPr>
                        <a:t>(SaaS)</a:t>
                      </a:r>
                      <a:r>
                        <a:rPr kumimoji="1" lang="ja-JP" altLang="en-US" sz="1200" dirty="0">
                          <a:latin typeface="Meiryo UI" panose="020B0604030504040204" pitchFamily="50" charset="-128"/>
                          <a:ea typeface="Meiryo UI" panose="020B0604030504040204" pitchFamily="50" charset="-128"/>
                        </a:rPr>
                        <a:t>の利用者であり、</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データ提供者。</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各々のカタログを提供する組織に属する。</a:t>
                      </a:r>
                      <a:endParaRPr kumimoji="1" lang="en-US" altLang="ja-JP" sz="1200" dirty="0">
                        <a:latin typeface="Meiryo UI" panose="020B0604030504040204" pitchFamily="50" charset="-128"/>
                        <a:ea typeface="Meiryo UI" panose="020B0604030504040204" pitchFamily="50" charset="-128"/>
                      </a:endParaRPr>
                    </a:p>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17713466"/>
                  </a:ext>
                </a:extLst>
              </a:tr>
            </a:tbl>
          </a:graphicData>
        </a:graphic>
      </p:graphicFrame>
    </p:spTree>
    <p:extLst>
      <p:ext uri="{BB962C8B-B14F-4D97-AF65-F5344CB8AC3E}">
        <p14:creationId xmlns:p14="http://schemas.microsoft.com/office/powerpoint/2010/main" val="37976615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Autofit/>
          </a:bodyPr>
          <a:lstStyle/>
          <a:p>
            <a:r>
              <a:rPr lang="en-US" altLang="ja-JP" sz="1800" dirty="0">
                <a:solidFill>
                  <a:schemeClr val="tx1"/>
                </a:solidFill>
                <a:latin typeface="Meiryo UI" panose="020B0604030504040204" pitchFamily="50" charset="-128"/>
                <a:ea typeface="Meiryo UI" panose="020B0604030504040204" pitchFamily="50" charset="-128"/>
              </a:rPr>
              <a:t>2.5 SaaS</a:t>
            </a:r>
            <a:r>
              <a:rPr lang="ja-JP" altLang="en-US" sz="1800" dirty="0">
                <a:solidFill>
                  <a:schemeClr val="tx1"/>
                </a:solidFill>
                <a:latin typeface="Meiryo UI" panose="020B0604030504040204" pitchFamily="50" charset="-128"/>
                <a:ea typeface="Meiryo UI" panose="020B0604030504040204" pitchFamily="50" charset="-128"/>
              </a:rPr>
              <a:t>化に伴う留意点 </a:t>
            </a:r>
            <a:r>
              <a:rPr lang="en-US" altLang="ja-JP" sz="1800" dirty="0">
                <a:solidFill>
                  <a:schemeClr val="tx1"/>
                </a:solidFill>
                <a:latin typeface="Meiryo UI" panose="020B0604030504040204" pitchFamily="50" charset="-128"/>
                <a:ea typeface="Meiryo UI" panose="020B0604030504040204" pitchFamily="50" charset="-128"/>
              </a:rPr>
              <a:t>&gt; 2.5.2</a:t>
            </a:r>
            <a:r>
              <a:rPr lang="ja-JP" altLang="en-US" sz="1800" dirty="0">
                <a:solidFill>
                  <a:schemeClr val="tx1"/>
                </a:solidFill>
                <a:latin typeface="Meiryo UI" panose="020B0604030504040204" pitchFamily="50" charset="-128"/>
                <a:ea typeface="Meiryo UI" panose="020B0604030504040204" pitchFamily="50" charset="-128"/>
              </a:rPr>
              <a:t> データカタログ作成ツール</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F88697ED-52E8-4BF5-A2E9-1A310CD8BA89}"/>
              </a:ext>
            </a:extLst>
          </p:cNvPr>
          <p:cNvSpPr txBox="1"/>
          <p:nvPr/>
        </p:nvSpPr>
        <p:spPr>
          <a:xfrm>
            <a:off x="234000" y="690073"/>
            <a:ext cx="9482454" cy="432000"/>
          </a:xfrm>
          <a:prstGeom prst="rect">
            <a:avLst/>
          </a:prstGeom>
          <a:solidFill>
            <a:schemeClr val="bg1"/>
          </a:solidFill>
          <a:ln>
            <a:noFill/>
          </a:ln>
        </p:spPr>
        <p:txBody>
          <a:bodyPr wrap="square" rtlCol="0" anchor="t" anchorCtr="0">
            <a:noAutofit/>
          </a:bodyPr>
          <a:lstStyle/>
          <a:p>
            <a:endParaRPr lang="en-US" altLang="ja-JP" sz="16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692E7835-2D5F-47DD-93F5-237D28E8EA87}"/>
              </a:ext>
            </a:extLst>
          </p:cNvPr>
          <p:cNvSpPr txBox="1"/>
          <p:nvPr/>
        </p:nvSpPr>
        <p:spPr>
          <a:xfrm>
            <a:off x="218830" y="659837"/>
            <a:ext cx="9482454" cy="614781"/>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支援サービス群</a:t>
            </a:r>
            <a:r>
              <a:rPr lang="ja-JP" altLang="en-US" sz="1600" dirty="0">
                <a:latin typeface="Meiryo UI" panose="020B0604030504040204" pitchFamily="50" charset="-128"/>
                <a:ea typeface="Meiryo UI" panose="020B0604030504040204" pitchFamily="50" charset="-128"/>
              </a:rPr>
              <a:t>とオンプレミスにおけるデータカタログ作成ツールについて、相違点・同一点などの比較を以下に示す。</a:t>
            </a:r>
            <a:endParaRPr lang="en-US" altLang="ja-JP" sz="1600" dirty="0">
              <a:latin typeface="Meiryo UI" panose="020B0604030504040204" pitchFamily="50" charset="-128"/>
              <a:ea typeface="Meiryo UI" panose="020B0604030504040204" pitchFamily="50" charset="-128"/>
            </a:endParaRPr>
          </a:p>
        </p:txBody>
      </p:sp>
      <p:graphicFrame>
        <p:nvGraphicFramePr>
          <p:cNvPr id="8" name="表 7">
            <a:extLst>
              <a:ext uri="{FF2B5EF4-FFF2-40B4-BE49-F238E27FC236}">
                <a16:creationId xmlns:a16="http://schemas.microsoft.com/office/drawing/2014/main" id="{8500F17F-1984-4C05-BE82-308FE2B86F71}"/>
              </a:ext>
            </a:extLst>
          </p:cNvPr>
          <p:cNvGraphicFramePr>
            <a:graphicFrameLocks noGrp="1"/>
          </p:cNvGraphicFramePr>
          <p:nvPr>
            <p:extLst>
              <p:ext uri="{D42A27DB-BD31-4B8C-83A1-F6EECF244321}">
                <p14:modId xmlns:p14="http://schemas.microsoft.com/office/powerpoint/2010/main" val="555162951"/>
              </p:ext>
            </p:extLst>
          </p:nvPr>
        </p:nvGraphicFramePr>
        <p:xfrm>
          <a:off x="189546" y="1015018"/>
          <a:ext cx="9619812" cy="3302000"/>
        </p:xfrm>
        <a:graphic>
          <a:graphicData uri="http://schemas.openxmlformats.org/drawingml/2006/table">
            <a:tbl>
              <a:tblPr firstRow="1" bandRow="1">
                <a:tableStyleId>{5C22544A-7EE6-4342-B048-85BDC9FD1C3A}</a:tableStyleId>
              </a:tblPr>
              <a:tblGrid>
                <a:gridCol w="360680">
                  <a:extLst>
                    <a:ext uri="{9D8B030D-6E8A-4147-A177-3AD203B41FA5}">
                      <a16:colId xmlns:a16="http://schemas.microsoft.com/office/drawing/2014/main" val="144037847"/>
                    </a:ext>
                  </a:extLst>
                </a:gridCol>
                <a:gridCol w="2389947">
                  <a:extLst>
                    <a:ext uri="{9D8B030D-6E8A-4147-A177-3AD203B41FA5}">
                      <a16:colId xmlns:a16="http://schemas.microsoft.com/office/drawing/2014/main" val="631402458"/>
                    </a:ext>
                  </a:extLst>
                </a:gridCol>
                <a:gridCol w="3343979">
                  <a:extLst>
                    <a:ext uri="{9D8B030D-6E8A-4147-A177-3AD203B41FA5}">
                      <a16:colId xmlns:a16="http://schemas.microsoft.com/office/drawing/2014/main" val="2104206834"/>
                    </a:ext>
                  </a:extLst>
                </a:gridCol>
                <a:gridCol w="3525206">
                  <a:extLst>
                    <a:ext uri="{9D8B030D-6E8A-4147-A177-3AD203B41FA5}">
                      <a16:colId xmlns:a16="http://schemas.microsoft.com/office/drawing/2014/main" val="1762568848"/>
                    </a:ext>
                  </a:extLst>
                </a:gridCol>
              </a:tblGrid>
              <a:tr h="370840">
                <a:tc>
                  <a:txBody>
                    <a:bodyPr/>
                    <a:lstStyle/>
                    <a:p>
                      <a:pPr algn="ct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latin typeface="Meiryo UI" panose="020B0604030504040204" pitchFamily="50" charset="-128"/>
                          <a:ea typeface="Meiryo UI" panose="020B0604030504040204" pitchFamily="50" charset="-128"/>
                        </a:rPr>
                        <a:t>ポイント</a:t>
                      </a:r>
                    </a:p>
                  </a:txBody>
                  <a:tcPr anchor="ctr"/>
                </a:tc>
                <a:tc>
                  <a:txBody>
                    <a:bodyPr/>
                    <a:lstStyle/>
                    <a:p>
                      <a:r>
                        <a:rPr kumimoji="1" lang="ja-JP" altLang="en-US" sz="1200" dirty="0">
                          <a:latin typeface="Meiryo UI" panose="020B0604030504040204" pitchFamily="50" charset="-128"/>
                          <a:ea typeface="Meiryo UI" panose="020B0604030504040204" pitchFamily="50" charset="-128"/>
                        </a:rPr>
                        <a:t>支援サービス群データカタログ作成ツール</a:t>
                      </a:r>
                    </a:p>
                  </a:txBody>
                  <a:tcPr anchor="ctr"/>
                </a:tc>
                <a:tc>
                  <a:txBody>
                    <a:bodyPr/>
                    <a:lstStyle/>
                    <a:p>
                      <a:r>
                        <a:rPr kumimoji="1" lang="ja-JP" altLang="en-US" sz="1200" dirty="0">
                          <a:latin typeface="Meiryo UI" panose="020B0604030504040204" pitchFamily="50" charset="-128"/>
                          <a:ea typeface="Meiryo UI" panose="020B0604030504040204" pitchFamily="50" charset="-128"/>
                        </a:rPr>
                        <a:t>オンプレミスデータカタログ作成ツール</a:t>
                      </a:r>
                    </a:p>
                  </a:txBody>
                  <a:tcPr anchor="ctr"/>
                </a:tc>
                <a:extLst>
                  <a:ext uri="{0D108BD9-81ED-4DB2-BD59-A6C34878D82A}">
                    <a16:rowId xmlns:a16="http://schemas.microsoft.com/office/drawing/2014/main" val="3787570290"/>
                  </a:ext>
                </a:extLst>
              </a:tr>
              <a:tr h="370840">
                <a:tc>
                  <a:txBody>
                    <a:bodyPr/>
                    <a:lstStyle/>
                    <a:p>
                      <a:pPr algn="ctr"/>
                      <a:r>
                        <a:rPr kumimoji="1" lang="en-US" altLang="ja-JP" sz="1100" dirty="0">
                          <a:latin typeface="Meiryo UI" panose="020B0604030504040204" pitchFamily="50" charset="-128"/>
                          <a:ea typeface="Meiryo UI" panose="020B0604030504040204" pitchFamily="50" charset="-128"/>
                        </a:rPr>
                        <a:t>1</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r>
                        <a:rPr kumimoji="1" lang="ja-JP" altLang="en-US" sz="1100" dirty="0">
                          <a:latin typeface="Meiryo UI" panose="020B0604030504040204" pitchFamily="50" charset="-128"/>
                          <a:ea typeface="Meiryo UI" panose="020B0604030504040204" pitchFamily="50" charset="-128"/>
                        </a:rPr>
                        <a:t>データカタログ作成ツールの運用管理者</a:t>
                      </a:r>
                    </a:p>
                  </a:txBody>
                  <a:tcPr/>
                </a:tc>
                <a:tc>
                  <a:txBody>
                    <a:bodyPr/>
                    <a:lstStyle/>
                    <a:p>
                      <a:r>
                        <a:rPr kumimoji="1" lang="ja-JP" altLang="en-US" sz="1100" u="none" dirty="0">
                          <a:solidFill>
                            <a:schemeClr val="tx1"/>
                          </a:solidFill>
                          <a:latin typeface="Meiryo UI" panose="020B0604030504040204" pitchFamily="50" charset="-128"/>
                          <a:ea typeface="Meiryo UI" panose="020B0604030504040204" pitchFamily="50" charset="-128"/>
                        </a:rPr>
                        <a:t>支援サービス群の運用管理者。</a:t>
                      </a:r>
                      <a:endParaRPr kumimoji="1" lang="en-US" altLang="ja-JP" sz="1100" u="none"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rPr>
                        <a:t>データ提供者。</a:t>
                      </a:r>
                      <a:endParaRPr kumimoji="1" lang="en-US" altLang="ja-JP" sz="11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0726770"/>
                  </a:ext>
                </a:extLst>
              </a:tr>
              <a:tr h="370840">
                <a:tc>
                  <a:txBody>
                    <a:bodyPr/>
                    <a:lstStyle/>
                    <a:p>
                      <a:pPr algn="ctr"/>
                      <a:r>
                        <a:rPr kumimoji="1" lang="en-US" altLang="ja-JP" sz="1100" dirty="0">
                          <a:latin typeface="Meiryo UI" panose="020B0604030504040204" pitchFamily="50" charset="-128"/>
                          <a:ea typeface="Meiryo UI" panose="020B0604030504040204" pitchFamily="50" charset="-128"/>
                        </a:rPr>
                        <a:t>2</a:t>
                      </a:r>
                      <a:endParaRPr kumimoji="1" lang="ja-JP" altLang="en-US" sz="1100">
                        <a:latin typeface="Meiryo UI" panose="020B0604030504040204" pitchFamily="50" charset="-128"/>
                        <a:ea typeface="Meiryo UI" panose="020B0604030504040204" pitchFamily="50" charset="-128"/>
                      </a:endParaRPr>
                    </a:p>
                  </a:txBody>
                  <a:tcPr/>
                </a:tc>
                <a:tc>
                  <a:txBody>
                    <a:bodyPr/>
                    <a:lstStyle/>
                    <a:p>
                      <a:r>
                        <a:rPr kumimoji="1" lang="ja-JP" altLang="en-US" sz="1100" dirty="0">
                          <a:latin typeface="Meiryo UI" panose="020B0604030504040204" pitchFamily="50" charset="-128"/>
                          <a:ea typeface="Meiryo UI" panose="020B0604030504040204" pitchFamily="50" charset="-128"/>
                        </a:rPr>
                        <a:t>接続先</a:t>
                      </a:r>
                      <a:r>
                        <a:rPr kumimoji="1" lang="en-US" altLang="ja-JP" sz="1100" dirty="0">
                          <a:latin typeface="Meiryo UI" panose="020B0604030504040204" pitchFamily="50" charset="-128"/>
                          <a:ea typeface="Meiryo UI" panose="020B0604030504040204" pitchFamily="50" charset="-128"/>
                        </a:rPr>
                        <a:t>CKAN</a:t>
                      </a:r>
                      <a:r>
                        <a:rPr kumimoji="1" lang="ja-JP" altLang="en-US" sz="1100" dirty="0">
                          <a:latin typeface="Meiryo UI" panose="020B0604030504040204" pitchFamily="50" charset="-128"/>
                          <a:ea typeface="Meiryo UI" panose="020B0604030504040204" pitchFamily="50" charset="-128"/>
                        </a:rPr>
                        <a:t>の設定</a:t>
                      </a:r>
                    </a:p>
                  </a:txBody>
                  <a:tcPr/>
                </a:tc>
                <a:tc>
                  <a:txBody>
                    <a:bodyPr/>
                    <a:lstStyle/>
                    <a:p>
                      <a:r>
                        <a:rPr kumimoji="1" lang="en-US" altLang="ja-JP" sz="1100" dirty="0">
                          <a:latin typeface="Meiryo UI" panose="020B0604030504040204" pitchFamily="50" charset="-128"/>
                          <a:ea typeface="Meiryo UI" panose="020B0604030504040204" pitchFamily="50" charset="-128"/>
                        </a:rPr>
                        <a:t>Web</a:t>
                      </a:r>
                      <a:r>
                        <a:rPr kumimoji="1" lang="ja-JP" altLang="en-US" sz="1100" dirty="0">
                          <a:latin typeface="Meiryo UI" panose="020B0604030504040204" pitchFamily="50" charset="-128"/>
                          <a:ea typeface="Meiryo UI" panose="020B0604030504040204" pitchFamily="50" charset="-128"/>
                        </a:rPr>
                        <a:t>アプリケーションサーバ設定における接続先</a:t>
                      </a:r>
                      <a:r>
                        <a:rPr kumimoji="1" lang="en-US" altLang="ja-JP" sz="1100" dirty="0">
                          <a:latin typeface="Meiryo UI" panose="020B0604030504040204" pitchFamily="50" charset="-128"/>
                          <a:ea typeface="Meiryo UI" panose="020B0604030504040204" pitchFamily="50" charset="-128"/>
                        </a:rPr>
                        <a:t>CKAN</a:t>
                      </a:r>
                      <a:r>
                        <a:rPr kumimoji="1" lang="ja-JP" altLang="en-US" sz="1100" dirty="0">
                          <a:latin typeface="Meiryo UI" panose="020B0604030504040204" pitchFamily="50" charset="-128"/>
                          <a:ea typeface="Meiryo UI" panose="020B0604030504040204" pitchFamily="50" charset="-128"/>
                        </a:rPr>
                        <a:t>が、</a:t>
                      </a:r>
                      <a:r>
                        <a:rPr kumimoji="1" lang="ja-JP" altLang="en-US" sz="1100" dirty="0">
                          <a:solidFill>
                            <a:schemeClr val="tx1"/>
                          </a:solidFill>
                          <a:latin typeface="Meiryo UI" panose="020B0604030504040204" pitchFamily="50" charset="-128"/>
                          <a:ea typeface="Meiryo UI" panose="020B0604030504040204" pitchFamily="50" charset="-128"/>
                        </a:rPr>
                        <a:t>支援サービス群内</a:t>
                      </a:r>
                      <a:r>
                        <a:rPr kumimoji="1" lang="ja-JP" altLang="en-US" sz="1100" dirty="0">
                          <a:latin typeface="Meiryo UI" panose="020B0604030504040204" pitchFamily="50" charset="-128"/>
                          <a:ea typeface="Meiryo UI" panose="020B0604030504040204" pitchFamily="50" charset="-128"/>
                        </a:rPr>
                        <a:t>の横断検索用</a:t>
                      </a:r>
                      <a:r>
                        <a:rPr kumimoji="1" lang="en-US" altLang="ja-JP" sz="1100" dirty="0">
                          <a:latin typeface="Meiryo UI" panose="020B0604030504040204" pitchFamily="50" charset="-128"/>
                          <a:ea typeface="Meiryo UI" panose="020B0604030504040204" pitchFamily="50" charset="-128"/>
                        </a:rPr>
                        <a:t>CKAN</a:t>
                      </a:r>
                      <a:r>
                        <a:rPr kumimoji="1" lang="ja-JP" altLang="en-US" sz="1100" dirty="0">
                          <a:latin typeface="Meiryo UI" panose="020B0604030504040204" pitchFamily="50" charset="-128"/>
                          <a:ea typeface="Meiryo UI" panose="020B0604030504040204" pitchFamily="50" charset="-128"/>
                        </a:rPr>
                        <a:t>および詳細検索用</a:t>
                      </a:r>
                      <a:r>
                        <a:rPr kumimoji="1" lang="en-US" altLang="ja-JP" sz="1100" dirty="0">
                          <a:latin typeface="Meiryo UI" panose="020B0604030504040204" pitchFamily="50" charset="-128"/>
                          <a:ea typeface="Meiryo UI" panose="020B0604030504040204" pitchFamily="50" charset="-128"/>
                        </a:rPr>
                        <a:t>CKAN</a:t>
                      </a:r>
                      <a:r>
                        <a:rPr kumimoji="1" lang="ja-JP" altLang="en-US" sz="1100" dirty="0">
                          <a:latin typeface="Meiryo UI" panose="020B0604030504040204" pitchFamily="50" charset="-128"/>
                          <a:ea typeface="Meiryo UI" panose="020B0604030504040204" pitchFamily="50" charset="-128"/>
                        </a:rPr>
                        <a:t>。</a:t>
                      </a:r>
                      <a:endParaRPr kumimoji="1" lang="en-US" altLang="ja-JP" sz="11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50" charset="-128"/>
                          <a:ea typeface="Meiryo UI" panose="020B0604030504040204" pitchFamily="50" charset="-128"/>
                        </a:rPr>
                        <a:t>Web</a:t>
                      </a:r>
                      <a:r>
                        <a:rPr kumimoji="1" lang="ja-JP" altLang="en-US" sz="1100" dirty="0">
                          <a:latin typeface="Meiryo UI" panose="020B0604030504040204" pitchFamily="50" charset="-128"/>
                          <a:ea typeface="Meiryo UI" panose="020B0604030504040204" pitchFamily="50" charset="-128"/>
                        </a:rPr>
                        <a:t>アプリケーションサーバ設定における接続先</a:t>
                      </a:r>
                      <a:r>
                        <a:rPr kumimoji="1" lang="en-US" altLang="ja-JP" sz="1100" dirty="0">
                          <a:latin typeface="Meiryo UI" panose="020B0604030504040204" pitchFamily="50" charset="-128"/>
                          <a:ea typeface="Meiryo UI" panose="020B0604030504040204" pitchFamily="50" charset="-128"/>
                        </a:rPr>
                        <a:t>CKAN</a:t>
                      </a:r>
                      <a:r>
                        <a:rPr kumimoji="1" lang="ja-JP" altLang="en-US" sz="1100" dirty="0">
                          <a:latin typeface="Meiryo UI" panose="020B0604030504040204" pitchFamily="50" charset="-128"/>
                          <a:ea typeface="Meiryo UI" panose="020B0604030504040204" pitchFamily="50" charset="-128"/>
                        </a:rPr>
                        <a:t>が、</a:t>
                      </a:r>
                      <a:r>
                        <a:rPr kumimoji="1" lang="ja-JP" altLang="en-US" sz="1100" dirty="0">
                          <a:solidFill>
                            <a:schemeClr val="tx1"/>
                          </a:solidFill>
                          <a:latin typeface="Meiryo UI" panose="020B0604030504040204" pitchFamily="50" charset="-128"/>
                          <a:ea typeface="Meiryo UI" panose="020B0604030504040204" pitchFamily="50" charset="-128"/>
                        </a:rPr>
                        <a:t>データ提供者カタログサイト内</a:t>
                      </a:r>
                      <a:r>
                        <a:rPr kumimoji="1" lang="ja-JP" altLang="en-US" sz="1100" dirty="0">
                          <a:latin typeface="Meiryo UI" panose="020B0604030504040204" pitchFamily="50" charset="-128"/>
                          <a:ea typeface="Meiryo UI" panose="020B0604030504040204" pitchFamily="50" charset="-128"/>
                        </a:rPr>
                        <a:t>の横断検索用</a:t>
                      </a:r>
                      <a:r>
                        <a:rPr kumimoji="1" lang="en-US" altLang="ja-JP" sz="1100" dirty="0">
                          <a:latin typeface="Meiryo UI" panose="020B0604030504040204" pitchFamily="50" charset="-128"/>
                          <a:ea typeface="Meiryo UI" panose="020B0604030504040204" pitchFamily="50" charset="-128"/>
                        </a:rPr>
                        <a:t>CKAN</a:t>
                      </a:r>
                      <a:r>
                        <a:rPr kumimoji="1" lang="ja-JP" altLang="en-US" sz="1100" dirty="0">
                          <a:latin typeface="Meiryo UI" panose="020B0604030504040204" pitchFamily="50" charset="-128"/>
                          <a:ea typeface="Meiryo UI" panose="020B0604030504040204" pitchFamily="50" charset="-128"/>
                        </a:rPr>
                        <a:t>および詳細検索用</a:t>
                      </a:r>
                      <a:r>
                        <a:rPr kumimoji="1" lang="en-US" altLang="ja-JP" sz="1100" dirty="0">
                          <a:latin typeface="Meiryo UI" panose="020B0604030504040204" pitchFamily="50" charset="-128"/>
                          <a:ea typeface="Meiryo UI" panose="020B0604030504040204" pitchFamily="50" charset="-128"/>
                        </a:rPr>
                        <a:t>CKAN</a:t>
                      </a:r>
                      <a:r>
                        <a:rPr kumimoji="1" lang="ja-JP" altLang="en-US" sz="1100" dirty="0">
                          <a:latin typeface="Meiryo UI" panose="020B0604030504040204" pitchFamily="50" charset="-128"/>
                          <a:ea typeface="Meiryo UI" panose="020B0604030504040204" pitchFamily="50" charset="-128"/>
                        </a:rPr>
                        <a:t>。</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370840">
                <a:tc>
                  <a:txBody>
                    <a:bodyPr/>
                    <a:lstStyle/>
                    <a:p>
                      <a:pPr algn="ctr"/>
                      <a:r>
                        <a:rPr kumimoji="1" lang="en-US" altLang="ja-JP" sz="1100" dirty="0">
                          <a:latin typeface="Meiryo UI" panose="020B0604030504040204" pitchFamily="50" charset="-128"/>
                          <a:ea typeface="Meiryo UI" panose="020B0604030504040204" pitchFamily="50" charset="-128"/>
                        </a:rPr>
                        <a:t>3</a:t>
                      </a:r>
                      <a:endParaRPr kumimoji="1" lang="ja-JP" altLang="en-US" sz="1100">
                        <a:latin typeface="Meiryo UI" panose="020B0604030504040204" pitchFamily="50" charset="-128"/>
                        <a:ea typeface="Meiryo UI" panose="020B0604030504040204" pitchFamily="50" charset="-128"/>
                      </a:endParaRPr>
                    </a:p>
                  </a:txBody>
                  <a:tcPr/>
                </a:tc>
                <a:tc>
                  <a:txBody>
                    <a:bodyPr/>
                    <a:lstStyle/>
                    <a:p>
                      <a:r>
                        <a:rPr kumimoji="1" lang="ja-JP" altLang="en-US" sz="1100" dirty="0">
                          <a:latin typeface="Meiryo UI" panose="020B0604030504040204" pitchFamily="50" charset="-128"/>
                          <a:ea typeface="Meiryo UI" panose="020B0604030504040204" pitchFamily="50" charset="-128"/>
                        </a:rPr>
                        <a:t>提供者</a:t>
                      </a:r>
                      <a:r>
                        <a:rPr kumimoji="1" lang="en-US" altLang="ja-JP" sz="1100" dirty="0">
                          <a:latin typeface="Meiryo UI" panose="020B0604030504040204" pitchFamily="50" charset="-128"/>
                          <a:ea typeface="Meiryo UI" panose="020B0604030504040204" pitchFamily="50" charset="-128"/>
                        </a:rPr>
                        <a:t>ID</a:t>
                      </a:r>
                      <a:r>
                        <a:rPr kumimoji="1" lang="ja-JP" altLang="en-US" sz="1100" dirty="0">
                          <a:latin typeface="Meiryo UI" panose="020B0604030504040204" pitchFamily="50" charset="-128"/>
                          <a:ea typeface="Meiryo UI" panose="020B0604030504040204" pitchFamily="50" charset="-128"/>
                        </a:rPr>
                        <a:t>の設定</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50" charset="-128"/>
                          <a:ea typeface="Meiryo UI" panose="020B0604030504040204" pitchFamily="50" charset="-128"/>
                        </a:rPr>
                        <a:t>Web</a:t>
                      </a:r>
                      <a:r>
                        <a:rPr kumimoji="1" lang="ja-JP" altLang="en-US" sz="1100" dirty="0">
                          <a:latin typeface="Meiryo UI" panose="020B0604030504040204" pitchFamily="50" charset="-128"/>
                          <a:ea typeface="Meiryo UI" panose="020B0604030504040204" pitchFamily="50" charset="-128"/>
                        </a:rPr>
                        <a:t>サーバ設定における提供者</a:t>
                      </a:r>
                      <a:r>
                        <a:rPr kumimoji="1" lang="en-US" altLang="ja-JP" sz="1100" dirty="0">
                          <a:latin typeface="Meiryo UI" panose="020B0604030504040204" pitchFamily="50" charset="-128"/>
                          <a:ea typeface="Meiryo UI" panose="020B0604030504040204" pitchFamily="50" charset="-128"/>
                        </a:rPr>
                        <a:t>ID</a:t>
                      </a:r>
                      <a:r>
                        <a:rPr kumimoji="1" lang="ja-JP" altLang="en-US" sz="1100" dirty="0">
                          <a:latin typeface="Meiryo UI" panose="020B0604030504040204" pitchFamily="50" charset="-128"/>
                          <a:ea typeface="Meiryo UI" panose="020B0604030504040204" pitchFamily="50" charset="-128"/>
                        </a:rPr>
                        <a:t>は、</a:t>
                      </a:r>
                      <a:r>
                        <a:rPr kumimoji="1" lang="ja-JP" altLang="en-US" sz="1100" dirty="0">
                          <a:solidFill>
                            <a:schemeClr val="tx1"/>
                          </a:solidFill>
                          <a:latin typeface="Meiryo UI" panose="020B0604030504040204" pitchFamily="50" charset="-128"/>
                          <a:ea typeface="Meiryo UI" panose="020B0604030504040204" pitchFamily="50" charset="-128"/>
                        </a:rPr>
                        <a:t>ログインユーザごとに定義。</a:t>
                      </a:r>
                      <a:endParaRPr kumimoji="1" lang="en-US" altLang="ja-JP" sz="11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50" charset="-128"/>
                          <a:ea typeface="Meiryo UI" panose="020B0604030504040204" pitchFamily="50" charset="-128"/>
                        </a:rPr>
                        <a:t>Web</a:t>
                      </a:r>
                      <a:r>
                        <a:rPr kumimoji="1" lang="ja-JP" altLang="en-US" sz="1100" dirty="0">
                          <a:latin typeface="Meiryo UI" panose="020B0604030504040204" pitchFamily="50" charset="-128"/>
                          <a:ea typeface="Meiryo UI" panose="020B0604030504040204" pitchFamily="50" charset="-128"/>
                        </a:rPr>
                        <a:t>サーバ設定における提供者</a:t>
                      </a:r>
                      <a:r>
                        <a:rPr kumimoji="1" lang="en-US" altLang="ja-JP" sz="1100" dirty="0">
                          <a:latin typeface="Meiryo UI" panose="020B0604030504040204" pitchFamily="50" charset="-128"/>
                          <a:ea typeface="Meiryo UI" panose="020B0604030504040204" pitchFamily="50" charset="-128"/>
                        </a:rPr>
                        <a:t>ID</a:t>
                      </a:r>
                      <a:r>
                        <a:rPr kumimoji="1" lang="ja-JP" altLang="en-US" sz="1100" dirty="0">
                          <a:latin typeface="Meiryo UI" panose="020B0604030504040204" pitchFamily="50" charset="-128"/>
                          <a:ea typeface="Meiryo UI" panose="020B0604030504040204" pitchFamily="50" charset="-128"/>
                        </a:rPr>
                        <a:t>は、</a:t>
                      </a:r>
                      <a:r>
                        <a:rPr kumimoji="1" lang="ja-JP" altLang="en-US" sz="1100" dirty="0">
                          <a:solidFill>
                            <a:schemeClr val="tx1"/>
                          </a:solidFill>
                          <a:latin typeface="Meiryo UI" panose="020B0604030504040204" pitchFamily="50" charset="-128"/>
                          <a:ea typeface="Meiryo UI" panose="020B0604030504040204" pitchFamily="50" charset="-128"/>
                        </a:rPr>
                        <a:t>全ログインユーザで同一定義。</a:t>
                      </a:r>
                      <a:endParaRPr kumimoji="1" lang="en-US" altLang="ja-JP" sz="11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90047257"/>
                  </a:ext>
                </a:extLst>
              </a:tr>
              <a:tr h="370840">
                <a:tc>
                  <a:txBody>
                    <a:bodyPr/>
                    <a:lstStyle/>
                    <a:p>
                      <a:pPr algn="ctr"/>
                      <a:r>
                        <a:rPr kumimoji="1" lang="en-US" altLang="ja-JP" sz="1100" dirty="0">
                          <a:latin typeface="Meiryo UI" panose="020B0604030504040204" pitchFamily="50" charset="-128"/>
                          <a:ea typeface="Meiryo UI" panose="020B0604030504040204" pitchFamily="50" charset="-128"/>
                        </a:rPr>
                        <a:t>4</a:t>
                      </a:r>
                      <a:endParaRPr kumimoji="1" lang="ja-JP" altLang="en-US" sz="1100">
                        <a:latin typeface="Meiryo UI" panose="020B0604030504040204" pitchFamily="50" charset="-128"/>
                        <a:ea typeface="Meiryo UI" panose="020B0604030504040204" pitchFamily="50" charset="-128"/>
                      </a:endParaRPr>
                    </a:p>
                  </a:txBody>
                  <a:tcPr/>
                </a:tc>
                <a:tc>
                  <a:txBody>
                    <a:bodyPr/>
                    <a:lstStyle/>
                    <a:p>
                      <a:r>
                        <a:rPr kumimoji="1" lang="ja-JP" altLang="en-US" sz="1100" dirty="0">
                          <a:latin typeface="Meiryo UI" panose="020B0604030504040204" pitchFamily="50" charset="-128"/>
                          <a:ea typeface="Meiryo UI" panose="020B0604030504040204" pitchFamily="50" charset="-128"/>
                        </a:rPr>
                        <a:t>組織情報の設定</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rPr>
                        <a:t>各データ提供者ごと</a:t>
                      </a:r>
                      <a:r>
                        <a:rPr kumimoji="1" lang="ja-JP" altLang="en-US" sz="1100" dirty="0">
                          <a:latin typeface="Meiryo UI" panose="020B0604030504040204" pitchFamily="50" charset="-128"/>
                          <a:ea typeface="Meiryo UI" panose="020B0604030504040204" pitchFamily="50" charset="-128"/>
                        </a:rPr>
                        <a:t>に作成。</a:t>
                      </a:r>
                      <a:endParaRPr kumimoji="1" lang="en-US" altLang="ja-JP" sz="11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rPr>
                        <a:t>任意の組織</a:t>
                      </a:r>
                      <a:r>
                        <a:rPr kumimoji="1" lang="ja-JP" altLang="en-US" sz="1100" dirty="0">
                          <a:latin typeface="Meiryo UI" panose="020B0604030504040204" pitchFamily="50" charset="-128"/>
                          <a:ea typeface="Meiryo UI" panose="020B0604030504040204" pitchFamily="50" charset="-128"/>
                        </a:rPr>
                        <a:t>を作成。</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45926724"/>
                  </a:ext>
                </a:extLst>
              </a:tr>
              <a:tr h="370840">
                <a:tc>
                  <a:txBody>
                    <a:bodyPr/>
                    <a:lstStyle/>
                    <a:p>
                      <a:pPr algn="ctr"/>
                      <a:r>
                        <a:rPr kumimoji="1" lang="en-US" altLang="ja-JP" sz="1100" dirty="0">
                          <a:latin typeface="Meiryo UI" panose="020B0604030504040204" pitchFamily="50" charset="-128"/>
                          <a:ea typeface="Meiryo UI" panose="020B0604030504040204" pitchFamily="50" charset="-128"/>
                        </a:rPr>
                        <a:t>5</a:t>
                      </a:r>
                      <a:endParaRPr kumimoji="1" lang="ja-JP" altLang="en-US" sz="1100">
                        <a:latin typeface="Meiryo UI" panose="020B0604030504040204" pitchFamily="50" charset="-128"/>
                        <a:ea typeface="Meiryo UI" panose="020B0604030504040204" pitchFamily="50" charset="-128"/>
                      </a:endParaRPr>
                    </a:p>
                  </a:txBody>
                  <a:tcPr/>
                </a:tc>
                <a:tc>
                  <a:txBody>
                    <a:bodyPr/>
                    <a:lstStyle/>
                    <a:p>
                      <a:r>
                        <a:rPr kumimoji="1" lang="ja-JP" altLang="en-US" sz="1100" dirty="0">
                          <a:latin typeface="Meiryo UI" panose="020B0604030504040204" pitchFamily="50" charset="-128"/>
                          <a:ea typeface="Meiryo UI" panose="020B0604030504040204" pitchFamily="50" charset="-128"/>
                        </a:rPr>
                        <a:t>ユーザの設定</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rPr>
                        <a:t>各データ提供者ごと</a:t>
                      </a:r>
                      <a:r>
                        <a:rPr kumimoji="1" lang="ja-JP" altLang="en-US" sz="1100" dirty="0">
                          <a:latin typeface="Meiryo UI" panose="020B0604030504040204" pitchFamily="50" charset="-128"/>
                          <a:ea typeface="Meiryo UI" panose="020B0604030504040204" pitchFamily="50" charset="-128"/>
                        </a:rPr>
                        <a:t>の組織に紐づく</a:t>
                      </a:r>
                      <a:r>
                        <a:rPr kumimoji="1" lang="en-US" altLang="ja-JP" sz="1100" dirty="0">
                          <a:latin typeface="Meiryo UI" panose="020B0604030504040204" pitchFamily="50" charset="-128"/>
                          <a:ea typeface="Meiryo UI" panose="020B0604030504040204" pitchFamily="50" charset="-128"/>
                        </a:rPr>
                        <a:t>admin</a:t>
                      </a:r>
                      <a:r>
                        <a:rPr kumimoji="1" lang="ja-JP" altLang="en-US" sz="1100" dirty="0">
                          <a:latin typeface="Meiryo UI" panose="020B0604030504040204" pitchFamily="50" charset="-128"/>
                          <a:ea typeface="Meiryo UI" panose="020B0604030504040204" pitchFamily="50" charset="-128"/>
                        </a:rPr>
                        <a:t>ユーザを作成。</a:t>
                      </a:r>
                      <a:endParaRPr kumimoji="1" lang="en-US" altLang="ja-JP" sz="11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rPr>
                        <a:t>任意のユーザ</a:t>
                      </a:r>
                      <a:r>
                        <a:rPr kumimoji="1" lang="ja-JP" altLang="en-US" sz="1100" dirty="0">
                          <a:latin typeface="Meiryo UI" panose="020B0604030504040204" pitchFamily="50" charset="-128"/>
                          <a:ea typeface="Meiryo UI" panose="020B0604030504040204" pitchFamily="50" charset="-128"/>
                        </a:rPr>
                        <a:t>を作成し、任意の組織と紐づける。</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61679172"/>
                  </a:ext>
                </a:extLst>
              </a:tr>
              <a:tr h="370840">
                <a:tc>
                  <a:txBody>
                    <a:bodyPr/>
                    <a:lstStyle/>
                    <a:p>
                      <a:pPr algn="ctr"/>
                      <a:r>
                        <a:rPr kumimoji="1" lang="en-US" altLang="ja-JP" sz="1100" dirty="0">
                          <a:latin typeface="Meiryo UI" panose="020B0604030504040204" pitchFamily="50" charset="-128"/>
                          <a:ea typeface="Meiryo UI" panose="020B0604030504040204" pitchFamily="50" charset="-128"/>
                        </a:rPr>
                        <a:t>6</a:t>
                      </a:r>
                    </a:p>
                  </a:txBody>
                  <a:tcPr/>
                </a:tc>
                <a:tc>
                  <a:txBody>
                    <a:bodyPr/>
                    <a:lstStyle/>
                    <a:p>
                      <a:r>
                        <a:rPr kumimoji="1" lang="ja-JP" altLang="en-US" sz="1100" dirty="0">
                          <a:latin typeface="Meiryo UI" panose="020B0604030504040204" pitchFamily="50" charset="-128"/>
                          <a:ea typeface="Meiryo UI" panose="020B0604030504040204" pitchFamily="50" charset="-128"/>
                        </a:rPr>
                        <a:t>ライセンスリストの設定</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rPr>
                        <a:t>全データ提供者で共通</a:t>
                      </a:r>
                      <a:r>
                        <a:rPr kumimoji="1" lang="ja-JP" altLang="en-US" sz="1100" dirty="0">
                          <a:latin typeface="Meiryo UI" panose="020B0604030504040204" pitchFamily="50" charset="-128"/>
                          <a:ea typeface="Meiryo UI" panose="020B0604030504040204" pitchFamily="50" charset="-128"/>
                        </a:rPr>
                        <a:t>のライセンスリスト。</a:t>
                      </a:r>
                      <a:endParaRPr kumimoji="1" lang="en-US" altLang="ja-JP" sz="11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rPr>
                        <a:t>データ提供者独自</a:t>
                      </a:r>
                      <a:r>
                        <a:rPr kumimoji="1" lang="ja-JP" altLang="en-US" sz="1100" dirty="0">
                          <a:latin typeface="Meiryo UI" panose="020B0604030504040204" pitchFamily="50" charset="-128"/>
                          <a:ea typeface="Meiryo UI" panose="020B0604030504040204" pitchFamily="50" charset="-128"/>
                        </a:rPr>
                        <a:t>のライセンスリスト。</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02519220"/>
                  </a:ext>
                </a:extLst>
              </a:tr>
              <a:tr h="370840">
                <a:tc>
                  <a:txBody>
                    <a:bodyPr/>
                    <a:lstStyle/>
                    <a:p>
                      <a:pPr algn="ctr"/>
                      <a:r>
                        <a:rPr kumimoji="1" lang="en-US" altLang="ja-JP" sz="1100" dirty="0">
                          <a:latin typeface="Meiryo UI" panose="020B0604030504040204" pitchFamily="50" charset="-128"/>
                          <a:ea typeface="Meiryo UI" panose="020B0604030504040204" pitchFamily="50" charset="-128"/>
                        </a:rPr>
                        <a:t>7</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r>
                        <a:rPr kumimoji="1" lang="ja-JP" altLang="en-US" sz="1100" dirty="0">
                          <a:latin typeface="Meiryo UI" panose="020B0604030504040204" pitchFamily="50" charset="-128"/>
                          <a:ea typeface="Meiryo UI" panose="020B0604030504040204" pitchFamily="50" charset="-128"/>
                        </a:rPr>
                        <a:t>カタログの作成・編集・削除</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rPr>
                        <a:t>ログインしたユーザに紐づいた組織のカタログ</a:t>
                      </a:r>
                      <a:r>
                        <a:rPr kumimoji="1" lang="ja-JP" altLang="en-US" sz="1100" dirty="0">
                          <a:latin typeface="Meiryo UI" panose="020B0604030504040204" pitchFamily="50" charset="-128"/>
                          <a:ea typeface="Meiryo UI" panose="020B0604030504040204" pitchFamily="50" charset="-128"/>
                        </a:rPr>
                        <a:t>のみ作成・編集・削除可能。</a:t>
                      </a:r>
                      <a:endParaRPr kumimoji="1" lang="en-US" altLang="ja-JP" sz="11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rPr>
                        <a:t>全カタログ</a:t>
                      </a:r>
                      <a:r>
                        <a:rPr kumimoji="1" lang="ja-JP" altLang="en-US" sz="1100" dirty="0">
                          <a:latin typeface="Meiryo UI" panose="020B0604030504040204" pitchFamily="50" charset="-128"/>
                          <a:ea typeface="Meiryo UI" panose="020B0604030504040204" pitchFamily="50" charset="-128"/>
                        </a:rPr>
                        <a:t>の作成・編集・削除可能。</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04157911"/>
                  </a:ext>
                </a:extLst>
              </a:tr>
            </a:tbl>
          </a:graphicData>
        </a:graphic>
      </p:graphicFrame>
    </p:spTree>
    <p:extLst>
      <p:ext uri="{BB962C8B-B14F-4D97-AF65-F5344CB8AC3E}">
        <p14:creationId xmlns:p14="http://schemas.microsoft.com/office/powerpoint/2010/main" val="1075716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1.1 </a:t>
            </a:r>
            <a:r>
              <a:rPr lang="ja-JP" altLang="en-US" sz="1800" dirty="0">
                <a:latin typeface="Meiryo UI" panose="020B0604030504040204" pitchFamily="50" charset="-128"/>
                <a:ea typeface="Meiryo UI" panose="020B0604030504040204" pitchFamily="50" charset="-128"/>
              </a:rPr>
              <a:t>データカタログ作成ツール概要 </a:t>
            </a:r>
            <a:r>
              <a:rPr lang="en-US" altLang="ja-JP" sz="1800" dirty="0">
                <a:latin typeface="Meiryo UI" panose="020B0604030504040204" pitchFamily="50" charset="-128"/>
                <a:ea typeface="Meiryo UI" panose="020B0604030504040204" pitchFamily="50" charset="-128"/>
              </a:rPr>
              <a:t>&gt; 1.1.1</a:t>
            </a:r>
            <a:r>
              <a:rPr lang="ja-JP" altLang="en-US" sz="1800" dirty="0">
                <a:latin typeface="Meiryo UI" panose="020B0604030504040204" pitchFamily="50" charset="-128"/>
                <a:ea typeface="Meiryo UI" panose="020B0604030504040204" pitchFamily="50" charset="-128"/>
              </a:rPr>
              <a:t> 目的、特徴</a:t>
            </a:r>
            <a:endParaRPr kumimoji="1" lang="ja-JP" altLang="en-US" sz="1800"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F88697ED-52E8-4BF5-A2E9-1A310CD8BA89}"/>
              </a:ext>
            </a:extLst>
          </p:cNvPr>
          <p:cNvSpPr txBox="1"/>
          <p:nvPr/>
        </p:nvSpPr>
        <p:spPr>
          <a:xfrm>
            <a:off x="234000" y="690073"/>
            <a:ext cx="9482454" cy="432000"/>
          </a:xfrm>
          <a:prstGeom prst="rect">
            <a:avLst/>
          </a:prstGeom>
          <a:solidFill>
            <a:schemeClr val="bg1"/>
          </a:solidFill>
          <a:ln>
            <a:noFill/>
          </a:ln>
        </p:spPr>
        <p:txBody>
          <a:bodyPr wrap="square" rtlCol="0" anchor="t" anchorCtr="0">
            <a:noAutofit/>
          </a:bodyPr>
          <a:lstStyle/>
          <a:p>
            <a:endParaRPr lang="en-US" altLang="ja-JP" sz="16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F6E9BA2-8749-4847-9D75-C3480C4C19DE}"/>
              </a:ext>
            </a:extLst>
          </p:cNvPr>
          <p:cNvSpPr txBox="1"/>
          <p:nvPr/>
        </p:nvSpPr>
        <p:spPr>
          <a:xfrm>
            <a:off x="306088" y="682148"/>
            <a:ext cx="9293823" cy="5798662"/>
          </a:xfrm>
          <a:prstGeom prst="rect">
            <a:avLst/>
          </a:prstGeom>
          <a:solidFill>
            <a:schemeClr val="bg1"/>
          </a:solid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Meiryo UI" panose="020B0604030504040204" pitchFamily="50" charset="-128"/>
                <a:ea typeface="Meiryo UI" panose="020B0604030504040204" pitchFamily="50" charset="-128"/>
              </a:rPr>
              <a:t>■ データカタログ作成ツール</a:t>
            </a:r>
          </a:p>
          <a:p>
            <a:r>
              <a:rPr lang="ja-JP" altLang="en-US" sz="1600" dirty="0">
                <a:latin typeface="Meiryo UI" panose="020B0604030504040204" pitchFamily="50" charset="-128"/>
                <a:ea typeface="Meiryo UI" panose="020B0604030504040204" pitchFamily="50" charset="-128"/>
              </a:rPr>
              <a:t> データカタログ作成ツール（以下、本ツール）は、 データ提供者がカタログサイトにデータセットを登録する際　  </a:t>
            </a:r>
            <a:endParaRPr lang="en-US" altLang="ja-JP" sz="1600"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に必要となる、データカタログの作成、カタログサイトへの登録の作業を行うためのツールです。</a:t>
            </a:r>
          </a:p>
          <a:p>
            <a:r>
              <a:rPr lang="ja-JP" altLang="en-US" sz="1600" dirty="0">
                <a:latin typeface="Meiryo UI" panose="020B0604030504040204" pitchFamily="50" charset="-128"/>
                <a:ea typeface="Meiryo UI" panose="020B0604030504040204" pitchFamily="50" charset="-128"/>
              </a:rPr>
              <a:t> 本ツールのガイドに従って項目を入力していくだけで、 迅速にデータカタログの作成・登録を行うことができます。</a:t>
            </a:r>
          </a:p>
          <a:p>
            <a:r>
              <a:rPr lang="ja-JP" altLang="en-US" sz="1600" dirty="0">
                <a:latin typeface="Meiryo UI" panose="020B0604030504040204" pitchFamily="50" charset="-128"/>
                <a:ea typeface="Meiryo UI" panose="020B0604030504040204" pitchFamily="50" charset="-128"/>
              </a:rPr>
              <a:t> また、データカタログの一部の項目については、 値の候補を推測・表示することにより、一定の基準で値を記入・ </a:t>
            </a:r>
            <a:endParaRPr lang="en-US" altLang="ja-JP" sz="1600"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選択でき、値の記入・選択にかかる時間も短縮することができます。</a:t>
            </a:r>
          </a:p>
          <a:p>
            <a:endParaRPr lang="ja-JP" altLang="en-US"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■ ツールを利用するメリット</a:t>
            </a:r>
          </a:p>
          <a:p>
            <a:r>
              <a:rPr lang="ja-JP" altLang="en-US" sz="1600" dirty="0">
                <a:latin typeface="Meiryo UI" panose="020B0604030504040204" pitchFamily="50" charset="-128"/>
                <a:ea typeface="Meiryo UI" panose="020B0604030504040204" pitchFamily="50" charset="-128"/>
              </a:rPr>
              <a:t> ・簡単に入力可。</a:t>
            </a:r>
          </a:p>
          <a:p>
            <a:r>
              <a:rPr lang="ja-JP" altLang="en-US" sz="1600" dirty="0">
                <a:latin typeface="Meiryo UI" panose="020B0604030504040204" pitchFamily="50" charset="-128"/>
                <a:ea typeface="Meiryo UI" panose="020B0604030504040204" pitchFamily="50" charset="-128"/>
              </a:rPr>
              <a:t> データカタログに詳しくなくても本ツールのガイドに従って項目を入力していくだけで、 データカタログの作成・登録が　</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できます。</a:t>
            </a:r>
          </a:p>
          <a:p>
            <a:endParaRPr lang="ja-JP" altLang="en-US"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 ・迅速に作成可能。</a:t>
            </a:r>
          </a:p>
          <a:p>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を活用して値の候補を表示したり、よく使うパターンを選択するだけで入力可能とすることで、迅速にデータカタ</a:t>
            </a:r>
            <a:endParaRPr lang="en-US" altLang="ja-JP" sz="1600"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ログを作成できます。</a:t>
            </a:r>
          </a:p>
          <a:p>
            <a:endParaRPr lang="ja-JP" altLang="en-US"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 ・利用者から評価の高いデータカタログを作成可能。</a:t>
            </a:r>
          </a:p>
          <a:p>
            <a:r>
              <a:rPr lang="ja-JP" altLang="en-US" sz="1600" dirty="0">
                <a:latin typeface="Meiryo UI" panose="020B0604030504040204" pitchFamily="50" charset="-128"/>
                <a:ea typeface="Meiryo UI" panose="020B0604030504040204" pitchFamily="50" charset="-128"/>
              </a:rPr>
              <a:t> 将来的に業界標準になると推測される</a:t>
            </a:r>
            <a:r>
              <a:rPr lang="en-US" altLang="ja-JP" sz="1600" dirty="0">
                <a:latin typeface="Meiryo UI" panose="020B0604030504040204" pitchFamily="50" charset="-128"/>
                <a:ea typeface="Meiryo UI" panose="020B0604030504040204" pitchFamily="50" charset="-128"/>
              </a:rPr>
              <a:t>DTA</a:t>
            </a:r>
            <a:r>
              <a:rPr lang="ja-JP" altLang="en-US" sz="1600" dirty="0">
                <a:latin typeface="Meiryo UI" panose="020B0604030504040204" pitchFamily="50" charset="-128"/>
                <a:ea typeface="Meiryo UI" panose="020B0604030504040204" pitchFamily="50" charset="-128"/>
              </a:rPr>
              <a:t>が策定したデータカタログ項目の必須項目を作成できます。</a:t>
            </a:r>
          </a:p>
          <a:p>
            <a:r>
              <a:rPr lang="ja-JP" altLang="en-US" sz="1600" dirty="0">
                <a:latin typeface="Meiryo UI" panose="020B0604030504040204" pitchFamily="50" charset="-128"/>
                <a:ea typeface="Meiryo UI" panose="020B0604030504040204" pitchFamily="50" charset="-128"/>
              </a:rPr>
              <a:t> 多数の項目を備えることで、利用者が見つけやすく・理解しやすくなるため、データ取引を促進できます。</a:t>
            </a:r>
          </a:p>
          <a:p>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a:p>
            <a:endParaRPr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859611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87E0E321-7A85-44BF-B25C-9CB692F91026}"/>
              </a:ext>
            </a:extLst>
          </p:cNvPr>
          <p:cNvSpPr/>
          <p:nvPr/>
        </p:nvSpPr>
        <p:spPr bwMode="auto">
          <a:xfrm>
            <a:off x="2980199" y="1340027"/>
            <a:ext cx="6781421" cy="3775672"/>
          </a:xfrm>
          <a:prstGeom prst="rect">
            <a:avLst/>
          </a:prstGeom>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lang="en-US" altLang="ja-JP" sz="1200" dirty="0">
                <a:latin typeface="Meiryo UI" panose="020B0604030504040204" pitchFamily="50" charset="-128"/>
                <a:ea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rPr>
              <a:t>アプリケーションサーバ</a:t>
            </a:r>
            <a:r>
              <a:rPr lang="en-US" altLang="ja-JP" sz="1200" dirty="0">
                <a:latin typeface="Meiryo UI" panose="020B0604030504040204" pitchFamily="50" charset="-128"/>
                <a:ea typeface="Meiryo UI" panose="020B0604030504040204" pitchFamily="50" charset="-128"/>
              </a:rPr>
              <a:t>(flask)</a:t>
            </a:r>
          </a:p>
        </p:txBody>
      </p:sp>
      <p:sp>
        <p:nvSpPr>
          <p:cNvPr id="78" name="正方形/長方形 77">
            <a:extLst>
              <a:ext uri="{FF2B5EF4-FFF2-40B4-BE49-F238E27FC236}">
                <a16:creationId xmlns:a16="http://schemas.microsoft.com/office/drawing/2014/main" id="{9AD3DCB1-7516-4D34-B5ED-E641B7551C3C}"/>
              </a:ext>
            </a:extLst>
          </p:cNvPr>
          <p:cNvSpPr/>
          <p:nvPr/>
        </p:nvSpPr>
        <p:spPr bwMode="auto">
          <a:xfrm>
            <a:off x="255364" y="1340027"/>
            <a:ext cx="2664299" cy="3775672"/>
          </a:xfrm>
          <a:prstGeom prst="rect">
            <a:avLst/>
          </a:prstGeom>
          <a:ln w="25400">
            <a:solidFill>
              <a:schemeClr val="tx1"/>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サーバ＆プロキシ</a:t>
            </a:r>
            <a:r>
              <a:rPr kumimoji="1" lang="en-US" altLang="ja-JP" sz="1200" dirty="0">
                <a:latin typeface="Meiryo UI" panose="020B0604030504040204" pitchFamily="50" charset="-128"/>
                <a:ea typeface="Meiryo UI" panose="020B0604030504040204" pitchFamily="50" charset="-128"/>
              </a:rPr>
              <a:t>(Nginx)</a:t>
            </a:r>
          </a:p>
        </p:txBody>
      </p:sp>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2.6 </a:t>
            </a:r>
            <a:r>
              <a:rPr lang="ja-JP" altLang="en-US" sz="1800" dirty="0">
                <a:solidFill>
                  <a:schemeClr val="tx1"/>
                </a:solidFill>
                <a:latin typeface="Meiryo UI" panose="020B0604030504040204" pitchFamily="50" charset="-128"/>
                <a:ea typeface="Meiryo UI" panose="020B0604030504040204" pitchFamily="50" charset="-128"/>
              </a:rPr>
              <a:t>機能概要</a:t>
            </a:r>
            <a:r>
              <a:rPr lang="ja-JP" altLang="en-US" sz="1800" dirty="0">
                <a:latin typeface="Meiryo UI" panose="020B0604030504040204" pitchFamily="50" charset="-128"/>
                <a:ea typeface="Meiryo UI" panose="020B0604030504040204" pitchFamily="50" charset="-128"/>
              </a:rPr>
              <a:t> </a:t>
            </a:r>
            <a:r>
              <a:rPr lang="en-US" altLang="ja-JP" sz="1800" dirty="0">
                <a:solidFill>
                  <a:schemeClr val="tx1"/>
                </a:solidFill>
                <a:latin typeface="Meiryo UI" panose="020B0604030504040204" pitchFamily="50" charset="-128"/>
                <a:ea typeface="Meiryo UI" panose="020B0604030504040204" pitchFamily="50" charset="-128"/>
              </a:rPr>
              <a:t>&gt; 2.6.1 </a:t>
            </a:r>
            <a:r>
              <a:rPr lang="ja-JP" altLang="en-US" sz="1800" dirty="0">
                <a:solidFill>
                  <a:schemeClr val="tx1"/>
                </a:solidFill>
                <a:latin typeface="Meiryo UI" panose="020B0604030504040204" pitchFamily="50" charset="-128"/>
                <a:ea typeface="Meiryo UI" panose="020B0604030504040204" pitchFamily="50" charset="-128"/>
              </a:rPr>
              <a:t>内部ソフトウェア構成　データカタログ作成ツール</a:t>
            </a:r>
            <a:r>
              <a:rPr lang="en-US" altLang="ja-JP" sz="1800" dirty="0">
                <a:solidFill>
                  <a:schemeClr val="tx1"/>
                </a:solidFill>
                <a:latin typeface="Meiryo UI" panose="020B0604030504040204" pitchFamily="50" charset="-128"/>
                <a:ea typeface="Meiryo UI" panose="020B0604030504040204" pitchFamily="50" charset="-128"/>
              </a:rPr>
              <a:t>(1)</a:t>
            </a:r>
            <a:endParaRPr kumimoji="1" lang="ja-JP" altLang="en-US" sz="1800" dirty="0">
              <a:solidFill>
                <a:schemeClr val="tx1"/>
              </a:solidFill>
            </a:endParaRPr>
          </a:p>
        </p:txBody>
      </p:sp>
      <p:sp>
        <p:nvSpPr>
          <p:cNvPr id="7" name="正方形/長方形 6">
            <a:extLst>
              <a:ext uri="{FF2B5EF4-FFF2-40B4-BE49-F238E27FC236}">
                <a16:creationId xmlns:a16="http://schemas.microsoft.com/office/drawing/2014/main" id="{F43004FB-06D1-4F23-A4B2-3FF56B34ED78}"/>
              </a:ext>
            </a:extLst>
          </p:cNvPr>
          <p:cNvSpPr/>
          <p:nvPr/>
        </p:nvSpPr>
        <p:spPr bwMode="auto">
          <a:xfrm>
            <a:off x="218830" y="5514976"/>
            <a:ext cx="9606958" cy="318379"/>
          </a:xfrm>
          <a:prstGeom prst="rect">
            <a:avLst/>
          </a:prstGeom>
          <a:ln w="25400">
            <a:solidFill>
              <a:schemeClr val="tx1">
                <a:lumMod val="65000"/>
                <a:lumOff val="3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pPr algn="ctr"/>
            <a:r>
              <a:rPr kumimoji="1" lang="en-US" altLang="ja-JP" sz="1600" dirty="0">
                <a:latin typeface="Meiryo UI" panose="020B0604030504040204" pitchFamily="50" charset="-128"/>
                <a:ea typeface="Meiryo UI" panose="020B0604030504040204" pitchFamily="50" charset="-128"/>
              </a:rPr>
              <a:t>OS</a:t>
            </a:r>
            <a:endParaRPr kumimoji="1" lang="ja-JP" altLang="en-US" sz="1600" dirty="0">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09A5FBA8-C66E-42F8-B1A4-5DFCDB6E5698}"/>
              </a:ext>
            </a:extLst>
          </p:cNvPr>
          <p:cNvSpPr/>
          <p:nvPr/>
        </p:nvSpPr>
        <p:spPr bwMode="auto">
          <a:xfrm>
            <a:off x="218830" y="5213356"/>
            <a:ext cx="9606958" cy="304617"/>
          </a:xfrm>
          <a:prstGeom prst="rect">
            <a:avLst/>
          </a:prstGeom>
          <a:ln w="25400">
            <a:solidFill>
              <a:schemeClr val="tx1">
                <a:lumMod val="65000"/>
                <a:lumOff val="3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pPr algn="ctr"/>
            <a:r>
              <a:rPr kumimoji="1" lang="en-US" altLang="ja-JP" sz="1600" dirty="0">
                <a:latin typeface="Meiryo UI" panose="020B0604030504040204" pitchFamily="50" charset="-128"/>
                <a:ea typeface="Meiryo UI" panose="020B0604030504040204" pitchFamily="50" charset="-128"/>
              </a:rPr>
              <a:t>Docker</a:t>
            </a:r>
            <a:endParaRPr kumimoji="1" lang="ja-JP" altLang="en-US" sz="1600" dirty="0">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F69C144A-2B18-48F9-93F4-88CD7434B849}"/>
              </a:ext>
            </a:extLst>
          </p:cNvPr>
          <p:cNvSpPr/>
          <p:nvPr/>
        </p:nvSpPr>
        <p:spPr>
          <a:xfrm>
            <a:off x="3021109" y="1602663"/>
            <a:ext cx="914311" cy="347623"/>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600" dirty="0">
                <a:solidFill>
                  <a:schemeClr val="tx1">
                    <a:lumMod val="85000"/>
                    <a:lumOff val="15000"/>
                  </a:schemeClr>
                </a:solidFill>
                <a:latin typeface="Meiryo UI" panose="020B0604030504040204" pitchFamily="50" charset="-128"/>
                <a:ea typeface="Meiryo UI" panose="020B0604030504040204" pitchFamily="50" charset="-128"/>
              </a:rPr>
              <a:t>REST</a:t>
            </a:r>
            <a:r>
              <a:rPr kumimoji="1" lang="ja-JP" altLang="en-US" sz="600" dirty="0">
                <a:solidFill>
                  <a:schemeClr val="tx1">
                    <a:lumMod val="85000"/>
                    <a:lumOff val="15000"/>
                  </a:schemeClr>
                </a:solidFill>
                <a:latin typeface="Meiryo UI" panose="020B0604030504040204" pitchFamily="50" charset="-128"/>
                <a:ea typeface="Meiryo UI" panose="020B0604030504040204" pitchFamily="50" charset="-128"/>
              </a:rPr>
              <a:t> </a:t>
            </a:r>
            <a:r>
              <a:rPr kumimoji="1" lang="en-US" altLang="ja-JP" sz="600" dirty="0">
                <a:solidFill>
                  <a:schemeClr val="tx1">
                    <a:lumMod val="85000"/>
                    <a:lumOff val="15000"/>
                  </a:schemeClr>
                </a:solidFill>
                <a:latin typeface="Meiryo UI" panose="020B0604030504040204" pitchFamily="50" charset="-128"/>
                <a:ea typeface="Meiryo UI" panose="020B0604030504040204" pitchFamily="50" charset="-128"/>
              </a:rPr>
              <a:t>API</a:t>
            </a:r>
          </a:p>
          <a:p>
            <a:pPr algn="ctr"/>
            <a:r>
              <a:rPr kumimoji="1" lang="ja-JP" altLang="en-US" sz="600" dirty="0">
                <a:solidFill>
                  <a:schemeClr val="tx1">
                    <a:lumMod val="85000"/>
                    <a:lumOff val="15000"/>
                  </a:schemeClr>
                </a:solidFill>
                <a:latin typeface="Meiryo UI" panose="020B0604030504040204" pitchFamily="50" charset="-128"/>
                <a:ea typeface="Meiryo UI" panose="020B0604030504040204" pitchFamily="50" charset="-128"/>
              </a:rPr>
              <a:t>制御機能</a:t>
            </a:r>
            <a:endParaRPr kumimoji="1" lang="en-US" altLang="ja-JP" sz="600" dirty="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en-US" altLang="ja-JP" sz="600" dirty="0">
                <a:solidFill>
                  <a:schemeClr val="tx1">
                    <a:lumMod val="85000"/>
                    <a:lumOff val="15000"/>
                  </a:schemeClr>
                </a:solidFill>
                <a:latin typeface="Meiryo UI" panose="020B0604030504040204" pitchFamily="50" charset="-128"/>
                <a:ea typeface="Meiryo UI" panose="020B0604030504040204" pitchFamily="50" charset="-128"/>
              </a:rPr>
              <a:t>(HTTP</a:t>
            </a:r>
            <a:r>
              <a:rPr lang="ja-JP" altLang="en-US" sz="600" dirty="0">
                <a:solidFill>
                  <a:schemeClr val="tx1">
                    <a:lumMod val="85000"/>
                    <a:lumOff val="15000"/>
                  </a:schemeClr>
                </a:solidFill>
                <a:latin typeface="Meiryo UI" panose="020B0604030504040204" pitchFamily="50" charset="-128"/>
                <a:ea typeface="Meiryo UI" panose="020B0604030504040204" pitchFamily="50" charset="-128"/>
              </a:rPr>
              <a:t>受信</a:t>
            </a:r>
            <a:r>
              <a:rPr lang="en-US" altLang="ja-JP" sz="600" dirty="0">
                <a:solidFill>
                  <a:schemeClr val="tx1">
                    <a:lumMod val="85000"/>
                    <a:lumOff val="15000"/>
                  </a:schemeClr>
                </a:solidFill>
                <a:latin typeface="Meiryo UI" panose="020B0604030504040204" pitchFamily="50" charset="-128"/>
                <a:ea typeface="Meiryo UI" panose="020B0604030504040204" pitchFamily="50" charset="-128"/>
              </a:rPr>
              <a:t>)</a:t>
            </a:r>
            <a:endParaRPr kumimoji="1" lang="en-US" altLang="ja-JP" sz="600"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E00A9F36-B5F6-4286-A270-278B621B3CC5}"/>
              </a:ext>
            </a:extLst>
          </p:cNvPr>
          <p:cNvSpPr/>
          <p:nvPr/>
        </p:nvSpPr>
        <p:spPr bwMode="auto">
          <a:xfrm>
            <a:off x="218829" y="1007302"/>
            <a:ext cx="9606959" cy="4188711"/>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lang="ja-JP" altLang="en-US" sz="1400" u="sng" dirty="0">
                <a:latin typeface="Meiryo UI" panose="020B0604030504040204" pitchFamily="50" charset="-128"/>
                <a:ea typeface="Meiryo UI" panose="020B0604030504040204" pitchFamily="50" charset="-128"/>
              </a:rPr>
              <a:t>データカタログ作成ツール </a:t>
            </a:r>
            <a:r>
              <a:rPr lang="en-US" altLang="ja-JP" sz="1400" u="sng" dirty="0">
                <a:latin typeface="Meiryo UI" panose="020B0604030504040204" pitchFamily="50" charset="-128"/>
                <a:ea typeface="Meiryo UI" panose="020B0604030504040204" pitchFamily="50" charset="-128"/>
              </a:rPr>
              <a:t>Docker</a:t>
            </a:r>
            <a:r>
              <a:rPr lang="ja-JP" altLang="en-US" sz="1400" u="sng" dirty="0">
                <a:latin typeface="Meiryo UI" panose="020B0604030504040204" pitchFamily="50" charset="-128"/>
                <a:ea typeface="Meiryo UI" panose="020B0604030504040204" pitchFamily="50" charset="-128"/>
              </a:rPr>
              <a:t>コンテナ群</a:t>
            </a:r>
            <a:endParaRPr lang="en-US" altLang="ja-JP" sz="1400" u="sng" dirty="0">
              <a:latin typeface="Meiryo UI" panose="020B0604030504040204" pitchFamily="50" charset="-128"/>
              <a:ea typeface="Meiryo UI" panose="020B0604030504040204" pitchFamily="50" charset="-128"/>
            </a:endParaRPr>
          </a:p>
        </p:txBody>
      </p:sp>
      <p:sp>
        <p:nvSpPr>
          <p:cNvPr id="94" name="四角形: 1 つの角を切り取る 93">
            <a:extLst>
              <a:ext uri="{FF2B5EF4-FFF2-40B4-BE49-F238E27FC236}">
                <a16:creationId xmlns:a16="http://schemas.microsoft.com/office/drawing/2014/main" id="{6AEB3E0E-F9B7-460E-AA55-8B48CD816DA3}"/>
              </a:ext>
            </a:extLst>
          </p:cNvPr>
          <p:cNvSpPr/>
          <p:nvPr/>
        </p:nvSpPr>
        <p:spPr>
          <a:xfrm>
            <a:off x="6455823" y="6118544"/>
            <a:ext cx="326662" cy="289469"/>
          </a:xfrm>
          <a:prstGeom prst="snip1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95" name="テキスト ボックス 94">
            <a:extLst>
              <a:ext uri="{FF2B5EF4-FFF2-40B4-BE49-F238E27FC236}">
                <a16:creationId xmlns:a16="http://schemas.microsoft.com/office/drawing/2014/main" id="{0E46891E-092B-45D1-AC69-D17F7C819FD3}"/>
              </a:ext>
            </a:extLst>
          </p:cNvPr>
          <p:cNvSpPr txBox="1"/>
          <p:nvPr/>
        </p:nvSpPr>
        <p:spPr>
          <a:xfrm>
            <a:off x="6186603" y="6471281"/>
            <a:ext cx="902749" cy="253916"/>
          </a:xfrm>
          <a:prstGeom prst="rect">
            <a:avLst/>
          </a:prstGeom>
          <a:noFill/>
        </p:spPr>
        <p:txBody>
          <a:bodyPr wrap="square" rtlCol="0">
            <a:spAutoFit/>
          </a:bodyPr>
          <a:lstStyle/>
          <a:p>
            <a:r>
              <a:rPr lang="ja-JP" altLang="en-US" sz="1050" dirty="0">
                <a:latin typeface="Meiryo UI" panose="020B0604030504040204" pitchFamily="50" charset="-128"/>
                <a:ea typeface="Meiryo UI" panose="020B0604030504040204" pitchFamily="50" charset="-128"/>
              </a:rPr>
              <a:t>格納ファイル</a:t>
            </a:r>
            <a:endParaRPr lang="en-US" altLang="ja-JP" sz="1050" dirty="0">
              <a:latin typeface="Meiryo UI" panose="020B0604030504040204" pitchFamily="50" charset="-128"/>
              <a:ea typeface="Meiryo UI" panose="020B0604030504040204" pitchFamily="50" charset="-128"/>
            </a:endParaRPr>
          </a:p>
        </p:txBody>
      </p:sp>
      <p:sp>
        <p:nvSpPr>
          <p:cNvPr id="96" name="四角形: 1 つの角を切り取る 95">
            <a:extLst>
              <a:ext uri="{FF2B5EF4-FFF2-40B4-BE49-F238E27FC236}">
                <a16:creationId xmlns:a16="http://schemas.microsoft.com/office/drawing/2014/main" id="{54D10DC2-C104-4672-9D22-DC7DE924F7CD}"/>
              </a:ext>
            </a:extLst>
          </p:cNvPr>
          <p:cNvSpPr/>
          <p:nvPr/>
        </p:nvSpPr>
        <p:spPr>
          <a:xfrm>
            <a:off x="1317066" y="2027675"/>
            <a:ext cx="415675" cy="361923"/>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Nginx</a:t>
            </a:r>
          </a:p>
          <a:p>
            <a:pPr algn="ctr"/>
            <a:r>
              <a:rPr lang="ja-JP" altLang="en-US" sz="600" dirty="0">
                <a:solidFill>
                  <a:schemeClr val="tx1"/>
                </a:solidFill>
                <a:latin typeface="Meiryo UI" panose="020B0604030504040204" pitchFamily="50" charset="-128"/>
                <a:ea typeface="Meiryo UI" panose="020B0604030504040204" pitchFamily="50" charset="-128"/>
              </a:rPr>
              <a:t>設定</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70" name="正方形/長方形 69">
            <a:extLst>
              <a:ext uri="{FF2B5EF4-FFF2-40B4-BE49-F238E27FC236}">
                <a16:creationId xmlns:a16="http://schemas.microsoft.com/office/drawing/2014/main" id="{FEFF011B-A82C-4FFC-A94C-210B3278D82F}"/>
              </a:ext>
            </a:extLst>
          </p:cNvPr>
          <p:cNvSpPr/>
          <p:nvPr/>
        </p:nvSpPr>
        <p:spPr>
          <a:xfrm>
            <a:off x="5066731" y="5976686"/>
            <a:ext cx="964114" cy="650723"/>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lumMod val="85000"/>
                    <a:lumOff val="15000"/>
                  </a:schemeClr>
                </a:solidFill>
                <a:latin typeface="Meiryo UI" panose="020B0604030504040204" pitchFamily="50" charset="-128"/>
                <a:ea typeface="Meiryo UI" panose="020B0604030504040204" pitchFamily="50" charset="-128"/>
              </a:rPr>
              <a:t>機能ブロック</a:t>
            </a:r>
            <a:endParaRPr lang="en-US" altLang="ja-JP" sz="1200"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92" name="正方形/長方形 91">
            <a:extLst>
              <a:ext uri="{FF2B5EF4-FFF2-40B4-BE49-F238E27FC236}">
                <a16:creationId xmlns:a16="http://schemas.microsoft.com/office/drawing/2014/main" id="{0657E8EE-A3BC-48D7-B702-A10371330D81}"/>
              </a:ext>
            </a:extLst>
          </p:cNvPr>
          <p:cNvSpPr/>
          <p:nvPr/>
        </p:nvSpPr>
        <p:spPr>
          <a:xfrm>
            <a:off x="339278" y="1662991"/>
            <a:ext cx="653937" cy="28131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 dirty="0">
                <a:solidFill>
                  <a:schemeClr val="tx1">
                    <a:lumMod val="85000"/>
                    <a:lumOff val="15000"/>
                  </a:schemeClr>
                </a:solidFill>
                <a:latin typeface="Meiryo UI" panose="020B0604030504040204" pitchFamily="50" charset="-128"/>
                <a:ea typeface="Meiryo UI" panose="020B0604030504040204" pitchFamily="50" charset="-128"/>
              </a:rPr>
              <a:t>Web</a:t>
            </a:r>
            <a:r>
              <a:rPr lang="ja-JP" altLang="en-US" sz="600" dirty="0">
                <a:solidFill>
                  <a:schemeClr val="tx1">
                    <a:lumMod val="85000"/>
                    <a:lumOff val="15000"/>
                  </a:schemeClr>
                </a:solidFill>
                <a:latin typeface="Meiryo UI" panose="020B0604030504040204" pitchFamily="50" charset="-128"/>
                <a:ea typeface="Meiryo UI" panose="020B0604030504040204" pitchFamily="50" charset="-128"/>
              </a:rPr>
              <a:t>サーバ</a:t>
            </a:r>
            <a:endParaRPr lang="en-US" altLang="ja-JP" sz="600" dirty="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ja-JP" altLang="en-US" sz="600" dirty="0">
                <a:solidFill>
                  <a:schemeClr val="tx1">
                    <a:lumMod val="85000"/>
                    <a:lumOff val="15000"/>
                  </a:schemeClr>
                </a:solidFill>
                <a:latin typeface="Meiryo UI" panose="020B0604030504040204" pitchFamily="50" charset="-128"/>
                <a:ea typeface="Meiryo UI" panose="020B0604030504040204" pitchFamily="50" charset="-128"/>
              </a:rPr>
              <a:t>機能</a:t>
            </a:r>
            <a:endParaRPr lang="en-US" altLang="ja-JP" sz="600"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110" name="正方形/長方形 109">
            <a:extLst>
              <a:ext uri="{FF2B5EF4-FFF2-40B4-BE49-F238E27FC236}">
                <a16:creationId xmlns:a16="http://schemas.microsoft.com/office/drawing/2014/main" id="{765D40B0-AF42-4CF8-B844-DF97B9E25990}"/>
              </a:ext>
            </a:extLst>
          </p:cNvPr>
          <p:cNvSpPr/>
          <p:nvPr/>
        </p:nvSpPr>
        <p:spPr>
          <a:xfrm>
            <a:off x="1053751" y="1660498"/>
            <a:ext cx="653937" cy="28131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lumMod val="85000"/>
                    <a:lumOff val="15000"/>
                  </a:schemeClr>
                </a:solidFill>
                <a:latin typeface="Meiryo UI" panose="020B0604030504040204" pitchFamily="50" charset="-128"/>
                <a:ea typeface="Meiryo UI" panose="020B0604030504040204" pitchFamily="50" charset="-128"/>
              </a:rPr>
              <a:t>プロキシ機能</a:t>
            </a:r>
            <a:endParaRPr lang="en-US" altLang="ja-JP" sz="600"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115" name="正方形/長方形 114">
            <a:extLst>
              <a:ext uri="{FF2B5EF4-FFF2-40B4-BE49-F238E27FC236}">
                <a16:creationId xmlns:a16="http://schemas.microsoft.com/office/drawing/2014/main" id="{5B324A52-4DD1-428F-8546-532C90F50B52}"/>
              </a:ext>
            </a:extLst>
          </p:cNvPr>
          <p:cNvSpPr/>
          <p:nvPr/>
        </p:nvSpPr>
        <p:spPr>
          <a:xfrm>
            <a:off x="1768424" y="1660497"/>
            <a:ext cx="653937" cy="28131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 dirty="0">
                <a:solidFill>
                  <a:schemeClr val="tx1">
                    <a:lumMod val="85000"/>
                    <a:lumOff val="15000"/>
                  </a:schemeClr>
                </a:solidFill>
                <a:latin typeface="Meiryo UI" panose="020B0604030504040204" pitchFamily="50" charset="-128"/>
                <a:ea typeface="Meiryo UI" panose="020B0604030504040204" pitchFamily="50" charset="-128"/>
              </a:rPr>
              <a:t>TLS/SSL</a:t>
            </a:r>
            <a:r>
              <a:rPr lang="ja-JP" altLang="en-US" sz="600" dirty="0">
                <a:solidFill>
                  <a:schemeClr val="tx1">
                    <a:lumMod val="85000"/>
                    <a:lumOff val="15000"/>
                  </a:schemeClr>
                </a:solidFill>
                <a:latin typeface="Meiryo UI" panose="020B0604030504040204" pitchFamily="50" charset="-128"/>
                <a:ea typeface="Meiryo UI" panose="020B0604030504040204" pitchFamily="50" charset="-128"/>
              </a:rPr>
              <a:t>機能</a:t>
            </a:r>
            <a:endParaRPr lang="en-US" altLang="ja-JP" sz="600"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117" name="四角形: 1 つの角を切り取る 116">
            <a:extLst>
              <a:ext uri="{FF2B5EF4-FFF2-40B4-BE49-F238E27FC236}">
                <a16:creationId xmlns:a16="http://schemas.microsoft.com/office/drawing/2014/main" id="{20D8ED94-99E6-4F0E-B78B-F498B91B1969}"/>
              </a:ext>
            </a:extLst>
          </p:cNvPr>
          <p:cNvSpPr/>
          <p:nvPr/>
        </p:nvSpPr>
        <p:spPr>
          <a:xfrm>
            <a:off x="339278" y="2056809"/>
            <a:ext cx="903985" cy="315709"/>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600" dirty="0">
                <a:solidFill>
                  <a:schemeClr val="tx1">
                    <a:lumMod val="85000"/>
                    <a:lumOff val="15000"/>
                  </a:schemeClr>
                </a:solidFill>
                <a:latin typeface="Meiryo UI" panose="020B0604030504040204" pitchFamily="50" charset="-128"/>
                <a:ea typeface="Meiryo UI" panose="020B0604030504040204" pitchFamily="50" charset="-128"/>
              </a:rPr>
              <a:t>公開用</a:t>
            </a:r>
            <a:endParaRPr kumimoji="1" lang="en-US" altLang="ja-JP" sz="600" dirty="0">
              <a:solidFill>
                <a:schemeClr val="tx1">
                  <a:lumMod val="85000"/>
                  <a:lumOff val="15000"/>
                </a:schemeClr>
              </a:solidFill>
              <a:latin typeface="Meiryo UI" panose="020B0604030504040204" pitchFamily="50" charset="-128"/>
              <a:ea typeface="Meiryo UI" panose="020B0604030504040204" pitchFamily="50" charset="-128"/>
            </a:endParaRPr>
          </a:p>
          <a:p>
            <a:pPr algn="ctr"/>
            <a:r>
              <a:rPr kumimoji="1" lang="en-US" altLang="ja-JP" sz="600" dirty="0">
                <a:solidFill>
                  <a:schemeClr val="tx1">
                    <a:lumMod val="85000"/>
                    <a:lumOff val="15000"/>
                  </a:schemeClr>
                </a:solidFill>
                <a:latin typeface="Meiryo UI" panose="020B0604030504040204" pitchFamily="50" charset="-128"/>
                <a:ea typeface="Meiryo UI" panose="020B0604030504040204" pitchFamily="50" charset="-128"/>
              </a:rPr>
              <a:t>Html/JavaScript</a:t>
            </a:r>
            <a:r>
              <a:rPr kumimoji="1" lang="ja-JP" altLang="en-US" sz="600" dirty="0">
                <a:solidFill>
                  <a:schemeClr val="tx1">
                    <a:lumMod val="85000"/>
                    <a:lumOff val="15000"/>
                  </a:schemeClr>
                </a:solidFill>
                <a:latin typeface="Meiryo UI" panose="020B0604030504040204" pitchFamily="50" charset="-128"/>
                <a:ea typeface="Meiryo UI" panose="020B0604030504040204" pitchFamily="50" charset="-128"/>
              </a:rPr>
              <a:t>ファイル</a:t>
            </a:r>
            <a:endParaRPr kumimoji="1" lang="en-US" altLang="ja-JP" sz="600"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69" name="正方形/長方形 68">
            <a:extLst>
              <a:ext uri="{FF2B5EF4-FFF2-40B4-BE49-F238E27FC236}">
                <a16:creationId xmlns:a16="http://schemas.microsoft.com/office/drawing/2014/main" id="{1B6D0C25-BF78-4C08-B703-13D6E80D7DBD}"/>
              </a:ext>
            </a:extLst>
          </p:cNvPr>
          <p:cNvSpPr/>
          <p:nvPr/>
        </p:nvSpPr>
        <p:spPr bwMode="auto">
          <a:xfrm>
            <a:off x="3445787" y="5976686"/>
            <a:ext cx="1334709" cy="645808"/>
          </a:xfrm>
          <a:prstGeom prst="rect">
            <a:avLst/>
          </a:prstGeom>
          <a:ln w="25400">
            <a:solidFill>
              <a:schemeClr val="tx1"/>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コンテナ</a:t>
            </a:r>
            <a:endParaRPr kumimoji="1" lang="en-US" altLang="ja-JP" sz="1200" dirty="0">
              <a:latin typeface="Meiryo UI" panose="020B0604030504040204" pitchFamily="50" charset="-128"/>
              <a:ea typeface="Meiryo UI" panose="020B0604030504040204" pitchFamily="50" charset="-128"/>
            </a:endParaRPr>
          </a:p>
        </p:txBody>
      </p:sp>
      <p:sp>
        <p:nvSpPr>
          <p:cNvPr id="93" name="正方形/長方形 92">
            <a:extLst>
              <a:ext uri="{FF2B5EF4-FFF2-40B4-BE49-F238E27FC236}">
                <a16:creationId xmlns:a16="http://schemas.microsoft.com/office/drawing/2014/main" id="{91AD69C7-ED0F-3424-3E10-7D5CAB250DD4}"/>
              </a:ext>
            </a:extLst>
          </p:cNvPr>
          <p:cNvSpPr/>
          <p:nvPr/>
        </p:nvSpPr>
        <p:spPr bwMode="auto">
          <a:xfrm>
            <a:off x="1837856" y="5966631"/>
            <a:ext cx="1334709" cy="645808"/>
          </a:xfrm>
          <a:prstGeom prst="rect">
            <a:avLst/>
          </a:prstGeom>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kumimoji="1" lang="ja-JP" altLang="en-US" sz="1200" dirty="0">
                <a:latin typeface="Meiryo UI" panose="020B0604030504040204" pitchFamily="50" charset="-128"/>
                <a:ea typeface="Meiryo UI" panose="020B0604030504040204" pitchFamily="50" charset="-128"/>
              </a:rPr>
              <a:t>開発コンテナ</a:t>
            </a:r>
            <a:endParaRPr kumimoji="1" lang="en-US" altLang="ja-JP" sz="1200" dirty="0">
              <a:latin typeface="Meiryo UI" panose="020B0604030504040204" pitchFamily="50" charset="-128"/>
              <a:ea typeface="Meiryo UI" panose="020B0604030504040204" pitchFamily="50" charset="-128"/>
            </a:endParaRPr>
          </a:p>
        </p:txBody>
      </p:sp>
      <p:sp>
        <p:nvSpPr>
          <p:cNvPr id="97" name="正方形/長方形 96">
            <a:extLst>
              <a:ext uri="{FF2B5EF4-FFF2-40B4-BE49-F238E27FC236}">
                <a16:creationId xmlns:a16="http://schemas.microsoft.com/office/drawing/2014/main" id="{DE959F39-0E7D-EB8B-7291-2D4AE3C3CA28}"/>
              </a:ext>
            </a:extLst>
          </p:cNvPr>
          <p:cNvSpPr/>
          <p:nvPr/>
        </p:nvSpPr>
        <p:spPr>
          <a:xfrm>
            <a:off x="1164269" y="6111623"/>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98" name="正方形/長方形 97">
            <a:extLst>
              <a:ext uri="{FF2B5EF4-FFF2-40B4-BE49-F238E27FC236}">
                <a16:creationId xmlns:a16="http://schemas.microsoft.com/office/drawing/2014/main" id="{FE2FD380-83F5-B731-2ED9-F818ED7A98DA}"/>
              </a:ext>
            </a:extLst>
          </p:cNvPr>
          <p:cNvSpPr/>
          <p:nvPr/>
        </p:nvSpPr>
        <p:spPr>
          <a:xfrm>
            <a:off x="339279" y="2410523"/>
            <a:ext cx="2503272" cy="26366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00" dirty="0">
                <a:solidFill>
                  <a:schemeClr val="tx1">
                    <a:lumMod val="85000"/>
                    <a:lumOff val="15000"/>
                  </a:schemeClr>
                </a:solidFill>
                <a:latin typeface="Meiryo UI" panose="020B0604030504040204" pitchFamily="50" charset="-128"/>
                <a:ea typeface="Meiryo UI" panose="020B0604030504040204" pitchFamily="50" charset="-128"/>
              </a:rPr>
              <a:t>クライアント画面</a:t>
            </a:r>
            <a:endParaRPr lang="en-US" altLang="ja-JP" sz="600"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100" name="正方形/長方形 99">
            <a:extLst>
              <a:ext uri="{FF2B5EF4-FFF2-40B4-BE49-F238E27FC236}">
                <a16:creationId xmlns:a16="http://schemas.microsoft.com/office/drawing/2014/main" id="{DC342282-1D8B-0320-728D-88B40B083062}"/>
              </a:ext>
            </a:extLst>
          </p:cNvPr>
          <p:cNvSpPr/>
          <p:nvPr/>
        </p:nvSpPr>
        <p:spPr>
          <a:xfrm>
            <a:off x="358832" y="2633077"/>
            <a:ext cx="681549" cy="2591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トップ画面</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01" name="正方形/長方形 100">
            <a:extLst>
              <a:ext uri="{FF2B5EF4-FFF2-40B4-BE49-F238E27FC236}">
                <a16:creationId xmlns:a16="http://schemas.microsoft.com/office/drawing/2014/main" id="{D8B2FDA6-0D42-59DB-E24C-44C03D100424}"/>
              </a:ext>
            </a:extLst>
          </p:cNvPr>
          <p:cNvSpPr/>
          <p:nvPr/>
        </p:nvSpPr>
        <p:spPr>
          <a:xfrm>
            <a:off x="358832" y="3210447"/>
            <a:ext cx="681549" cy="2591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ユーザ管理</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画面</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02" name="正方形/長方形 101">
            <a:extLst>
              <a:ext uri="{FF2B5EF4-FFF2-40B4-BE49-F238E27FC236}">
                <a16:creationId xmlns:a16="http://schemas.microsoft.com/office/drawing/2014/main" id="{89A63F41-DD12-5AE8-2677-64E005752567}"/>
              </a:ext>
            </a:extLst>
          </p:cNvPr>
          <p:cNvSpPr/>
          <p:nvPr/>
        </p:nvSpPr>
        <p:spPr>
          <a:xfrm>
            <a:off x="1079518" y="3526569"/>
            <a:ext cx="837514" cy="1408519"/>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00" dirty="0">
                <a:solidFill>
                  <a:schemeClr val="tx1">
                    <a:lumMod val="85000"/>
                    <a:lumOff val="15000"/>
                  </a:schemeClr>
                </a:solidFill>
                <a:latin typeface="Meiryo UI" panose="020B0604030504040204" pitchFamily="50" charset="-128"/>
                <a:ea typeface="Meiryo UI" panose="020B0604030504040204" pitchFamily="50" charset="-128"/>
              </a:rPr>
              <a:t>カタログ作成画面</a:t>
            </a:r>
            <a:endParaRPr lang="en-US" altLang="ja-JP" sz="600"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103" name="正方形/長方形 102">
            <a:extLst>
              <a:ext uri="{FF2B5EF4-FFF2-40B4-BE49-F238E27FC236}">
                <a16:creationId xmlns:a16="http://schemas.microsoft.com/office/drawing/2014/main" id="{3017A63F-3F70-9EFD-DC73-091295EDF4C8}"/>
              </a:ext>
            </a:extLst>
          </p:cNvPr>
          <p:cNvSpPr/>
          <p:nvPr/>
        </p:nvSpPr>
        <p:spPr>
          <a:xfrm>
            <a:off x="358832" y="4653874"/>
            <a:ext cx="681549" cy="2591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インポート</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画面</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04" name="正方形/長方形 103">
            <a:extLst>
              <a:ext uri="{FF2B5EF4-FFF2-40B4-BE49-F238E27FC236}">
                <a16:creationId xmlns:a16="http://schemas.microsoft.com/office/drawing/2014/main" id="{CD3497DE-3D3E-B3D4-9B9F-E5D8F630EA1D}"/>
              </a:ext>
            </a:extLst>
          </p:cNvPr>
          <p:cNvSpPr/>
          <p:nvPr/>
        </p:nvSpPr>
        <p:spPr>
          <a:xfrm>
            <a:off x="1149848" y="2665110"/>
            <a:ext cx="681549" cy="2591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エクスポート</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画面</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05" name="正方形/長方形 104">
            <a:extLst>
              <a:ext uri="{FF2B5EF4-FFF2-40B4-BE49-F238E27FC236}">
                <a16:creationId xmlns:a16="http://schemas.microsoft.com/office/drawing/2014/main" id="{6CD79451-5E47-A1CD-F651-687BC2A37369}"/>
              </a:ext>
            </a:extLst>
          </p:cNvPr>
          <p:cNvSpPr/>
          <p:nvPr/>
        </p:nvSpPr>
        <p:spPr>
          <a:xfrm>
            <a:off x="358832" y="4076502"/>
            <a:ext cx="681549" cy="2591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登録再開画面</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06" name="正方形/長方形 105">
            <a:extLst>
              <a:ext uri="{FF2B5EF4-FFF2-40B4-BE49-F238E27FC236}">
                <a16:creationId xmlns:a16="http://schemas.microsoft.com/office/drawing/2014/main" id="{FB3AF29D-18EC-0E49-ADA7-69884A45B8B9}"/>
              </a:ext>
            </a:extLst>
          </p:cNvPr>
          <p:cNvSpPr/>
          <p:nvPr/>
        </p:nvSpPr>
        <p:spPr>
          <a:xfrm>
            <a:off x="358832" y="4365187"/>
            <a:ext cx="681549" cy="2591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複製・編集・</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削除画面</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07" name="正方形/長方形 106">
            <a:extLst>
              <a:ext uri="{FF2B5EF4-FFF2-40B4-BE49-F238E27FC236}">
                <a16:creationId xmlns:a16="http://schemas.microsoft.com/office/drawing/2014/main" id="{8C37755D-8C22-2DD8-E9FF-6CF0B95644C4}"/>
              </a:ext>
            </a:extLst>
          </p:cNvPr>
          <p:cNvSpPr/>
          <p:nvPr/>
        </p:nvSpPr>
        <p:spPr>
          <a:xfrm>
            <a:off x="1149848" y="3688564"/>
            <a:ext cx="681549" cy="2591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データセット</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情報画面</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08" name="正方形/長方形 107">
            <a:extLst>
              <a:ext uri="{FF2B5EF4-FFF2-40B4-BE49-F238E27FC236}">
                <a16:creationId xmlns:a16="http://schemas.microsoft.com/office/drawing/2014/main" id="{BFE2660F-133D-E302-230B-6B290C2D01F2}"/>
              </a:ext>
            </a:extLst>
          </p:cNvPr>
          <p:cNvSpPr/>
          <p:nvPr/>
        </p:nvSpPr>
        <p:spPr>
          <a:xfrm>
            <a:off x="1149848" y="3981306"/>
            <a:ext cx="681549" cy="2591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データ概要</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情報画面</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09" name="正方形/長方形 108">
            <a:extLst>
              <a:ext uri="{FF2B5EF4-FFF2-40B4-BE49-F238E27FC236}">
                <a16:creationId xmlns:a16="http://schemas.microsoft.com/office/drawing/2014/main" id="{15299B86-33CA-7867-B38D-9FDF4F714F2C}"/>
              </a:ext>
            </a:extLst>
          </p:cNvPr>
          <p:cNvSpPr/>
          <p:nvPr/>
        </p:nvSpPr>
        <p:spPr>
          <a:xfrm>
            <a:off x="1149848" y="4274048"/>
            <a:ext cx="681549" cy="27817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データセット</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情報</a:t>
            </a:r>
            <a:r>
              <a:rPr lang="en-US" altLang="ja-JP" sz="600" dirty="0">
                <a:solidFill>
                  <a:schemeClr val="tx1"/>
                </a:solidFill>
                <a:latin typeface="Meiryo UI" panose="020B0604030504040204" pitchFamily="50" charset="-128"/>
                <a:ea typeface="Meiryo UI" panose="020B0604030504040204" pitchFamily="50" charset="-128"/>
              </a:rPr>
              <a:t>(</a:t>
            </a:r>
            <a:r>
              <a:rPr lang="ja-JP" altLang="en-US" sz="600" dirty="0">
                <a:solidFill>
                  <a:schemeClr val="tx1"/>
                </a:solidFill>
                <a:latin typeface="Meiryo UI" panose="020B0604030504040204" pitchFamily="50" charset="-128"/>
                <a:ea typeface="Meiryo UI" panose="020B0604030504040204" pitchFamily="50" charset="-128"/>
              </a:rPr>
              <a:t>任意</a:t>
            </a:r>
            <a:r>
              <a:rPr lang="en-US" altLang="ja-JP" sz="600" dirty="0">
                <a:solidFill>
                  <a:schemeClr val="tx1"/>
                </a:solidFill>
                <a:latin typeface="Meiryo UI" panose="020B0604030504040204" pitchFamily="50" charset="-128"/>
                <a:ea typeface="Meiryo UI" panose="020B0604030504040204" pitchFamily="50" charset="-128"/>
              </a:rPr>
              <a:t>)</a:t>
            </a:r>
          </a:p>
          <a:p>
            <a:pPr algn="ctr"/>
            <a:r>
              <a:rPr lang="ja-JP" altLang="en-US" sz="600" dirty="0">
                <a:solidFill>
                  <a:schemeClr val="tx1"/>
                </a:solidFill>
                <a:latin typeface="Meiryo UI" panose="020B0604030504040204" pitchFamily="50" charset="-128"/>
                <a:ea typeface="Meiryo UI" panose="020B0604030504040204" pitchFamily="50" charset="-128"/>
              </a:rPr>
              <a:t>画面</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11" name="正方形/長方形 110">
            <a:extLst>
              <a:ext uri="{FF2B5EF4-FFF2-40B4-BE49-F238E27FC236}">
                <a16:creationId xmlns:a16="http://schemas.microsoft.com/office/drawing/2014/main" id="{90A041D2-90BC-60FC-CDF2-51B9F4DEF66D}"/>
              </a:ext>
            </a:extLst>
          </p:cNvPr>
          <p:cNvSpPr/>
          <p:nvPr/>
        </p:nvSpPr>
        <p:spPr>
          <a:xfrm>
            <a:off x="1149848" y="4585781"/>
            <a:ext cx="681549" cy="2591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利用条件</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画面</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12" name="正方形/長方形 111">
            <a:extLst>
              <a:ext uri="{FF2B5EF4-FFF2-40B4-BE49-F238E27FC236}">
                <a16:creationId xmlns:a16="http://schemas.microsoft.com/office/drawing/2014/main" id="{67762D51-8ACE-9BE0-4394-B9D29D192F19}"/>
              </a:ext>
            </a:extLst>
          </p:cNvPr>
          <p:cNvSpPr/>
          <p:nvPr/>
        </p:nvSpPr>
        <p:spPr>
          <a:xfrm>
            <a:off x="1149848" y="2953445"/>
            <a:ext cx="681549" cy="2591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確認画面</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13" name="正方形/長方形 112">
            <a:extLst>
              <a:ext uri="{FF2B5EF4-FFF2-40B4-BE49-F238E27FC236}">
                <a16:creationId xmlns:a16="http://schemas.microsoft.com/office/drawing/2014/main" id="{F64E8649-B5C0-488E-5E95-74A960C8BF28}"/>
              </a:ext>
            </a:extLst>
          </p:cNvPr>
          <p:cNvSpPr/>
          <p:nvPr/>
        </p:nvSpPr>
        <p:spPr>
          <a:xfrm>
            <a:off x="1149848" y="3240007"/>
            <a:ext cx="681549" cy="2591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完了画面</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14" name="正方形/長方形 113">
            <a:extLst>
              <a:ext uri="{FF2B5EF4-FFF2-40B4-BE49-F238E27FC236}">
                <a16:creationId xmlns:a16="http://schemas.microsoft.com/office/drawing/2014/main" id="{E78D0C94-E668-8912-AEDC-E5758F3937A9}"/>
              </a:ext>
            </a:extLst>
          </p:cNvPr>
          <p:cNvSpPr/>
          <p:nvPr/>
        </p:nvSpPr>
        <p:spPr>
          <a:xfrm>
            <a:off x="358832" y="2921762"/>
            <a:ext cx="681549" cy="2591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ログイン画面</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16" name="正方形/長方形 115">
            <a:extLst>
              <a:ext uri="{FF2B5EF4-FFF2-40B4-BE49-F238E27FC236}">
                <a16:creationId xmlns:a16="http://schemas.microsoft.com/office/drawing/2014/main" id="{9F6D5BBA-6173-1AB3-E5AC-4DFBC9B18FB0}"/>
              </a:ext>
            </a:extLst>
          </p:cNvPr>
          <p:cNvSpPr/>
          <p:nvPr/>
        </p:nvSpPr>
        <p:spPr>
          <a:xfrm>
            <a:off x="358832" y="3787817"/>
            <a:ext cx="681549" cy="2591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メニュー選択</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画面</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19" name="正方形/長方形 118">
            <a:extLst>
              <a:ext uri="{FF2B5EF4-FFF2-40B4-BE49-F238E27FC236}">
                <a16:creationId xmlns:a16="http://schemas.microsoft.com/office/drawing/2014/main" id="{0AD68A30-5CC4-EC30-313F-B356DE8F6172}"/>
              </a:ext>
            </a:extLst>
          </p:cNvPr>
          <p:cNvSpPr/>
          <p:nvPr/>
        </p:nvSpPr>
        <p:spPr>
          <a:xfrm>
            <a:off x="358832" y="3499132"/>
            <a:ext cx="682059" cy="2591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ユーザ作成</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画面</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28" name="正方形/長方形 127">
            <a:extLst>
              <a:ext uri="{FF2B5EF4-FFF2-40B4-BE49-F238E27FC236}">
                <a16:creationId xmlns:a16="http://schemas.microsoft.com/office/drawing/2014/main" id="{E9A35F94-4272-E1A4-44E4-2FC277BEDB5D}"/>
              </a:ext>
            </a:extLst>
          </p:cNvPr>
          <p:cNvSpPr/>
          <p:nvPr/>
        </p:nvSpPr>
        <p:spPr>
          <a:xfrm>
            <a:off x="3020864" y="1987454"/>
            <a:ext cx="923062" cy="2525292"/>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00" dirty="0">
                <a:solidFill>
                  <a:schemeClr val="tx1"/>
                </a:solidFill>
                <a:latin typeface="Meiryo UI" panose="020B0604030504040204" pitchFamily="50" charset="-128"/>
                <a:ea typeface="Meiryo UI" panose="020B0604030504040204" pitchFamily="50" charset="-128"/>
              </a:rPr>
              <a:t>ユーザ制御機能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29" name="正方形/長方形 128">
            <a:extLst>
              <a:ext uri="{FF2B5EF4-FFF2-40B4-BE49-F238E27FC236}">
                <a16:creationId xmlns:a16="http://schemas.microsoft.com/office/drawing/2014/main" id="{DCE63065-B16C-B03E-8278-234148CE3CFF}"/>
              </a:ext>
            </a:extLst>
          </p:cNvPr>
          <p:cNvSpPr/>
          <p:nvPr/>
        </p:nvSpPr>
        <p:spPr>
          <a:xfrm>
            <a:off x="3056718" y="2174495"/>
            <a:ext cx="839759" cy="202734"/>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ログイン機能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34" name="正方形/長方形 133">
            <a:extLst>
              <a:ext uri="{FF2B5EF4-FFF2-40B4-BE49-F238E27FC236}">
                <a16:creationId xmlns:a16="http://schemas.microsoft.com/office/drawing/2014/main" id="{6C8BCD56-6CC8-A35F-6542-4742844E5599}"/>
              </a:ext>
            </a:extLst>
          </p:cNvPr>
          <p:cNvSpPr/>
          <p:nvPr/>
        </p:nvSpPr>
        <p:spPr>
          <a:xfrm>
            <a:off x="3056718" y="2433046"/>
            <a:ext cx="839759" cy="202734"/>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ログアウト機能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35" name="正方形/長方形 134">
            <a:extLst>
              <a:ext uri="{FF2B5EF4-FFF2-40B4-BE49-F238E27FC236}">
                <a16:creationId xmlns:a16="http://schemas.microsoft.com/office/drawing/2014/main" id="{A9BF7628-1280-58E8-DB50-6443C369795F}"/>
              </a:ext>
            </a:extLst>
          </p:cNvPr>
          <p:cNvSpPr/>
          <p:nvPr/>
        </p:nvSpPr>
        <p:spPr>
          <a:xfrm>
            <a:off x="3056718" y="2673841"/>
            <a:ext cx="839759" cy="236926"/>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組織情報取得機能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38" name="正方形/長方形 137">
            <a:extLst>
              <a:ext uri="{FF2B5EF4-FFF2-40B4-BE49-F238E27FC236}">
                <a16:creationId xmlns:a16="http://schemas.microsoft.com/office/drawing/2014/main" id="{AF3681F9-68AC-3392-B8B2-9355B9298D15}"/>
              </a:ext>
            </a:extLst>
          </p:cNvPr>
          <p:cNvSpPr/>
          <p:nvPr/>
        </p:nvSpPr>
        <p:spPr>
          <a:xfrm>
            <a:off x="3056718" y="2951483"/>
            <a:ext cx="839759" cy="216516"/>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ユーザ一覧取得機能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39" name="正方形/長方形 138">
            <a:extLst>
              <a:ext uri="{FF2B5EF4-FFF2-40B4-BE49-F238E27FC236}">
                <a16:creationId xmlns:a16="http://schemas.microsoft.com/office/drawing/2014/main" id="{5A64205A-E27A-4E4A-2620-62239ADD7720}"/>
              </a:ext>
            </a:extLst>
          </p:cNvPr>
          <p:cNvSpPr/>
          <p:nvPr/>
        </p:nvSpPr>
        <p:spPr>
          <a:xfrm>
            <a:off x="3056718" y="3202494"/>
            <a:ext cx="839759" cy="19444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ユーザ取得機能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43" name="正方形/長方形 142">
            <a:extLst>
              <a:ext uri="{FF2B5EF4-FFF2-40B4-BE49-F238E27FC236}">
                <a16:creationId xmlns:a16="http://schemas.microsoft.com/office/drawing/2014/main" id="{7F6F6E61-11A6-916B-32B1-B1D77E0E48FA}"/>
              </a:ext>
            </a:extLst>
          </p:cNvPr>
          <p:cNvSpPr/>
          <p:nvPr/>
        </p:nvSpPr>
        <p:spPr>
          <a:xfrm>
            <a:off x="3056718" y="3452391"/>
            <a:ext cx="839759" cy="19444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ユーザ作成機能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44" name="正方形/長方形 143">
            <a:extLst>
              <a:ext uri="{FF2B5EF4-FFF2-40B4-BE49-F238E27FC236}">
                <a16:creationId xmlns:a16="http://schemas.microsoft.com/office/drawing/2014/main" id="{8BB990C6-3D97-BBB2-566E-19F48F1D71F6}"/>
              </a:ext>
            </a:extLst>
          </p:cNvPr>
          <p:cNvSpPr/>
          <p:nvPr/>
        </p:nvSpPr>
        <p:spPr>
          <a:xfrm>
            <a:off x="3056718" y="3702288"/>
            <a:ext cx="839759" cy="19444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ユーザ更新機能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45" name="正方形/長方形 144">
            <a:extLst>
              <a:ext uri="{FF2B5EF4-FFF2-40B4-BE49-F238E27FC236}">
                <a16:creationId xmlns:a16="http://schemas.microsoft.com/office/drawing/2014/main" id="{CC7945CB-E75C-82FF-D087-D5C67132BBEC}"/>
              </a:ext>
            </a:extLst>
          </p:cNvPr>
          <p:cNvSpPr/>
          <p:nvPr/>
        </p:nvSpPr>
        <p:spPr>
          <a:xfrm>
            <a:off x="3056718" y="3943306"/>
            <a:ext cx="839759" cy="263517"/>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 dirty="0">
                <a:solidFill>
                  <a:schemeClr val="tx1"/>
                </a:solidFill>
                <a:latin typeface="Meiryo UI" panose="020B0604030504040204" pitchFamily="50" charset="-128"/>
                <a:ea typeface="Meiryo UI" panose="020B0604030504040204" pitchFamily="50" charset="-128"/>
              </a:rPr>
              <a:t>CKAN</a:t>
            </a:r>
            <a:r>
              <a:rPr lang="ja-JP" altLang="en-US" sz="600" dirty="0">
                <a:solidFill>
                  <a:schemeClr val="tx1"/>
                </a:solidFill>
                <a:latin typeface="Meiryo UI" panose="020B0604030504040204" pitchFamily="50" charset="-128"/>
                <a:ea typeface="Meiryo UI" panose="020B0604030504040204" pitchFamily="50" charset="-128"/>
              </a:rPr>
              <a:t>ユーザ</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パスワード更新機能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47" name="正方形/長方形 146">
            <a:extLst>
              <a:ext uri="{FF2B5EF4-FFF2-40B4-BE49-F238E27FC236}">
                <a16:creationId xmlns:a16="http://schemas.microsoft.com/office/drawing/2014/main" id="{9BF43F81-98AD-E0A3-FF7D-0F37C224CC7F}"/>
              </a:ext>
            </a:extLst>
          </p:cNvPr>
          <p:cNvSpPr/>
          <p:nvPr/>
        </p:nvSpPr>
        <p:spPr>
          <a:xfrm>
            <a:off x="3056718" y="4256460"/>
            <a:ext cx="839759" cy="202734"/>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ユーザ削除機能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52" name="正方形/長方形 151">
            <a:extLst>
              <a:ext uri="{FF2B5EF4-FFF2-40B4-BE49-F238E27FC236}">
                <a16:creationId xmlns:a16="http://schemas.microsoft.com/office/drawing/2014/main" id="{D9396302-F1D3-1976-4434-77EA40F64034}"/>
              </a:ext>
            </a:extLst>
          </p:cNvPr>
          <p:cNvSpPr/>
          <p:nvPr/>
        </p:nvSpPr>
        <p:spPr>
          <a:xfrm>
            <a:off x="3979640" y="1623364"/>
            <a:ext cx="914311" cy="761572"/>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00" dirty="0">
                <a:solidFill>
                  <a:schemeClr val="tx1"/>
                </a:solidFill>
                <a:latin typeface="Meiryo UI" panose="020B0604030504040204" pitchFamily="50" charset="-128"/>
                <a:ea typeface="Meiryo UI" panose="020B0604030504040204" pitchFamily="50" charset="-128"/>
              </a:rPr>
              <a:t>リソース取得機能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53" name="正方形/長方形 152">
            <a:extLst>
              <a:ext uri="{FF2B5EF4-FFF2-40B4-BE49-F238E27FC236}">
                <a16:creationId xmlns:a16="http://schemas.microsoft.com/office/drawing/2014/main" id="{77F21C5B-50F3-7A20-8CE9-385746E6B9B9}"/>
              </a:ext>
            </a:extLst>
          </p:cNvPr>
          <p:cNvSpPr/>
          <p:nvPr/>
        </p:nvSpPr>
        <p:spPr>
          <a:xfrm>
            <a:off x="4009576" y="1806971"/>
            <a:ext cx="839759" cy="239222"/>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 dirty="0">
                <a:solidFill>
                  <a:schemeClr val="tx1"/>
                </a:solidFill>
                <a:latin typeface="Meiryo UI" panose="020B0604030504040204" pitchFamily="50" charset="-128"/>
                <a:ea typeface="Meiryo UI" panose="020B0604030504040204" pitchFamily="50" charset="-128"/>
              </a:rPr>
              <a:t>URL</a:t>
            </a:r>
            <a:r>
              <a:rPr lang="ja-JP" altLang="en-US" sz="600" dirty="0">
                <a:solidFill>
                  <a:schemeClr val="tx1"/>
                </a:solidFill>
                <a:latin typeface="Meiryo UI" panose="020B0604030504040204" pitchFamily="50" charset="-128"/>
                <a:ea typeface="Meiryo UI" panose="020B0604030504040204" pitchFamily="50" charset="-128"/>
              </a:rPr>
              <a:t>指定ファイル</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54" name="正方形/長方形 153">
            <a:extLst>
              <a:ext uri="{FF2B5EF4-FFF2-40B4-BE49-F238E27FC236}">
                <a16:creationId xmlns:a16="http://schemas.microsoft.com/office/drawing/2014/main" id="{985F12A3-D6D5-0E06-6BCB-018438B48520}"/>
              </a:ext>
            </a:extLst>
          </p:cNvPr>
          <p:cNvSpPr/>
          <p:nvPr/>
        </p:nvSpPr>
        <p:spPr>
          <a:xfrm>
            <a:off x="4009576" y="2092646"/>
            <a:ext cx="839759" cy="239222"/>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ローカルファイル</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55" name="正方形/長方形 154">
            <a:extLst>
              <a:ext uri="{FF2B5EF4-FFF2-40B4-BE49-F238E27FC236}">
                <a16:creationId xmlns:a16="http://schemas.microsoft.com/office/drawing/2014/main" id="{306714AD-5581-4DC7-1536-BD01B69957D0}"/>
              </a:ext>
            </a:extLst>
          </p:cNvPr>
          <p:cNvSpPr/>
          <p:nvPr/>
        </p:nvSpPr>
        <p:spPr>
          <a:xfrm>
            <a:off x="3979641" y="2450628"/>
            <a:ext cx="938412" cy="1045179"/>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00" dirty="0">
                <a:solidFill>
                  <a:schemeClr val="tx1"/>
                </a:solidFill>
                <a:latin typeface="Meiryo UI" panose="020B0604030504040204" pitchFamily="50" charset="-128"/>
                <a:ea typeface="Meiryo UI" panose="020B0604030504040204" pitchFamily="50" charset="-128"/>
              </a:rPr>
              <a:t>機械学習サーバ</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連携機能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56" name="正方形/長方形 155">
            <a:extLst>
              <a:ext uri="{FF2B5EF4-FFF2-40B4-BE49-F238E27FC236}">
                <a16:creationId xmlns:a16="http://schemas.microsoft.com/office/drawing/2014/main" id="{3935E10D-6DDC-802A-68B8-9ECB7243AA5C}"/>
              </a:ext>
            </a:extLst>
          </p:cNvPr>
          <p:cNvSpPr/>
          <p:nvPr/>
        </p:nvSpPr>
        <p:spPr>
          <a:xfrm>
            <a:off x="4013000" y="2719997"/>
            <a:ext cx="839759" cy="239222"/>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主分・キーワード分析機能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57" name="正方形/長方形 156">
            <a:extLst>
              <a:ext uri="{FF2B5EF4-FFF2-40B4-BE49-F238E27FC236}">
                <a16:creationId xmlns:a16="http://schemas.microsoft.com/office/drawing/2014/main" id="{F52C6460-F8F7-DB45-1C15-9488C7D2DE6E}"/>
              </a:ext>
            </a:extLst>
          </p:cNvPr>
          <p:cNvSpPr/>
          <p:nvPr/>
        </p:nvSpPr>
        <p:spPr>
          <a:xfrm>
            <a:off x="4013000" y="3006675"/>
            <a:ext cx="839759" cy="19307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地域分析機能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58" name="正方形/長方形 157">
            <a:extLst>
              <a:ext uri="{FF2B5EF4-FFF2-40B4-BE49-F238E27FC236}">
                <a16:creationId xmlns:a16="http://schemas.microsoft.com/office/drawing/2014/main" id="{FB57558A-852E-779B-7737-E98E607E2B0F}"/>
              </a:ext>
            </a:extLst>
          </p:cNvPr>
          <p:cNvSpPr/>
          <p:nvPr/>
        </p:nvSpPr>
        <p:spPr>
          <a:xfrm>
            <a:off x="4013000" y="3245153"/>
            <a:ext cx="839759" cy="19307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日時分析機能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59" name="正方形/長方形 158">
            <a:extLst>
              <a:ext uri="{FF2B5EF4-FFF2-40B4-BE49-F238E27FC236}">
                <a16:creationId xmlns:a16="http://schemas.microsoft.com/office/drawing/2014/main" id="{7591EEC1-2434-B06A-6ABA-CC02077C2A43}"/>
              </a:ext>
            </a:extLst>
          </p:cNvPr>
          <p:cNvSpPr/>
          <p:nvPr/>
        </p:nvSpPr>
        <p:spPr>
          <a:xfrm>
            <a:off x="3976563" y="3578622"/>
            <a:ext cx="949424" cy="664514"/>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00" dirty="0">
                <a:solidFill>
                  <a:schemeClr val="tx1"/>
                </a:solidFill>
                <a:latin typeface="Meiryo UI" panose="020B0604030504040204" pitchFamily="50" charset="-128"/>
                <a:ea typeface="Meiryo UI" panose="020B0604030504040204" pitchFamily="50" charset="-128"/>
              </a:rPr>
              <a:t>地域検索機能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60" name="正方形/長方形 159">
            <a:extLst>
              <a:ext uri="{FF2B5EF4-FFF2-40B4-BE49-F238E27FC236}">
                <a16:creationId xmlns:a16="http://schemas.microsoft.com/office/drawing/2014/main" id="{8186FC24-B733-CC8E-2614-78F9611FB0DC}"/>
              </a:ext>
            </a:extLst>
          </p:cNvPr>
          <p:cNvSpPr/>
          <p:nvPr/>
        </p:nvSpPr>
        <p:spPr>
          <a:xfrm>
            <a:off x="4017539" y="3755956"/>
            <a:ext cx="839759" cy="19307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地域検索機能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61" name="正方形/長方形 160">
            <a:extLst>
              <a:ext uri="{FF2B5EF4-FFF2-40B4-BE49-F238E27FC236}">
                <a16:creationId xmlns:a16="http://schemas.microsoft.com/office/drawing/2014/main" id="{EB0477B0-3F53-F4FA-64A1-664551BD0B47}"/>
              </a:ext>
            </a:extLst>
          </p:cNvPr>
          <p:cNvSpPr/>
          <p:nvPr/>
        </p:nvSpPr>
        <p:spPr>
          <a:xfrm>
            <a:off x="4017539" y="3978713"/>
            <a:ext cx="839759" cy="23140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地域のフルネーム</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62" name="正方形/長方形 161">
            <a:extLst>
              <a:ext uri="{FF2B5EF4-FFF2-40B4-BE49-F238E27FC236}">
                <a16:creationId xmlns:a16="http://schemas.microsoft.com/office/drawing/2014/main" id="{2E73BF6D-03AA-931C-F8DE-7F75B577AFD2}"/>
              </a:ext>
            </a:extLst>
          </p:cNvPr>
          <p:cNvSpPr/>
          <p:nvPr/>
        </p:nvSpPr>
        <p:spPr>
          <a:xfrm>
            <a:off x="3976562" y="4313399"/>
            <a:ext cx="938411" cy="75662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00" dirty="0">
                <a:solidFill>
                  <a:schemeClr val="tx1"/>
                </a:solidFill>
                <a:latin typeface="Meiryo UI" panose="020B0604030504040204" pitchFamily="50" charset="-128"/>
                <a:ea typeface="Meiryo UI" panose="020B0604030504040204" pitchFamily="50" charset="-128"/>
              </a:rPr>
              <a:t>テンプレート機能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63" name="正方形/長方形 162">
            <a:extLst>
              <a:ext uri="{FF2B5EF4-FFF2-40B4-BE49-F238E27FC236}">
                <a16:creationId xmlns:a16="http://schemas.microsoft.com/office/drawing/2014/main" id="{5A413884-AAD5-4D41-EA85-C8E079AA71BD}"/>
              </a:ext>
            </a:extLst>
          </p:cNvPr>
          <p:cNvSpPr/>
          <p:nvPr/>
        </p:nvSpPr>
        <p:spPr>
          <a:xfrm>
            <a:off x="4022161" y="4482305"/>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テンプレート</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保存機能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64" name="正方形/長方形 163">
            <a:extLst>
              <a:ext uri="{FF2B5EF4-FFF2-40B4-BE49-F238E27FC236}">
                <a16:creationId xmlns:a16="http://schemas.microsoft.com/office/drawing/2014/main" id="{02174169-05D6-AB53-6F11-94D0D04FF030}"/>
              </a:ext>
            </a:extLst>
          </p:cNvPr>
          <p:cNvSpPr/>
          <p:nvPr/>
        </p:nvSpPr>
        <p:spPr>
          <a:xfrm>
            <a:off x="4026416" y="4784249"/>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テンプレート</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65" name="正方形/長方形 164">
            <a:extLst>
              <a:ext uri="{FF2B5EF4-FFF2-40B4-BE49-F238E27FC236}">
                <a16:creationId xmlns:a16="http://schemas.microsoft.com/office/drawing/2014/main" id="{282FE518-621E-3403-A8DB-6311ED5080FC}"/>
              </a:ext>
            </a:extLst>
          </p:cNvPr>
          <p:cNvSpPr/>
          <p:nvPr/>
        </p:nvSpPr>
        <p:spPr>
          <a:xfrm>
            <a:off x="4958422" y="1627149"/>
            <a:ext cx="1824064" cy="2533064"/>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600" dirty="0">
                <a:solidFill>
                  <a:schemeClr val="tx1"/>
                </a:solidFill>
                <a:latin typeface="Meiryo UI" panose="020B0604030504040204" pitchFamily="50" charset="-128"/>
                <a:ea typeface="Meiryo UI" panose="020B0604030504040204" pitchFamily="50" charset="-128"/>
              </a:rPr>
              <a:t>CKAN API</a:t>
            </a:r>
          </a:p>
          <a:p>
            <a:pPr algn="ctr"/>
            <a:r>
              <a:rPr lang="ja-JP" altLang="en-US" sz="600" dirty="0">
                <a:solidFill>
                  <a:schemeClr val="tx1"/>
                </a:solidFill>
                <a:latin typeface="Meiryo UI" panose="020B0604030504040204" pitchFamily="50" charset="-128"/>
                <a:ea typeface="Meiryo UI" panose="020B0604030504040204" pitchFamily="50" charset="-128"/>
              </a:rPr>
              <a:t>制御機能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66" name="正方形/長方形 165">
            <a:extLst>
              <a:ext uri="{FF2B5EF4-FFF2-40B4-BE49-F238E27FC236}">
                <a16:creationId xmlns:a16="http://schemas.microsoft.com/office/drawing/2014/main" id="{926BA00A-0942-25EC-ABF8-1335D466DC32}"/>
              </a:ext>
            </a:extLst>
          </p:cNvPr>
          <p:cNvSpPr/>
          <p:nvPr/>
        </p:nvSpPr>
        <p:spPr>
          <a:xfrm>
            <a:off x="4993325" y="1882414"/>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ライセンスリスト</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67" name="正方形/長方形 166">
            <a:extLst>
              <a:ext uri="{FF2B5EF4-FFF2-40B4-BE49-F238E27FC236}">
                <a16:creationId xmlns:a16="http://schemas.microsoft.com/office/drawing/2014/main" id="{283485DF-1610-7F79-FE4C-76857DEE7523}"/>
              </a:ext>
            </a:extLst>
          </p:cNvPr>
          <p:cNvSpPr/>
          <p:nvPr/>
        </p:nvSpPr>
        <p:spPr>
          <a:xfrm>
            <a:off x="4993325" y="2179846"/>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カタログサイト</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情報取得機能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68" name="正方形/長方形 167">
            <a:extLst>
              <a:ext uri="{FF2B5EF4-FFF2-40B4-BE49-F238E27FC236}">
                <a16:creationId xmlns:a16="http://schemas.microsoft.com/office/drawing/2014/main" id="{EF613AFA-A013-D1A3-5B76-85819DA5BFEE}"/>
              </a:ext>
            </a:extLst>
          </p:cNvPr>
          <p:cNvSpPr/>
          <p:nvPr/>
        </p:nvSpPr>
        <p:spPr>
          <a:xfrm>
            <a:off x="4993325" y="2477278"/>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横断検索カタログ</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検索機能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69" name="正方形/長方形 168">
            <a:extLst>
              <a:ext uri="{FF2B5EF4-FFF2-40B4-BE49-F238E27FC236}">
                <a16:creationId xmlns:a16="http://schemas.microsoft.com/office/drawing/2014/main" id="{AA08F792-A5A6-FD35-16C8-B2400DADCA6E}"/>
              </a:ext>
            </a:extLst>
          </p:cNvPr>
          <p:cNvSpPr/>
          <p:nvPr/>
        </p:nvSpPr>
        <p:spPr>
          <a:xfrm>
            <a:off x="4993325" y="2774710"/>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詳細検索カタログ</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検索機能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70" name="正方形/長方形 169">
            <a:extLst>
              <a:ext uri="{FF2B5EF4-FFF2-40B4-BE49-F238E27FC236}">
                <a16:creationId xmlns:a16="http://schemas.microsoft.com/office/drawing/2014/main" id="{91A48820-3B15-09D2-E509-115C8B6B66A1}"/>
              </a:ext>
            </a:extLst>
          </p:cNvPr>
          <p:cNvSpPr/>
          <p:nvPr/>
        </p:nvSpPr>
        <p:spPr>
          <a:xfrm>
            <a:off x="4993325" y="3072142"/>
            <a:ext cx="839759" cy="37584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横断検索カタログ・</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詳細検索カタログ</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検索機能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71" name="正方形/長方形 170">
            <a:extLst>
              <a:ext uri="{FF2B5EF4-FFF2-40B4-BE49-F238E27FC236}">
                <a16:creationId xmlns:a16="http://schemas.microsoft.com/office/drawing/2014/main" id="{A1F812CA-3727-B96D-7C03-E8871EF3FE52}"/>
              </a:ext>
            </a:extLst>
          </p:cNvPr>
          <p:cNvSpPr/>
          <p:nvPr/>
        </p:nvSpPr>
        <p:spPr>
          <a:xfrm>
            <a:off x="4993325" y="3499136"/>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横断検索カタログ</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登録機能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72" name="正方形/長方形 171">
            <a:extLst>
              <a:ext uri="{FF2B5EF4-FFF2-40B4-BE49-F238E27FC236}">
                <a16:creationId xmlns:a16="http://schemas.microsoft.com/office/drawing/2014/main" id="{C8BE0047-438A-BC75-185C-7DF1B3621FB7}"/>
              </a:ext>
            </a:extLst>
          </p:cNvPr>
          <p:cNvSpPr/>
          <p:nvPr/>
        </p:nvSpPr>
        <p:spPr>
          <a:xfrm>
            <a:off x="4993325" y="3796568"/>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詳細検索カタログ登録機能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73" name="正方形/長方形 172">
            <a:extLst>
              <a:ext uri="{FF2B5EF4-FFF2-40B4-BE49-F238E27FC236}">
                <a16:creationId xmlns:a16="http://schemas.microsoft.com/office/drawing/2014/main" id="{C53E9036-7CEA-757E-0839-5247E970EB8B}"/>
              </a:ext>
            </a:extLst>
          </p:cNvPr>
          <p:cNvSpPr/>
          <p:nvPr/>
        </p:nvSpPr>
        <p:spPr>
          <a:xfrm>
            <a:off x="5874352" y="1877646"/>
            <a:ext cx="839759" cy="37584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横断検索カタログ・詳細検索カタログ登録機能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75" name="正方形/長方形 174">
            <a:extLst>
              <a:ext uri="{FF2B5EF4-FFF2-40B4-BE49-F238E27FC236}">
                <a16:creationId xmlns:a16="http://schemas.microsoft.com/office/drawing/2014/main" id="{D112C288-94A7-5487-0A56-6D2F9EE88FB9}"/>
              </a:ext>
            </a:extLst>
          </p:cNvPr>
          <p:cNvSpPr/>
          <p:nvPr/>
        </p:nvSpPr>
        <p:spPr>
          <a:xfrm>
            <a:off x="5874352" y="2304075"/>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横断検索カタログ編集機能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76" name="正方形/長方形 175">
            <a:extLst>
              <a:ext uri="{FF2B5EF4-FFF2-40B4-BE49-F238E27FC236}">
                <a16:creationId xmlns:a16="http://schemas.microsoft.com/office/drawing/2014/main" id="{5A0919E5-0590-A76C-35FE-6FF39FFEDB37}"/>
              </a:ext>
            </a:extLst>
          </p:cNvPr>
          <p:cNvSpPr/>
          <p:nvPr/>
        </p:nvSpPr>
        <p:spPr>
          <a:xfrm>
            <a:off x="5874352" y="2600942"/>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詳細検索カタログ編集機能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77" name="正方形/長方形 176">
            <a:extLst>
              <a:ext uri="{FF2B5EF4-FFF2-40B4-BE49-F238E27FC236}">
                <a16:creationId xmlns:a16="http://schemas.microsoft.com/office/drawing/2014/main" id="{2F4BB842-F61B-416C-FF1A-7F5C902AF4D5}"/>
              </a:ext>
            </a:extLst>
          </p:cNvPr>
          <p:cNvSpPr/>
          <p:nvPr/>
        </p:nvSpPr>
        <p:spPr>
          <a:xfrm>
            <a:off x="5874352" y="2897809"/>
            <a:ext cx="839759" cy="37584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横断検索カタログ・詳細検索カタログ編集機能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78" name="正方形/長方形 177">
            <a:extLst>
              <a:ext uri="{FF2B5EF4-FFF2-40B4-BE49-F238E27FC236}">
                <a16:creationId xmlns:a16="http://schemas.microsoft.com/office/drawing/2014/main" id="{6704F2A6-6B08-612C-42FC-58FB51783817}"/>
              </a:ext>
            </a:extLst>
          </p:cNvPr>
          <p:cNvSpPr/>
          <p:nvPr/>
        </p:nvSpPr>
        <p:spPr>
          <a:xfrm>
            <a:off x="5874352" y="3324238"/>
            <a:ext cx="839759" cy="20851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カタログ削除機能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79" name="正方形/長方形 178">
            <a:extLst>
              <a:ext uri="{FF2B5EF4-FFF2-40B4-BE49-F238E27FC236}">
                <a16:creationId xmlns:a16="http://schemas.microsoft.com/office/drawing/2014/main" id="{4047638F-4A5C-67C2-0DAB-59EFD1687CF0}"/>
              </a:ext>
            </a:extLst>
          </p:cNvPr>
          <p:cNvSpPr/>
          <p:nvPr/>
        </p:nvSpPr>
        <p:spPr>
          <a:xfrm>
            <a:off x="5874352" y="3575912"/>
            <a:ext cx="839759" cy="258314"/>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カタログ項目オートコンプリート機能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80" name="正方形/長方形 179">
            <a:extLst>
              <a:ext uri="{FF2B5EF4-FFF2-40B4-BE49-F238E27FC236}">
                <a16:creationId xmlns:a16="http://schemas.microsoft.com/office/drawing/2014/main" id="{33ADA03E-A791-4570-BD65-24645E979193}"/>
              </a:ext>
            </a:extLst>
          </p:cNvPr>
          <p:cNvSpPr/>
          <p:nvPr/>
        </p:nvSpPr>
        <p:spPr>
          <a:xfrm>
            <a:off x="5874352" y="3879595"/>
            <a:ext cx="839759" cy="258314"/>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リソース項目</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オートコンプリート機能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81" name="正方形/長方形 180">
            <a:extLst>
              <a:ext uri="{FF2B5EF4-FFF2-40B4-BE49-F238E27FC236}">
                <a16:creationId xmlns:a16="http://schemas.microsoft.com/office/drawing/2014/main" id="{5808A75E-5638-4819-300F-2AB60AFC8065}"/>
              </a:ext>
            </a:extLst>
          </p:cNvPr>
          <p:cNvSpPr/>
          <p:nvPr/>
        </p:nvSpPr>
        <p:spPr>
          <a:xfrm>
            <a:off x="4958421" y="4194237"/>
            <a:ext cx="1827395" cy="756624"/>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00" dirty="0">
                <a:solidFill>
                  <a:schemeClr val="tx1"/>
                </a:solidFill>
                <a:latin typeface="Meiryo UI" panose="020B0604030504040204" pitchFamily="50" charset="-128"/>
                <a:ea typeface="Meiryo UI" panose="020B0604030504040204" pitchFamily="50" charset="-128"/>
              </a:rPr>
              <a:t>来歴管理サーバ連携機能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82" name="正方形/長方形 181">
            <a:extLst>
              <a:ext uri="{FF2B5EF4-FFF2-40B4-BE49-F238E27FC236}">
                <a16:creationId xmlns:a16="http://schemas.microsoft.com/office/drawing/2014/main" id="{F7B1603B-C90A-A22F-0B2B-F299897D2C3D}"/>
              </a:ext>
            </a:extLst>
          </p:cNvPr>
          <p:cNvSpPr/>
          <p:nvPr/>
        </p:nvSpPr>
        <p:spPr>
          <a:xfrm>
            <a:off x="5003650" y="4378778"/>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前段イベント</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識別子検索機能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83" name="正方形/長方形 182">
            <a:extLst>
              <a:ext uri="{FF2B5EF4-FFF2-40B4-BE49-F238E27FC236}">
                <a16:creationId xmlns:a16="http://schemas.microsoft.com/office/drawing/2014/main" id="{9F5030EF-841A-45FB-0309-C12AA770CE5B}"/>
              </a:ext>
            </a:extLst>
          </p:cNvPr>
          <p:cNvSpPr/>
          <p:nvPr/>
        </p:nvSpPr>
        <p:spPr>
          <a:xfrm>
            <a:off x="5003650" y="4672918"/>
            <a:ext cx="839759" cy="243217"/>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新規来歴</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登録機能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84" name="正方形/長方形 183">
            <a:extLst>
              <a:ext uri="{FF2B5EF4-FFF2-40B4-BE49-F238E27FC236}">
                <a16:creationId xmlns:a16="http://schemas.microsoft.com/office/drawing/2014/main" id="{DE673740-BBB1-8003-90FC-90AB00BA1EB5}"/>
              </a:ext>
            </a:extLst>
          </p:cNvPr>
          <p:cNvSpPr/>
          <p:nvPr/>
        </p:nvSpPr>
        <p:spPr>
          <a:xfrm>
            <a:off x="5886888" y="4375267"/>
            <a:ext cx="839759" cy="243217"/>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公開履歴</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登録機能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86" name="正方形/長方形 185">
            <a:extLst>
              <a:ext uri="{FF2B5EF4-FFF2-40B4-BE49-F238E27FC236}">
                <a16:creationId xmlns:a16="http://schemas.microsoft.com/office/drawing/2014/main" id="{489C76FA-BE88-2F58-453F-D8C891199DC3}"/>
              </a:ext>
            </a:extLst>
          </p:cNvPr>
          <p:cNvSpPr/>
          <p:nvPr/>
        </p:nvSpPr>
        <p:spPr>
          <a:xfrm>
            <a:off x="6837255" y="1623592"/>
            <a:ext cx="923063" cy="107316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00" dirty="0">
                <a:solidFill>
                  <a:schemeClr val="tx1"/>
                </a:solidFill>
                <a:latin typeface="Meiryo UI" panose="020B0604030504040204" pitchFamily="50" charset="-128"/>
                <a:ea typeface="Meiryo UI" panose="020B0604030504040204" pitchFamily="50" charset="-128"/>
              </a:rPr>
              <a:t>一時保存機能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89" name="正方形/長方形 188">
            <a:extLst>
              <a:ext uri="{FF2B5EF4-FFF2-40B4-BE49-F238E27FC236}">
                <a16:creationId xmlns:a16="http://schemas.microsoft.com/office/drawing/2014/main" id="{7D6FF2D9-8984-E4E1-1EE8-AD067B9AD7AE}"/>
              </a:ext>
            </a:extLst>
          </p:cNvPr>
          <p:cNvSpPr/>
          <p:nvPr/>
        </p:nvSpPr>
        <p:spPr>
          <a:xfrm>
            <a:off x="6872720" y="1810333"/>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入力データ</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一時保存機能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91" name="正方形/長方形 190">
            <a:extLst>
              <a:ext uri="{FF2B5EF4-FFF2-40B4-BE49-F238E27FC236}">
                <a16:creationId xmlns:a16="http://schemas.microsoft.com/office/drawing/2014/main" id="{2E4C7663-32B7-E993-CA14-C42A410F8D8F}"/>
              </a:ext>
            </a:extLst>
          </p:cNvPr>
          <p:cNvSpPr/>
          <p:nvPr/>
        </p:nvSpPr>
        <p:spPr>
          <a:xfrm>
            <a:off x="6872720" y="2105281"/>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一時保存データ</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92" name="正方形/長方形 191">
            <a:extLst>
              <a:ext uri="{FF2B5EF4-FFF2-40B4-BE49-F238E27FC236}">
                <a16:creationId xmlns:a16="http://schemas.microsoft.com/office/drawing/2014/main" id="{60EAB82E-756C-F864-5E76-E4F3E103642D}"/>
              </a:ext>
            </a:extLst>
          </p:cNvPr>
          <p:cNvSpPr/>
          <p:nvPr/>
        </p:nvSpPr>
        <p:spPr>
          <a:xfrm>
            <a:off x="6872720" y="2400229"/>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一時保存データ</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削除機能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93" name="正方形/長方形 192">
            <a:extLst>
              <a:ext uri="{FF2B5EF4-FFF2-40B4-BE49-F238E27FC236}">
                <a16:creationId xmlns:a16="http://schemas.microsoft.com/office/drawing/2014/main" id="{E9A2AA1A-8619-5756-95DE-320409C867F1}"/>
              </a:ext>
            </a:extLst>
          </p:cNvPr>
          <p:cNvSpPr/>
          <p:nvPr/>
        </p:nvSpPr>
        <p:spPr>
          <a:xfrm>
            <a:off x="6837255" y="2740010"/>
            <a:ext cx="923063" cy="76298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00" dirty="0">
                <a:solidFill>
                  <a:schemeClr val="tx1"/>
                </a:solidFill>
                <a:latin typeface="Meiryo UI" panose="020B0604030504040204" pitchFamily="50" charset="-128"/>
                <a:ea typeface="Meiryo UI" panose="020B0604030504040204" pitchFamily="50" charset="-128"/>
              </a:rPr>
              <a:t>インポート機能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94" name="正方形/長方形 193">
            <a:extLst>
              <a:ext uri="{FF2B5EF4-FFF2-40B4-BE49-F238E27FC236}">
                <a16:creationId xmlns:a16="http://schemas.microsoft.com/office/drawing/2014/main" id="{D3C4F329-69F4-F2B9-6489-4E71BB012AEE}"/>
              </a:ext>
            </a:extLst>
          </p:cNvPr>
          <p:cNvSpPr/>
          <p:nvPr/>
        </p:nvSpPr>
        <p:spPr>
          <a:xfrm>
            <a:off x="6880741" y="2926751"/>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横断検索カタログ</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インポート機能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95" name="正方形/長方形 194">
            <a:extLst>
              <a:ext uri="{FF2B5EF4-FFF2-40B4-BE49-F238E27FC236}">
                <a16:creationId xmlns:a16="http://schemas.microsoft.com/office/drawing/2014/main" id="{17833EF4-A490-B574-85FC-4D3C30D44D91}"/>
              </a:ext>
            </a:extLst>
          </p:cNvPr>
          <p:cNvSpPr/>
          <p:nvPr/>
        </p:nvSpPr>
        <p:spPr>
          <a:xfrm>
            <a:off x="6880741" y="3221699"/>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詳細検索カタログ</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インポート機能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97" name="正方形/長方形 196">
            <a:extLst>
              <a:ext uri="{FF2B5EF4-FFF2-40B4-BE49-F238E27FC236}">
                <a16:creationId xmlns:a16="http://schemas.microsoft.com/office/drawing/2014/main" id="{C419DC72-8E7A-F417-FECE-102705EA9CBF}"/>
              </a:ext>
            </a:extLst>
          </p:cNvPr>
          <p:cNvSpPr/>
          <p:nvPr/>
        </p:nvSpPr>
        <p:spPr>
          <a:xfrm>
            <a:off x="6850054" y="3568842"/>
            <a:ext cx="923063" cy="1366246"/>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00" dirty="0">
                <a:solidFill>
                  <a:schemeClr val="tx1"/>
                </a:solidFill>
                <a:latin typeface="Meiryo UI" panose="020B0604030504040204" pitchFamily="50" charset="-128"/>
                <a:ea typeface="Meiryo UI" panose="020B0604030504040204" pitchFamily="50" charset="-128"/>
              </a:rPr>
              <a:t>エクスポート機能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98" name="正方形/長方形 197">
            <a:extLst>
              <a:ext uri="{FF2B5EF4-FFF2-40B4-BE49-F238E27FC236}">
                <a16:creationId xmlns:a16="http://schemas.microsoft.com/office/drawing/2014/main" id="{EA029A05-F81F-E47A-5DEC-691B82EB36E1}"/>
              </a:ext>
            </a:extLst>
          </p:cNvPr>
          <p:cNvSpPr/>
          <p:nvPr/>
        </p:nvSpPr>
        <p:spPr>
          <a:xfrm>
            <a:off x="6885929" y="3755956"/>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エクスポート状況取得機能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99" name="正方形/長方形 198">
            <a:extLst>
              <a:ext uri="{FF2B5EF4-FFF2-40B4-BE49-F238E27FC236}">
                <a16:creationId xmlns:a16="http://schemas.microsoft.com/office/drawing/2014/main" id="{8F34CC81-2A18-D47A-1659-3E5FFC768D05}"/>
              </a:ext>
            </a:extLst>
          </p:cNvPr>
          <p:cNvSpPr/>
          <p:nvPr/>
        </p:nvSpPr>
        <p:spPr>
          <a:xfrm>
            <a:off x="6885929" y="4048025"/>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横断検索カタログ</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エクスポート機能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200" name="正方形/長方形 199">
            <a:extLst>
              <a:ext uri="{FF2B5EF4-FFF2-40B4-BE49-F238E27FC236}">
                <a16:creationId xmlns:a16="http://schemas.microsoft.com/office/drawing/2014/main" id="{6C3D42D1-DF93-CE49-C830-7118E0D33DFB}"/>
              </a:ext>
            </a:extLst>
          </p:cNvPr>
          <p:cNvSpPr/>
          <p:nvPr/>
        </p:nvSpPr>
        <p:spPr>
          <a:xfrm>
            <a:off x="6885929" y="4343071"/>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詳細検索カタログ</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エクスポート機能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201" name="正方形/長方形 200">
            <a:extLst>
              <a:ext uri="{FF2B5EF4-FFF2-40B4-BE49-F238E27FC236}">
                <a16:creationId xmlns:a16="http://schemas.microsoft.com/office/drawing/2014/main" id="{6E32DCB0-4BD5-CF71-9856-6E39786AED73}"/>
              </a:ext>
            </a:extLst>
          </p:cNvPr>
          <p:cNvSpPr/>
          <p:nvPr/>
        </p:nvSpPr>
        <p:spPr>
          <a:xfrm>
            <a:off x="6885929" y="4644691"/>
            <a:ext cx="839759" cy="2517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エクスポート</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ファイル取得機能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23" name="正方形/長方形 122">
            <a:extLst>
              <a:ext uri="{FF2B5EF4-FFF2-40B4-BE49-F238E27FC236}">
                <a16:creationId xmlns:a16="http://schemas.microsoft.com/office/drawing/2014/main" id="{A8776232-02A9-8910-ADFF-BF952FBF591A}"/>
              </a:ext>
            </a:extLst>
          </p:cNvPr>
          <p:cNvSpPr/>
          <p:nvPr/>
        </p:nvSpPr>
        <p:spPr>
          <a:xfrm>
            <a:off x="1971067" y="2656479"/>
            <a:ext cx="831404" cy="1809784"/>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00" dirty="0">
                <a:solidFill>
                  <a:schemeClr val="tx1">
                    <a:lumMod val="85000"/>
                    <a:lumOff val="15000"/>
                  </a:schemeClr>
                </a:solidFill>
                <a:latin typeface="Meiryo UI" panose="020B0604030504040204" pitchFamily="50" charset="-128"/>
                <a:ea typeface="Meiryo UI" panose="020B0604030504040204" pitchFamily="50" charset="-128"/>
              </a:rPr>
              <a:t>ダイアログ</a:t>
            </a:r>
            <a:endParaRPr lang="en-US" altLang="ja-JP" sz="600"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99" name="正方形/長方形 98">
            <a:extLst>
              <a:ext uri="{FF2B5EF4-FFF2-40B4-BE49-F238E27FC236}">
                <a16:creationId xmlns:a16="http://schemas.microsoft.com/office/drawing/2014/main" id="{34FD57BB-EB3D-A9DC-EFDB-CECB0E64D637}"/>
              </a:ext>
            </a:extLst>
          </p:cNvPr>
          <p:cNvSpPr/>
          <p:nvPr/>
        </p:nvSpPr>
        <p:spPr>
          <a:xfrm>
            <a:off x="2011737" y="2824780"/>
            <a:ext cx="741800" cy="28508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パスワード変更</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ダイアログ</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18" name="正方形/長方形 117">
            <a:extLst>
              <a:ext uri="{FF2B5EF4-FFF2-40B4-BE49-F238E27FC236}">
                <a16:creationId xmlns:a16="http://schemas.microsoft.com/office/drawing/2014/main" id="{758A0D0B-9360-E6E6-BF95-B6B4781DDCB5}"/>
              </a:ext>
            </a:extLst>
          </p:cNvPr>
          <p:cNvSpPr/>
          <p:nvPr/>
        </p:nvSpPr>
        <p:spPr>
          <a:xfrm>
            <a:off x="2011737" y="3140685"/>
            <a:ext cx="741800" cy="28508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一時保存</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ダイアログ</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20" name="正方形/長方形 119">
            <a:extLst>
              <a:ext uri="{FF2B5EF4-FFF2-40B4-BE49-F238E27FC236}">
                <a16:creationId xmlns:a16="http://schemas.microsoft.com/office/drawing/2014/main" id="{5F05CF9C-2509-B559-6444-74271591DE44}"/>
              </a:ext>
            </a:extLst>
          </p:cNvPr>
          <p:cNvSpPr/>
          <p:nvPr/>
        </p:nvSpPr>
        <p:spPr>
          <a:xfrm>
            <a:off x="2011737" y="3456590"/>
            <a:ext cx="741800" cy="28508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削除ダイアログ</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21" name="正方形/長方形 120">
            <a:extLst>
              <a:ext uri="{FF2B5EF4-FFF2-40B4-BE49-F238E27FC236}">
                <a16:creationId xmlns:a16="http://schemas.microsoft.com/office/drawing/2014/main" id="{ADEDACBF-983F-07E4-7F1F-EC9F94C75A3E}"/>
              </a:ext>
            </a:extLst>
          </p:cNvPr>
          <p:cNvSpPr/>
          <p:nvPr/>
        </p:nvSpPr>
        <p:spPr>
          <a:xfrm>
            <a:off x="2011737" y="3772495"/>
            <a:ext cx="741800" cy="28508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確認ダイアログ</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22" name="正方形/長方形 121">
            <a:extLst>
              <a:ext uri="{FF2B5EF4-FFF2-40B4-BE49-F238E27FC236}">
                <a16:creationId xmlns:a16="http://schemas.microsoft.com/office/drawing/2014/main" id="{A8A0587F-1451-308E-D6D2-96A54C70F9E3}"/>
              </a:ext>
            </a:extLst>
          </p:cNvPr>
          <p:cNvSpPr/>
          <p:nvPr/>
        </p:nvSpPr>
        <p:spPr>
          <a:xfrm>
            <a:off x="2011737" y="4088400"/>
            <a:ext cx="741800" cy="28508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完了ダイアログ</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24" name="正方形/長方形 123">
            <a:extLst>
              <a:ext uri="{FF2B5EF4-FFF2-40B4-BE49-F238E27FC236}">
                <a16:creationId xmlns:a16="http://schemas.microsoft.com/office/drawing/2014/main" id="{3567A33E-7AAD-9A5B-6F16-5622E033CE48}"/>
              </a:ext>
            </a:extLst>
          </p:cNvPr>
          <p:cNvSpPr/>
          <p:nvPr/>
        </p:nvSpPr>
        <p:spPr>
          <a:xfrm>
            <a:off x="7787211" y="1623364"/>
            <a:ext cx="914311" cy="80827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600" dirty="0">
                <a:solidFill>
                  <a:schemeClr val="tx1"/>
                </a:solidFill>
                <a:latin typeface="Meiryo UI" panose="020B0604030504040204" pitchFamily="50" charset="-128"/>
                <a:ea typeface="Meiryo UI" panose="020B0604030504040204" pitchFamily="50" charset="-128"/>
              </a:rPr>
              <a:t>NGSI</a:t>
            </a:r>
            <a:r>
              <a:rPr lang="ja-JP" altLang="en-US" sz="600" dirty="0">
                <a:solidFill>
                  <a:schemeClr val="tx1"/>
                </a:solidFill>
                <a:latin typeface="Meiryo UI" panose="020B0604030504040204" pitchFamily="50" charset="-128"/>
                <a:ea typeface="Meiryo UI" panose="020B0604030504040204" pitchFamily="50" charset="-128"/>
              </a:rPr>
              <a:t>連携コンテナ</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連携機能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25" name="正方形/長方形 124">
            <a:extLst>
              <a:ext uri="{FF2B5EF4-FFF2-40B4-BE49-F238E27FC236}">
                <a16:creationId xmlns:a16="http://schemas.microsoft.com/office/drawing/2014/main" id="{1C228094-56FF-8B27-16C8-DCFCF355B284}"/>
              </a:ext>
            </a:extLst>
          </p:cNvPr>
          <p:cNvSpPr/>
          <p:nvPr/>
        </p:nvSpPr>
        <p:spPr>
          <a:xfrm>
            <a:off x="7824552" y="1864363"/>
            <a:ext cx="824842" cy="24112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 dirty="0">
                <a:solidFill>
                  <a:schemeClr val="tx1"/>
                </a:solidFill>
                <a:latin typeface="Meiryo UI" panose="020B0604030504040204" pitchFamily="50" charset="-128"/>
                <a:ea typeface="Meiryo UI" panose="020B0604030504040204" pitchFamily="50" charset="-128"/>
              </a:rPr>
              <a:t>NGSI</a:t>
            </a:r>
            <a:r>
              <a:rPr lang="ja-JP" altLang="en-US" sz="600" dirty="0">
                <a:solidFill>
                  <a:schemeClr val="tx1"/>
                </a:solidFill>
                <a:latin typeface="Meiryo UI" panose="020B0604030504040204" pitchFamily="50" charset="-128"/>
                <a:ea typeface="Meiryo UI" panose="020B0604030504040204" pitchFamily="50" charset="-128"/>
              </a:rPr>
              <a:t>データ</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26" name="正方形/長方形 125">
            <a:extLst>
              <a:ext uri="{FF2B5EF4-FFF2-40B4-BE49-F238E27FC236}">
                <a16:creationId xmlns:a16="http://schemas.microsoft.com/office/drawing/2014/main" id="{6BBFAF07-0055-1417-A76D-A3D2D76DB622}"/>
              </a:ext>
            </a:extLst>
          </p:cNvPr>
          <p:cNvSpPr/>
          <p:nvPr/>
        </p:nvSpPr>
        <p:spPr>
          <a:xfrm>
            <a:off x="7824552" y="2135037"/>
            <a:ext cx="824842" cy="24112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 dirty="0">
                <a:solidFill>
                  <a:schemeClr val="tx1"/>
                </a:solidFill>
                <a:latin typeface="Meiryo UI" panose="020B0604030504040204" pitchFamily="50" charset="-128"/>
                <a:ea typeface="Meiryo UI" panose="020B0604030504040204" pitchFamily="50" charset="-128"/>
              </a:rPr>
              <a:t>NGSI</a:t>
            </a:r>
            <a:r>
              <a:rPr lang="ja-JP" altLang="en-US" sz="600" dirty="0">
                <a:solidFill>
                  <a:schemeClr val="tx1"/>
                </a:solidFill>
                <a:latin typeface="Meiryo UI" panose="020B0604030504040204" pitchFamily="50" charset="-128"/>
                <a:ea typeface="Meiryo UI" panose="020B0604030504040204" pitchFamily="50" charset="-128"/>
              </a:rPr>
              <a:t>データ</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モデル取得機能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49" name="正方形/長方形 148">
            <a:extLst>
              <a:ext uri="{FF2B5EF4-FFF2-40B4-BE49-F238E27FC236}">
                <a16:creationId xmlns:a16="http://schemas.microsoft.com/office/drawing/2014/main" id="{8F53E545-A94A-B75F-C1E9-E59E6BF1BBD2}"/>
              </a:ext>
            </a:extLst>
          </p:cNvPr>
          <p:cNvSpPr/>
          <p:nvPr/>
        </p:nvSpPr>
        <p:spPr>
          <a:xfrm>
            <a:off x="7796982" y="2416353"/>
            <a:ext cx="914311" cy="1977196"/>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00" dirty="0">
                <a:solidFill>
                  <a:schemeClr val="tx1"/>
                </a:solidFill>
                <a:latin typeface="Meiryo UI" panose="020B0604030504040204" pitchFamily="50" charset="-128"/>
                <a:ea typeface="Meiryo UI" panose="020B0604030504040204" pitchFamily="50" charset="-128"/>
              </a:rPr>
              <a:t>ユーザ情報データベース制御機能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74" name="正方形/長方形 173">
            <a:extLst>
              <a:ext uri="{FF2B5EF4-FFF2-40B4-BE49-F238E27FC236}">
                <a16:creationId xmlns:a16="http://schemas.microsoft.com/office/drawing/2014/main" id="{5F332062-8662-0843-B439-36F964E199E2}"/>
              </a:ext>
            </a:extLst>
          </p:cNvPr>
          <p:cNvSpPr/>
          <p:nvPr/>
        </p:nvSpPr>
        <p:spPr>
          <a:xfrm>
            <a:off x="7842897" y="2668908"/>
            <a:ext cx="824842" cy="24112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 dirty="0">
                <a:solidFill>
                  <a:schemeClr val="tx1"/>
                </a:solidFill>
                <a:latin typeface="Meiryo UI" panose="020B0604030504040204" pitchFamily="50" charset="-128"/>
                <a:ea typeface="Meiryo UI" panose="020B0604030504040204" pitchFamily="50" charset="-128"/>
              </a:rPr>
              <a:t>CADDE</a:t>
            </a:r>
            <a:r>
              <a:rPr lang="ja-JP" altLang="en-US" sz="600" dirty="0">
                <a:solidFill>
                  <a:schemeClr val="tx1"/>
                </a:solidFill>
                <a:latin typeface="Meiryo UI" panose="020B0604030504040204" pitchFamily="50" charset="-128"/>
                <a:ea typeface="Meiryo UI" panose="020B0604030504040204" pitchFamily="50" charset="-128"/>
              </a:rPr>
              <a:t>ユーザ</a:t>
            </a:r>
            <a:r>
              <a:rPr lang="en-US" altLang="ja-JP" sz="600" dirty="0">
                <a:solidFill>
                  <a:schemeClr val="tx1"/>
                </a:solidFill>
                <a:latin typeface="Meiryo UI" panose="020B0604030504040204" pitchFamily="50" charset="-128"/>
                <a:ea typeface="Meiryo UI" panose="020B0604030504040204" pitchFamily="50" charset="-128"/>
              </a:rPr>
              <a:t>ID</a:t>
            </a:r>
          </a:p>
          <a:p>
            <a:pPr algn="ctr"/>
            <a:r>
              <a:rPr lang="ja-JP" altLang="en-US" sz="600" dirty="0">
                <a:solidFill>
                  <a:schemeClr val="tx1"/>
                </a:solidFill>
                <a:latin typeface="Meiryo UI" panose="020B0604030504040204" pitchFamily="50" charset="-128"/>
                <a:ea typeface="Meiryo UI" panose="020B0604030504040204" pitchFamily="50" charset="-128"/>
              </a:rPr>
              <a:t>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85" name="正方形/長方形 184">
            <a:extLst>
              <a:ext uri="{FF2B5EF4-FFF2-40B4-BE49-F238E27FC236}">
                <a16:creationId xmlns:a16="http://schemas.microsoft.com/office/drawing/2014/main" id="{3E46391F-8A0F-D9AE-AD2B-B30EBE9F8458}"/>
              </a:ext>
            </a:extLst>
          </p:cNvPr>
          <p:cNvSpPr/>
          <p:nvPr/>
        </p:nvSpPr>
        <p:spPr>
          <a:xfrm>
            <a:off x="7842308" y="2945235"/>
            <a:ext cx="824842" cy="24112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ユーザレコード</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追加機能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87" name="正方形/長方形 186">
            <a:extLst>
              <a:ext uri="{FF2B5EF4-FFF2-40B4-BE49-F238E27FC236}">
                <a16:creationId xmlns:a16="http://schemas.microsoft.com/office/drawing/2014/main" id="{60863802-88C1-E6EB-DA37-498560F22F3F}"/>
              </a:ext>
            </a:extLst>
          </p:cNvPr>
          <p:cNvSpPr/>
          <p:nvPr/>
        </p:nvSpPr>
        <p:spPr>
          <a:xfrm>
            <a:off x="7834876" y="3223486"/>
            <a:ext cx="824842" cy="24112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ユーザレコード</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更新機能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88" name="正方形/長方形 187">
            <a:extLst>
              <a:ext uri="{FF2B5EF4-FFF2-40B4-BE49-F238E27FC236}">
                <a16:creationId xmlns:a16="http://schemas.microsoft.com/office/drawing/2014/main" id="{E7D56BE3-C412-A812-557C-336D9E2AA6FB}"/>
              </a:ext>
            </a:extLst>
          </p:cNvPr>
          <p:cNvSpPr/>
          <p:nvPr/>
        </p:nvSpPr>
        <p:spPr>
          <a:xfrm>
            <a:off x="7834876" y="3491389"/>
            <a:ext cx="824842" cy="24112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 dirty="0">
                <a:solidFill>
                  <a:schemeClr val="tx1"/>
                </a:solidFill>
                <a:latin typeface="Meiryo UI" panose="020B0604030504040204" pitchFamily="50" charset="-128"/>
                <a:ea typeface="Meiryo UI" panose="020B0604030504040204" pitchFamily="50" charset="-128"/>
              </a:rPr>
              <a:t>CKAN</a:t>
            </a:r>
            <a:r>
              <a:rPr lang="ja-JP" altLang="en-US" sz="600" dirty="0">
                <a:solidFill>
                  <a:schemeClr val="tx1"/>
                </a:solidFill>
                <a:latin typeface="Meiryo UI" panose="020B0604030504040204" pitchFamily="50" charset="-128"/>
                <a:ea typeface="Meiryo UI" panose="020B0604030504040204" pitchFamily="50" charset="-128"/>
              </a:rPr>
              <a:t>ユーザ</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パスワード更新機能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51" name="正方形/長方形 150">
            <a:extLst>
              <a:ext uri="{FF2B5EF4-FFF2-40B4-BE49-F238E27FC236}">
                <a16:creationId xmlns:a16="http://schemas.microsoft.com/office/drawing/2014/main" id="{7EFB7E18-EAEC-4E7F-84C8-3672D790E6EB}"/>
              </a:ext>
            </a:extLst>
          </p:cNvPr>
          <p:cNvSpPr/>
          <p:nvPr/>
        </p:nvSpPr>
        <p:spPr>
          <a:xfrm>
            <a:off x="7834876" y="3761577"/>
            <a:ext cx="824842" cy="24112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ユーザレコード</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削除機能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90" name="正方形/長方形 189">
            <a:extLst>
              <a:ext uri="{FF2B5EF4-FFF2-40B4-BE49-F238E27FC236}">
                <a16:creationId xmlns:a16="http://schemas.microsoft.com/office/drawing/2014/main" id="{DCD7E47F-5401-151C-61D0-4DD1DFEC90C9}"/>
              </a:ext>
            </a:extLst>
          </p:cNvPr>
          <p:cNvSpPr/>
          <p:nvPr/>
        </p:nvSpPr>
        <p:spPr>
          <a:xfrm>
            <a:off x="7839207" y="4048743"/>
            <a:ext cx="824842" cy="24112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 dirty="0">
                <a:solidFill>
                  <a:schemeClr val="tx1"/>
                </a:solidFill>
                <a:latin typeface="Meiryo UI" panose="020B0604030504040204" pitchFamily="50" charset="-128"/>
                <a:ea typeface="Meiryo UI" panose="020B0604030504040204" pitchFamily="50" charset="-128"/>
              </a:rPr>
              <a:t>CKAN</a:t>
            </a:r>
            <a:r>
              <a:rPr lang="ja-JP" altLang="en-US" sz="600" dirty="0">
                <a:solidFill>
                  <a:schemeClr val="tx1"/>
                </a:solidFill>
                <a:latin typeface="Meiryo UI" panose="020B0604030504040204" pitchFamily="50" charset="-128"/>
                <a:ea typeface="Meiryo UI" panose="020B0604030504040204" pitchFamily="50" charset="-128"/>
              </a:rPr>
              <a:t>ユーザ</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情報取得機能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96" name="正方形/長方形 195">
            <a:extLst>
              <a:ext uri="{FF2B5EF4-FFF2-40B4-BE49-F238E27FC236}">
                <a16:creationId xmlns:a16="http://schemas.microsoft.com/office/drawing/2014/main" id="{441514E4-A52C-FE4E-141A-A7ED078BD9D4}"/>
              </a:ext>
            </a:extLst>
          </p:cNvPr>
          <p:cNvSpPr/>
          <p:nvPr/>
        </p:nvSpPr>
        <p:spPr>
          <a:xfrm>
            <a:off x="8732197" y="1612923"/>
            <a:ext cx="938411" cy="112708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00" dirty="0">
                <a:solidFill>
                  <a:schemeClr val="tx1"/>
                </a:solidFill>
                <a:latin typeface="Meiryo UI" panose="020B0604030504040204" pitchFamily="50" charset="-128"/>
                <a:ea typeface="Meiryo UI" panose="020B0604030504040204" pitchFamily="50" charset="-128"/>
              </a:rPr>
              <a:t>認証サーバ連携機能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203" name="テキスト ボックス 202">
            <a:extLst>
              <a:ext uri="{FF2B5EF4-FFF2-40B4-BE49-F238E27FC236}">
                <a16:creationId xmlns:a16="http://schemas.microsoft.com/office/drawing/2014/main" id="{ED7AD9B9-915E-193B-CA6B-BE8BFA36B9E9}"/>
              </a:ext>
            </a:extLst>
          </p:cNvPr>
          <p:cNvSpPr txBox="1"/>
          <p:nvPr/>
        </p:nvSpPr>
        <p:spPr>
          <a:xfrm>
            <a:off x="218830" y="657969"/>
            <a:ext cx="9482454" cy="312165"/>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■データカタログ作成ツールのソフトウェア構成を以下に示す。</a:t>
            </a:r>
            <a:endParaRPr lang="en-US" altLang="ja-JP" sz="1600" dirty="0">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1AD78E0C-C446-451D-68E0-7DEAB8081D0D}"/>
              </a:ext>
            </a:extLst>
          </p:cNvPr>
          <p:cNvSpPr/>
          <p:nvPr/>
        </p:nvSpPr>
        <p:spPr>
          <a:xfrm>
            <a:off x="8781032" y="1799597"/>
            <a:ext cx="839759" cy="202734"/>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リダイレクト</a:t>
            </a:r>
            <a:r>
              <a:rPr lang="en-US" altLang="ja-JP" sz="600" dirty="0">
                <a:solidFill>
                  <a:schemeClr val="tx1"/>
                </a:solidFill>
                <a:latin typeface="Meiryo UI" panose="020B0604030504040204" pitchFamily="50" charset="-128"/>
                <a:ea typeface="Meiryo UI" panose="020B0604030504040204" pitchFamily="50" charset="-128"/>
              </a:rPr>
              <a:t>URI</a:t>
            </a:r>
          </a:p>
          <a:p>
            <a:pPr algn="ctr"/>
            <a:r>
              <a:rPr lang="ja-JP" altLang="en-US" sz="600" dirty="0">
                <a:solidFill>
                  <a:schemeClr val="tx1"/>
                </a:solidFill>
                <a:latin typeface="Meiryo UI" panose="020B0604030504040204" pitchFamily="50" charset="-128"/>
                <a:ea typeface="Meiryo UI" panose="020B0604030504040204" pitchFamily="50" charset="-128"/>
              </a:rPr>
              <a:t>生成機能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01E3A64D-42EF-64F3-E837-A50BD64FC399}"/>
              </a:ext>
            </a:extLst>
          </p:cNvPr>
          <p:cNvSpPr/>
          <p:nvPr/>
        </p:nvSpPr>
        <p:spPr>
          <a:xfrm>
            <a:off x="8781032" y="2031327"/>
            <a:ext cx="839759" cy="202734"/>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a:solidFill>
                  <a:schemeClr val="tx1"/>
                </a:solidFill>
                <a:latin typeface="Meiryo UI" panose="020B0604030504040204" pitchFamily="50" charset="-128"/>
                <a:ea typeface="Meiryo UI" panose="020B0604030504040204" pitchFamily="50" charset="-128"/>
              </a:rPr>
              <a:t>トークン取得（認可コード）機能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7078C416-DA67-4600-8E50-A40C9D7F687D}"/>
              </a:ext>
            </a:extLst>
          </p:cNvPr>
          <p:cNvSpPr/>
          <p:nvPr/>
        </p:nvSpPr>
        <p:spPr>
          <a:xfrm>
            <a:off x="8781032" y="2265284"/>
            <a:ext cx="839759" cy="202734"/>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トークン検証機能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FFB733ED-4E44-9DF2-91CC-A1DC2037F683}"/>
              </a:ext>
            </a:extLst>
          </p:cNvPr>
          <p:cNvSpPr/>
          <p:nvPr/>
        </p:nvSpPr>
        <p:spPr>
          <a:xfrm>
            <a:off x="8781032" y="2496135"/>
            <a:ext cx="839759" cy="202734"/>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トークン更新機能</a:t>
            </a:r>
            <a:endParaRPr lang="en-US" altLang="ja-JP" sz="6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258537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2.6 </a:t>
            </a:r>
            <a:r>
              <a:rPr lang="ja-JP" altLang="en-US" sz="1800" dirty="0">
                <a:solidFill>
                  <a:schemeClr val="tx1"/>
                </a:solidFill>
                <a:latin typeface="Meiryo UI" panose="020B0604030504040204" pitchFamily="50" charset="-128"/>
                <a:ea typeface="Meiryo UI" panose="020B0604030504040204" pitchFamily="50" charset="-128"/>
              </a:rPr>
              <a:t>機能概要</a:t>
            </a:r>
            <a:r>
              <a:rPr lang="ja-JP" altLang="en-US" sz="1800" dirty="0">
                <a:latin typeface="Meiryo UI" panose="020B0604030504040204" pitchFamily="50" charset="-128"/>
                <a:ea typeface="Meiryo UI" panose="020B0604030504040204" pitchFamily="50" charset="-128"/>
              </a:rPr>
              <a:t> </a:t>
            </a:r>
            <a:r>
              <a:rPr lang="en-US" altLang="ja-JP" sz="1800" dirty="0">
                <a:solidFill>
                  <a:schemeClr val="tx1"/>
                </a:solidFill>
                <a:latin typeface="Meiryo UI" panose="020B0604030504040204" pitchFamily="50" charset="-128"/>
                <a:ea typeface="Meiryo UI" panose="020B0604030504040204" pitchFamily="50" charset="-128"/>
              </a:rPr>
              <a:t>&gt; 2.6.1 </a:t>
            </a:r>
            <a:r>
              <a:rPr lang="ja-JP" altLang="en-US" sz="1800" dirty="0">
                <a:solidFill>
                  <a:schemeClr val="tx1"/>
                </a:solidFill>
                <a:latin typeface="Meiryo UI" panose="020B0604030504040204" pitchFamily="50" charset="-128"/>
                <a:ea typeface="Meiryo UI" panose="020B0604030504040204" pitchFamily="50" charset="-128"/>
              </a:rPr>
              <a:t>内部ソフトウェア構成　データカタログ作成ツール</a:t>
            </a:r>
            <a:r>
              <a:rPr lang="en-US" altLang="ja-JP" sz="1800" dirty="0">
                <a:solidFill>
                  <a:schemeClr val="tx1"/>
                </a:solidFill>
                <a:latin typeface="Meiryo UI" panose="020B0604030504040204" pitchFamily="50" charset="-128"/>
                <a:ea typeface="Meiryo UI" panose="020B0604030504040204" pitchFamily="50" charset="-128"/>
              </a:rPr>
              <a:t>(2)</a:t>
            </a:r>
            <a:endParaRPr kumimoji="1" lang="ja-JP" altLang="en-US" sz="1800" dirty="0">
              <a:solidFill>
                <a:schemeClr val="tx1"/>
              </a:solidFill>
            </a:endParaRPr>
          </a:p>
        </p:txBody>
      </p:sp>
      <p:sp>
        <p:nvSpPr>
          <p:cNvPr id="7" name="正方形/長方形 6">
            <a:extLst>
              <a:ext uri="{FF2B5EF4-FFF2-40B4-BE49-F238E27FC236}">
                <a16:creationId xmlns:a16="http://schemas.microsoft.com/office/drawing/2014/main" id="{F43004FB-06D1-4F23-A4B2-3FF56B34ED78}"/>
              </a:ext>
            </a:extLst>
          </p:cNvPr>
          <p:cNvSpPr/>
          <p:nvPr/>
        </p:nvSpPr>
        <p:spPr bwMode="auto">
          <a:xfrm>
            <a:off x="218830" y="5514976"/>
            <a:ext cx="9606958" cy="318379"/>
          </a:xfrm>
          <a:prstGeom prst="rect">
            <a:avLst/>
          </a:prstGeom>
          <a:ln w="25400">
            <a:solidFill>
              <a:schemeClr val="tx1">
                <a:lumMod val="65000"/>
                <a:lumOff val="3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pPr algn="ctr"/>
            <a:r>
              <a:rPr kumimoji="1" lang="en-US" altLang="ja-JP" sz="1600" dirty="0">
                <a:latin typeface="Meiryo UI" panose="020B0604030504040204" pitchFamily="50" charset="-128"/>
                <a:ea typeface="Meiryo UI" panose="020B0604030504040204" pitchFamily="50" charset="-128"/>
              </a:rPr>
              <a:t>OS</a:t>
            </a:r>
            <a:endParaRPr kumimoji="1" lang="ja-JP" altLang="en-US" sz="1600" dirty="0">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09A5FBA8-C66E-42F8-B1A4-5DFCDB6E5698}"/>
              </a:ext>
            </a:extLst>
          </p:cNvPr>
          <p:cNvSpPr/>
          <p:nvPr/>
        </p:nvSpPr>
        <p:spPr bwMode="auto">
          <a:xfrm>
            <a:off x="218830" y="5213356"/>
            <a:ext cx="9606958" cy="304617"/>
          </a:xfrm>
          <a:prstGeom prst="rect">
            <a:avLst/>
          </a:prstGeom>
          <a:ln w="25400">
            <a:solidFill>
              <a:schemeClr val="tx1">
                <a:lumMod val="65000"/>
                <a:lumOff val="3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pPr algn="ctr"/>
            <a:r>
              <a:rPr kumimoji="1" lang="en-US" altLang="ja-JP" sz="1600" dirty="0">
                <a:latin typeface="Meiryo UI" panose="020B0604030504040204" pitchFamily="50" charset="-128"/>
                <a:ea typeface="Meiryo UI" panose="020B0604030504040204" pitchFamily="50" charset="-128"/>
              </a:rPr>
              <a:t>Docker</a:t>
            </a:r>
            <a:endParaRPr kumimoji="1" lang="ja-JP" altLang="en-US" sz="1600" dirty="0">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E00A9F36-B5F6-4286-A270-278B621B3CC5}"/>
              </a:ext>
            </a:extLst>
          </p:cNvPr>
          <p:cNvSpPr/>
          <p:nvPr/>
        </p:nvSpPr>
        <p:spPr bwMode="auto">
          <a:xfrm>
            <a:off x="218829" y="1007302"/>
            <a:ext cx="9606959" cy="4188711"/>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lang="ja-JP" altLang="en-US" sz="1400" u="sng" dirty="0">
                <a:latin typeface="Meiryo UI" panose="020B0604030504040204" pitchFamily="50" charset="-128"/>
                <a:ea typeface="Meiryo UI" panose="020B0604030504040204" pitchFamily="50" charset="-128"/>
              </a:rPr>
              <a:t>データカタログ作成ツール </a:t>
            </a:r>
            <a:r>
              <a:rPr lang="en-US" altLang="ja-JP" sz="1400" u="sng" dirty="0">
                <a:latin typeface="Meiryo UI" panose="020B0604030504040204" pitchFamily="50" charset="-128"/>
                <a:ea typeface="Meiryo UI" panose="020B0604030504040204" pitchFamily="50" charset="-128"/>
              </a:rPr>
              <a:t>Docker</a:t>
            </a:r>
            <a:r>
              <a:rPr lang="ja-JP" altLang="en-US" sz="1400" u="sng" dirty="0">
                <a:latin typeface="Meiryo UI" panose="020B0604030504040204" pitchFamily="50" charset="-128"/>
                <a:ea typeface="Meiryo UI" panose="020B0604030504040204" pitchFamily="50" charset="-128"/>
              </a:rPr>
              <a:t>コンテナ群</a:t>
            </a:r>
            <a:endParaRPr lang="en-US" altLang="ja-JP" sz="1400" u="sng" dirty="0">
              <a:latin typeface="Meiryo UI" panose="020B0604030504040204" pitchFamily="50" charset="-128"/>
              <a:ea typeface="Meiryo UI" panose="020B0604030504040204" pitchFamily="50" charset="-128"/>
            </a:endParaRPr>
          </a:p>
        </p:txBody>
      </p:sp>
      <p:sp>
        <p:nvSpPr>
          <p:cNvPr id="94" name="四角形: 1 つの角を切り取る 93">
            <a:extLst>
              <a:ext uri="{FF2B5EF4-FFF2-40B4-BE49-F238E27FC236}">
                <a16:creationId xmlns:a16="http://schemas.microsoft.com/office/drawing/2014/main" id="{6AEB3E0E-F9B7-460E-AA55-8B48CD816DA3}"/>
              </a:ext>
            </a:extLst>
          </p:cNvPr>
          <p:cNvSpPr/>
          <p:nvPr/>
        </p:nvSpPr>
        <p:spPr>
          <a:xfrm>
            <a:off x="6455823" y="6118544"/>
            <a:ext cx="326662" cy="289469"/>
          </a:xfrm>
          <a:prstGeom prst="snip1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95" name="テキスト ボックス 94">
            <a:extLst>
              <a:ext uri="{FF2B5EF4-FFF2-40B4-BE49-F238E27FC236}">
                <a16:creationId xmlns:a16="http://schemas.microsoft.com/office/drawing/2014/main" id="{0E46891E-092B-45D1-AC69-D17F7C819FD3}"/>
              </a:ext>
            </a:extLst>
          </p:cNvPr>
          <p:cNvSpPr txBox="1"/>
          <p:nvPr/>
        </p:nvSpPr>
        <p:spPr>
          <a:xfrm>
            <a:off x="6186603" y="6471281"/>
            <a:ext cx="902749" cy="253916"/>
          </a:xfrm>
          <a:prstGeom prst="rect">
            <a:avLst/>
          </a:prstGeom>
          <a:noFill/>
        </p:spPr>
        <p:txBody>
          <a:bodyPr wrap="square" rtlCol="0">
            <a:spAutoFit/>
          </a:bodyPr>
          <a:lstStyle/>
          <a:p>
            <a:r>
              <a:rPr lang="ja-JP" altLang="en-US" sz="1050" dirty="0">
                <a:latin typeface="Meiryo UI" panose="020B0604030504040204" pitchFamily="50" charset="-128"/>
                <a:ea typeface="Meiryo UI" panose="020B0604030504040204" pitchFamily="50" charset="-128"/>
              </a:rPr>
              <a:t>格納ファイル</a:t>
            </a:r>
            <a:endParaRPr lang="en-US" altLang="ja-JP" sz="1050" dirty="0">
              <a:latin typeface="Meiryo UI" panose="020B0604030504040204" pitchFamily="50" charset="-128"/>
              <a:ea typeface="Meiryo UI" panose="020B0604030504040204" pitchFamily="50" charset="-128"/>
            </a:endParaRPr>
          </a:p>
        </p:txBody>
      </p:sp>
      <p:sp>
        <p:nvSpPr>
          <p:cNvPr id="70" name="正方形/長方形 69">
            <a:extLst>
              <a:ext uri="{FF2B5EF4-FFF2-40B4-BE49-F238E27FC236}">
                <a16:creationId xmlns:a16="http://schemas.microsoft.com/office/drawing/2014/main" id="{FEFF011B-A82C-4FFC-A94C-210B3278D82F}"/>
              </a:ext>
            </a:extLst>
          </p:cNvPr>
          <p:cNvSpPr/>
          <p:nvPr/>
        </p:nvSpPr>
        <p:spPr>
          <a:xfrm>
            <a:off x="5066731" y="5976686"/>
            <a:ext cx="964114" cy="650723"/>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lumMod val="85000"/>
                    <a:lumOff val="15000"/>
                  </a:schemeClr>
                </a:solidFill>
                <a:latin typeface="Meiryo UI" panose="020B0604030504040204" pitchFamily="50" charset="-128"/>
                <a:ea typeface="Meiryo UI" panose="020B0604030504040204" pitchFamily="50" charset="-128"/>
              </a:rPr>
              <a:t>機能ブロック</a:t>
            </a:r>
            <a:endParaRPr lang="en-US" altLang="ja-JP" sz="1200"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69" name="正方形/長方形 68">
            <a:extLst>
              <a:ext uri="{FF2B5EF4-FFF2-40B4-BE49-F238E27FC236}">
                <a16:creationId xmlns:a16="http://schemas.microsoft.com/office/drawing/2014/main" id="{1B6D0C25-BF78-4C08-B703-13D6E80D7DBD}"/>
              </a:ext>
            </a:extLst>
          </p:cNvPr>
          <p:cNvSpPr/>
          <p:nvPr/>
        </p:nvSpPr>
        <p:spPr bwMode="auto">
          <a:xfrm>
            <a:off x="3445787" y="5976686"/>
            <a:ext cx="1334709" cy="645808"/>
          </a:xfrm>
          <a:prstGeom prst="rect">
            <a:avLst/>
          </a:prstGeom>
          <a:ln w="25400">
            <a:solidFill>
              <a:schemeClr val="tx1"/>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コンテナ</a:t>
            </a:r>
            <a:endParaRPr kumimoji="1" lang="en-US" altLang="ja-JP" sz="1200" dirty="0">
              <a:latin typeface="Meiryo UI" panose="020B0604030504040204" pitchFamily="50" charset="-128"/>
              <a:ea typeface="Meiryo UI" panose="020B0604030504040204" pitchFamily="50" charset="-128"/>
            </a:endParaRPr>
          </a:p>
        </p:txBody>
      </p:sp>
      <p:sp>
        <p:nvSpPr>
          <p:cNvPr id="93" name="正方形/長方形 92">
            <a:extLst>
              <a:ext uri="{FF2B5EF4-FFF2-40B4-BE49-F238E27FC236}">
                <a16:creationId xmlns:a16="http://schemas.microsoft.com/office/drawing/2014/main" id="{91AD69C7-ED0F-3424-3E10-7D5CAB250DD4}"/>
              </a:ext>
            </a:extLst>
          </p:cNvPr>
          <p:cNvSpPr/>
          <p:nvPr/>
        </p:nvSpPr>
        <p:spPr bwMode="auto">
          <a:xfrm>
            <a:off x="1837856" y="5966631"/>
            <a:ext cx="1334709" cy="645808"/>
          </a:xfrm>
          <a:prstGeom prst="rect">
            <a:avLst/>
          </a:prstGeom>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kumimoji="1" lang="ja-JP" altLang="en-US" sz="1200" dirty="0">
                <a:latin typeface="Meiryo UI" panose="020B0604030504040204" pitchFamily="50" charset="-128"/>
                <a:ea typeface="Meiryo UI" panose="020B0604030504040204" pitchFamily="50" charset="-128"/>
              </a:rPr>
              <a:t>開発コンテナ</a:t>
            </a:r>
            <a:endParaRPr kumimoji="1" lang="en-US" altLang="ja-JP" sz="1200" dirty="0">
              <a:latin typeface="Meiryo UI" panose="020B0604030504040204" pitchFamily="50" charset="-128"/>
              <a:ea typeface="Meiryo UI" panose="020B0604030504040204" pitchFamily="50" charset="-128"/>
            </a:endParaRPr>
          </a:p>
        </p:txBody>
      </p:sp>
      <p:sp>
        <p:nvSpPr>
          <p:cNvPr id="97" name="正方形/長方形 96">
            <a:extLst>
              <a:ext uri="{FF2B5EF4-FFF2-40B4-BE49-F238E27FC236}">
                <a16:creationId xmlns:a16="http://schemas.microsoft.com/office/drawing/2014/main" id="{DE959F39-0E7D-EB8B-7291-2D4AE3C3CA28}"/>
              </a:ext>
            </a:extLst>
          </p:cNvPr>
          <p:cNvSpPr/>
          <p:nvPr/>
        </p:nvSpPr>
        <p:spPr>
          <a:xfrm>
            <a:off x="1164269" y="6111623"/>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27" name="正方形/長方形 126">
            <a:extLst>
              <a:ext uri="{FF2B5EF4-FFF2-40B4-BE49-F238E27FC236}">
                <a16:creationId xmlns:a16="http://schemas.microsoft.com/office/drawing/2014/main" id="{45703CB5-549B-2224-8C32-45FDF0BF5A91}"/>
              </a:ext>
            </a:extLst>
          </p:cNvPr>
          <p:cNvSpPr/>
          <p:nvPr/>
        </p:nvSpPr>
        <p:spPr bwMode="auto">
          <a:xfrm>
            <a:off x="311299" y="1377139"/>
            <a:ext cx="926112" cy="1358166"/>
          </a:xfrm>
          <a:prstGeom prst="rect">
            <a:avLst/>
          </a:prstGeom>
          <a:solidFill>
            <a:schemeClr val="bg1"/>
          </a:solidFill>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pPr algn="ctr"/>
            <a:r>
              <a:rPr kumimoji="1" lang="ja-JP" altLang="en-US" sz="600" dirty="0">
                <a:latin typeface="Meiryo UI" panose="020B0604030504040204" pitchFamily="50" charset="-128"/>
                <a:ea typeface="Meiryo UI" panose="020B0604030504040204" pitchFamily="50" charset="-128"/>
              </a:rPr>
              <a:t>機械学習</a:t>
            </a:r>
            <a:endParaRPr kumimoji="1" lang="en-US" altLang="ja-JP" sz="600" dirty="0">
              <a:latin typeface="Meiryo UI" panose="020B0604030504040204" pitchFamily="50" charset="-128"/>
              <a:ea typeface="Meiryo UI" panose="020B0604030504040204" pitchFamily="50" charset="-128"/>
            </a:endParaRPr>
          </a:p>
          <a:p>
            <a:pPr algn="ctr"/>
            <a:r>
              <a:rPr kumimoji="1" lang="ja-JP" altLang="en-US" sz="600" dirty="0">
                <a:latin typeface="Meiryo UI" panose="020B0604030504040204" pitchFamily="50" charset="-128"/>
                <a:ea typeface="Meiryo UI" panose="020B0604030504040204" pitchFamily="50" charset="-128"/>
              </a:rPr>
              <a:t>サーバ</a:t>
            </a:r>
            <a:endParaRPr kumimoji="1" lang="en-US" altLang="ja-JP" sz="600" dirty="0">
              <a:latin typeface="Meiryo UI" panose="020B0604030504040204" pitchFamily="50" charset="-128"/>
              <a:ea typeface="Meiryo UI" panose="020B0604030504040204" pitchFamily="50" charset="-128"/>
            </a:endParaRPr>
          </a:p>
          <a:p>
            <a:pPr algn="ctr"/>
            <a:endParaRPr lang="en-US" altLang="ja-JP" sz="600" u="sng" dirty="0">
              <a:latin typeface="Meiryo UI" panose="020B0604030504040204" pitchFamily="50" charset="-128"/>
              <a:ea typeface="Meiryo UI" panose="020B0604030504040204" pitchFamily="50" charset="-128"/>
            </a:endParaRPr>
          </a:p>
        </p:txBody>
      </p:sp>
      <p:sp>
        <p:nvSpPr>
          <p:cNvPr id="130" name="正方形/長方形 129">
            <a:extLst>
              <a:ext uri="{FF2B5EF4-FFF2-40B4-BE49-F238E27FC236}">
                <a16:creationId xmlns:a16="http://schemas.microsoft.com/office/drawing/2014/main" id="{8ABB8DEA-6367-1DBA-5512-EC62B0B2C7BE}"/>
              </a:ext>
            </a:extLst>
          </p:cNvPr>
          <p:cNvSpPr/>
          <p:nvPr/>
        </p:nvSpPr>
        <p:spPr>
          <a:xfrm>
            <a:off x="408412" y="1672683"/>
            <a:ext cx="766046" cy="20681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日次分析機能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31" name="正方形/長方形 130">
            <a:extLst>
              <a:ext uri="{FF2B5EF4-FFF2-40B4-BE49-F238E27FC236}">
                <a16:creationId xmlns:a16="http://schemas.microsoft.com/office/drawing/2014/main" id="{535E7497-5F79-C08F-DD13-17BCB198485D}"/>
              </a:ext>
            </a:extLst>
          </p:cNvPr>
          <p:cNvSpPr/>
          <p:nvPr/>
        </p:nvSpPr>
        <p:spPr>
          <a:xfrm>
            <a:off x="413279" y="1919464"/>
            <a:ext cx="761179" cy="20681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地域分析機能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32" name="正方形/長方形 131">
            <a:extLst>
              <a:ext uri="{FF2B5EF4-FFF2-40B4-BE49-F238E27FC236}">
                <a16:creationId xmlns:a16="http://schemas.microsoft.com/office/drawing/2014/main" id="{093F3EC4-A3CB-4D83-04C9-82ABDA5AFEB8}"/>
              </a:ext>
            </a:extLst>
          </p:cNvPr>
          <p:cNvSpPr/>
          <p:nvPr/>
        </p:nvSpPr>
        <p:spPr>
          <a:xfrm>
            <a:off x="411705" y="2159400"/>
            <a:ext cx="761179" cy="20681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主分類分析機能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33" name="正方形/長方形 132">
            <a:extLst>
              <a:ext uri="{FF2B5EF4-FFF2-40B4-BE49-F238E27FC236}">
                <a16:creationId xmlns:a16="http://schemas.microsoft.com/office/drawing/2014/main" id="{9F138C17-6842-2A97-604E-1F68FD4CAF92}"/>
              </a:ext>
            </a:extLst>
          </p:cNvPr>
          <p:cNvSpPr/>
          <p:nvPr/>
        </p:nvSpPr>
        <p:spPr>
          <a:xfrm>
            <a:off x="412644" y="2404309"/>
            <a:ext cx="760240" cy="20681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latin typeface="Meiryo UI" panose="020B0604030504040204" pitchFamily="50" charset="-128"/>
                <a:ea typeface="Meiryo UI" panose="020B0604030504040204" pitchFamily="50" charset="-128"/>
              </a:rPr>
              <a:t>キーワード分析</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36" name="正方形/長方形 135">
            <a:extLst>
              <a:ext uri="{FF2B5EF4-FFF2-40B4-BE49-F238E27FC236}">
                <a16:creationId xmlns:a16="http://schemas.microsoft.com/office/drawing/2014/main" id="{8528489E-5D9A-CE7B-9EBE-206AE104A39B}"/>
              </a:ext>
            </a:extLst>
          </p:cNvPr>
          <p:cNvSpPr/>
          <p:nvPr/>
        </p:nvSpPr>
        <p:spPr bwMode="auto">
          <a:xfrm>
            <a:off x="308606" y="2784171"/>
            <a:ext cx="926112" cy="1049906"/>
          </a:xfrm>
          <a:prstGeom prst="rect">
            <a:avLst/>
          </a:prstGeom>
          <a:solidFill>
            <a:schemeClr val="bg1"/>
          </a:solidFill>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pPr algn="ctr"/>
            <a:r>
              <a:rPr kumimoji="1" lang="en-US" altLang="ja-JP" sz="600" dirty="0">
                <a:latin typeface="Meiryo UI" panose="020B0604030504040204" pitchFamily="50" charset="-128"/>
                <a:ea typeface="Meiryo UI" panose="020B0604030504040204" pitchFamily="50" charset="-128"/>
              </a:rPr>
              <a:t>NGSI</a:t>
            </a:r>
            <a:r>
              <a:rPr lang="ja-JP" altLang="en-US" sz="600" dirty="0">
                <a:latin typeface="Meiryo UI" panose="020B0604030504040204" pitchFamily="50" charset="-128"/>
                <a:ea typeface="Meiryo UI" panose="020B0604030504040204" pitchFamily="50" charset="-128"/>
              </a:rPr>
              <a:t>連携</a:t>
            </a:r>
            <a:endParaRPr lang="en-US" altLang="ja-JP" sz="600" dirty="0">
              <a:latin typeface="Meiryo UI" panose="020B0604030504040204" pitchFamily="50" charset="-128"/>
              <a:ea typeface="Meiryo UI" panose="020B0604030504040204" pitchFamily="50" charset="-128"/>
            </a:endParaRPr>
          </a:p>
          <a:p>
            <a:pPr algn="ctr"/>
            <a:r>
              <a:rPr lang="ja-JP" altLang="en-US" sz="600" dirty="0">
                <a:latin typeface="Meiryo UI" panose="020B0604030504040204" pitchFamily="50" charset="-128"/>
                <a:ea typeface="Meiryo UI" panose="020B0604030504040204" pitchFamily="50" charset="-128"/>
              </a:rPr>
              <a:t>コンテナ</a:t>
            </a:r>
            <a:endParaRPr lang="en-US" altLang="ja-JP" sz="600" u="sng" dirty="0">
              <a:latin typeface="Meiryo UI" panose="020B0604030504040204" pitchFamily="50" charset="-128"/>
              <a:ea typeface="Meiryo UI" panose="020B0604030504040204" pitchFamily="50" charset="-128"/>
            </a:endParaRPr>
          </a:p>
        </p:txBody>
      </p:sp>
      <p:sp>
        <p:nvSpPr>
          <p:cNvPr id="137" name="正方形/長方形 136">
            <a:extLst>
              <a:ext uri="{FF2B5EF4-FFF2-40B4-BE49-F238E27FC236}">
                <a16:creationId xmlns:a16="http://schemas.microsoft.com/office/drawing/2014/main" id="{72E18E63-4D16-302E-CB94-83A4260E0FDD}"/>
              </a:ext>
            </a:extLst>
          </p:cNvPr>
          <p:cNvSpPr/>
          <p:nvPr/>
        </p:nvSpPr>
        <p:spPr>
          <a:xfrm>
            <a:off x="393607" y="3042462"/>
            <a:ext cx="720890" cy="188586"/>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 dirty="0">
                <a:solidFill>
                  <a:schemeClr val="tx1"/>
                </a:solidFill>
                <a:latin typeface="Meiryo UI" panose="020B0604030504040204" pitchFamily="50" charset="-128"/>
                <a:ea typeface="Meiryo UI" panose="020B0604030504040204" pitchFamily="50" charset="-128"/>
              </a:rPr>
              <a:t>NGSI</a:t>
            </a:r>
            <a:r>
              <a:rPr lang="ja-JP" altLang="en-US" sz="600" dirty="0">
                <a:solidFill>
                  <a:schemeClr val="tx1"/>
                </a:solidFill>
                <a:latin typeface="Meiryo UI" panose="020B0604030504040204" pitchFamily="50" charset="-128"/>
                <a:ea typeface="Meiryo UI" panose="020B0604030504040204" pitchFamily="50" charset="-128"/>
              </a:rPr>
              <a:t>データ</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40" name="正方形/長方形 139">
            <a:extLst>
              <a:ext uri="{FF2B5EF4-FFF2-40B4-BE49-F238E27FC236}">
                <a16:creationId xmlns:a16="http://schemas.microsoft.com/office/drawing/2014/main" id="{B75F6EF4-C5DD-BBC5-3A75-7D6AF5DB87EC}"/>
              </a:ext>
            </a:extLst>
          </p:cNvPr>
          <p:cNvSpPr/>
          <p:nvPr/>
        </p:nvSpPr>
        <p:spPr>
          <a:xfrm>
            <a:off x="393607" y="3535176"/>
            <a:ext cx="720890" cy="188586"/>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 dirty="0">
                <a:solidFill>
                  <a:schemeClr val="tx1"/>
                </a:solidFill>
                <a:latin typeface="Meiryo UI" panose="020B0604030504040204" pitchFamily="50" charset="-128"/>
                <a:ea typeface="Meiryo UI" panose="020B0604030504040204" pitchFamily="50" charset="-128"/>
              </a:rPr>
              <a:t>NGSI</a:t>
            </a:r>
            <a:r>
              <a:rPr lang="ja-JP" altLang="en-US" sz="600" dirty="0">
                <a:solidFill>
                  <a:schemeClr val="tx1"/>
                </a:solidFill>
                <a:latin typeface="Meiryo UI" panose="020B0604030504040204" pitchFamily="50" charset="-128"/>
                <a:ea typeface="Meiryo UI" panose="020B0604030504040204" pitchFamily="50" charset="-128"/>
              </a:rPr>
              <a:t>データ</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モデル取得機能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42" name="正方形/長方形 141">
            <a:extLst>
              <a:ext uri="{FF2B5EF4-FFF2-40B4-BE49-F238E27FC236}">
                <a16:creationId xmlns:a16="http://schemas.microsoft.com/office/drawing/2014/main" id="{79C3B60A-0F95-9596-021A-CFB0E9F170CF}"/>
              </a:ext>
            </a:extLst>
          </p:cNvPr>
          <p:cNvSpPr/>
          <p:nvPr/>
        </p:nvSpPr>
        <p:spPr>
          <a:xfrm>
            <a:off x="393607" y="3297573"/>
            <a:ext cx="720890" cy="188586"/>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 dirty="0">
                <a:solidFill>
                  <a:schemeClr val="tx1"/>
                </a:solidFill>
                <a:latin typeface="Meiryo UI" panose="020B0604030504040204" pitchFamily="50" charset="-128"/>
                <a:ea typeface="Meiryo UI" panose="020B0604030504040204" pitchFamily="50" charset="-128"/>
              </a:rPr>
              <a:t>NGSI</a:t>
            </a:r>
            <a:r>
              <a:rPr lang="ja-JP" altLang="en-US" sz="600" dirty="0">
                <a:solidFill>
                  <a:schemeClr val="tx1"/>
                </a:solidFill>
                <a:latin typeface="Meiryo UI" panose="020B0604030504040204" pitchFamily="50" charset="-128"/>
                <a:ea typeface="Meiryo UI" panose="020B0604030504040204" pitchFamily="50" charset="-128"/>
              </a:rPr>
              <a:t>原本データ</a:t>
            </a:r>
            <a:endParaRPr lang="en-US" altLang="ja-JP" sz="600" dirty="0">
              <a:solidFill>
                <a:schemeClr val="tx1"/>
              </a:solidFill>
              <a:latin typeface="Meiryo UI" panose="020B0604030504040204" pitchFamily="50" charset="-128"/>
              <a:ea typeface="Meiryo UI" panose="020B0604030504040204" pitchFamily="50" charset="-128"/>
            </a:endParaRPr>
          </a:p>
          <a:p>
            <a:pPr algn="ctr"/>
            <a:r>
              <a:rPr lang="ja-JP" altLang="en-US" sz="600" dirty="0">
                <a:solidFill>
                  <a:schemeClr val="tx1"/>
                </a:solidFill>
                <a:latin typeface="Meiryo UI" panose="020B0604030504040204" pitchFamily="50" charset="-128"/>
                <a:ea typeface="Meiryo UI" panose="020B0604030504040204" pitchFamily="50" charset="-128"/>
              </a:rPr>
              <a:t>取得機能</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141" name="正方形/長方形 140">
            <a:extLst>
              <a:ext uri="{FF2B5EF4-FFF2-40B4-BE49-F238E27FC236}">
                <a16:creationId xmlns:a16="http://schemas.microsoft.com/office/drawing/2014/main" id="{5E636532-70B1-094F-8580-5156B58066EA}"/>
              </a:ext>
            </a:extLst>
          </p:cNvPr>
          <p:cNvSpPr/>
          <p:nvPr/>
        </p:nvSpPr>
        <p:spPr bwMode="auto">
          <a:xfrm>
            <a:off x="311107" y="3930706"/>
            <a:ext cx="926112" cy="204991"/>
          </a:xfrm>
          <a:prstGeom prst="rect">
            <a:avLst/>
          </a:prstGeom>
          <a:solidFill>
            <a:schemeClr val="bg1"/>
          </a:solidFill>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600" dirty="0">
                <a:latin typeface="Meiryo UI" panose="020B0604030504040204" pitchFamily="50" charset="-128"/>
                <a:ea typeface="Meiryo UI" panose="020B0604030504040204" pitchFamily="50" charset="-128"/>
              </a:rPr>
              <a:t>ユーザ情報データベース</a:t>
            </a:r>
            <a:endParaRPr lang="en-US" altLang="ja-JP" sz="600" dirty="0">
              <a:latin typeface="Meiryo UI" panose="020B0604030504040204" pitchFamily="50" charset="-128"/>
              <a:ea typeface="Meiryo UI" panose="020B0604030504040204" pitchFamily="50" charset="-128"/>
            </a:endParaRPr>
          </a:p>
        </p:txBody>
      </p:sp>
      <p:sp>
        <p:nvSpPr>
          <p:cNvPr id="203" name="テキスト ボックス 202">
            <a:extLst>
              <a:ext uri="{FF2B5EF4-FFF2-40B4-BE49-F238E27FC236}">
                <a16:creationId xmlns:a16="http://schemas.microsoft.com/office/drawing/2014/main" id="{ED7AD9B9-915E-193B-CA6B-BE8BFA36B9E9}"/>
              </a:ext>
            </a:extLst>
          </p:cNvPr>
          <p:cNvSpPr txBox="1"/>
          <p:nvPr/>
        </p:nvSpPr>
        <p:spPr>
          <a:xfrm>
            <a:off x="218830" y="657969"/>
            <a:ext cx="9482454" cy="312165"/>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■データカタログ作成ツールのソフトウェア構成を以下に示す。</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706353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2.6 </a:t>
            </a:r>
            <a:r>
              <a:rPr lang="ja-JP" altLang="en-US" sz="1800" dirty="0">
                <a:solidFill>
                  <a:schemeClr val="tx1"/>
                </a:solidFill>
                <a:latin typeface="Meiryo UI" panose="020B0604030504040204" pitchFamily="50" charset="-128"/>
                <a:ea typeface="Meiryo UI" panose="020B0604030504040204" pitchFamily="50" charset="-128"/>
              </a:rPr>
              <a:t>機能概要</a:t>
            </a:r>
            <a:r>
              <a:rPr lang="ja-JP" altLang="en-US" sz="1800" dirty="0">
                <a:latin typeface="Meiryo UI" panose="020B0604030504040204" pitchFamily="50" charset="-128"/>
                <a:ea typeface="Meiryo UI" panose="020B0604030504040204" pitchFamily="50" charset="-128"/>
              </a:rPr>
              <a:t> </a:t>
            </a:r>
            <a:r>
              <a:rPr lang="en-US" altLang="ja-JP" sz="1800" dirty="0">
                <a:solidFill>
                  <a:schemeClr val="tx1"/>
                </a:solidFill>
                <a:latin typeface="Meiryo UI" panose="020B0604030504040204" pitchFamily="50" charset="-128"/>
                <a:ea typeface="Meiryo UI" panose="020B0604030504040204" pitchFamily="50" charset="-128"/>
              </a:rPr>
              <a:t>&gt; 2.6.1 </a:t>
            </a:r>
            <a:r>
              <a:rPr lang="ja-JP" altLang="en-US" sz="1800" dirty="0">
                <a:solidFill>
                  <a:schemeClr val="tx1"/>
                </a:solidFill>
                <a:latin typeface="Meiryo UI" panose="020B0604030504040204" pitchFamily="50" charset="-128"/>
                <a:ea typeface="Meiryo UI" panose="020B0604030504040204" pitchFamily="50" charset="-128"/>
              </a:rPr>
              <a:t>内部ソフトウェア構成　付属ツール</a:t>
            </a:r>
            <a:endParaRPr kumimoji="1" lang="ja-JP" altLang="en-US" sz="1800" dirty="0">
              <a:solidFill>
                <a:schemeClr val="tx1"/>
              </a:solidFill>
            </a:endParaRPr>
          </a:p>
        </p:txBody>
      </p:sp>
      <p:sp>
        <p:nvSpPr>
          <p:cNvPr id="7" name="正方形/長方形 6">
            <a:extLst>
              <a:ext uri="{FF2B5EF4-FFF2-40B4-BE49-F238E27FC236}">
                <a16:creationId xmlns:a16="http://schemas.microsoft.com/office/drawing/2014/main" id="{F43004FB-06D1-4F23-A4B2-3FF56B34ED78}"/>
              </a:ext>
            </a:extLst>
          </p:cNvPr>
          <p:cNvSpPr/>
          <p:nvPr/>
        </p:nvSpPr>
        <p:spPr bwMode="auto">
          <a:xfrm>
            <a:off x="218830" y="5514976"/>
            <a:ext cx="9482454" cy="318379"/>
          </a:xfrm>
          <a:prstGeom prst="rect">
            <a:avLst/>
          </a:prstGeom>
          <a:ln w="25400">
            <a:solidFill>
              <a:schemeClr val="tx1">
                <a:lumMod val="65000"/>
                <a:lumOff val="3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pPr algn="ctr"/>
            <a:r>
              <a:rPr kumimoji="1" lang="en-US" altLang="ja-JP" sz="1600" dirty="0">
                <a:latin typeface="Meiryo UI" panose="020B0604030504040204" pitchFamily="50" charset="-128"/>
                <a:ea typeface="Meiryo UI" panose="020B0604030504040204" pitchFamily="50" charset="-128"/>
              </a:rPr>
              <a:t>OS</a:t>
            </a:r>
            <a:endParaRPr kumimoji="1" lang="ja-JP" altLang="en-US" sz="1600" dirty="0">
              <a:latin typeface="Meiryo UI" panose="020B0604030504040204" pitchFamily="50" charset="-128"/>
              <a:ea typeface="Meiryo UI" panose="020B0604030504040204" pitchFamily="50" charset="-128"/>
            </a:endParaRPr>
          </a:p>
        </p:txBody>
      </p:sp>
      <p:sp>
        <p:nvSpPr>
          <p:cNvPr id="49" name="正方形/長方形 48">
            <a:extLst>
              <a:ext uri="{FF2B5EF4-FFF2-40B4-BE49-F238E27FC236}">
                <a16:creationId xmlns:a16="http://schemas.microsoft.com/office/drawing/2014/main" id="{FE40D631-D199-4300-8C6D-69A5E9FA489C}"/>
              </a:ext>
            </a:extLst>
          </p:cNvPr>
          <p:cNvSpPr/>
          <p:nvPr/>
        </p:nvSpPr>
        <p:spPr bwMode="auto">
          <a:xfrm>
            <a:off x="1837856" y="5966631"/>
            <a:ext cx="1334709" cy="645808"/>
          </a:xfrm>
          <a:prstGeom prst="rect">
            <a:avLst/>
          </a:prstGeom>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kumimoji="1" lang="ja-JP" altLang="en-US" sz="1200" dirty="0">
                <a:latin typeface="Meiryo UI" panose="020B0604030504040204" pitchFamily="50" charset="-128"/>
                <a:ea typeface="Meiryo UI" panose="020B0604030504040204" pitchFamily="50" charset="-128"/>
              </a:rPr>
              <a:t>開発コンテナ</a:t>
            </a:r>
            <a:endParaRPr kumimoji="1" lang="en-US" altLang="ja-JP" sz="1200" dirty="0">
              <a:latin typeface="Meiryo UI" panose="020B0604030504040204" pitchFamily="50" charset="-128"/>
              <a:ea typeface="Meiryo UI" panose="020B0604030504040204" pitchFamily="50" charset="-128"/>
            </a:endParaRPr>
          </a:p>
        </p:txBody>
      </p:sp>
      <p:sp>
        <p:nvSpPr>
          <p:cNvPr id="94" name="四角形: 1 つの角を切り取る 93">
            <a:extLst>
              <a:ext uri="{FF2B5EF4-FFF2-40B4-BE49-F238E27FC236}">
                <a16:creationId xmlns:a16="http://schemas.microsoft.com/office/drawing/2014/main" id="{6AEB3E0E-F9B7-460E-AA55-8B48CD816DA3}"/>
              </a:ext>
            </a:extLst>
          </p:cNvPr>
          <p:cNvSpPr/>
          <p:nvPr/>
        </p:nvSpPr>
        <p:spPr>
          <a:xfrm>
            <a:off x="6455823" y="6118544"/>
            <a:ext cx="326662" cy="289469"/>
          </a:xfrm>
          <a:prstGeom prst="snip1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95" name="テキスト ボックス 94">
            <a:extLst>
              <a:ext uri="{FF2B5EF4-FFF2-40B4-BE49-F238E27FC236}">
                <a16:creationId xmlns:a16="http://schemas.microsoft.com/office/drawing/2014/main" id="{0E46891E-092B-45D1-AC69-D17F7C819FD3}"/>
              </a:ext>
            </a:extLst>
          </p:cNvPr>
          <p:cNvSpPr txBox="1"/>
          <p:nvPr/>
        </p:nvSpPr>
        <p:spPr>
          <a:xfrm>
            <a:off x="6186603" y="6471281"/>
            <a:ext cx="902749" cy="253916"/>
          </a:xfrm>
          <a:prstGeom prst="rect">
            <a:avLst/>
          </a:prstGeom>
          <a:noFill/>
        </p:spPr>
        <p:txBody>
          <a:bodyPr wrap="square" rtlCol="0">
            <a:spAutoFit/>
          </a:bodyPr>
          <a:lstStyle/>
          <a:p>
            <a:r>
              <a:rPr lang="ja-JP" altLang="en-US" sz="1050" dirty="0">
                <a:latin typeface="Meiryo UI" panose="020B0604030504040204" pitchFamily="50" charset="-128"/>
                <a:ea typeface="Meiryo UI" panose="020B0604030504040204" pitchFamily="50" charset="-128"/>
              </a:rPr>
              <a:t>格納ファイル</a:t>
            </a:r>
            <a:endParaRPr lang="en-US" altLang="ja-JP" sz="1050" dirty="0">
              <a:latin typeface="Meiryo UI" panose="020B0604030504040204" pitchFamily="50" charset="-128"/>
              <a:ea typeface="Meiryo UI" panose="020B0604030504040204" pitchFamily="50" charset="-128"/>
            </a:endParaRPr>
          </a:p>
        </p:txBody>
      </p:sp>
      <p:sp>
        <p:nvSpPr>
          <p:cNvPr id="60" name="正方形/長方形 59">
            <a:extLst>
              <a:ext uri="{FF2B5EF4-FFF2-40B4-BE49-F238E27FC236}">
                <a16:creationId xmlns:a16="http://schemas.microsoft.com/office/drawing/2014/main" id="{78F6BE7B-4842-4CF6-B6C6-43C296687A53}"/>
              </a:ext>
            </a:extLst>
          </p:cNvPr>
          <p:cNvSpPr/>
          <p:nvPr/>
        </p:nvSpPr>
        <p:spPr>
          <a:xfrm>
            <a:off x="1164269" y="6111623"/>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70" name="正方形/長方形 69">
            <a:extLst>
              <a:ext uri="{FF2B5EF4-FFF2-40B4-BE49-F238E27FC236}">
                <a16:creationId xmlns:a16="http://schemas.microsoft.com/office/drawing/2014/main" id="{FEFF011B-A82C-4FFC-A94C-210B3278D82F}"/>
              </a:ext>
            </a:extLst>
          </p:cNvPr>
          <p:cNvSpPr/>
          <p:nvPr/>
        </p:nvSpPr>
        <p:spPr>
          <a:xfrm>
            <a:off x="5066731" y="5976686"/>
            <a:ext cx="964114" cy="650723"/>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lumMod val="85000"/>
                    <a:lumOff val="15000"/>
                  </a:schemeClr>
                </a:solidFill>
                <a:latin typeface="Meiryo UI" panose="020B0604030504040204" pitchFamily="50" charset="-128"/>
                <a:ea typeface="Meiryo UI" panose="020B0604030504040204" pitchFamily="50" charset="-128"/>
              </a:rPr>
              <a:t>機能ブロック</a:t>
            </a:r>
            <a:endParaRPr lang="en-US" altLang="ja-JP" sz="1200"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150" name="テキスト ボックス 149">
            <a:extLst>
              <a:ext uri="{FF2B5EF4-FFF2-40B4-BE49-F238E27FC236}">
                <a16:creationId xmlns:a16="http://schemas.microsoft.com/office/drawing/2014/main" id="{9B207EC6-635B-415B-9753-F859238D1510}"/>
              </a:ext>
            </a:extLst>
          </p:cNvPr>
          <p:cNvSpPr txBox="1"/>
          <p:nvPr/>
        </p:nvSpPr>
        <p:spPr>
          <a:xfrm>
            <a:off x="218830" y="657969"/>
            <a:ext cx="9482454" cy="312165"/>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■データカタログ作成ツール付属ツールのソフトウェア構成を以下に示す。</a:t>
            </a:r>
            <a:endParaRPr lang="en-US" altLang="ja-JP" sz="1600" dirty="0">
              <a:latin typeface="Meiryo UI" panose="020B0604030504040204" pitchFamily="50" charset="-128"/>
              <a:ea typeface="Meiryo UI" panose="020B0604030504040204" pitchFamily="50" charset="-128"/>
            </a:endParaRPr>
          </a:p>
        </p:txBody>
      </p:sp>
      <p:sp>
        <p:nvSpPr>
          <p:cNvPr id="52" name="正方形/長方形 51">
            <a:extLst>
              <a:ext uri="{FF2B5EF4-FFF2-40B4-BE49-F238E27FC236}">
                <a16:creationId xmlns:a16="http://schemas.microsoft.com/office/drawing/2014/main" id="{E5940231-DAFC-40C0-B177-4F455DB74B5A}"/>
              </a:ext>
            </a:extLst>
          </p:cNvPr>
          <p:cNvSpPr/>
          <p:nvPr/>
        </p:nvSpPr>
        <p:spPr>
          <a:xfrm>
            <a:off x="454893" y="1262313"/>
            <a:ext cx="2275530" cy="13502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000" dirty="0">
                <a:solidFill>
                  <a:schemeClr val="tx1">
                    <a:lumMod val="85000"/>
                    <a:lumOff val="15000"/>
                  </a:schemeClr>
                </a:solidFill>
                <a:latin typeface="Meiryo UI" panose="020B0604030504040204" pitchFamily="50" charset="-128"/>
                <a:ea typeface="Meiryo UI" panose="020B0604030504040204" pitchFamily="50" charset="-128"/>
              </a:rPr>
              <a:t>データ提供者用インポートツール</a:t>
            </a:r>
            <a:endParaRPr lang="en-US" altLang="ja-JP" sz="1000"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69" name="正方形/長方形 68">
            <a:extLst>
              <a:ext uri="{FF2B5EF4-FFF2-40B4-BE49-F238E27FC236}">
                <a16:creationId xmlns:a16="http://schemas.microsoft.com/office/drawing/2014/main" id="{1B6D0C25-BF78-4C08-B703-13D6E80D7DBD}"/>
              </a:ext>
            </a:extLst>
          </p:cNvPr>
          <p:cNvSpPr/>
          <p:nvPr/>
        </p:nvSpPr>
        <p:spPr bwMode="auto">
          <a:xfrm>
            <a:off x="3445787" y="5976686"/>
            <a:ext cx="1334709" cy="645808"/>
          </a:xfrm>
          <a:prstGeom prst="rect">
            <a:avLst/>
          </a:prstGeom>
          <a:ln w="25400">
            <a:solidFill>
              <a:schemeClr val="tx1"/>
            </a:solidFill>
            <a:headEnd/>
            <a:tailEnd/>
          </a:ln>
        </p:spPr>
        <p:style>
          <a:lnRef idx="2">
            <a:schemeClr val="accent4"/>
          </a:lnRef>
          <a:fillRef idx="1">
            <a:schemeClr val="lt1"/>
          </a:fillRef>
          <a:effectRef idx="0">
            <a:schemeClr val="accent4"/>
          </a:effectRef>
          <a:fontRef idx="minor">
            <a:schemeClr val="dk1"/>
          </a:fontRef>
        </p:style>
        <p:txBody>
          <a:bodyPr rtlCol="0" anchor="ctr" anchorCtr="0"/>
          <a:lstStyle/>
          <a:p>
            <a:pPr algn="ct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コンテナ</a:t>
            </a:r>
            <a:endParaRPr kumimoji="1" lang="en-US" altLang="ja-JP" sz="1200" dirty="0">
              <a:latin typeface="Meiryo UI" panose="020B0604030504040204" pitchFamily="50" charset="-128"/>
              <a:ea typeface="Meiryo UI" panose="020B0604030504040204" pitchFamily="50" charset="-128"/>
            </a:endParaRPr>
          </a:p>
        </p:txBody>
      </p:sp>
      <p:sp>
        <p:nvSpPr>
          <p:cNvPr id="72" name="正方形/長方形 71">
            <a:extLst>
              <a:ext uri="{FF2B5EF4-FFF2-40B4-BE49-F238E27FC236}">
                <a16:creationId xmlns:a16="http://schemas.microsoft.com/office/drawing/2014/main" id="{0229B800-74B8-489F-AEE4-2602A1C74D4E}"/>
              </a:ext>
            </a:extLst>
          </p:cNvPr>
          <p:cNvSpPr/>
          <p:nvPr/>
        </p:nvSpPr>
        <p:spPr>
          <a:xfrm>
            <a:off x="928169" y="1734406"/>
            <a:ext cx="1328978" cy="44493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tx1"/>
                </a:solidFill>
                <a:latin typeface="Meiryo UI" panose="020B0604030504040204" pitchFamily="50" charset="-128"/>
                <a:ea typeface="Meiryo UI" panose="020B0604030504040204" pitchFamily="50" charset="-128"/>
              </a:rPr>
              <a:t>インポート機能</a:t>
            </a:r>
            <a:endParaRPr lang="en-US" altLang="ja-JP" sz="900" dirty="0">
              <a:solidFill>
                <a:schemeClr val="tx1"/>
              </a:solidFill>
              <a:latin typeface="Meiryo UI" panose="020B0604030504040204" pitchFamily="50" charset="-128"/>
              <a:ea typeface="Meiryo UI" panose="020B0604030504040204" pitchFamily="50" charset="-128"/>
            </a:endParaRPr>
          </a:p>
        </p:txBody>
      </p:sp>
      <p:sp>
        <p:nvSpPr>
          <p:cNvPr id="75" name="正方形/長方形 74">
            <a:extLst>
              <a:ext uri="{FF2B5EF4-FFF2-40B4-BE49-F238E27FC236}">
                <a16:creationId xmlns:a16="http://schemas.microsoft.com/office/drawing/2014/main" id="{D4459429-4FB2-4192-9036-C59CCBE9A879}"/>
              </a:ext>
            </a:extLst>
          </p:cNvPr>
          <p:cNvSpPr/>
          <p:nvPr/>
        </p:nvSpPr>
        <p:spPr>
          <a:xfrm>
            <a:off x="2998801" y="1262313"/>
            <a:ext cx="2275530" cy="13502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000" dirty="0">
                <a:solidFill>
                  <a:schemeClr val="tx1">
                    <a:lumMod val="85000"/>
                    <a:lumOff val="15000"/>
                  </a:schemeClr>
                </a:solidFill>
                <a:latin typeface="Meiryo UI" panose="020B0604030504040204" pitchFamily="50" charset="-128"/>
                <a:ea typeface="Meiryo UI" panose="020B0604030504040204" pitchFamily="50" charset="-128"/>
              </a:rPr>
              <a:t>データ提供者用エクスポートツール</a:t>
            </a:r>
            <a:endParaRPr lang="en-US" altLang="ja-JP" sz="1000"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80" name="正方形/長方形 79">
            <a:extLst>
              <a:ext uri="{FF2B5EF4-FFF2-40B4-BE49-F238E27FC236}">
                <a16:creationId xmlns:a16="http://schemas.microsoft.com/office/drawing/2014/main" id="{0CA409DA-AA22-4C86-906F-2E2CFC1AB064}"/>
              </a:ext>
            </a:extLst>
          </p:cNvPr>
          <p:cNvSpPr/>
          <p:nvPr/>
        </p:nvSpPr>
        <p:spPr>
          <a:xfrm>
            <a:off x="3472077" y="1734406"/>
            <a:ext cx="1328978" cy="44493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tx1"/>
                </a:solidFill>
                <a:latin typeface="Meiryo UI" panose="020B0604030504040204" pitchFamily="50" charset="-128"/>
                <a:ea typeface="Meiryo UI" panose="020B0604030504040204" pitchFamily="50" charset="-128"/>
              </a:rPr>
              <a:t>エクスポート機能</a:t>
            </a:r>
            <a:endParaRPr lang="en-US" altLang="ja-JP" sz="900" dirty="0">
              <a:solidFill>
                <a:schemeClr val="tx1"/>
              </a:solidFill>
              <a:latin typeface="Meiryo UI" panose="020B0604030504040204" pitchFamily="50" charset="-128"/>
              <a:ea typeface="Meiryo UI" panose="020B0604030504040204" pitchFamily="50" charset="-128"/>
            </a:endParaRPr>
          </a:p>
        </p:txBody>
      </p:sp>
      <p:sp>
        <p:nvSpPr>
          <p:cNvPr id="15" name="正方形/長方形 14">
            <a:extLst>
              <a:ext uri="{FF2B5EF4-FFF2-40B4-BE49-F238E27FC236}">
                <a16:creationId xmlns:a16="http://schemas.microsoft.com/office/drawing/2014/main" id="{9E0F6C88-29E8-4763-A55B-2B4DB91E730A}"/>
              </a:ext>
            </a:extLst>
          </p:cNvPr>
          <p:cNvSpPr/>
          <p:nvPr/>
        </p:nvSpPr>
        <p:spPr>
          <a:xfrm>
            <a:off x="5542709" y="1262313"/>
            <a:ext cx="3556135" cy="1960209"/>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000" dirty="0">
                <a:solidFill>
                  <a:schemeClr val="tx1"/>
                </a:solidFill>
                <a:latin typeface="Meiryo UI" panose="020B0604030504040204" pitchFamily="50" charset="-128"/>
                <a:ea typeface="Meiryo UI" panose="020B0604030504040204" pitchFamily="50" charset="-128"/>
              </a:rPr>
              <a:t>語彙リポジトリ連携ツール</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16" name="正方形/長方形 15">
            <a:extLst>
              <a:ext uri="{FF2B5EF4-FFF2-40B4-BE49-F238E27FC236}">
                <a16:creationId xmlns:a16="http://schemas.microsoft.com/office/drawing/2014/main" id="{DE795C46-34C4-43A0-975D-FAAA4C891471}"/>
              </a:ext>
            </a:extLst>
          </p:cNvPr>
          <p:cNvSpPr/>
          <p:nvPr/>
        </p:nvSpPr>
        <p:spPr>
          <a:xfrm>
            <a:off x="6015984" y="1734406"/>
            <a:ext cx="2642593" cy="44493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tx1"/>
                </a:solidFill>
                <a:latin typeface="Meiryo UI" panose="020B0604030504040204" pitchFamily="50" charset="-128"/>
                <a:ea typeface="Meiryo UI" panose="020B0604030504040204" pitchFamily="50" charset="-128"/>
              </a:rPr>
              <a:t>データカタログ作成ツール用列挙型定義データ変換機能</a:t>
            </a:r>
            <a:endParaRPr lang="en-US" altLang="ja-JP" sz="900" dirty="0">
              <a:solidFill>
                <a:schemeClr val="tx1"/>
              </a:solidFill>
              <a:latin typeface="Meiryo UI" panose="020B0604030504040204" pitchFamily="50" charset="-128"/>
              <a:ea typeface="Meiryo UI" panose="020B0604030504040204" pitchFamily="50" charset="-128"/>
            </a:endParaRPr>
          </a:p>
        </p:txBody>
      </p:sp>
      <p:sp>
        <p:nvSpPr>
          <p:cNvPr id="17" name="正方形/長方形 16">
            <a:extLst>
              <a:ext uri="{FF2B5EF4-FFF2-40B4-BE49-F238E27FC236}">
                <a16:creationId xmlns:a16="http://schemas.microsoft.com/office/drawing/2014/main" id="{B15EB95A-1ACA-44A0-9D7B-690092BDA6BD}"/>
              </a:ext>
            </a:extLst>
          </p:cNvPr>
          <p:cNvSpPr/>
          <p:nvPr/>
        </p:nvSpPr>
        <p:spPr>
          <a:xfrm>
            <a:off x="6015983" y="2397393"/>
            <a:ext cx="2642593" cy="44493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tx1"/>
                </a:solidFill>
                <a:latin typeface="Meiryo UI" panose="020B0604030504040204" pitchFamily="50" charset="-128"/>
                <a:ea typeface="Meiryo UI" panose="020B0604030504040204" pitchFamily="50" charset="-128"/>
              </a:rPr>
              <a:t>語彙リポジトリ用語彙データ変換機能</a:t>
            </a:r>
            <a:endParaRPr lang="en-US" altLang="ja-JP" sz="9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16173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2.6 </a:t>
            </a:r>
            <a:r>
              <a:rPr lang="ja-JP" altLang="en-US" sz="1800" dirty="0">
                <a:solidFill>
                  <a:schemeClr val="tx1"/>
                </a:solidFill>
                <a:latin typeface="Meiryo UI" panose="020B0604030504040204" pitchFamily="50" charset="-128"/>
                <a:ea typeface="Meiryo UI" panose="020B0604030504040204" pitchFamily="50" charset="-128"/>
              </a:rPr>
              <a:t>機能概要</a:t>
            </a:r>
            <a:r>
              <a:rPr lang="ja-JP" altLang="en-US" sz="1800" dirty="0">
                <a:latin typeface="Meiryo UI" panose="020B0604030504040204" pitchFamily="50" charset="-128"/>
                <a:ea typeface="Meiryo UI" panose="020B0604030504040204" pitchFamily="50" charset="-128"/>
              </a:rPr>
              <a:t> </a:t>
            </a:r>
            <a:r>
              <a:rPr lang="en-US" altLang="ja-JP" sz="1800" dirty="0">
                <a:solidFill>
                  <a:schemeClr val="tx1"/>
                </a:solidFill>
                <a:latin typeface="Meiryo UI" panose="020B0604030504040204" pitchFamily="50" charset="-128"/>
                <a:ea typeface="Meiryo UI" panose="020B0604030504040204" pitchFamily="50" charset="-128"/>
              </a:rPr>
              <a:t>&gt; 2.6.2 </a:t>
            </a:r>
            <a:r>
              <a:rPr lang="ja-JP" altLang="en-US" sz="1800" dirty="0">
                <a:solidFill>
                  <a:schemeClr val="tx1"/>
                </a:solidFill>
                <a:latin typeface="Meiryo UI" panose="020B0604030504040204" pitchFamily="50" charset="-128"/>
                <a:ea typeface="Meiryo UI" panose="020B0604030504040204" pitchFamily="50" charset="-128"/>
              </a:rPr>
              <a:t>機能一覧　データカタログ作成ツール</a:t>
            </a:r>
            <a:endParaRPr kumimoji="1" lang="ja-JP" altLang="en-US" sz="1800" dirty="0">
              <a:latin typeface="Meiryo UI" panose="020B0604030504040204" pitchFamily="50" charset="-128"/>
              <a:ea typeface="Meiryo UI" panose="020B0604030504040204" pitchFamily="50" charset="-128"/>
            </a:endParaRPr>
          </a:p>
        </p:txBody>
      </p:sp>
      <p:graphicFrame>
        <p:nvGraphicFramePr>
          <p:cNvPr id="8" name="表 7">
            <a:extLst>
              <a:ext uri="{FF2B5EF4-FFF2-40B4-BE49-F238E27FC236}">
                <a16:creationId xmlns:a16="http://schemas.microsoft.com/office/drawing/2014/main" id="{8500F17F-1984-4C05-BE82-308FE2B86F71}"/>
              </a:ext>
            </a:extLst>
          </p:cNvPr>
          <p:cNvGraphicFramePr>
            <a:graphicFrameLocks noGrp="1"/>
          </p:cNvGraphicFramePr>
          <p:nvPr>
            <p:extLst>
              <p:ext uri="{D42A27DB-BD31-4B8C-83A1-F6EECF244321}">
                <p14:modId xmlns:p14="http://schemas.microsoft.com/office/powerpoint/2010/main" val="4135374191"/>
              </p:ext>
            </p:extLst>
          </p:nvPr>
        </p:nvGraphicFramePr>
        <p:xfrm>
          <a:off x="234001" y="972841"/>
          <a:ext cx="9552127" cy="5806440"/>
        </p:xfrm>
        <a:graphic>
          <a:graphicData uri="http://schemas.openxmlformats.org/drawingml/2006/table">
            <a:tbl>
              <a:tblPr firstRow="1" bandRow="1">
                <a:tableStyleId>{5C22544A-7EE6-4342-B048-85BDC9FD1C3A}</a:tableStyleId>
              </a:tblPr>
              <a:tblGrid>
                <a:gridCol w="363855">
                  <a:extLst>
                    <a:ext uri="{9D8B030D-6E8A-4147-A177-3AD203B41FA5}">
                      <a16:colId xmlns:a16="http://schemas.microsoft.com/office/drawing/2014/main" val="144037847"/>
                    </a:ext>
                  </a:extLst>
                </a:gridCol>
                <a:gridCol w="1644472">
                  <a:extLst>
                    <a:ext uri="{9D8B030D-6E8A-4147-A177-3AD203B41FA5}">
                      <a16:colId xmlns:a16="http://schemas.microsoft.com/office/drawing/2014/main" val="2104206834"/>
                    </a:ext>
                  </a:extLst>
                </a:gridCol>
                <a:gridCol w="1819275">
                  <a:extLst>
                    <a:ext uri="{9D8B030D-6E8A-4147-A177-3AD203B41FA5}">
                      <a16:colId xmlns:a16="http://schemas.microsoft.com/office/drawing/2014/main" val="745753986"/>
                    </a:ext>
                  </a:extLst>
                </a:gridCol>
                <a:gridCol w="5724525">
                  <a:extLst>
                    <a:ext uri="{9D8B030D-6E8A-4147-A177-3AD203B41FA5}">
                      <a16:colId xmlns:a16="http://schemas.microsoft.com/office/drawing/2014/main" val="1762568848"/>
                    </a:ext>
                  </a:extLst>
                </a:gridCol>
              </a:tblGrid>
              <a:tr h="141723">
                <a:tc>
                  <a:txBody>
                    <a:bodyPr/>
                    <a:lstStyle/>
                    <a:p>
                      <a:pPr algn="ctr"/>
                      <a:r>
                        <a:rPr kumimoji="1" lang="en-US" altLang="ja-JP" sz="900" dirty="0">
                          <a:latin typeface="Meiryo UI" panose="020B0604030504040204" pitchFamily="50" charset="-128"/>
                          <a:ea typeface="Meiryo UI" panose="020B0604030504040204" pitchFamily="50" charset="-128"/>
                        </a:rPr>
                        <a:t>#</a:t>
                      </a:r>
                      <a:endParaRPr kumimoji="1" lang="ja-JP" altLang="en-US" sz="900" dirty="0">
                        <a:latin typeface="Meiryo UI" panose="020B0604030504040204" pitchFamily="50" charset="-128"/>
                        <a:ea typeface="Meiryo UI" panose="020B0604030504040204" pitchFamily="50" charset="-128"/>
                      </a:endParaRPr>
                    </a:p>
                  </a:txBody>
                  <a:tcPr anchor="ctr"/>
                </a:tc>
                <a:tc>
                  <a:txBody>
                    <a:bodyPr/>
                    <a:lstStyle/>
                    <a:p>
                      <a:pPr algn="l"/>
                      <a:r>
                        <a:rPr kumimoji="1" lang="ja-JP" altLang="en-US" sz="900" dirty="0">
                          <a:latin typeface="Meiryo UI" panose="020B0604030504040204" pitchFamily="50" charset="-128"/>
                          <a:ea typeface="Meiryo UI" panose="020B0604030504040204" pitchFamily="50" charset="-128"/>
                        </a:rPr>
                        <a:t>分類</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latin typeface="Meiryo UI" panose="020B0604030504040204" pitchFamily="50" charset="-128"/>
                          <a:ea typeface="Meiryo UI" panose="020B0604030504040204" pitchFamily="50" charset="-128"/>
                        </a:rPr>
                        <a:t>機能</a:t>
                      </a:r>
                    </a:p>
                  </a:txBody>
                  <a:tcPr anchor="ctr"/>
                </a:tc>
                <a:tc>
                  <a:txBody>
                    <a:bodyPr/>
                    <a:lstStyle/>
                    <a:p>
                      <a:pPr algn="l"/>
                      <a:r>
                        <a:rPr kumimoji="1" lang="ja-JP" altLang="en-US" sz="900" dirty="0">
                          <a:latin typeface="Meiryo UI" panose="020B0604030504040204" pitchFamily="50" charset="-128"/>
                          <a:ea typeface="Meiryo UI" panose="020B0604030504040204" pitchFamily="50" charset="-128"/>
                        </a:rPr>
                        <a:t>概要</a:t>
                      </a:r>
                    </a:p>
                  </a:txBody>
                  <a:tcPr anchor="ctr"/>
                </a:tc>
                <a:extLst>
                  <a:ext uri="{0D108BD9-81ED-4DB2-BD59-A6C34878D82A}">
                    <a16:rowId xmlns:a16="http://schemas.microsoft.com/office/drawing/2014/main" val="3787570290"/>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a:t>
                      </a:r>
                      <a:endParaRPr kumimoji="1" lang="ja-JP" altLang="en-US" sz="900">
                        <a:latin typeface="Meiryo UI" panose="020B0604030504040204" pitchFamily="50" charset="-128"/>
                        <a:ea typeface="Meiryo UI" panose="020B0604030504040204" pitchFamily="50" charset="-128"/>
                      </a:endParaRPr>
                    </a:p>
                  </a:txBody>
                  <a:tcPr/>
                </a:tc>
                <a:tc rowSpan="4">
                  <a:txBody>
                    <a:bodyPr/>
                    <a:lstStyle/>
                    <a:p>
                      <a:pPr algn="l"/>
                      <a:r>
                        <a:rPr kumimoji="1" lang="en-US" altLang="ja-JP" sz="900" dirty="0">
                          <a:latin typeface="Meiryo UI" panose="020B0604030504040204" pitchFamily="50" charset="-128"/>
                          <a:ea typeface="Meiryo UI" panose="020B0604030504040204" pitchFamily="50" charset="-128"/>
                        </a:rPr>
                        <a:t>Web</a:t>
                      </a:r>
                      <a:r>
                        <a:rPr kumimoji="1" lang="ja-JP" altLang="en-US" sz="900" dirty="0">
                          <a:latin typeface="Meiryo UI" panose="020B0604030504040204" pitchFamily="50" charset="-128"/>
                          <a:ea typeface="Meiryo UI" panose="020B0604030504040204" pitchFamily="50" charset="-128"/>
                        </a:rPr>
                        <a:t>サーバ＆プロキシ</a:t>
                      </a:r>
                      <a:r>
                        <a:rPr kumimoji="1" lang="en-US" altLang="ja-JP" sz="900" dirty="0">
                          <a:latin typeface="Meiryo UI" panose="020B0604030504040204" pitchFamily="50" charset="-128"/>
                          <a:ea typeface="Meiryo UI" panose="020B0604030504040204" pitchFamily="50" charset="-128"/>
                        </a:rPr>
                        <a:t>(Nginx)</a:t>
                      </a:r>
                      <a:endParaRPr kumimoji="1"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kumimoji="1" lang="en-US" altLang="ja-JP" sz="900" dirty="0">
                          <a:solidFill>
                            <a:schemeClr val="tx1">
                              <a:lumMod val="85000"/>
                              <a:lumOff val="15000"/>
                            </a:schemeClr>
                          </a:solidFill>
                          <a:latin typeface="Meiryo UI" panose="020B0604030504040204" pitchFamily="50" charset="-128"/>
                          <a:ea typeface="Meiryo UI" panose="020B0604030504040204" pitchFamily="50" charset="-128"/>
                        </a:rPr>
                        <a:t>Web</a:t>
                      </a:r>
                      <a:r>
                        <a:rPr kumimoji="1"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サーバ機能</a:t>
                      </a:r>
                      <a:endParaRPr kumimoji="1"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URL</a:t>
                      </a:r>
                      <a:r>
                        <a:rPr kumimoji="1" lang="ja-JP" altLang="en-US" sz="900" dirty="0">
                          <a:latin typeface="Meiryo UI" panose="020B0604030504040204" pitchFamily="50" charset="-128"/>
                          <a:ea typeface="Meiryo UI" panose="020B0604030504040204" pitchFamily="50" charset="-128"/>
                        </a:rPr>
                        <a:t>から該当するクライアント画面を返却する。</a:t>
                      </a:r>
                      <a:endParaRPr kumimoji="1" lang="en-US" altLang="ja-JP"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0726770"/>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2</a:t>
                      </a:r>
                      <a:endParaRPr kumimoji="1" lang="ja-JP" altLang="en-US" sz="900">
                        <a:latin typeface="Meiryo UI" panose="020B0604030504040204" pitchFamily="50" charset="-128"/>
                        <a:ea typeface="Meiryo UI" panose="020B0604030504040204" pitchFamily="50" charset="-128"/>
                      </a:endParaRPr>
                    </a:p>
                  </a:txBody>
                  <a:tcPr/>
                </a:tc>
                <a:tc vMerge="1">
                  <a:txBody>
                    <a:bodyPr/>
                    <a:lstStyle/>
                    <a:p>
                      <a:pPr algn="l"/>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プロキシ機能</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URL</a:t>
                      </a: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から</a:t>
                      </a: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Web</a:t>
                      </a: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アプリケーションサーバへプロキシする。</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3</a:t>
                      </a:r>
                      <a:endParaRPr kumimoji="1" lang="ja-JP" altLang="en-US" sz="900">
                        <a:latin typeface="Meiryo UI" panose="020B0604030504040204" pitchFamily="50" charset="-128"/>
                        <a:ea typeface="Meiryo UI" panose="020B0604030504040204" pitchFamily="50" charset="-128"/>
                      </a:endParaRPr>
                    </a:p>
                  </a:txBody>
                  <a:tcPr/>
                </a:tc>
                <a:tc vMerge="1">
                  <a:txBody>
                    <a:bodyPr/>
                    <a:lstStyle/>
                    <a:p>
                      <a:pPr algn="l"/>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en-US" altLang="ja-JP" sz="900">
                          <a:solidFill>
                            <a:schemeClr val="tx1">
                              <a:lumMod val="85000"/>
                              <a:lumOff val="15000"/>
                            </a:schemeClr>
                          </a:solidFill>
                          <a:latin typeface="Meiryo UI" panose="020B0604030504040204" pitchFamily="50" charset="-128"/>
                          <a:ea typeface="Meiryo UI" panose="020B0604030504040204" pitchFamily="50" charset="-128"/>
                        </a:rPr>
                        <a:t>TLS/</a:t>
                      </a: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SSL</a:t>
                      </a: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機能</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Web</a:t>
                      </a: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サーバへの通信を暗号化する。</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90047257"/>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4</a:t>
                      </a:r>
                      <a:endParaRPr kumimoji="1" lang="ja-JP" altLang="en-US" sz="900">
                        <a:latin typeface="Meiryo UI" panose="020B0604030504040204" pitchFamily="50" charset="-128"/>
                        <a:ea typeface="Meiryo UI" panose="020B0604030504040204" pitchFamily="50" charset="-128"/>
                      </a:endParaRPr>
                    </a:p>
                  </a:txBody>
                  <a:tcPr/>
                </a:tc>
                <a:tc vMerge="1">
                  <a:txBody>
                    <a:bodyPr/>
                    <a:lstStyle/>
                    <a:p>
                      <a:pPr algn="l"/>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クライアント画面機能</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データカタログ作成ツールの</a:t>
                      </a: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WebUI</a:t>
                      </a: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45926724"/>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5</a:t>
                      </a:r>
                      <a:endParaRPr kumimoji="1" lang="ja-JP" altLang="en-US" sz="900">
                        <a:latin typeface="Meiryo UI" panose="020B0604030504040204" pitchFamily="50" charset="-128"/>
                        <a:ea typeface="Meiryo UI" panose="020B0604030504040204" pitchFamily="50" charset="-128"/>
                      </a:endParaRPr>
                    </a:p>
                  </a:txBody>
                  <a:tcPr/>
                </a:tc>
                <a:tc rowSpan="13">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900" dirty="0">
                          <a:solidFill>
                            <a:schemeClr val="tx1"/>
                          </a:solidFill>
                          <a:latin typeface="Meiryo UI" panose="020B0604030504040204" pitchFamily="50" charset="-128"/>
                          <a:ea typeface="Meiryo UI" panose="020B0604030504040204" pitchFamily="50" charset="-128"/>
                        </a:rPr>
                        <a:t>Web</a:t>
                      </a:r>
                      <a:r>
                        <a:rPr lang="ja-JP" altLang="en-US" sz="900" dirty="0">
                          <a:solidFill>
                            <a:schemeClr val="tx1"/>
                          </a:solidFill>
                          <a:latin typeface="Meiryo UI" panose="020B0604030504040204" pitchFamily="50" charset="-128"/>
                          <a:ea typeface="Meiryo UI" panose="020B0604030504040204" pitchFamily="50" charset="-128"/>
                        </a:rPr>
                        <a:t>アプリケーションサーバ</a:t>
                      </a:r>
                      <a:r>
                        <a:rPr lang="en-US" altLang="ja-JP" sz="900" dirty="0">
                          <a:solidFill>
                            <a:schemeClr val="tx1"/>
                          </a:solidFill>
                          <a:latin typeface="Meiryo UI" panose="020B0604030504040204" pitchFamily="50" charset="-128"/>
                          <a:ea typeface="Meiryo UI" panose="020B0604030504040204" pitchFamily="50" charset="-128"/>
                        </a:rPr>
                        <a:t>(flask)</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REST</a:t>
                      </a: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 </a:t>
                      </a: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API</a:t>
                      </a: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受信制御機能</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Web</a:t>
                      </a:r>
                      <a:r>
                        <a:rPr kumimoji="1" lang="ja-JP" altLang="en-US" sz="900" dirty="0">
                          <a:latin typeface="Meiryo UI" panose="020B0604030504040204" pitchFamily="50" charset="-128"/>
                          <a:ea typeface="Meiryo UI" panose="020B0604030504040204" pitchFamily="50" charset="-128"/>
                        </a:rPr>
                        <a:t>アプリケーションサーバの外部</a:t>
                      </a:r>
                      <a:r>
                        <a:rPr kumimoji="1" lang="en-US" altLang="ja-JP" sz="900" dirty="0">
                          <a:latin typeface="Meiryo UI" panose="020B0604030504040204" pitchFamily="50" charset="-128"/>
                          <a:ea typeface="Meiryo UI" panose="020B0604030504040204" pitchFamily="50" charset="-128"/>
                        </a:rPr>
                        <a:t>IF</a:t>
                      </a:r>
                      <a:r>
                        <a:rPr kumimoji="1" lang="ja-JP" altLang="en-US" sz="900" dirty="0">
                          <a:latin typeface="Meiryo UI" panose="020B0604030504040204" pitchFamily="50" charset="-128"/>
                          <a:ea typeface="Meiryo UI" panose="020B0604030504040204" pitchFamily="50" charset="-128"/>
                        </a:rPr>
                        <a:t>。</a:t>
                      </a:r>
                      <a:endParaRPr kumimoji="1" lang="en-US" altLang="ja-JP"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61679172"/>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6</a:t>
                      </a:r>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リソース取得機能</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指定された</a:t>
                      </a: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URL</a:t>
                      </a: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からファイルの取得とローカルファイルの取得をする。</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67551712"/>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7</a:t>
                      </a:r>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CKAN</a:t>
                      </a: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 </a:t>
                      </a: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API</a:t>
                      </a: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制御機能</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CKAN</a:t>
                      </a: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へのログイン、ライセンスリスト取得、カタログ検索、カタログ作成、カタログ更新、カタログ削除、オートコンプリートの候補の検索などを行う。</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02519220"/>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8</a:t>
                      </a:r>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pPr algn="l"/>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機械学習サーバ連携機能</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データセットの主分類とデータセットのキーワード、データセットの対象地域の候補取得またはデータセットの対象期間の自動入力のため機械学習サーバの機能を</a:t>
                      </a: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gRPC</a:t>
                      </a: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で呼び出す。</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04157911"/>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9</a:t>
                      </a:r>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一時保存機能</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データカタログ作成ツール上のカタログ情報入力データのファイル保存、保存したファイルの取得と削除を行う。。ファイルはデータカタログ作成ツールのユーザごとに管理する。</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77826465"/>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10</a:t>
                      </a:r>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インポート機能</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インポートファイルをアップロードし、非同期でカタログを</a:t>
                      </a: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1</a:t>
                      </a: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件ずつインポートする。</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80984484"/>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11</a:t>
                      </a:r>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エクスポート機能</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ログインしているユーザに紐づいた組織の全カタログを非同期でエクスポートする。</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09257102"/>
                  </a:ext>
                </a:extLst>
              </a:tr>
              <a:tr h="224132">
                <a:tc>
                  <a:txBody>
                    <a:bodyPr/>
                    <a:lstStyle/>
                    <a:p>
                      <a:pPr algn="ctr"/>
                      <a:r>
                        <a:rPr kumimoji="1" lang="en-US" altLang="ja-JP" sz="900" dirty="0">
                          <a:latin typeface="Meiryo UI" panose="020B0604030504040204" pitchFamily="50" charset="-128"/>
                          <a:ea typeface="Meiryo UI" panose="020B0604030504040204" pitchFamily="50" charset="-128"/>
                        </a:rPr>
                        <a:t>12</a:t>
                      </a:r>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テンプレート機能</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データカタログ作成ツール上のテンプレート設定値を</a:t>
                      </a: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Web</a:t>
                      </a: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アプリケーションサーバ内にファイル保存する。ファイルはユーザごとに管理する。</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1182101"/>
                  </a:ext>
                </a:extLst>
              </a:tr>
              <a:tr h="0">
                <a:tc>
                  <a:txBody>
                    <a:bodyPr/>
                    <a:lstStyle/>
                    <a:p>
                      <a:pPr algn="ctr"/>
                      <a:r>
                        <a:rPr kumimoji="1" lang="en-US" altLang="ja-JP" sz="900" dirty="0">
                          <a:latin typeface="Meiryo UI" panose="020B0604030504040204" pitchFamily="50" charset="-128"/>
                          <a:ea typeface="Meiryo UI" panose="020B0604030504040204" pitchFamily="50" charset="-128"/>
                        </a:rPr>
                        <a:t>13</a:t>
                      </a:r>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来歴管理サーバ連携機能</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カタログの新規来歴登録、公開履歴登録および前段イベント識別子検索のために来歴管理サーバに対して</a:t>
                      </a: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API</a:t>
                      </a: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を実行する。</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63927509"/>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14</a:t>
                      </a:r>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ユーザ制御機能</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組織情報の取得と</a:t>
                      </a:r>
                      <a:r>
                        <a:rPr lang="en-US" altLang="ja-JP" sz="900" dirty="0">
                          <a:solidFill>
                            <a:schemeClr val="tx1"/>
                          </a:solidFill>
                          <a:latin typeface="Meiryo UI" panose="020B0604030504040204" pitchFamily="50" charset="-128"/>
                          <a:ea typeface="Meiryo UI" panose="020B0604030504040204" pitchFamily="50" charset="-128"/>
                        </a:rPr>
                        <a:t>CKAN</a:t>
                      </a:r>
                      <a:r>
                        <a:rPr lang="ja-JP" altLang="en-US" sz="900" dirty="0">
                          <a:solidFill>
                            <a:schemeClr val="tx1"/>
                          </a:solidFill>
                          <a:latin typeface="Meiryo UI" panose="020B0604030504040204" pitchFamily="50" charset="-128"/>
                          <a:ea typeface="Meiryo UI" panose="020B0604030504040204" pitchFamily="50" charset="-128"/>
                        </a:rPr>
                        <a:t>のユーザ情報の取得、作成、更新、削除を行う。</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36107131"/>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15</a:t>
                      </a:r>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地域検索機能</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外部サービス</a:t>
                      </a:r>
                      <a:r>
                        <a:rPr lang="en-US" altLang="ja-JP" sz="900" dirty="0">
                          <a:solidFill>
                            <a:schemeClr val="tx1"/>
                          </a:solidFill>
                          <a:latin typeface="Meiryo UI" panose="020B0604030504040204" pitchFamily="50" charset="-128"/>
                          <a:ea typeface="Meiryo UI" panose="020B0604030504040204" pitchFamily="50" charset="-128"/>
                        </a:rPr>
                        <a:t>geonames</a:t>
                      </a:r>
                      <a:r>
                        <a:rPr lang="ja-JP" altLang="en-US" sz="900" dirty="0">
                          <a:solidFill>
                            <a:schemeClr val="tx1"/>
                          </a:solidFill>
                          <a:latin typeface="Meiryo UI" panose="020B0604030504040204" pitchFamily="50" charset="-128"/>
                          <a:ea typeface="Meiryo UI" panose="020B0604030504040204" pitchFamily="50" charset="-128"/>
                        </a:rPr>
                        <a:t>から地域情報を検索する。</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04713208"/>
                  </a:ext>
                </a:extLst>
              </a:tr>
              <a:tr h="212896">
                <a:tc>
                  <a:txBody>
                    <a:bodyPr/>
                    <a:lstStyle/>
                    <a:p>
                      <a:pPr algn="ctr"/>
                      <a:r>
                        <a:rPr kumimoji="1" lang="en-US" altLang="ja-JP" sz="900" dirty="0">
                          <a:latin typeface="Meiryo UI" panose="020B0604030504040204" pitchFamily="50" charset="-128"/>
                          <a:ea typeface="Meiryo UI" panose="020B0604030504040204" pitchFamily="50" charset="-128"/>
                        </a:rPr>
                        <a:t>16</a:t>
                      </a:r>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en-US" altLang="ja-JP" sz="900" dirty="0">
                          <a:solidFill>
                            <a:schemeClr val="tx1"/>
                          </a:solidFill>
                          <a:latin typeface="Meiryo UI" panose="020B0604030504040204" pitchFamily="50" charset="-128"/>
                          <a:ea typeface="Meiryo UI" panose="020B0604030504040204" pitchFamily="50" charset="-128"/>
                        </a:rPr>
                        <a:t>NGSI</a:t>
                      </a:r>
                      <a:r>
                        <a:rPr lang="ja-JP" altLang="en-US" sz="900" dirty="0">
                          <a:solidFill>
                            <a:schemeClr val="tx1"/>
                          </a:solidFill>
                          <a:latin typeface="Meiryo UI" panose="020B0604030504040204" pitchFamily="50" charset="-128"/>
                          <a:ea typeface="Meiryo UI" panose="020B0604030504040204" pitchFamily="50" charset="-128"/>
                        </a:rPr>
                        <a:t>連携コンテナ連携機能</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en-US" altLang="ja-JP" sz="900" dirty="0">
                          <a:solidFill>
                            <a:schemeClr val="tx1"/>
                          </a:solidFill>
                          <a:latin typeface="Meiryo UI" panose="020B0604030504040204" pitchFamily="50" charset="-128"/>
                          <a:ea typeface="Meiryo UI" panose="020B0604030504040204" pitchFamily="50" charset="-128"/>
                        </a:rPr>
                        <a:t>NGSI</a:t>
                      </a:r>
                      <a:r>
                        <a:rPr lang="ja-JP" altLang="en-US" sz="900" dirty="0">
                          <a:solidFill>
                            <a:schemeClr val="tx1"/>
                          </a:solidFill>
                          <a:latin typeface="Meiryo UI" panose="020B0604030504040204" pitchFamily="50" charset="-128"/>
                          <a:ea typeface="Meiryo UI" panose="020B0604030504040204" pitchFamily="50" charset="-128"/>
                        </a:rPr>
                        <a:t>ファイル取得または</a:t>
                      </a:r>
                      <a:r>
                        <a:rPr lang="en-US" altLang="ja-JP" sz="900" dirty="0">
                          <a:solidFill>
                            <a:schemeClr val="tx1"/>
                          </a:solidFill>
                          <a:latin typeface="Meiryo UI" panose="020B0604030504040204" pitchFamily="50" charset="-128"/>
                          <a:ea typeface="Meiryo UI" panose="020B0604030504040204" pitchFamily="50" charset="-128"/>
                        </a:rPr>
                        <a:t>NGSI</a:t>
                      </a:r>
                      <a:r>
                        <a:rPr lang="ja-JP" altLang="en-US" sz="900" dirty="0">
                          <a:solidFill>
                            <a:schemeClr val="tx1"/>
                          </a:solidFill>
                          <a:latin typeface="Meiryo UI" panose="020B0604030504040204" pitchFamily="50" charset="-128"/>
                          <a:ea typeface="Meiryo UI" panose="020B0604030504040204" pitchFamily="50" charset="-128"/>
                        </a:rPr>
                        <a:t>データモデル取得のために</a:t>
                      </a:r>
                      <a:r>
                        <a:rPr lang="en-US" altLang="ja-JP" sz="900" dirty="0">
                          <a:solidFill>
                            <a:schemeClr val="tx1"/>
                          </a:solidFill>
                          <a:latin typeface="Meiryo UI" panose="020B0604030504040204" pitchFamily="50" charset="-128"/>
                          <a:ea typeface="Meiryo UI" panose="020B0604030504040204" pitchFamily="50" charset="-128"/>
                        </a:rPr>
                        <a:t>NGSI</a:t>
                      </a:r>
                      <a:r>
                        <a:rPr lang="ja-JP" altLang="en-US" sz="900" dirty="0">
                          <a:solidFill>
                            <a:schemeClr val="tx1"/>
                          </a:solidFill>
                          <a:latin typeface="Meiryo UI" panose="020B0604030504040204" pitchFamily="50" charset="-128"/>
                          <a:ea typeface="Meiryo UI" panose="020B0604030504040204" pitchFamily="50" charset="-128"/>
                        </a:rPr>
                        <a:t>連携コンテナに対して</a:t>
                      </a:r>
                      <a:r>
                        <a:rPr lang="en-US" altLang="ja-JP" sz="900" dirty="0">
                          <a:solidFill>
                            <a:schemeClr val="tx1"/>
                          </a:solidFill>
                          <a:latin typeface="Meiryo UI" panose="020B0604030504040204" pitchFamily="50" charset="-128"/>
                          <a:ea typeface="Meiryo UI" panose="020B0604030504040204" pitchFamily="50" charset="-128"/>
                        </a:rPr>
                        <a:t>API</a:t>
                      </a:r>
                      <a:r>
                        <a:rPr lang="ja-JP" altLang="en-US" sz="900" dirty="0">
                          <a:solidFill>
                            <a:schemeClr val="tx1"/>
                          </a:solidFill>
                          <a:latin typeface="Meiryo UI" panose="020B0604030504040204" pitchFamily="50" charset="-128"/>
                          <a:ea typeface="Meiryo UI" panose="020B0604030504040204" pitchFamily="50" charset="-128"/>
                        </a:rPr>
                        <a:t>を実行する。</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61173641"/>
                  </a:ext>
                </a:extLst>
              </a:tr>
              <a:tr h="212896">
                <a:tc>
                  <a:txBody>
                    <a:bodyPr/>
                    <a:lstStyle/>
                    <a:p>
                      <a:pPr algn="ctr"/>
                      <a:r>
                        <a:rPr kumimoji="1" lang="en-US" altLang="ja-JP" sz="900" dirty="0">
                          <a:latin typeface="Meiryo UI" panose="020B0604030504040204" pitchFamily="50" charset="-128"/>
                          <a:ea typeface="Meiryo UI" panose="020B0604030504040204" pitchFamily="50" charset="-128"/>
                        </a:rPr>
                        <a:t>17</a:t>
                      </a:r>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認証サーバ連携機能</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カタログ作成ツールへの認証ログイン、来歴登録時に使用するトークン更新のために認証サーバに対して</a:t>
                      </a:r>
                      <a:r>
                        <a:rPr lang="en-US" altLang="ja-JP" sz="900" dirty="0">
                          <a:solidFill>
                            <a:schemeClr val="tx1"/>
                          </a:solidFill>
                          <a:latin typeface="Meiryo UI" panose="020B0604030504040204" pitchFamily="50" charset="-128"/>
                          <a:ea typeface="Meiryo UI" panose="020B0604030504040204" pitchFamily="50" charset="-128"/>
                        </a:rPr>
                        <a:t>API</a:t>
                      </a:r>
                      <a:r>
                        <a:rPr lang="ja-JP" altLang="en-US" sz="900" dirty="0">
                          <a:solidFill>
                            <a:schemeClr val="tx1"/>
                          </a:solidFill>
                          <a:latin typeface="Meiryo UI" panose="020B0604030504040204" pitchFamily="50" charset="-128"/>
                          <a:ea typeface="Meiryo UI" panose="020B0604030504040204" pitchFamily="50" charset="-128"/>
                        </a:rPr>
                        <a:t>を実行する。</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67732662"/>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18</a:t>
                      </a:r>
                      <a:endParaRPr kumimoji="1" lang="ja-JP" altLang="en-US" sz="900" dirty="0">
                        <a:latin typeface="Meiryo UI" panose="020B0604030504040204" pitchFamily="50" charset="-128"/>
                        <a:ea typeface="Meiryo UI" panose="020B0604030504040204" pitchFamily="50" charset="-128"/>
                      </a:endParaRPr>
                    </a:p>
                  </a:txBody>
                  <a:tcPr/>
                </a:tc>
                <a:tc rowSpan="4">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機械学習サーバ</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日時分析機能</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データカタログ作成の画面入力におけるデータセットの対象期間に対して、候補表示結果を取得する。</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29267225"/>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19</a:t>
                      </a:r>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地域分析機能</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データカタログ作成の画面入力におけるデータセットの対象地域に対して、候補表示結果を取得する。</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42297596"/>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20</a:t>
                      </a:r>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pPr algn="l"/>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テーマ分析機能</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データカタログ作成の画面入力におけるデータセットの主分類に対して、候補表示結果を取得する。</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97112492"/>
                  </a:ext>
                </a:extLst>
              </a:tr>
              <a:tr h="159318">
                <a:tc>
                  <a:txBody>
                    <a:bodyPr/>
                    <a:lstStyle/>
                    <a:p>
                      <a:pPr algn="ctr"/>
                      <a:r>
                        <a:rPr kumimoji="1" lang="en-US" altLang="ja-JP" sz="900" dirty="0">
                          <a:latin typeface="Meiryo UI" panose="020B0604030504040204" pitchFamily="50" charset="-128"/>
                          <a:ea typeface="Meiryo UI" panose="020B0604030504040204" pitchFamily="50" charset="-128"/>
                        </a:rPr>
                        <a:t>21</a:t>
                      </a:r>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pPr algn="l"/>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キーワード分析機能</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データカタログ作成の画面入力におけるデータセットのキーワードに対して、候補表示結果を取得する。</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140738251"/>
                  </a:ext>
                </a:extLst>
              </a:tr>
              <a:tr h="0">
                <a:tc>
                  <a:txBody>
                    <a:bodyPr/>
                    <a:lstStyle/>
                    <a:p>
                      <a:pPr algn="ctr"/>
                      <a:r>
                        <a:rPr kumimoji="1" lang="en-US" altLang="ja-JP" sz="900" dirty="0">
                          <a:latin typeface="Meiryo UI" panose="020B0604030504040204" pitchFamily="50" charset="-128"/>
                          <a:ea typeface="Meiryo UI" panose="020B0604030504040204" pitchFamily="50" charset="-128"/>
                        </a:rPr>
                        <a:t>22</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900" dirty="0">
                          <a:solidFill>
                            <a:schemeClr val="tx1"/>
                          </a:solidFill>
                          <a:latin typeface="Meiryo UI" panose="020B0604030504040204" pitchFamily="50" charset="-128"/>
                          <a:ea typeface="Meiryo UI" panose="020B0604030504040204" pitchFamily="50" charset="-128"/>
                        </a:rPr>
                        <a:t>NGSI</a:t>
                      </a:r>
                      <a:r>
                        <a:rPr lang="ja-JP" altLang="en-US" sz="900" dirty="0">
                          <a:solidFill>
                            <a:schemeClr val="tx1"/>
                          </a:solidFill>
                          <a:latin typeface="Meiryo UI" panose="020B0604030504040204" pitchFamily="50" charset="-128"/>
                          <a:ea typeface="Meiryo UI" panose="020B0604030504040204" pitchFamily="50" charset="-128"/>
                        </a:rPr>
                        <a:t>連携コンテナ</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データモデル取得機能</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データカタログ作成の画面入力における</a:t>
                      </a:r>
                      <a:r>
                        <a:rPr lang="en-US" altLang="ja-JP" sz="900" dirty="0">
                          <a:solidFill>
                            <a:schemeClr val="tx1"/>
                          </a:solidFill>
                          <a:latin typeface="Meiryo UI" panose="020B0604030504040204" pitchFamily="50" charset="-128"/>
                          <a:ea typeface="Meiryo UI" panose="020B0604030504040204" pitchFamily="50" charset="-128"/>
                        </a:rPr>
                        <a:t>NGSI</a:t>
                      </a:r>
                      <a:r>
                        <a:rPr lang="ja-JP" altLang="en-US" sz="900" dirty="0">
                          <a:solidFill>
                            <a:schemeClr val="tx1"/>
                          </a:solidFill>
                          <a:latin typeface="Meiryo UI" panose="020B0604030504040204" pitchFamily="50" charset="-128"/>
                          <a:ea typeface="Meiryo UI" panose="020B0604030504040204" pitchFamily="50" charset="-128"/>
                        </a:rPr>
                        <a:t>データモデルに対して、表示結果を取得する。</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18879285"/>
                  </a:ext>
                </a:extLst>
              </a:tr>
            </a:tbl>
          </a:graphicData>
        </a:graphic>
      </p:graphicFrame>
      <p:sp>
        <p:nvSpPr>
          <p:cNvPr id="9" name="テキスト ボックス 8">
            <a:extLst>
              <a:ext uri="{FF2B5EF4-FFF2-40B4-BE49-F238E27FC236}">
                <a16:creationId xmlns:a16="http://schemas.microsoft.com/office/drawing/2014/main" id="{CA2DDC4D-8D6A-4182-ACCA-02A88FA04B2B}"/>
              </a:ext>
            </a:extLst>
          </p:cNvPr>
          <p:cNvSpPr txBox="1"/>
          <p:nvPr/>
        </p:nvSpPr>
        <p:spPr>
          <a:xfrm>
            <a:off x="15630" y="657969"/>
            <a:ext cx="9864970" cy="312165"/>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■データカタログ作成ツールの機能一覧を示す。</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286145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2.6 </a:t>
            </a:r>
            <a:r>
              <a:rPr lang="ja-JP" altLang="en-US" sz="1800" dirty="0">
                <a:solidFill>
                  <a:schemeClr val="tx1"/>
                </a:solidFill>
                <a:latin typeface="Meiryo UI" panose="020B0604030504040204" pitchFamily="50" charset="-128"/>
                <a:ea typeface="Meiryo UI" panose="020B0604030504040204" pitchFamily="50" charset="-128"/>
              </a:rPr>
              <a:t>機能概要</a:t>
            </a:r>
            <a:r>
              <a:rPr lang="ja-JP" altLang="en-US" sz="1800" dirty="0">
                <a:latin typeface="Meiryo UI" panose="020B0604030504040204" pitchFamily="50" charset="-128"/>
                <a:ea typeface="Meiryo UI" panose="020B0604030504040204" pitchFamily="50" charset="-128"/>
              </a:rPr>
              <a:t> </a:t>
            </a:r>
            <a:r>
              <a:rPr lang="en-US" altLang="ja-JP" sz="1800" dirty="0">
                <a:solidFill>
                  <a:schemeClr val="tx1"/>
                </a:solidFill>
                <a:latin typeface="Meiryo UI" panose="020B0604030504040204" pitchFamily="50" charset="-128"/>
                <a:ea typeface="Meiryo UI" panose="020B0604030504040204" pitchFamily="50" charset="-128"/>
              </a:rPr>
              <a:t>&gt; 2.6.2 </a:t>
            </a:r>
            <a:r>
              <a:rPr lang="ja-JP" altLang="en-US" sz="1800" dirty="0">
                <a:solidFill>
                  <a:schemeClr val="tx1"/>
                </a:solidFill>
                <a:latin typeface="Meiryo UI" panose="020B0604030504040204" pitchFamily="50" charset="-128"/>
                <a:ea typeface="Meiryo UI" panose="020B0604030504040204" pitchFamily="50" charset="-128"/>
              </a:rPr>
              <a:t>機能一覧　付属ツール</a:t>
            </a:r>
            <a:endParaRPr kumimoji="1" lang="ja-JP" altLang="en-US" sz="1800" dirty="0">
              <a:latin typeface="Meiryo UI" panose="020B0604030504040204" pitchFamily="50" charset="-128"/>
              <a:ea typeface="Meiryo UI" panose="020B0604030504040204" pitchFamily="50" charset="-128"/>
            </a:endParaRPr>
          </a:p>
        </p:txBody>
      </p:sp>
      <p:graphicFrame>
        <p:nvGraphicFramePr>
          <p:cNvPr id="8" name="表 7">
            <a:extLst>
              <a:ext uri="{FF2B5EF4-FFF2-40B4-BE49-F238E27FC236}">
                <a16:creationId xmlns:a16="http://schemas.microsoft.com/office/drawing/2014/main" id="{8500F17F-1984-4C05-BE82-308FE2B86F71}"/>
              </a:ext>
            </a:extLst>
          </p:cNvPr>
          <p:cNvGraphicFramePr>
            <a:graphicFrameLocks noGrp="1"/>
          </p:cNvGraphicFramePr>
          <p:nvPr>
            <p:extLst>
              <p:ext uri="{D42A27DB-BD31-4B8C-83A1-F6EECF244321}">
                <p14:modId xmlns:p14="http://schemas.microsoft.com/office/powerpoint/2010/main" val="1391955794"/>
              </p:ext>
            </p:extLst>
          </p:nvPr>
        </p:nvGraphicFramePr>
        <p:xfrm>
          <a:off x="234001" y="1033129"/>
          <a:ext cx="9557699" cy="1965960"/>
        </p:xfrm>
        <a:graphic>
          <a:graphicData uri="http://schemas.openxmlformats.org/drawingml/2006/table">
            <a:tbl>
              <a:tblPr firstRow="1" bandRow="1">
                <a:tableStyleId>{5C22544A-7EE6-4342-B048-85BDC9FD1C3A}</a:tableStyleId>
              </a:tblPr>
              <a:tblGrid>
                <a:gridCol w="369427">
                  <a:extLst>
                    <a:ext uri="{9D8B030D-6E8A-4147-A177-3AD203B41FA5}">
                      <a16:colId xmlns:a16="http://schemas.microsoft.com/office/drawing/2014/main" val="144037847"/>
                    </a:ext>
                  </a:extLst>
                </a:gridCol>
                <a:gridCol w="1644472">
                  <a:extLst>
                    <a:ext uri="{9D8B030D-6E8A-4147-A177-3AD203B41FA5}">
                      <a16:colId xmlns:a16="http://schemas.microsoft.com/office/drawing/2014/main" val="2104206834"/>
                    </a:ext>
                  </a:extLst>
                </a:gridCol>
                <a:gridCol w="1819275">
                  <a:extLst>
                    <a:ext uri="{9D8B030D-6E8A-4147-A177-3AD203B41FA5}">
                      <a16:colId xmlns:a16="http://schemas.microsoft.com/office/drawing/2014/main" val="745753986"/>
                    </a:ext>
                  </a:extLst>
                </a:gridCol>
                <a:gridCol w="5724525">
                  <a:extLst>
                    <a:ext uri="{9D8B030D-6E8A-4147-A177-3AD203B41FA5}">
                      <a16:colId xmlns:a16="http://schemas.microsoft.com/office/drawing/2014/main" val="1762568848"/>
                    </a:ext>
                  </a:extLst>
                </a:gridCol>
              </a:tblGrid>
              <a:tr h="141723">
                <a:tc>
                  <a:txBody>
                    <a:bodyPr/>
                    <a:lstStyle/>
                    <a:p>
                      <a:pPr algn="ct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a:txBody>
                  <a:tcPr anchor="ctr"/>
                </a:tc>
                <a:tc>
                  <a:txBody>
                    <a:bodyPr/>
                    <a:lstStyle/>
                    <a:p>
                      <a:pPr algn="l"/>
                      <a:r>
                        <a:rPr kumimoji="1" lang="ja-JP" altLang="en-US" sz="1100" dirty="0">
                          <a:latin typeface="Meiryo UI" panose="020B0604030504040204" pitchFamily="50" charset="-128"/>
                          <a:ea typeface="Meiryo UI" panose="020B0604030504040204" pitchFamily="50" charset="-128"/>
                        </a:rPr>
                        <a:t>分類</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latin typeface="Meiryo UI" panose="020B0604030504040204" pitchFamily="50" charset="-128"/>
                          <a:ea typeface="Meiryo UI" panose="020B0604030504040204" pitchFamily="50" charset="-128"/>
                        </a:rPr>
                        <a:t>機能</a:t>
                      </a:r>
                    </a:p>
                  </a:txBody>
                  <a:tcPr anchor="ctr"/>
                </a:tc>
                <a:tc>
                  <a:txBody>
                    <a:bodyPr/>
                    <a:lstStyle/>
                    <a:p>
                      <a:pPr algn="l"/>
                      <a:r>
                        <a:rPr kumimoji="1" lang="ja-JP" altLang="en-US" sz="1100" dirty="0">
                          <a:latin typeface="Meiryo UI" panose="020B0604030504040204" pitchFamily="50" charset="-128"/>
                          <a:ea typeface="Meiryo UI" panose="020B0604030504040204" pitchFamily="50" charset="-128"/>
                        </a:rPr>
                        <a:t>概要</a:t>
                      </a:r>
                    </a:p>
                  </a:txBody>
                  <a:tcPr anchor="ctr"/>
                </a:tc>
                <a:extLst>
                  <a:ext uri="{0D108BD9-81ED-4DB2-BD59-A6C34878D82A}">
                    <a16:rowId xmlns:a16="http://schemas.microsoft.com/office/drawing/2014/main" val="3787570290"/>
                  </a:ext>
                </a:extLst>
              </a:tr>
              <a:tr h="141723">
                <a:tc>
                  <a:txBody>
                    <a:bodyPr/>
                    <a:lstStyle/>
                    <a:p>
                      <a:pPr algn="ctr"/>
                      <a:r>
                        <a:rPr kumimoji="1" lang="en-US" altLang="ja-JP" sz="1100" dirty="0">
                          <a:latin typeface="Meiryo UI" panose="020B0604030504040204" pitchFamily="50" charset="-128"/>
                          <a:ea typeface="Meiryo UI" panose="020B0604030504040204" pitchFamily="50" charset="-128"/>
                        </a:rPr>
                        <a:t>1</a:t>
                      </a:r>
                      <a:endParaRPr kumimoji="1" lang="ja-JP" altLang="en-US" sz="1100">
                        <a:latin typeface="Meiryo UI" panose="020B0604030504040204" pitchFamily="50" charset="-128"/>
                        <a:ea typeface="Meiryo UI" panose="020B0604030504040204" pitchFamily="50" charset="-128"/>
                      </a:endParaRPr>
                    </a:p>
                  </a:txBody>
                  <a:tcPr/>
                </a:tc>
                <a:tc>
                  <a:txBody>
                    <a:bodyPr/>
                    <a:lstStyle/>
                    <a:p>
                      <a:pPr algn="l"/>
                      <a:r>
                        <a:rPr kumimoji="1" lang="ja-JP" altLang="en-US" sz="1100" dirty="0">
                          <a:latin typeface="Meiryo UI" panose="020B0604030504040204" pitchFamily="50" charset="-128"/>
                          <a:ea typeface="Meiryo UI" panose="020B0604030504040204" pitchFamily="50" charset="-128"/>
                        </a:rPr>
                        <a:t>データ提供者用インポートツール</a:t>
                      </a:r>
                      <a:endParaRPr kumimoji="1"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kumimoji="1" lang="ja-JP" altLang="en-US" sz="1100" dirty="0">
                          <a:solidFill>
                            <a:schemeClr val="tx1">
                              <a:lumMod val="85000"/>
                              <a:lumOff val="15000"/>
                            </a:schemeClr>
                          </a:solidFill>
                          <a:latin typeface="Meiryo UI" panose="020B0604030504040204" pitchFamily="50" charset="-128"/>
                          <a:ea typeface="Meiryo UI" panose="020B0604030504040204" pitchFamily="50" charset="-128"/>
                        </a:rPr>
                        <a:t>インポート機能</a:t>
                      </a:r>
                      <a:endParaRPr kumimoji="1"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100" dirty="0">
                          <a:solidFill>
                            <a:schemeClr val="tx1">
                              <a:lumMod val="85000"/>
                              <a:lumOff val="15000"/>
                            </a:schemeClr>
                          </a:solidFill>
                          <a:latin typeface="Meiryo UI" panose="020B0604030504040204" pitchFamily="50" charset="-128"/>
                          <a:ea typeface="Meiryo UI" panose="020B0604030504040204" pitchFamily="50" charset="-128"/>
                        </a:rPr>
                        <a:t>インポートファイルからデータカタログを</a:t>
                      </a:r>
                      <a:r>
                        <a:rPr lang="en-US" altLang="ja-JP" sz="1100" dirty="0">
                          <a:solidFill>
                            <a:schemeClr val="tx1">
                              <a:lumMod val="85000"/>
                              <a:lumOff val="15000"/>
                            </a:schemeClr>
                          </a:solidFill>
                          <a:latin typeface="Meiryo UI" panose="020B0604030504040204" pitchFamily="50" charset="-128"/>
                          <a:ea typeface="Meiryo UI" panose="020B0604030504040204" pitchFamily="50" charset="-128"/>
                        </a:rPr>
                        <a:t>1</a:t>
                      </a:r>
                      <a:r>
                        <a:rPr lang="ja-JP" altLang="en-US" sz="1100" dirty="0">
                          <a:solidFill>
                            <a:schemeClr val="tx1">
                              <a:lumMod val="85000"/>
                              <a:lumOff val="15000"/>
                            </a:schemeClr>
                          </a:solidFill>
                          <a:latin typeface="Meiryo UI" panose="020B0604030504040204" pitchFamily="50" charset="-128"/>
                          <a:ea typeface="Meiryo UI" panose="020B0604030504040204" pitchFamily="50" charset="-128"/>
                        </a:rPr>
                        <a:t>件ずつインポートする。</a:t>
                      </a:r>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0726770"/>
                  </a:ext>
                </a:extLst>
              </a:tr>
              <a:tr h="141723">
                <a:tc>
                  <a:txBody>
                    <a:bodyPr/>
                    <a:lstStyle/>
                    <a:p>
                      <a:pPr algn="ctr"/>
                      <a:r>
                        <a:rPr kumimoji="1" lang="en-US" altLang="ja-JP" sz="1100" dirty="0">
                          <a:latin typeface="Meiryo UI" panose="020B0604030504040204" pitchFamily="50" charset="-128"/>
                          <a:ea typeface="Meiryo UI" panose="020B0604030504040204" pitchFamily="50" charset="-128"/>
                        </a:rPr>
                        <a:t>2</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100" dirty="0">
                          <a:latin typeface="Meiryo UI" panose="020B0604030504040204" pitchFamily="50" charset="-128"/>
                          <a:ea typeface="Meiryo UI" panose="020B0604030504040204" pitchFamily="50" charset="-128"/>
                        </a:rPr>
                        <a:t>データ提供者用エクスポートツール</a:t>
                      </a:r>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100" dirty="0">
                          <a:solidFill>
                            <a:schemeClr val="tx1">
                              <a:lumMod val="85000"/>
                              <a:lumOff val="15000"/>
                            </a:schemeClr>
                          </a:solidFill>
                          <a:latin typeface="Meiryo UI" panose="020B0604030504040204" pitchFamily="50" charset="-128"/>
                          <a:ea typeface="Meiryo UI" panose="020B0604030504040204" pitchFamily="50" charset="-128"/>
                        </a:rPr>
                        <a:t>エクスポート機能</a:t>
                      </a:r>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latin typeface="Meiryo UI" panose="020B0604030504040204" pitchFamily="50" charset="-128"/>
                          <a:ea typeface="Meiryo UI" panose="020B0604030504040204" pitchFamily="50" charset="-128"/>
                        </a:rPr>
                        <a:t>指定された</a:t>
                      </a:r>
                      <a:r>
                        <a:rPr lang="ja-JP" altLang="en-US" sz="1100" dirty="0">
                          <a:solidFill>
                            <a:schemeClr val="tx1">
                              <a:lumMod val="85000"/>
                              <a:lumOff val="15000"/>
                            </a:schemeClr>
                          </a:solidFill>
                          <a:latin typeface="Meiryo UI" panose="020B0604030504040204" pitchFamily="50" charset="-128"/>
                          <a:ea typeface="Meiryo UI" panose="020B0604030504040204" pitchFamily="50" charset="-128"/>
                        </a:rPr>
                        <a:t>ユーザに紐づいた組織の全データカタログをエクスポートする。</a:t>
                      </a:r>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61679172"/>
                  </a:ext>
                </a:extLst>
              </a:tr>
              <a:tr h="141723">
                <a:tc rowSpan="2">
                  <a:txBody>
                    <a:bodyPr/>
                    <a:lstStyle/>
                    <a:p>
                      <a:pPr algn="ctr"/>
                      <a:r>
                        <a:rPr kumimoji="1" lang="en-US" altLang="ja-JP" sz="1100" dirty="0">
                          <a:solidFill>
                            <a:schemeClr val="tx1"/>
                          </a:solidFill>
                          <a:latin typeface="Meiryo UI" panose="020B0604030504040204" pitchFamily="50" charset="-128"/>
                          <a:ea typeface="Meiryo UI" panose="020B0604030504040204" pitchFamily="50" charset="-128"/>
                        </a:rPr>
                        <a:t>3</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tc>
                <a:tc rowSpan="2">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100" dirty="0">
                          <a:solidFill>
                            <a:schemeClr val="tx1"/>
                          </a:solidFill>
                          <a:latin typeface="Meiryo UI" panose="020B0604030504040204" pitchFamily="50" charset="-128"/>
                          <a:ea typeface="Meiryo UI" panose="020B0604030504040204" pitchFamily="50" charset="-128"/>
                        </a:rPr>
                        <a:t>語彙リポジトリ連携ツール</a:t>
                      </a:r>
                      <a:endParaRPr lang="en-US" altLang="ja-JP" sz="11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100" dirty="0">
                          <a:solidFill>
                            <a:schemeClr val="tx1"/>
                          </a:solidFill>
                          <a:latin typeface="Meiryo UI" panose="020B0604030504040204" pitchFamily="50" charset="-128"/>
                          <a:ea typeface="Meiryo UI" panose="020B0604030504040204" pitchFamily="50" charset="-128"/>
                        </a:rPr>
                        <a:t>データカタログ作成ツール用列挙型定義データ変換機能</a:t>
                      </a:r>
                      <a:endParaRPr lang="en-US" altLang="ja-JP" sz="11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100" dirty="0">
                          <a:solidFill>
                            <a:schemeClr val="tx1"/>
                          </a:solidFill>
                          <a:latin typeface="Meiryo UI" panose="020B0604030504040204" pitchFamily="50" charset="-128"/>
                          <a:ea typeface="Meiryo UI" panose="020B0604030504040204" pitchFamily="50" charset="-128"/>
                        </a:rPr>
                        <a:t>語彙リポジトリからダウンロードしたファイルをデータカタログ作成ツール用の列挙型定義データに変換する。</a:t>
                      </a:r>
                      <a:endParaRPr lang="en-US" altLang="ja-JP" sz="11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93005937"/>
                  </a:ext>
                </a:extLst>
              </a:tr>
              <a:tr h="141723">
                <a:tc vMerge="1">
                  <a:txBody>
                    <a:bodyPr/>
                    <a:lstStyle/>
                    <a:p>
                      <a:pPr algn="ctr"/>
                      <a:endParaRPr kumimoji="1" lang="ja-JP" altLang="en-US" sz="1100" dirty="0">
                        <a:latin typeface="Meiryo UI" panose="020B0604030504040204" pitchFamily="50" charset="-128"/>
                        <a:ea typeface="Meiryo UI" panose="020B0604030504040204" pitchFamily="50" charset="-128"/>
                      </a:endParaRPr>
                    </a:p>
                  </a:txBody>
                  <a:tcPr/>
                </a:tc>
                <a:tc vMerge="1">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lang="en-US" altLang="ja-JP" sz="11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100" dirty="0">
                          <a:solidFill>
                            <a:schemeClr val="tx1"/>
                          </a:solidFill>
                          <a:latin typeface="Meiryo UI" panose="020B0604030504040204" pitchFamily="50" charset="-128"/>
                          <a:ea typeface="Meiryo UI" panose="020B0604030504040204" pitchFamily="50" charset="-128"/>
                        </a:rPr>
                        <a:t>語彙リポジトリ用語彙データ変換機能</a:t>
                      </a:r>
                      <a:endParaRPr lang="en-US" altLang="ja-JP" sz="11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100" dirty="0">
                          <a:solidFill>
                            <a:schemeClr val="tx1"/>
                          </a:solidFill>
                          <a:latin typeface="Meiryo UI" panose="020B0604030504040204" pitchFamily="50" charset="-128"/>
                          <a:ea typeface="Meiryo UI" panose="020B0604030504040204" pitchFamily="50" charset="-128"/>
                        </a:rPr>
                        <a:t>データカタログ作成ツールで使用されている列挙型定義データを語彙リポジトリに登録用データに変換する。</a:t>
                      </a:r>
                      <a:endParaRPr lang="en-US" altLang="ja-JP" sz="11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9805722"/>
                  </a:ext>
                </a:extLst>
              </a:tr>
            </a:tbl>
          </a:graphicData>
        </a:graphic>
      </p:graphicFrame>
      <p:sp>
        <p:nvSpPr>
          <p:cNvPr id="9" name="テキスト ボックス 8">
            <a:extLst>
              <a:ext uri="{FF2B5EF4-FFF2-40B4-BE49-F238E27FC236}">
                <a16:creationId xmlns:a16="http://schemas.microsoft.com/office/drawing/2014/main" id="{CA2DDC4D-8D6A-4182-ACCA-02A88FA04B2B}"/>
              </a:ext>
            </a:extLst>
          </p:cNvPr>
          <p:cNvSpPr txBox="1"/>
          <p:nvPr/>
        </p:nvSpPr>
        <p:spPr>
          <a:xfrm>
            <a:off x="15630" y="657969"/>
            <a:ext cx="9864970" cy="312165"/>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■データカタログ作成ツール付属ツールの機能一覧を示す。</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279816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21AC29-1E6E-4DAA-A4C9-61B8892C42ED}"/>
              </a:ext>
            </a:extLst>
          </p:cNvPr>
          <p:cNvSpPr>
            <a:spLocks noGrp="1"/>
          </p:cNvSpPr>
          <p:nvPr>
            <p:ph type="title"/>
          </p:nvPr>
        </p:nvSpPr>
        <p:spPr/>
        <p:txBody>
          <a:bodyPr/>
          <a:lstStyle/>
          <a:p>
            <a:r>
              <a:rPr lang="en-US" altLang="ja-JP" dirty="0"/>
              <a:t>3. </a:t>
            </a:r>
            <a:r>
              <a:rPr lang="ja-JP" altLang="en-US" dirty="0"/>
              <a:t>基本設計</a:t>
            </a:r>
            <a:endParaRPr kumimoji="1" lang="ja-JP" altLang="en-US" dirty="0"/>
          </a:p>
        </p:txBody>
      </p:sp>
    </p:spTree>
    <p:extLst>
      <p:ext uri="{BB962C8B-B14F-4D97-AF65-F5344CB8AC3E}">
        <p14:creationId xmlns:p14="http://schemas.microsoft.com/office/powerpoint/2010/main" val="22062547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3.1 </a:t>
            </a:r>
            <a:r>
              <a:rPr lang="ja-JP" altLang="en-US" sz="1800" dirty="0">
                <a:solidFill>
                  <a:schemeClr val="tx1"/>
                </a:solidFill>
                <a:latin typeface="Meiryo UI" panose="020B0604030504040204" pitchFamily="50" charset="-128"/>
                <a:ea typeface="Meiryo UI" panose="020B0604030504040204" pitchFamily="50" charset="-128"/>
              </a:rPr>
              <a:t>シーケンス </a:t>
            </a:r>
            <a:r>
              <a:rPr lang="en-US" altLang="ja-JP" sz="1800" dirty="0">
                <a:solidFill>
                  <a:schemeClr val="tx1"/>
                </a:solidFill>
                <a:latin typeface="Meiryo UI" panose="020B0604030504040204" pitchFamily="50" charset="-128"/>
                <a:ea typeface="Meiryo UI" panose="020B0604030504040204" pitchFamily="50" charset="-128"/>
              </a:rPr>
              <a:t>&gt; 3.1.1 </a:t>
            </a:r>
            <a:r>
              <a:rPr lang="ja-JP" altLang="en-US" sz="1800" dirty="0">
                <a:solidFill>
                  <a:schemeClr val="tx1"/>
                </a:solidFill>
                <a:latin typeface="Meiryo UI" panose="020B0604030504040204" pitchFamily="50" charset="-128"/>
                <a:ea typeface="Meiryo UI" panose="020B0604030504040204" pitchFamily="50" charset="-128"/>
              </a:rPr>
              <a:t>処理ごとのシーケンス</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50751"/>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■別紙「基本設計書</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データカタログ作成ツール</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別紙</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シーケンス一覧</a:t>
            </a:r>
            <a:r>
              <a:rPr lang="en-US" altLang="ja-JP" sz="1600" dirty="0">
                <a:latin typeface="Meiryo UI" panose="020B0604030504040204" pitchFamily="50" charset="-128"/>
                <a:ea typeface="Meiryo UI" panose="020B0604030504040204" pitchFamily="50" charset="-128"/>
              </a:rPr>
              <a:t>.pptx</a:t>
            </a:r>
            <a:r>
              <a:rPr lang="ja-JP" altLang="en-US" sz="1600" dirty="0">
                <a:latin typeface="Meiryo UI" panose="020B0604030504040204" pitchFamily="50" charset="-128"/>
                <a:ea typeface="Meiryo UI" panose="020B0604030504040204" pitchFamily="50" charset="-128"/>
              </a:rPr>
              <a:t>」のシーケンスを参照。　</a:t>
            </a:r>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530662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3.2 </a:t>
            </a:r>
            <a:r>
              <a:rPr lang="ja-JP" altLang="en-US" sz="1800" dirty="0">
                <a:solidFill>
                  <a:schemeClr val="tx1"/>
                </a:solidFill>
                <a:latin typeface="Meiryo UI" panose="020B0604030504040204" pitchFamily="50" charset="-128"/>
                <a:ea typeface="Meiryo UI" panose="020B0604030504040204" pitchFamily="50" charset="-128"/>
              </a:rPr>
              <a:t>画面 </a:t>
            </a:r>
            <a:r>
              <a:rPr lang="en-US" altLang="ja-JP" sz="1800" dirty="0">
                <a:solidFill>
                  <a:schemeClr val="tx1"/>
                </a:solidFill>
                <a:latin typeface="Meiryo UI" panose="020B0604030504040204" pitchFamily="50" charset="-128"/>
                <a:ea typeface="Meiryo UI" panose="020B0604030504040204" pitchFamily="50" charset="-128"/>
              </a:rPr>
              <a:t>&gt; 3.2.1 </a:t>
            </a:r>
            <a:r>
              <a:rPr lang="ja-JP" altLang="en-US" sz="1800" dirty="0">
                <a:solidFill>
                  <a:schemeClr val="tx1"/>
                </a:solidFill>
                <a:latin typeface="Meiryo UI" panose="020B0604030504040204" pitchFamily="50" charset="-128"/>
                <a:ea typeface="Meiryo UI" panose="020B0604030504040204" pitchFamily="50" charset="-128"/>
              </a:rPr>
              <a:t>画面遷移</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42129"/>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■別紙「基本設計書</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データカタログ作成ツール</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別紙</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画面仕様</a:t>
            </a:r>
            <a:r>
              <a:rPr lang="en-US" altLang="ja-JP" sz="1600" dirty="0">
                <a:latin typeface="Meiryo UI" panose="020B0604030504040204" pitchFamily="50" charset="-128"/>
                <a:ea typeface="Meiryo UI" panose="020B0604030504040204" pitchFamily="50" charset="-128"/>
              </a:rPr>
              <a:t>.pptx</a:t>
            </a:r>
            <a:r>
              <a:rPr lang="ja-JP" altLang="en-US" sz="1600" dirty="0">
                <a:latin typeface="Meiryo UI" panose="020B0604030504040204" pitchFamily="50" charset="-128"/>
                <a:ea typeface="Meiryo UI" panose="020B0604030504040204" pitchFamily="50" charset="-128"/>
              </a:rPr>
              <a:t>」の画面遷移を参照。　</a:t>
            </a:r>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235769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3.2 </a:t>
            </a:r>
            <a:r>
              <a:rPr lang="ja-JP" altLang="en-US" sz="1800" dirty="0">
                <a:solidFill>
                  <a:schemeClr val="tx1"/>
                </a:solidFill>
                <a:latin typeface="Meiryo UI" panose="020B0604030504040204" pitchFamily="50" charset="-128"/>
                <a:ea typeface="Meiryo UI" panose="020B0604030504040204" pitchFamily="50" charset="-128"/>
              </a:rPr>
              <a:t>画面 </a:t>
            </a:r>
            <a:r>
              <a:rPr lang="en-US" altLang="ja-JP" sz="1800" dirty="0">
                <a:solidFill>
                  <a:schemeClr val="tx1"/>
                </a:solidFill>
                <a:latin typeface="Meiryo UI" panose="020B0604030504040204" pitchFamily="50" charset="-128"/>
                <a:ea typeface="Meiryo UI" panose="020B0604030504040204" pitchFamily="50" charset="-128"/>
              </a:rPr>
              <a:t>&gt; 3.2.2 </a:t>
            </a:r>
            <a:r>
              <a:rPr lang="ja-JP" altLang="en-US" sz="1800" dirty="0">
                <a:solidFill>
                  <a:schemeClr val="tx1"/>
                </a:solidFill>
                <a:latin typeface="Meiryo UI" panose="020B0604030504040204" pitchFamily="50" charset="-128"/>
                <a:ea typeface="Meiryo UI" panose="020B0604030504040204" pitchFamily="50" charset="-128"/>
              </a:rPr>
              <a:t>画面イメージ</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63451"/>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■別紙「基本設計書</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データカタログ作成ツール</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別紙</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画面仕様</a:t>
            </a:r>
            <a:r>
              <a:rPr lang="en-US" altLang="ja-JP" sz="1600" dirty="0">
                <a:latin typeface="Meiryo UI" panose="020B0604030504040204" pitchFamily="50" charset="-128"/>
                <a:ea typeface="Meiryo UI" panose="020B0604030504040204" pitchFamily="50" charset="-128"/>
              </a:rPr>
              <a:t>.pptx</a:t>
            </a:r>
            <a:r>
              <a:rPr lang="ja-JP" altLang="en-US" sz="1600" dirty="0">
                <a:latin typeface="Meiryo UI" panose="020B0604030504040204" pitchFamily="50" charset="-128"/>
                <a:ea typeface="Meiryo UI" panose="020B0604030504040204" pitchFamily="50" charset="-128"/>
              </a:rPr>
              <a:t>」の画面イメージを参照。　</a:t>
            </a:r>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86185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3.3 </a:t>
            </a:r>
            <a:r>
              <a:rPr lang="ja-JP" altLang="en-US" sz="1800" dirty="0">
                <a:latin typeface="Meiryo UI" panose="020B0604030504040204" pitchFamily="50" charset="-128"/>
                <a:ea typeface="Meiryo UI" panose="020B0604030504040204" pitchFamily="50" charset="-128"/>
              </a:rPr>
              <a:t>機能仕様</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■別紙「基本設計書</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データカタログ作成ツール</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別紙</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機能仕様</a:t>
            </a:r>
            <a:r>
              <a:rPr lang="en-US" altLang="ja-JP" sz="1600" dirty="0">
                <a:latin typeface="Meiryo UI" panose="020B0604030504040204" pitchFamily="50" charset="-128"/>
                <a:ea typeface="Meiryo UI" panose="020B0604030504040204" pitchFamily="50" charset="-128"/>
              </a:rPr>
              <a:t>.pptx</a:t>
            </a:r>
            <a:r>
              <a:rPr lang="ja-JP" altLang="en-US" sz="1600" dirty="0">
                <a:latin typeface="Meiryo UI" panose="020B0604030504040204" pitchFamily="50" charset="-128"/>
                <a:ea typeface="Meiryo UI" panose="020B0604030504040204" pitchFamily="50" charset="-128"/>
              </a:rPr>
              <a:t>」の機能仕様を参照。　</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73277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1.1 </a:t>
            </a:r>
            <a:r>
              <a:rPr lang="ja-JP" altLang="en-US" sz="1800" dirty="0">
                <a:latin typeface="Meiryo UI" panose="020B0604030504040204" pitchFamily="50" charset="-128"/>
                <a:ea typeface="Meiryo UI" panose="020B0604030504040204" pitchFamily="50" charset="-128"/>
              </a:rPr>
              <a:t>データカタログ作成ツール概要 </a:t>
            </a:r>
            <a:r>
              <a:rPr lang="en-US" altLang="ja-JP" sz="1800" dirty="0">
                <a:latin typeface="Meiryo UI" panose="020B0604030504040204" pitchFamily="50" charset="-128"/>
                <a:ea typeface="Meiryo UI" panose="020B0604030504040204" pitchFamily="50" charset="-128"/>
              </a:rPr>
              <a:t>&gt; 1.1.2 </a:t>
            </a:r>
            <a:r>
              <a:rPr lang="ja-JP" altLang="en-US" sz="1800" dirty="0">
                <a:latin typeface="Meiryo UI" panose="020B0604030504040204" pitchFamily="50" charset="-128"/>
                <a:ea typeface="Meiryo UI" panose="020B0604030504040204" pitchFamily="50" charset="-128"/>
              </a:rPr>
              <a:t>機能要件</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676040"/>
            <a:ext cx="9293823" cy="432000"/>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■データカタログ作成ツールの機能要件</a:t>
            </a:r>
            <a:endParaRPr lang="en-US" altLang="ja-JP" sz="1600" dirty="0">
              <a:latin typeface="Meiryo UI" panose="020B0604030504040204" pitchFamily="50" charset="-128"/>
              <a:ea typeface="Meiryo UI" panose="020B0604030504040204" pitchFamily="50" charset="-128"/>
            </a:endParaRPr>
          </a:p>
        </p:txBody>
      </p:sp>
      <p:graphicFrame>
        <p:nvGraphicFramePr>
          <p:cNvPr id="3" name="表 3">
            <a:extLst>
              <a:ext uri="{FF2B5EF4-FFF2-40B4-BE49-F238E27FC236}">
                <a16:creationId xmlns:a16="http://schemas.microsoft.com/office/drawing/2014/main" id="{CDF71B03-43DB-4BCA-9ECB-E2C8FB675904}"/>
              </a:ext>
            </a:extLst>
          </p:cNvPr>
          <p:cNvGraphicFramePr>
            <a:graphicFrameLocks noGrp="1"/>
          </p:cNvGraphicFramePr>
          <p:nvPr>
            <p:extLst>
              <p:ext uri="{D42A27DB-BD31-4B8C-83A1-F6EECF244321}">
                <p14:modId xmlns:p14="http://schemas.microsoft.com/office/powerpoint/2010/main" val="1007659332"/>
              </p:ext>
            </p:extLst>
          </p:nvPr>
        </p:nvGraphicFramePr>
        <p:xfrm>
          <a:off x="234000" y="1006979"/>
          <a:ext cx="9476573" cy="5120640"/>
        </p:xfrm>
        <a:graphic>
          <a:graphicData uri="http://schemas.openxmlformats.org/drawingml/2006/table">
            <a:tbl>
              <a:tblPr firstRow="1" bandRow="1">
                <a:tableStyleId>{5C22544A-7EE6-4342-B048-85BDC9FD1C3A}</a:tableStyleId>
              </a:tblPr>
              <a:tblGrid>
                <a:gridCol w="522356">
                  <a:extLst>
                    <a:ext uri="{9D8B030D-6E8A-4147-A177-3AD203B41FA5}">
                      <a16:colId xmlns:a16="http://schemas.microsoft.com/office/drawing/2014/main" val="2040273163"/>
                    </a:ext>
                  </a:extLst>
                </a:gridCol>
                <a:gridCol w="8954217">
                  <a:extLst>
                    <a:ext uri="{9D8B030D-6E8A-4147-A177-3AD203B41FA5}">
                      <a16:colId xmlns:a16="http://schemas.microsoft.com/office/drawing/2014/main" val="1804676239"/>
                    </a:ext>
                  </a:extLst>
                </a:gridCol>
              </a:tblGrid>
              <a:tr h="237924">
                <a:tc>
                  <a:txBody>
                    <a:bodyPr/>
                    <a:lstStyle/>
                    <a:p>
                      <a:pPr algn="ctr"/>
                      <a:r>
                        <a:rPr kumimoji="1" lang="en-US" altLang="ja-JP" sz="1200" dirty="0">
                          <a:solidFill>
                            <a:schemeClr val="bg1"/>
                          </a:solidFill>
                          <a:latin typeface="Meiryo UI" panose="020B0604030504040204" pitchFamily="50" charset="-128"/>
                          <a:ea typeface="Meiryo UI" panose="020B0604030504040204" pitchFamily="50" charset="-128"/>
                        </a:rPr>
                        <a:t>#</a:t>
                      </a:r>
                    </a:p>
                  </a:txBody>
                  <a:tcPr anchor="ctr"/>
                </a:tc>
                <a:tc>
                  <a:txBody>
                    <a:bodyPr/>
                    <a:lstStyle/>
                    <a:p>
                      <a:r>
                        <a:rPr kumimoji="1" lang="ja-JP" altLang="en-US" sz="1200" dirty="0">
                          <a:solidFill>
                            <a:schemeClr val="bg1"/>
                          </a:solidFill>
                          <a:latin typeface="Meiryo UI" panose="020B0604030504040204" pitchFamily="50" charset="-128"/>
                          <a:ea typeface="Meiryo UI" panose="020B0604030504040204" pitchFamily="50" charset="-128"/>
                        </a:rPr>
                        <a:t>機能要件</a:t>
                      </a:r>
                    </a:p>
                  </a:txBody>
                  <a:tcPr anchor="ctr"/>
                </a:tc>
                <a:extLst>
                  <a:ext uri="{0D108BD9-81ED-4DB2-BD59-A6C34878D82A}">
                    <a16:rowId xmlns:a16="http://schemas.microsoft.com/office/drawing/2014/main" val="3433761847"/>
                  </a:ext>
                </a:extLst>
              </a:tr>
              <a:tr h="226035">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1</a:t>
                      </a:r>
                    </a:p>
                  </a:txBody>
                  <a:tcPr anchor="ctr"/>
                </a:tc>
                <a:tc>
                  <a:txBody>
                    <a:bodyPr/>
                    <a:lstStyle/>
                    <a:p>
                      <a:r>
                        <a:rPr kumimoji="1" lang="en-US" altLang="ja-JP" sz="1200" dirty="0">
                          <a:solidFill>
                            <a:schemeClr val="tx1"/>
                          </a:solidFill>
                          <a:latin typeface="Meiryo UI" panose="020B0604030504040204" pitchFamily="50" charset="-128"/>
                          <a:ea typeface="Meiryo UI" panose="020B0604030504040204" pitchFamily="50" charset="-128"/>
                        </a:rPr>
                        <a:t>CKAN</a:t>
                      </a:r>
                      <a:r>
                        <a:rPr kumimoji="1" lang="ja-JP" altLang="en-US" sz="1200" dirty="0">
                          <a:solidFill>
                            <a:schemeClr val="tx1"/>
                          </a:solidFill>
                          <a:latin typeface="Meiryo UI" panose="020B0604030504040204" pitchFamily="50" charset="-128"/>
                          <a:ea typeface="Meiryo UI" panose="020B0604030504040204" pitchFamily="50" charset="-128"/>
                        </a:rPr>
                        <a:t>に対して、画面操作でカタログの作成・更新ができること。</a:t>
                      </a:r>
                    </a:p>
                  </a:txBody>
                  <a:tcPr anchor="ctr"/>
                </a:tc>
                <a:extLst>
                  <a:ext uri="{0D108BD9-81ED-4DB2-BD59-A6C34878D82A}">
                    <a16:rowId xmlns:a16="http://schemas.microsoft.com/office/drawing/2014/main" val="1391738026"/>
                  </a:ext>
                </a:extLst>
              </a:tr>
              <a:tr h="222347">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2</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カタログ作成時に来歴を登録できること。</a:t>
                      </a:r>
                    </a:p>
                  </a:txBody>
                  <a:tcPr anchor="ctr"/>
                </a:tc>
                <a:extLst>
                  <a:ext uri="{0D108BD9-81ED-4DB2-BD59-A6C34878D82A}">
                    <a16:rowId xmlns:a16="http://schemas.microsoft.com/office/drawing/2014/main" val="1705012875"/>
                  </a:ext>
                </a:extLst>
              </a:tr>
              <a:tr h="222347">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3</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カタログを作成・更新する</a:t>
                      </a:r>
                      <a:r>
                        <a:rPr kumimoji="1" lang="en-US" altLang="ja-JP" sz="1200" dirty="0">
                          <a:solidFill>
                            <a:schemeClr val="tx1"/>
                          </a:solidFill>
                          <a:latin typeface="Meiryo UI" panose="020B0604030504040204" pitchFamily="50" charset="-128"/>
                          <a:ea typeface="Meiryo UI" panose="020B0604030504040204" pitchFamily="50" charset="-128"/>
                        </a:rPr>
                        <a:t>CKAN</a:t>
                      </a:r>
                      <a:r>
                        <a:rPr kumimoji="1" lang="ja-JP" altLang="en-US" sz="1200" dirty="0">
                          <a:solidFill>
                            <a:schemeClr val="tx1"/>
                          </a:solidFill>
                          <a:latin typeface="Meiryo UI" panose="020B0604030504040204" pitchFamily="50" charset="-128"/>
                          <a:ea typeface="Meiryo UI" panose="020B0604030504040204" pitchFamily="50" charset="-128"/>
                        </a:rPr>
                        <a:t>は横断カタログサイト・詳細カタログサイトの</a:t>
                      </a:r>
                      <a:r>
                        <a:rPr kumimoji="1" lang="en-US" altLang="ja-JP" sz="1200" dirty="0">
                          <a:solidFill>
                            <a:schemeClr val="tx1"/>
                          </a:solidFill>
                          <a:latin typeface="Meiryo UI" panose="020B0604030504040204" pitchFamily="50" charset="-128"/>
                          <a:ea typeface="Meiryo UI" panose="020B0604030504040204" pitchFamily="50" charset="-128"/>
                        </a:rPr>
                        <a:t>2</a:t>
                      </a:r>
                      <a:r>
                        <a:rPr kumimoji="1" lang="ja-JP" altLang="en-US" sz="1200" dirty="0">
                          <a:solidFill>
                            <a:schemeClr val="tx1"/>
                          </a:solidFill>
                          <a:latin typeface="Meiryo UI" panose="020B0604030504040204" pitchFamily="50" charset="-128"/>
                          <a:ea typeface="Meiryo UI" panose="020B0604030504040204" pitchFamily="50" charset="-128"/>
                        </a:rPr>
                        <a:t>つを対象にできること。</a:t>
                      </a:r>
                    </a:p>
                  </a:txBody>
                  <a:tcPr anchor="ctr"/>
                </a:tc>
                <a:extLst>
                  <a:ext uri="{0D108BD9-81ED-4DB2-BD59-A6C34878D82A}">
                    <a16:rowId xmlns:a16="http://schemas.microsoft.com/office/drawing/2014/main" val="3043040374"/>
                  </a:ext>
                </a:extLst>
              </a:tr>
              <a:tr h="222347">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4</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横断カタログ、詳細カタログを紐づけて扱うことができること。</a:t>
                      </a:r>
                    </a:p>
                  </a:txBody>
                  <a:tcPr anchor="ctr"/>
                </a:tc>
                <a:extLst>
                  <a:ext uri="{0D108BD9-81ED-4DB2-BD59-A6C34878D82A}">
                    <a16:rowId xmlns:a16="http://schemas.microsoft.com/office/drawing/2014/main" val="4225271154"/>
                  </a:ext>
                </a:extLst>
              </a:tr>
              <a:tr h="222347">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5</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入力補助、来歴登録のためのデータファイルは、</a:t>
                      </a:r>
                      <a:r>
                        <a:rPr kumimoji="1" lang="en-US" altLang="ja-JP" sz="1200" dirty="0">
                          <a:solidFill>
                            <a:schemeClr val="tx1"/>
                          </a:solidFill>
                          <a:latin typeface="Meiryo UI" panose="020B0604030504040204" pitchFamily="50" charset="-128"/>
                          <a:ea typeface="Meiryo UI" panose="020B0604030504040204" pitchFamily="50" charset="-128"/>
                        </a:rPr>
                        <a:t>http</a:t>
                      </a:r>
                      <a:r>
                        <a:rPr kumimoji="1" lang="ja-JP" altLang="en-US" sz="1200" dirty="0">
                          <a:solidFill>
                            <a:schemeClr val="tx1"/>
                          </a:solidFill>
                          <a:latin typeface="Meiryo UI" panose="020B0604030504040204" pitchFamily="50" charset="-128"/>
                          <a:ea typeface="Meiryo UI" panose="020B0604030504040204" pitchFamily="50" charset="-128"/>
                        </a:rPr>
                        <a:t>、</a:t>
                      </a:r>
                      <a:r>
                        <a:rPr kumimoji="1" lang="en-US" altLang="ja-JP" sz="1200" dirty="0">
                          <a:solidFill>
                            <a:schemeClr val="tx1"/>
                          </a:solidFill>
                          <a:latin typeface="Meiryo UI" panose="020B0604030504040204" pitchFamily="50" charset="-128"/>
                          <a:ea typeface="Meiryo UI" panose="020B0604030504040204" pitchFamily="50" charset="-128"/>
                        </a:rPr>
                        <a:t>ftp</a:t>
                      </a:r>
                      <a:r>
                        <a:rPr kumimoji="1" lang="ja-JP" altLang="en-US" sz="1200" dirty="0">
                          <a:solidFill>
                            <a:schemeClr val="tx1"/>
                          </a:solidFill>
                          <a:latin typeface="Meiryo UI" panose="020B0604030504040204" pitchFamily="50" charset="-128"/>
                          <a:ea typeface="Meiryo UI" panose="020B0604030504040204" pitchFamily="50" charset="-128"/>
                        </a:rPr>
                        <a:t>、</a:t>
                      </a:r>
                      <a:r>
                        <a:rPr kumimoji="1" lang="en-US" altLang="ja-JP" sz="1200" dirty="0">
                          <a:solidFill>
                            <a:schemeClr val="tx1"/>
                          </a:solidFill>
                          <a:latin typeface="Meiryo UI" panose="020B0604030504040204" pitchFamily="50" charset="-128"/>
                          <a:ea typeface="Meiryo UI" panose="020B0604030504040204" pitchFamily="50" charset="-128"/>
                        </a:rPr>
                        <a:t>NGSI</a:t>
                      </a:r>
                      <a:r>
                        <a:rPr kumimoji="1" lang="ja-JP" altLang="en-US" sz="1200" dirty="0">
                          <a:solidFill>
                            <a:schemeClr val="tx1"/>
                          </a:solidFill>
                          <a:latin typeface="Meiryo UI" panose="020B0604030504040204" pitchFamily="50" charset="-128"/>
                          <a:ea typeface="Meiryo UI" panose="020B0604030504040204" pitchFamily="50" charset="-128"/>
                        </a:rPr>
                        <a:t>で取得できること。</a:t>
                      </a:r>
                    </a:p>
                  </a:txBody>
                  <a:tcPr anchor="ctr"/>
                </a:tc>
                <a:extLst>
                  <a:ext uri="{0D108BD9-81ED-4DB2-BD59-A6C34878D82A}">
                    <a16:rowId xmlns:a16="http://schemas.microsoft.com/office/drawing/2014/main" val="3708442779"/>
                  </a:ext>
                </a:extLst>
              </a:tr>
              <a:tr h="222347">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6</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複数ユーザが利用可能であること。</a:t>
                      </a:r>
                    </a:p>
                  </a:txBody>
                  <a:tcPr anchor="ctr"/>
                </a:tc>
                <a:extLst>
                  <a:ext uri="{0D108BD9-81ED-4DB2-BD59-A6C34878D82A}">
                    <a16:rowId xmlns:a16="http://schemas.microsoft.com/office/drawing/2014/main" val="3621351703"/>
                  </a:ext>
                </a:extLst>
              </a:tr>
              <a:tr h="264603">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7</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異なるユーザ間で同一のデータカタログへのアクセスができないこと。</a:t>
                      </a:r>
                    </a:p>
                  </a:txBody>
                  <a:tcPr anchor="ctr"/>
                </a:tc>
                <a:extLst>
                  <a:ext uri="{0D108BD9-81ED-4DB2-BD59-A6C34878D82A}">
                    <a16:rowId xmlns:a16="http://schemas.microsoft.com/office/drawing/2014/main" val="4261276589"/>
                  </a:ext>
                </a:extLst>
              </a:tr>
              <a:tr h="264603">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8</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ユーザごとにカタログの作成・更新先が、データカタログ作成ツール内の</a:t>
                      </a:r>
                      <a:r>
                        <a:rPr kumimoji="1" lang="en-US" altLang="ja-JP" sz="1200" dirty="0">
                          <a:solidFill>
                            <a:schemeClr val="tx1"/>
                          </a:solidFill>
                          <a:latin typeface="Meiryo UI" panose="020B0604030504040204" pitchFamily="50" charset="-128"/>
                          <a:ea typeface="Meiryo UI" panose="020B0604030504040204" pitchFamily="50" charset="-128"/>
                        </a:rPr>
                        <a:t>CKAN</a:t>
                      </a:r>
                      <a:r>
                        <a:rPr kumimoji="1" lang="ja-JP" altLang="en-US" sz="1200" dirty="0">
                          <a:solidFill>
                            <a:schemeClr val="tx1"/>
                          </a:solidFill>
                          <a:latin typeface="Meiryo UI" panose="020B0604030504040204" pitchFamily="50" charset="-128"/>
                          <a:ea typeface="Meiryo UI" panose="020B0604030504040204" pitchFamily="50" charset="-128"/>
                        </a:rPr>
                        <a:t>か、データカタログ作成ツール外の</a:t>
                      </a:r>
                      <a:r>
                        <a:rPr kumimoji="1" lang="en-US" altLang="ja-JP" sz="1200" dirty="0">
                          <a:solidFill>
                            <a:schemeClr val="tx1"/>
                          </a:solidFill>
                          <a:latin typeface="Meiryo UI" panose="020B0604030504040204" pitchFamily="50" charset="-128"/>
                          <a:ea typeface="Meiryo UI" panose="020B0604030504040204" pitchFamily="50" charset="-128"/>
                        </a:rPr>
                        <a:t>CKAN</a:t>
                      </a:r>
                      <a:r>
                        <a:rPr kumimoji="1" lang="ja-JP" altLang="en-US" sz="1200" dirty="0">
                          <a:solidFill>
                            <a:schemeClr val="tx1"/>
                          </a:solidFill>
                          <a:latin typeface="Meiryo UI" panose="020B0604030504040204" pitchFamily="50" charset="-128"/>
                          <a:ea typeface="Meiryo UI" panose="020B0604030504040204" pitchFamily="50" charset="-128"/>
                        </a:rPr>
                        <a:t>かを制御できること。</a:t>
                      </a:r>
                    </a:p>
                  </a:txBody>
                  <a:tcPr anchor="ctr"/>
                </a:tc>
                <a:extLst>
                  <a:ext uri="{0D108BD9-81ED-4DB2-BD59-A6C34878D82A}">
                    <a16:rowId xmlns:a16="http://schemas.microsoft.com/office/drawing/2014/main" val="3731950345"/>
                  </a:ext>
                </a:extLst>
              </a:tr>
              <a:tr h="264603">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9</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ユーザの追加・編集・削除ができること。</a:t>
                      </a:r>
                    </a:p>
                  </a:txBody>
                  <a:tcPr anchor="ctr"/>
                </a:tc>
                <a:extLst>
                  <a:ext uri="{0D108BD9-81ED-4DB2-BD59-A6C34878D82A}">
                    <a16:rowId xmlns:a16="http://schemas.microsoft.com/office/drawing/2014/main" val="2715872101"/>
                  </a:ext>
                </a:extLst>
              </a:tr>
              <a:tr h="264603">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10</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ユーザごとにデータカタログ作成ツール内カタログサイトのデータカタログを一括インポート・エクスポートできること。</a:t>
                      </a:r>
                    </a:p>
                  </a:txBody>
                  <a:tcPr anchor="ctr"/>
                </a:tc>
                <a:extLst>
                  <a:ext uri="{0D108BD9-81ED-4DB2-BD59-A6C34878D82A}">
                    <a16:rowId xmlns:a16="http://schemas.microsoft.com/office/drawing/2014/main" val="1091885576"/>
                  </a:ext>
                </a:extLst>
              </a:tr>
              <a:tr h="264603">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11</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カタログ情報の入力補助としてテンプレートがあること。</a:t>
                      </a:r>
                    </a:p>
                  </a:txBody>
                  <a:tcPr anchor="ctr"/>
                </a:tc>
                <a:extLst>
                  <a:ext uri="{0D108BD9-81ED-4DB2-BD59-A6C34878D82A}">
                    <a16:rowId xmlns:a16="http://schemas.microsoft.com/office/drawing/2014/main" val="2390040354"/>
                  </a:ext>
                </a:extLst>
              </a:tr>
              <a:tr h="264603">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12</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カタログ情報の入力項目ごとに必須入力を求めるか否か、ユーザが制御できること。</a:t>
                      </a:r>
                    </a:p>
                  </a:txBody>
                  <a:tcPr anchor="ctr"/>
                </a:tc>
                <a:extLst>
                  <a:ext uri="{0D108BD9-81ED-4DB2-BD59-A6C34878D82A}">
                    <a16:rowId xmlns:a16="http://schemas.microsoft.com/office/drawing/2014/main" val="2623566150"/>
                  </a:ext>
                </a:extLst>
              </a:tr>
              <a:tr h="264603">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13</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カタログ情報の入力項目ごとにオートコンプリートできること。</a:t>
                      </a:r>
                    </a:p>
                  </a:txBody>
                  <a:tcPr anchor="ctr"/>
                </a:tc>
                <a:extLst>
                  <a:ext uri="{0D108BD9-81ED-4DB2-BD59-A6C34878D82A}">
                    <a16:rowId xmlns:a16="http://schemas.microsoft.com/office/drawing/2014/main" val="3543400549"/>
                  </a:ext>
                </a:extLst>
              </a:tr>
              <a:tr h="264603">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14</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カタログ情報の入力内容を、途中保存できること。また、保存した途中のデータカタログ情報の入力を再開できること。</a:t>
                      </a:r>
                    </a:p>
                  </a:txBody>
                  <a:tcPr anchor="ctr"/>
                </a:tc>
                <a:extLst>
                  <a:ext uri="{0D108BD9-81ED-4DB2-BD59-A6C34878D82A}">
                    <a16:rowId xmlns:a16="http://schemas.microsoft.com/office/drawing/2014/main" val="288895649"/>
                  </a:ext>
                </a:extLst>
              </a:tr>
              <a:tr h="370579">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15</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カタログ情報の入力項目：データセットの主分類、データセットのキーワード、データセットの対象地域、データセットの対象期間は機械学習で候補を出せること。</a:t>
                      </a:r>
                    </a:p>
                  </a:txBody>
                  <a:tcPr anchor="ctr"/>
                </a:tc>
                <a:extLst>
                  <a:ext uri="{0D108BD9-81ED-4DB2-BD59-A6C34878D82A}">
                    <a16:rowId xmlns:a16="http://schemas.microsoft.com/office/drawing/2014/main" val="4234058955"/>
                  </a:ext>
                </a:extLst>
              </a:tr>
              <a:tr h="264603">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16</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カタログ情報の入力項目：データセットの対象地域が検索できること。</a:t>
                      </a:r>
                    </a:p>
                  </a:txBody>
                  <a:tcPr anchor="ctr"/>
                </a:tc>
                <a:extLst>
                  <a:ext uri="{0D108BD9-81ED-4DB2-BD59-A6C34878D82A}">
                    <a16:rowId xmlns:a16="http://schemas.microsoft.com/office/drawing/2014/main" val="2998198026"/>
                  </a:ext>
                </a:extLst>
              </a:tr>
              <a:tr h="264603">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17</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カタログ情報の列挙型入力項目が語彙リポジトリと連携できること。</a:t>
                      </a:r>
                    </a:p>
                  </a:txBody>
                  <a:tcPr anchor="ctr"/>
                </a:tc>
                <a:extLst>
                  <a:ext uri="{0D108BD9-81ED-4DB2-BD59-A6C34878D82A}">
                    <a16:rowId xmlns:a16="http://schemas.microsoft.com/office/drawing/2014/main" val="2672418263"/>
                  </a:ext>
                </a:extLst>
              </a:tr>
            </a:tbl>
          </a:graphicData>
        </a:graphic>
      </p:graphicFrame>
    </p:spTree>
    <p:extLst>
      <p:ext uri="{BB962C8B-B14F-4D97-AF65-F5344CB8AC3E}">
        <p14:creationId xmlns:p14="http://schemas.microsoft.com/office/powerpoint/2010/main" val="15728440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3.4 </a:t>
            </a:r>
            <a:r>
              <a:rPr lang="ja-JP" altLang="en-US" sz="1800" dirty="0">
                <a:latin typeface="Meiryo UI" panose="020B0604030504040204" pitchFamily="50" charset="-128"/>
                <a:ea typeface="Meiryo UI" panose="020B0604030504040204" pitchFamily="50" charset="-128"/>
              </a:rPr>
              <a:t>対応データ </a:t>
            </a:r>
            <a:r>
              <a:rPr lang="en-US" altLang="ja-JP" sz="1800" dirty="0">
                <a:latin typeface="Meiryo UI" panose="020B0604030504040204" pitchFamily="50" charset="-128"/>
                <a:ea typeface="Meiryo UI" panose="020B0604030504040204" pitchFamily="50" charset="-128"/>
              </a:rPr>
              <a:t>&gt; 3.4.1 </a:t>
            </a:r>
            <a:r>
              <a:rPr lang="ja-JP" altLang="en-US" sz="1800" dirty="0">
                <a:latin typeface="Meiryo UI" panose="020B0604030504040204" pitchFamily="50" charset="-128"/>
                <a:ea typeface="Meiryo UI" panose="020B0604030504040204" pitchFamily="50" charset="-128"/>
              </a:rPr>
              <a:t>対応カタログ項目</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■データカタログ作成ツールにて対応するデータ項目を示す。</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詳細は別紙「基本設計書</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データカタログ作成ツール</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別紙</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対応カタログ項目</a:t>
            </a:r>
            <a:r>
              <a:rPr lang="en-US" altLang="ja-JP" sz="1600" dirty="0">
                <a:latin typeface="Meiryo UI" panose="020B0604030504040204" pitchFamily="50" charset="-128"/>
                <a:ea typeface="Meiryo UI" panose="020B0604030504040204" pitchFamily="50" charset="-128"/>
              </a:rPr>
              <a:t>.xlsx</a:t>
            </a:r>
            <a:r>
              <a:rPr lang="ja-JP" altLang="en-US" sz="1600" dirty="0">
                <a:latin typeface="Meiryo UI" panose="020B0604030504040204" pitchFamily="50" charset="-128"/>
                <a:ea typeface="Meiryo UI" panose="020B0604030504040204" pitchFamily="50" charset="-128"/>
              </a:rPr>
              <a:t>」を参照。</a:t>
            </a:r>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68825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21AC29-1E6E-4DAA-A4C9-61B8892C42ED}"/>
              </a:ext>
            </a:extLst>
          </p:cNvPr>
          <p:cNvSpPr>
            <a:spLocks noGrp="1"/>
          </p:cNvSpPr>
          <p:nvPr>
            <p:ph type="title"/>
          </p:nvPr>
        </p:nvSpPr>
        <p:spPr/>
        <p:txBody>
          <a:bodyPr/>
          <a:lstStyle/>
          <a:p>
            <a:r>
              <a:rPr kumimoji="1" lang="ja-JP" altLang="en-US" dirty="0"/>
              <a:t>付録</a:t>
            </a:r>
          </a:p>
        </p:txBody>
      </p:sp>
    </p:spTree>
    <p:extLst>
      <p:ext uri="{BB962C8B-B14F-4D97-AF65-F5344CB8AC3E}">
        <p14:creationId xmlns:p14="http://schemas.microsoft.com/office/powerpoint/2010/main" val="16589039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129">
            <a:extLst>
              <a:ext uri="{FF2B5EF4-FFF2-40B4-BE49-F238E27FC236}">
                <a16:creationId xmlns:a16="http://schemas.microsoft.com/office/drawing/2014/main" id="{D072F471-0445-408E-B7BD-14DF8182A41C}"/>
              </a:ext>
            </a:extLst>
          </p:cNvPr>
          <p:cNvGraphicFramePr>
            <a:graphicFrameLocks noGrp="1"/>
          </p:cNvGraphicFramePr>
          <p:nvPr>
            <p:extLst>
              <p:ext uri="{D42A27DB-BD31-4B8C-83A1-F6EECF244321}">
                <p14:modId xmlns:p14="http://schemas.microsoft.com/office/powerpoint/2010/main" val="1457791766"/>
              </p:ext>
            </p:extLst>
          </p:nvPr>
        </p:nvGraphicFramePr>
        <p:xfrm>
          <a:off x="241601" y="766816"/>
          <a:ext cx="9234908" cy="1371600"/>
        </p:xfrm>
        <a:graphic>
          <a:graphicData uri="http://schemas.openxmlformats.org/drawingml/2006/table">
            <a:tbl>
              <a:tblPr>
                <a:tableStyleId>{BC89EF96-8CEA-46FF-86C4-4CE0E7609802}</a:tableStyleId>
              </a:tblPr>
              <a:tblGrid>
                <a:gridCol w="435275">
                  <a:extLst>
                    <a:ext uri="{9D8B030D-6E8A-4147-A177-3AD203B41FA5}">
                      <a16:colId xmlns:a16="http://schemas.microsoft.com/office/drawing/2014/main" val="2913863535"/>
                    </a:ext>
                  </a:extLst>
                </a:gridCol>
                <a:gridCol w="1379830">
                  <a:extLst>
                    <a:ext uri="{9D8B030D-6E8A-4147-A177-3AD203B41FA5}">
                      <a16:colId xmlns:a16="http://schemas.microsoft.com/office/drawing/2014/main" val="3132160870"/>
                    </a:ext>
                  </a:extLst>
                </a:gridCol>
                <a:gridCol w="7419803">
                  <a:extLst>
                    <a:ext uri="{9D8B030D-6E8A-4147-A177-3AD203B41FA5}">
                      <a16:colId xmlns:a16="http://schemas.microsoft.com/office/drawing/2014/main" val="960584879"/>
                    </a:ext>
                  </a:extLst>
                </a:gridCol>
              </a:tblGrid>
              <a:tr h="265524">
                <a:tc>
                  <a:txBody>
                    <a:bodyPr/>
                    <a:lstStyle/>
                    <a:p>
                      <a:pPr algn="ctr"/>
                      <a:r>
                        <a:rPr kumimoji="1" lang="en-US" altLang="ja-JP" sz="1200" b="1" dirty="0">
                          <a:latin typeface="Meiryo UI" panose="020B0604030504040204" pitchFamily="50" charset="-128"/>
                          <a:ea typeface="Meiryo UI" panose="020B0604030504040204" pitchFamily="50" charset="-128"/>
                        </a:rPr>
                        <a:t>#</a:t>
                      </a:r>
                      <a:endParaRPr kumimoji="1" lang="ja-JP" altLang="en-US" sz="1200" b="1" dirty="0">
                        <a:latin typeface="Meiryo UI" panose="020B0604030504040204" pitchFamily="50" charset="-128"/>
                        <a:ea typeface="Meiryo UI" panose="020B0604030504040204" pitchFamily="50" charset="-128"/>
                      </a:endParaRPr>
                    </a:p>
                  </a:txBody>
                  <a:tcPr anchor="ctr">
                    <a:solidFill>
                      <a:schemeClr val="accent1">
                        <a:lumMod val="20000"/>
                        <a:lumOff val="80000"/>
                      </a:schemeClr>
                    </a:solidFill>
                  </a:tcPr>
                </a:tc>
                <a:tc>
                  <a:txBody>
                    <a:bodyPr/>
                    <a:lstStyle/>
                    <a:p>
                      <a:pPr algn="l"/>
                      <a:r>
                        <a:rPr kumimoji="1" lang="ja-JP" altLang="en-US" sz="1200" b="1" dirty="0">
                          <a:latin typeface="Meiryo UI" panose="020B0604030504040204" pitchFamily="50" charset="-128"/>
                          <a:ea typeface="Meiryo UI" panose="020B0604030504040204" pitchFamily="50" charset="-128"/>
                        </a:rPr>
                        <a:t>用語</a:t>
                      </a:r>
                    </a:p>
                  </a:txBody>
                  <a:tcPr anchor="ctr">
                    <a:solidFill>
                      <a:schemeClr val="accent1">
                        <a:lumMod val="20000"/>
                        <a:lumOff val="80000"/>
                      </a:schemeClr>
                    </a:solidFill>
                  </a:tcPr>
                </a:tc>
                <a:tc>
                  <a:txBody>
                    <a:bodyPr/>
                    <a:lstStyle/>
                    <a:p>
                      <a:pPr algn="l"/>
                      <a:r>
                        <a:rPr kumimoji="1" lang="ja-JP" altLang="en-US" sz="1200" b="1" dirty="0">
                          <a:latin typeface="Meiryo UI" panose="020B0604030504040204" pitchFamily="50" charset="-128"/>
                          <a:ea typeface="Meiryo UI" panose="020B0604030504040204" pitchFamily="50" charset="-128"/>
                        </a:rPr>
                        <a:t>説明</a:t>
                      </a:r>
                    </a:p>
                  </a:txBody>
                  <a:tcPr anchor="ctr">
                    <a:solidFill>
                      <a:schemeClr val="accent1">
                        <a:lumMod val="20000"/>
                        <a:lumOff val="80000"/>
                      </a:schemeClr>
                    </a:solidFill>
                  </a:tcPr>
                </a:tc>
                <a:extLst>
                  <a:ext uri="{0D108BD9-81ED-4DB2-BD59-A6C34878D82A}">
                    <a16:rowId xmlns:a16="http://schemas.microsoft.com/office/drawing/2014/main" val="3357424517"/>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データカタログ</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データの所在、種類、名称など、公開しているデータに関する情報をまとめたもの。</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02458650"/>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カタログサイト</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複数のデータカタログを掲載している</a:t>
                      </a:r>
                      <a:r>
                        <a:rPr kumimoji="1" lang="en-US" altLang="ja-JP" sz="1200" dirty="0">
                          <a:latin typeface="Meiryo UI" panose="020B0604030504040204" pitchFamily="50" charset="-128"/>
                          <a:ea typeface="Meiryo UI" panose="020B0604030504040204" pitchFamily="50" charset="-128"/>
                        </a:rPr>
                        <a:t>Web</a:t>
                      </a:r>
                      <a:r>
                        <a:rPr kumimoji="1" lang="ja-JP" altLang="en-US" sz="1200">
                          <a:latin typeface="Meiryo UI" panose="020B0604030504040204" pitchFamily="50" charset="-128"/>
                          <a:ea typeface="Meiryo UI" panose="020B0604030504040204" pitchFamily="50" charset="-128"/>
                        </a:rPr>
                        <a:t>サイト。</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63128875"/>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CKAN</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Comprehensive Knowledge Archive Network</a:t>
                      </a:r>
                      <a:r>
                        <a:rPr kumimoji="1" lang="ja-JP" altLang="en-US" sz="1200">
                          <a:latin typeface="Meiryo UI" panose="020B0604030504040204" pitchFamily="50" charset="-128"/>
                          <a:ea typeface="Meiryo UI" panose="020B0604030504040204" pitchFamily="50" charset="-128"/>
                        </a:rPr>
                        <a:t>の略で、カタログサイト構築のためのオープンソースソフトウェア。</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64794034"/>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SaaS</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Software As A Service</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19591432"/>
                  </a:ext>
                </a:extLst>
              </a:tr>
            </a:tbl>
          </a:graphicData>
        </a:graphic>
      </p:graphicFrame>
      <p:sp>
        <p:nvSpPr>
          <p:cNvPr id="5" name="タイトル 4">
            <a:extLst>
              <a:ext uri="{FF2B5EF4-FFF2-40B4-BE49-F238E27FC236}">
                <a16:creationId xmlns:a16="http://schemas.microsoft.com/office/drawing/2014/main" id="{CE4C0056-B5DA-4AD0-AC5A-89231339A0CE}"/>
              </a:ext>
            </a:extLst>
          </p:cNvPr>
          <p:cNvSpPr>
            <a:spLocks noGrp="1"/>
          </p:cNvSpPr>
          <p:nvPr>
            <p:ph type="title"/>
          </p:nvPr>
        </p:nvSpPr>
        <p:spPr/>
        <p:txBody>
          <a:bodyPr>
            <a:normAutofit/>
          </a:bodyPr>
          <a:lstStyle/>
          <a:p>
            <a:r>
              <a:rPr lang="ja-JP" altLang="en-US" sz="1800" dirty="0">
                <a:latin typeface="Meiryo UI" panose="020B0604030504040204" pitchFamily="50" charset="-128"/>
                <a:ea typeface="Meiryo UI" panose="020B0604030504040204" pitchFamily="50" charset="-128"/>
              </a:rPr>
              <a:t>用語集</a:t>
            </a:r>
          </a:p>
        </p:txBody>
      </p:sp>
    </p:spTree>
    <p:extLst>
      <p:ext uri="{BB962C8B-B14F-4D97-AF65-F5344CB8AC3E}">
        <p14:creationId xmlns:p14="http://schemas.microsoft.com/office/powerpoint/2010/main" val="33303520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129">
            <a:extLst>
              <a:ext uri="{FF2B5EF4-FFF2-40B4-BE49-F238E27FC236}">
                <a16:creationId xmlns:a16="http://schemas.microsoft.com/office/drawing/2014/main" id="{D072F471-0445-408E-B7BD-14DF8182A41C}"/>
              </a:ext>
            </a:extLst>
          </p:cNvPr>
          <p:cNvGraphicFramePr>
            <a:graphicFrameLocks noGrp="1"/>
          </p:cNvGraphicFramePr>
          <p:nvPr>
            <p:extLst>
              <p:ext uri="{D42A27DB-BD31-4B8C-83A1-F6EECF244321}">
                <p14:modId xmlns:p14="http://schemas.microsoft.com/office/powerpoint/2010/main" val="1952617779"/>
              </p:ext>
            </p:extLst>
          </p:nvPr>
        </p:nvGraphicFramePr>
        <p:xfrm>
          <a:off x="238428" y="757153"/>
          <a:ext cx="9237266" cy="3931920"/>
        </p:xfrm>
        <a:graphic>
          <a:graphicData uri="http://schemas.openxmlformats.org/drawingml/2006/table">
            <a:tbl>
              <a:tblPr>
                <a:tableStyleId>{BC89EF96-8CEA-46FF-86C4-4CE0E7609802}</a:tableStyleId>
              </a:tblPr>
              <a:tblGrid>
                <a:gridCol w="360680">
                  <a:extLst>
                    <a:ext uri="{9D8B030D-6E8A-4147-A177-3AD203B41FA5}">
                      <a16:colId xmlns:a16="http://schemas.microsoft.com/office/drawing/2014/main" val="2913863535"/>
                    </a:ext>
                  </a:extLst>
                </a:gridCol>
                <a:gridCol w="1677927">
                  <a:extLst>
                    <a:ext uri="{9D8B030D-6E8A-4147-A177-3AD203B41FA5}">
                      <a16:colId xmlns:a16="http://schemas.microsoft.com/office/drawing/2014/main" val="3132160870"/>
                    </a:ext>
                  </a:extLst>
                </a:gridCol>
                <a:gridCol w="7198659">
                  <a:extLst>
                    <a:ext uri="{9D8B030D-6E8A-4147-A177-3AD203B41FA5}">
                      <a16:colId xmlns:a16="http://schemas.microsoft.com/office/drawing/2014/main" val="960584879"/>
                    </a:ext>
                  </a:extLst>
                </a:gridCol>
              </a:tblGrid>
              <a:tr h="265524">
                <a:tc>
                  <a:txBody>
                    <a:bodyPr/>
                    <a:lstStyle/>
                    <a:p>
                      <a:pPr algn="ctr"/>
                      <a:r>
                        <a:rPr kumimoji="1" lang="en-US" altLang="ja-JP" sz="1200" b="1" dirty="0">
                          <a:latin typeface="Meiryo UI" panose="020B0604030504040204" pitchFamily="50" charset="-128"/>
                          <a:ea typeface="Meiryo UI" panose="020B0604030504040204" pitchFamily="50" charset="-128"/>
                        </a:rPr>
                        <a:t>#</a:t>
                      </a:r>
                      <a:endParaRPr kumimoji="1" lang="ja-JP" altLang="en-US" sz="1200" b="1" dirty="0">
                        <a:latin typeface="Meiryo UI" panose="020B0604030504040204" pitchFamily="50" charset="-128"/>
                        <a:ea typeface="Meiryo UI" panose="020B0604030504040204" pitchFamily="50" charset="-128"/>
                      </a:endParaRPr>
                    </a:p>
                  </a:txBody>
                  <a:tcPr anchor="ctr">
                    <a:solidFill>
                      <a:schemeClr val="accent1">
                        <a:lumMod val="20000"/>
                        <a:lumOff val="80000"/>
                      </a:schemeClr>
                    </a:solidFill>
                  </a:tcPr>
                </a:tc>
                <a:tc>
                  <a:txBody>
                    <a:bodyPr/>
                    <a:lstStyle/>
                    <a:p>
                      <a:pPr algn="l"/>
                      <a:r>
                        <a:rPr kumimoji="1" lang="ja-JP" altLang="en-US" sz="1200" b="1" dirty="0">
                          <a:latin typeface="Meiryo UI" panose="020B0604030504040204" pitchFamily="50" charset="-128"/>
                          <a:ea typeface="Meiryo UI" panose="020B0604030504040204" pitchFamily="50" charset="-128"/>
                        </a:rPr>
                        <a:t>用語</a:t>
                      </a:r>
                    </a:p>
                  </a:txBody>
                  <a:tcPr anchor="ctr">
                    <a:solidFill>
                      <a:schemeClr val="accent1">
                        <a:lumMod val="20000"/>
                        <a:lumOff val="80000"/>
                      </a:schemeClr>
                    </a:solidFill>
                  </a:tcPr>
                </a:tc>
                <a:tc>
                  <a:txBody>
                    <a:bodyPr/>
                    <a:lstStyle/>
                    <a:p>
                      <a:pPr algn="l"/>
                      <a:r>
                        <a:rPr kumimoji="1" lang="ja-JP" altLang="en-US" sz="1200" b="1" dirty="0">
                          <a:latin typeface="Meiryo UI" panose="020B0604030504040204" pitchFamily="50" charset="-128"/>
                          <a:ea typeface="Meiryo UI" panose="020B0604030504040204" pitchFamily="50" charset="-128"/>
                        </a:rPr>
                        <a:t>説明</a:t>
                      </a:r>
                    </a:p>
                  </a:txBody>
                  <a:tcPr anchor="ctr">
                    <a:solidFill>
                      <a:schemeClr val="accent1">
                        <a:lumMod val="20000"/>
                        <a:lumOff val="80000"/>
                      </a:schemeClr>
                    </a:solidFill>
                  </a:tcPr>
                </a:tc>
                <a:extLst>
                  <a:ext uri="{0D108BD9-81ED-4DB2-BD59-A6C34878D82A}">
                    <a16:rowId xmlns:a16="http://schemas.microsoft.com/office/drawing/2014/main" val="3357424517"/>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データセット</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(Dataset)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CKAN</a:t>
                      </a:r>
                      <a:r>
                        <a:rPr kumimoji="1" lang="ja-JP" altLang="en-US" sz="1200">
                          <a:latin typeface="Meiryo UI" panose="020B0604030504040204" pitchFamily="50" charset="-128"/>
                          <a:ea typeface="Meiryo UI" panose="020B0604030504040204" pitchFamily="50" charset="-128"/>
                        </a:rPr>
                        <a:t>では、カタログはデータセットという単位で公開される。</a:t>
                      </a:r>
                      <a:endParaRPr kumimoji="1" lang="en-US" altLang="ja-JP"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38056427"/>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パッケージ</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(Package)</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b="0">
                          <a:latin typeface="Meiryo UI" panose="020B0604030504040204" pitchFamily="50" charset="-128"/>
                          <a:ea typeface="Meiryo UI" panose="020B0604030504040204" pitchFamily="50" charset="-128"/>
                        </a:rPr>
                        <a:t>データセットの別名。</a:t>
                      </a:r>
                      <a:endParaRPr kumimoji="1" lang="en-US" altLang="ja-JP" sz="12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941556902"/>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リソース</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(Resource)</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CSV</a:t>
                      </a:r>
                      <a:r>
                        <a:rPr kumimoji="1" lang="ja-JP" altLang="en-US" sz="120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Excel</a:t>
                      </a:r>
                      <a:r>
                        <a:rPr kumimoji="1" lang="ja-JP" altLang="en-US" sz="1200">
                          <a:latin typeface="Meiryo UI" panose="020B0604030504040204" pitchFamily="50" charset="-128"/>
                          <a:ea typeface="Meiryo UI" panose="020B0604030504040204" pitchFamily="50" charset="-128"/>
                        </a:rPr>
                        <a:t>スプレッドシート、</a:t>
                      </a:r>
                      <a:r>
                        <a:rPr kumimoji="1" lang="en-US" altLang="ja-JP" sz="1200" dirty="0">
                          <a:latin typeface="Meiryo UI" panose="020B0604030504040204" pitchFamily="50" charset="-128"/>
                          <a:ea typeface="Meiryo UI" panose="020B0604030504040204" pitchFamily="50" charset="-128"/>
                        </a:rPr>
                        <a:t>XML</a:t>
                      </a:r>
                      <a:r>
                        <a:rPr kumimoji="1" lang="ja-JP" altLang="en-US" sz="1200">
                          <a:latin typeface="Meiryo UI" panose="020B0604030504040204" pitchFamily="50" charset="-128"/>
                          <a:ea typeface="Meiryo UI" panose="020B0604030504040204" pitchFamily="50" charset="-128"/>
                        </a:rPr>
                        <a:t>ファイル、</a:t>
                      </a:r>
                      <a:r>
                        <a:rPr kumimoji="1" lang="en-US" altLang="ja-JP" sz="1200" dirty="0">
                          <a:latin typeface="Meiryo UI" panose="020B0604030504040204" pitchFamily="50" charset="-128"/>
                          <a:ea typeface="Meiryo UI" panose="020B0604030504040204" pitchFamily="50" charset="-128"/>
                        </a:rPr>
                        <a:t>PDF</a:t>
                      </a:r>
                      <a:r>
                        <a:rPr kumimoji="1" lang="ja-JP" altLang="en-US" sz="1200">
                          <a:latin typeface="Meiryo UI" panose="020B0604030504040204" pitchFamily="50" charset="-128"/>
                          <a:ea typeface="Meiryo UI" panose="020B0604030504040204" pitchFamily="50" charset="-128"/>
                        </a:rPr>
                        <a:t>文書、画像ファイルなどのデータそのもののこと。</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CKAN</a:t>
                      </a:r>
                      <a:r>
                        <a:rPr kumimoji="1" lang="ja-JP" altLang="en-US" sz="1200">
                          <a:latin typeface="Meiryo UI" panose="020B0604030504040204" pitchFamily="50" charset="-128"/>
                          <a:ea typeface="Meiryo UI" panose="020B0604030504040204" pitchFamily="50" charset="-128"/>
                        </a:rPr>
                        <a:t>はリソースを直接内部に保存するか、リソースのある外部リンクを保存する。</a:t>
                      </a:r>
                      <a:endParaRPr kumimoji="1" lang="en-US" altLang="ja-JP"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75718253"/>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メタデータ</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(Metadata)</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50" charset="-128"/>
                          <a:ea typeface="Meiryo UI" panose="020B0604030504040204" pitchFamily="50" charset="-128"/>
                        </a:rPr>
                        <a:t>データに関する情報のこと。</a:t>
                      </a:r>
                      <a:endParaRPr kumimoji="1" lang="en-US" altLang="ja-JP" sz="12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50" charset="-128"/>
                          <a:ea typeface="Meiryo UI" panose="020B0604030504040204" pitchFamily="50" charset="-128"/>
                        </a:rPr>
                        <a:t>例えば、タイトル、作成者、日付、フォーマット、ライセンスなど。</a:t>
                      </a:r>
                      <a:endParaRPr kumimoji="1" lang="en-US" altLang="ja-JP"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077942726"/>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5</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ユーザ</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(User)</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50" charset="-128"/>
                          <a:ea typeface="Meiryo UI" panose="020B0604030504040204" pitchFamily="50" charset="-128"/>
                        </a:rPr>
                        <a:t>各カタログサイトに登録されているユーザのこと。</a:t>
                      </a:r>
                      <a:endParaRPr kumimoji="1" lang="en-US" altLang="ja-JP" sz="12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50" charset="-128"/>
                          <a:ea typeface="Meiryo UI" panose="020B0604030504040204" pitchFamily="50" charset="-128"/>
                        </a:rPr>
                        <a:t>ユーザごとにロールが定められており、カタログサイトにおける操作権限が異なる。</a:t>
                      </a:r>
                      <a:endParaRPr kumimoji="1" lang="en-US" altLang="ja-JP"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36082237"/>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6</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組織</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(Organization)</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組織ごとのデータセットの属性。</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03761254"/>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7</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グループ</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(Group)</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特定のプロジェクトやチームあるいは特定のテーマごとのデータセットの属性。</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78449224"/>
                  </a:ext>
                </a:extLst>
              </a:tr>
              <a:tr h="0">
                <a:tc>
                  <a:txBody>
                    <a:bodyPr/>
                    <a:lstStyle/>
                    <a:p>
                      <a:pPr algn="ctr"/>
                      <a:r>
                        <a:rPr kumimoji="1" lang="en-US" altLang="ja-JP" sz="1200" dirty="0">
                          <a:latin typeface="Meiryo UI" panose="020B0604030504040204" pitchFamily="50" charset="-128"/>
                          <a:ea typeface="Meiryo UI" panose="020B0604030504040204" pitchFamily="50" charset="-128"/>
                        </a:rPr>
                        <a:t>8</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タグ</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(Tag)</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データ検索および他のデータとの紐づけのためのデータセットの属性。</a:t>
                      </a:r>
                    </a:p>
                  </a:txBody>
                  <a:tcPr/>
                </a:tc>
                <a:extLst>
                  <a:ext uri="{0D108BD9-81ED-4DB2-BD59-A6C34878D82A}">
                    <a16:rowId xmlns:a16="http://schemas.microsoft.com/office/drawing/2014/main" val="625759924"/>
                  </a:ext>
                </a:extLst>
              </a:tr>
            </a:tbl>
          </a:graphicData>
        </a:graphic>
      </p:graphicFrame>
      <p:sp>
        <p:nvSpPr>
          <p:cNvPr id="5" name="タイトル 4">
            <a:extLst>
              <a:ext uri="{FF2B5EF4-FFF2-40B4-BE49-F238E27FC236}">
                <a16:creationId xmlns:a16="http://schemas.microsoft.com/office/drawing/2014/main" id="{277DFA54-BBA5-497C-A989-4C3F28A9AF84}"/>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CKAN</a:t>
            </a:r>
            <a:r>
              <a:rPr lang="ja-JP" altLang="en-US" sz="1800" dirty="0">
                <a:latin typeface="Meiryo UI" panose="020B0604030504040204" pitchFamily="50" charset="-128"/>
                <a:ea typeface="Meiryo UI" panose="020B0604030504040204" pitchFamily="50" charset="-128"/>
              </a:rPr>
              <a:t>用語集</a:t>
            </a:r>
          </a:p>
        </p:txBody>
      </p:sp>
    </p:spTree>
    <p:extLst>
      <p:ext uri="{BB962C8B-B14F-4D97-AF65-F5344CB8AC3E}">
        <p14:creationId xmlns:p14="http://schemas.microsoft.com/office/powerpoint/2010/main" val="3235307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ja-JP" altLang="en-US" sz="1800" dirty="0">
                <a:latin typeface="Meiryo UI" panose="020B0604030504040204" pitchFamily="50" charset="-128"/>
                <a:ea typeface="Meiryo UI" panose="020B0604030504040204" pitchFamily="50" charset="-128"/>
              </a:rPr>
              <a:t>使用</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一覧</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644036"/>
            <a:ext cx="9293823" cy="276165"/>
          </a:xfrm>
          <a:prstGeom prst="rect">
            <a:avLst/>
          </a:prstGeom>
          <a:solidFill>
            <a:schemeClr val="bg1"/>
          </a:solid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データカタログ作成ツール内で使用する</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一覧を示す。</a:t>
            </a:r>
            <a:endParaRPr lang="en-US" altLang="ja-JP" sz="1200" dirty="0">
              <a:latin typeface="Meiryo UI" panose="020B0604030504040204" pitchFamily="50" charset="-128"/>
              <a:ea typeface="Meiryo UI" panose="020B0604030504040204" pitchFamily="50" charset="-128"/>
            </a:endParaRPr>
          </a:p>
        </p:txBody>
      </p:sp>
      <p:graphicFrame>
        <p:nvGraphicFramePr>
          <p:cNvPr id="4" name="表 3">
            <a:extLst>
              <a:ext uri="{FF2B5EF4-FFF2-40B4-BE49-F238E27FC236}">
                <a16:creationId xmlns:a16="http://schemas.microsoft.com/office/drawing/2014/main" id="{AB1B2443-1736-4504-85C4-F6AB1A305B1A}"/>
              </a:ext>
            </a:extLst>
          </p:cNvPr>
          <p:cNvGraphicFramePr>
            <a:graphicFrameLocks noGrp="1"/>
          </p:cNvGraphicFramePr>
          <p:nvPr>
            <p:extLst>
              <p:ext uri="{D42A27DB-BD31-4B8C-83A1-F6EECF244321}">
                <p14:modId xmlns:p14="http://schemas.microsoft.com/office/powerpoint/2010/main" val="362719577"/>
              </p:ext>
            </p:extLst>
          </p:nvPr>
        </p:nvGraphicFramePr>
        <p:xfrm>
          <a:off x="234001" y="934315"/>
          <a:ext cx="9442012" cy="5741732"/>
        </p:xfrm>
        <a:graphic>
          <a:graphicData uri="http://schemas.openxmlformats.org/drawingml/2006/table">
            <a:tbl>
              <a:tblPr firstRow="1" bandRow="1">
                <a:tableStyleId>{5C22544A-7EE6-4342-B048-85BDC9FD1C3A}</a:tableStyleId>
              </a:tblPr>
              <a:tblGrid>
                <a:gridCol w="392101">
                  <a:extLst>
                    <a:ext uri="{9D8B030D-6E8A-4147-A177-3AD203B41FA5}">
                      <a16:colId xmlns:a16="http://schemas.microsoft.com/office/drawing/2014/main" val="2719474698"/>
                    </a:ext>
                  </a:extLst>
                </a:gridCol>
                <a:gridCol w="1172408">
                  <a:extLst>
                    <a:ext uri="{9D8B030D-6E8A-4147-A177-3AD203B41FA5}">
                      <a16:colId xmlns:a16="http://schemas.microsoft.com/office/drawing/2014/main" val="1728613993"/>
                    </a:ext>
                  </a:extLst>
                </a:gridCol>
                <a:gridCol w="1145356">
                  <a:extLst>
                    <a:ext uri="{9D8B030D-6E8A-4147-A177-3AD203B41FA5}">
                      <a16:colId xmlns:a16="http://schemas.microsoft.com/office/drawing/2014/main" val="3119549795"/>
                    </a:ext>
                  </a:extLst>
                </a:gridCol>
                <a:gridCol w="869751">
                  <a:extLst>
                    <a:ext uri="{9D8B030D-6E8A-4147-A177-3AD203B41FA5}">
                      <a16:colId xmlns:a16="http://schemas.microsoft.com/office/drawing/2014/main" val="1245078676"/>
                    </a:ext>
                  </a:extLst>
                </a:gridCol>
                <a:gridCol w="869751">
                  <a:extLst>
                    <a:ext uri="{9D8B030D-6E8A-4147-A177-3AD203B41FA5}">
                      <a16:colId xmlns:a16="http://schemas.microsoft.com/office/drawing/2014/main" val="3724758432"/>
                    </a:ext>
                  </a:extLst>
                </a:gridCol>
                <a:gridCol w="1534244">
                  <a:extLst>
                    <a:ext uri="{9D8B030D-6E8A-4147-A177-3AD203B41FA5}">
                      <a16:colId xmlns:a16="http://schemas.microsoft.com/office/drawing/2014/main" val="3004155437"/>
                    </a:ext>
                  </a:extLst>
                </a:gridCol>
                <a:gridCol w="3458401">
                  <a:extLst>
                    <a:ext uri="{9D8B030D-6E8A-4147-A177-3AD203B41FA5}">
                      <a16:colId xmlns:a16="http://schemas.microsoft.com/office/drawing/2014/main" val="2394818277"/>
                    </a:ext>
                  </a:extLst>
                </a:gridCol>
              </a:tblGrid>
              <a:tr h="216866">
                <a:tc>
                  <a:txBody>
                    <a:bodyPr/>
                    <a:lstStyle/>
                    <a:p>
                      <a:pPr algn="ctr"/>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nchor="ctr"/>
                </a:tc>
                <a:tc>
                  <a:txBody>
                    <a:bodyPr/>
                    <a:lstStyle/>
                    <a:p>
                      <a:r>
                        <a:rPr kumimoji="1" lang="en-US" altLang="ja-JP" sz="800" dirty="0">
                          <a:latin typeface="Meiryo UI" panose="020B0604030504040204" pitchFamily="50" charset="-128"/>
                          <a:ea typeface="Meiryo UI" panose="020B0604030504040204" pitchFamily="50" charset="-128"/>
                        </a:rPr>
                        <a:t>OSS</a:t>
                      </a:r>
                      <a:r>
                        <a:rPr kumimoji="1" lang="ja-JP" altLang="en-US" sz="800" dirty="0">
                          <a:latin typeface="Meiryo UI" panose="020B0604030504040204" pitchFamily="50" charset="-128"/>
                          <a:ea typeface="Meiryo UI" panose="020B0604030504040204" pitchFamily="50" charset="-128"/>
                        </a:rPr>
                        <a:t>名</a:t>
                      </a:r>
                    </a:p>
                  </a:txBody>
                  <a:tcPr marL="84451" marR="84451" marT="42225" marB="42225" anchor="ctr"/>
                </a:tc>
                <a:tc>
                  <a:txBody>
                    <a:bodyPr/>
                    <a:lstStyle/>
                    <a:p>
                      <a:r>
                        <a:rPr kumimoji="1" lang="ja-JP" altLang="en-US" sz="800" dirty="0">
                          <a:latin typeface="Meiryo UI" panose="020B0604030504040204" pitchFamily="50" charset="-128"/>
                          <a:ea typeface="Meiryo UI" panose="020B0604030504040204" pitchFamily="50" charset="-128"/>
                        </a:rPr>
                        <a:t>用途</a:t>
                      </a:r>
                    </a:p>
                  </a:txBody>
                  <a:tcPr marL="84451" marR="84451" marT="42225" marB="42225" anchor="ctr"/>
                </a:tc>
                <a:tc>
                  <a:txBody>
                    <a:bodyPr/>
                    <a:lstStyle/>
                    <a:p>
                      <a:r>
                        <a:rPr kumimoji="1" lang="ja-JP" altLang="en-US" sz="800" dirty="0">
                          <a:latin typeface="Meiryo UI" panose="020B0604030504040204" pitchFamily="50" charset="-128"/>
                          <a:ea typeface="Meiryo UI" panose="020B0604030504040204" pitchFamily="50" charset="-128"/>
                        </a:rPr>
                        <a:t>現状バージョン</a:t>
                      </a:r>
                    </a:p>
                  </a:txBody>
                  <a:tcPr marL="84451" marR="84451" marT="42225" marB="42225" anchor="ctr"/>
                </a:tc>
                <a:tc>
                  <a:txBody>
                    <a:bodyPr/>
                    <a:lstStyle/>
                    <a:p>
                      <a:r>
                        <a:rPr kumimoji="1" lang="ja-JP" altLang="en-US" sz="800" dirty="0">
                          <a:latin typeface="Meiryo UI" panose="020B0604030504040204" pitchFamily="50" charset="-128"/>
                          <a:ea typeface="Meiryo UI" panose="020B0604030504040204" pitchFamily="50" charset="-128"/>
                        </a:rPr>
                        <a:t>最新バージョン</a:t>
                      </a:r>
                    </a:p>
                  </a:txBody>
                  <a:tcPr marL="84451" marR="84451" marT="42225" marB="42225" anchor="ctr"/>
                </a:tc>
                <a:tc>
                  <a:txBody>
                    <a:bodyPr/>
                    <a:lstStyle/>
                    <a:p>
                      <a:r>
                        <a:rPr kumimoji="1" lang="ja-JP" altLang="en-US" sz="800" dirty="0">
                          <a:latin typeface="Meiryo UI" panose="020B0604030504040204" pitchFamily="50" charset="-128"/>
                          <a:ea typeface="Meiryo UI" panose="020B0604030504040204" pitchFamily="50" charset="-128"/>
                        </a:rPr>
                        <a:t>ライセンス</a:t>
                      </a:r>
                    </a:p>
                  </a:txBody>
                  <a:tcPr marL="84451" marR="84451" marT="42225" marB="42225" anchor="ctr"/>
                </a:tc>
                <a:tc>
                  <a:txBody>
                    <a:bodyPr/>
                    <a:lstStyle/>
                    <a:p>
                      <a:r>
                        <a:rPr kumimoji="1" lang="ja-JP" altLang="en-US" sz="800" dirty="0">
                          <a:latin typeface="Meiryo UI" panose="020B0604030504040204" pitchFamily="50" charset="-128"/>
                          <a:ea typeface="Meiryo UI" panose="020B0604030504040204" pitchFamily="50" charset="-128"/>
                        </a:rPr>
                        <a:t>ホームページ</a:t>
                      </a:r>
                    </a:p>
                  </a:txBody>
                  <a:tcPr marL="84451" marR="84451" marT="42225" marB="42225" anchor="ctr"/>
                </a:tc>
                <a:extLst>
                  <a:ext uri="{0D108BD9-81ED-4DB2-BD59-A6C34878D82A}">
                    <a16:rowId xmlns:a16="http://schemas.microsoft.com/office/drawing/2014/main" val="3570879533"/>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1</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flask</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Python</a:t>
                      </a:r>
                      <a:r>
                        <a:rPr kumimoji="1" lang="ja-JP" altLang="en-US" sz="800" dirty="0">
                          <a:latin typeface="Meiryo UI" panose="020B0604030504040204" pitchFamily="50" charset="-128"/>
                          <a:ea typeface="Meiryo UI" panose="020B0604030504040204" pitchFamily="50" charset="-128"/>
                        </a:rPr>
                        <a:t>サーバ</a:t>
                      </a:r>
                    </a:p>
                  </a:txBody>
                  <a:tcPr marL="84451" marR="84451" marT="42225" marB="42225"/>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1.1.2</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2.1.1</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lang="en-US" altLang="ja-JP" sz="800" dirty="0">
                          <a:latin typeface="Meiryo UI" panose="020B0604030504040204" pitchFamily="50" charset="-128"/>
                          <a:ea typeface="Meiryo UI" panose="020B0604030504040204" pitchFamily="50" charset="-128"/>
                        </a:rPr>
                        <a:t>BSD License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https://palletsprojects.com/p/flask/</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173326645"/>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2</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caknapi</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CKAN</a:t>
                      </a:r>
                      <a:r>
                        <a:rPr kumimoji="1" lang="ja-JP" altLang="en-US" sz="800" baseline="0" dirty="0">
                          <a:latin typeface="Meiryo UI" panose="020B0604030504040204" pitchFamily="50" charset="-128"/>
                          <a:ea typeface="Meiryo UI" panose="020B0604030504040204" pitchFamily="50" charset="-128"/>
                        </a:rPr>
                        <a:t> </a:t>
                      </a:r>
                      <a:r>
                        <a:rPr kumimoji="1" lang="en-US" altLang="ja-JP" sz="800" baseline="0" dirty="0">
                          <a:latin typeface="Meiryo UI" panose="020B0604030504040204" pitchFamily="50" charset="-128"/>
                          <a:ea typeface="Meiryo UI" panose="020B0604030504040204" pitchFamily="50" charset="-128"/>
                        </a:rPr>
                        <a:t>python</a:t>
                      </a:r>
                      <a:r>
                        <a:rPr kumimoji="1" lang="ja-JP" altLang="en-US" sz="800" dirty="0">
                          <a:latin typeface="Meiryo UI" panose="020B0604030504040204" pitchFamily="50" charset="-128"/>
                          <a:ea typeface="Meiryo UI" panose="020B0604030504040204" pitchFamily="50" charset="-128"/>
                        </a:rPr>
                        <a:t>ラッパ</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4.3</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4.6</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MIT</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https://github.com/ckan/ckanapi</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3450214401"/>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3</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docopt</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コマンドラインサポート</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0.6.2</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0.6.2</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MIT</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http://docopt.org/</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3774425118"/>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4</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chardet</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文字コード識別</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3.0.4</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4.0.0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lang="en-US" altLang="ja-JP" sz="800" dirty="0">
                          <a:latin typeface="Meiryo UI" panose="020B0604030504040204" pitchFamily="50" charset="-128"/>
                          <a:ea typeface="Meiryo UI" panose="020B0604030504040204" pitchFamily="50" charset="-128"/>
                        </a:rPr>
                        <a:t>GNU Library,</a:t>
                      </a:r>
                      <a:r>
                        <a:rPr lang="en-US" altLang="ja-JP" sz="800" baseline="0" dirty="0">
                          <a:latin typeface="Meiryo UI" panose="020B0604030504040204" pitchFamily="50" charset="-128"/>
                          <a:ea typeface="Meiryo UI" panose="020B0604030504040204" pitchFamily="50" charset="-128"/>
                        </a:rPr>
                        <a:t> </a:t>
                      </a:r>
                      <a:r>
                        <a:rPr lang="en-US" altLang="ja-JP" sz="800" dirty="0">
                          <a:latin typeface="Meiryo UI" panose="020B0604030504040204" pitchFamily="50" charset="-128"/>
                          <a:ea typeface="Meiryo UI" panose="020B0604030504040204" pitchFamily="50" charset="-128"/>
                        </a:rPr>
                        <a:t>LGPL</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https://github.com/chardet/chardet</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647781311"/>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5</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passlib</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ハッシュ解析</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1.7.1</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1.7.4</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lang="en-US" altLang="ja-JP" sz="800" dirty="0">
                          <a:latin typeface="Meiryo UI" panose="020B0604030504040204" pitchFamily="50" charset="-128"/>
                          <a:ea typeface="Meiryo UI" panose="020B0604030504040204" pitchFamily="50" charset="-128"/>
                        </a:rPr>
                        <a:t>BSD License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https://bitbucket.org/ecollins/passlib/wiki/Home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1694844768"/>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6</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grpcio</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コンテナ間通信</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1.22.0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1.44.0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lang="en-US" altLang="ja-JP" sz="800" dirty="0">
                          <a:latin typeface="Meiryo UI" panose="020B0604030504040204" pitchFamily="50" charset="-128"/>
                          <a:ea typeface="Meiryo UI" panose="020B0604030504040204" pitchFamily="50" charset="-128"/>
                        </a:rPr>
                        <a:t>Apache License 2.0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https://grpc.io/</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705663414"/>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7</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grpcio-tools</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コンテナ間通信</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1.22.0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1.44.0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lang="en-US" altLang="ja-JP" sz="800" dirty="0">
                          <a:latin typeface="Meiryo UI" panose="020B0604030504040204" pitchFamily="50" charset="-128"/>
                          <a:ea typeface="Meiryo UI" panose="020B0604030504040204" pitchFamily="50" charset="-128"/>
                        </a:rPr>
                        <a:t>Apache License 2.0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https://grpc.io/</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2628878872"/>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8</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xlrd</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データ読み込み</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1.2.0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2.0.1</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800" dirty="0">
                          <a:latin typeface="Meiryo UI" panose="020B0604030504040204" pitchFamily="50" charset="-128"/>
                          <a:ea typeface="Meiryo UI" panose="020B0604030504040204" pitchFamily="50" charset="-128"/>
                        </a:rPr>
                        <a:t>BSD License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http://www.python-excel.org/</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1479467124"/>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9</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pandas</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データ分析</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0.23.4</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1.4.2</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800" dirty="0">
                          <a:latin typeface="Meiryo UI" panose="020B0604030504040204" pitchFamily="50" charset="-128"/>
                          <a:ea typeface="Meiryo UI" panose="020B0604030504040204" pitchFamily="50" charset="-128"/>
                        </a:rPr>
                        <a:t>BSD License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https://pandas.pydata.org/</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1551063187"/>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10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gensim</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データ分析</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3.7.1</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3.8.3</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lang="en-US" altLang="ja-JP" sz="800" dirty="0">
                          <a:latin typeface="Meiryo UI" panose="020B0604030504040204" pitchFamily="50" charset="-128"/>
                          <a:ea typeface="Meiryo UI" panose="020B0604030504040204" pitchFamily="50" charset="-128"/>
                        </a:rPr>
                        <a:t>LGPLv2+, LGPLv2.1</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https://radimrehurek.com/gensim/</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3298661874"/>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11</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janome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データ分析</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0.3.7</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0.4.2</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lang="en-US" altLang="ja-JP" sz="800" dirty="0">
                          <a:latin typeface="Meiryo UI" panose="020B0604030504040204" pitchFamily="50" charset="-128"/>
                          <a:ea typeface="Meiryo UI" panose="020B0604030504040204" pitchFamily="50" charset="-128"/>
                        </a:rPr>
                        <a:t>Apache Software License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https://mocobeta.github.io/janome/en/</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4186253326"/>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12</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numpy</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データ分析</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1.15.4</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1.22.3</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800" dirty="0">
                          <a:latin typeface="Meiryo UI" panose="020B0604030504040204" pitchFamily="50" charset="-128"/>
                          <a:ea typeface="Meiryo UI" panose="020B0604030504040204" pitchFamily="50" charset="-128"/>
                        </a:rPr>
                        <a:t>BSD License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https://numpy.org/</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3985451446"/>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13</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scikit-learn</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データ分析</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0.20.1</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1.0.2</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800" dirty="0">
                          <a:latin typeface="Meiryo UI" panose="020B0604030504040204" pitchFamily="50" charset="-128"/>
                          <a:ea typeface="Meiryo UI" panose="020B0604030504040204" pitchFamily="50" charset="-128"/>
                        </a:rPr>
                        <a:t>BSD License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https://scikit-learn.org/stable/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2234023978"/>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14</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scikit-multilearn</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データ分析</a:t>
                      </a:r>
                      <a:endParaRPr kumimoji="1" lang="en-US" altLang="ja-JP"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0.2.0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0.2.0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800" dirty="0">
                          <a:latin typeface="Meiryo UI" panose="020B0604030504040204" pitchFamily="50" charset="-128"/>
                          <a:ea typeface="Meiryo UI" panose="020B0604030504040204" pitchFamily="50" charset="-128"/>
                        </a:rPr>
                        <a:t>BSD License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http://scikit.ml/</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3029060412"/>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15</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gunicorn</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Web</a:t>
                      </a:r>
                      <a:r>
                        <a:rPr kumimoji="1" lang="ja-JP" altLang="en-US" sz="800" dirty="0">
                          <a:latin typeface="Meiryo UI" panose="020B0604030504040204" pitchFamily="50" charset="-128"/>
                          <a:ea typeface="Meiryo UI" panose="020B0604030504040204" pitchFamily="50" charset="-128"/>
                        </a:rPr>
                        <a:t>サーバ</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19.9.0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20.1.0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MIT</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https://gunicorn.org/</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2239690230"/>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16</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geocoder</a:t>
                      </a: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地域検索</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1.38.1</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MIT</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https://geocoder.readthedocs.io/</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3459357834"/>
                  </a:ext>
                </a:extLst>
              </a:tr>
              <a:tr h="208658">
                <a:tc>
                  <a:txBody>
                    <a:bodyPr/>
                    <a:lstStyle/>
                    <a:p>
                      <a:pPr algn="ctr"/>
                      <a:r>
                        <a:rPr kumimoji="1" lang="en-US" altLang="ja-JP" sz="800" dirty="0">
                          <a:latin typeface="Meiryo UI" panose="020B0604030504040204" pitchFamily="50" charset="-128"/>
                          <a:ea typeface="Meiryo UI" panose="020B0604030504040204" pitchFamily="50" charset="-128"/>
                        </a:rPr>
                        <a:t>17</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requests</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a:t>
                      </a:r>
                      <a:r>
                        <a:rPr kumimoji="1" lang="ja-JP" altLang="en-US" sz="800" dirty="0">
                          <a:latin typeface="Meiryo UI" panose="020B0604030504040204" pitchFamily="50" charset="-128"/>
                          <a:ea typeface="Meiryo UI" panose="020B0604030504040204" pitchFamily="50" charset="-128"/>
                        </a:rPr>
                        <a:t>ライブラリ</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2.27.1</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Apache2 License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https://requests-docs-ja.readthedocs.io/en/latest/user/intro/</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795116489"/>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18</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timeout-decorator</a:t>
                      </a: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タイムアウトの設定</a:t>
                      </a:r>
                      <a:endParaRPr kumimoji="1" lang="en-US" altLang="ja-JP"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0.4.1</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0.5.0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MIT</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https://pypi.org/project/timeout-decorator/</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2033695070"/>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19</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nulltype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来歴管理</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2.3.1</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2.3.1</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800" dirty="0">
                          <a:latin typeface="Meiryo UI" panose="020B0604030504040204" pitchFamily="50" charset="-128"/>
                          <a:ea typeface="Meiryo UI" panose="020B0604030504040204" pitchFamily="50" charset="-128"/>
                        </a:rPr>
                        <a:t>Apache Software License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https://pypi.org/project/nulltype/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1488238209"/>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20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python_dateutil</a:t>
                      </a: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日付処理</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2.5.3</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2.8.2</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Apache Software License, BSD License (Dual License)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https://pypi.org/project/python-dateutil/</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1050180578"/>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21</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Setuptools</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パッケージ管理</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21.0.0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62.1.0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MIT</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https://pypi.org/project/setuptools/</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2137467476"/>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22</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Urllib3</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a:t>
                      </a:r>
                      <a:r>
                        <a:rPr kumimoji="1" lang="ja-JP" altLang="en-US" sz="800" dirty="0">
                          <a:latin typeface="Meiryo UI" panose="020B0604030504040204" pitchFamily="50" charset="-128"/>
                          <a:ea typeface="Meiryo UI" panose="020B0604030504040204" pitchFamily="50" charset="-128"/>
                        </a:rPr>
                        <a:t>ライブラリ</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1.25.3</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1.26.9</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MIT</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https://urllib3.readthedocs.io/en/stable/</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4202167630"/>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23</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flask_login</a:t>
                      </a:r>
                    </a:p>
                  </a:txBody>
                  <a:tcPr marL="84451" marR="84451" marT="42225" marB="42225"/>
                </a:tc>
                <a:tc>
                  <a:txBody>
                    <a:bodyPr/>
                    <a:lstStyle/>
                    <a:p>
                      <a:r>
                        <a:rPr kumimoji="1" lang="ja-JP" altLang="en-US" sz="800" dirty="0">
                          <a:latin typeface="Meiryo UI" panose="020B0604030504040204" pitchFamily="50" charset="-128"/>
                          <a:ea typeface="Meiryo UI" panose="020B0604030504040204" pitchFamily="50" charset="-128"/>
                        </a:rPr>
                        <a:t>ログインセッション管理</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0.5.0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0.6.0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MIT</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https://pypi.org/project/Flask-Login/</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3386819658"/>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24</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quasar-cli</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Web</a:t>
                      </a:r>
                      <a:r>
                        <a:rPr kumimoji="1" lang="ja-JP" altLang="en-US" sz="800" dirty="0">
                          <a:latin typeface="Meiryo UI" panose="020B0604030504040204" pitchFamily="50" charset="-128"/>
                          <a:ea typeface="Meiryo UI" panose="020B0604030504040204" pitchFamily="50" charset="-128"/>
                        </a:rPr>
                        <a:t>画面開発</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0.17.19</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0.17.25</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MIT</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https://quasar.dev/</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3966278945"/>
                  </a:ext>
                </a:extLst>
              </a:tr>
              <a:tr h="216866">
                <a:tc>
                  <a:txBody>
                    <a:bodyPr/>
                    <a:lstStyle/>
                    <a:p>
                      <a:pPr algn="ctr"/>
                      <a:r>
                        <a:rPr kumimoji="1" lang="en-US" altLang="ja-JP" sz="800" dirty="0">
                          <a:latin typeface="Meiryo UI" panose="020B0604030504040204" pitchFamily="50" charset="-128"/>
                          <a:ea typeface="Meiryo UI" panose="020B0604030504040204" pitchFamily="50" charset="-128"/>
                        </a:rPr>
                        <a:t>25</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vue-cli</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Web</a:t>
                      </a:r>
                      <a:r>
                        <a:rPr kumimoji="1" lang="ja-JP" altLang="en-US" sz="800" dirty="0">
                          <a:latin typeface="Meiryo UI" panose="020B0604030504040204" pitchFamily="50" charset="-128"/>
                          <a:ea typeface="Meiryo UI" panose="020B0604030504040204" pitchFamily="50" charset="-128"/>
                        </a:rPr>
                        <a:t>画面開発</a:t>
                      </a: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3.11.0</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4.5.17</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MIT</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tc>
                  <a:txBody>
                    <a:bodyPr/>
                    <a:lstStyle/>
                    <a:p>
                      <a:r>
                        <a:rPr kumimoji="1" lang="en-US" altLang="ja-JP" sz="800" dirty="0">
                          <a:latin typeface="Meiryo UI" panose="020B0604030504040204" pitchFamily="50" charset="-128"/>
                          <a:ea typeface="Meiryo UI" panose="020B0604030504040204" pitchFamily="50" charset="-128"/>
                        </a:rPr>
                        <a:t>https://cli.vuejs.org/</a:t>
                      </a:r>
                      <a:endParaRPr kumimoji="1" lang="ja-JP" altLang="en-US" sz="800" dirty="0">
                        <a:latin typeface="Meiryo UI" panose="020B0604030504040204" pitchFamily="50" charset="-128"/>
                        <a:ea typeface="Meiryo UI" panose="020B0604030504040204" pitchFamily="50" charset="-128"/>
                      </a:endParaRPr>
                    </a:p>
                  </a:txBody>
                  <a:tcPr marL="84451" marR="84451" marT="42225" marB="42225"/>
                </a:tc>
                <a:extLst>
                  <a:ext uri="{0D108BD9-81ED-4DB2-BD59-A6C34878D82A}">
                    <a16:rowId xmlns:a16="http://schemas.microsoft.com/office/drawing/2014/main" val="201645275"/>
                  </a:ext>
                </a:extLst>
              </a:tr>
            </a:tbl>
          </a:graphicData>
        </a:graphic>
      </p:graphicFrame>
    </p:spTree>
    <p:extLst>
      <p:ext uri="{BB962C8B-B14F-4D97-AF65-F5344CB8AC3E}">
        <p14:creationId xmlns:p14="http://schemas.microsoft.com/office/powerpoint/2010/main" val="28371917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ja-JP" altLang="en-US" sz="1800" dirty="0">
                <a:latin typeface="Meiryo UI" panose="020B0604030504040204" pitchFamily="50" charset="-128"/>
                <a:ea typeface="Meiryo UI" panose="020B0604030504040204" pitchFamily="50" charset="-128"/>
              </a:rPr>
              <a:t>使用外部サービス一覧</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685601"/>
            <a:ext cx="9293823" cy="43199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データカタログ作成ツール内で使用する外部サービス一覧を示す。</a:t>
            </a:r>
            <a:endParaRPr lang="en-US" altLang="ja-JP" sz="1600" dirty="0">
              <a:latin typeface="Meiryo UI" panose="020B0604030504040204" pitchFamily="50" charset="-128"/>
              <a:ea typeface="Meiryo UI" panose="020B0604030504040204" pitchFamily="50" charset="-128"/>
            </a:endParaRPr>
          </a:p>
        </p:txBody>
      </p:sp>
      <p:graphicFrame>
        <p:nvGraphicFramePr>
          <p:cNvPr id="4" name="表 3">
            <a:extLst>
              <a:ext uri="{FF2B5EF4-FFF2-40B4-BE49-F238E27FC236}">
                <a16:creationId xmlns:a16="http://schemas.microsoft.com/office/drawing/2014/main" id="{AB1B2443-1736-4504-85C4-F6AB1A305B1A}"/>
              </a:ext>
            </a:extLst>
          </p:cNvPr>
          <p:cNvGraphicFramePr>
            <a:graphicFrameLocks noGrp="1"/>
          </p:cNvGraphicFramePr>
          <p:nvPr>
            <p:extLst>
              <p:ext uri="{D42A27DB-BD31-4B8C-83A1-F6EECF244321}">
                <p14:modId xmlns:p14="http://schemas.microsoft.com/office/powerpoint/2010/main" val="3363728209"/>
              </p:ext>
            </p:extLst>
          </p:nvPr>
        </p:nvGraphicFramePr>
        <p:xfrm>
          <a:off x="180152" y="1042099"/>
          <a:ext cx="9491849" cy="587156"/>
        </p:xfrm>
        <a:graphic>
          <a:graphicData uri="http://schemas.openxmlformats.org/drawingml/2006/table">
            <a:tbl>
              <a:tblPr firstRow="1" bandRow="1">
                <a:tableStyleId>{5C22544A-7EE6-4342-B048-85BDC9FD1C3A}</a:tableStyleId>
              </a:tblPr>
              <a:tblGrid>
                <a:gridCol w="436536">
                  <a:extLst>
                    <a:ext uri="{9D8B030D-6E8A-4147-A177-3AD203B41FA5}">
                      <a16:colId xmlns:a16="http://schemas.microsoft.com/office/drawing/2014/main" val="2719474698"/>
                    </a:ext>
                  </a:extLst>
                </a:gridCol>
                <a:gridCol w="1424763">
                  <a:extLst>
                    <a:ext uri="{9D8B030D-6E8A-4147-A177-3AD203B41FA5}">
                      <a16:colId xmlns:a16="http://schemas.microsoft.com/office/drawing/2014/main" val="1728613993"/>
                    </a:ext>
                  </a:extLst>
                </a:gridCol>
                <a:gridCol w="1839433">
                  <a:extLst>
                    <a:ext uri="{9D8B030D-6E8A-4147-A177-3AD203B41FA5}">
                      <a16:colId xmlns:a16="http://schemas.microsoft.com/office/drawing/2014/main" val="3119549795"/>
                    </a:ext>
                  </a:extLst>
                </a:gridCol>
                <a:gridCol w="2945218">
                  <a:extLst>
                    <a:ext uri="{9D8B030D-6E8A-4147-A177-3AD203B41FA5}">
                      <a16:colId xmlns:a16="http://schemas.microsoft.com/office/drawing/2014/main" val="1245078676"/>
                    </a:ext>
                  </a:extLst>
                </a:gridCol>
                <a:gridCol w="2845899">
                  <a:extLst>
                    <a:ext uri="{9D8B030D-6E8A-4147-A177-3AD203B41FA5}">
                      <a16:colId xmlns:a16="http://schemas.microsoft.com/office/drawing/2014/main" val="1636796019"/>
                    </a:ext>
                  </a:extLst>
                </a:gridCol>
              </a:tblGrid>
              <a:tr h="305492">
                <a:tc>
                  <a:txBody>
                    <a:bodyPr/>
                    <a:lstStyle/>
                    <a:p>
                      <a:pPr algn="ct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latin typeface="Meiryo UI" panose="020B0604030504040204" pitchFamily="50" charset="-128"/>
                          <a:ea typeface="Meiryo UI" panose="020B0604030504040204" pitchFamily="50" charset="-128"/>
                        </a:rPr>
                        <a:t>名称</a:t>
                      </a:r>
                    </a:p>
                  </a:txBody>
                  <a:tcPr anchor="ctr"/>
                </a:tc>
                <a:tc>
                  <a:txBody>
                    <a:bodyPr/>
                    <a:lstStyle/>
                    <a:p>
                      <a:r>
                        <a:rPr kumimoji="1" lang="ja-JP" altLang="en-US" sz="1200" dirty="0">
                          <a:latin typeface="Meiryo UI" panose="020B0604030504040204" pitchFamily="50" charset="-128"/>
                          <a:ea typeface="Meiryo UI" panose="020B0604030504040204" pitchFamily="50" charset="-128"/>
                        </a:rPr>
                        <a:t>用途</a:t>
                      </a:r>
                    </a:p>
                  </a:txBody>
                  <a:tcPr anchor="ctr"/>
                </a:tc>
                <a:tc>
                  <a:txBody>
                    <a:bodyPr/>
                    <a:lstStyle/>
                    <a:p>
                      <a:r>
                        <a:rPr kumimoji="1" lang="en-US" altLang="ja-JP" sz="1200" dirty="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latin typeface="Meiryo UI" panose="020B0604030504040204" pitchFamily="50" charset="-128"/>
                          <a:ea typeface="Meiryo UI" panose="020B0604030504040204" pitchFamily="50" charset="-128"/>
                        </a:rPr>
                        <a:t>備考</a:t>
                      </a:r>
                    </a:p>
                  </a:txBody>
                  <a:tcPr anchor="ctr"/>
                </a:tc>
                <a:extLst>
                  <a:ext uri="{0D108BD9-81ED-4DB2-BD59-A6C34878D82A}">
                    <a16:rowId xmlns:a16="http://schemas.microsoft.com/office/drawing/2014/main" val="3570879533"/>
                  </a:ext>
                </a:extLst>
              </a:tr>
              <a:tr h="281664">
                <a:tc>
                  <a:txBody>
                    <a:bodyPr/>
                    <a:lstStyle/>
                    <a:p>
                      <a:pPr algn="ctr"/>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geonames</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100" dirty="0">
                          <a:latin typeface="Meiryo UI" panose="020B0604030504040204" pitchFamily="50" charset="-128"/>
                          <a:ea typeface="Meiryo UI" panose="020B0604030504040204" pitchFamily="50" charset="-128"/>
                        </a:rPr>
                        <a:t>地域検索</a:t>
                      </a:r>
                    </a:p>
                  </a:txBody>
                  <a:tcPr/>
                </a:tc>
                <a:tc>
                  <a:txBody>
                    <a:bodyPr/>
                    <a:lstStyle/>
                    <a:p>
                      <a:r>
                        <a:rPr kumimoji="1" lang="en-US" altLang="ja-JP" sz="1100" dirty="0">
                          <a:solidFill>
                            <a:schemeClr val="tx1"/>
                          </a:solidFill>
                          <a:latin typeface="Meiryo UI" panose="020B0604030504040204" pitchFamily="50" charset="-128"/>
                          <a:ea typeface="Meiryo UI" panose="020B0604030504040204" pitchFamily="50" charset="-128"/>
                        </a:rPr>
                        <a:t>https://www.geonames.org</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100" dirty="0">
                          <a:solidFill>
                            <a:schemeClr val="tx1"/>
                          </a:solidFill>
                          <a:latin typeface="Meiryo UI" panose="020B0604030504040204" pitchFamily="50" charset="-128"/>
                          <a:ea typeface="Meiryo UI" panose="020B0604030504040204" pitchFamily="50" charset="-128"/>
                        </a:rPr>
                        <a:t>要アカウント登録。</a:t>
                      </a:r>
                    </a:p>
                  </a:txBody>
                  <a:tcPr/>
                </a:tc>
                <a:extLst>
                  <a:ext uri="{0D108BD9-81ED-4DB2-BD59-A6C34878D82A}">
                    <a16:rowId xmlns:a16="http://schemas.microsoft.com/office/drawing/2014/main" val="173326645"/>
                  </a:ext>
                </a:extLst>
              </a:tr>
            </a:tbl>
          </a:graphicData>
        </a:graphic>
      </p:graphicFrame>
    </p:spTree>
    <p:extLst>
      <p:ext uri="{BB962C8B-B14F-4D97-AF65-F5344CB8AC3E}">
        <p14:creationId xmlns:p14="http://schemas.microsoft.com/office/powerpoint/2010/main" val="21767901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ja-JP" altLang="en-US" sz="1800" dirty="0">
                <a:latin typeface="Meiryo UI" panose="020B0604030504040204" pitchFamily="50" charset="-128"/>
                <a:ea typeface="Meiryo UI" panose="020B0604030504040204" pitchFamily="50" charset="-128"/>
              </a:rPr>
              <a:t>参考</a:t>
            </a:r>
            <a:endParaRPr kumimoji="1" lang="ja-JP" altLang="en-US" sz="180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464098FF-C68E-4388-A859-B5E10D2878C6}"/>
              </a:ext>
            </a:extLst>
          </p:cNvPr>
          <p:cNvSpPr txBox="1"/>
          <p:nvPr/>
        </p:nvSpPr>
        <p:spPr>
          <a:xfrm>
            <a:off x="234000" y="723900"/>
            <a:ext cx="9310050" cy="584775"/>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a:t>
            </a:r>
            <a:r>
              <a:rPr kumimoji="1" lang="en-US" altLang="ja-JP" sz="1600" dirty="0">
                <a:latin typeface="Meiryo UI" panose="020B0604030504040204" pitchFamily="50" charset="-128"/>
                <a:ea typeface="Meiryo UI" panose="020B0604030504040204" pitchFamily="50" charset="-128"/>
              </a:rPr>
              <a:t>CKAN API</a:t>
            </a:r>
            <a:r>
              <a:rPr kumimoji="1" lang="ja-JP" altLang="en-US" sz="1600" dirty="0">
                <a:latin typeface="Meiryo UI" panose="020B0604030504040204" pitchFamily="50" charset="-128"/>
                <a:ea typeface="Meiryo UI" panose="020B0604030504040204" pitchFamily="50" charset="-128"/>
              </a:rPr>
              <a:t>仕様</a:t>
            </a:r>
          </a:p>
          <a:p>
            <a:r>
              <a:rPr kumimoji="1" lang="en-US" altLang="ja-JP" sz="1600" dirty="0">
                <a:latin typeface="Meiryo UI" panose="020B0604030504040204" pitchFamily="50" charset="-128"/>
                <a:ea typeface="Meiryo UI" panose="020B0604030504040204" pitchFamily="50" charset="-128"/>
              </a:rPr>
              <a:t>https://docs.ckan.org/en/2.9/api/index.html</a:t>
            </a:r>
            <a:endParaRPr kumimoji="1"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64720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1.1 </a:t>
            </a:r>
            <a:r>
              <a:rPr lang="ja-JP" altLang="en-US" sz="1800" dirty="0">
                <a:latin typeface="Meiryo UI" panose="020B0604030504040204" pitchFamily="50" charset="-128"/>
                <a:ea typeface="Meiryo UI" panose="020B0604030504040204" pitchFamily="50" charset="-128"/>
              </a:rPr>
              <a:t>データカタログ作成ツール概要 </a:t>
            </a:r>
            <a:r>
              <a:rPr lang="en-US" altLang="ja-JP" sz="1800" dirty="0">
                <a:latin typeface="Meiryo UI" panose="020B0604030504040204" pitchFamily="50" charset="-128"/>
                <a:ea typeface="Meiryo UI" panose="020B0604030504040204" pitchFamily="50" charset="-128"/>
              </a:rPr>
              <a:t>&gt; 1.1.3 </a:t>
            </a:r>
            <a:r>
              <a:rPr lang="ja-JP" altLang="en-US" sz="1800" dirty="0">
                <a:latin typeface="Meiryo UI" panose="020B0604030504040204" pitchFamily="50" charset="-128"/>
                <a:ea typeface="Meiryo UI" panose="020B0604030504040204" pitchFamily="50" charset="-128"/>
              </a:rPr>
              <a:t>前提条件</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10687" y="752300"/>
            <a:ext cx="9293823" cy="2074027"/>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■データカタログ作成ツールの動作環境を示す。</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en-US" altLang="ja-JP" sz="1600" dirty="0">
                <a:latin typeface="Meiryo UI" panose="020B0604030504040204" pitchFamily="50" charset="-128"/>
                <a:ea typeface="Meiryo UI" panose="020B0604030504040204" pitchFamily="50" charset="-128"/>
              </a:rPr>
              <a:t>Linux</a:t>
            </a:r>
            <a:r>
              <a:rPr lang="ja-JP" altLang="en-US" sz="1600" dirty="0">
                <a:latin typeface="Meiryo UI" panose="020B0604030504040204" pitchFamily="50" charset="-128"/>
                <a:ea typeface="Meiryo UI" panose="020B0604030504040204" pitchFamily="50" charset="-128"/>
              </a:rPr>
              <a:t>上での動作を前提とする。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en-US" altLang="ja-JP" sz="1600" dirty="0">
                <a:latin typeface="Meiryo UI" panose="020B0604030504040204" pitchFamily="50" charset="-128"/>
                <a:ea typeface="Meiryo UI" panose="020B0604030504040204" pitchFamily="50" charset="-128"/>
              </a:rPr>
              <a:t>Docker</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Docker Compose</a:t>
            </a:r>
            <a:r>
              <a:rPr lang="ja-JP" altLang="en-US" sz="1600" dirty="0">
                <a:latin typeface="Meiryo UI" panose="020B0604030504040204" pitchFamily="50" charset="-128"/>
                <a:ea typeface="Meiryo UI" panose="020B0604030504040204" pitchFamily="50" charset="-128"/>
              </a:rPr>
              <a:t>が事前インストールされていることを前提とする。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対応する</a:t>
            </a:r>
            <a:r>
              <a:rPr lang="en-US" altLang="ja-JP" sz="1600" dirty="0">
                <a:latin typeface="Meiryo UI" panose="020B0604030504040204" pitchFamily="50" charset="-128"/>
                <a:ea typeface="Meiryo UI" panose="020B0604030504040204" pitchFamily="50" charset="-128"/>
              </a:rPr>
              <a:t>Docker</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Version</a:t>
            </a:r>
            <a:r>
              <a:rPr lang="ja-JP" altLang="en-US" sz="1600" dirty="0">
                <a:latin typeface="Meiryo UI" panose="020B0604030504040204" pitchFamily="50" charset="-128"/>
                <a:ea typeface="Meiryo UI" panose="020B0604030504040204" pitchFamily="50" charset="-128"/>
              </a:rPr>
              <a:t>は以下の通りとする。</a:t>
            </a:r>
            <a:endParaRPr lang="en-US" altLang="ja-JP" sz="1600" dirty="0">
              <a:latin typeface="Meiryo UI" panose="020B0604030504040204" pitchFamily="50" charset="-128"/>
              <a:ea typeface="Meiryo UI" panose="020B0604030504040204" pitchFamily="50" charset="-128"/>
            </a:endParaRPr>
          </a:p>
          <a:p>
            <a:pPr marL="800100" lvl="1" indent="-342900">
              <a:buFont typeface="Wingdings" panose="05000000000000000000" pitchFamily="2" charset="2"/>
              <a:buChar char="ü"/>
            </a:pPr>
            <a:r>
              <a:rPr lang="en-US" altLang="ja-JP" sz="1600" dirty="0">
                <a:latin typeface="Meiryo UI" panose="020B0604030504040204" pitchFamily="50" charset="-128"/>
                <a:ea typeface="Meiryo UI" panose="020B0604030504040204" pitchFamily="50" charset="-128"/>
              </a:rPr>
              <a:t>Docker version 20.10.18</a:t>
            </a:r>
          </a:p>
          <a:p>
            <a:pPr marL="800100" lvl="1" indent="-342900">
              <a:buFont typeface="Wingdings" panose="05000000000000000000" pitchFamily="2" charset="2"/>
              <a:buChar char="ü"/>
            </a:pPr>
            <a:r>
              <a:rPr lang="en-US" altLang="ja-JP" sz="1600" dirty="0">
                <a:latin typeface="Meiryo UI" panose="020B0604030504040204" pitchFamily="50" charset="-128"/>
                <a:ea typeface="Meiryo UI" panose="020B0604030504040204" pitchFamily="50" charset="-128"/>
              </a:rPr>
              <a:t>Docker Compose </a:t>
            </a:r>
            <a:r>
              <a:rPr lang="en-US" altLang="ja-JP" sz="1600">
                <a:latin typeface="Meiryo UI" panose="020B0604030504040204" pitchFamily="50" charset="-128"/>
                <a:ea typeface="Meiryo UI" panose="020B0604030504040204" pitchFamily="50" charset="-128"/>
              </a:rPr>
              <a:t>version v2.5.0</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対応する</a:t>
            </a:r>
            <a:r>
              <a:rPr lang="en-US" altLang="ja-JP" sz="1600" dirty="0">
                <a:latin typeface="Meiryo UI" panose="020B0604030504040204" pitchFamily="50" charset="-128"/>
                <a:ea typeface="Meiryo UI" panose="020B0604030504040204" pitchFamily="50" charset="-128"/>
              </a:rPr>
              <a:t>OS</a:t>
            </a:r>
            <a:r>
              <a:rPr lang="ja-JP" altLang="en-US" sz="1600" dirty="0">
                <a:latin typeface="Meiryo UI" panose="020B0604030504040204" pitchFamily="50" charset="-128"/>
                <a:ea typeface="Meiryo UI" panose="020B0604030504040204" pitchFamily="50" charset="-128"/>
              </a:rPr>
              <a:t>は、</a:t>
            </a:r>
            <a:r>
              <a:rPr lang="en-US" altLang="ja-JP" sz="1600" dirty="0">
                <a:latin typeface="Meiryo UI" panose="020B0604030504040204" pitchFamily="50" charset="-128"/>
                <a:ea typeface="Meiryo UI" panose="020B0604030504040204" pitchFamily="50" charset="-128"/>
              </a:rPr>
              <a:t>Linux</a:t>
            </a:r>
            <a:r>
              <a:rPr lang="ja-JP" altLang="en-US" sz="1600" dirty="0">
                <a:latin typeface="Meiryo UI" panose="020B0604030504040204" pitchFamily="50" charset="-128"/>
                <a:ea typeface="Meiryo UI" panose="020B0604030504040204" pitchFamily="50" charset="-128"/>
              </a:rPr>
              <a:t>の上記</a:t>
            </a:r>
            <a:r>
              <a:rPr lang="en-US" altLang="ja-JP" sz="1600" dirty="0">
                <a:latin typeface="Meiryo UI" panose="020B0604030504040204" pitchFamily="50" charset="-128"/>
                <a:ea typeface="Meiryo UI" panose="020B0604030504040204" pitchFamily="50" charset="-128"/>
              </a:rPr>
              <a:t>Docker</a:t>
            </a:r>
            <a:r>
              <a:rPr lang="ja-JP" altLang="en-US" sz="1600" dirty="0">
                <a:latin typeface="Meiryo UI" panose="020B0604030504040204" pitchFamily="50" charset="-128"/>
                <a:ea typeface="Meiryo UI" panose="020B0604030504040204" pitchFamily="50" charset="-128"/>
              </a:rPr>
              <a:t>がサポートする</a:t>
            </a:r>
            <a:r>
              <a:rPr lang="en-US" altLang="ja-JP" sz="1600" dirty="0">
                <a:latin typeface="Meiryo UI" panose="020B0604030504040204" pitchFamily="50" charset="-128"/>
                <a:ea typeface="Meiryo UI" panose="020B0604030504040204" pitchFamily="50" charset="-128"/>
              </a:rPr>
              <a:t>OS</a:t>
            </a:r>
            <a:r>
              <a:rPr lang="ja-JP" altLang="en-US" sz="1600" dirty="0">
                <a:latin typeface="Meiryo UI" panose="020B0604030504040204" pitchFamily="50" charset="-128"/>
                <a:ea typeface="Meiryo UI" panose="020B0604030504040204" pitchFamily="50" charset="-128"/>
              </a:rPr>
              <a:t>とする。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データカタログ作成ツールにアクセスするブラウザは</a:t>
            </a:r>
            <a:r>
              <a:rPr lang="en-US" altLang="ja-JP" sz="1600" dirty="0">
                <a:latin typeface="Meiryo UI" panose="020B0604030504040204" pitchFamily="50" charset="-128"/>
                <a:ea typeface="Meiryo UI" panose="020B0604030504040204" pitchFamily="50" charset="-128"/>
              </a:rPr>
              <a:t>Chrome</a:t>
            </a:r>
            <a:r>
              <a:rPr lang="ja-JP" altLang="en-US" sz="1600" dirty="0">
                <a:latin typeface="Meiryo UI" panose="020B0604030504040204" pitchFamily="50" charset="-128"/>
                <a:ea typeface="Meiryo UI" panose="020B0604030504040204" pitchFamily="50" charset="-128"/>
              </a:rPr>
              <a:t>のみのサポートとする。</a:t>
            </a:r>
            <a:endParaRPr lang="en-US" altLang="ja-JP" sz="1600" dirty="0">
              <a:latin typeface="Meiryo UI" panose="020B0604030504040204" pitchFamily="50" charset="-128"/>
              <a:ea typeface="Meiryo UI" panose="020B0604030504040204" pitchFamily="50" charset="-128"/>
            </a:endParaRPr>
          </a:p>
          <a:p>
            <a:pPr lvl="1"/>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p:txBody>
      </p:sp>
      <p:sp>
        <p:nvSpPr>
          <p:cNvPr id="59" name="テキスト ボックス 58">
            <a:extLst>
              <a:ext uri="{FF2B5EF4-FFF2-40B4-BE49-F238E27FC236}">
                <a16:creationId xmlns:a16="http://schemas.microsoft.com/office/drawing/2014/main" id="{DCF81B70-DF4F-49AD-ABFA-5836297428EB}"/>
              </a:ext>
            </a:extLst>
          </p:cNvPr>
          <p:cNvSpPr txBox="1"/>
          <p:nvPr/>
        </p:nvSpPr>
        <p:spPr>
          <a:xfrm>
            <a:off x="234000" y="2826327"/>
            <a:ext cx="9293823" cy="3812178"/>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■データカタログ作成ツールの前提条件を示す。</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データカタログ作成ツールは支援サービス群またはデータ提供者に設置する。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支援サービス群のデータカタログ作成ツールは運用管理者および各データ提供者が利用する。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データ提供者のデータカタログ作成ツールは当該データ提供者のみが利用する。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横断検索用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と詳細検索用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のバージョンは</a:t>
            </a:r>
            <a:r>
              <a:rPr lang="en-US" altLang="ja-JP" sz="1600" dirty="0">
                <a:latin typeface="Meiryo UI" panose="020B0604030504040204" pitchFamily="50" charset="-128"/>
                <a:ea typeface="Meiryo UI" panose="020B0604030504040204" pitchFamily="50" charset="-128"/>
              </a:rPr>
              <a:t>2021</a:t>
            </a:r>
            <a:r>
              <a:rPr lang="ja-JP" altLang="en-US" sz="1600" dirty="0">
                <a:latin typeface="Meiryo UI" panose="020B0604030504040204" pitchFamily="50" charset="-128"/>
                <a:ea typeface="Meiryo UI" panose="020B0604030504040204" pitchFamily="50" charset="-128"/>
              </a:rPr>
              <a:t>年</a:t>
            </a:r>
            <a:r>
              <a:rPr lang="en-US" altLang="ja-JP" sz="1600" dirty="0">
                <a:latin typeface="Meiryo UI" panose="020B0604030504040204" pitchFamily="50" charset="-128"/>
                <a:ea typeface="Meiryo UI" panose="020B0604030504040204" pitchFamily="50" charset="-128"/>
              </a:rPr>
              <a:t>2</a:t>
            </a:r>
            <a:r>
              <a:rPr lang="ja-JP" altLang="en-US" sz="1600" dirty="0">
                <a:latin typeface="Meiryo UI" panose="020B0604030504040204" pitchFamily="50" charset="-128"/>
                <a:ea typeface="Meiryo UI" panose="020B0604030504040204" pitchFamily="50" charset="-128"/>
              </a:rPr>
              <a:t>月</a:t>
            </a:r>
            <a:r>
              <a:rPr lang="en-US" altLang="ja-JP" sz="1600" dirty="0">
                <a:latin typeface="Meiryo UI" panose="020B0604030504040204" pitchFamily="50" charset="-128"/>
                <a:ea typeface="Meiryo UI" panose="020B0604030504040204" pitchFamily="50" charset="-128"/>
              </a:rPr>
              <a:t>9</a:t>
            </a:r>
            <a:r>
              <a:rPr lang="ja-JP" altLang="en-US" sz="1600" dirty="0">
                <a:latin typeface="Meiryo UI" panose="020B0604030504040204" pitchFamily="50" charset="-128"/>
                <a:ea typeface="Meiryo UI" panose="020B0604030504040204" pitchFamily="50" charset="-128"/>
              </a:rPr>
              <a:t>日リリース版の</a:t>
            </a:r>
            <a:r>
              <a:rPr lang="en-US" altLang="ja-JP" sz="1600" dirty="0">
                <a:latin typeface="Meiryo UI" panose="020B0604030504040204" pitchFamily="50" charset="-128"/>
                <a:ea typeface="Meiryo UI" panose="020B0604030504040204" pitchFamily="50" charset="-128"/>
              </a:rPr>
              <a:t>2.9.2</a:t>
            </a:r>
            <a:r>
              <a:rPr lang="ja-JP" altLang="en-US" sz="1600" dirty="0">
                <a:latin typeface="Meiryo UI" panose="020B0604030504040204" pitchFamily="50" charset="-128"/>
                <a:ea typeface="Meiryo UI" panose="020B0604030504040204" pitchFamily="50" charset="-128"/>
              </a:rPr>
              <a:t>とする。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データカタログ作成ツールは、各データ提供者ごとのデータカタログにのみアクセスできるようアクセス制御を行う。</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データカタログ作成ツールのログイン・ユーザ制御は</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を用いる。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データカタログ作成ツールのログインは</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つの</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およびパスワードで横断検索用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と詳細検索用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にログインする。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組織情報・ライセンスリストはコンフィグに設定されている</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から取得する。横断検索用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と詳細検索用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の両方の</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の設定がある場合は、両</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から取得したそれぞれの結果から共通値を抽出して使用する。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ユーザは横断検索用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および詳細検索用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に同一の</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、パスワードを設定する。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認証サーバのユーザ情報と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のユーザ情報を連携させる。</a:t>
            </a:r>
          </a:p>
          <a:p>
            <a:pPr lvl="1"/>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96184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1.1 </a:t>
            </a:r>
            <a:r>
              <a:rPr lang="ja-JP" altLang="en-US" sz="1800" dirty="0">
                <a:latin typeface="Meiryo UI" panose="020B0604030504040204" pitchFamily="50" charset="-128"/>
                <a:ea typeface="Meiryo UI" panose="020B0604030504040204" pitchFamily="50" charset="-128"/>
              </a:rPr>
              <a:t>データカタログ作成ツール概要 </a:t>
            </a:r>
            <a:r>
              <a:rPr lang="en-US" altLang="ja-JP" sz="1800" dirty="0">
                <a:latin typeface="Meiryo UI" panose="020B0604030504040204" pitchFamily="50" charset="-128"/>
                <a:ea typeface="Meiryo UI" panose="020B0604030504040204" pitchFamily="50" charset="-128"/>
              </a:rPr>
              <a:t>&gt; 1.1.4 </a:t>
            </a:r>
            <a:r>
              <a:rPr lang="ja-JP" altLang="en-US" sz="1800" dirty="0">
                <a:latin typeface="Meiryo UI" panose="020B0604030504040204" pitchFamily="50" charset="-128"/>
                <a:ea typeface="Meiryo UI" panose="020B0604030504040204" pitchFamily="50" charset="-128"/>
              </a:rPr>
              <a:t>制限事項</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676040"/>
            <a:ext cx="9293823" cy="432000"/>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■データカタログ作成ツールの制限事項</a:t>
            </a:r>
            <a:endParaRPr lang="en-US" altLang="ja-JP" sz="1600" dirty="0">
              <a:latin typeface="Meiryo UI" panose="020B0604030504040204" pitchFamily="50" charset="-128"/>
              <a:ea typeface="Meiryo UI" panose="020B0604030504040204" pitchFamily="50" charset="-128"/>
            </a:endParaRPr>
          </a:p>
        </p:txBody>
      </p:sp>
      <p:graphicFrame>
        <p:nvGraphicFramePr>
          <p:cNvPr id="3" name="表 3">
            <a:extLst>
              <a:ext uri="{FF2B5EF4-FFF2-40B4-BE49-F238E27FC236}">
                <a16:creationId xmlns:a16="http://schemas.microsoft.com/office/drawing/2014/main" id="{CDF71B03-43DB-4BCA-9ECB-E2C8FB675904}"/>
              </a:ext>
            </a:extLst>
          </p:cNvPr>
          <p:cNvGraphicFramePr>
            <a:graphicFrameLocks noGrp="1"/>
          </p:cNvGraphicFramePr>
          <p:nvPr>
            <p:extLst>
              <p:ext uri="{D42A27DB-BD31-4B8C-83A1-F6EECF244321}">
                <p14:modId xmlns:p14="http://schemas.microsoft.com/office/powerpoint/2010/main" val="2089593742"/>
              </p:ext>
            </p:extLst>
          </p:nvPr>
        </p:nvGraphicFramePr>
        <p:xfrm>
          <a:off x="378178" y="1006979"/>
          <a:ext cx="9332395" cy="3023880"/>
        </p:xfrm>
        <a:graphic>
          <a:graphicData uri="http://schemas.openxmlformats.org/drawingml/2006/table">
            <a:tbl>
              <a:tblPr firstRow="1" bandRow="1">
                <a:tableStyleId>{5C22544A-7EE6-4342-B048-85BDC9FD1C3A}</a:tableStyleId>
              </a:tblPr>
              <a:tblGrid>
                <a:gridCol w="360680">
                  <a:extLst>
                    <a:ext uri="{9D8B030D-6E8A-4147-A177-3AD203B41FA5}">
                      <a16:colId xmlns:a16="http://schemas.microsoft.com/office/drawing/2014/main" val="2040273163"/>
                    </a:ext>
                  </a:extLst>
                </a:gridCol>
                <a:gridCol w="8971715">
                  <a:extLst>
                    <a:ext uri="{9D8B030D-6E8A-4147-A177-3AD203B41FA5}">
                      <a16:colId xmlns:a16="http://schemas.microsoft.com/office/drawing/2014/main" val="1804676239"/>
                    </a:ext>
                  </a:extLst>
                </a:gridCol>
              </a:tblGrid>
              <a:tr h="293538">
                <a:tc>
                  <a:txBody>
                    <a:bodyPr/>
                    <a:lstStyle/>
                    <a:p>
                      <a:pPr algn="ctr"/>
                      <a:r>
                        <a:rPr kumimoji="1" lang="en-US" altLang="ja-JP" sz="1200" dirty="0">
                          <a:solidFill>
                            <a:schemeClr val="bg1"/>
                          </a:solidFill>
                          <a:latin typeface="Meiryo UI" panose="020B0604030504040204" pitchFamily="50" charset="-128"/>
                          <a:ea typeface="Meiryo UI" panose="020B0604030504040204" pitchFamily="50" charset="-128"/>
                        </a:rPr>
                        <a:t>#</a:t>
                      </a:r>
                    </a:p>
                  </a:txBody>
                  <a:tcPr anchor="ctr"/>
                </a:tc>
                <a:tc>
                  <a:txBody>
                    <a:bodyPr/>
                    <a:lstStyle/>
                    <a:p>
                      <a:r>
                        <a:rPr kumimoji="1" lang="ja-JP" altLang="en-US" sz="1200" dirty="0">
                          <a:solidFill>
                            <a:schemeClr val="bg1"/>
                          </a:solidFill>
                          <a:latin typeface="Meiryo UI" panose="020B0604030504040204" pitchFamily="50" charset="-128"/>
                          <a:ea typeface="Meiryo UI" panose="020B0604030504040204" pitchFamily="50" charset="-128"/>
                        </a:rPr>
                        <a:t>制限事項</a:t>
                      </a:r>
                    </a:p>
                  </a:txBody>
                  <a:tcPr anchor="ctr"/>
                </a:tc>
                <a:extLst>
                  <a:ext uri="{0D108BD9-81ED-4DB2-BD59-A6C34878D82A}">
                    <a16:rowId xmlns:a16="http://schemas.microsoft.com/office/drawing/2014/main" val="3433761847"/>
                  </a:ext>
                </a:extLst>
              </a:tr>
              <a:tr h="278870">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1</a:t>
                      </a: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ライセンス</a:t>
                      </a:r>
                      <a:r>
                        <a:rPr kumimoji="1" lang="en-US" altLang="ja-JP" sz="1200" dirty="0">
                          <a:solidFill>
                            <a:schemeClr val="tx1"/>
                          </a:solidFill>
                          <a:latin typeface="Meiryo UI" panose="020B0604030504040204" pitchFamily="50" charset="-128"/>
                          <a:ea typeface="Meiryo UI" panose="020B0604030504040204" pitchFamily="50" charset="-128"/>
                        </a:rPr>
                        <a:t>URL</a:t>
                      </a:r>
                      <a:r>
                        <a:rPr kumimoji="1" lang="ja-JP" altLang="en-US" sz="1200" dirty="0">
                          <a:solidFill>
                            <a:schemeClr val="tx1"/>
                          </a:solidFill>
                          <a:latin typeface="Meiryo UI" panose="020B0604030504040204" pitchFamily="50" charset="-128"/>
                          <a:ea typeface="Meiryo UI" panose="020B0604030504040204" pitchFamily="50" charset="-128"/>
                        </a:rPr>
                        <a:t>はライセンス</a:t>
                      </a:r>
                      <a:r>
                        <a:rPr kumimoji="1" lang="en-US" altLang="ja-JP" sz="1200" dirty="0">
                          <a:solidFill>
                            <a:schemeClr val="tx1"/>
                          </a:solidFill>
                          <a:latin typeface="Meiryo UI" panose="020B0604030504040204" pitchFamily="50" charset="-128"/>
                          <a:ea typeface="Meiryo UI" panose="020B0604030504040204" pitchFamily="50" charset="-128"/>
                        </a:rPr>
                        <a:t>ID</a:t>
                      </a:r>
                      <a:r>
                        <a:rPr kumimoji="1" lang="ja-JP" altLang="en-US" sz="1200" dirty="0">
                          <a:solidFill>
                            <a:schemeClr val="tx1"/>
                          </a:solidFill>
                          <a:latin typeface="Meiryo UI" panose="020B0604030504040204" pitchFamily="50" charset="-128"/>
                          <a:ea typeface="Meiryo UI" panose="020B0604030504040204" pitchFamily="50" charset="-128"/>
                        </a:rPr>
                        <a:t>と紐づく</a:t>
                      </a:r>
                      <a:r>
                        <a:rPr kumimoji="1" lang="en-US" altLang="ja-JP" sz="1200" dirty="0">
                          <a:solidFill>
                            <a:schemeClr val="tx1"/>
                          </a:solidFill>
                          <a:latin typeface="Meiryo UI" panose="020B0604030504040204" pitchFamily="50" charset="-128"/>
                          <a:ea typeface="Meiryo UI" panose="020B0604030504040204" pitchFamily="50" charset="-128"/>
                        </a:rPr>
                        <a:t>URL</a:t>
                      </a:r>
                      <a:r>
                        <a:rPr kumimoji="1" lang="ja-JP" altLang="en-US" sz="1200" dirty="0">
                          <a:solidFill>
                            <a:schemeClr val="tx1"/>
                          </a:solidFill>
                          <a:latin typeface="Meiryo UI" panose="020B0604030504040204" pitchFamily="50" charset="-128"/>
                          <a:ea typeface="Meiryo UI" panose="020B0604030504040204" pitchFamily="50" charset="-128"/>
                        </a:rPr>
                        <a:t>を登録する。</a:t>
                      </a:r>
                    </a:p>
                  </a:txBody>
                  <a:tcPr anchor="ctr"/>
                </a:tc>
                <a:extLst>
                  <a:ext uri="{0D108BD9-81ED-4DB2-BD59-A6C34878D82A}">
                    <a16:rowId xmlns:a16="http://schemas.microsoft.com/office/drawing/2014/main" val="1391738026"/>
                  </a:ext>
                </a:extLst>
              </a:tr>
              <a:tr h="229712">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2</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eiryo UI" panose="020B0604030504040204" pitchFamily="50" charset="-128"/>
                          <a:ea typeface="Meiryo UI" panose="020B0604030504040204" pitchFamily="50" charset="-128"/>
                        </a:rPr>
                        <a:t>データセットの対象地域を検索する場合は、運用管理者が事前に外部サービス</a:t>
                      </a:r>
                      <a:r>
                        <a:rPr lang="en-US" altLang="ja-JP" sz="1200" dirty="0">
                          <a:solidFill>
                            <a:schemeClr val="tx1"/>
                          </a:solidFill>
                          <a:latin typeface="Meiryo UI" panose="020B0604030504040204" pitchFamily="50" charset="-128"/>
                          <a:ea typeface="Meiryo UI" panose="020B0604030504040204" pitchFamily="50" charset="-128"/>
                        </a:rPr>
                        <a:t>geonames</a:t>
                      </a:r>
                      <a:r>
                        <a:rPr lang="ja-JP" altLang="en-US" sz="1200" dirty="0">
                          <a:solidFill>
                            <a:schemeClr val="tx1"/>
                          </a:solidFill>
                          <a:latin typeface="Meiryo UI" panose="020B0604030504040204" pitchFamily="50" charset="-128"/>
                          <a:ea typeface="Meiryo UI" panose="020B0604030504040204" pitchFamily="50" charset="-128"/>
                        </a:rPr>
                        <a:t>にユーザ情報を登録し、データカタログ作成ツールのコンフィグにユーザ情報を設定する必要がある。</a:t>
                      </a:r>
                      <a:endParaRPr lang="en-US" altLang="ja-JP" sz="1200" dirty="0">
                        <a:solidFill>
                          <a:schemeClr val="tx1"/>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685237833"/>
                  </a:ext>
                </a:extLst>
              </a:tr>
              <a:tr h="229712">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3</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データセットの対象地域フィールドの候補表示ボタンを押下した際に、表示される表の国名は「日本」が固定で表示する。</a:t>
                      </a:r>
                    </a:p>
                  </a:txBody>
                  <a:tcPr anchor="ctr"/>
                </a:tc>
                <a:extLst>
                  <a:ext uri="{0D108BD9-81ED-4DB2-BD59-A6C34878D82A}">
                    <a16:rowId xmlns:a16="http://schemas.microsoft.com/office/drawing/2014/main" val="3621351703"/>
                  </a:ext>
                </a:extLst>
              </a:tr>
              <a:tr h="326453">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4</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en-US" altLang="ja-JP" sz="1200" dirty="0">
                          <a:solidFill>
                            <a:schemeClr val="tx1"/>
                          </a:solidFill>
                          <a:latin typeface="Meiryo UI" panose="020B0604030504040204" pitchFamily="50" charset="-128"/>
                          <a:ea typeface="Meiryo UI" panose="020B0604030504040204" pitchFamily="50" charset="-128"/>
                        </a:rPr>
                        <a:t>CKAN</a:t>
                      </a:r>
                      <a:r>
                        <a:rPr kumimoji="1" lang="ja-JP" altLang="en-US" sz="1200" dirty="0">
                          <a:solidFill>
                            <a:schemeClr val="tx1"/>
                          </a:solidFill>
                          <a:latin typeface="Meiryo UI" panose="020B0604030504040204" pitchFamily="50" charset="-128"/>
                          <a:ea typeface="Meiryo UI" panose="020B0604030504040204" pitchFamily="50" charset="-128"/>
                        </a:rPr>
                        <a:t>から取得したデータのフィールド名と</a:t>
                      </a:r>
                      <a:r>
                        <a:rPr kumimoji="1" lang="en-US" altLang="ja-JP" sz="1200" dirty="0">
                          <a:solidFill>
                            <a:schemeClr val="tx1"/>
                          </a:solidFill>
                          <a:latin typeface="Meiryo UI" panose="020B0604030504040204" pitchFamily="50" charset="-128"/>
                          <a:ea typeface="Meiryo UI" panose="020B0604030504040204" pitchFamily="50" charset="-128"/>
                        </a:rPr>
                        <a:t>CKAN</a:t>
                      </a:r>
                      <a:r>
                        <a:rPr kumimoji="1" lang="ja-JP" altLang="en-US" sz="1200" dirty="0">
                          <a:solidFill>
                            <a:schemeClr val="tx1"/>
                          </a:solidFill>
                          <a:latin typeface="Meiryo UI" panose="020B0604030504040204" pitchFamily="50" charset="-128"/>
                          <a:ea typeface="Meiryo UI" panose="020B0604030504040204" pitchFamily="50" charset="-128"/>
                        </a:rPr>
                        <a:t>画面の表記が一部異なる。</a:t>
                      </a:r>
                    </a:p>
                  </a:txBody>
                  <a:tcPr anchor="ctr"/>
                </a:tc>
                <a:extLst>
                  <a:ext uri="{0D108BD9-81ED-4DB2-BD59-A6C34878D82A}">
                    <a16:rowId xmlns:a16="http://schemas.microsoft.com/office/drawing/2014/main" val="4261276589"/>
                  </a:ext>
                </a:extLst>
              </a:tr>
              <a:tr h="326453">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5</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データ配信の情報提供ページ</a:t>
                      </a:r>
                      <a:r>
                        <a:rPr kumimoji="1" lang="en-US" altLang="ja-JP" sz="1200" dirty="0">
                          <a:solidFill>
                            <a:schemeClr val="tx1"/>
                          </a:solidFill>
                          <a:latin typeface="Meiryo UI" panose="020B0604030504040204" pitchFamily="50" charset="-128"/>
                          <a:ea typeface="Meiryo UI" panose="020B0604030504040204" pitchFamily="50" charset="-128"/>
                        </a:rPr>
                        <a:t>URL</a:t>
                      </a:r>
                      <a:r>
                        <a:rPr kumimoji="1" lang="ja-JP" altLang="en-US" sz="1200" dirty="0">
                          <a:solidFill>
                            <a:schemeClr val="tx1"/>
                          </a:solidFill>
                          <a:latin typeface="Meiryo UI" panose="020B0604030504040204" pitchFamily="50" charset="-128"/>
                          <a:ea typeface="Meiryo UI" panose="020B0604030504040204" pitchFamily="50" charset="-128"/>
                        </a:rPr>
                        <a:t>は入力可能としますが、ファイルの整合性は保証しない。</a:t>
                      </a:r>
                    </a:p>
                  </a:txBody>
                  <a:tcPr anchor="ctr"/>
                </a:tc>
                <a:extLst>
                  <a:ext uri="{0D108BD9-81ED-4DB2-BD59-A6C34878D82A}">
                    <a16:rowId xmlns:a16="http://schemas.microsoft.com/office/drawing/2014/main" val="3731950345"/>
                  </a:ext>
                </a:extLst>
              </a:tr>
              <a:tr h="414140">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6</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カタログ編集で概要情報データを別のデータカタログに反映する場合、全概要情報を反映する。</a:t>
                      </a:r>
                    </a:p>
                  </a:txBody>
                  <a:tcPr anchor="ctr"/>
                </a:tc>
                <a:extLst>
                  <a:ext uri="{0D108BD9-81ED-4DB2-BD59-A6C34878D82A}">
                    <a16:rowId xmlns:a16="http://schemas.microsoft.com/office/drawing/2014/main" val="1091885576"/>
                  </a:ext>
                </a:extLst>
              </a:tr>
              <a:tr h="326453">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7</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dirty="0">
                          <a:latin typeface="Meiryo UI" panose="020B0604030504040204" pitchFamily="50" charset="-128"/>
                          <a:ea typeface="Meiryo UI" panose="020B0604030504040204" pitchFamily="50" charset="-128"/>
                        </a:rPr>
                        <a:t>横断検索用</a:t>
                      </a:r>
                      <a:r>
                        <a:rPr lang="en-US" altLang="ja-JP" sz="1200" dirty="0">
                          <a:latin typeface="Meiryo UI" panose="020B0604030504040204" pitchFamily="50" charset="-128"/>
                          <a:ea typeface="Meiryo UI" panose="020B0604030504040204" pitchFamily="50" charset="-128"/>
                        </a:rPr>
                        <a:t>CKAN</a:t>
                      </a:r>
                      <a:r>
                        <a:rPr lang="ja-JP" altLang="en-US" sz="1200" dirty="0">
                          <a:latin typeface="Meiryo UI" panose="020B0604030504040204" pitchFamily="50" charset="-128"/>
                          <a:ea typeface="Meiryo UI" panose="020B0604030504040204" pitchFamily="50" charset="-128"/>
                        </a:rPr>
                        <a:t>と詳細検索用</a:t>
                      </a:r>
                      <a:r>
                        <a:rPr lang="en-US" altLang="ja-JP" sz="1200" dirty="0">
                          <a:latin typeface="Meiryo UI" panose="020B0604030504040204" pitchFamily="50" charset="-128"/>
                          <a:ea typeface="Meiryo UI" panose="020B0604030504040204" pitchFamily="50" charset="-128"/>
                        </a:rPr>
                        <a:t>CKAN</a:t>
                      </a:r>
                      <a:r>
                        <a:rPr lang="ja-JP" altLang="en-US" sz="1200" dirty="0">
                          <a:latin typeface="Meiryo UI" panose="020B0604030504040204" pitchFamily="50" charset="-128"/>
                          <a:ea typeface="Meiryo UI" panose="020B0604030504040204" pitchFamily="50" charset="-128"/>
                        </a:rPr>
                        <a:t>を支援サービス群内と外部の</a:t>
                      </a:r>
                      <a:r>
                        <a:rPr lang="en-US" altLang="ja-JP" sz="1200" dirty="0">
                          <a:latin typeface="Meiryo UI" panose="020B0604030504040204" pitchFamily="50" charset="-128"/>
                          <a:ea typeface="Meiryo UI" panose="020B0604030504040204" pitchFamily="50" charset="-128"/>
                        </a:rPr>
                        <a:t>CKAN</a:t>
                      </a:r>
                      <a:r>
                        <a:rPr lang="ja-JP" altLang="en-US" sz="1200" dirty="0">
                          <a:latin typeface="Meiryo UI" panose="020B0604030504040204" pitchFamily="50" charset="-128"/>
                          <a:ea typeface="Meiryo UI" panose="020B0604030504040204" pitchFamily="50" charset="-128"/>
                        </a:rPr>
                        <a:t>を跨ぐ運用は対象外とする。</a:t>
                      </a:r>
                      <a:endParaRPr lang="en-US" altLang="ja-JP"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2390040354"/>
                  </a:ext>
                </a:extLst>
              </a:tr>
              <a:tr h="326453">
                <a:tc>
                  <a:txBody>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8</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eiryo UI" panose="020B0604030504040204" pitchFamily="50" charset="-128"/>
                          <a:ea typeface="Meiryo UI" panose="020B0604030504040204" pitchFamily="50" charset="-128"/>
                        </a:rPr>
                        <a:t>データカタログ作成ツール外の</a:t>
                      </a:r>
                      <a:r>
                        <a:rPr lang="en-US" altLang="ja-JP" sz="1200" dirty="0">
                          <a:solidFill>
                            <a:schemeClr val="tx1"/>
                          </a:solidFill>
                          <a:latin typeface="Meiryo UI" panose="020B0604030504040204" pitchFamily="50" charset="-128"/>
                          <a:ea typeface="Meiryo UI" panose="020B0604030504040204" pitchFamily="50" charset="-128"/>
                        </a:rPr>
                        <a:t>CKAN</a:t>
                      </a:r>
                      <a:r>
                        <a:rPr lang="ja-JP" altLang="en-US" sz="1200" dirty="0">
                          <a:solidFill>
                            <a:schemeClr val="tx1"/>
                          </a:solidFill>
                          <a:latin typeface="Meiryo UI" panose="020B0604030504040204" pitchFamily="50" charset="-128"/>
                          <a:ea typeface="Meiryo UI" panose="020B0604030504040204" pitchFamily="50" charset="-128"/>
                        </a:rPr>
                        <a:t>を使用する場合、独自の証明書を使用できない。</a:t>
                      </a:r>
                      <a:endParaRPr lang="en-US" altLang="ja-JP" sz="1200" dirty="0">
                        <a:solidFill>
                          <a:schemeClr val="tx1"/>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252926496"/>
                  </a:ext>
                </a:extLst>
              </a:tr>
            </a:tbl>
          </a:graphicData>
        </a:graphic>
      </p:graphicFrame>
    </p:spTree>
    <p:extLst>
      <p:ext uri="{BB962C8B-B14F-4D97-AF65-F5344CB8AC3E}">
        <p14:creationId xmlns:p14="http://schemas.microsoft.com/office/powerpoint/2010/main" val="317090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a:extLst>
              <a:ext uri="{FF2B5EF4-FFF2-40B4-BE49-F238E27FC236}">
                <a16:creationId xmlns:a16="http://schemas.microsoft.com/office/drawing/2014/main" id="{B64A20C6-E3D5-73C5-B390-8898AE5A6314}"/>
              </a:ext>
            </a:extLst>
          </p:cNvPr>
          <p:cNvPicPr>
            <a:picLocks noChangeAspect="1"/>
          </p:cNvPicPr>
          <p:nvPr/>
        </p:nvPicPr>
        <p:blipFill>
          <a:blip r:embed="rId2"/>
          <a:stretch>
            <a:fillRect/>
          </a:stretch>
        </p:blipFill>
        <p:spPr>
          <a:xfrm>
            <a:off x="886631" y="980578"/>
            <a:ext cx="8132738" cy="4914599"/>
          </a:xfrm>
          <a:prstGeom prst="rect">
            <a:avLst/>
          </a:prstGeom>
        </p:spPr>
      </p:pic>
      <p:sp>
        <p:nvSpPr>
          <p:cNvPr id="2" name="タイトル 1">
            <a:extLst>
              <a:ext uri="{FF2B5EF4-FFF2-40B4-BE49-F238E27FC236}">
                <a16:creationId xmlns:a16="http://schemas.microsoft.com/office/drawing/2014/main" id="{D205F11E-DD8C-4AD5-B32B-40E7E07DFBBA}"/>
              </a:ext>
            </a:extLst>
          </p:cNvPr>
          <p:cNvSpPr>
            <a:spLocks noGrp="1"/>
          </p:cNvSpPr>
          <p:nvPr>
            <p:ph type="title"/>
          </p:nvPr>
        </p:nvSpPr>
        <p:spPr/>
        <p:txBody>
          <a:bodyPr/>
          <a:lstStyle/>
          <a:p>
            <a:r>
              <a:rPr lang="en-US" altLang="ja-JP" sz="1800" dirty="0">
                <a:latin typeface="Meiryo UI" panose="020B0604030504040204" pitchFamily="50" charset="-128"/>
                <a:ea typeface="Meiryo UI" panose="020B0604030504040204" pitchFamily="50" charset="-128"/>
              </a:rPr>
              <a:t>1.1 </a:t>
            </a:r>
            <a:r>
              <a:rPr lang="ja-JP" altLang="en-US" sz="1800" dirty="0">
                <a:latin typeface="Meiryo UI" panose="020B0604030504040204" pitchFamily="50" charset="-128"/>
                <a:ea typeface="Meiryo UI" panose="020B0604030504040204" pitchFamily="50" charset="-128"/>
              </a:rPr>
              <a:t>データカタログ作成ツール概要 </a:t>
            </a:r>
            <a:r>
              <a:rPr lang="en-US" altLang="ja-JP" sz="1800" dirty="0">
                <a:latin typeface="Meiryo UI" panose="020B0604030504040204" pitchFamily="50" charset="-128"/>
                <a:ea typeface="Meiryo UI" panose="020B0604030504040204" pitchFamily="50" charset="-128"/>
              </a:rPr>
              <a:t>&gt; 1.1.5 </a:t>
            </a:r>
            <a:r>
              <a:rPr lang="ja-JP" altLang="en-US" sz="1800" dirty="0">
                <a:latin typeface="Meiryo UI" panose="020B0604030504040204" pitchFamily="50" charset="-128"/>
                <a:ea typeface="Meiryo UI" panose="020B0604030504040204" pitchFamily="50" charset="-128"/>
              </a:rPr>
              <a:t>システム全体構成とツールの位置づけ</a:t>
            </a:r>
            <a:endParaRPr kumimoji="1" lang="ja-JP" altLang="en-US" dirty="0"/>
          </a:p>
        </p:txBody>
      </p:sp>
      <p:sp>
        <p:nvSpPr>
          <p:cNvPr id="5" name="正方形/長方形 4">
            <a:extLst>
              <a:ext uri="{FF2B5EF4-FFF2-40B4-BE49-F238E27FC236}">
                <a16:creationId xmlns:a16="http://schemas.microsoft.com/office/drawing/2014/main" id="{7773954B-FF36-4201-8B96-039B3BFA22EF}"/>
              </a:ext>
            </a:extLst>
          </p:cNvPr>
          <p:cNvSpPr/>
          <p:nvPr/>
        </p:nvSpPr>
        <p:spPr>
          <a:xfrm>
            <a:off x="4302535" y="4697332"/>
            <a:ext cx="703729" cy="384176"/>
          </a:xfrm>
          <a:prstGeom prst="rect">
            <a:avLst/>
          </a:prstGeom>
          <a:noFill/>
          <a:ln w="38100">
            <a:solidFill>
              <a:srgbClr val="FF0000"/>
            </a:solidFill>
            <a:prstDash val="sysDash"/>
          </a:ln>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sz="1000" dirty="0">
              <a:solidFill>
                <a:schemeClr val="tx1"/>
              </a:solidFill>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E015D537-D541-46C5-BE55-6EE72A985201}"/>
              </a:ext>
            </a:extLst>
          </p:cNvPr>
          <p:cNvSpPr/>
          <p:nvPr/>
        </p:nvSpPr>
        <p:spPr>
          <a:xfrm>
            <a:off x="6564771" y="6268279"/>
            <a:ext cx="1334825" cy="290738"/>
          </a:xfrm>
          <a:prstGeom prst="rect">
            <a:avLst/>
          </a:prstGeom>
          <a:noFill/>
          <a:ln w="38100">
            <a:solidFill>
              <a:srgbClr val="FF0000"/>
            </a:solidFill>
            <a:prstDash val="sysDash"/>
          </a:ln>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000" dirty="0">
                <a:solidFill>
                  <a:schemeClr val="tx1"/>
                </a:solidFill>
                <a:latin typeface="Meiryo UI" panose="020B0604030504040204" pitchFamily="50" charset="-128"/>
                <a:ea typeface="Meiryo UI" panose="020B0604030504040204" pitchFamily="50" charset="-128"/>
              </a:rPr>
              <a:t>SaaS</a:t>
            </a:r>
            <a:r>
              <a:rPr lang="ja-JP" altLang="en-US" sz="1000" dirty="0">
                <a:solidFill>
                  <a:schemeClr val="tx1"/>
                </a:solidFill>
                <a:latin typeface="Meiryo UI" panose="020B0604030504040204" pitchFamily="50" charset="-128"/>
                <a:ea typeface="Meiryo UI" panose="020B0604030504040204" pitchFamily="50" charset="-128"/>
              </a:rPr>
              <a:t>化対応範囲</a:t>
            </a:r>
          </a:p>
        </p:txBody>
      </p:sp>
      <p:sp>
        <p:nvSpPr>
          <p:cNvPr id="10" name="正方形/長方形 9">
            <a:extLst>
              <a:ext uri="{FF2B5EF4-FFF2-40B4-BE49-F238E27FC236}">
                <a16:creationId xmlns:a16="http://schemas.microsoft.com/office/drawing/2014/main" id="{C4D95E48-ACC6-4787-B0EE-33B86B9C6D84}"/>
              </a:ext>
            </a:extLst>
          </p:cNvPr>
          <p:cNvSpPr/>
          <p:nvPr/>
        </p:nvSpPr>
        <p:spPr>
          <a:xfrm>
            <a:off x="8134911" y="6268279"/>
            <a:ext cx="1260759" cy="290738"/>
          </a:xfrm>
          <a:prstGeom prst="rect">
            <a:avLst/>
          </a:prstGeom>
          <a:noFill/>
          <a:ln w="38100">
            <a:solidFill>
              <a:srgbClr val="002060"/>
            </a:solidFill>
            <a:prstDash val="sysDash"/>
          </a:ln>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000" dirty="0">
                <a:solidFill>
                  <a:schemeClr val="tx1"/>
                </a:solidFill>
                <a:latin typeface="Meiryo UI" panose="020B0604030504040204" pitchFamily="50" charset="-128"/>
                <a:ea typeface="Meiryo UI" panose="020B0604030504040204" pitchFamily="50" charset="-128"/>
              </a:rPr>
              <a:t>オンプレミス対応範囲</a:t>
            </a:r>
          </a:p>
        </p:txBody>
      </p:sp>
      <p:sp>
        <p:nvSpPr>
          <p:cNvPr id="11" name="正方形/長方形 10">
            <a:extLst>
              <a:ext uri="{FF2B5EF4-FFF2-40B4-BE49-F238E27FC236}">
                <a16:creationId xmlns:a16="http://schemas.microsoft.com/office/drawing/2014/main" id="{EAB4DB98-1C8F-4092-99DC-498D1CA89F30}"/>
              </a:ext>
            </a:extLst>
          </p:cNvPr>
          <p:cNvSpPr/>
          <p:nvPr/>
        </p:nvSpPr>
        <p:spPr>
          <a:xfrm>
            <a:off x="7943985" y="1570106"/>
            <a:ext cx="702729" cy="430817"/>
          </a:xfrm>
          <a:prstGeom prst="rect">
            <a:avLst/>
          </a:prstGeom>
          <a:noFill/>
          <a:ln w="38100">
            <a:solidFill>
              <a:srgbClr val="002060"/>
            </a:solidFill>
            <a:prstDash val="sysDash"/>
          </a:ln>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sz="10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528960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7B84EBDF-B67E-4C66-91FF-56597A6707C6}" vid="{1E872F42-5119-4C9A-9BA2-5A204B2EAF7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02ECC5740E64E847B54B09632D7DC53A" ma:contentTypeVersion="2" ma:contentTypeDescription="新しいドキュメントを作成します。" ma:contentTypeScope="" ma:versionID="0617be47d4a38f962b4e28c2c9b56d74">
  <xsd:schema xmlns:xsd="http://www.w3.org/2001/XMLSchema" xmlns:xs="http://www.w3.org/2001/XMLSchema" xmlns:p="http://schemas.microsoft.com/office/2006/metadata/properties" xmlns:ns2="94a0b324-fff8-47f8-93c2-91e47de8bffb" targetNamespace="http://schemas.microsoft.com/office/2006/metadata/properties" ma:root="true" ma:fieldsID="46f47a73faa942e2d2a121376fe753e3" ns2:_="">
    <xsd:import namespace="94a0b324-fff8-47f8-93c2-91e47de8bff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a0b324-fff8-47f8-93c2-91e47de8bf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DCC110-B9C7-4366-99E1-0F190780260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FE6F176-455B-4306-A12E-5B10A2EB5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a0b324-fff8-47f8-93c2-91e47de8bf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7DB8A7-A590-4B73-9591-35AD5764CC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9854</Words>
  <Application>Microsoft Office PowerPoint</Application>
  <PresentationFormat>A4 Paper (210x297 mm)</PresentationFormat>
  <Paragraphs>2156</Paragraphs>
  <Slides>66</Slides>
  <Notes>1</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テーマ</vt:lpstr>
      <vt:lpstr>PowerPoint Presentation</vt:lpstr>
      <vt:lpstr>PowerPoint Presentation</vt:lpstr>
      <vt:lpstr>PowerPoint Presentation</vt:lpstr>
      <vt:lpstr>1. 要件定義</vt:lpstr>
      <vt:lpstr>1.1 データカタログ作成ツール概要 &gt; 1.1.1 目的、特徴</vt:lpstr>
      <vt:lpstr>1.1 データカタログ作成ツール概要 &gt; 1.1.2 機能要件</vt:lpstr>
      <vt:lpstr>1.1 データカタログ作成ツール概要 &gt; 1.1.3 前提条件</vt:lpstr>
      <vt:lpstr>1.1 データカタログ作成ツール概要 &gt; 1.1.4 制限事項</vt:lpstr>
      <vt:lpstr>1.1 データカタログ作成ツール概要 &gt; 1.1.5 システム全体構成とツールの位置づけ</vt:lpstr>
      <vt:lpstr>1.2 CKAN仕様 &gt; 1.2.1 前提条件</vt:lpstr>
      <vt:lpstr>1.2 CKAN仕様 &gt; 1.2.2 CKAN設定情報</vt:lpstr>
      <vt:lpstr>1.2 CKAN仕様 &gt; 1.2.3 データカタログに紐づくデータの関連</vt:lpstr>
      <vt:lpstr>1.2 CKAN仕様 &gt; 1.2.4 ユーザとロールについて(1)</vt:lpstr>
      <vt:lpstr>1.2 CKAN仕様 &gt; 1.2.4 ユーザとロールについて(2)</vt:lpstr>
      <vt:lpstr>1.2 CKAN仕様 &gt; 1.2.5 横断検索CKANカタログと詳細検索CKANカタログについて</vt:lpstr>
      <vt:lpstr>1.3 運用について　&gt; 1.3.1 運用パターンと構成</vt:lpstr>
      <vt:lpstr>1.3 運用について　&gt; 1.3.2 タスクおよびアクターについて</vt:lpstr>
      <vt:lpstr>1.3 運用について　&gt; 1.3.3 機能ごとのパターン(1) - ユーザの作成・編集・削除 -</vt:lpstr>
      <vt:lpstr>1.3 運用について　&gt; 1.3.3 機能ごとのパターン(2) - テンプレート編集 -</vt:lpstr>
      <vt:lpstr>1.3 運用について　&gt; 1.3.3 機能ごとのパターン(3) – カタログ作成 -</vt:lpstr>
      <vt:lpstr>1.3 運用について　&gt; 1.3.3 機能ごとのパターン(3) – カタログ作成 -</vt:lpstr>
      <vt:lpstr>1.3 運用について　&gt; 1.3.3 機能ごとのパターン(4) – カタログ編集 -</vt:lpstr>
      <vt:lpstr>1.3 運用について　&gt; 1.3.3 機能ごとのパターン(5) – カタログ削除 -</vt:lpstr>
      <vt:lpstr>1.4 業務フロー &gt; 1.4.1 ユーザ作成・更新・削除の業務フロー</vt:lpstr>
      <vt:lpstr>1.4 業務フロー &gt; 1.4.2 業務フローのパターン一覧</vt:lpstr>
      <vt:lpstr>1.4 業務フロー &gt; 1.4.3 パターンごとの業務フロー(1/9) – 運用パターン#1 -</vt:lpstr>
      <vt:lpstr>1.4 業務フロー &gt; 1.4.3 パターンごとの業務フロー(2/9) – 運用パターン#2 -</vt:lpstr>
      <vt:lpstr>1.4 業務フロー &gt; 1.4.3 パターンごとの業務フロー(3/9) – 運用パターン#3 -</vt:lpstr>
      <vt:lpstr>1.4 業務フロー &gt; 1.4.3 パターンごとの業務フロー(4/9) – 運用パターン#4 -</vt:lpstr>
      <vt:lpstr>1.4 業務フロー &gt; 1.4.3 パターンごとの業務フロー(5/9) – 運用パターン#5 -</vt:lpstr>
      <vt:lpstr>1.4 業務フロー &gt; 1.4.3 パターンごとの業務フロー(6/9) – 運用パターン#6 -</vt:lpstr>
      <vt:lpstr>1.4 業務フロー &gt; 1.4.3 パターンごとの業務フロー(7/9) – 運用パターン#7 -</vt:lpstr>
      <vt:lpstr>1.4 業務フロー &gt; 1.4.3 パターンごとの業務フロー(8/9) – 運用パターン#8 -</vt:lpstr>
      <vt:lpstr>1.4 業務フロー &gt; 1.4.3 パターンごとの業務フロー(9/9) – 運用パターン#9 -</vt:lpstr>
      <vt:lpstr>1.5 データカタログ作成ツールのユーザ認証方式</vt:lpstr>
      <vt:lpstr>1.6 語彙リポジトリ連携</vt:lpstr>
      <vt:lpstr>1.6 語彙リポジトリ連携 &gt; 1.6.1 データカタログ作成ツールとの関連</vt:lpstr>
      <vt:lpstr>1.6 語彙リポジトリ連携 &gt; 1.6.2 業務フロー：データカタログ作成ツールへの語彙登録</vt:lpstr>
      <vt:lpstr>1.6 語彙リポジトリ連携 &gt; 1.6.2 業務フロー：語彙リポジトリへの語彙登録</vt:lpstr>
      <vt:lpstr>2. システム仕様</vt:lpstr>
      <vt:lpstr>2.1 システム構成  &gt; 2.1.1　システム構成のパターン一覧 </vt:lpstr>
      <vt:lpstr>2.1 システム構成  &gt; 2.1.2　システム構成図</vt:lpstr>
      <vt:lpstr>2.2 ネットワーク構成 &gt; 2.2.1 ネットワーク構成図</vt:lpstr>
      <vt:lpstr>2.3 設定ファイル &gt; 2.3.1 設定ファイル一覧</vt:lpstr>
      <vt:lpstr>2.3 設定ファイル &gt; 2.3.2 config.jsonについて(1)</vt:lpstr>
      <vt:lpstr>2.3 設定ファイル &gt; 2.3.2 config.jsonについて(2)</vt:lpstr>
      <vt:lpstr>2.4 Webサーバ &gt; 2.4.1 Nginxについて</vt:lpstr>
      <vt:lpstr>2.5 SaaS化に伴う留意点 &gt; 2.5.1 アクターごとの権限</vt:lpstr>
      <vt:lpstr>2.5 SaaS化に伴う留意点 &gt; 2.5.2 データカタログ作成ツール</vt:lpstr>
      <vt:lpstr>2.6 機能概要 &gt; 2.6.1 内部ソフトウェア構成　データカタログ作成ツール(1)</vt:lpstr>
      <vt:lpstr>2.6 機能概要 &gt; 2.6.1 内部ソフトウェア構成　データカタログ作成ツール(2)</vt:lpstr>
      <vt:lpstr>2.6 機能概要 &gt; 2.6.1 内部ソフトウェア構成　付属ツール</vt:lpstr>
      <vt:lpstr>2.6 機能概要 &gt; 2.6.2 機能一覧　データカタログ作成ツール</vt:lpstr>
      <vt:lpstr>2.6 機能概要 &gt; 2.6.2 機能一覧　付属ツール</vt:lpstr>
      <vt:lpstr>3. 基本設計</vt:lpstr>
      <vt:lpstr>3.1 シーケンス &gt; 3.1.1 処理ごとのシーケンス</vt:lpstr>
      <vt:lpstr>3.2 画面 &gt; 3.2.1 画面遷移</vt:lpstr>
      <vt:lpstr>3.2 画面 &gt; 3.2.2 画面イメージ</vt:lpstr>
      <vt:lpstr>3.3 機能仕様</vt:lpstr>
      <vt:lpstr>3.4 対応データ &gt; 3.4.1 対応カタログ項目</vt:lpstr>
      <vt:lpstr>付録</vt:lpstr>
      <vt:lpstr>用語集</vt:lpstr>
      <vt:lpstr>CKAN用語集</vt:lpstr>
      <vt:lpstr>使用OSS一覧</vt:lpstr>
      <vt:lpstr>使用外部サービス一覧</vt:lpstr>
      <vt:lpstr>参考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cp:revision>
  <dcterms:created xsi:type="dcterms:W3CDTF">2022-08-05T07:46:28Z</dcterms:created>
  <dcterms:modified xsi:type="dcterms:W3CDTF">2023-03-28T09:19:03Z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0x01010002ECC5740E64E847B54B09632D7DC53A</vt:lpwstr>
  </property>
</Properties>
</file>