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64"/>
  </p:notesMasterIdLst>
  <p:sldIdLst>
    <p:sldId id="2753" r:id="rId2"/>
    <p:sldId id="2759" r:id="rId3"/>
    <p:sldId id="3239" r:id="rId4"/>
    <p:sldId id="3240" r:id="rId5"/>
    <p:sldId id="3241" r:id="rId6"/>
    <p:sldId id="3243" r:id="rId7"/>
    <p:sldId id="3294" r:id="rId8"/>
    <p:sldId id="3305" r:id="rId9"/>
    <p:sldId id="3298" r:id="rId10"/>
    <p:sldId id="3242" r:id="rId11"/>
    <p:sldId id="3245" r:id="rId12"/>
    <p:sldId id="3246" r:id="rId13"/>
    <p:sldId id="3247" r:id="rId14"/>
    <p:sldId id="3248" r:id="rId15"/>
    <p:sldId id="3249" r:id="rId16"/>
    <p:sldId id="3260" r:id="rId17"/>
    <p:sldId id="3261" r:id="rId18"/>
    <p:sldId id="3250" r:id="rId19"/>
    <p:sldId id="3300" r:id="rId20"/>
    <p:sldId id="3212" r:id="rId21"/>
    <p:sldId id="3213" r:id="rId22"/>
    <p:sldId id="3296" r:id="rId23"/>
    <p:sldId id="3214" r:id="rId24"/>
    <p:sldId id="3215" r:id="rId25"/>
    <p:sldId id="3251" r:id="rId26"/>
    <p:sldId id="3265" r:id="rId27"/>
    <p:sldId id="3252" r:id="rId28"/>
    <p:sldId id="3269" r:id="rId29"/>
    <p:sldId id="3303" r:id="rId30"/>
    <p:sldId id="3304" r:id="rId31"/>
    <p:sldId id="3253" r:id="rId32"/>
    <p:sldId id="3254" r:id="rId33"/>
    <p:sldId id="3255" r:id="rId34"/>
    <p:sldId id="3266" r:id="rId35"/>
    <p:sldId id="3270" r:id="rId36"/>
    <p:sldId id="3301" r:id="rId37"/>
    <p:sldId id="3302" r:id="rId38"/>
    <p:sldId id="3256" r:id="rId39"/>
    <p:sldId id="3297" r:id="rId40"/>
    <p:sldId id="3267" r:id="rId41"/>
    <p:sldId id="3271" r:id="rId42"/>
    <p:sldId id="3278" r:id="rId43"/>
    <p:sldId id="3272" r:id="rId44"/>
    <p:sldId id="3273" r:id="rId45"/>
    <p:sldId id="3274" r:id="rId46"/>
    <p:sldId id="3275" r:id="rId47"/>
    <p:sldId id="3276" r:id="rId48"/>
    <p:sldId id="3277" r:id="rId49"/>
    <p:sldId id="3279" r:id="rId50"/>
    <p:sldId id="3280" r:id="rId51"/>
    <p:sldId id="3281" r:id="rId52"/>
    <p:sldId id="3282" r:id="rId53"/>
    <p:sldId id="3283" r:id="rId54"/>
    <p:sldId id="3284" r:id="rId55"/>
    <p:sldId id="3285" r:id="rId56"/>
    <p:sldId id="3286" r:id="rId57"/>
    <p:sldId id="3287" r:id="rId58"/>
    <p:sldId id="3288" r:id="rId59"/>
    <p:sldId id="3289" r:id="rId60"/>
    <p:sldId id="3290" r:id="rId61"/>
    <p:sldId id="3291" r:id="rId62"/>
    <p:sldId id="3292" r:id="rId63"/>
  </p:sldIdLst>
  <p:sldSz cx="9906000" cy="6858000" type="A4"/>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07" userDrawn="1">
          <p15:clr>
            <a:srgbClr val="A4A3A4"/>
          </p15:clr>
        </p15:guide>
        <p15:guide id="2" pos="212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F3333"/>
    <a:srgbClr val="FF9999"/>
    <a:srgbClr val="6666FF"/>
    <a:srgbClr val="33CC33"/>
    <a:srgbClr val="1B4262"/>
    <a:srgbClr val="BE612D"/>
    <a:srgbClr val="4E8F00"/>
    <a:srgbClr val="009999"/>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93621" autoAdjust="0"/>
  </p:normalViewPr>
  <p:slideViewPr>
    <p:cSldViewPr snapToGrid="0">
      <p:cViewPr varScale="1">
        <p:scale>
          <a:sx n="72" d="100"/>
          <a:sy n="72" d="100"/>
        </p:scale>
        <p:origin x="916" y="52"/>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showGuides="1">
      <p:cViewPr>
        <p:scale>
          <a:sx n="125" d="100"/>
          <a:sy n="125" d="100"/>
        </p:scale>
        <p:origin x="816" y="-3606"/>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2918831" cy="495029"/>
          </a:xfrm>
          <a:prstGeom prst="rect">
            <a:avLst/>
          </a:prstGeom>
        </p:spPr>
        <p:txBody>
          <a:bodyPr vert="horz" lIns="91427" tIns="45714" rIns="91427" bIns="45714"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15375" y="2"/>
            <a:ext cx="2918831" cy="495029"/>
          </a:xfrm>
          <a:prstGeom prst="rect">
            <a:avLst/>
          </a:prstGeom>
        </p:spPr>
        <p:txBody>
          <a:bodyPr vert="horz" lIns="91427" tIns="45714" rIns="91427" bIns="45714" rtlCol="0"/>
          <a:lstStyle>
            <a:lvl1pPr algn="r">
              <a:defRPr sz="1200">
                <a:latin typeface="Meiryo UI" panose="020B0604030504040204" pitchFamily="50" charset="-128"/>
                <a:ea typeface="Meiryo UI" panose="020B0604030504040204" pitchFamily="50" charset="-128"/>
              </a:defRPr>
            </a:lvl1pPr>
          </a:lstStyle>
          <a:p>
            <a:fld id="{FBC5C42D-15BF-4869-8FB8-8E2925A40047}" type="datetimeFigureOut">
              <a:rPr lang="ja-JP" altLang="en-US" smtClean="0"/>
              <a:pPr/>
              <a:t>2022/9/1</a:t>
            </a:fld>
            <a:endParaRPr lang="ja-JP" altLang="en-US" dirty="0"/>
          </a:p>
        </p:txBody>
      </p:sp>
      <p:sp>
        <p:nvSpPr>
          <p:cNvPr id="4" name="スライド イメージ プレースホルダー 3"/>
          <p:cNvSpPr>
            <a:spLocks noGrp="1" noRot="1" noChangeAspect="1"/>
          </p:cNvSpPr>
          <p:nvPr>
            <p:ph type="sldImg" idx="2"/>
          </p:nvPr>
        </p:nvSpPr>
        <p:spPr>
          <a:xfrm>
            <a:off x="963613" y="1233488"/>
            <a:ext cx="4808537" cy="3328987"/>
          </a:xfrm>
          <a:prstGeom prst="rect">
            <a:avLst/>
          </a:prstGeom>
          <a:noFill/>
          <a:ln w="12700">
            <a:solidFill>
              <a:prstClr val="black"/>
            </a:solidFill>
          </a:ln>
        </p:spPr>
        <p:txBody>
          <a:bodyPr vert="horz" lIns="91427" tIns="45714" rIns="91427" bIns="45714" rtlCol="0" anchor="ctr"/>
          <a:lstStyle/>
          <a:p>
            <a:endParaRPr lang="ja-JP" altLang="en-US" dirty="0"/>
          </a:p>
        </p:txBody>
      </p:sp>
      <p:sp>
        <p:nvSpPr>
          <p:cNvPr id="5" name="ノート プレースホルダー 4"/>
          <p:cNvSpPr>
            <a:spLocks noGrp="1"/>
          </p:cNvSpPr>
          <p:nvPr>
            <p:ph type="body" sz="quarter" idx="3"/>
          </p:nvPr>
        </p:nvSpPr>
        <p:spPr>
          <a:xfrm>
            <a:off x="673577" y="4748165"/>
            <a:ext cx="5388610" cy="3884861"/>
          </a:xfrm>
          <a:prstGeom prst="rect">
            <a:avLst/>
          </a:prstGeom>
        </p:spPr>
        <p:txBody>
          <a:bodyPr vert="horz" lIns="91427" tIns="45714" rIns="91427" bIns="45714"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2" y="9371286"/>
            <a:ext cx="2918831" cy="495028"/>
          </a:xfrm>
          <a:prstGeom prst="rect">
            <a:avLst/>
          </a:prstGeom>
        </p:spPr>
        <p:txBody>
          <a:bodyPr vert="horz" lIns="91427" tIns="45714" rIns="91427" bIns="45714"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15375" y="9371286"/>
            <a:ext cx="2918831" cy="495028"/>
          </a:xfrm>
          <a:prstGeom prst="rect">
            <a:avLst/>
          </a:prstGeom>
        </p:spPr>
        <p:txBody>
          <a:bodyPr vert="horz" lIns="91427" tIns="45714" rIns="91427" bIns="45714" rtlCol="0" anchor="b"/>
          <a:lstStyle>
            <a:lvl1pPr algn="r">
              <a:defRPr sz="1200">
                <a:latin typeface="Meiryo UI" panose="020B0604030504040204" pitchFamily="50" charset="-128"/>
                <a:ea typeface="Meiryo UI" panose="020B0604030504040204" pitchFamily="50" charset="-128"/>
              </a:defRPr>
            </a:lvl1pPr>
          </a:lstStyle>
          <a:p>
            <a:fld id="{04875828-964D-4D25-AF84-BEA903889EBC}" type="slidenum">
              <a:rPr lang="ja-JP" altLang="en-US" smtClean="0"/>
              <a:pPr/>
              <a:t>‹#›</a:t>
            </a:fld>
            <a:endParaRPr lang="ja-JP" altLang="en-US" dirty="0"/>
          </a:p>
        </p:txBody>
      </p:sp>
    </p:spTree>
    <p:extLst>
      <p:ext uri="{BB962C8B-B14F-4D97-AF65-F5344CB8AC3E}">
        <p14:creationId xmlns:p14="http://schemas.microsoft.com/office/powerpoint/2010/main" val="6319077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46150" y="1223963"/>
            <a:ext cx="4773613" cy="33051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0</a:t>
            </a:fld>
            <a:endParaRPr kumimoji="1" lang="ja-JP" altLang="en-US"/>
          </a:p>
        </p:txBody>
      </p:sp>
    </p:spTree>
    <p:extLst>
      <p:ext uri="{BB962C8B-B14F-4D97-AF65-F5344CB8AC3E}">
        <p14:creationId xmlns:p14="http://schemas.microsoft.com/office/powerpoint/2010/main" val="39175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タイトルのみ">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058BCE-6363-49FA-A3E4-EC4D26819489}"/>
              </a:ext>
            </a:extLst>
          </p:cNvPr>
          <p:cNvSpPr/>
          <p:nvPr userDrawn="1"/>
        </p:nvSpPr>
        <p:spPr>
          <a:xfrm>
            <a:off x="9496840" y="6581001"/>
            <a:ext cx="394660" cy="242374"/>
          </a:xfrm>
          <a:prstGeom prst="rect">
            <a:avLst/>
          </a:prstGeom>
        </p:spPr>
        <p:txBody>
          <a:bodyPr wrap="none">
            <a:spAutoFit/>
          </a:bodyPr>
          <a:lstStyle/>
          <a:p>
            <a:fld id="{8D8A5D70-00BF-43D1-9518-0183EFEF9A82}" type="slidenum">
              <a:rPr lang="ja-JP" altLang="en-US" sz="975" smtClean="0">
                <a:solidFill>
                  <a:schemeClr val="tx1"/>
                </a:solidFill>
                <a:latin typeface="Meiryo UI" panose="020B0604030504040204" pitchFamily="50" charset="-128"/>
              </a:rPr>
              <a:pPr/>
              <a:t>‹#›</a:t>
            </a:fld>
            <a:endParaRPr lang="ja-JP" altLang="en-US" sz="1138" dirty="0">
              <a:solidFill>
                <a:schemeClr val="tx1"/>
              </a:solidFill>
              <a:latin typeface="Meiryo UI" panose="020B0604030504040204" pitchFamily="50" charset="-128"/>
            </a:endParaRPr>
          </a:p>
        </p:txBody>
      </p:sp>
      <p:cxnSp>
        <p:nvCxnSpPr>
          <p:cNvPr id="5" name="直線コネクタ 4">
            <a:extLst>
              <a:ext uri="{FF2B5EF4-FFF2-40B4-BE49-F238E27FC236}">
                <a16:creationId xmlns:a16="http://schemas.microsoft.com/office/drawing/2014/main" id="{7541C717-62C4-4893-AE22-911E521CCFC0}"/>
              </a:ext>
            </a:extLst>
          </p:cNvPr>
          <p:cNvCxnSpPr/>
          <p:nvPr userDrawn="1"/>
        </p:nvCxnSpPr>
        <p:spPr bwMode="auto">
          <a:xfrm>
            <a:off x="194472" y="602702"/>
            <a:ext cx="9323902" cy="0"/>
          </a:xfrm>
          <a:prstGeom prst="line">
            <a:avLst/>
          </a:prstGeom>
          <a:noFill/>
          <a:ln w="38100" cap="flat" cmpd="sng" algn="ctr">
            <a:solidFill>
              <a:schemeClr val="tx2">
                <a:lumMod val="75000"/>
              </a:schemeClr>
            </a:solidFill>
            <a:prstDash val="solid"/>
            <a:round/>
            <a:headEnd type="none" w="med" len="med"/>
            <a:tailEnd type="none" w="med" len="med"/>
          </a:ln>
          <a:effectLst/>
        </p:spPr>
      </p:cxnSp>
      <p:sp>
        <p:nvSpPr>
          <p:cNvPr id="6" name="Text Box 13">
            <a:extLst>
              <a:ext uri="{FF2B5EF4-FFF2-40B4-BE49-F238E27FC236}">
                <a16:creationId xmlns:a16="http://schemas.microsoft.com/office/drawing/2014/main" id="{A2082F13-DA1E-4087-B1C7-1825FB5CAD96}"/>
              </a:ext>
            </a:extLst>
          </p:cNvPr>
          <p:cNvSpPr txBox="1">
            <a:spLocks noChangeArrowheads="1"/>
          </p:cNvSpPr>
          <p:nvPr userDrawn="1"/>
        </p:nvSpPr>
        <p:spPr bwMode="gray">
          <a:xfrm>
            <a:off x="2073000" y="6731941"/>
            <a:ext cx="5760000" cy="126060"/>
          </a:xfrm>
          <a:prstGeom prst="rect">
            <a:avLst/>
          </a:prstGeom>
          <a:noFill/>
          <a:ln w="25400">
            <a:noFill/>
            <a:miter lim="800000"/>
            <a:headEnd/>
            <a:tailEnd/>
          </a:ln>
        </p:spPr>
        <p:txBody>
          <a:bodyPr wrap="square" anchor="b">
            <a:spAutoFit/>
          </a:bodyPr>
          <a:lstStyle/>
          <a:p>
            <a:pPr marL="0" marR="0" lvl="0" indent="0" algn="l" defTabSz="742950" rtl="0" eaLnBrk="1" fontAlgn="auto" latinLnBrk="0" hangingPunct="1">
              <a:lnSpc>
                <a:spcPts val="163"/>
              </a:lnSpc>
              <a:spcBef>
                <a:spcPct val="50000"/>
              </a:spcBef>
              <a:spcAft>
                <a:spcPts val="0"/>
              </a:spcAft>
              <a:buClrTx/>
              <a:buSzTx/>
              <a:buFontTx/>
              <a:buNone/>
              <a:tabLst/>
              <a:defRPr/>
            </a:pPr>
            <a:r>
              <a:rPr kumimoji="0" lang="en-US" altLang="ja-JP" sz="569"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2" name="タイトル 1">
            <a:extLst>
              <a:ext uri="{FF2B5EF4-FFF2-40B4-BE49-F238E27FC236}">
                <a16:creationId xmlns:a16="http://schemas.microsoft.com/office/drawing/2014/main" id="{2721C5C7-30F4-4937-9952-839F58B3569E}"/>
              </a:ext>
            </a:extLst>
          </p:cNvPr>
          <p:cNvSpPr>
            <a:spLocks noGrp="1"/>
          </p:cNvSpPr>
          <p:nvPr>
            <p:ph type="title"/>
          </p:nvPr>
        </p:nvSpPr>
        <p:spPr>
          <a:xfrm>
            <a:off x="234000" y="117874"/>
            <a:ext cx="9067500" cy="432000"/>
          </a:xfrm>
        </p:spPr>
        <p:txBody>
          <a:bodyPr lIns="0">
            <a:normAutofit/>
          </a:bodyPr>
          <a:lstStyle>
            <a:lvl1pPr>
              <a:defRPr kumimoji="1" lang="ja-JP" altLang="en-US" sz="1625" b="0" i="0" kern="1200"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2617308582"/>
      </p:ext>
    </p:extLst>
  </p:cSld>
  <p:clrMapOvr>
    <a:masterClrMapping/>
  </p:clrMapOvr>
  <p:hf sldNum="0" hdr="0" dt="0"/>
  <p:extLst>
    <p:ext uri="{DCECCB84-F9BA-43D5-87BE-67443E8EF086}">
      <p15:sldGuideLst xmlns:p15="http://schemas.microsoft.com/office/powerpoint/2012/main">
        <p15:guide id="1" orient="horz" pos="346" userDrawn="1">
          <p15:clr>
            <a:srgbClr val="FBAE40"/>
          </p15:clr>
        </p15:guide>
        <p15:guide id="2" pos="116"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latin typeface="Meiryo UI" panose="020B0604030504040204" pitchFamily="50" charset="-128"/>
              </a:defRPr>
            </a:lvl1pPr>
          </a:lstStyle>
          <a:p>
            <a:fld id="{83F10594-1B62-4B90-920A-44E63AFA5E18}" type="datetimeFigureOut">
              <a:rPr lang="ja-JP" altLang="en-US" smtClean="0"/>
              <a:pPr/>
              <a:t>2022/9/1</a:t>
            </a:fld>
            <a:endParaRPr lang="ja-JP" altLang="en-US" dirty="0"/>
          </a:p>
        </p:txBody>
      </p:sp>
      <p:sp>
        <p:nvSpPr>
          <p:cNvPr id="5" name="フッター プレースホルダー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latin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latin typeface="Meiryo UI" panose="020B0604030504040204" pitchFamily="50" charset="-128"/>
              </a:defRPr>
            </a:lvl1pPr>
          </a:lstStyle>
          <a:p>
            <a:fld id="{CDF576D3-9ECB-45A3-8D62-56DB5EAEA9D1}" type="slidenum">
              <a:rPr lang="ja-JP" altLang="en-US" smtClean="0"/>
              <a:pPr/>
              <a:t>‹#›</a:t>
            </a:fld>
            <a:endParaRPr lang="ja-JP" altLang="en-US" dirty="0"/>
          </a:p>
        </p:txBody>
      </p:sp>
    </p:spTree>
    <p:extLst>
      <p:ext uri="{BB962C8B-B14F-4D97-AF65-F5344CB8AC3E}">
        <p14:creationId xmlns:p14="http://schemas.microsoft.com/office/powerpoint/2010/main" val="3490964650"/>
      </p:ext>
    </p:extLst>
  </p:cSld>
  <p:clrMap bg1="lt1" tx1="dk1" bg2="lt2" tx2="dk2" accent1="accent1" accent2="accent2" accent3="accent3" accent4="accent4" accent5="accent5" accent6="accent6" hlink="hlink" folHlink="folHlink"/>
  <p:sldLayoutIdLst>
    <p:sldLayoutId id="2147483665" r:id="rId1"/>
  </p:sldLayoutIdLst>
  <p:txStyles>
    <p:titleStyle>
      <a:lvl1pPr algn="l" defTabSz="742950" rtl="0" eaLnBrk="1" latinLnBrk="0" hangingPunct="1">
        <a:lnSpc>
          <a:spcPct val="90000"/>
        </a:lnSpc>
        <a:spcBef>
          <a:spcPct val="0"/>
        </a:spcBef>
        <a:buNone/>
        <a:defRPr kumimoji="1" sz="3575" kern="1200">
          <a:solidFill>
            <a:schemeClr val="tx1"/>
          </a:solidFill>
          <a:latin typeface="Meiryo UI" panose="020B0604030504040204" pitchFamily="50" charset="-128"/>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eiryo UI" panose="020B0604030504040204" pitchFamily="50" charset="-128"/>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eiryo UI" panose="020B0604030504040204" pitchFamily="50" charset="-128"/>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eiryo UI" panose="020B0604030504040204" pitchFamily="50" charset="-128"/>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eiryo UI" panose="020B0604030504040204" pitchFamily="50" charset="-128"/>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eiryo UI" panose="020B0604030504040204" pitchFamily="50" charset="-128"/>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lucene.apache.org/core/3_5_0/queryparsersyntax.htm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2">
            <a:extLst>
              <a:ext uri="{FF2B5EF4-FFF2-40B4-BE49-F238E27FC236}">
                <a16:creationId xmlns:a16="http://schemas.microsoft.com/office/drawing/2014/main" id="{00532DE3-705D-4440-B519-4A6D2EA6C7C2}"/>
              </a:ext>
            </a:extLst>
          </p:cNvPr>
          <p:cNvSpPr txBox="1">
            <a:spLocks/>
          </p:cNvSpPr>
          <p:nvPr/>
        </p:nvSpPr>
        <p:spPr>
          <a:xfrm>
            <a:off x="1490831" y="1947127"/>
            <a:ext cx="7602369" cy="2963746"/>
          </a:xfrm>
          <a:prstGeom prst="rect">
            <a:avLst/>
          </a:prstGeom>
        </p:spPr>
        <p:txBody>
          <a:bodyPr vert="horz" lIns="0" tIns="45720" rIns="91440" bIns="45720" rtlCol="0" anchor="ctr">
            <a:no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3600" dirty="0">
                <a:latin typeface="Meiryo UI" panose="020B0604030504040204" pitchFamily="50" charset="-128"/>
                <a:ea typeface="Meiryo UI" panose="020B0604030504040204" pitchFamily="50" charset="-128"/>
              </a:rPr>
              <a:t>分野間データ連携基盤</a:t>
            </a:r>
            <a:endParaRPr lang="en-US" altLang="ja-JP" sz="3600" dirty="0">
              <a:latin typeface="Meiryo UI" panose="020B0604030504040204" pitchFamily="50" charset="-128"/>
              <a:ea typeface="Meiryo UI" panose="020B0604030504040204" pitchFamily="50" charset="-128"/>
            </a:endParaRPr>
          </a:p>
          <a:p>
            <a:r>
              <a:rPr lang="en-US" altLang="ja-JP" sz="3600" dirty="0">
                <a:latin typeface="Meiryo UI" panose="020B0604030504040204" pitchFamily="50" charset="-128"/>
                <a:ea typeface="Meiryo UI" panose="020B0604030504040204" pitchFamily="50" charset="-128"/>
              </a:rPr>
              <a:t>(</a:t>
            </a:r>
            <a:r>
              <a:rPr lang="ja-JP" altLang="en-US" sz="3600" dirty="0">
                <a:latin typeface="Meiryo UI" panose="020B0604030504040204" pitchFamily="50" charset="-128"/>
                <a:ea typeface="Meiryo UI" panose="020B0604030504040204" pitchFamily="50" charset="-128"/>
              </a:rPr>
              <a:t>データカタログ作成ツール</a:t>
            </a:r>
            <a:r>
              <a:rPr lang="en-US" altLang="ja-JP" sz="3600" dirty="0">
                <a:latin typeface="Meiryo UI" panose="020B0604030504040204" pitchFamily="50" charset="-128"/>
                <a:ea typeface="Meiryo UI" panose="020B0604030504040204" pitchFamily="50" charset="-128"/>
              </a:rPr>
              <a:t>)</a:t>
            </a:r>
          </a:p>
          <a:p>
            <a:r>
              <a:rPr lang="zh-TW" altLang="en-US" sz="3600" dirty="0">
                <a:latin typeface="Meiryo UI" panose="020B0604030504040204" pitchFamily="50" charset="-128"/>
                <a:ea typeface="Meiryo UI" panose="020B0604030504040204" pitchFamily="50" charset="-128"/>
              </a:rPr>
              <a:t>基本設計書</a:t>
            </a:r>
            <a:endParaRPr lang="en-US" altLang="zh-TW" sz="3600" dirty="0">
              <a:latin typeface="Meiryo UI" panose="020B0604030504040204" pitchFamily="50" charset="-128"/>
              <a:ea typeface="Meiryo UI" panose="020B0604030504040204" pitchFamily="50" charset="-128"/>
            </a:endParaRPr>
          </a:p>
          <a:p>
            <a:r>
              <a:rPr lang="ja-JP" altLang="en-US" sz="3600" dirty="0">
                <a:latin typeface="Meiryo UI" panose="020B0604030504040204" pitchFamily="50" charset="-128"/>
                <a:ea typeface="Meiryo UI" panose="020B0604030504040204" pitchFamily="50" charset="-128"/>
              </a:rPr>
              <a:t>別紙</a:t>
            </a:r>
            <a:r>
              <a:rPr lang="en-US" altLang="ja-JP" sz="3600" dirty="0">
                <a:latin typeface="Meiryo UI" panose="020B0604030504040204" pitchFamily="50" charset="-128"/>
                <a:ea typeface="Meiryo UI" panose="020B0604030504040204" pitchFamily="50" charset="-128"/>
              </a:rPr>
              <a:t>_</a:t>
            </a:r>
            <a:r>
              <a:rPr lang="ja-JP" altLang="en-US" sz="3600" dirty="0">
                <a:latin typeface="Meiryo UI" panose="020B0604030504040204" pitchFamily="50" charset="-128"/>
                <a:ea typeface="Meiryo UI" panose="020B0604030504040204" pitchFamily="50" charset="-128"/>
              </a:rPr>
              <a:t>機能仕様</a:t>
            </a:r>
            <a:br>
              <a:rPr lang="ja-JP" altLang="en-US" sz="2800" dirty="0">
                <a:latin typeface="Meiryo UI" panose="020B0604030504040204" pitchFamily="50" charset="-128"/>
                <a:ea typeface="Meiryo UI" panose="020B0604030504040204" pitchFamily="50" charset="-128"/>
              </a:rPr>
            </a:br>
            <a:endParaRPr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06008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Web</a:t>
            </a:r>
            <a:r>
              <a:rPr lang="ja-JP" altLang="en-US" sz="1800" dirty="0">
                <a:latin typeface="Meiryo UI" panose="020B0604030504040204" pitchFamily="50" charset="-128"/>
                <a:ea typeface="Meiryo UI" panose="020B0604030504040204" pitchFamily="50" charset="-128"/>
              </a:rPr>
              <a:t>アプリケーションサーバ</a:t>
            </a:r>
            <a:r>
              <a:rPr lang="en-US" altLang="ja-JP" sz="1800" dirty="0">
                <a:latin typeface="Meiryo UI" panose="020B0604030504040204" pitchFamily="50" charset="-128"/>
                <a:ea typeface="Meiryo UI" panose="020B0604030504040204" pitchFamily="50" charset="-128"/>
              </a:rPr>
              <a:t>(flask) &gt; 2.1 REST API</a:t>
            </a:r>
            <a:r>
              <a:rPr lang="ja-JP" altLang="en-US" sz="1800" dirty="0">
                <a:latin typeface="Meiryo UI" panose="020B0604030504040204" pitchFamily="50" charset="-128"/>
                <a:ea typeface="Meiryo UI" panose="020B0604030504040204" pitchFamily="50" charset="-128"/>
              </a:rPr>
              <a:t>受信制御機能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a:t>
            </a:r>
            <a:r>
              <a:rPr lang="en-US" altLang="ja-JP" sz="1600" dirty="0">
                <a:latin typeface="Meiryo UI" panose="020B0604030504040204" pitchFamily="50" charset="-128"/>
                <a:ea typeface="Meiryo UI" panose="020B0604030504040204" pitchFamily="50" charset="-128"/>
              </a:rPr>
              <a:t>REST</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受信機能の機能仕様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サーバから受信する</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に応じた</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アプリケーションサーバ内の機能を呼び出すこと。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アプリケーションサーバからのレスポンスを呼び出し元の</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サーバに送信すること。</a:t>
            </a:r>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08524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Web</a:t>
            </a:r>
            <a:r>
              <a:rPr lang="ja-JP" altLang="en-US" sz="1800" dirty="0">
                <a:latin typeface="Meiryo UI" panose="020B0604030504040204" pitchFamily="50" charset="-128"/>
                <a:ea typeface="Meiryo UI" panose="020B0604030504040204" pitchFamily="50" charset="-128"/>
              </a:rPr>
              <a:t>アプリケーションサーバ</a:t>
            </a:r>
            <a:r>
              <a:rPr lang="en-US" altLang="ja-JP" sz="1800" dirty="0">
                <a:latin typeface="Meiryo UI" panose="020B0604030504040204" pitchFamily="50" charset="-128"/>
                <a:ea typeface="Meiryo UI" panose="020B0604030504040204" pitchFamily="50" charset="-128"/>
              </a:rPr>
              <a:t>(flask) &gt; 2.2 </a:t>
            </a:r>
            <a:r>
              <a:rPr lang="ja-JP" altLang="en-US" sz="1800" dirty="0">
                <a:latin typeface="Meiryo UI" panose="020B0604030504040204" pitchFamily="50" charset="-128"/>
                <a:ea typeface="Meiryo UI" panose="020B0604030504040204" pitchFamily="50" charset="-128"/>
              </a:rPr>
              <a:t>リソース取得機能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8"/>
            <a:ext cx="9293823" cy="1281272"/>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■データカタログ作成ツールが提供するリソース取得機能の機能仕様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データカタログに登録する</a:t>
            </a:r>
            <a:r>
              <a:rPr lang="en-US" altLang="ja-JP" sz="1600" dirty="0">
                <a:latin typeface="Meiryo UI" panose="020B0604030504040204" pitchFamily="50" charset="-128"/>
                <a:ea typeface="Meiryo UI" panose="020B0604030504040204" pitchFamily="50" charset="-128"/>
              </a:rPr>
              <a:t>HTTP</a:t>
            </a:r>
            <a:r>
              <a:rPr lang="ja-JP" altLang="en-US" sz="1600" dirty="0">
                <a:latin typeface="Meiryo UI" panose="020B0604030504040204" pitchFamily="50" charset="-128"/>
                <a:ea typeface="Meiryo UI" panose="020B0604030504040204" pitchFamily="50" charset="-128"/>
              </a:rPr>
              <a:t>データの取得・読み込みができること。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データカタログに登録する</a:t>
            </a:r>
            <a:r>
              <a:rPr lang="en-US" altLang="ja-JP" sz="1600" dirty="0">
                <a:latin typeface="Meiryo UI" panose="020B0604030504040204" pitchFamily="50" charset="-128"/>
                <a:ea typeface="Meiryo UI" panose="020B0604030504040204" pitchFamily="50" charset="-128"/>
              </a:rPr>
              <a:t>FTP</a:t>
            </a:r>
            <a:r>
              <a:rPr lang="ja-JP" altLang="en-US" sz="1600" dirty="0">
                <a:latin typeface="Meiryo UI" panose="020B0604030504040204" pitchFamily="50" charset="-128"/>
                <a:ea typeface="Meiryo UI" panose="020B0604030504040204" pitchFamily="50" charset="-128"/>
              </a:rPr>
              <a:t>データの取得・読み込みができること。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39957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Web</a:t>
            </a:r>
            <a:r>
              <a:rPr lang="ja-JP" altLang="en-US" sz="1800" dirty="0">
                <a:latin typeface="Meiryo UI" panose="020B0604030504040204" pitchFamily="50" charset="-128"/>
                <a:ea typeface="Meiryo UI" panose="020B0604030504040204" pitchFamily="50" charset="-128"/>
              </a:rPr>
              <a:t>アプリケーションサーバ</a:t>
            </a:r>
            <a:r>
              <a:rPr lang="en-US" altLang="ja-JP" sz="1800" dirty="0">
                <a:latin typeface="Meiryo UI" panose="020B0604030504040204" pitchFamily="50" charset="-128"/>
                <a:ea typeface="Meiryo UI" panose="020B0604030504040204" pitchFamily="50" charset="-128"/>
              </a:rPr>
              <a:t>(flask) &gt; 2.3 </a:t>
            </a:r>
            <a:r>
              <a:rPr lang="ja-JP" altLang="en-US" sz="1800" dirty="0">
                <a:latin typeface="Meiryo UI" panose="020B0604030504040204" pitchFamily="50" charset="-128"/>
                <a:ea typeface="Meiryo UI" panose="020B0604030504040204" pitchFamily="50" charset="-128"/>
              </a:rPr>
              <a:t>ファイルアップロード機能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■データカタログ作成ツールが提供するファイルアップロード機能の機能仕様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データカタログに登録するローカルファイルをアップロードし、ファイル内のデータを解析できること。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■データカタログ作成ツールのファイルアップロード機能の制限事項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データが解析されるのは、アップロードするファイルが</a:t>
            </a:r>
            <a:r>
              <a:rPr lang="en-US" altLang="ja-JP" sz="1600" dirty="0">
                <a:latin typeface="Meiryo UI" panose="020B0604030504040204" pitchFamily="50" charset="-128"/>
                <a:ea typeface="Meiryo UI" panose="020B0604030504040204" pitchFamily="50" charset="-128"/>
              </a:rPr>
              <a:t>json</a:t>
            </a:r>
            <a:r>
              <a:rPr lang="ja-JP" altLang="en-US" sz="1600" dirty="0">
                <a:latin typeface="Meiryo UI" panose="020B0604030504040204" pitchFamily="50" charset="-128"/>
                <a:ea typeface="Meiryo UI" panose="020B0604030504040204" pitchFamily="50" charset="-128"/>
              </a:rPr>
              <a:t>ファイル、</a:t>
            </a:r>
            <a:r>
              <a:rPr lang="en-US" altLang="ja-JP" sz="1600" dirty="0">
                <a:latin typeface="Meiryo UI" panose="020B0604030504040204" pitchFamily="50" charset="-128"/>
                <a:ea typeface="Meiryo UI" panose="020B0604030504040204" pitchFamily="50" charset="-128"/>
              </a:rPr>
              <a:t>csv</a:t>
            </a:r>
            <a:r>
              <a:rPr lang="ja-JP" altLang="en-US" sz="1600" dirty="0">
                <a:latin typeface="Meiryo UI" panose="020B0604030504040204" pitchFamily="50" charset="-128"/>
                <a:ea typeface="Meiryo UI" panose="020B0604030504040204" pitchFamily="50" charset="-128"/>
              </a:rPr>
              <a:t>ファイル、</a:t>
            </a:r>
            <a:r>
              <a:rPr lang="en-US" altLang="ja-JP" sz="1600" dirty="0">
                <a:latin typeface="Meiryo UI" panose="020B0604030504040204" pitchFamily="50" charset="-128"/>
                <a:ea typeface="Meiryo UI" panose="020B0604030504040204" pitchFamily="50" charset="-128"/>
              </a:rPr>
              <a:t>xlsx</a:t>
            </a:r>
            <a:r>
              <a:rPr lang="ja-JP" altLang="en-US" sz="1600" dirty="0">
                <a:latin typeface="Meiryo UI" panose="020B0604030504040204" pitchFamily="50" charset="-128"/>
                <a:ea typeface="Meiryo UI" panose="020B0604030504040204" pitchFamily="50" charset="-128"/>
              </a:rPr>
              <a:t>ファイル、</a:t>
            </a:r>
            <a:r>
              <a:rPr lang="en-US" altLang="ja-JP" sz="1600" dirty="0">
                <a:latin typeface="Meiryo UI" panose="020B0604030504040204" pitchFamily="50" charset="-128"/>
                <a:ea typeface="Meiryo UI" panose="020B0604030504040204" pitchFamily="50" charset="-128"/>
              </a:rPr>
              <a:t>xls</a:t>
            </a:r>
            <a:r>
              <a:rPr lang="ja-JP" altLang="en-US" sz="1600" dirty="0">
                <a:latin typeface="Meiryo UI" panose="020B0604030504040204" pitchFamily="50" charset="-128"/>
                <a:ea typeface="Meiryo UI" panose="020B0604030504040204" pitchFamily="50" charset="-128"/>
              </a:rPr>
              <a:t>ファイルの場合のみである。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35357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Web</a:t>
            </a:r>
            <a:r>
              <a:rPr lang="ja-JP" altLang="en-US" sz="1800" dirty="0">
                <a:latin typeface="Meiryo UI" panose="020B0604030504040204" pitchFamily="50" charset="-128"/>
                <a:ea typeface="Meiryo UI" panose="020B0604030504040204" pitchFamily="50" charset="-128"/>
              </a:rPr>
              <a:t>アプリケーションサーバ</a:t>
            </a:r>
            <a:r>
              <a:rPr lang="en-US" altLang="ja-JP" sz="1800" dirty="0">
                <a:latin typeface="Meiryo UI" panose="020B0604030504040204" pitchFamily="50" charset="-128"/>
                <a:ea typeface="Meiryo UI" panose="020B0604030504040204" pitchFamily="50" charset="-128"/>
              </a:rPr>
              <a:t>(flask) &gt; 2.4 CKAN API</a:t>
            </a:r>
            <a:r>
              <a:rPr lang="ja-JP" altLang="en-US" sz="1800" dirty="0">
                <a:latin typeface="Meiryo UI" panose="020B0604030504040204" pitchFamily="50" charset="-128"/>
                <a:ea typeface="Meiryo UI" panose="020B0604030504040204" pitchFamily="50" charset="-128"/>
              </a:rPr>
              <a:t>制御機能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28958"/>
            <a:ext cx="9293823" cy="5607674"/>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a:t>
            </a:r>
            <a:r>
              <a:rPr lang="en-US" altLang="ja-JP" sz="1600" dirty="0">
                <a:latin typeface="Meiryo UI" panose="020B0604030504040204" pitchFamily="50" charset="-128"/>
                <a:ea typeface="Meiryo UI" panose="020B0604030504040204" pitchFamily="50" charset="-128"/>
              </a:rPr>
              <a:t>CKAN API</a:t>
            </a:r>
            <a:r>
              <a:rPr lang="ja-JP" altLang="en-US" sz="1600" dirty="0">
                <a:latin typeface="Meiryo UI" panose="020B0604030504040204" pitchFamily="50" charset="-128"/>
                <a:ea typeface="Meiryo UI" panose="020B0604030504040204" pitchFamily="50" charset="-128"/>
              </a:rPr>
              <a:t>制御機能の機能仕様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認証済みのユーザ情報に紐づくカタログサイトに接続できること。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認証済みのユーザ情報に紐づくカタログサイトにログインできること。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ログイン中のカタログサイトからログアウトできること。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ユーザ情報に紐づくカタログサイトのライセンスリストを取得できること。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ユーザ情報に紐づくカタログサイトに登録済みのデータカタログを検索できること。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ユーザ情報に紐づくカタログサイトにクライアント画面機能で作成したデータカタログを新規登録できること。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ユーザ情報に紐づくカタログサイトにクライアント画面機能で編集したデータカタログを更新できること。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ユーザ情報に紐づくカタログサイトに登録済みのデータカタログを削除できること。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横断検索</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カタログと詳細検索</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カタログの詳細検索用データセット</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に同じ値を設定し登録することで、両カタログの紐づけが可能なこと。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ユーザ情報に紐づくカタログサイトに登録されているカタログからオートコンプリートの候補を検索できること。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■データカタログ作成ツールが提供する</a:t>
            </a:r>
            <a:r>
              <a:rPr lang="en-US" altLang="ja-JP" sz="1600" dirty="0">
                <a:latin typeface="Meiryo UI" panose="020B0604030504040204" pitchFamily="50" charset="-128"/>
                <a:ea typeface="Meiryo UI" panose="020B0604030504040204" pitchFamily="50" charset="-128"/>
              </a:rPr>
              <a:t>CKAN API</a:t>
            </a:r>
            <a:r>
              <a:rPr lang="ja-JP" altLang="en-US" sz="1600" dirty="0">
                <a:latin typeface="Meiryo UI" panose="020B0604030504040204" pitchFamily="50" charset="-128"/>
                <a:ea typeface="Meiryo UI" panose="020B0604030504040204" pitchFamily="50" charset="-128"/>
              </a:rPr>
              <a:t>制御機能の制限事項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ライセンスリストはコンフィグに設定されている</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から取得する。横断検索用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と詳細検索用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の両方の</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の設定がある場合は、両</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から取得したライセンスリストから共通値を抽出して使用する。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一度につきカタログサイトに登録または編集できるデータカタログは</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件までである。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登録済みのデータカタログを検索する</a:t>
            </a:r>
            <a:r>
              <a:rPr lang="en-US" altLang="ja-JP" sz="1600" dirty="0">
                <a:latin typeface="Meiryo UI" panose="020B0604030504040204" pitchFamily="50" charset="-128"/>
                <a:ea typeface="Meiryo UI" panose="020B0604030504040204" pitchFamily="50" charset="-128"/>
              </a:rPr>
              <a:t>CKAN API</a:t>
            </a:r>
            <a:r>
              <a:rPr lang="ja-JP" altLang="en-US" sz="1600" dirty="0">
                <a:latin typeface="Meiryo UI" panose="020B0604030504040204" pitchFamily="50" charset="-128"/>
                <a:ea typeface="Meiryo UI" panose="020B0604030504040204" pitchFamily="50" charset="-128"/>
              </a:rPr>
              <a:t>の検索アルゴリズムは</a:t>
            </a:r>
            <a:r>
              <a:rPr lang="en-US" altLang="ja-JP" sz="1600" dirty="0">
                <a:latin typeface="Meiryo UI" panose="020B0604030504040204" pitchFamily="50" charset="-128"/>
                <a:ea typeface="Meiryo UI" panose="020B0604030504040204" pitchFamily="50" charset="-128"/>
              </a:rPr>
              <a:t>Solr</a:t>
            </a:r>
            <a:r>
              <a:rPr lang="ja-JP" altLang="en-US" sz="1600" dirty="0">
                <a:latin typeface="Meiryo UI" panose="020B0604030504040204" pitchFamily="50" charset="-128"/>
                <a:ea typeface="Meiryo UI" panose="020B0604030504040204" pitchFamily="50" charset="-128"/>
              </a:rPr>
              <a:t>に準拠する。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検索クエリの指定方法は以下を参考にすること。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a:t>
            </a:r>
            <a:r>
              <a:rPr lang="en-US" altLang="ja-JP" sz="1800" u="sng" kern="100" dirty="0">
                <a:effectLst/>
                <a:latin typeface="游ゴシック" panose="020B0400000000000000" pitchFamily="50" charset="-128"/>
                <a:ea typeface="游ゴシック" panose="020B0400000000000000" pitchFamily="50" charset="-128"/>
                <a:cs typeface="Courier New" panose="02070309020205020404" pitchFamily="49" charset="0"/>
                <a:hlinkClick r:id="rId2">
                  <a:extLst>
                    <a:ext uri="{A12FA001-AC4F-418D-AE19-62706E023703}">
                      <ahyp:hlinkClr xmlns:ahyp="http://schemas.microsoft.com/office/drawing/2018/hyperlinkcolor" val="tx"/>
                    </a:ext>
                  </a:extLst>
                </a:hlinkClick>
              </a:rPr>
              <a:t>https://lucene.apache.org/core/3_5_0/queryparsersyntax.html</a:t>
            </a:r>
            <a:endParaRPr lang="en-US" altLang="ja-JP" sz="1800" u="sng" kern="100" dirty="0">
              <a:effectLst/>
              <a:latin typeface="游ゴシック" panose="020B0400000000000000" pitchFamily="50" charset="-128"/>
              <a:ea typeface="游ゴシック" panose="020B0400000000000000" pitchFamily="50" charset="-128"/>
              <a:cs typeface="Courier New" panose="02070309020205020404" pitchFamily="49" charset="0"/>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紐づき関係のあるカタログのどちらか一方を削除する場合、削除されないカタログの詳細検索用データセット</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は未設定で更新される。</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56227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Web</a:t>
            </a:r>
            <a:r>
              <a:rPr lang="ja-JP" altLang="en-US" sz="1800" dirty="0">
                <a:latin typeface="Meiryo UI" panose="020B0604030504040204" pitchFamily="50" charset="-128"/>
                <a:ea typeface="Meiryo UI" panose="020B0604030504040204" pitchFamily="50" charset="-128"/>
              </a:rPr>
              <a:t>アプリケーションサーバ</a:t>
            </a:r>
            <a:r>
              <a:rPr lang="en-US" altLang="ja-JP" sz="1800" dirty="0">
                <a:latin typeface="Meiryo UI" panose="020B0604030504040204" pitchFamily="50" charset="-128"/>
                <a:ea typeface="Meiryo UI" panose="020B0604030504040204" pitchFamily="50" charset="-128"/>
              </a:rPr>
              <a:t>(flask) &gt; 2.5 </a:t>
            </a:r>
            <a:r>
              <a:rPr lang="ja-JP" altLang="en-US" sz="1800" dirty="0">
                <a:latin typeface="Meiryo UI" panose="020B0604030504040204" pitchFamily="50" charset="-128"/>
                <a:ea typeface="Meiryo UI" panose="020B0604030504040204" pitchFamily="50" charset="-128"/>
              </a:rPr>
              <a:t>機械学習</a:t>
            </a:r>
            <a:r>
              <a:rPr lang="ja-JP" altLang="en-US" sz="1800" dirty="0"/>
              <a:t>サーバ</a:t>
            </a:r>
            <a:r>
              <a:rPr lang="ja-JP" altLang="en-US" sz="1800" dirty="0">
                <a:latin typeface="Meiryo UI" panose="020B0604030504040204" pitchFamily="50" charset="-128"/>
                <a:ea typeface="Meiryo UI" panose="020B0604030504040204" pitchFamily="50" charset="-128"/>
              </a:rPr>
              <a:t>連携機能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503813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■データカタログ作成ツールが提供する機械学習サーバ連携機能の機能仕様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機械学習サーバにある地域推測機能の呼び出しができること。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機械学習サーバにある日時分析機能の呼び出しができること。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機械学習サーバにある主分類分析機能の呼び出しができること。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機械学習サーバにあるキーワード分析機能の呼び出しができること。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47228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a:t>
            </a:r>
            <a:r>
              <a:rPr lang="en-US" altLang="ja-JP" sz="1800" dirty="0">
                <a:solidFill>
                  <a:schemeClr val="tx1"/>
                </a:solidFill>
              </a:rPr>
              <a:t>2.6</a:t>
            </a:r>
            <a:r>
              <a:rPr lang="ja-JP" altLang="en-US" sz="1800" dirty="0">
                <a:solidFill>
                  <a:schemeClr val="tx1"/>
                </a:solidFill>
                <a:latin typeface="Meiryo UI" panose="020B0604030504040204" pitchFamily="50" charset="-128"/>
                <a:ea typeface="Meiryo UI" panose="020B0604030504040204" pitchFamily="50" charset="-128"/>
              </a:rPr>
              <a:t>　一時保存機能</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427613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■データカタログ作成ツールが提供する一時保存機能の機能仕様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データカタログ作成ツール上で作成しているデータカタログの入力情報を</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アプリケーションサーバ内にファイルとして保存できること。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アプリケーションサーバ内に一時保存されているデータカタログの入力情報を取得し、</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サーバに引き渡しができること。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アプリケーションサーバ内に一時保存されているデータカタログの入力情報を削除できること。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アプリケーション内に保存されているファイルはユーザごとに管理されること。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■データカタログ作成ツールが提供する一時保存機能の制限事項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本機能は新規の横断検索カタログ作成、詳細検索カタログ作成、横断・詳細検索カタログ作成時に使用できる。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既存ファイル名を設定した場合、上書き保存される。</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0797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2.7</a:t>
            </a:r>
            <a:r>
              <a:rPr lang="ja-JP" altLang="en-US" sz="1800" dirty="0">
                <a:solidFill>
                  <a:schemeClr val="tx1"/>
                </a:solidFill>
                <a:latin typeface="Meiryo UI" panose="020B0604030504040204" pitchFamily="50" charset="-128"/>
                <a:ea typeface="Meiryo UI" panose="020B0604030504040204" pitchFamily="50" charset="-128"/>
              </a:rPr>
              <a:t>　インポート機能</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427613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■データカタログ作成ツールが提供するインポート機能の機能仕様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支援サービス群のカタログサイトにデータカタログ作成ツールを用いてログインしたユーザに紐づいたカタログを選択してインポートできること。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データカタログ作成ツールのインポート機能は複数データカタログを対象とすること。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に登録されているカタログをクリアするかどうかをユーザが選択できるものとし、クリアする場合は指定した</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に登録されているカタログを削除できること。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インポート時、インポート対象のデータカタログには新たに</a:t>
            </a:r>
            <a:r>
              <a:rPr lang="en-US" altLang="ja-JP" sz="1600" dirty="0">
                <a:latin typeface="Meiryo UI" panose="020B0604030504040204" pitchFamily="50" charset="-128"/>
                <a:ea typeface="Meiryo UI" panose="020B0604030504040204" pitchFamily="50" charset="-128"/>
              </a:rPr>
              <a:t>CKAN URL</a:t>
            </a:r>
            <a:r>
              <a:rPr lang="ja-JP" altLang="en-US" sz="1600" dirty="0">
                <a:latin typeface="Meiryo UI" panose="020B0604030504040204" pitchFamily="50" charset="-128"/>
                <a:ea typeface="Meiryo UI" panose="020B0604030504040204" pitchFamily="50" charset="-128"/>
              </a:rPr>
              <a:t>を設定すること。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ユーザ情報に設定されている組織のカタログを削除対象とする。</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■データカタログ作成ツールが提供するインポート機能の制限事項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インポートが途中で失敗した場合、</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に対してロールバック処理は行わない。</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組織情報、ライセンス情報、提供者</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、言語情報、テーマ、キーワードにおいて、データ提供者のカタログサイトにのみ特有の情報が設定されている場合、該当情報におけるインポートはサポートしない。</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インポート中のカタログ登録・編集・削除はサポートしない。</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回に取得できるカタログの最大数に制限があり複数回取得を行う。取得中にカタログ件数が変動したり更新されたりした場合、取得順が変動したり更新されたカタログが反映できなくなるため非対応とする。</a:t>
            </a:r>
            <a:r>
              <a:rPr lang="en-US" altLang="ja-JP" sz="1600" dirty="0">
                <a:latin typeface="Meiryo UI" panose="020B0604030504040204" pitchFamily="50" charset="-128"/>
                <a:ea typeface="Meiryo UI" panose="020B0604030504040204" pitchFamily="50" charset="-128"/>
              </a:rPr>
              <a:t>)</a:t>
            </a: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度のインポートで、カタログをインポートする対象</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は横断検索用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または詳細検索用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のどちらか一方のみとする。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インポート対象のファイル形式は</a:t>
            </a:r>
            <a:r>
              <a:rPr lang="en-US" altLang="ja-JP" sz="1600" dirty="0">
                <a:latin typeface="Meiryo UI" panose="020B0604030504040204" pitchFamily="50" charset="-128"/>
                <a:ea typeface="Meiryo UI" panose="020B0604030504040204" pitchFamily="50" charset="-128"/>
              </a:rPr>
              <a:t>tar.gz</a:t>
            </a:r>
            <a:r>
              <a:rPr lang="ja-JP" altLang="en-US" sz="1600" dirty="0">
                <a:latin typeface="Meiryo UI" panose="020B0604030504040204" pitchFamily="50" charset="-128"/>
                <a:ea typeface="Meiryo UI" panose="020B0604030504040204" pitchFamily="50" charset="-128"/>
              </a:rPr>
              <a:t>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インポート対象のファイル名に（）（カッコ）を含むファイルのインポートは対応しない。</a:t>
            </a:r>
            <a:endParaRPr lang="en-US" altLang="ja-JP" sz="160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■その他</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データ提供者のカタログサイトにカタログをインポートする方法を</a:t>
            </a:r>
            <a:r>
              <a:rPr lang="en-US" altLang="ja-JP" sz="1600" dirty="0">
                <a:latin typeface="Meiryo UI" panose="020B0604030504040204" pitchFamily="50" charset="-128"/>
                <a:ea typeface="Meiryo UI" panose="020B0604030504040204" pitchFamily="50" charset="-128"/>
              </a:rPr>
              <a:t>README</a:t>
            </a:r>
            <a:r>
              <a:rPr lang="ja-JP" altLang="en-US" sz="1600" dirty="0">
                <a:latin typeface="Meiryo UI" panose="020B0604030504040204" pitchFamily="50" charset="-128"/>
                <a:ea typeface="Meiryo UI" panose="020B0604030504040204" pitchFamily="50" charset="-128"/>
              </a:rPr>
              <a:t>に記載する。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91983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2.8</a:t>
            </a:r>
            <a:r>
              <a:rPr lang="ja-JP" altLang="en-US" sz="1800" dirty="0">
                <a:solidFill>
                  <a:schemeClr val="tx1"/>
                </a:solidFill>
                <a:latin typeface="Meiryo UI" panose="020B0604030504040204" pitchFamily="50" charset="-128"/>
                <a:ea typeface="Meiryo UI" panose="020B0604030504040204" pitchFamily="50" charset="-128"/>
              </a:rPr>
              <a:t>　エクスポート機能</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427613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■データカタログ作成ツールが提供するエクスポート機能の機能仕様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支援サービス群のカタログサイトからデータカタログ作成ツールを用いてログインしたユーザに紐づいたカタログを選択してエクスポートできること。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データカタログ作成ツールのエクスポート機能は複数データカタログを対象とする。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■データカタログ作成ツールが提供する一時保存機能の制限事項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組織情報、ライセンス情報、グループ情報、提供者</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、言語情報、テーマ、キーワードにおいて、データ提供者のカタログサイトにのみ特有の情報が設定されている場合、該当情報におけるエクスポートはサポートしない。</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エクスポート中のカタログ登録・編集・削除はサポートしない。</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回に取得できるカタログの最大数に制限があり複数回取得を行う。取得中にカタログ件数が変動したり更新されたりした場合、取得順が変動したり更新されたカタログが反映できなくなるため非対応とする</a:t>
            </a:r>
            <a:r>
              <a:rPr lang="en-US" altLang="ja-JP" sz="1600" dirty="0">
                <a:latin typeface="Meiryo UI" panose="020B0604030504040204" pitchFamily="50" charset="-128"/>
                <a:ea typeface="Meiryo UI" panose="020B0604030504040204" pitchFamily="50" charset="-128"/>
              </a:rPr>
              <a:t>)</a:t>
            </a: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■その他</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データ提供者のカタログサイトからカタログをエクスポートする方法を</a:t>
            </a:r>
            <a:r>
              <a:rPr lang="en-US" altLang="ja-JP" sz="1600" dirty="0">
                <a:latin typeface="Meiryo UI" panose="020B0604030504040204" pitchFamily="50" charset="-128"/>
                <a:ea typeface="Meiryo UI" panose="020B0604030504040204" pitchFamily="50" charset="-128"/>
              </a:rPr>
              <a:t>README</a:t>
            </a:r>
            <a:r>
              <a:rPr lang="ja-JP" altLang="en-US" sz="1600" dirty="0">
                <a:latin typeface="Meiryo UI" panose="020B0604030504040204" pitchFamily="50" charset="-128"/>
                <a:ea typeface="Meiryo UI" panose="020B0604030504040204" pitchFamily="50" charset="-128"/>
              </a:rPr>
              <a:t>に記載する。</a:t>
            </a:r>
            <a:endParaRPr lang="en-US" altLang="ja-JP" sz="1600" dirty="0">
              <a:latin typeface="Meiryo UI" panose="020B0604030504040204" pitchFamily="50" charset="-128"/>
              <a:ea typeface="Meiryo UI" panose="020B0604030504040204" pitchFamily="50" charset="-128"/>
            </a:endParaRPr>
          </a:p>
          <a:p>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62672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2.9</a:t>
            </a:r>
            <a:r>
              <a:rPr lang="ja-JP" altLang="en-US" sz="1800" dirty="0">
                <a:solidFill>
                  <a:schemeClr val="tx1"/>
                </a:solidFill>
                <a:latin typeface="Meiryo UI" panose="020B0604030504040204" pitchFamily="50" charset="-128"/>
                <a:ea typeface="Meiryo UI" panose="020B0604030504040204" pitchFamily="50" charset="-128"/>
              </a:rPr>
              <a:t>　テンプレート機能</a:t>
            </a:r>
            <a:r>
              <a:rPr lang="en-US" altLang="ja-JP" sz="1800" dirty="0">
                <a:solidFill>
                  <a:schemeClr val="tx1"/>
                </a:solidFill>
                <a:latin typeface="Meiryo UI" panose="020B0604030504040204" pitchFamily="50" charset="-128"/>
                <a:ea typeface="Meiryo UI" panose="020B0604030504040204" pitchFamily="50" charset="-128"/>
              </a:rPr>
              <a:t>(1/7)</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505718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■データカタログ作成ツールが提供するテンプレートの目的</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より短時間で重要な情報を漏らさずに入力する。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入力者（人）による内容・質のばらつきを防ぐ。</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■データカタログ作成ツールが提供するテンプレート機能の機能仕様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カタログ情報の入力フィールドをテンプレートに応じて、必須入力表示・任意入力表示（展開）・任意入力表示（折り畳み）・非表示の表示制御ができること。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テンプレートとして設定した表示形式は常時適用されるが、デフォルト値はカタログ新規登録時のみ適用される。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表示形式を非表示にした場合、該当項目をカタログ情報として登録しない。</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カタログ編集時に表示形式が非表示に設定されている項目に関しては、該当項目に値が登録済みであっても画面に表示せず、カタログ情報としても登録しない。</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カタログ情報の入力フィールドはテンプレートに応じて、デフォルト値が設定できること。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ログインユーザごとに異なるテンプレートを適用できること。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ログイン時にテンプレートを適用すること。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ログインユーザがテンプレートの編集ができること。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■テンプレートの制限事項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人のログインユーザに対して複数のテンプレート使用は対応しない。</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00360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0382B589-9F13-4451-847A-C03C3DE81911}"/>
              </a:ext>
            </a:extLst>
          </p:cNvPr>
          <p:cNvSpPr/>
          <p:nvPr/>
        </p:nvSpPr>
        <p:spPr>
          <a:xfrm>
            <a:off x="368968" y="1091839"/>
            <a:ext cx="9240253" cy="267818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ja-JP" altLang="en-US" sz="1000" b="1" dirty="0">
                <a:latin typeface="Meiryo UI" panose="020B0604030504040204" pitchFamily="50" charset="-128"/>
                <a:ea typeface="Meiryo UI" panose="020B0604030504040204" pitchFamily="50" charset="-128"/>
              </a:rPr>
              <a:t>「データセットの公開者」の表示形式を非表示以外にした場合</a:t>
            </a:r>
          </a:p>
        </p:txBody>
      </p:sp>
      <p:sp>
        <p:nvSpPr>
          <p:cNvPr id="7" name="テキスト ボックス 6">
            <a:extLst>
              <a:ext uri="{FF2B5EF4-FFF2-40B4-BE49-F238E27FC236}">
                <a16:creationId xmlns:a16="http://schemas.microsoft.com/office/drawing/2014/main" id="{F88697ED-52E8-4BF5-A2E9-1A310CD8BA89}"/>
              </a:ext>
            </a:extLst>
          </p:cNvPr>
          <p:cNvSpPr txBox="1"/>
          <p:nvPr/>
        </p:nvSpPr>
        <p:spPr>
          <a:xfrm>
            <a:off x="234000" y="659838"/>
            <a:ext cx="9482454" cy="432000"/>
          </a:xfrm>
          <a:prstGeom prst="rect">
            <a:avLst/>
          </a:prstGeom>
          <a:solidFill>
            <a:schemeClr val="bg1"/>
          </a:solidFill>
          <a:ln>
            <a:noFill/>
          </a:ln>
        </p:spPr>
        <p:txBody>
          <a:bodyPr wrap="square" rtlCol="0" anchor="t" anchorCtr="0">
            <a:noAutofit/>
          </a:bodyPr>
          <a:lstStyle/>
          <a:p>
            <a:endParaRPr lang="en-US" altLang="ja-JP"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692E7835-2D5F-47DD-93F5-237D28E8EA87}"/>
              </a:ext>
            </a:extLst>
          </p:cNvPr>
          <p:cNvSpPr txBox="1"/>
          <p:nvPr/>
        </p:nvSpPr>
        <p:spPr>
          <a:xfrm>
            <a:off x="211773" y="696709"/>
            <a:ext cx="9482454" cy="282841"/>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■表示形式を「非表示」にした場合のカタログの登録について図示する。</a:t>
            </a:r>
            <a:endParaRPr lang="en-US" altLang="ja-JP" sz="1600" dirty="0">
              <a:latin typeface="Meiryo UI" panose="020B0604030504040204" pitchFamily="50" charset="-128"/>
              <a:ea typeface="Meiryo UI" panose="020B0604030504040204" pitchFamily="50" charset="-128"/>
            </a:endParaRPr>
          </a:p>
        </p:txBody>
      </p:sp>
      <p:sp>
        <p:nvSpPr>
          <p:cNvPr id="4" name="タイトル 1">
            <a:extLst>
              <a:ext uri="{FF2B5EF4-FFF2-40B4-BE49-F238E27FC236}">
                <a16:creationId xmlns:a16="http://schemas.microsoft.com/office/drawing/2014/main" id="{7B3B32DC-6F4A-4BDB-8728-4DBD5008872A}"/>
              </a:ext>
            </a:extLst>
          </p:cNvPr>
          <p:cNvSpPr>
            <a:spLocks noGrp="1"/>
          </p:cNvSpPr>
          <p:nvPr>
            <p:ph type="title"/>
          </p:nvPr>
        </p:nvSpPr>
        <p:spPr>
          <a:xfrm>
            <a:off x="234000" y="80166"/>
            <a:ext cx="9067500" cy="432000"/>
          </a:xfrm>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2.9</a:t>
            </a:r>
            <a:r>
              <a:rPr lang="ja-JP" altLang="en-US" sz="1800" dirty="0">
                <a:solidFill>
                  <a:schemeClr val="tx1"/>
                </a:solidFill>
                <a:latin typeface="Meiryo UI" panose="020B0604030504040204" pitchFamily="50" charset="-128"/>
                <a:ea typeface="Meiryo UI" panose="020B0604030504040204" pitchFamily="50" charset="-128"/>
              </a:rPr>
              <a:t>　テンプレート機能</a:t>
            </a:r>
            <a:r>
              <a:rPr lang="en-US" altLang="ja-JP" sz="1800" dirty="0">
                <a:solidFill>
                  <a:schemeClr val="tx1"/>
                </a:solidFill>
                <a:latin typeface="Meiryo UI" panose="020B0604030504040204" pitchFamily="50" charset="-128"/>
                <a:ea typeface="Meiryo UI" panose="020B0604030504040204" pitchFamily="50" charset="-128"/>
              </a:rPr>
              <a:t>(2/7)</a:t>
            </a:r>
            <a:endParaRPr kumimoji="1" lang="ja-JP" altLang="en-US" sz="1800" dirty="0">
              <a:latin typeface="Meiryo UI" panose="020B0604030504040204" pitchFamily="50" charset="-128"/>
              <a:ea typeface="Meiryo UI" panose="020B0604030504040204" pitchFamily="50" charset="-128"/>
            </a:endParaRPr>
          </a:p>
        </p:txBody>
      </p:sp>
      <p:grpSp>
        <p:nvGrpSpPr>
          <p:cNvPr id="8" name="グループ化 7">
            <a:extLst>
              <a:ext uri="{FF2B5EF4-FFF2-40B4-BE49-F238E27FC236}">
                <a16:creationId xmlns:a16="http://schemas.microsoft.com/office/drawing/2014/main" id="{85DB5804-8F1C-4787-A6EB-6A3874E55D61}"/>
              </a:ext>
            </a:extLst>
          </p:cNvPr>
          <p:cNvGrpSpPr/>
          <p:nvPr/>
        </p:nvGrpSpPr>
        <p:grpSpPr>
          <a:xfrm>
            <a:off x="476102" y="2078689"/>
            <a:ext cx="757662" cy="903678"/>
            <a:chOff x="1441031" y="2056932"/>
            <a:chExt cx="990318" cy="888590"/>
          </a:xfrm>
        </p:grpSpPr>
        <p:pic>
          <p:nvPicPr>
            <p:cNvPr id="9" name="グラフィックス 27" descr="ユーザー 単色塗りつぶし">
              <a:extLst>
                <a:ext uri="{FF2B5EF4-FFF2-40B4-BE49-F238E27FC236}">
                  <a16:creationId xmlns:a16="http://schemas.microsoft.com/office/drawing/2014/main" id="{22BCF0AA-850D-4684-88EF-3AEFDC66F4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1031" y="2056932"/>
              <a:ext cx="990318" cy="782833"/>
            </a:xfrm>
            <a:prstGeom prst="rect">
              <a:avLst/>
            </a:prstGeom>
          </p:spPr>
        </p:pic>
        <p:sp>
          <p:nvSpPr>
            <p:cNvPr id="10" name="テキスト ボックス 28">
              <a:extLst>
                <a:ext uri="{FF2B5EF4-FFF2-40B4-BE49-F238E27FC236}">
                  <a16:creationId xmlns:a16="http://schemas.microsoft.com/office/drawing/2014/main" id="{B21E8579-06CC-4DB4-953C-FFD15BABD24B}"/>
                </a:ext>
              </a:extLst>
            </p:cNvPr>
            <p:cNvSpPr txBox="1"/>
            <p:nvPr/>
          </p:nvSpPr>
          <p:spPr>
            <a:xfrm>
              <a:off x="1521949" y="2703412"/>
              <a:ext cx="744229" cy="242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solidFill>
                    <a:schemeClr val="tx2">
                      <a:lumMod val="75000"/>
                    </a:schemeClr>
                  </a:solidFill>
                  <a:latin typeface="Meiryo UI" panose="020B0604030504040204" pitchFamily="50" charset="-128"/>
                  <a:ea typeface="Meiryo UI" panose="020B0604030504040204" pitchFamily="50" charset="-128"/>
                </a:rPr>
                <a:t>提供者</a:t>
              </a:r>
              <a:endParaRPr kumimoji="1" lang="ja-JP" altLang="en-US" sz="1000" dirty="0">
                <a:solidFill>
                  <a:schemeClr val="tx2">
                    <a:lumMod val="75000"/>
                  </a:schemeClr>
                </a:solidFill>
                <a:latin typeface="Meiryo UI" panose="020B0604030504040204" pitchFamily="50" charset="-128"/>
                <a:ea typeface="Meiryo UI" panose="020B0604030504040204" pitchFamily="50" charset="-128"/>
              </a:endParaRPr>
            </a:p>
          </p:txBody>
        </p:sp>
      </p:grpSp>
      <p:sp>
        <p:nvSpPr>
          <p:cNvPr id="5" name="正方形/長方形 4">
            <a:extLst>
              <a:ext uri="{FF2B5EF4-FFF2-40B4-BE49-F238E27FC236}">
                <a16:creationId xmlns:a16="http://schemas.microsoft.com/office/drawing/2014/main" id="{E5CBF09C-2F6A-41ED-B96B-0DF56E475ED9}"/>
              </a:ext>
            </a:extLst>
          </p:cNvPr>
          <p:cNvSpPr/>
          <p:nvPr/>
        </p:nvSpPr>
        <p:spPr>
          <a:xfrm>
            <a:off x="2038336" y="1374973"/>
            <a:ext cx="3552338" cy="220272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ja-JP" altLang="en-US" sz="1000" dirty="0">
                <a:latin typeface="Meiryo UI" panose="020B0604030504040204" pitchFamily="50" charset="-128"/>
                <a:ea typeface="Meiryo UI" panose="020B0604030504040204" pitchFamily="50" charset="-128"/>
              </a:rPr>
              <a:t>データカタログ作成ツール</a:t>
            </a:r>
          </a:p>
        </p:txBody>
      </p:sp>
      <p:cxnSp>
        <p:nvCxnSpPr>
          <p:cNvPr id="20" name="直線矢印コネクタ 19">
            <a:extLst>
              <a:ext uri="{FF2B5EF4-FFF2-40B4-BE49-F238E27FC236}">
                <a16:creationId xmlns:a16="http://schemas.microsoft.com/office/drawing/2014/main" id="{1065A0EE-DD98-4D0B-A9AB-34F045F346A8}"/>
              </a:ext>
            </a:extLst>
          </p:cNvPr>
          <p:cNvCxnSpPr>
            <a:cxnSpLocks/>
            <a:stCxn id="9" idx="3"/>
            <a:endCxn id="5" idx="1"/>
          </p:cNvCxnSpPr>
          <p:nvPr/>
        </p:nvCxnSpPr>
        <p:spPr>
          <a:xfrm flipV="1">
            <a:off x="1233764" y="2476337"/>
            <a:ext cx="804572" cy="4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正方形/長方形 26">
            <a:extLst>
              <a:ext uri="{FF2B5EF4-FFF2-40B4-BE49-F238E27FC236}">
                <a16:creationId xmlns:a16="http://schemas.microsoft.com/office/drawing/2014/main" id="{03C63785-A41E-4116-9401-946CC51E03E5}"/>
              </a:ext>
            </a:extLst>
          </p:cNvPr>
          <p:cNvSpPr/>
          <p:nvPr/>
        </p:nvSpPr>
        <p:spPr>
          <a:xfrm>
            <a:off x="2164703" y="1866583"/>
            <a:ext cx="1822078" cy="21210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latin typeface="Meiryo UI" panose="020B0604030504040204" pitchFamily="50" charset="-128"/>
                <a:ea typeface="Meiryo UI" panose="020B0604030504040204" pitchFamily="50" charset="-128"/>
              </a:rPr>
              <a:t>データカタログ作成ツール画面</a:t>
            </a:r>
          </a:p>
        </p:txBody>
      </p:sp>
      <p:pic>
        <p:nvPicPr>
          <p:cNvPr id="30" name="図 29">
            <a:extLst>
              <a:ext uri="{FF2B5EF4-FFF2-40B4-BE49-F238E27FC236}">
                <a16:creationId xmlns:a16="http://schemas.microsoft.com/office/drawing/2014/main" id="{818CF12B-0FA4-BACC-4710-EFF1E2056AC9}"/>
              </a:ext>
            </a:extLst>
          </p:cNvPr>
          <p:cNvPicPr>
            <a:picLocks noChangeAspect="1"/>
          </p:cNvPicPr>
          <p:nvPr/>
        </p:nvPicPr>
        <p:blipFill rotWithShape="1">
          <a:blip r:embed="rId4"/>
          <a:srcRect l="634" t="24843" r="64143" b="46544"/>
          <a:stretch/>
        </p:blipFill>
        <p:spPr>
          <a:xfrm>
            <a:off x="2195167" y="2078689"/>
            <a:ext cx="3238675" cy="923614"/>
          </a:xfrm>
          <a:prstGeom prst="rect">
            <a:avLst/>
          </a:prstGeom>
          <a:ln w="28575">
            <a:solidFill>
              <a:srgbClr val="5B9BD5"/>
            </a:solidFill>
          </a:ln>
        </p:spPr>
      </p:pic>
      <p:sp>
        <p:nvSpPr>
          <p:cNvPr id="32" name="正方形/長方形 31">
            <a:extLst>
              <a:ext uri="{FF2B5EF4-FFF2-40B4-BE49-F238E27FC236}">
                <a16:creationId xmlns:a16="http://schemas.microsoft.com/office/drawing/2014/main" id="{45328D97-6587-4251-2BDE-7F81EB727BCA}"/>
              </a:ext>
            </a:extLst>
          </p:cNvPr>
          <p:cNvSpPr/>
          <p:nvPr/>
        </p:nvSpPr>
        <p:spPr>
          <a:xfrm>
            <a:off x="2204752" y="2674001"/>
            <a:ext cx="2509998" cy="13866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altLang="ja-JP" sz="700" dirty="0">
                <a:latin typeface="Meiryo UI" panose="020B0604030504040204" pitchFamily="50" charset="-128"/>
                <a:ea typeface="Meiryo UI" panose="020B0604030504040204" pitchFamily="50" charset="-128"/>
              </a:rPr>
              <a:t>http://dataset_publisher.co.jp/page/1234</a:t>
            </a:r>
            <a:endParaRPr kumimoji="1" lang="ja-JP" altLang="en-US" sz="700" dirty="0">
              <a:latin typeface="Meiryo UI" panose="020B0604030504040204" pitchFamily="50" charset="-128"/>
              <a:ea typeface="Meiryo UI" panose="020B0604030504040204" pitchFamily="50" charset="-128"/>
            </a:endParaRPr>
          </a:p>
        </p:txBody>
      </p:sp>
      <p:sp>
        <p:nvSpPr>
          <p:cNvPr id="34" name="フローチャート: 磁気ディスク 33">
            <a:extLst>
              <a:ext uri="{FF2B5EF4-FFF2-40B4-BE49-F238E27FC236}">
                <a16:creationId xmlns:a16="http://schemas.microsoft.com/office/drawing/2014/main" id="{80452E4C-5156-6CC9-5E42-3703E329A4C1}"/>
              </a:ext>
            </a:extLst>
          </p:cNvPr>
          <p:cNvSpPr/>
          <p:nvPr/>
        </p:nvSpPr>
        <p:spPr>
          <a:xfrm>
            <a:off x="7160177" y="1257266"/>
            <a:ext cx="2269721" cy="2426968"/>
          </a:xfrm>
          <a:prstGeom prst="flowChartMagneticDisk">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en-US" altLang="ja-JP" sz="1000" dirty="0">
                <a:latin typeface="Meiryo UI" panose="020B0604030504040204" pitchFamily="50" charset="-128"/>
                <a:ea typeface="Meiryo UI" panose="020B0604030504040204" pitchFamily="50" charset="-128"/>
              </a:rPr>
              <a:t>CKAN</a:t>
            </a:r>
            <a:endParaRPr kumimoji="1" lang="ja-JP" altLang="en-US" sz="1000" dirty="0">
              <a:latin typeface="Meiryo UI" panose="020B0604030504040204" pitchFamily="50" charset="-128"/>
              <a:ea typeface="Meiryo UI" panose="020B0604030504040204" pitchFamily="50" charset="-128"/>
            </a:endParaRPr>
          </a:p>
        </p:txBody>
      </p:sp>
      <p:sp>
        <p:nvSpPr>
          <p:cNvPr id="37" name="フローチャート: 書類 36">
            <a:extLst>
              <a:ext uri="{FF2B5EF4-FFF2-40B4-BE49-F238E27FC236}">
                <a16:creationId xmlns:a16="http://schemas.microsoft.com/office/drawing/2014/main" id="{3C912B44-BBBC-77E7-6340-B5202300B54C}"/>
              </a:ext>
            </a:extLst>
          </p:cNvPr>
          <p:cNvSpPr/>
          <p:nvPr/>
        </p:nvSpPr>
        <p:spPr>
          <a:xfrm>
            <a:off x="7333843" y="2230884"/>
            <a:ext cx="376990" cy="37565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9" name="吹き出し: 四角形 38">
            <a:extLst>
              <a:ext uri="{FF2B5EF4-FFF2-40B4-BE49-F238E27FC236}">
                <a16:creationId xmlns:a16="http://schemas.microsoft.com/office/drawing/2014/main" id="{B1A4D220-1635-DACF-A0A8-DD62F605A139}"/>
              </a:ext>
            </a:extLst>
          </p:cNvPr>
          <p:cNvSpPr/>
          <p:nvPr/>
        </p:nvSpPr>
        <p:spPr>
          <a:xfrm>
            <a:off x="6922407" y="2870051"/>
            <a:ext cx="2614625" cy="812631"/>
          </a:xfrm>
          <a:prstGeom prst="wedgeRectCallout">
            <a:avLst>
              <a:gd name="adj1" fmla="val -27104"/>
              <a:gd name="adj2" fmla="val -75169"/>
            </a:avLst>
          </a:prstGeom>
          <a:solidFill>
            <a:schemeClr val="bg1"/>
          </a:solidFill>
          <a:ln w="6350"/>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sz="700" dirty="0">
                <a:latin typeface="Meiryo UI" panose="020B0604030504040204" pitchFamily="50" charset="-128"/>
                <a:ea typeface="Meiryo UI" panose="020B0604030504040204" pitchFamily="50" charset="-128"/>
              </a:rPr>
              <a:t>extras:[</a:t>
            </a:r>
          </a:p>
          <a:p>
            <a:r>
              <a:rPr kumimoji="1" lang="en-US" altLang="ja-JP" sz="700" dirty="0">
                <a:solidFill>
                  <a:srgbClr val="FF0000"/>
                </a:solidFill>
                <a:latin typeface="Meiryo UI" panose="020B0604030504040204" pitchFamily="50" charset="-128"/>
                <a:ea typeface="Meiryo UI" panose="020B0604030504040204" pitchFamily="50" charset="-128"/>
              </a:rPr>
              <a:t>  </a:t>
            </a:r>
            <a:r>
              <a:rPr kumimoji="1" lang="en-US" altLang="ja-JP" sz="700" dirty="0">
                <a:solidFill>
                  <a:schemeClr val="tx1"/>
                </a:solidFill>
                <a:latin typeface="Meiryo UI" panose="020B0604030504040204" pitchFamily="50" charset="-128"/>
                <a:ea typeface="Meiryo UI" panose="020B0604030504040204" pitchFamily="50" charset="-128"/>
              </a:rPr>
              <a:t>{</a:t>
            </a:r>
          </a:p>
          <a:p>
            <a:r>
              <a:rPr kumimoji="1" lang="en-US" altLang="ja-JP" sz="700" dirty="0">
                <a:solidFill>
                  <a:schemeClr val="tx1"/>
                </a:solidFill>
                <a:latin typeface="Meiryo UI" panose="020B0604030504040204" pitchFamily="50" charset="-128"/>
                <a:ea typeface="Meiryo UI" panose="020B0604030504040204" pitchFamily="50" charset="-128"/>
              </a:rPr>
              <a:t>    key: “publisher_uri”,</a:t>
            </a:r>
            <a:r>
              <a:rPr kumimoji="1" lang="ja-JP" altLang="en-US" sz="700" dirty="0">
                <a:solidFill>
                  <a:schemeClr val="tx1"/>
                </a:solidFill>
                <a:latin typeface="Meiryo UI" panose="020B0604030504040204" pitchFamily="50" charset="-128"/>
                <a:ea typeface="Meiryo UI" panose="020B0604030504040204" pitchFamily="50" charset="-128"/>
              </a:rPr>
              <a:t>  </a:t>
            </a:r>
            <a:r>
              <a:rPr kumimoji="1" lang="en-US" altLang="ja-JP" sz="700" dirty="0">
                <a:solidFill>
                  <a:schemeClr val="tx1"/>
                </a:solidFill>
                <a:latin typeface="Meiryo UI" panose="020B0604030504040204" pitchFamily="50" charset="-128"/>
                <a:ea typeface="Meiryo UI" panose="020B0604030504040204" pitchFamily="50" charset="-128"/>
              </a:rPr>
              <a:t>#</a:t>
            </a:r>
            <a:r>
              <a:rPr kumimoji="1" lang="ja-JP" altLang="en-US" sz="700" dirty="0">
                <a:solidFill>
                  <a:schemeClr val="tx1"/>
                </a:solidFill>
                <a:latin typeface="Meiryo UI" panose="020B0604030504040204" pitchFamily="50" charset="-128"/>
                <a:ea typeface="Meiryo UI" panose="020B0604030504040204" pitchFamily="50" charset="-128"/>
              </a:rPr>
              <a:t>データセットの公開者</a:t>
            </a:r>
            <a:endParaRPr kumimoji="1" lang="en-US" altLang="ja-JP" sz="700" dirty="0">
              <a:solidFill>
                <a:schemeClr val="tx1"/>
              </a:solidFill>
              <a:latin typeface="Meiryo UI" panose="020B0604030504040204" pitchFamily="50" charset="-128"/>
              <a:ea typeface="Meiryo UI" panose="020B0604030504040204" pitchFamily="50" charset="-128"/>
            </a:endParaRPr>
          </a:p>
          <a:p>
            <a:r>
              <a:rPr kumimoji="1" lang="en-US" altLang="ja-JP" sz="700" dirty="0">
                <a:solidFill>
                  <a:schemeClr val="tx1"/>
                </a:solidFill>
                <a:latin typeface="Meiryo UI" panose="020B0604030504040204" pitchFamily="50" charset="-128"/>
                <a:ea typeface="Meiryo UI" panose="020B0604030504040204" pitchFamily="50" charset="-128"/>
              </a:rPr>
              <a:t>    value: </a:t>
            </a:r>
            <a:r>
              <a:rPr lang="en-US" altLang="ja-JP" sz="700" dirty="0">
                <a:solidFill>
                  <a:schemeClr val="tx1"/>
                </a:solidFill>
                <a:latin typeface="Meiryo UI" panose="020B0604030504040204" pitchFamily="50" charset="-128"/>
                <a:ea typeface="Meiryo UI" panose="020B0604030504040204" pitchFamily="50" charset="-128"/>
              </a:rPr>
              <a:t>“http://dataset_publisher.co.jp/page/1234</a:t>
            </a:r>
            <a:r>
              <a:rPr kumimoji="1" lang="en-US" altLang="ja-JP" sz="700" dirty="0">
                <a:solidFill>
                  <a:schemeClr val="tx1"/>
                </a:solidFill>
                <a:latin typeface="Meiryo UI" panose="020B0604030504040204" pitchFamily="50" charset="-128"/>
                <a:ea typeface="Meiryo UI" panose="020B0604030504040204" pitchFamily="50" charset="-128"/>
              </a:rPr>
              <a:t>”</a:t>
            </a:r>
          </a:p>
          <a:p>
            <a:r>
              <a:rPr kumimoji="1" lang="en-US" altLang="ja-JP" sz="700" dirty="0">
                <a:solidFill>
                  <a:schemeClr val="tx1"/>
                </a:solidFill>
                <a:latin typeface="Meiryo UI" panose="020B0604030504040204" pitchFamily="50" charset="-128"/>
                <a:ea typeface="Meiryo UI" panose="020B0604030504040204" pitchFamily="50" charset="-128"/>
              </a:rPr>
              <a:t>  },</a:t>
            </a:r>
          </a:p>
          <a:p>
            <a:r>
              <a:rPr kumimoji="1" lang="en-US" altLang="ja-JP" sz="700" dirty="0">
                <a:latin typeface="Meiryo UI" panose="020B0604030504040204" pitchFamily="50" charset="-128"/>
                <a:ea typeface="Meiryo UI" panose="020B0604030504040204" pitchFamily="50" charset="-128"/>
              </a:rPr>
              <a:t>   ………</a:t>
            </a:r>
          </a:p>
          <a:p>
            <a:r>
              <a:rPr kumimoji="1" lang="en-US" altLang="ja-JP" sz="700" dirty="0">
                <a:latin typeface="Meiryo UI" panose="020B0604030504040204" pitchFamily="50" charset="-128"/>
                <a:ea typeface="Meiryo UI" panose="020B0604030504040204" pitchFamily="50" charset="-128"/>
              </a:rPr>
              <a:t>]</a:t>
            </a:r>
            <a:endParaRPr kumimoji="1" lang="ja-JP" altLang="en-US" sz="700" dirty="0">
              <a:latin typeface="Meiryo UI" panose="020B0604030504040204" pitchFamily="50" charset="-128"/>
              <a:ea typeface="Meiryo UI" panose="020B0604030504040204" pitchFamily="50" charset="-128"/>
            </a:endParaRPr>
          </a:p>
        </p:txBody>
      </p:sp>
      <p:sp>
        <p:nvSpPr>
          <p:cNvPr id="40" name="正方形/長方形 39">
            <a:extLst>
              <a:ext uri="{FF2B5EF4-FFF2-40B4-BE49-F238E27FC236}">
                <a16:creationId xmlns:a16="http://schemas.microsoft.com/office/drawing/2014/main" id="{12717084-9B3E-8A25-1222-27CE75C79F2E}"/>
              </a:ext>
            </a:extLst>
          </p:cNvPr>
          <p:cNvSpPr/>
          <p:nvPr/>
        </p:nvSpPr>
        <p:spPr>
          <a:xfrm>
            <a:off x="368968" y="3872179"/>
            <a:ext cx="9240253" cy="267818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ja-JP" altLang="en-US" sz="1000" b="1" dirty="0">
                <a:latin typeface="Meiryo UI" panose="020B0604030504040204" pitchFamily="50" charset="-128"/>
                <a:ea typeface="Meiryo UI" panose="020B0604030504040204" pitchFamily="50" charset="-128"/>
              </a:rPr>
              <a:t>「データセットの公開者」の表示形式を非表示以外にした場合</a:t>
            </a:r>
          </a:p>
        </p:txBody>
      </p:sp>
      <p:grpSp>
        <p:nvGrpSpPr>
          <p:cNvPr id="41" name="グループ化 40">
            <a:extLst>
              <a:ext uri="{FF2B5EF4-FFF2-40B4-BE49-F238E27FC236}">
                <a16:creationId xmlns:a16="http://schemas.microsoft.com/office/drawing/2014/main" id="{8568E1C4-22FB-6052-A4DC-F1D549B3CAE2}"/>
              </a:ext>
            </a:extLst>
          </p:cNvPr>
          <p:cNvGrpSpPr/>
          <p:nvPr/>
        </p:nvGrpSpPr>
        <p:grpSpPr>
          <a:xfrm>
            <a:off x="476102" y="4859029"/>
            <a:ext cx="757662" cy="903678"/>
            <a:chOff x="1441031" y="2056932"/>
            <a:chExt cx="990318" cy="888590"/>
          </a:xfrm>
        </p:grpSpPr>
        <p:pic>
          <p:nvPicPr>
            <p:cNvPr id="42" name="グラフィックス 27" descr="ユーザー 単色塗りつぶし">
              <a:extLst>
                <a:ext uri="{FF2B5EF4-FFF2-40B4-BE49-F238E27FC236}">
                  <a16:creationId xmlns:a16="http://schemas.microsoft.com/office/drawing/2014/main" id="{829D7870-EF9D-FAA7-1294-3880BE5209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1031" y="2056932"/>
              <a:ext cx="990318" cy="782833"/>
            </a:xfrm>
            <a:prstGeom prst="rect">
              <a:avLst/>
            </a:prstGeom>
          </p:spPr>
        </p:pic>
        <p:sp>
          <p:nvSpPr>
            <p:cNvPr id="43" name="テキスト ボックス 28">
              <a:extLst>
                <a:ext uri="{FF2B5EF4-FFF2-40B4-BE49-F238E27FC236}">
                  <a16:creationId xmlns:a16="http://schemas.microsoft.com/office/drawing/2014/main" id="{9A1D4A28-BD56-93A6-EE82-41E9C5F79305}"/>
                </a:ext>
              </a:extLst>
            </p:cNvPr>
            <p:cNvSpPr txBox="1"/>
            <p:nvPr/>
          </p:nvSpPr>
          <p:spPr>
            <a:xfrm>
              <a:off x="1521949" y="2703412"/>
              <a:ext cx="744229" cy="242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solidFill>
                    <a:schemeClr val="tx2">
                      <a:lumMod val="75000"/>
                    </a:schemeClr>
                  </a:solidFill>
                  <a:latin typeface="Meiryo UI" panose="020B0604030504040204" pitchFamily="50" charset="-128"/>
                  <a:ea typeface="Meiryo UI" panose="020B0604030504040204" pitchFamily="50" charset="-128"/>
                </a:rPr>
                <a:t>提供者</a:t>
              </a:r>
              <a:endParaRPr kumimoji="1" lang="ja-JP" altLang="en-US" sz="1000" dirty="0">
                <a:solidFill>
                  <a:schemeClr val="tx2">
                    <a:lumMod val="75000"/>
                  </a:schemeClr>
                </a:solidFill>
                <a:latin typeface="Meiryo UI" panose="020B0604030504040204" pitchFamily="50" charset="-128"/>
                <a:ea typeface="Meiryo UI" panose="020B0604030504040204" pitchFamily="50" charset="-128"/>
              </a:endParaRPr>
            </a:p>
          </p:txBody>
        </p:sp>
      </p:grpSp>
      <p:sp>
        <p:nvSpPr>
          <p:cNvPr id="44" name="正方形/長方形 43">
            <a:extLst>
              <a:ext uri="{FF2B5EF4-FFF2-40B4-BE49-F238E27FC236}">
                <a16:creationId xmlns:a16="http://schemas.microsoft.com/office/drawing/2014/main" id="{2CCD5F0C-878C-820C-8F68-80F4F64A7061}"/>
              </a:ext>
            </a:extLst>
          </p:cNvPr>
          <p:cNvSpPr/>
          <p:nvPr/>
        </p:nvSpPr>
        <p:spPr>
          <a:xfrm>
            <a:off x="2038336" y="4155313"/>
            <a:ext cx="3552338" cy="220272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ja-JP" altLang="en-US" sz="1000" dirty="0">
                <a:latin typeface="Meiryo UI" panose="020B0604030504040204" pitchFamily="50" charset="-128"/>
                <a:ea typeface="Meiryo UI" panose="020B0604030504040204" pitchFamily="50" charset="-128"/>
              </a:rPr>
              <a:t>データカタログ作成ツール</a:t>
            </a:r>
          </a:p>
        </p:txBody>
      </p:sp>
      <p:cxnSp>
        <p:nvCxnSpPr>
          <p:cNvPr id="45" name="直線矢印コネクタ 44">
            <a:extLst>
              <a:ext uri="{FF2B5EF4-FFF2-40B4-BE49-F238E27FC236}">
                <a16:creationId xmlns:a16="http://schemas.microsoft.com/office/drawing/2014/main" id="{B75F451F-8D80-8195-1EF3-FC4F33EEC9E4}"/>
              </a:ext>
            </a:extLst>
          </p:cNvPr>
          <p:cNvCxnSpPr>
            <a:cxnSpLocks/>
            <a:stCxn id="42" idx="3"/>
            <a:endCxn id="44" idx="1"/>
          </p:cNvCxnSpPr>
          <p:nvPr/>
        </p:nvCxnSpPr>
        <p:spPr>
          <a:xfrm flipV="1">
            <a:off x="1233764" y="5256677"/>
            <a:ext cx="804572" cy="4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正方形/長方形 45">
            <a:extLst>
              <a:ext uri="{FF2B5EF4-FFF2-40B4-BE49-F238E27FC236}">
                <a16:creationId xmlns:a16="http://schemas.microsoft.com/office/drawing/2014/main" id="{30B17A9A-4C41-A640-1894-DEED56B8FC5B}"/>
              </a:ext>
            </a:extLst>
          </p:cNvPr>
          <p:cNvSpPr/>
          <p:nvPr/>
        </p:nvSpPr>
        <p:spPr>
          <a:xfrm>
            <a:off x="2164703" y="4646923"/>
            <a:ext cx="1822078" cy="21210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latin typeface="Meiryo UI" panose="020B0604030504040204" pitchFamily="50" charset="-128"/>
                <a:ea typeface="Meiryo UI" panose="020B0604030504040204" pitchFamily="50" charset="-128"/>
              </a:rPr>
              <a:t>データカタログ作成ツール画面</a:t>
            </a:r>
          </a:p>
        </p:txBody>
      </p:sp>
      <p:sp>
        <p:nvSpPr>
          <p:cNvPr id="49" name="フローチャート: 磁気ディスク 48">
            <a:extLst>
              <a:ext uri="{FF2B5EF4-FFF2-40B4-BE49-F238E27FC236}">
                <a16:creationId xmlns:a16="http://schemas.microsoft.com/office/drawing/2014/main" id="{6677771F-541A-4D94-9EDF-53E9CEAD2600}"/>
              </a:ext>
            </a:extLst>
          </p:cNvPr>
          <p:cNvSpPr/>
          <p:nvPr/>
        </p:nvSpPr>
        <p:spPr>
          <a:xfrm>
            <a:off x="7160177" y="4019850"/>
            <a:ext cx="2269721" cy="2426968"/>
          </a:xfrm>
          <a:prstGeom prst="flowChartMagneticDisk">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en-US" altLang="ja-JP" sz="1000" dirty="0">
                <a:latin typeface="Meiryo UI" panose="020B0604030504040204" pitchFamily="50" charset="-128"/>
                <a:ea typeface="Meiryo UI" panose="020B0604030504040204" pitchFamily="50" charset="-128"/>
              </a:rPr>
              <a:t>CKAN</a:t>
            </a:r>
            <a:endParaRPr kumimoji="1" lang="ja-JP" altLang="en-US" sz="1000" dirty="0">
              <a:latin typeface="Meiryo UI" panose="020B0604030504040204" pitchFamily="50" charset="-128"/>
              <a:ea typeface="Meiryo UI" panose="020B0604030504040204" pitchFamily="50" charset="-128"/>
            </a:endParaRPr>
          </a:p>
        </p:txBody>
      </p:sp>
      <p:sp>
        <p:nvSpPr>
          <p:cNvPr id="50" name="フローチャート: 書類 49">
            <a:extLst>
              <a:ext uri="{FF2B5EF4-FFF2-40B4-BE49-F238E27FC236}">
                <a16:creationId xmlns:a16="http://schemas.microsoft.com/office/drawing/2014/main" id="{A598B817-A2EB-2852-9229-13A9327814D7}"/>
              </a:ext>
            </a:extLst>
          </p:cNvPr>
          <p:cNvSpPr/>
          <p:nvPr/>
        </p:nvSpPr>
        <p:spPr>
          <a:xfrm>
            <a:off x="7333843" y="5011224"/>
            <a:ext cx="376990" cy="37565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1" name="吹き出し: 四角形 50">
            <a:extLst>
              <a:ext uri="{FF2B5EF4-FFF2-40B4-BE49-F238E27FC236}">
                <a16:creationId xmlns:a16="http://schemas.microsoft.com/office/drawing/2014/main" id="{35BBB2D2-7F90-72E4-55DA-A0673C6914D0}"/>
              </a:ext>
            </a:extLst>
          </p:cNvPr>
          <p:cNvSpPr/>
          <p:nvPr/>
        </p:nvSpPr>
        <p:spPr>
          <a:xfrm>
            <a:off x="6922407" y="5650391"/>
            <a:ext cx="2614625" cy="433881"/>
          </a:xfrm>
          <a:prstGeom prst="wedgeRectCallout">
            <a:avLst>
              <a:gd name="adj1" fmla="val -27104"/>
              <a:gd name="adj2" fmla="val -75169"/>
            </a:avLst>
          </a:prstGeom>
          <a:solidFill>
            <a:schemeClr val="bg1"/>
          </a:solidFill>
          <a:ln w="6350"/>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sz="700" dirty="0">
                <a:latin typeface="Meiryo UI" panose="020B0604030504040204" pitchFamily="50" charset="-128"/>
                <a:ea typeface="Meiryo UI" panose="020B0604030504040204" pitchFamily="50" charset="-128"/>
              </a:rPr>
              <a:t>extras:[</a:t>
            </a:r>
          </a:p>
          <a:p>
            <a:r>
              <a:rPr kumimoji="1" lang="en-US" altLang="ja-JP" sz="700" dirty="0">
                <a:latin typeface="Meiryo UI" panose="020B0604030504040204" pitchFamily="50" charset="-128"/>
                <a:ea typeface="Meiryo UI" panose="020B0604030504040204" pitchFamily="50" charset="-128"/>
              </a:rPr>
              <a:t>………</a:t>
            </a:r>
          </a:p>
          <a:p>
            <a:r>
              <a:rPr kumimoji="1" lang="en-US" altLang="ja-JP" sz="700" dirty="0">
                <a:latin typeface="Meiryo UI" panose="020B0604030504040204" pitchFamily="50" charset="-128"/>
                <a:ea typeface="Meiryo UI" panose="020B0604030504040204" pitchFamily="50" charset="-128"/>
              </a:rPr>
              <a:t>]</a:t>
            </a:r>
            <a:endParaRPr kumimoji="1" lang="ja-JP" altLang="en-US" sz="700" dirty="0">
              <a:latin typeface="Meiryo UI" panose="020B0604030504040204" pitchFamily="50" charset="-128"/>
              <a:ea typeface="Meiryo UI" panose="020B0604030504040204" pitchFamily="50" charset="-128"/>
            </a:endParaRPr>
          </a:p>
        </p:txBody>
      </p:sp>
      <p:cxnSp>
        <p:nvCxnSpPr>
          <p:cNvPr id="52" name="直線矢印コネクタ 51">
            <a:extLst>
              <a:ext uri="{FF2B5EF4-FFF2-40B4-BE49-F238E27FC236}">
                <a16:creationId xmlns:a16="http://schemas.microsoft.com/office/drawing/2014/main" id="{2D4D0DB3-2C5C-E885-44C1-201C04EFA595}"/>
              </a:ext>
            </a:extLst>
          </p:cNvPr>
          <p:cNvCxnSpPr>
            <a:cxnSpLocks/>
            <a:stCxn id="5" idx="3"/>
            <a:endCxn id="34" idx="2"/>
          </p:cNvCxnSpPr>
          <p:nvPr/>
        </p:nvCxnSpPr>
        <p:spPr>
          <a:xfrm flipV="1">
            <a:off x="5590674" y="2470750"/>
            <a:ext cx="1569503" cy="5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正方形/長方形 23">
            <a:extLst>
              <a:ext uri="{FF2B5EF4-FFF2-40B4-BE49-F238E27FC236}">
                <a16:creationId xmlns:a16="http://schemas.microsoft.com/office/drawing/2014/main" id="{38A07C81-5E42-36F7-C4A2-266D27D09F9B}"/>
              </a:ext>
            </a:extLst>
          </p:cNvPr>
          <p:cNvSpPr/>
          <p:nvPr/>
        </p:nvSpPr>
        <p:spPr>
          <a:xfrm>
            <a:off x="2164703" y="4859028"/>
            <a:ext cx="3276409" cy="122524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9D0D26A-B639-3EE1-A98A-9D819B3702FB}"/>
              </a:ext>
            </a:extLst>
          </p:cNvPr>
          <p:cNvSpPr txBox="1"/>
          <p:nvPr/>
        </p:nvSpPr>
        <p:spPr>
          <a:xfrm>
            <a:off x="2319768" y="5316522"/>
            <a:ext cx="3087440" cy="246221"/>
          </a:xfrm>
          <a:prstGeom prst="rect">
            <a:avLst/>
          </a:prstGeom>
          <a:noFill/>
        </p:spPr>
        <p:txBody>
          <a:bodyPr wrap="square" rtlCol="0">
            <a:spAutoFit/>
          </a:bodyPr>
          <a:lstStyle/>
          <a:p>
            <a:r>
              <a:rPr kumimoji="1" lang="ja-JP" altLang="en-US" sz="1000" dirty="0">
                <a:latin typeface="Meiryo UI" panose="020B0604030504040204" pitchFamily="50" charset="-128"/>
                <a:ea typeface="Meiryo UI" panose="020B0604030504040204" pitchFamily="50" charset="-128"/>
              </a:rPr>
              <a:t>「データセットの公開</a:t>
            </a:r>
            <a:r>
              <a:rPr lang="ja-JP" altLang="en-US" sz="1000" dirty="0">
                <a:latin typeface="Meiryo UI" panose="020B0604030504040204" pitchFamily="50" charset="-128"/>
                <a:ea typeface="Meiryo UI" panose="020B0604030504040204" pitchFamily="50" charset="-128"/>
              </a:rPr>
              <a:t>者」フィールドが画面に表示されない。</a:t>
            </a:r>
            <a:endParaRPr kumimoji="1" lang="ja-JP" altLang="en-US" sz="1000" dirty="0">
              <a:latin typeface="Meiryo UI" panose="020B0604030504040204" pitchFamily="50" charset="-128"/>
              <a:ea typeface="Meiryo UI" panose="020B0604030504040204" pitchFamily="50" charset="-128"/>
            </a:endParaRPr>
          </a:p>
        </p:txBody>
      </p:sp>
      <p:sp>
        <p:nvSpPr>
          <p:cNvPr id="54" name="フローチャート: 書類 53">
            <a:extLst>
              <a:ext uri="{FF2B5EF4-FFF2-40B4-BE49-F238E27FC236}">
                <a16:creationId xmlns:a16="http://schemas.microsoft.com/office/drawing/2014/main" id="{43BE8CE4-A3CB-4BB5-2A2D-395BC51222B4}"/>
              </a:ext>
            </a:extLst>
          </p:cNvPr>
          <p:cNvSpPr/>
          <p:nvPr/>
        </p:nvSpPr>
        <p:spPr>
          <a:xfrm>
            <a:off x="6206751" y="2287879"/>
            <a:ext cx="376990" cy="37565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5" name="テキスト ボックス 54">
            <a:extLst>
              <a:ext uri="{FF2B5EF4-FFF2-40B4-BE49-F238E27FC236}">
                <a16:creationId xmlns:a16="http://schemas.microsoft.com/office/drawing/2014/main" id="{E15ED98F-C9D8-3074-A7CC-7D94E3CFB52B}"/>
              </a:ext>
            </a:extLst>
          </p:cNvPr>
          <p:cNvSpPr txBox="1"/>
          <p:nvPr/>
        </p:nvSpPr>
        <p:spPr>
          <a:xfrm>
            <a:off x="5989483" y="2101315"/>
            <a:ext cx="811525" cy="246221"/>
          </a:xfrm>
          <a:prstGeom prst="rect">
            <a:avLst/>
          </a:prstGeom>
          <a:noFill/>
        </p:spPr>
        <p:txBody>
          <a:bodyPr wrap="square" rtlCol="0">
            <a:spAutoFit/>
          </a:bodyPr>
          <a:lstStyle/>
          <a:p>
            <a:r>
              <a:rPr kumimoji="1" lang="ja-JP" altLang="en-US" sz="1000" dirty="0">
                <a:latin typeface="Meiryo UI" panose="020B0604030504040204" pitchFamily="50" charset="-128"/>
                <a:ea typeface="Meiryo UI" panose="020B0604030504040204" pitchFamily="50" charset="-128"/>
              </a:rPr>
              <a:t>カタログ登録</a:t>
            </a:r>
          </a:p>
        </p:txBody>
      </p:sp>
      <p:sp>
        <p:nvSpPr>
          <p:cNvPr id="56" name="テキスト ボックス 55">
            <a:extLst>
              <a:ext uri="{FF2B5EF4-FFF2-40B4-BE49-F238E27FC236}">
                <a16:creationId xmlns:a16="http://schemas.microsoft.com/office/drawing/2014/main" id="{8051B54A-DFF7-CF55-691F-0098F327BE6E}"/>
              </a:ext>
            </a:extLst>
          </p:cNvPr>
          <p:cNvSpPr txBox="1"/>
          <p:nvPr/>
        </p:nvSpPr>
        <p:spPr>
          <a:xfrm>
            <a:off x="1056994" y="2230885"/>
            <a:ext cx="1262773" cy="246221"/>
          </a:xfrm>
          <a:prstGeom prst="rect">
            <a:avLst/>
          </a:prstGeom>
          <a:noFill/>
        </p:spPr>
        <p:txBody>
          <a:bodyPr wrap="square" rtlCol="0">
            <a:spAutoFit/>
          </a:bodyPr>
          <a:lstStyle/>
          <a:p>
            <a:r>
              <a:rPr kumimoji="1" lang="ja-JP" altLang="en-US" sz="1000" dirty="0">
                <a:latin typeface="Meiryo UI" panose="020B0604030504040204" pitchFamily="50" charset="-128"/>
                <a:ea typeface="Meiryo UI" panose="020B0604030504040204" pitchFamily="50" charset="-128"/>
              </a:rPr>
              <a:t>カタログ情報入力</a:t>
            </a:r>
          </a:p>
        </p:txBody>
      </p:sp>
      <p:sp>
        <p:nvSpPr>
          <p:cNvPr id="57" name="テキスト ボックス 56">
            <a:extLst>
              <a:ext uri="{FF2B5EF4-FFF2-40B4-BE49-F238E27FC236}">
                <a16:creationId xmlns:a16="http://schemas.microsoft.com/office/drawing/2014/main" id="{1B5327A7-8EC3-093D-7C13-41427CA574A9}"/>
              </a:ext>
            </a:extLst>
          </p:cNvPr>
          <p:cNvSpPr txBox="1"/>
          <p:nvPr/>
        </p:nvSpPr>
        <p:spPr>
          <a:xfrm>
            <a:off x="1068886" y="5027719"/>
            <a:ext cx="1262773" cy="246221"/>
          </a:xfrm>
          <a:prstGeom prst="rect">
            <a:avLst/>
          </a:prstGeom>
          <a:noFill/>
        </p:spPr>
        <p:txBody>
          <a:bodyPr wrap="square" rtlCol="0">
            <a:spAutoFit/>
          </a:bodyPr>
          <a:lstStyle/>
          <a:p>
            <a:r>
              <a:rPr kumimoji="1" lang="ja-JP" altLang="en-US" sz="1000" dirty="0">
                <a:latin typeface="Meiryo UI" panose="020B0604030504040204" pitchFamily="50" charset="-128"/>
                <a:ea typeface="Meiryo UI" panose="020B0604030504040204" pitchFamily="50" charset="-128"/>
              </a:rPr>
              <a:t>カタログ情報入力</a:t>
            </a:r>
          </a:p>
        </p:txBody>
      </p:sp>
      <p:cxnSp>
        <p:nvCxnSpPr>
          <p:cNvPr id="58" name="直線矢印コネクタ 57">
            <a:extLst>
              <a:ext uri="{FF2B5EF4-FFF2-40B4-BE49-F238E27FC236}">
                <a16:creationId xmlns:a16="http://schemas.microsoft.com/office/drawing/2014/main" id="{7F528BC9-0C31-300E-C8F1-F11CD5D1AF4C}"/>
              </a:ext>
            </a:extLst>
          </p:cNvPr>
          <p:cNvCxnSpPr>
            <a:cxnSpLocks/>
          </p:cNvCxnSpPr>
          <p:nvPr/>
        </p:nvCxnSpPr>
        <p:spPr>
          <a:xfrm flipV="1">
            <a:off x="5573797" y="5289859"/>
            <a:ext cx="1569503" cy="5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フローチャート: 書類 58">
            <a:extLst>
              <a:ext uri="{FF2B5EF4-FFF2-40B4-BE49-F238E27FC236}">
                <a16:creationId xmlns:a16="http://schemas.microsoft.com/office/drawing/2014/main" id="{68661A62-7914-51BB-E46B-B26FC464D55A}"/>
              </a:ext>
            </a:extLst>
          </p:cNvPr>
          <p:cNvSpPr/>
          <p:nvPr/>
        </p:nvSpPr>
        <p:spPr>
          <a:xfrm>
            <a:off x="6189874" y="5106988"/>
            <a:ext cx="376990" cy="37565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60" name="テキスト ボックス 59">
            <a:extLst>
              <a:ext uri="{FF2B5EF4-FFF2-40B4-BE49-F238E27FC236}">
                <a16:creationId xmlns:a16="http://schemas.microsoft.com/office/drawing/2014/main" id="{F4F74817-BBAE-4E43-3D54-CBD19AE2C2EE}"/>
              </a:ext>
            </a:extLst>
          </p:cNvPr>
          <p:cNvSpPr txBox="1"/>
          <p:nvPr/>
        </p:nvSpPr>
        <p:spPr>
          <a:xfrm>
            <a:off x="5972606" y="4920424"/>
            <a:ext cx="811525" cy="246221"/>
          </a:xfrm>
          <a:prstGeom prst="rect">
            <a:avLst/>
          </a:prstGeom>
          <a:noFill/>
        </p:spPr>
        <p:txBody>
          <a:bodyPr wrap="square" rtlCol="0">
            <a:spAutoFit/>
          </a:bodyPr>
          <a:lstStyle/>
          <a:p>
            <a:r>
              <a:rPr kumimoji="1" lang="ja-JP" altLang="en-US" sz="1000" dirty="0">
                <a:latin typeface="Meiryo UI" panose="020B0604030504040204" pitchFamily="50" charset="-128"/>
                <a:ea typeface="Meiryo UI" panose="020B0604030504040204" pitchFamily="50" charset="-128"/>
              </a:rPr>
              <a:t>カタログ登録</a:t>
            </a:r>
          </a:p>
        </p:txBody>
      </p:sp>
      <p:sp>
        <p:nvSpPr>
          <p:cNvPr id="61" name="吹き出し: 四角形 60">
            <a:extLst>
              <a:ext uri="{FF2B5EF4-FFF2-40B4-BE49-F238E27FC236}">
                <a16:creationId xmlns:a16="http://schemas.microsoft.com/office/drawing/2014/main" id="{7D036A96-40B8-386C-A1F0-5B03970DEA15}"/>
              </a:ext>
            </a:extLst>
          </p:cNvPr>
          <p:cNvSpPr/>
          <p:nvPr/>
        </p:nvSpPr>
        <p:spPr>
          <a:xfrm>
            <a:off x="7522338" y="6153962"/>
            <a:ext cx="1479619" cy="396404"/>
          </a:xfrm>
          <a:prstGeom prst="wedgeRectCallout">
            <a:avLst>
              <a:gd name="adj1" fmla="val -48957"/>
              <a:gd name="adj2" fmla="val -96127"/>
            </a:avLst>
          </a:prstGeom>
          <a:solidFill>
            <a:schemeClr val="accent4">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050" dirty="0">
                <a:solidFill>
                  <a:srgbClr val="FF0000"/>
                </a:solidFill>
                <a:latin typeface="Meiryo UI" panose="020B0604030504040204" pitchFamily="50" charset="-128"/>
                <a:ea typeface="Meiryo UI" panose="020B0604030504040204" pitchFamily="50" charset="-128"/>
              </a:rPr>
              <a:t>非表示にした項目は</a:t>
            </a:r>
            <a:endParaRPr lang="en-US" altLang="ja-JP" sz="1050" dirty="0">
              <a:solidFill>
                <a:srgbClr val="FF0000"/>
              </a:solidFill>
              <a:latin typeface="Meiryo UI" panose="020B0604030504040204" pitchFamily="50" charset="-128"/>
              <a:ea typeface="Meiryo UI" panose="020B0604030504040204" pitchFamily="50" charset="-128"/>
            </a:endParaRPr>
          </a:p>
          <a:p>
            <a:r>
              <a:rPr lang="ja-JP" altLang="en-US" sz="1050" dirty="0">
                <a:solidFill>
                  <a:srgbClr val="FF0000"/>
                </a:solidFill>
                <a:latin typeface="Meiryo UI" panose="020B0604030504040204" pitchFamily="50" charset="-128"/>
                <a:ea typeface="Meiryo UI" panose="020B0604030504040204" pitchFamily="50" charset="-128"/>
              </a:rPr>
              <a:t>カタログに登録されない。</a:t>
            </a:r>
            <a:endParaRPr kumimoji="1" lang="ja-JP" altLang="en-US" sz="105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8769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F97D632-575A-4CF0-9331-C5E814BB640D}"/>
              </a:ext>
            </a:extLst>
          </p:cNvPr>
          <p:cNvSpPr txBox="1"/>
          <p:nvPr/>
        </p:nvSpPr>
        <p:spPr>
          <a:xfrm>
            <a:off x="352533" y="707278"/>
            <a:ext cx="2924067" cy="6022948"/>
          </a:xfrm>
          <a:prstGeom prst="rect">
            <a:avLst/>
          </a:prstGeom>
          <a:solidFill>
            <a:schemeClr val="bg1"/>
          </a:solid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1. Web</a:t>
            </a:r>
            <a:r>
              <a:rPr lang="ja-JP" altLang="en-US" sz="1200" dirty="0">
                <a:latin typeface="Meiryo UI" panose="020B0604030504040204" pitchFamily="50" charset="-128"/>
                <a:ea typeface="Meiryo UI" panose="020B0604030504040204" pitchFamily="50" charset="-128"/>
              </a:rPr>
              <a:t>サーバ＆プロキシ</a:t>
            </a:r>
            <a:r>
              <a:rPr lang="en-US" altLang="ja-JP" sz="1200" dirty="0">
                <a:latin typeface="Meiryo UI" panose="020B0604030504040204" pitchFamily="50" charset="-128"/>
                <a:ea typeface="Meiryo UI" panose="020B0604030504040204" pitchFamily="50" charset="-128"/>
              </a:rPr>
              <a:t>(Nginx)</a:t>
            </a:r>
          </a:p>
          <a:p>
            <a:r>
              <a:rPr lang="en-US" altLang="ja-JP" sz="1200" dirty="0">
                <a:latin typeface="Meiryo UI" panose="020B0604030504040204" pitchFamily="50" charset="-128"/>
                <a:ea typeface="Meiryo UI" panose="020B0604030504040204" pitchFamily="50" charset="-128"/>
              </a:rPr>
              <a:t>1.1 Web</a:t>
            </a:r>
            <a:r>
              <a:rPr lang="ja-JP" altLang="en-US" sz="1200" dirty="0">
                <a:latin typeface="Meiryo UI" panose="020B0604030504040204" pitchFamily="50" charset="-128"/>
                <a:ea typeface="Meiryo UI" panose="020B0604030504040204" pitchFamily="50" charset="-128"/>
              </a:rPr>
              <a:t>サーバ機能</a:t>
            </a:r>
          </a:p>
          <a:p>
            <a:r>
              <a:rPr lang="en-US" altLang="ja-JP" sz="1200" dirty="0">
                <a:latin typeface="Meiryo UI" panose="020B0604030504040204" pitchFamily="50" charset="-128"/>
                <a:ea typeface="Meiryo UI" panose="020B0604030504040204" pitchFamily="50" charset="-128"/>
              </a:rPr>
              <a:t>1.2 </a:t>
            </a:r>
            <a:r>
              <a:rPr lang="ja-JP" altLang="en-US" sz="1200" dirty="0">
                <a:latin typeface="Meiryo UI" panose="020B0604030504040204" pitchFamily="50" charset="-128"/>
                <a:ea typeface="Meiryo UI" panose="020B0604030504040204" pitchFamily="50" charset="-128"/>
              </a:rPr>
              <a:t>プロキシ機能</a:t>
            </a:r>
          </a:p>
          <a:p>
            <a:r>
              <a:rPr lang="en-US" altLang="ja-JP" sz="1200" dirty="0">
                <a:latin typeface="Meiryo UI" panose="020B0604030504040204" pitchFamily="50" charset="-128"/>
                <a:ea typeface="Meiryo UI" panose="020B0604030504040204" pitchFamily="50" charset="-128"/>
              </a:rPr>
              <a:t>1.3 TLS/SSL</a:t>
            </a:r>
            <a:r>
              <a:rPr lang="ja-JP" altLang="en-US" sz="1200" dirty="0">
                <a:latin typeface="Meiryo UI" panose="020B0604030504040204" pitchFamily="50" charset="-128"/>
                <a:ea typeface="Meiryo UI" panose="020B0604030504040204" pitchFamily="50" charset="-128"/>
              </a:rPr>
              <a:t>機能</a:t>
            </a:r>
          </a:p>
          <a:p>
            <a:r>
              <a:rPr lang="en-US" altLang="ja-JP" sz="1200" dirty="0">
                <a:latin typeface="Meiryo UI" panose="020B0604030504040204" pitchFamily="50" charset="-128"/>
                <a:ea typeface="Meiryo UI" panose="020B0604030504040204" pitchFamily="50" charset="-128"/>
              </a:rPr>
              <a:t>1.4 </a:t>
            </a:r>
            <a:r>
              <a:rPr lang="ja-JP" altLang="en-US" sz="1200" dirty="0">
                <a:latin typeface="Meiryo UI" panose="020B0604030504040204" pitchFamily="50" charset="-128"/>
                <a:ea typeface="Meiryo UI" panose="020B0604030504040204" pitchFamily="50" charset="-128"/>
              </a:rPr>
              <a:t>クライアント画面機能</a:t>
            </a:r>
          </a:p>
          <a:p>
            <a:endParaRPr lang="ja-JP" altLang="en-US"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 Web</a:t>
            </a:r>
            <a:r>
              <a:rPr lang="ja-JP" altLang="en-US" sz="1200" dirty="0">
                <a:latin typeface="Meiryo UI" panose="020B0604030504040204" pitchFamily="50" charset="-128"/>
                <a:ea typeface="Meiryo UI" panose="020B0604030504040204" pitchFamily="50" charset="-128"/>
              </a:rPr>
              <a:t>アプリケーションサーバ</a:t>
            </a:r>
            <a:r>
              <a:rPr lang="en-US" altLang="ja-JP" sz="1200" dirty="0">
                <a:latin typeface="Meiryo UI" panose="020B0604030504040204" pitchFamily="50" charset="-128"/>
                <a:ea typeface="Meiryo UI" panose="020B0604030504040204" pitchFamily="50" charset="-128"/>
              </a:rPr>
              <a:t>(flask)</a:t>
            </a:r>
          </a:p>
          <a:p>
            <a:r>
              <a:rPr lang="en-US" altLang="ja-JP" sz="1200" dirty="0">
                <a:latin typeface="Meiryo UI" panose="020B0604030504040204" pitchFamily="50" charset="-128"/>
                <a:ea typeface="Meiryo UI" panose="020B0604030504040204" pitchFamily="50" charset="-128"/>
              </a:rPr>
              <a:t>2.1 REST API</a:t>
            </a:r>
            <a:r>
              <a:rPr lang="ja-JP" altLang="en-US" sz="1200" dirty="0">
                <a:latin typeface="Meiryo UI" panose="020B0604030504040204" pitchFamily="50" charset="-128"/>
                <a:ea typeface="Meiryo UI" panose="020B0604030504040204" pitchFamily="50" charset="-128"/>
              </a:rPr>
              <a:t>受信制御機能</a:t>
            </a:r>
          </a:p>
          <a:p>
            <a:r>
              <a:rPr lang="en-US" altLang="ja-JP" sz="1200" dirty="0">
                <a:latin typeface="Meiryo UI" panose="020B0604030504040204" pitchFamily="50" charset="-128"/>
                <a:ea typeface="Meiryo UI" panose="020B0604030504040204" pitchFamily="50" charset="-128"/>
              </a:rPr>
              <a:t>2.2 </a:t>
            </a:r>
            <a:r>
              <a:rPr lang="ja-JP" altLang="en-US" sz="1200" dirty="0">
                <a:latin typeface="Meiryo UI" panose="020B0604030504040204" pitchFamily="50" charset="-128"/>
                <a:ea typeface="Meiryo UI" panose="020B0604030504040204" pitchFamily="50" charset="-128"/>
              </a:rPr>
              <a:t>リソース取得機能</a:t>
            </a:r>
          </a:p>
          <a:p>
            <a:r>
              <a:rPr lang="en-US" altLang="ja-JP" sz="1200" dirty="0">
                <a:latin typeface="Meiryo UI" panose="020B0604030504040204" pitchFamily="50" charset="-128"/>
                <a:ea typeface="Meiryo UI" panose="020B0604030504040204" pitchFamily="50" charset="-128"/>
              </a:rPr>
              <a:t>2.3 </a:t>
            </a:r>
            <a:r>
              <a:rPr lang="ja-JP" altLang="en-US" sz="1200" dirty="0">
                <a:latin typeface="Meiryo UI" panose="020B0604030504040204" pitchFamily="50" charset="-128"/>
                <a:ea typeface="Meiryo UI" panose="020B0604030504040204" pitchFamily="50" charset="-128"/>
              </a:rPr>
              <a:t>ファイルアップロード機能</a:t>
            </a:r>
          </a:p>
          <a:p>
            <a:r>
              <a:rPr lang="en-US" altLang="ja-JP" sz="1200" dirty="0">
                <a:latin typeface="Meiryo UI" panose="020B0604030504040204" pitchFamily="50" charset="-128"/>
                <a:ea typeface="Meiryo UI" panose="020B0604030504040204" pitchFamily="50" charset="-128"/>
              </a:rPr>
              <a:t>2.4 CKAN API</a:t>
            </a:r>
            <a:r>
              <a:rPr lang="ja-JP" altLang="en-US" sz="1200" dirty="0">
                <a:latin typeface="Meiryo UI" panose="020B0604030504040204" pitchFamily="50" charset="-128"/>
                <a:ea typeface="Meiryo UI" panose="020B0604030504040204" pitchFamily="50" charset="-128"/>
              </a:rPr>
              <a:t>制御機能</a:t>
            </a:r>
          </a:p>
          <a:p>
            <a:r>
              <a:rPr lang="en-US" altLang="ja-JP" sz="1200" dirty="0">
                <a:latin typeface="Meiryo UI" panose="020B0604030504040204" pitchFamily="50" charset="-128"/>
                <a:ea typeface="Meiryo UI" panose="020B0604030504040204" pitchFamily="50" charset="-128"/>
              </a:rPr>
              <a:t>2.5 </a:t>
            </a:r>
            <a:r>
              <a:rPr lang="ja-JP" altLang="en-US" sz="1200" dirty="0">
                <a:latin typeface="Meiryo UI" panose="020B0604030504040204" pitchFamily="50" charset="-128"/>
                <a:ea typeface="Meiryo UI" panose="020B0604030504040204" pitchFamily="50" charset="-128"/>
              </a:rPr>
              <a:t>機械学習サーバ連携機能</a:t>
            </a:r>
          </a:p>
          <a:p>
            <a:r>
              <a:rPr lang="en-US" altLang="ja-JP" sz="1200" dirty="0">
                <a:latin typeface="Meiryo UI" panose="020B0604030504040204" pitchFamily="50" charset="-128"/>
                <a:ea typeface="Meiryo UI" panose="020B0604030504040204" pitchFamily="50" charset="-128"/>
              </a:rPr>
              <a:t>2.6 </a:t>
            </a:r>
            <a:r>
              <a:rPr lang="ja-JP" altLang="en-US" sz="1200" dirty="0">
                <a:latin typeface="Meiryo UI" panose="020B0604030504040204" pitchFamily="50" charset="-128"/>
                <a:ea typeface="Meiryo UI" panose="020B0604030504040204" pitchFamily="50" charset="-128"/>
              </a:rPr>
              <a:t>一時保存機能</a:t>
            </a:r>
          </a:p>
          <a:p>
            <a:r>
              <a:rPr lang="en-US" altLang="ja-JP" sz="1200" dirty="0">
                <a:latin typeface="Meiryo UI" panose="020B0604030504040204" pitchFamily="50" charset="-128"/>
                <a:ea typeface="Meiryo UI" panose="020B0604030504040204" pitchFamily="50" charset="-128"/>
              </a:rPr>
              <a:t>2.7 </a:t>
            </a:r>
            <a:r>
              <a:rPr lang="ja-JP" altLang="en-US" sz="1200" dirty="0">
                <a:latin typeface="Meiryo UI" panose="020B0604030504040204" pitchFamily="50" charset="-128"/>
                <a:ea typeface="Meiryo UI" panose="020B0604030504040204" pitchFamily="50" charset="-128"/>
              </a:rPr>
              <a:t>インポート機能</a:t>
            </a:r>
          </a:p>
          <a:p>
            <a:r>
              <a:rPr lang="en-US" altLang="ja-JP" sz="1200" dirty="0">
                <a:latin typeface="Meiryo UI" panose="020B0604030504040204" pitchFamily="50" charset="-128"/>
                <a:ea typeface="Meiryo UI" panose="020B0604030504040204" pitchFamily="50" charset="-128"/>
              </a:rPr>
              <a:t>2.8 </a:t>
            </a:r>
            <a:r>
              <a:rPr lang="ja-JP" altLang="en-US" sz="1200" dirty="0">
                <a:latin typeface="Meiryo UI" panose="020B0604030504040204" pitchFamily="50" charset="-128"/>
                <a:ea typeface="Meiryo UI" panose="020B0604030504040204" pitchFamily="50" charset="-128"/>
              </a:rPr>
              <a:t>エクスポート機能</a:t>
            </a:r>
          </a:p>
          <a:p>
            <a:r>
              <a:rPr lang="en-US" altLang="ja-JP" sz="1200" dirty="0">
                <a:latin typeface="Meiryo UI" panose="020B0604030504040204" pitchFamily="50" charset="-128"/>
                <a:ea typeface="Meiryo UI" panose="020B0604030504040204" pitchFamily="50" charset="-128"/>
              </a:rPr>
              <a:t>2.9 </a:t>
            </a:r>
            <a:r>
              <a:rPr lang="ja-JP" altLang="en-US" sz="1200" dirty="0">
                <a:latin typeface="Meiryo UI" panose="020B0604030504040204" pitchFamily="50" charset="-128"/>
                <a:ea typeface="Meiryo UI" panose="020B0604030504040204" pitchFamily="50" charset="-128"/>
              </a:rPr>
              <a:t>テンプレート機能</a:t>
            </a:r>
          </a:p>
          <a:p>
            <a:r>
              <a:rPr lang="en-US" altLang="ja-JP" sz="1200" dirty="0">
                <a:latin typeface="Meiryo UI" panose="020B0604030504040204" pitchFamily="50" charset="-128"/>
                <a:ea typeface="Meiryo UI" panose="020B0604030504040204" pitchFamily="50" charset="-128"/>
              </a:rPr>
              <a:t>2.10 </a:t>
            </a:r>
            <a:r>
              <a:rPr lang="ja-JP" altLang="en-US" sz="1200" dirty="0">
                <a:latin typeface="Meiryo UI" panose="020B0604030504040204" pitchFamily="50" charset="-128"/>
                <a:ea typeface="Meiryo UI" panose="020B0604030504040204" pitchFamily="50" charset="-128"/>
              </a:rPr>
              <a:t>来歴管理サーバ連携機能</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2.11 </a:t>
            </a:r>
            <a:r>
              <a:rPr lang="ja-JP" altLang="en-US" sz="1200" dirty="0">
                <a:latin typeface="Meiryo UI" panose="020B0604030504040204" pitchFamily="50" charset="-128"/>
                <a:ea typeface="Meiryo UI" panose="020B0604030504040204" pitchFamily="50" charset="-128"/>
              </a:rPr>
              <a:t>ユーザ制御機能</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2.12</a:t>
            </a:r>
            <a:r>
              <a:rPr lang="ja-JP" altLang="en-US" sz="1200" dirty="0">
                <a:latin typeface="Meiryo UI" panose="020B0604030504040204" pitchFamily="50" charset="-128"/>
                <a:ea typeface="Meiryo UI" panose="020B0604030504040204" pitchFamily="50" charset="-128"/>
              </a:rPr>
              <a:t> 地域検索機能</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2.13</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NGSI</a:t>
            </a:r>
            <a:r>
              <a:rPr lang="ja-JP" altLang="en-US" sz="1200" dirty="0">
                <a:latin typeface="Meiryo UI" panose="020B0604030504040204" pitchFamily="50" charset="-128"/>
                <a:ea typeface="Meiryo UI" panose="020B0604030504040204" pitchFamily="50" charset="-128"/>
              </a:rPr>
              <a:t>連携コンテナ連携機能</a:t>
            </a:r>
          </a:p>
          <a:p>
            <a:endParaRPr lang="ja-JP" altLang="en-US"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3. </a:t>
            </a:r>
            <a:r>
              <a:rPr lang="ja-JP" altLang="en-US" sz="1200" dirty="0">
                <a:latin typeface="Meiryo UI" panose="020B0604030504040204" pitchFamily="50" charset="-128"/>
                <a:ea typeface="Meiryo UI" panose="020B0604030504040204" pitchFamily="50" charset="-128"/>
              </a:rPr>
              <a:t>機械学習サーバ</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3.1 </a:t>
            </a:r>
            <a:r>
              <a:rPr lang="ja-JP" altLang="en-US" sz="1200" dirty="0">
                <a:latin typeface="Meiryo UI" panose="020B0604030504040204" pitchFamily="50" charset="-128"/>
                <a:ea typeface="Meiryo UI" panose="020B0604030504040204" pitchFamily="50" charset="-128"/>
              </a:rPr>
              <a:t>日時分析機能</a:t>
            </a:r>
          </a:p>
          <a:p>
            <a:r>
              <a:rPr lang="en-US" altLang="ja-JP" sz="1200" dirty="0">
                <a:latin typeface="Meiryo UI" panose="020B0604030504040204" pitchFamily="50" charset="-128"/>
                <a:ea typeface="Meiryo UI" panose="020B0604030504040204" pitchFamily="50" charset="-128"/>
              </a:rPr>
              <a:t>3.2 </a:t>
            </a:r>
            <a:r>
              <a:rPr lang="ja-JP" altLang="en-US" sz="1200" dirty="0">
                <a:latin typeface="Meiryo UI" panose="020B0604030504040204" pitchFamily="50" charset="-128"/>
                <a:ea typeface="Meiryo UI" panose="020B0604030504040204" pitchFamily="50" charset="-128"/>
              </a:rPr>
              <a:t>地域分析機能</a:t>
            </a:r>
          </a:p>
          <a:p>
            <a:r>
              <a:rPr lang="en-US" altLang="ja-JP" sz="1200" dirty="0">
                <a:latin typeface="Meiryo UI" panose="020B0604030504040204" pitchFamily="50" charset="-128"/>
                <a:ea typeface="Meiryo UI" panose="020B0604030504040204" pitchFamily="50" charset="-128"/>
              </a:rPr>
              <a:t>3.3 </a:t>
            </a:r>
            <a:r>
              <a:rPr lang="ja-JP" altLang="en-US" sz="1200" dirty="0">
                <a:latin typeface="Meiryo UI" panose="020B0604030504040204" pitchFamily="50" charset="-128"/>
                <a:ea typeface="Meiryo UI" panose="020B0604030504040204" pitchFamily="50" charset="-128"/>
              </a:rPr>
              <a:t>テーマ分析機能</a:t>
            </a:r>
          </a:p>
          <a:p>
            <a:r>
              <a:rPr lang="en-US" altLang="ja-JP" sz="1200" dirty="0">
                <a:latin typeface="Meiryo UI" panose="020B0604030504040204" pitchFamily="50" charset="-128"/>
                <a:ea typeface="Meiryo UI" panose="020B0604030504040204" pitchFamily="50" charset="-128"/>
              </a:rPr>
              <a:t>3.4 </a:t>
            </a:r>
            <a:r>
              <a:rPr lang="ja-JP" altLang="en-US" sz="1200" dirty="0">
                <a:latin typeface="Meiryo UI" panose="020B0604030504040204" pitchFamily="50" charset="-128"/>
                <a:ea typeface="Meiryo UI" panose="020B0604030504040204" pitchFamily="50" charset="-128"/>
              </a:rPr>
              <a:t>キーワード分析機能</a:t>
            </a:r>
            <a:endParaRPr lang="en-US" altLang="ja-JP" sz="1200" dirty="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目次</a:t>
            </a:r>
          </a:p>
        </p:txBody>
      </p:sp>
      <p:sp>
        <p:nvSpPr>
          <p:cNvPr id="4" name="テキスト ボックス 3">
            <a:extLst>
              <a:ext uri="{FF2B5EF4-FFF2-40B4-BE49-F238E27FC236}">
                <a16:creationId xmlns:a16="http://schemas.microsoft.com/office/drawing/2014/main" id="{CCFEF702-5100-4025-B1D1-44C9183A515C}"/>
              </a:ext>
            </a:extLst>
          </p:cNvPr>
          <p:cNvSpPr txBox="1"/>
          <p:nvPr/>
        </p:nvSpPr>
        <p:spPr>
          <a:xfrm>
            <a:off x="3490966" y="707278"/>
            <a:ext cx="4061301" cy="6022948"/>
          </a:xfrm>
          <a:prstGeom prst="rect">
            <a:avLst/>
          </a:prstGeom>
          <a:solidFill>
            <a:schemeClr val="bg1"/>
          </a:solid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4. NGSI</a:t>
            </a:r>
            <a:r>
              <a:rPr lang="ja-JP" altLang="en-US" sz="1200" dirty="0">
                <a:latin typeface="Meiryo UI" panose="020B0604030504040204" pitchFamily="50" charset="-128"/>
                <a:ea typeface="Meiryo UI" panose="020B0604030504040204" pitchFamily="50" charset="-128"/>
              </a:rPr>
              <a:t>連携コンテナ</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4.1 </a:t>
            </a:r>
            <a:r>
              <a:rPr lang="ja-JP" altLang="en-US" sz="1200" dirty="0">
                <a:latin typeface="Meiryo UI" panose="020B0604030504040204" pitchFamily="50" charset="-128"/>
                <a:ea typeface="Meiryo UI" panose="020B0604030504040204" pitchFamily="50" charset="-128"/>
              </a:rPr>
              <a:t>データモデル取得機能</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5. </a:t>
            </a:r>
            <a:r>
              <a:rPr lang="ja-JP" altLang="en-US" sz="1200" dirty="0">
                <a:latin typeface="Meiryo UI" panose="020B0604030504040204" pitchFamily="50" charset="-128"/>
                <a:ea typeface="Meiryo UI" panose="020B0604030504040204" pitchFamily="50" charset="-128"/>
              </a:rPr>
              <a:t>付属ツール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5.1 </a:t>
            </a:r>
            <a:r>
              <a:rPr lang="ja-JP" altLang="en-US" sz="1200" dirty="0">
                <a:latin typeface="Meiryo UI" panose="020B0604030504040204" pitchFamily="50" charset="-128"/>
                <a:ea typeface="Meiryo UI" panose="020B0604030504040204" pitchFamily="50" charset="-128"/>
              </a:rPr>
              <a:t>データ提供者用インポートツール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5.2 </a:t>
            </a:r>
            <a:r>
              <a:rPr lang="ja-JP" altLang="en-US" sz="1200" dirty="0">
                <a:latin typeface="Meiryo UI" panose="020B0604030504040204" pitchFamily="50" charset="-128"/>
                <a:ea typeface="Meiryo UI" panose="020B0604030504040204" pitchFamily="50" charset="-128"/>
              </a:rPr>
              <a:t>データ提供者用エクスポートツール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5.3 </a:t>
            </a:r>
            <a:r>
              <a:rPr lang="ja-JP" altLang="en-US" sz="1200" dirty="0">
                <a:latin typeface="Meiryo UI" panose="020B0604030504040204" pitchFamily="50" charset="-128"/>
                <a:ea typeface="Meiryo UI" panose="020B0604030504040204" pitchFamily="50" charset="-128"/>
              </a:rPr>
              <a:t>語彙リポジトリ連携ツール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5.3.1 </a:t>
            </a:r>
            <a:r>
              <a:rPr lang="ja-JP" altLang="en-US" sz="1200" dirty="0">
                <a:latin typeface="Meiryo UI" panose="020B0604030504040204" pitchFamily="50" charset="-128"/>
                <a:ea typeface="Meiryo UI" panose="020B0604030504040204" pitchFamily="50" charset="-128"/>
              </a:rPr>
              <a:t>データカタログ作成ツール用列挙型定義データ変換機能</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5.3.2 </a:t>
            </a:r>
            <a:r>
              <a:rPr lang="ja-JP" altLang="en-US" sz="1200" dirty="0">
                <a:latin typeface="Meiryo UI" panose="020B0604030504040204" pitchFamily="50" charset="-128"/>
                <a:ea typeface="Meiryo UI" panose="020B0604030504040204" pitchFamily="50" charset="-128"/>
              </a:rPr>
              <a:t>語彙リポジトリ用語彙データ変換機能</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5.3.3 </a:t>
            </a:r>
            <a:r>
              <a:rPr lang="ja-JP" altLang="en-US" sz="1200" dirty="0">
                <a:latin typeface="Meiryo UI" panose="020B0604030504040204" pitchFamily="50" charset="-128"/>
                <a:ea typeface="Meiryo UI" panose="020B0604030504040204" pitchFamily="50" charset="-128"/>
              </a:rPr>
              <a:t>データ定義</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076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a:xfrm>
            <a:off x="224475" y="64608"/>
            <a:ext cx="9067500" cy="432000"/>
          </a:xfrm>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2.9</a:t>
            </a:r>
            <a:r>
              <a:rPr lang="ja-JP" altLang="en-US" sz="1800" dirty="0">
                <a:solidFill>
                  <a:schemeClr val="tx1"/>
                </a:solidFill>
                <a:latin typeface="Meiryo UI" panose="020B0604030504040204" pitchFamily="50" charset="-128"/>
                <a:ea typeface="Meiryo UI" panose="020B0604030504040204" pitchFamily="50" charset="-128"/>
              </a:rPr>
              <a:t>　テンプレート機能</a:t>
            </a:r>
            <a:r>
              <a:rPr lang="en-US" altLang="ja-JP" sz="1800" dirty="0">
                <a:solidFill>
                  <a:schemeClr val="tx1"/>
                </a:solidFill>
                <a:latin typeface="Meiryo UI" panose="020B0604030504040204" pitchFamily="50" charset="-128"/>
                <a:ea typeface="Meiryo UI" panose="020B0604030504040204" pitchFamily="50" charset="-128"/>
              </a:rPr>
              <a:t>(2</a:t>
            </a:r>
            <a:r>
              <a:rPr lang="en-US" altLang="ja-JP" sz="1800" dirty="0">
                <a:latin typeface="Meiryo UI" panose="020B0604030504040204" pitchFamily="50" charset="-128"/>
                <a:ea typeface="Meiryo UI" panose="020B0604030504040204" pitchFamily="50" charset="-128"/>
              </a:rPr>
              <a:t>/6</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graphicFrame>
        <p:nvGraphicFramePr>
          <p:cNvPr id="8" name="表 7">
            <a:extLst>
              <a:ext uri="{FF2B5EF4-FFF2-40B4-BE49-F238E27FC236}">
                <a16:creationId xmlns:a16="http://schemas.microsoft.com/office/drawing/2014/main" id="{8500F17F-1984-4C05-BE82-308FE2B86F71}"/>
              </a:ext>
            </a:extLst>
          </p:cNvPr>
          <p:cNvGraphicFramePr>
            <a:graphicFrameLocks noGrp="1"/>
          </p:cNvGraphicFramePr>
          <p:nvPr>
            <p:extLst>
              <p:ext uri="{D42A27DB-BD31-4B8C-83A1-F6EECF244321}">
                <p14:modId xmlns:p14="http://schemas.microsoft.com/office/powerpoint/2010/main" val="576804671"/>
              </p:ext>
            </p:extLst>
          </p:nvPr>
        </p:nvGraphicFramePr>
        <p:xfrm>
          <a:off x="123825" y="1101561"/>
          <a:ext cx="9658350" cy="31089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144037847"/>
                    </a:ext>
                  </a:extLst>
                </a:gridCol>
                <a:gridCol w="2057400">
                  <a:extLst>
                    <a:ext uri="{9D8B030D-6E8A-4147-A177-3AD203B41FA5}">
                      <a16:colId xmlns:a16="http://schemas.microsoft.com/office/drawing/2014/main" val="2104206834"/>
                    </a:ext>
                  </a:extLst>
                </a:gridCol>
                <a:gridCol w="876300">
                  <a:extLst>
                    <a:ext uri="{9D8B030D-6E8A-4147-A177-3AD203B41FA5}">
                      <a16:colId xmlns:a16="http://schemas.microsoft.com/office/drawing/2014/main" val="1762568848"/>
                    </a:ext>
                  </a:extLst>
                </a:gridCol>
                <a:gridCol w="2047875">
                  <a:extLst>
                    <a:ext uri="{9D8B030D-6E8A-4147-A177-3AD203B41FA5}">
                      <a16:colId xmlns:a16="http://schemas.microsoft.com/office/drawing/2014/main" val="2617645779"/>
                    </a:ext>
                  </a:extLst>
                </a:gridCol>
                <a:gridCol w="4295775">
                  <a:extLst>
                    <a:ext uri="{9D8B030D-6E8A-4147-A177-3AD203B41FA5}">
                      <a16:colId xmlns:a16="http://schemas.microsoft.com/office/drawing/2014/main" val="3161971557"/>
                    </a:ext>
                  </a:extLst>
                </a:gridCol>
              </a:tblGrid>
              <a:tr h="141723">
                <a:tc>
                  <a:txBody>
                    <a:bodyPr/>
                    <a:lstStyle/>
                    <a:p>
                      <a:pPr algn="ctr"/>
                      <a:r>
                        <a:rPr kumimoji="1" lang="en-US" altLang="ja-JP" sz="900" dirty="0">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フィールド名</a:t>
                      </a: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設定</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デフォルト値</a:t>
                      </a: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kumimoji="1"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データセットのタイトル</a:t>
                      </a:r>
                      <a:endParaRPr kumimoji="1"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表示形式の選択は不可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2</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データセットの説明</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表示形式の選択は不可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3</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データセットの説明ページ</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URL</a:t>
                      </a: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4</a:t>
                      </a:r>
                      <a:endParaRPr kumimoji="1" lang="ja-JP" altLang="en-US" sz="90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詳細検索用データセット</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ID</a:t>
                      </a: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kumimoji="1" lang="en-US" altLang="ja-JP" sz="900" dirty="0">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ユーザ入力不可</a:t>
                      </a:r>
                      <a:endParaRPr kumimoji="1" lang="en-US" altLang="ja-JP" sz="9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5</a:t>
                      </a:r>
                      <a:endParaRPr kumimoji="1" lang="ja-JP" altLang="en-US" sz="9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ユーザの属する組織</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プルダウン選択可能な項目の先頭の値</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表示形式の選択は不可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6</a:t>
                      </a:r>
                      <a:endParaRPr kumimoji="1" lang="ja-JP" altLang="en-US" sz="9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提供者</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ID</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プルダウン選択可能な項目の先頭の値</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表示形式の選択は不可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6755171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7</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データセットの公開者</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27566273"/>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8</a:t>
                      </a:r>
                      <a:endParaRPr kumimoji="1" lang="ja-JP" altLang="en-US" sz="9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データセットの公開者（説明）</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0251922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9</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データセットの作成者</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4157911"/>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10</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データセットの作成者（説明）</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77826465"/>
                  </a:ext>
                </a:extLst>
              </a:tr>
              <a:tr h="224132">
                <a:tc>
                  <a:txBody>
                    <a:bodyPr/>
                    <a:lstStyle/>
                    <a:p>
                      <a:pPr algn="ctr"/>
                      <a:r>
                        <a:rPr kumimoji="1" lang="en-US" altLang="ja-JP" sz="900" dirty="0">
                          <a:latin typeface="Meiryo UI" panose="020B0604030504040204" pitchFamily="50" charset="-128"/>
                          <a:ea typeface="Meiryo UI" panose="020B0604030504040204" pitchFamily="50" charset="-128"/>
                        </a:rPr>
                        <a:t>11</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データセットの窓口</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1182101"/>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12</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データセットの窓口（説明）</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63927509"/>
                  </a:ext>
                </a:extLst>
              </a:tr>
            </a:tbl>
          </a:graphicData>
        </a:graphic>
      </p:graphicFrame>
      <p:sp>
        <p:nvSpPr>
          <p:cNvPr id="9" name="テキスト ボックス 8">
            <a:extLst>
              <a:ext uri="{FF2B5EF4-FFF2-40B4-BE49-F238E27FC236}">
                <a16:creationId xmlns:a16="http://schemas.microsoft.com/office/drawing/2014/main" id="{CA2DDC4D-8D6A-4182-ACCA-02A88FA04B2B}"/>
              </a:ext>
            </a:extLst>
          </p:cNvPr>
          <p:cNvSpPr txBox="1"/>
          <p:nvPr/>
        </p:nvSpPr>
        <p:spPr>
          <a:xfrm>
            <a:off x="209305" y="683581"/>
            <a:ext cx="9482454" cy="233287"/>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■入力フィールドごとのテンプレートの初期値を示す。</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24224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2.9</a:t>
            </a:r>
            <a:r>
              <a:rPr lang="ja-JP" altLang="en-US" sz="1800" dirty="0">
                <a:solidFill>
                  <a:schemeClr val="tx1"/>
                </a:solidFill>
                <a:latin typeface="Meiryo UI" panose="020B0604030504040204" pitchFamily="50" charset="-128"/>
                <a:ea typeface="Meiryo UI" panose="020B0604030504040204" pitchFamily="50" charset="-128"/>
              </a:rPr>
              <a:t>　テンプレート機能</a:t>
            </a:r>
            <a:r>
              <a:rPr lang="en-US" altLang="ja-JP" sz="1800" dirty="0">
                <a:solidFill>
                  <a:schemeClr val="tx1"/>
                </a:solidFill>
                <a:latin typeface="Meiryo UI" panose="020B0604030504040204" pitchFamily="50" charset="-128"/>
                <a:ea typeface="Meiryo UI" panose="020B0604030504040204" pitchFamily="50" charset="-128"/>
              </a:rPr>
              <a:t>(3</a:t>
            </a:r>
            <a:r>
              <a:rPr lang="en-US" altLang="ja-JP" sz="1800" dirty="0">
                <a:latin typeface="Meiryo UI" panose="020B0604030504040204" pitchFamily="50" charset="-128"/>
                <a:ea typeface="Meiryo UI" panose="020B0604030504040204" pitchFamily="50" charset="-128"/>
              </a:rPr>
              <a:t>/6</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graphicFrame>
        <p:nvGraphicFramePr>
          <p:cNvPr id="8" name="表 7">
            <a:extLst>
              <a:ext uri="{FF2B5EF4-FFF2-40B4-BE49-F238E27FC236}">
                <a16:creationId xmlns:a16="http://schemas.microsoft.com/office/drawing/2014/main" id="{8500F17F-1984-4C05-BE82-308FE2B86F71}"/>
              </a:ext>
            </a:extLst>
          </p:cNvPr>
          <p:cNvGraphicFramePr>
            <a:graphicFrameLocks noGrp="1"/>
          </p:cNvGraphicFramePr>
          <p:nvPr>
            <p:extLst>
              <p:ext uri="{D42A27DB-BD31-4B8C-83A1-F6EECF244321}">
                <p14:modId xmlns:p14="http://schemas.microsoft.com/office/powerpoint/2010/main" val="2813587086"/>
              </p:ext>
            </p:extLst>
          </p:nvPr>
        </p:nvGraphicFramePr>
        <p:xfrm>
          <a:off x="169033" y="1074109"/>
          <a:ext cx="9567933" cy="5669280"/>
        </p:xfrm>
        <a:graphic>
          <a:graphicData uri="http://schemas.openxmlformats.org/drawingml/2006/table">
            <a:tbl>
              <a:tblPr firstRow="1" bandRow="1">
                <a:tableStyleId>{5C22544A-7EE6-4342-B048-85BDC9FD1C3A}</a:tableStyleId>
              </a:tblPr>
              <a:tblGrid>
                <a:gridCol w="410761">
                  <a:extLst>
                    <a:ext uri="{9D8B030D-6E8A-4147-A177-3AD203B41FA5}">
                      <a16:colId xmlns:a16="http://schemas.microsoft.com/office/drawing/2014/main" val="144037847"/>
                    </a:ext>
                  </a:extLst>
                </a:gridCol>
                <a:gridCol w="1701109">
                  <a:extLst>
                    <a:ext uri="{9D8B030D-6E8A-4147-A177-3AD203B41FA5}">
                      <a16:colId xmlns:a16="http://schemas.microsoft.com/office/drawing/2014/main" val="2104206834"/>
                    </a:ext>
                  </a:extLst>
                </a:gridCol>
                <a:gridCol w="711842">
                  <a:extLst>
                    <a:ext uri="{9D8B030D-6E8A-4147-A177-3AD203B41FA5}">
                      <a16:colId xmlns:a16="http://schemas.microsoft.com/office/drawing/2014/main" val="1762568848"/>
                    </a:ext>
                  </a:extLst>
                </a:gridCol>
                <a:gridCol w="2646055">
                  <a:extLst>
                    <a:ext uri="{9D8B030D-6E8A-4147-A177-3AD203B41FA5}">
                      <a16:colId xmlns:a16="http://schemas.microsoft.com/office/drawing/2014/main" val="2617645779"/>
                    </a:ext>
                  </a:extLst>
                </a:gridCol>
                <a:gridCol w="4098166">
                  <a:extLst>
                    <a:ext uri="{9D8B030D-6E8A-4147-A177-3AD203B41FA5}">
                      <a16:colId xmlns:a16="http://schemas.microsoft.com/office/drawing/2014/main" val="3161971557"/>
                    </a:ext>
                  </a:extLst>
                </a:gridCol>
              </a:tblGrid>
              <a:tr h="141723">
                <a:tc>
                  <a:txBody>
                    <a:bodyPr/>
                    <a:lstStyle/>
                    <a:p>
                      <a:pPr algn="ctr"/>
                      <a:r>
                        <a:rPr kumimoji="1" lang="en-US" altLang="ja-JP" sz="900" dirty="0">
                          <a:solidFill>
                            <a:schemeClr val="bg1"/>
                          </a:solidFill>
                          <a:latin typeface="Meiryo UI" panose="020B0604030504040204" pitchFamily="50" charset="-128"/>
                          <a:ea typeface="Meiryo UI" panose="020B0604030504040204" pitchFamily="50" charset="-128"/>
                        </a:rPr>
                        <a:t>#</a:t>
                      </a:r>
                      <a:endParaRPr kumimoji="1" lang="ja-JP" altLang="en-US" sz="900" dirty="0">
                        <a:solidFill>
                          <a:schemeClr val="bg1"/>
                        </a:solidFill>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900" dirty="0">
                          <a:solidFill>
                            <a:schemeClr val="bg1"/>
                          </a:solidFill>
                          <a:latin typeface="Meiryo UI" panose="020B0604030504040204" pitchFamily="50" charset="-128"/>
                          <a:ea typeface="Meiryo UI" panose="020B0604030504040204" pitchFamily="50" charset="-128"/>
                        </a:rPr>
                        <a:t>フィールド名</a:t>
                      </a:r>
                    </a:p>
                  </a:txBody>
                  <a:tcPr anchor="ctr"/>
                </a:tc>
                <a:tc>
                  <a:txBody>
                    <a:bodyPr/>
                    <a:lstStyle/>
                    <a:p>
                      <a:pPr algn="l"/>
                      <a:r>
                        <a:rPr kumimoji="1" lang="ja-JP" altLang="en-US" sz="900" dirty="0">
                          <a:solidFill>
                            <a:schemeClr val="bg1"/>
                          </a:solidFill>
                          <a:latin typeface="Meiryo UI" panose="020B0604030504040204" pitchFamily="50" charset="-128"/>
                          <a:ea typeface="Meiryo UI" panose="020B0604030504040204" pitchFamily="50" charset="-128"/>
                        </a:rPr>
                        <a:t>設定</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latin typeface="Meiryo UI" panose="020B0604030504040204" pitchFamily="50" charset="-128"/>
                          <a:ea typeface="Meiryo UI" panose="020B0604030504040204" pitchFamily="50" charset="-128"/>
                        </a:rPr>
                        <a:t>デフォルト値</a:t>
                      </a:r>
                    </a:p>
                  </a:txBody>
                  <a:tcPr anchor="ctr"/>
                </a:tc>
                <a:tc>
                  <a:txBody>
                    <a:bodyPr/>
                    <a:lstStyle/>
                    <a:p>
                      <a:pPr algn="l"/>
                      <a:r>
                        <a:rPr kumimoji="1" lang="ja-JP" altLang="en-US" sz="900" dirty="0">
                          <a:solidFill>
                            <a:schemeClr val="bg1"/>
                          </a:solidFill>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配信の情報提供ページ</a:t>
                      </a:r>
                      <a:r>
                        <a:rPr lang="en-US" altLang="ja-JP" sz="900" dirty="0">
                          <a:solidFill>
                            <a:schemeClr val="tx1"/>
                          </a:solidFill>
                          <a:latin typeface="Meiryo UI" panose="020B0604030504040204" pitchFamily="50" charset="-128"/>
                          <a:ea typeface="Meiryo UI" panose="020B0604030504040204" pitchFamily="50" charset="-128"/>
                        </a:rPr>
                        <a:t>URL</a:t>
                      </a:r>
                    </a:p>
                  </a:txBody>
                  <a:tcPr/>
                </a:tc>
                <a:tc>
                  <a:txBody>
                    <a:bodyPr/>
                    <a:lstStyle/>
                    <a:p>
                      <a:pPr algn="l"/>
                      <a:r>
                        <a:rPr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表示形式の選択は不可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2</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リソース提供手段の識別子</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3</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配信の名称</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kumimoji="1" lang="ja-JP" altLang="en-US" sz="900" dirty="0">
                          <a:solidFill>
                            <a:schemeClr val="tx1"/>
                          </a:solidFill>
                          <a:latin typeface="Meiryo UI" panose="020B0604030504040204" pitchFamily="50" charset="-128"/>
                          <a:ea typeface="Meiryo UI" panose="020B0604030504040204" pitchFamily="50" charset="-128"/>
                        </a:rPr>
                        <a:t>データセットのタイトル</a:t>
                      </a:r>
                      <a:r>
                        <a:rPr lang="ja-JP" altLang="en-US" sz="900" dirty="0">
                          <a:solidFill>
                            <a:schemeClr val="tx1"/>
                          </a:solidFill>
                          <a:latin typeface="Meiryo UI" panose="020B0604030504040204" pitchFamily="50" charset="-128"/>
                          <a:ea typeface="Meiryo UI" panose="020B0604030504040204" pitchFamily="50" charset="-128"/>
                        </a:rPr>
                        <a:t>に設定された値</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4</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配信の説明</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5</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配信のアクセス</a:t>
                      </a:r>
                      <a:r>
                        <a:rPr lang="en-US" altLang="ja-JP" sz="900" dirty="0">
                          <a:solidFill>
                            <a:schemeClr val="tx1"/>
                          </a:solidFill>
                          <a:latin typeface="Meiryo UI" panose="020B0604030504040204" pitchFamily="50" charset="-128"/>
                          <a:ea typeface="Meiryo UI" panose="020B0604030504040204" pitchFamily="50" charset="-128"/>
                        </a:rPr>
                        <a:t>URL</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配信の情報提供ページ</a:t>
                      </a:r>
                      <a:r>
                        <a:rPr lang="en-US" altLang="ja-JP" sz="900" dirty="0">
                          <a:solidFill>
                            <a:schemeClr val="tx1"/>
                          </a:solidFill>
                          <a:latin typeface="Meiryo UI" panose="020B0604030504040204" pitchFamily="50" charset="-128"/>
                          <a:ea typeface="Meiryo UI" panose="020B0604030504040204" pitchFamily="50" charset="-128"/>
                        </a:rPr>
                        <a:t>URL</a:t>
                      </a:r>
                      <a:r>
                        <a:rPr lang="ja-JP" altLang="en-US" sz="900" dirty="0">
                          <a:solidFill>
                            <a:schemeClr val="tx1"/>
                          </a:solidFill>
                          <a:latin typeface="Meiryo UI" panose="020B0604030504040204" pitchFamily="50" charset="-128"/>
                          <a:ea typeface="Meiryo UI" panose="020B0604030504040204" pitchFamily="50" charset="-128"/>
                        </a:rPr>
                        <a:t>に設定された値</a:t>
                      </a:r>
                      <a:endParaRPr lang="en-US" altLang="ja-JP" sz="900" dirty="0">
                        <a:solidFill>
                          <a:schemeClr val="tx1"/>
                        </a:solidFill>
                        <a:latin typeface="Meiryo UI" panose="020B0604030504040204" pitchFamily="50" charset="-128"/>
                        <a:ea typeface="Meiryo UI" panose="020B0604030504040204" pitchFamily="50" charset="-128"/>
                      </a:endParaRPr>
                    </a:p>
                    <a:p>
                      <a:pPr algn="l"/>
                      <a:r>
                        <a:rPr lang="ja-JP" altLang="en-US" sz="900" dirty="0">
                          <a:solidFill>
                            <a:schemeClr val="tx1"/>
                          </a:solidFill>
                          <a:latin typeface="Meiryo UI" panose="020B0604030504040204" pitchFamily="50" charset="-128"/>
                          <a:ea typeface="Meiryo UI" panose="020B0604030504040204" pitchFamily="50" charset="-128"/>
                        </a:rPr>
                        <a:t>（</a:t>
                      </a:r>
                      <a:r>
                        <a:rPr lang="en-US" altLang="ja-JP" sz="900" dirty="0">
                          <a:solidFill>
                            <a:schemeClr val="tx1"/>
                          </a:solidFill>
                          <a:latin typeface="Meiryo UI" panose="020B0604030504040204" pitchFamily="50" charset="-128"/>
                          <a:ea typeface="Meiryo UI" panose="020B0604030504040204" pitchFamily="50" charset="-128"/>
                        </a:rPr>
                        <a:t>※</a:t>
                      </a:r>
                      <a:r>
                        <a:rPr lang="ja-JP" altLang="en-US" sz="900" dirty="0">
                          <a:solidFill>
                            <a:schemeClr val="tx1"/>
                          </a:solidFill>
                          <a:latin typeface="Meiryo UI" panose="020B0604030504040204" pitchFamily="50" charset="-128"/>
                          <a:ea typeface="Meiryo UI" panose="020B0604030504040204" pitchFamily="50" charset="-128"/>
                        </a:rPr>
                        <a:t>配信の情報提供ページ</a:t>
                      </a:r>
                      <a:r>
                        <a:rPr lang="en-US" altLang="ja-JP" sz="900" dirty="0">
                          <a:solidFill>
                            <a:schemeClr val="tx1"/>
                          </a:solidFill>
                          <a:latin typeface="Meiryo UI" panose="020B0604030504040204" pitchFamily="50" charset="-128"/>
                          <a:ea typeface="Meiryo UI" panose="020B0604030504040204" pitchFamily="50" charset="-128"/>
                        </a:rPr>
                        <a:t>URL</a:t>
                      </a:r>
                      <a:r>
                        <a:rPr lang="ja-JP" altLang="en-US" sz="900" dirty="0">
                          <a:solidFill>
                            <a:schemeClr val="tx1"/>
                          </a:solidFill>
                          <a:latin typeface="Meiryo UI" panose="020B0604030504040204" pitchFamily="50" charset="-128"/>
                          <a:ea typeface="Meiryo UI" panose="020B0604030504040204" pitchFamily="50" charset="-128"/>
                        </a:rPr>
                        <a:t>を読み込んだ場合）</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リソース提供手段の識別子を未選択またはリソース提供手段の識別子に</a:t>
                      </a:r>
                      <a:r>
                        <a:rPr kumimoji="1" lang="ja-JP" altLang="en-US" sz="900" dirty="0">
                          <a:solidFill>
                            <a:schemeClr val="tx1"/>
                          </a:solidFill>
                          <a:latin typeface="Meiryo UI" panose="020B0604030504040204" pitchFamily="50" charset="-128"/>
                          <a:ea typeface="Meiryo UI" panose="020B0604030504040204" pitchFamily="50" charset="-128"/>
                        </a:rPr>
                        <a:t>「</a:t>
                      </a:r>
                      <a:r>
                        <a:rPr lang="en-US" altLang="ja-JP" sz="900" dirty="0">
                          <a:solidFill>
                            <a:schemeClr val="tx1"/>
                          </a:solidFill>
                          <a:latin typeface="Meiryo UI" panose="020B0604030504040204" pitchFamily="50" charset="-128"/>
                          <a:ea typeface="Meiryo UI" panose="020B0604030504040204" pitchFamily="50" charset="-128"/>
                        </a:rPr>
                        <a:t>API</a:t>
                      </a:r>
                      <a:r>
                        <a:rPr lang="ja-JP" altLang="en-US" sz="900" dirty="0">
                          <a:solidFill>
                            <a:schemeClr val="tx1"/>
                          </a:solidFill>
                          <a:latin typeface="Meiryo UI" panose="020B0604030504040204" pitchFamily="50" charset="-128"/>
                          <a:ea typeface="Meiryo UI" panose="020B0604030504040204" pitchFamily="50" charset="-128"/>
                        </a:rPr>
                        <a:t>提供</a:t>
                      </a:r>
                      <a:r>
                        <a:rPr lang="en-US" altLang="ja-JP" sz="900" dirty="0">
                          <a:solidFill>
                            <a:schemeClr val="tx1"/>
                          </a:solidFill>
                          <a:latin typeface="Meiryo UI" panose="020B0604030504040204" pitchFamily="50" charset="-128"/>
                          <a:ea typeface="Meiryo UI" panose="020B0604030504040204" pitchFamily="50" charset="-128"/>
                        </a:rPr>
                        <a:t>(NGSI API)</a:t>
                      </a:r>
                      <a:r>
                        <a:rPr kumimoji="1" lang="ja-JP" altLang="en-US" sz="900" dirty="0">
                          <a:solidFill>
                            <a:schemeClr val="tx1"/>
                          </a:solidFill>
                          <a:latin typeface="Meiryo UI" panose="020B0604030504040204" pitchFamily="50" charset="-128"/>
                          <a:ea typeface="Meiryo UI" panose="020B0604030504040204" pitchFamily="50" charset="-128"/>
                        </a:rPr>
                        <a:t>」を選択した時のみ表示する項目</a:t>
                      </a:r>
                      <a:endParaRPr kumimoji="1" lang="en-US" altLang="ja-JP" sz="9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67551712"/>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6</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配信のダウンロード</a:t>
                      </a:r>
                      <a:r>
                        <a:rPr lang="en-US" altLang="ja-JP" sz="900" dirty="0">
                          <a:solidFill>
                            <a:schemeClr val="tx1"/>
                          </a:solidFill>
                          <a:latin typeface="Meiryo UI" panose="020B0604030504040204" pitchFamily="50" charset="-128"/>
                          <a:ea typeface="Meiryo UI" panose="020B0604030504040204" pitchFamily="50" charset="-128"/>
                        </a:rPr>
                        <a:t>URL</a:t>
                      </a: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配信の情報提供ページ</a:t>
                      </a:r>
                      <a:r>
                        <a:rPr lang="en-US" altLang="ja-JP" sz="900" dirty="0">
                          <a:solidFill>
                            <a:schemeClr val="tx1"/>
                          </a:solidFill>
                          <a:latin typeface="Meiryo UI" panose="020B0604030504040204" pitchFamily="50" charset="-128"/>
                          <a:ea typeface="Meiryo UI" panose="020B0604030504040204" pitchFamily="50" charset="-128"/>
                        </a:rPr>
                        <a:t>URL</a:t>
                      </a:r>
                      <a:r>
                        <a:rPr lang="ja-JP" altLang="en-US" sz="900" dirty="0">
                          <a:solidFill>
                            <a:schemeClr val="tx1"/>
                          </a:solidFill>
                          <a:latin typeface="Meiryo UI" panose="020B0604030504040204" pitchFamily="50" charset="-128"/>
                          <a:ea typeface="Meiryo UI" panose="020B0604030504040204" pitchFamily="50" charset="-128"/>
                        </a:rPr>
                        <a:t>に設定された値</a:t>
                      </a:r>
                      <a:endParaRPr lang="en-US" altLang="ja-JP" sz="9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a:t>
                      </a:r>
                      <a:r>
                        <a:rPr lang="en-US" altLang="ja-JP" sz="900" dirty="0">
                          <a:solidFill>
                            <a:schemeClr val="tx1"/>
                          </a:solidFill>
                          <a:latin typeface="Meiryo UI" panose="020B0604030504040204" pitchFamily="50" charset="-128"/>
                          <a:ea typeface="Meiryo UI" panose="020B0604030504040204" pitchFamily="50" charset="-128"/>
                        </a:rPr>
                        <a:t>※</a:t>
                      </a:r>
                      <a:r>
                        <a:rPr lang="ja-JP" altLang="en-US" sz="900" dirty="0">
                          <a:solidFill>
                            <a:schemeClr val="tx1"/>
                          </a:solidFill>
                          <a:latin typeface="Meiryo UI" panose="020B0604030504040204" pitchFamily="50" charset="-128"/>
                          <a:ea typeface="Meiryo UI" panose="020B0604030504040204" pitchFamily="50" charset="-128"/>
                        </a:rPr>
                        <a:t>配信の情報提供ページ</a:t>
                      </a:r>
                      <a:r>
                        <a:rPr lang="en-US" altLang="ja-JP" sz="900" dirty="0">
                          <a:solidFill>
                            <a:schemeClr val="tx1"/>
                          </a:solidFill>
                          <a:latin typeface="Meiryo UI" panose="020B0604030504040204" pitchFamily="50" charset="-128"/>
                          <a:ea typeface="Meiryo UI" panose="020B0604030504040204" pitchFamily="50" charset="-128"/>
                        </a:rPr>
                        <a:t>URL</a:t>
                      </a:r>
                      <a:r>
                        <a:rPr lang="ja-JP" altLang="en-US" sz="900" dirty="0">
                          <a:solidFill>
                            <a:schemeClr val="tx1"/>
                          </a:solidFill>
                          <a:latin typeface="Meiryo UI" panose="020B0604030504040204" pitchFamily="50" charset="-128"/>
                          <a:ea typeface="Meiryo UI" panose="020B0604030504040204" pitchFamily="50" charset="-128"/>
                        </a:rPr>
                        <a:t>を読み込んだ場合</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リソース提供手段の識別子を未選択またはリソース提供手段の識別子に</a:t>
                      </a:r>
                      <a:r>
                        <a:rPr kumimoji="1" lang="ja-JP" altLang="en-US" sz="900" dirty="0">
                          <a:solidFill>
                            <a:schemeClr val="tx1"/>
                          </a:solidFill>
                          <a:latin typeface="Meiryo UI" panose="020B0604030504040204" pitchFamily="50" charset="-128"/>
                          <a:ea typeface="Meiryo UI" panose="020B0604030504040204" pitchFamily="50" charset="-128"/>
                        </a:rPr>
                        <a:t>「ファイル提供</a:t>
                      </a:r>
                      <a:r>
                        <a:rPr kumimoji="1" lang="en-US" altLang="ja-JP" sz="900" dirty="0">
                          <a:solidFill>
                            <a:schemeClr val="tx1"/>
                          </a:solidFill>
                          <a:latin typeface="Meiryo UI" panose="020B0604030504040204" pitchFamily="50" charset="-128"/>
                          <a:ea typeface="Meiryo UI" panose="020B0604030504040204" pitchFamily="50" charset="-128"/>
                        </a:rPr>
                        <a:t>(HTTP)</a:t>
                      </a:r>
                      <a:r>
                        <a:rPr kumimoji="1" lang="ja-JP" altLang="en-US" sz="900" dirty="0">
                          <a:solidFill>
                            <a:schemeClr val="tx1"/>
                          </a:solidFill>
                          <a:latin typeface="Meiryo UI" panose="020B0604030504040204" pitchFamily="50" charset="-128"/>
                          <a:ea typeface="Meiryo UI" panose="020B0604030504040204" pitchFamily="50" charset="-128"/>
                        </a:rPr>
                        <a:t>」「ファイル提供</a:t>
                      </a:r>
                      <a:r>
                        <a:rPr kumimoji="1" lang="en-US" altLang="ja-JP" sz="900" dirty="0">
                          <a:solidFill>
                            <a:schemeClr val="tx1"/>
                          </a:solidFill>
                          <a:latin typeface="Meiryo UI" panose="020B0604030504040204" pitchFamily="50" charset="-128"/>
                          <a:ea typeface="Meiryo UI" panose="020B0604030504040204" pitchFamily="50" charset="-128"/>
                        </a:rPr>
                        <a:t>(FTP)</a:t>
                      </a:r>
                      <a:r>
                        <a:rPr kumimoji="1" lang="ja-JP" altLang="en-US" sz="900" dirty="0">
                          <a:solidFill>
                            <a:schemeClr val="tx1"/>
                          </a:solidFill>
                          <a:latin typeface="Meiryo UI" panose="020B0604030504040204" pitchFamily="50" charset="-128"/>
                          <a:ea typeface="Meiryo UI" panose="020B0604030504040204" pitchFamily="50" charset="-128"/>
                        </a:rPr>
                        <a:t>」を選択した時のみ表示する項目</a:t>
                      </a:r>
                      <a:endParaRPr kumimoji="1" lang="en-US" altLang="ja-JP" sz="9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27566273"/>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7</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配信のバイトサイズ</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02519220"/>
                  </a:ext>
                </a:extLst>
              </a:tr>
              <a:tr h="224132">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8</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配信のメディアタイプ</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1182101"/>
                  </a:ext>
                </a:extLst>
              </a:tr>
              <a:tr h="224132">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9</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配信のファイル形式</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17987757"/>
                  </a:ext>
                </a:extLst>
              </a:tr>
              <a:tr h="224132">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10</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配信の圧縮形式</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algn="l"/>
                      <a:r>
                        <a:rPr lang="en-US" altLang="ja-JP" sz="9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465167993"/>
                  </a:ext>
                </a:extLst>
              </a:tr>
              <a:tr h="224132">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配信のパッケージ形式</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388676202"/>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12</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スキーマ</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63927509"/>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13</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スキーマタイプ</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15465964"/>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14</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900" dirty="0">
                          <a:solidFill>
                            <a:schemeClr val="tx1"/>
                          </a:solidFill>
                          <a:latin typeface="Meiryo UI" panose="020B0604030504040204" pitchFamily="50" charset="-128"/>
                          <a:ea typeface="Meiryo UI" panose="020B0604030504040204" pitchFamily="50" charset="-128"/>
                        </a:rPr>
                        <a:t>NGSI</a:t>
                      </a:r>
                      <a:r>
                        <a:rPr lang="ja-JP" altLang="en-US" sz="900" dirty="0">
                          <a:solidFill>
                            <a:schemeClr val="tx1"/>
                          </a:solidFill>
                          <a:latin typeface="Meiryo UI" panose="020B0604030504040204" pitchFamily="50" charset="-128"/>
                          <a:ea typeface="Meiryo UI" panose="020B0604030504040204" pitchFamily="50" charset="-128"/>
                        </a:rPr>
                        <a:t>データ種別</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01339587"/>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15</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900" dirty="0">
                          <a:solidFill>
                            <a:schemeClr val="tx1"/>
                          </a:solidFill>
                          <a:latin typeface="Meiryo UI" panose="020B0604030504040204" pitchFamily="50" charset="-128"/>
                          <a:ea typeface="Meiryo UI" panose="020B0604030504040204" pitchFamily="50" charset="-128"/>
                        </a:rPr>
                        <a:t>NGSI</a:t>
                      </a:r>
                      <a:r>
                        <a:rPr lang="ja-JP" altLang="en-US" sz="900" dirty="0">
                          <a:solidFill>
                            <a:schemeClr val="tx1"/>
                          </a:solidFill>
                          <a:latin typeface="Meiryo UI" panose="020B0604030504040204" pitchFamily="50" charset="-128"/>
                          <a:ea typeface="Meiryo UI" panose="020B0604030504040204" pitchFamily="50" charset="-128"/>
                        </a:rPr>
                        <a:t>テナント</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リソース提供手段の識別子を未選択またはリソース提供手段の識別子に</a:t>
                      </a:r>
                      <a:r>
                        <a:rPr kumimoji="1" lang="ja-JP" altLang="en-US" sz="900" dirty="0">
                          <a:solidFill>
                            <a:schemeClr val="tx1"/>
                          </a:solidFill>
                          <a:latin typeface="Meiryo UI" panose="020B0604030504040204" pitchFamily="50" charset="-128"/>
                          <a:ea typeface="Meiryo UI" panose="020B0604030504040204" pitchFamily="50" charset="-128"/>
                        </a:rPr>
                        <a:t>「</a:t>
                      </a:r>
                      <a:r>
                        <a:rPr lang="en-US" altLang="ja-JP" sz="900" dirty="0">
                          <a:solidFill>
                            <a:schemeClr val="tx1"/>
                          </a:solidFill>
                          <a:latin typeface="Meiryo UI" panose="020B0604030504040204" pitchFamily="50" charset="-128"/>
                          <a:ea typeface="Meiryo UI" panose="020B0604030504040204" pitchFamily="50" charset="-128"/>
                        </a:rPr>
                        <a:t>API</a:t>
                      </a:r>
                      <a:r>
                        <a:rPr lang="ja-JP" altLang="en-US" sz="900" dirty="0">
                          <a:solidFill>
                            <a:schemeClr val="tx1"/>
                          </a:solidFill>
                          <a:latin typeface="Meiryo UI" panose="020B0604030504040204" pitchFamily="50" charset="-128"/>
                          <a:ea typeface="Meiryo UI" panose="020B0604030504040204" pitchFamily="50" charset="-128"/>
                        </a:rPr>
                        <a:t>提供</a:t>
                      </a:r>
                      <a:r>
                        <a:rPr lang="en-US" altLang="ja-JP" sz="900" dirty="0">
                          <a:solidFill>
                            <a:schemeClr val="tx1"/>
                          </a:solidFill>
                          <a:latin typeface="Meiryo UI" panose="020B0604030504040204" pitchFamily="50" charset="-128"/>
                          <a:ea typeface="Meiryo UI" panose="020B0604030504040204" pitchFamily="50" charset="-128"/>
                        </a:rPr>
                        <a:t>(NGSI API)</a:t>
                      </a:r>
                      <a:r>
                        <a:rPr kumimoji="1" lang="ja-JP" altLang="en-US" sz="900" dirty="0">
                          <a:solidFill>
                            <a:schemeClr val="tx1"/>
                          </a:solidFill>
                          <a:latin typeface="Meiryo UI" panose="020B0604030504040204" pitchFamily="50" charset="-128"/>
                          <a:ea typeface="Meiryo UI" panose="020B0604030504040204" pitchFamily="50" charset="-128"/>
                        </a:rPr>
                        <a:t>」を選択した時のみ表示する項目</a:t>
                      </a:r>
                      <a:endParaRPr kumimoji="1" lang="en-US" altLang="ja-JP" sz="9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79981792"/>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16</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900" dirty="0">
                          <a:solidFill>
                            <a:schemeClr val="tx1"/>
                          </a:solidFill>
                          <a:latin typeface="Meiryo UI" panose="020B0604030504040204" pitchFamily="50" charset="-128"/>
                          <a:ea typeface="Meiryo UI" panose="020B0604030504040204" pitchFamily="50" charset="-128"/>
                        </a:rPr>
                        <a:t>NGSI</a:t>
                      </a:r>
                      <a:r>
                        <a:rPr lang="ja-JP" altLang="en-US" sz="900" dirty="0">
                          <a:solidFill>
                            <a:schemeClr val="tx1"/>
                          </a:solidFill>
                          <a:latin typeface="Meiryo UI" panose="020B0604030504040204" pitchFamily="50" charset="-128"/>
                          <a:ea typeface="Meiryo UI" panose="020B0604030504040204" pitchFamily="50" charset="-128"/>
                        </a:rPr>
                        <a:t>サービスパス</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リソース提供手段の識別子を未選択またはリソース提供手段の識別子に</a:t>
                      </a:r>
                      <a:r>
                        <a:rPr kumimoji="1" lang="ja-JP" altLang="en-US" sz="900" dirty="0">
                          <a:solidFill>
                            <a:schemeClr val="tx1"/>
                          </a:solidFill>
                          <a:latin typeface="Meiryo UI" panose="020B0604030504040204" pitchFamily="50" charset="-128"/>
                          <a:ea typeface="Meiryo UI" panose="020B0604030504040204" pitchFamily="50" charset="-128"/>
                        </a:rPr>
                        <a:t>「</a:t>
                      </a:r>
                      <a:r>
                        <a:rPr lang="en-US" altLang="ja-JP" sz="900" dirty="0">
                          <a:solidFill>
                            <a:schemeClr val="tx1"/>
                          </a:solidFill>
                          <a:latin typeface="Meiryo UI" panose="020B0604030504040204" pitchFamily="50" charset="-128"/>
                          <a:ea typeface="Meiryo UI" panose="020B0604030504040204" pitchFamily="50" charset="-128"/>
                        </a:rPr>
                        <a:t>API</a:t>
                      </a:r>
                      <a:r>
                        <a:rPr lang="ja-JP" altLang="en-US" sz="900" dirty="0">
                          <a:solidFill>
                            <a:schemeClr val="tx1"/>
                          </a:solidFill>
                          <a:latin typeface="Meiryo UI" panose="020B0604030504040204" pitchFamily="50" charset="-128"/>
                          <a:ea typeface="Meiryo UI" panose="020B0604030504040204" pitchFamily="50" charset="-128"/>
                        </a:rPr>
                        <a:t>提供</a:t>
                      </a:r>
                      <a:r>
                        <a:rPr lang="en-US" altLang="ja-JP" sz="900" dirty="0">
                          <a:solidFill>
                            <a:schemeClr val="tx1"/>
                          </a:solidFill>
                          <a:latin typeface="Meiryo UI" panose="020B0604030504040204" pitchFamily="50" charset="-128"/>
                          <a:ea typeface="Meiryo UI" panose="020B0604030504040204" pitchFamily="50" charset="-128"/>
                        </a:rPr>
                        <a:t>(NGSI API)</a:t>
                      </a:r>
                      <a:r>
                        <a:rPr kumimoji="1" lang="ja-JP" altLang="en-US" sz="900" dirty="0">
                          <a:solidFill>
                            <a:schemeClr val="tx1"/>
                          </a:solidFill>
                          <a:latin typeface="Meiryo UI" panose="020B0604030504040204" pitchFamily="50" charset="-128"/>
                          <a:ea typeface="Meiryo UI" panose="020B0604030504040204" pitchFamily="50" charset="-128"/>
                        </a:rPr>
                        <a:t>」を選択した時のみ表示する項目</a:t>
                      </a:r>
                      <a:endParaRPr kumimoji="1" lang="en-US" altLang="ja-JP" sz="9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4123034"/>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17</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900" dirty="0">
                          <a:solidFill>
                            <a:schemeClr val="tx1"/>
                          </a:solidFill>
                          <a:latin typeface="Meiryo UI" panose="020B0604030504040204" pitchFamily="50" charset="-128"/>
                          <a:ea typeface="Meiryo UI" panose="020B0604030504040204" pitchFamily="50" charset="-128"/>
                        </a:rPr>
                        <a:t>NGSI</a:t>
                      </a:r>
                      <a:r>
                        <a:rPr lang="ja-JP" altLang="en-US" sz="900" dirty="0">
                          <a:solidFill>
                            <a:schemeClr val="tx1"/>
                          </a:solidFill>
                          <a:latin typeface="Meiryo UI" panose="020B0604030504040204" pitchFamily="50" charset="-128"/>
                          <a:ea typeface="Meiryo UI" panose="020B0604030504040204" pitchFamily="50" charset="-128"/>
                        </a:rPr>
                        <a:t>データモデル</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48261681"/>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18</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契約確認の要否</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要求しない</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表示形式の選択は不可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09477739"/>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19</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コネクタ利用の要否</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要求する</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表示形式の選択は不可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68970965"/>
                  </a:ext>
                </a:extLst>
              </a:tr>
            </a:tbl>
          </a:graphicData>
        </a:graphic>
      </p:graphicFrame>
      <p:sp>
        <p:nvSpPr>
          <p:cNvPr id="6" name="テキスト ボックス 5">
            <a:extLst>
              <a:ext uri="{FF2B5EF4-FFF2-40B4-BE49-F238E27FC236}">
                <a16:creationId xmlns:a16="http://schemas.microsoft.com/office/drawing/2014/main" id="{6FC44401-072F-47D5-8D59-D95A57D2D1A1}"/>
              </a:ext>
            </a:extLst>
          </p:cNvPr>
          <p:cNvSpPr txBox="1"/>
          <p:nvPr/>
        </p:nvSpPr>
        <p:spPr>
          <a:xfrm>
            <a:off x="218830" y="657969"/>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■入力フィールドごとのテンプレートの初期値を示す。</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58296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2.9</a:t>
            </a:r>
            <a:r>
              <a:rPr lang="ja-JP" altLang="en-US" sz="1800" dirty="0">
                <a:solidFill>
                  <a:schemeClr val="tx1"/>
                </a:solidFill>
                <a:latin typeface="Meiryo UI" panose="020B0604030504040204" pitchFamily="50" charset="-128"/>
                <a:ea typeface="Meiryo UI" panose="020B0604030504040204" pitchFamily="50" charset="-128"/>
              </a:rPr>
              <a:t>　テンプレート機能</a:t>
            </a:r>
            <a:r>
              <a:rPr lang="en-US" altLang="ja-JP" sz="1800" dirty="0">
                <a:solidFill>
                  <a:schemeClr val="tx1"/>
                </a:solidFill>
                <a:latin typeface="Meiryo UI" panose="020B0604030504040204" pitchFamily="50" charset="-128"/>
                <a:ea typeface="Meiryo UI" panose="020B0604030504040204" pitchFamily="50" charset="-128"/>
              </a:rPr>
              <a:t>(4</a:t>
            </a:r>
            <a:r>
              <a:rPr lang="en-US" altLang="ja-JP" sz="1800" dirty="0">
                <a:latin typeface="Meiryo UI" panose="020B0604030504040204" pitchFamily="50" charset="-128"/>
                <a:ea typeface="Meiryo UI" panose="020B0604030504040204" pitchFamily="50" charset="-128"/>
              </a:rPr>
              <a:t>/6</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graphicFrame>
        <p:nvGraphicFramePr>
          <p:cNvPr id="8" name="表 7">
            <a:extLst>
              <a:ext uri="{FF2B5EF4-FFF2-40B4-BE49-F238E27FC236}">
                <a16:creationId xmlns:a16="http://schemas.microsoft.com/office/drawing/2014/main" id="{8500F17F-1984-4C05-BE82-308FE2B86F71}"/>
              </a:ext>
            </a:extLst>
          </p:cNvPr>
          <p:cNvGraphicFramePr>
            <a:graphicFrameLocks noGrp="1"/>
          </p:cNvGraphicFramePr>
          <p:nvPr>
            <p:extLst>
              <p:ext uri="{D42A27DB-BD31-4B8C-83A1-F6EECF244321}">
                <p14:modId xmlns:p14="http://schemas.microsoft.com/office/powerpoint/2010/main" val="1471749796"/>
              </p:ext>
            </p:extLst>
          </p:nvPr>
        </p:nvGraphicFramePr>
        <p:xfrm>
          <a:off x="169033" y="1074109"/>
          <a:ext cx="9567933" cy="2331720"/>
        </p:xfrm>
        <a:graphic>
          <a:graphicData uri="http://schemas.openxmlformats.org/drawingml/2006/table">
            <a:tbl>
              <a:tblPr firstRow="1" bandRow="1">
                <a:tableStyleId>{5C22544A-7EE6-4342-B048-85BDC9FD1C3A}</a:tableStyleId>
              </a:tblPr>
              <a:tblGrid>
                <a:gridCol w="410761">
                  <a:extLst>
                    <a:ext uri="{9D8B030D-6E8A-4147-A177-3AD203B41FA5}">
                      <a16:colId xmlns:a16="http://schemas.microsoft.com/office/drawing/2014/main" val="144037847"/>
                    </a:ext>
                  </a:extLst>
                </a:gridCol>
                <a:gridCol w="1913149">
                  <a:extLst>
                    <a:ext uri="{9D8B030D-6E8A-4147-A177-3AD203B41FA5}">
                      <a16:colId xmlns:a16="http://schemas.microsoft.com/office/drawing/2014/main" val="2104206834"/>
                    </a:ext>
                  </a:extLst>
                </a:gridCol>
                <a:gridCol w="616017">
                  <a:extLst>
                    <a:ext uri="{9D8B030D-6E8A-4147-A177-3AD203B41FA5}">
                      <a16:colId xmlns:a16="http://schemas.microsoft.com/office/drawing/2014/main" val="1762568848"/>
                    </a:ext>
                  </a:extLst>
                </a:gridCol>
                <a:gridCol w="2529840">
                  <a:extLst>
                    <a:ext uri="{9D8B030D-6E8A-4147-A177-3AD203B41FA5}">
                      <a16:colId xmlns:a16="http://schemas.microsoft.com/office/drawing/2014/main" val="2617645779"/>
                    </a:ext>
                  </a:extLst>
                </a:gridCol>
                <a:gridCol w="4098166">
                  <a:extLst>
                    <a:ext uri="{9D8B030D-6E8A-4147-A177-3AD203B41FA5}">
                      <a16:colId xmlns:a16="http://schemas.microsoft.com/office/drawing/2014/main" val="3161971557"/>
                    </a:ext>
                  </a:extLst>
                </a:gridCol>
              </a:tblGrid>
              <a:tr h="141723">
                <a:tc>
                  <a:txBody>
                    <a:bodyPr/>
                    <a:lstStyle/>
                    <a:p>
                      <a:pPr algn="ctr"/>
                      <a:r>
                        <a:rPr kumimoji="1" lang="en-US" altLang="ja-JP" sz="900" dirty="0">
                          <a:solidFill>
                            <a:schemeClr val="bg1"/>
                          </a:solidFill>
                          <a:latin typeface="Meiryo UI" panose="020B0604030504040204" pitchFamily="50" charset="-128"/>
                          <a:ea typeface="Meiryo UI" panose="020B0604030504040204" pitchFamily="50" charset="-128"/>
                        </a:rPr>
                        <a:t>#</a:t>
                      </a:r>
                    </a:p>
                  </a:txBody>
                  <a:tcPr anchor="ctr"/>
                </a:tc>
                <a:tc>
                  <a:txBody>
                    <a:bodyPr/>
                    <a:lstStyle/>
                    <a:p>
                      <a:pPr algn="l"/>
                      <a:r>
                        <a:rPr kumimoji="1" lang="ja-JP" altLang="en-US" sz="900" dirty="0">
                          <a:solidFill>
                            <a:schemeClr val="bg1"/>
                          </a:solidFill>
                          <a:latin typeface="Meiryo UI" panose="020B0604030504040204" pitchFamily="50" charset="-128"/>
                          <a:ea typeface="Meiryo UI" panose="020B0604030504040204" pitchFamily="50" charset="-128"/>
                        </a:rPr>
                        <a:t>フィールド名</a:t>
                      </a:r>
                    </a:p>
                  </a:txBody>
                  <a:tcPr anchor="ctr"/>
                </a:tc>
                <a:tc>
                  <a:txBody>
                    <a:bodyPr/>
                    <a:lstStyle/>
                    <a:p>
                      <a:pPr algn="l"/>
                      <a:r>
                        <a:rPr kumimoji="1" lang="ja-JP" altLang="en-US" sz="900" dirty="0">
                          <a:solidFill>
                            <a:schemeClr val="bg1"/>
                          </a:solidFill>
                          <a:latin typeface="Meiryo UI" panose="020B0604030504040204" pitchFamily="50" charset="-128"/>
                          <a:ea typeface="Meiryo UI" panose="020B0604030504040204" pitchFamily="50" charset="-128"/>
                        </a:rPr>
                        <a:t>設定</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latin typeface="Meiryo UI" panose="020B0604030504040204" pitchFamily="50" charset="-128"/>
                          <a:ea typeface="Meiryo UI" panose="020B0604030504040204" pitchFamily="50" charset="-128"/>
                        </a:rPr>
                        <a:t>デフォルト値</a:t>
                      </a:r>
                    </a:p>
                  </a:txBody>
                  <a:tcPr anchor="ctr"/>
                </a:tc>
                <a:tc>
                  <a:txBody>
                    <a:bodyPr/>
                    <a:lstStyle/>
                    <a:p>
                      <a:pPr algn="l"/>
                      <a:r>
                        <a:rPr kumimoji="1" lang="ja-JP" altLang="en-US" sz="900" dirty="0">
                          <a:solidFill>
                            <a:schemeClr val="bg1"/>
                          </a:solidFill>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20</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来歴登録の有無</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リソース提供手段の識別子のいずれかのラジオボタンを選択した場合のみ表示する項目</a:t>
                      </a:r>
                      <a:endParaRPr lang="en-US" altLang="ja-JP" sz="9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表示形式は交換実績記録用リソース</a:t>
                      </a:r>
                      <a:r>
                        <a:rPr kumimoji="1" lang="en-US" altLang="ja-JP" sz="900" dirty="0">
                          <a:solidFill>
                            <a:schemeClr val="tx1"/>
                          </a:solidFill>
                          <a:latin typeface="Meiryo UI" panose="020B0604030504040204" pitchFamily="50" charset="-128"/>
                          <a:ea typeface="Meiryo UI" panose="020B0604030504040204" pitchFamily="50" charset="-128"/>
                        </a:rPr>
                        <a:t>ID</a:t>
                      </a:r>
                      <a:r>
                        <a:rPr kumimoji="1" lang="ja-JP" altLang="en-US" sz="900" dirty="0">
                          <a:solidFill>
                            <a:schemeClr val="tx1"/>
                          </a:solidFill>
                          <a:latin typeface="Meiryo UI" panose="020B0604030504040204" pitchFamily="50" charset="-128"/>
                          <a:ea typeface="Meiryo UI" panose="020B0604030504040204" pitchFamily="50" charset="-128"/>
                        </a:rPr>
                        <a:t>に付随。</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3795283"/>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21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交換実績記録用リソース</a:t>
                      </a:r>
                      <a:r>
                        <a:rPr lang="en-US" altLang="ja-JP" sz="900" dirty="0">
                          <a:solidFill>
                            <a:schemeClr val="tx1"/>
                          </a:solidFill>
                          <a:latin typeface="Meiryo UI" panose="020B0604030504040204" pitchFamily="50" charset="-128"/>
                          <a:ea typeface="Meiryo UI" panose="020B0604030504040204" pitchFamily="50" charset="-128"/>
                        </a:rPr>
                        <a:t>ID</a:t>
                      </a: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ユーザ入力不可</a:t>
                      </a:r>
                      <a:endParaRPr lang="en-US" altLang="ja-JP" sz="9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リソース提供手段の識別子のいずれかのラジオボタンを選択した場合のみ表示する項目</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16175743"/>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22</a:t>
                      </a:r>
                    </a:p>
                  </a:txBody>
                  <a:tcPr anchor="ctr"/>
                </a:tc>
                <a:tc>
                  <a:txBody>
                    <a:bodyPr/>
                    <a:lstStyle/>
                    <a:p>
                      <a:pPr algn="l"/>
                      <a:r>
                        <a:rPr kumimoji="1" lang="ja-JP" altLang="en-US" sz="900" dirty="0">
                          <a:solidFill>
                            <a:schemeClr val="tx1"/>
                          </a:solidFill>
                          <a:latin typeface="Meiryo UI" panose="020B0604030504040204" pitchFamily="50" charset="-128"/>
                          <a:ea typeface="Meiryo UI" panose="020B0604030504040204" pitchFamily="50" charset="-128"/>
                        </a:rPr>
                        <a:t>前段イベント識別子</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リソース提供手段の識別子のいずれかのラジオボタンを選択した場合のみ表示する項目</a:t>
                      </a:r>
                      <a:endParaRPr lang="en-US" altLang="ja-JP" sz="9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7047223"/>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23</a:t>
                      </a:r>
                    </a:p>
                  </a:txBody>
                  <a:tcPr anchor="ctr"/>
                </a:tc>
                <a:tc>
                  <a:txBody>
                    <a:bodyPr/>
                    <a:lstStyle/>
                    <a:p>
                      <a:pPr algn="l"/>
                      <a:r>
                        <a:rPr kumimoji="1" lang="ja-JP" altLang="en-US" sz="900" dirty="0">
                          <a:solidFill>
                            <a:schemeClr val="tx1"/>
                          </a:solidFill>
                          <a:latin typeface="Meiryo UI" panose="020B0604030504040204" pitchFamily="50" charset="-128"/>
                          <a:ea typeface="Meiryo UI" panose="020B0604030504040204" pitchFamily="50" charset="-128"/>
                        </a:rPr>
                        <a:t>データ名</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配信の情報提供ページ</a:t>
                      </a:r>
                      <a:r>
                        <a:rPr lang="en-US" altLang="ja-JP" sz="900" dirty="0">
                          <a:solidFill>
                            <a:schemeClr val="tx1"/>
                          </a:solidFill>
                          <a:latin typeface="Meiryo UI" panose="020B0604030504040204" pitchFamily="50" charset="-128"/>
                          <a:ea typeface="Meiryo UI" panose="020B0604030504040204" pitchFamily="50" charset="-128"/>
                        </a:rPr>
                        <a:t>URL</a:t>
                      </a:r>
                      <a:r>
                        <a:rPr lang="ja-JP" altLang="en-US" sz="900" dirty="0">
                          <a:solidFill>
                            <a:schemeClr val="tx1"/>
                          </a:solidFill>
                          <a:latin typeface="Meiryo UI" panose="020B0604030504040204" pitchFamily="50" charset="-128"/>
                          <a:ea typeface="Meiryo UI" panose="020B0604030504040204" pitchFamily="50" charset="-128"/>
                        </a:rPr>
                        <a:t>に設定された値</a:t>
                      </a:r>
                      <a:endParaRPr lang="en-US" altLang="ja-JP"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リソース提供手段の識別子のいずれかのラジオボタンを選択した場合のみ表示する項目</a:t>
                      </a:r>
                      <a:endParaRPr lang="en-US" altLang="ja-JP" sz="9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4142502682"/>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24</a:t>
                      </a:r>
                    </a:p>
                  </a:txBody>
                  <a:tcPr anchor="ct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CADDE</a:t>
                      </a:r>
                      <a:r>
                        <a:rPr kumimoji="1" lang="ja-JP" altLang="en-US" sz="900">
                          <a:solidFill>
                            <a:schemeClr val="tx1"/>
                          </a:solidFill>
                          <a:latin typeface="Meiryo UI" panose="020B0604030504040204" pitchFamily="50" charset="-128"/>
                          <a:ea typeface="Meiryo UI" panose="020B0604030504040204" pitchFamily="50" charset="-128"/>
                        </a:rPr>
                        <a:t>ユーザ</a:t>
                      </a:r>
                      <a:r>
                        <a:rPr kumimoji="1" lang="en-US" altLang="ja-JP" sz="900" dirty="0">
                          <a:solidFill>
                            <a:schemeClr val="tx1"/>
                          </a:solidFill>
                          <a:latin typeface="Meiryo UI" panose="020B0604030504040204" pitchFamily="50" charset="-128"/>
                          <a:ea typeface="Meiryo UI" panose="020B0604030504040204" pitchFamily="50" charset="-128"/>
                        </a:rPr>
                        <a:t>ID</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リソース提供手段の識別子のいずれかのラジオボタンを選択した場合のみ表示する項目</a:t>
                      </a:r>
                      <a:endParaRPr lang="en-US" altLang="ja-JP" sz="9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369833669"/>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25</a:t>
                      </a:r>
                    </a:p>
                  </a:txBody>
                  <a:tcPr anchor="ctr"/>
                </a:tc>
                <a:tc>
                  <a:txBody>
                    <a:bodyPr/>
                    <a:lstStyle/>
                    <a:p>
                      <a:pPr algn="l"/>
                      <a:r>
                        <a:rPr kumimoji="1" lang="ja-JP" altLang="en-US" sz="900" dirty="0">
                          <a:solidFill>
                            <a:schemeClr val="tx1"/>
                          </a:solidFill>
                          <a:latin typeface="Meiryo UI" panose="020B0604030504040204" pitchFamily="50" charset="-128"/>
                          <a:ea typeface="Meiryo UI" panose="020B0604030504040204" pitchFamily="50" charset="-128"/>
                        </a:rPr>
                        <a:t>データサービスのタイトル</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785228386"/>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26</a:t>
                      </a:r>
                    </a:p>
                  </a:txBody>
                  <a:tcPr anchor="ctr"/>
                </a:tc>
                <a:tc>
                  <a:txBody>
                    <a:bodyPr/>
                    <a:lstStyle/>
                    <a:p>
                      <a:pPr algn="l"/>
                      <a:r>
                        <a:rPr kumimoji="1" lang="ja-JP" altLang="en-US" sz="900" dirty="0">
                          <a:solidFill>
                            <a:schemeClr val="tx1"/>
                          </a:solidFill>
                          <a:latin typeface="Meiryo UI" panose="020B0604030504040204" pitchFamily="50" charset="-128"/>
                          <a:ea typeface="Meiryo UI" panose="020B0604030504040204" pitchFamily="50" charset="-128"/>
                        </a:rPr>
                        <a:t>データサービスのエンドポイント</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228436816"/>
                  </a:ext>
                </a:extLst>
              </a:tr>
              <a:tr h="141723">
                <a:tc>
                  <a:txBody>
                    <a:bodyPr/>
                    <a:lstStyle/>
                    <a:p>
                      <a:pPr algn="ctr"/>
                      <a:r>
                        <a:rPr kumimoji="1" lang="en-US" altLang="ja-JP" sz="900">
                          <a:solidFill>
                            <a:schemeClr val="tx1"/>
                          </a:solidFill>
                          <a:latin typeface="Meiryo UI" panose="020B0604030504040204" pitchFamily="50" charset="-128"/>
                          <a:ea typeface="Meiryo UI" panose="020B0604030504040204" pitchFamily="50" charset="-128"/>
                        </a:rPr>
                        <a:t>27</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900" dirty="0">
                          <a:solidFill>
                            <a:schemeClr val="tx1"/>
                          </a:solidFill>
                          <a:latin typeface="Meiryo UI" panose="020B0604030504040204" pitchFamily="50" charset="-128"/>
                          <a:ea typeface="Meiryo UI" panose="020B0604030504040204" pitchFamily="50" charset="-128"/>
                        </a:rPr>
                        <a:t>データサービスのエンドポイントの定義</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152741405"/>
                  </a:ext>
                </a:extLst>
              </a:tr>
            </a:tbl>
          </a:graphicData>
        </a:graphic>
      </p:graphicFrame>
      <p:sp>
        <p:nvSpPr>
          <p:cNvPr id="6" name="テキスト ボックス 5">
            <a:extLst>
              <a:ext uri="{FF2B5EF4-FFF2-40B4-BE49-F238E27FC236}">
                <a16:creationId xmlns:a16="http://schemas.microsoft.com/office/drawing/2014/main" id="{6FC44401-072F-47D5-8D59-D95A57D2D1A1}"/>
              </a:ext>
            </a:extLst>
          </p:cNvPr>
          <p:cNvSpPr txBox="1"/>
          <p:nvPr/>
        </p:nvSpPr>
        <p:spPr>
          <a:xfrm>
            <a:off x="218830" y="657969"/>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■入力フィールドごとのテンプレートの初期値を示す。</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00883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2.9</a:t>
            </a:r>
            <a:r>
              <a:rPr lang="ja-JP" altLang="en-US" sz="1800" dirty="0">
                <a:solidFill>
                  <a:schemeClr val="tx1"/>
                </a:solidFill>
                <a:latin typeface="Meiryo UI" panose="020B0604030504040204" pitchFamily="50" charset="-128"/>
                <a:ea typeface="Meiryo UI" panose="020B0604030504040204" pitchFamily="50" charset="-128"/>
              </a:rPr>
              <a:t>　テンプレート機能</a:t>
            </a:r>
            <a:r>
              <a:rPr lang="en-US" altLang="ja-JP" sz="1800" dirty="0">
                <a:solidFill>
                  <a:schemeClr val="tx1"/>
                </a:solidFill>
                <a:latin typeface="Meiryo UI" panose="020B0604030504040204" pitchFamily="50" charset="-128"/>
                <a:ea typeface="Meiryo UI" panose="020B0604030504040204" pitchFamily="50" charset="-128"/>
              </a:rPr>
              <a:t>(5</a:t>
            </a:r>
            <a:r>
              <a:rPr lang="en-US" altLang="ja-JP" sz="1800" dirty="0">
                <a:latin typeface="Meiryo UI" panose="020B0604030504040204" pitchFamily="50" charset="-128"/>
                <a:ea typeface="Meiryo UI" panose="020B0604030504040204" pitchFamily="50" charset="-128"/>
              </a:rPr>
              <a:t>/6</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graphicFrame>
        <p:nvGraphicFramePr>
          <p:cNvPr id="8" name="表 7">
            <a:extLst>
              <a:ext uri="{FF2B5EF4-FFF2-40B4-BE49-F238E27FC236}">
                <a16:creationId xmlns:a16="http://schemas.microsoft.com/office/drawing/2014/main" id="{8500F17F-1984-4C05-BE82-308FE2B86F71}"/>
              </a:ext>
            </a:extLst>
          </p:cNvPr>
          <p:cNvGraphicFramePr>
            <a:graphicFrameLocks noGrp="1"/>
          </p:cNvGraphicFramePr>
          <p:nvPr>
            <p:extLst>
              <p:ext uri="{D42A27DB-BD31-4B8C-83A1-F6EECF244321}">
                <p14:modId xmlns:p14="http://schemas.microsoft.com/office/powerpoint/2010/main" val="3913781021"/>
              </p:ext>
            </p:extLst>
          </p:nvPr>
        </p:nvGraphicFramePr>
        <p:xfrm>
          <a:off x="133350" y="985504"/>
          <a:ext cx="9658350" cy="20574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144037847"/>
                    </a:ext>
                  </a:extLst>
                </a:gridCol>
                <a:gridCol w="2209800">
                  <a:extLst>
                    <a:ext uri="{9D8B030D-6E8A-4147-A177-3AD203B41FA5}">
                      <a16:colId xmlns:a16="http://schemas.microsoft.com/office/drawing/2014/main" val="2104206834"/>
                    </a:ext>
                  </a:extLst>
                </a:gridCol>
                <a:gridCol w="857250">
                  <a:extLst>
                    <a:ext uri="{9D8B030D-6E8A-4147-A177-3AD203B41FA5}">
                      <a16:colId xmlns:a16="http://schemas.microsoft.com/office/drawing/2014/main" val="1762568848"/>
                    </a:ext>
                  </a:extLst>
                </a:gridCol>
                <a:gridCol w="1914525">
                  <a:extLst>
                    <a:ext uri="{9D8B030D-6E8A-4147-A177-3AD203B41FA5}">
                      <a16:colId xmlns:a16="http://schemas.microsoft.com/office/drawing/2014/main" val="2617645779"/>
                    </a:ext>
                  </a:extLst>
                </a:gridCol>
                <a:gridCol w="4295775">
                  <a:extLst>
                    <a:ext uri="{9D8B030D-6E8A-4147-A177-3AD203B41FA5}">
                      <a16:colId xmlns:a16="http://schemas.microsoft.com/office/drawing/2014/main" val="3161971557"/>
                    </a:ext>
                  </a:extLst>
                </a:gridCol>
              </a:tblGrid>
              <a:tr h="141723">
                <a:tc>
                  <a:txBody>
                    <a:bodyPr/>
                    <a:lstStyle/>
                    <a:p>
                      <a:pPr algn="ctr"/>
                      <a:r>
                        <a:rPr kumimoji="1" lang="en-US" altLang="ja-JP" sz="900" dirty="0">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フィールド名</a:t>
                      </a: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設定</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デフォルト値</a:t>
                      </a: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a:t>
                      </a:r>
                      <a:endParaRPr kumimoji="1" lang="ja-JP" altLang="en-US" sz="900">
                        <a:latin typeface="Meiryo UI" panose="020B0604030504040204" pitchFamily="50" charset="-128"/>
                        <a:ea typeface="Meiryo UI" panose="020B0604030504040204" pitchFamily="50" charset="-128"/>
                      </a:endParaRPr>
                    </a:p>
                  </a:txBody>
                  <a:tcPr/>
                </a:tc>
                <a:tc>
                  <a:txBody>
                    <a:bodyPr/>
                    <a:lstStyle/>
                    <a:p>
                      <a:pPr algn="l"/>
                      <a:r>
                        <a:rPr kumimoji="1"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データセットの主分類</a:t>
                      </a:r>
                      <a:endParaRPr kumimoji="1"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29072677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2</a:t>
                      </a:r>
                      <a:endParaRPr kumimoji="1" lang="ja-JP" altLang="en-US" sz="90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データセットのキーワード</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3</a:t>
                      </a:r>
                      <a:endParaRPr kumimoji="1" lang="ja-JP" altLang="en-US" sz="90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データセットの情報を記述する言語</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日本語</a:t>
                      </a:r>
                      <a:endParaRPr kumimoji="1" lang="en-US" altLang="ja-JP" sz="900" dirty="0">
                        <a:latin typeface="Meiryo UI" panose="020B0604030504040204" pitchFamily="50" charset="-128"/>
                        <a:ea typeface="Meiryo UI" panose="020B0604030504040204" pitchFamily="50" charset="-128"/>
                      </a:endParaRP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4</a:t>
                      </a:r>
                      <a:endParaRPr kumimoji="1" lang="ja-JP" altLang="en-US" sz="90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語彙</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kumimoji="1" lang="en-US" altLang="ja-JP" sz="900" dirty="0">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5</a:t>
                      </a:r>
                      <a:endParaRPr kumimoji="1" lang="ja-JP" altLang="en-US" sz="9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用語</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900" b="0" i="0" u="none" strike="noStrike" kern="1200" cap="none" spc="0" normalizeH="0" baseline="0" noProof="0" dirty="0">
                        <a:ln>
                          <a:noFill/>
                        </a:ln>
                        <a:solidFill>
                          <a:prstClr val="black">
                            <a:lumMod val="85000"/>
                            <a:lumOff val="15000"/>
                          </a:prstClr>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6</a:t>
                      </a:r>
                      <a:endParaRPr kumimoji="1" lang="ja-JP" altLang="en-US" sz="9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データセットの提供頻度</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900" b="0" i="0" u="none" strike="noStrike" kern="1200" cap="none" spc="0" normalizeH="0" baseline="0" noProof="0" dirty="0">
                        <a:ln>
                          <a:noFill/>
                        </a:ln>
                        <a:solidFill>
                          <a:prstClr val="black">
                            <a:lumMod val="85000"/>
                            <a:lumOff val="15000"/>
                          </a:prstClr>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6755171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7</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データセットの対象地域</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27566273"/>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8</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データセットの対象期間</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02519220"/>
                  </a:ext>
                </a:extLst>
              </a:tr>
            </a:tbl>
          </a:graphicData>
        </a:graphic>
      </p:graphicFrame>
      <p:sp>
        <p:nvSpPr>
          <p:cNvPr id="6" name="テキスト ボックス 5">
            <a:extLst>
              <a:ext uri="{FF2B5EF4-FFF2-40B4-BE49-F238E27FC236}">
                <a16:creationId xmlns:a16="http://schemas.microsoft.com/office/drawing/2014/main" id="{259A1F73-5E6B-490E-89C1-4B041617BFB0}"/>
              </a:ext>
            </a:extLst>
          </p:cNvPr>
          <p:cNvSpPr txBox="1"/>
          <p:nvPr/>
        </p:nvSpPr>
        <p:spPr>
          <a:xfrm>
            <a:off x="218830" y="657969"/>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■入力フィールドごとのテンプレートの初期値を示す。</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98062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2.9</a:t>
            </a:r>
            <a:r>
              <a:rPr lang="ja-JP" altLang="en-US" sz="1800" dirty="0">
                <a:solidFill>
                  <a:schemeClr val="tx1"/>
                </a:solidFill>
                <a:latin typeface="Meiryo UI" panose="020B0604030504040204" pitchFamily="50" charset="-128"/>
                <a:ea typeface="Meiryo UI" panose="020B0604030504040204" pitchFamily="50" charset="-128"/>
              </a:rPr>
              <a:t>　テンプレート機能</a:t>
            </a:r>
            <a:r>
              <a:rPr lang="en-US" altLang="ja-JP" sz="1800" dirty="0">
                <a:solidFill>
                  <a:schemeClr val="tx1"/>
                </a:solidFill>
                <a:latin typeface="Meiryo UI" panose="020B0604030504040204" pitchFamily="50" charset="-128"/>
                <a:ea typeface="Meiryo UI" panose="020B0604030504040204" pitchFamily="50" charset="-128"/>
              </a:rPr>
              <a:t>(6</a:t>
            </a:r>
            <a:r>
              <a:rPr lang="en-US" altLang="ja-JP" sz="1800" dirty="0">
                <a:latin typeface="Meiryo UI" panose="020B0604030504040204" pitchFamily="50" charset="-128"/>
                <a:ea typeface="Meiryo UI" panose="020B0604030504040204" pitchFamily="50" charset="-128"/>
              </a:rPr>
              <a:t>/6</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259A1F73-5E6B-490E-89C1-4B041617BFB0}"/>
              </a:ext>
            </a:extLst>
          </p:cNvPr>
          <p:cNvSpPr txBox="1"/>
          <p:nvPr/>
        </p:nvSpPr>
        <p:spPr>
          <a:xfrm>
            <a:off x="218830" y="657969"/>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■入力フィールドごとのテンプレートの初期値を示す。</a:t>
            </a:r>
            <a:endParaRPr lang="en-US" altLang="ja-JP" sz="1600" dirty="0">
              <a:latin typeface="Meiryo UI" panose="020B0604030504040204" pitchFamily="50" charset="-128"/>
              <a:ea typeface="Meiryo UI" panose="020B0604030504040204" pitchFamily="50" charset="-128"/>
            </a:endParaRPr>
          </a:p>
        </p:txBody>
      </p:sp>
      <p:graphicFrame>
        <p:nvGraphicFramePr>
          <p:cNvPr id="5" name="表 4">
            <a:extLst>
              <a:ext uri="{FF2B5EF4-FFF2-40B4-BE49-F238E27FC236}">
                <a16:creationId xmlns:a16="http://schemas.microsoft.com/office/drawing/2014/main" id="{90065F18-87C1-4E60-972B-15D68EA6D7A2}"/>
              </a:ext>
            </a:extLst>
          </p:cNvPr>
          <p:cNvGraphicFramePr>
            <a:graphicFrameLocks noGrp="1"/>
          </p:cNvGraphicFramePr>
          <p:nvPr>
            <p:extLst>
              <p:ext uri="{D42A27DB-BD31-4B8C-83A1-F6EECF244321}">
                <p14:modId xmlns:p14="http://schemas.microsoft.com/office/powerpoint/2010/main" val="318210506"/>
              </p:ext>
            </p:extLst>
          </p:nvPr>
        </p:nvGraphicFramePr>
        <p:xfrm>
          <a:off x="133350" y="983232"/>
          <a:ext cx="9658350" cy="54864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144037847"/>
                    </a:ext>
                  </a:extLst>
                </a:gridCol>
                <a:gridCol w="2180724">
                  <a:extLst>
                    <a:ext uri="{9D8B030D-6E8A-4147-A177-3AD203B41FA5}">
                      <a16:colId xmlns:a16="http://schemas.microsoft.com/office/drawing/2014/main" val="2104206834"/>
                    </a:ext>
                  </a:extLst>
                </a:gridCol>
                <a:gridCol w="610101">
                  <a:extLst>
                    <a:ext uri="{9D8B030D-6E8A-4147-A177-3AD203B41FA5}">
                      <a16:colId xmlns:a16="http://schemas.microsoft.com/office/drawing/2014/main" val="1762568848"/>
                    </a:ext>
                  </a:extLst>
                </a:gridCol>
                <a:gridCol w="2672113">
                  <a:extLst>
                    <a:ext uri="{9D8B030D-6E8A-4147-A177-3AD203B41FA5}">
                      <a16:colId xmlns:a16="http://schemas.microsoft.com/office/drawing/2014/main" val="2617645779"/>
                    </a:ext>
                  </a:extLst>
                </a:gridCol>
                <a:gridCol w="3814412">
                  <a:extLst>
                    <a:ext uri="{9D8B030D-6E8A-4147-A177-3AD203B41FA5}">
                      <a16:colId xmlns:a16="http://schemas.microsoft.com/office/drawing/2014/main" val="3161971557"/>
                    </a:ext>
                  </a:extLst>
                </a:gridCol>
              </a:tblGrid>
              <a:tr h="141723">
                <a:tc>
                  <a:txBody>
                    <a:bodyPr/>
                    <a:lstStyle/>
                    <a:p>
                      <a:pPr algn="ctr"/>
                      <a:r>
                        <a:rPr kumimoji="1" lang="en-US" altLang="ja-JP" sz="900" dirty="0">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フィールド名</a:t>
                      </a: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設定</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デフォルト値</a:t>
                      </a: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a:t>
                      </a:r>
                      <a:endParaRPr kumimoji="1" lang="ja-JP" altLang="en-US" sz="900">
                        <a:latin typeface="Meiryo UI" panose="020B0604030504040204" pitchFamily="50" charset="-128"/>
                        <a:ea typeface="Meiryo UI" panose="020B0604030504040204" pitchFamily="50" charset="-128"/>
                      </a:endParaRPr>
                    </a:p>
                  </a:txBody>
                  <a:tcPr/>
                </a:tc>
                <a:tc>
                  <a:txBody>
                    <a:bodyPr/>
                    <a:lstStyle/>
                    <a:p>
                      <a:pPr algn="l"/>
                      <a:r>
                        <a:rPr kumimoji="1"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データセット・配信のライセンス（説明）</a:t>
                      </a:r>
                      <a:endParaRPr kumimoji="1"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CKAN</a:t>
                      </a:r>
                      <a:r>
                        <a:rPr kumimoji="1" lang="ja-JP" altLang="en-US" sz="900" dirty="0">
                          <a:latin typeface="Meiryo UI" panose="020B0604030504040204" pitchFamily="50" charset="-128"/>
                          <a:ea typeface="Meiryo UI" panose="020B0604030504040204" pitchFamily="50" charset="-128"/>
                        </a:rPr>
                        <a:t>から取得したライセンスリストの先頭の値</a:t>
                      </a:r>
                      <a:endParaRPr kumimoji="1" lang="en-US" altLang="ja-JP"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29072677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2</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データセット・配信のライセンス</a:t>
                      </a:r>
                      <a:endParaRPr kumimoji="1"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CKAN</a:t>
                      </a:r>
                      <a:r>
                        <a:rPr kumimoji="1" lang="ja-JP" altLang="en-US" sz="900" dirty="0">
                          <a:latin typeface="Meiryo UI" panose="020B0604030504040204" pitchFamily="50" charset="-128"/>
                          <a:ea typeface="Meiryo UI" panose="020B0604030504040204" pitchFamily="50" charset="-128"/>
                        </a:rPr>
                        <a:t>から取得したライセンスリストの先頭の値</a:t>
                      </a:r>
                      <a:endParaRPr kumimoji="1" lang="en-US" altLang="ja-JP"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45514869"/>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3</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データセット・配信の権利表明</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9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4</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データセット・配信のアクセス権（説明）</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1074112894"/>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5</a:t>
                      </a: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データセット・配信のアクセス権</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2473828996"/>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6</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データセット・配信に関する権利情報</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URL</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900" dirty="0">
                        <a:latin typeface="Meiryo UI" panose="020B0604030504040204" pitchFamily="50" charset="-128"/>
                        <a:ea typeface="Meiryo UI" panose="020B0604030504040204" pitchFamily="50" charset="-128"/>
                      </a:endParaRPr>
                    </a:p>
                  </a:txBody>
                  <a:tcPr/>
                </a:tc>
                <a:tc>
                  <a:txBody>
                    <a:bodyPr/>
                    <a:lstStyle/>
                    <a:p>
                      <a:pPr algn="l"/>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71624063"/>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7</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データセットを生成した活動</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900" dirty="0">
                        <a:latin typeface="Meiryo UI" panose="020B0604030504040204" pitchFamily="50" charset="-128"/>
                        <a:ea typeface="Meiryo UI" panose="020B0604030504040204" pitchFamily="50" charset="-128"/>
                      </a:endParaRPr>
                    </a:p>
                  </a:txBody>
                  <a:tcPr/>
                </a:tc>
                <a:tc>
                  <a:txBody>
                    <a:bodyPr/>
                    <a:lstStyle/>
                    <a:p>
                      <a:pPr algn="l"/>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10033795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8</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データセット・配信が準拠する標準</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URL</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900" dirty="0">
                        <a:latin typeface="Meiryo UI" panose="020B0604030504040204" pitchFamily="50" charset="-128"/>
                        <a:ea typeface="Meiryo UI" panose="020B0604030504040204" pitchFamily="50" charset="-128"/>
                      </a:endParaRPr>
                    </a:p>
                  </a:txBody>
                  <a:tcPr/>
                </a:tc>
                <a:tc>
                  <a:txBody>
                    <a:bodyPr/>
                    <a:lstStyle/>
                    <a:p>
                      <a:pPr algn="l"/>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61646204"/>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9</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契約形態</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10</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秘密保持義務</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11</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利用用途</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12</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開示範囲</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6755171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13</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データ活用地域</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制限なし</a:t>
                      </a:r>
                      <a:endParaRPr kumimoji="1" lang="en-US" altLang="ja-JP"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27566273"/>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14</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データ利用に関する注意事項</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0251922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15</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パーソナルデータの種別</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4157911"/>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16</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データの有効期間</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77826465"/>
                  </a:ext>
                </a:extLst>
              </a:tr>
              <a:tr h="224132">
                <a:tc>
                  <a:txBody>
                    <a:bodyPr/>
                    <a:lstStyle/>
                    <a:p>
                      <a:pPr algn="ctr"/>
                      <a:r>
                        <a:rPr kumimoji="1" lang="en-US" altLang="ja-JP" sz="900" dirty="0">
                          <a:latin typeface="Meiryo UI" panose="020B0604030504040204" pitchFamily="50" charset="-128"/>
                          <a:ea typeface="Meiryo UI" panose="020B0604030504040204" pitchFamily="50" charset="-128"/>
                        </a:rPr>
                        <a:t>17</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利用ライセンスの期限</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1182101"/>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18</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有償無償</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63927509"/>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19</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販売情報</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URL</a:t>
                      </a: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15465964"/>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20</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価格帯</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7998179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21</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データ販売に関わる特記事項</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4123034"/>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22</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明示された保証</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09477739"/>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23</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準拠法の対象国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68970965"/>
                  </a:ext>
                </a:extLst>
              </a:tr>
            </a:tbl>
          </a:graphicData>
        </a:graphic>
      </p:graphicFrame>
    </p:spTree>
    <p:extLst>
      <p:ext uri="{BB962C8B-B14F-4D97-AF65-F5344CB8AC3E}">
        <p14:creationId xmlns:p14="http://schemas.microsoft.com/office/powerpoint/2010/main" val="3770466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Web</a:t>
            </a:r>
            <a:r>
              <a:rPr lang="ja-JP" altLang="en-US" sz="1800" dirty="0">
                <a:latin typeface="Meiryo UI" panose="020B0604030504040204" pitchFamily="50" charset="-128"/>
                <a:ea typeface="Meiryo UI" panose="020B0604030504040204" pitchFamily="50" charset="-128"/>
              </a:rPr>
              <a:t>アプリケーションサーバ</a:t>
            </a:r>
            <a:r>
              <a:rPr lang="en-US" altLang="ja-JP" sz="1800" dirty="0">
                <a:latin typeface="Meiryo UI" panose="020B0604030504040204" pitchFamily="50" charset="-128"/>
                <a:ea typeface="Meiryo UI" panose="020B0604030504040204" pitchFamily="50" charset="-128"/>
              </a:rPr>
              <a:t>(flask) &gt; 2.10</a:t>
            </a:r>
            <a:r>
              <a:rPr lang="ja-JP" altLang="en-US" sz="1800" dirty="0">
                <a:latin typeface="Meiryo UI" panose="020B0604030504040204" pitchFamily="50" charset="-128"/>
                <a:ea typeface="Meiryo UI" panose="020B0604030504040204" pitchFamily="50" charset="-128"/>
              </a:rPr>
              <a:t>　来歴管理サーバ連携機能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577008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■データカタログ作成ツールが提供する来歴管理サーバ連携機能の機能仕様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来歴管理サーバの新規来歴登録</a:t>
            </a:r>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を呼び出し、「交換実績記録用リソース</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」を取得できること。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来歴管理サーバの公開履歴登録</a:t>
            </a:r>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を呼び出し、 「交換実績記録用リソース</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」を取得できること。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来歴管理サーバの前段イベント識別子検索機能を呼び出すこと。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■データカタログ作成ツールが提供する来歴管理サーバ連携機能の制限事項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新規来歴登録機能は以下の条件を満たした場合、実行可能である。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・「リソース提供手段の識別子」を選択していること。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・「配信のダウンロード</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」に</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を入力していること。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・新規来歴登録対象のリソースが取得済みであること。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・「来歴登録の有無」に「来歴登録を行う」を選択していること。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公開履歴登録機能は以下の条件を満たした場合、実行可能である。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・「リソース提供手段の識別子」を選択していること。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・「配信のダウンロード</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」に</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を入力していること。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・新規来歴登録対象のリソースが取得済みであること。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・「来歴登録の有無」に「来歴登録を行う」を選択していること。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前段イベント識別子検索機能は以下の条件を満たした場合、実行可能である。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・「ファイル名」と「</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ユーザ</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」を入力していること。</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28296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Web</a:t>
            </a:r>
            <a:r>
              <a:rPr lang="ja-JP" altLang="en-US" sz="1800" dirty="0">
                <a:latin typeface="Meiryo UI" panose="020B0604030504040204" pitchFamily="50" charset="-128"/>
                <a:ea typeface="Meiryo UI" panose="020B0604030504040204" pitchFamily="50" charset="-128"/>
              </a:rPr>
              <a:t>アプリケーションサーバ</a:t>
            </a:r>
            <a:r>
              <a:rPr lang="en-US" altLang="ja-JP" sz="1800" dirty="0">
                <a:latin typeface="Meiryo UI" panose="020B0604030504040204" pitchFamily="50" charset="-128"/>
                <a:ea typeface="Meiryo UI" panose="020B0604030504040204" pitchFamily="50" charset="-128"/>
              </a:rPr>
              <a:t>(flask) &gt; 2.11</a:t>
            </a:r>
            <a:r>
              <a:rPr lang="ja-JP" altLang="en-US" sz="1800" dirty="0">
                <a:latin typeface="Meiryo UI" panose="020B0604030504040204" pitchFamily="50" charset="-128"/>
                <a:ea typeface="Meiryo UI" panose="020B0604030504040204" pitchFamily="50" charset="-128"/>
              </a:rPr>
              <a:t>　ユーザ制御機能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528703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■データカタログ作成ツールが提供するユーザ制御機能の機能仕様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のユーザ情報を取得し、ログインユーザと紐づけること。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指定したユーザに紐づく組織情報を取得できること。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組織情報はログインしたユーザに設定されている</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から取得する。横断検索用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と詳細検索用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の両方の</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の設定がある場合は、両</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から取得した組織情報から共通値を抽出して使用する。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sysadmin</a:t>
            </a:r>
            <a:r>
              <a:rPr lang="ja-JP" altLang="en-US" sz="1600" dirty="0">
                <a:latin typeface="Meiryo UI" panose="020B0604030504040204" pitchFamily="50" charset="-128"/>
                <a:ea typeface="Meiryo UI" panose="020B0604030504040204" pitchFamily="50" charset="-128"/>
              </a:rPr>
              <a:t>でログインした際、ユーザ一覧を取得できること。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ユーザ一覧はコンフィグに設定されている</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から取得する。横断検索用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と詳細検索用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の両方の</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の設定がある場合は、両</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から取得したユーザ一覧から共通値を抽出して使用する。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sysadmin</a:t>
            </a:r>
            <a:r>
              <a:rPr lang="ja-JP" altLang="en-US" sz="1600" dirty="0">
                <a:latin typeface="Meiryo UI" panose="020B0604030504040204" pitchFamily="50" charset="-128"/>
                <a:ea typeface="Meiryo UI" panose="020B0604030504040204" pitchFamily="50" charset="-128"/>
              </a:rPr>
              <a:t>ログイン時、ユーザ情報の作成が行えること。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sysadmin</a:t>
            </a:r>
            <a:r>
              <a:rPr lang="ja-JP" altLang="en-US" sz="1600" dirty="0">
                <a:latin typeface="Meiryo UI" panose="020B0604030504040204" pitchFamily="50" charset="-128"/>
                <a:ea typeface="Meiryo UI" panose="020B0604030504040204" pitchFamily="50" charset="-128"/>
              </a:rPr>
              <a:t>ログイン時、ユーザ情報の編集が行えること。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sysadmin</a:t>
            </a:r>
            <a:r>
              <a:rPr lang="ja-JP" altLang="en-US" sz="1600" dirty="0">
                <a:latin typeface="Meiryo UI" panose="020B0604030504040204" pitchFamily="50" charset="-128"/>
                <a:ea typeface="Meiryo UI" panose="020B0604030504040204" pitchFamily="50" charset="-128"/>
              </a:rPr>
              <a:t>ログイン時、ユーザ情報の削除が行えること。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ユーザ情報に外部カタログサイトの情報を付与できること。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作成したユーザでデータカタログ作成ツールにログインできること。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作成したユーザの外部カタログサイトの情報から、外部カタログサイトに対してデータカタログの作成が行えること。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■データカタログ作成ツールが提供するユーザ制御機能の制限事項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ユーザ情報に含まれるメールアドレスは必須とする。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削除したユーザ含め、同一ユーザ名は作成不可とする。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他ユーザが作成したデータカタログの編集・削除は不可とする。</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71193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Web</a:t>
            </a:r>
            <a:r>
              <a:rPr lang="ja-JP" altLang="en-US" sz="1800" dirty="0">
                <a:latin typeface="Meiryo UI" panose="020B0604030504040204" pitchFamily="50" charset="-128"/>
                <a:ea typeface="Meiryo UI" panose="020B0604030504040204" pitchFamily="50" charset="-128"/>
              </a:rPr>
              <a:t>アプリケーションサーバ</a:t>
            </a:r>
            <a:r>
              <a:rPr lang="en-US" altLang="ja-JP" sz="1800" dirty="0">
                <a:latin typeface="Meiryo UI" panose="020B0604030504040204" pitchFamily="50" charset="-128"/>
                <a:ea typeface="Meiryo UI" panose="020B0604030504040204" pitchFamily="50" charset="-128"/>
              </a:rPr>
              <a:t>(flask) &gt; 2.12</a:t>
            </a:r>
            <a:r>
              <a:rPr lang="ja-JP" altLang="en-US" sz="1800" dirty="0">
                <a:latin typeface="Meiryo UI" panose="020B0604030504040204" pitchFamily="50" charset="-128"/>
                <a:ea typeface="Meiryo UI" panose="020B0604030504040204" pitchFamily="50" charset="-128"/>
              </a:rPr>
              <a:t>　地域検索機能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5015734"/>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■データカタログ作成ツールが提供する地域検索機能の前提条件</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データカタログ作成ツールが外部</a:t>
            </a:r>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geonames(https://www.geonames.org)</a:t>
            </a:r>
            <a:r>
              <a:rPr lang="ja-JP" altLang="en-US" sz="1600" dirty="0">
                <a:latin typeface="Meiryo UI" panose="020B0604030504040204" pitchFamily="50" charset="-128"/>
                <a:ea typeface="Meiryo UI" panose="020B0604030504040204" pitchFamily="50" charset="-128"/>
              </a:rPr>
              <a:t>にアクセスできること。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■データカタログ作成ツールが提供する地域検索機能の機能仕様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データカタログ作成ツールのフィールド「データセットの対象地域」に入力された検索ワードをもとに、入力候補を推測およびその結果を取得できること。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■データカタログ作成ツールが提供する地域検索機能の制限事項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検索可能な地域は</a:t>
            </a:r>
            <a:r>
              <a:rPr lang="en-US" altLang="ja-JP" sz="1600" dirty="0">
                <a:latin typeface="Meiryo UI" panose="020B0604030504040204" pitchFamily="50" charset="-128"/>
                <a:ea typeface="Meiryo UI" panose="020B0604030504040204" pitchFamily="50" charset="-128"/>
              </a:rPr>
              <a:t>geonames</a:t>
            </a:r>
            <a:r>
              <a:rPr lang="ja-JP" altLang="en-US" sz="1600" dirty="0">
                <a:latin typeface="Meiryo UI" panose="020B0604030504040204" pitchFamily="50" charset="-128"/>
                <a:ea typeface="Meiryo UI" panose="020B0604030504040204" pitchFamily="50" charset="-128"/>
              </a:rPr>
              <a:t>に依存する。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本機能を使用する場合は、</a:t>
            </a:r>
            <a:r>
              <a:rPr lang="en-US" altLang="ja-JP" sz="1600" dirty="0">
                <a:latin typeface="Meiryo UI" panose="020B0604030504040204" pitchFamily="50" charset="-128"/>
                <a:ea typeface="Meiryo UI" panose="020B0604030504040204" pitchFamily="50" charset="-128"/>
              </a:rPr>
              <a:t>config.json</a:t>
            </a:r>
            <a:r>
              <a:rPr lang="ja-JP" altLang="en-US" sz="1600" dirty="0">
                <a:latin typeface="Meiryo UI" panose="020B0604030504040204" pitchFamily="50" charset="-128"/>
                <a:ea typeface="Meiryo UI" panose="020B0604030504040204" pitchFamily="50" charset="-128"/>
              </a:rPr>
              <a:t>にて</a:t>
            </a:r>
            <a:r>
              <a:rPr lang="en-US" altLang="ja-JP" sz="1600" dirty="0" err="1">
                <a:latin typeface="Meiryo UI" panose="020B0604030504040204" pitchFamily="50" charset="-128"/>
                <a:ea typeface="Meiryo UI" panose="020B0604030504040204" pitchFamily="50" charset="-128"/>
              </a:rPr>
              <a:t>geonames</a:t>
            </a:r>
            <a:r>
              <a:rPr lang="ja-JP" altLang="en-US" sz="1600" dirty="0">
                <a:latin typeface="Meiryo UI" panose="020B0604030504040204" pitchFamily="50" charset="-128"/>
                <a:ea typeface="Meiryo UI" panose="020B0604030504040204" pitchFamily="50" charset="-128"/>
              </a:rPr>
              <a:t>の使用を有効に設定し、事前にユーザが登録した</a:t>
            </a:r>
            <a:r>
              <a:rPr lang="en-US" altLang="ja-JP" sz="1600" dirty="0">
                <a:latin typeface="Meiryo UI" panose="020B0604030504040204" pitchFamily="50" charset="-128"/>
                <a:ea typeface="Meiryo UI" panose="020B0604030504040204" pitchFamily="50" charset="-128"/>
              </a:rPr>
              <a:t>geonames</a:t>
            </a:r>
            <a:r>
              <a:rPr lang="ja-JP" altLang="en-US" sz="1600" dirty="0">
                <a:latin typeface="Meiryo UI" panose="020B0604030504040204" pitchFamily="50" charset="-128"/>
                <a:ea typeface="Meiryo UI" panose="020B0604030504040204" pitchFamily="50" charset="-128"/>
              </a:rPr>
              <a:t>のユーザ名を設定する必要がある。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04548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2.13 NGSI</a:t>
            </a:r>
            <a:r>
              <a:rPr lang="ja-JP" altLang="en-US" sz="1800" dirty="0">
                <a:solidFill>
                  <a:schemeClr val="tx1"/>
                </a:solidFill>
                <a:latin typeface="Meiryo UI" panose="020B0604030504040204" pitchFamily="50" charset="-128"/>
                <a:ea typeface="Meiryo UI" panose="020B0604030504040204" pitchFamily="50" charset="-128"/>
              </a:rPr>
              <a:t>連携コンテナ連携機能</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503813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連携コンテナ連携機能の機能仕様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連携コンテナにある</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データ取得機能を呼び出し、</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データが取得できること。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連携コンテナにある</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原本データ取得機能を呼び出し、取得した原本データから</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アプリケーションサーバ内に原本データファイルを作成できること。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連携コンテナにある</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データモデル取得機能を呼び出し、</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データモデルを取得できること。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データカタログ作成ツールが提供する</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連携コンテナ連携機能の制限事項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データ取得機能および</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原本データ取得機能を呼び出すためには、データカタログ作成ツールにおいて以下の条件を満たす必要がある。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・「配信の取得方法」に「</a:t>
            </a:r>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提供</a:t>
            </a:r>
            <a:r>
              <a:rPr lang="en-US" altLang="ja-JP" sz="1600" dirty="0">
                <a:latin typeface="Meiryo UI" panose="020B0604030504040204" pitchFamily="50" charset="-128"/>
                <a:ea typeface="Meiryo UI" panose="020B0604030504040204" pitchFamily="50" charset="-128"/>
              </a:rPr>
              <a:t>(NGSI API)</a:t>
            </a:r>
            <a:r>
              <a:rPr lang="ja-JP" altLang="en-US" sz="1600" dirty="0">
                <a:latin typeface="Meiryo UI" panose="020B0604030504040204" pitchFamily="50" charset="-128"/>
                <a:ea typeface="Meiryo UI" panose="020B0604030504040204" pitchFamily="50" charset="-128"/>
              </a:rPr>
              <a:t>」を選択していること。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・「配信の取得先</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」に</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を入力して、取得ボタンを押下していること。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データ種別、</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テナント、</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サービスパスの入力は必須ではない。）</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データモデル取得機能を呼び出すためには、データカタログ作成ツールにおいて以下の条件を満たす必要がある。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・「リソース提供手段の識別子」に「</a:t>
            </a:r>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提供</a:t>
            </a:r>
            <a:r>
              <a:rPr lang="en-US" altLang="ja-JP" sz="1600" dirty="0">
                <a:latin typeface="Meiryo UI" panose="020B0604030504040204" pitchFamily="50" charset="-128"/>
                <a:ea typeface="Meiryo UI" panose="020B0604030504040204" pitchFamily="50" charset="-128"/>
              </a:rPr>
              <a:t>(NGSI API)</a:t>
            </a:r>
            <a:r>
              <a:rPr lang="ja-JP" altLang="en-US" sz="1600" dirty="0">
                <a:latin typeface="Meiryo UI" panose="020B0604030504040204" pitchFamily="50" charset="-128"/>
                <a:ea typeface="Meiryo UI" panose="020B0604030504040204" pitchFamily="50" charset="-128"/>
              </a:rPr>
              <a:t>」を選択していること。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・「配信のダウンロード</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」に</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を入力していること。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データ種別」に値を入力していること。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データモデルの」の検索ボタンを押下していること。</a:t>
            </a:r>
            <a:endParaRPr lang="en-US" altLang="ja-JP" sz="1600" dirty="0">
              <a:latin typeface="Meiryo UI" panose="020B0604030504040204" pitchFamily="50" charset="-128"/>
              <a:ea typeface="Meiryo UI" panose="020B0604030504040204" pitchFamily="50" charset="-128"/>
            </a:endParaRPr>
          </a:p>
          <a:p>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33040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2.14 </a:t>
            </a:r>
            <a:r>
              <a:rPr lang="ja-JP" altLang="en-US" sz="1800" dirty="0">
                <a:solidFill>
                  <a:schemeClr val="tx1"/>
                </a:solidFill>
                <a:latin typeface="Meiryo UI" panose="020B0604030504040204" pitchFamily="50" charset="-128"/>
                <a:ea typeface="Meiryo UI" panose="020B0604030504040204" pitchFamily="50" charset="-128"/>
              </a:rPr>
              <a:t>認証サーバ連携機能</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503813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■データカタログ作成ツールが提供する認証サーバ連携機能の機能仕様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認証サーバの認証機能を呼び出し、</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ユーザの認証ができること。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データカタログ作成ツールが提供する認証サーバ連携機能の制限事項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データカタログ作成ツール利用前に</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ユーザ情報を</a:t>
            </a:r>
            <a:r>
              <a:rPr lang="en-US" altLang="ja-JP" sz="1600" dirty="0">
                <a:latin typeface="Meiryo UI" panose="020B0604030504040204" pitchFamily="50" charset="-128"/>
                <a:ea typeface="Meiryo UI" panose="020B0604030504040204" pitchFamily="50" charset="-128"/>
              </a:rPr>
              <a:t>keycloak</a:t>
            </a:r>
            <a:r>
              <a:rPr lang="ja-JP" altLang="en-US" sz="1600" dirty="0">
                <a:latin typeface="Meiryo UI" panose="020B0604030504040204" pitchFamily="50" charset="-128"/>
                <a:ea typeface="Meiryo UI" panose="020B0604030504040204" pitchFamily="50" charset="-128"/>
              </a:rPr>
              <a:t>で作成しておくこと。</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44083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 Web</a:t>
            </a:r>
            <a:r>
              <a:rPr lang="ja-JP" altLang="en-US" sz="1800" dirty="0">
                <a:latin typeface="Meiryo UI" panose="020B0604030504040204" pitchFamily="50" charset="-128"/>
                <a:ea typeface="Meiryo UI" panose="020B0604030504040204" pitchFamily="50" charset="-128"/>
              </a:rPr>
              <a:t>サーバ＆プロキシ</a:t>
            </a:r>
            <a:r>
              <a:rPr lang="en-US" altLang="ja-JP" sz="1800" dirty="0">
                <a:latin typeface="Meiryo UI" panose="020B0604030504040204" pitchFamily="50" charset="-128"/>
                <a:ea typeface="Meiryo UI" panose="020B0604030504040204" pitchFamily="50" charset="-128"/>
              </a:rPr>
              <a:t>(Nginx) &gt; 1.1 Web</a:t>
            </a:r>
            <a:r>
              <a:rPr lang="ja-JP" altLang="en-US" sz="1800" dirty="0">
                <a:latin typeface="Meiryo UI" panose="020B0604030504040204" pitchFamily="50" charset="-128"/>
                <a:ea typeface="Meiryo UI" panose="020B0604030504040204" pitchFamily="50" charset="-128"/>
              </a:rPr>
              <a:t>サーバ機能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85369"/>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サーバ機能の機能仕様</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・クライアント</a:t>
            </a:r>
            <a:r>
              <a:rPr lang="ja-JP" altLang="en-US" sz="1600" i="0" dirty="0">
                <a:solidFill>
                  <a:srgbClr val="111111"/>
                </a:solidFill>
                <a:effectLst/>
                <a:latin typeface="Meiryo UI" panose="020B0604030504040204" pitchFamily="50" charset="-128"/>
                <a:ea typeface="Meiryo UI" panose="020B0604030504040204" pitchFamily="50" charset="-128"/>
              </a:rPr>
              <a:t>から</a:t>
            </a:r>
            <a:r>
              <a:rPr lang="en-US" altLang="ja-JP" sz="1600" i="0" dirty="0">
                <a:solidFill>
                  <a:srgbClr val="111111"/>
                </a:solidFill>
                <a:effectLst/>
                <a:latin typeface="Meiryo UI" panose="020B0604030504040204" pitchFamily="50" charset="-128"/>
                <a:ea typeface="Meiryo UI" panose="020B0604030504040204" pitchFamily="50" charset="-128"/>
              </a:rPr>
              <a:t>HTTP/HTTPS</a:t>
            </a:r>
            <a:r>
              <a:rPr lang="ja-JP" altLang="en-US" sz="1600" i="0" dirty="0">
                <a:solidFill>
                  <a:srgbClr val="111111"/>
                </a:solidFill>
                <a:effectLst/>
                <a:latin typeface="Meiryo UI" panose="020B0604030504040204" pitchFamily="50" charset="-128"/>
                <a:ea typeface="Meiryo UI" panose="020B0604030504040204" pitchFamily="50" charset="-128"/>
              </a:rPr>
              <a:t>で送られたリクエストに対して</a:t>
            </a:r>
            <a:r>
              <a:rPr lang="en-US" altLang="ja-JP" sz="1600" i="0" dirty="0">
                <a:solidFill>
                  <a:srgbClr val="111111"/>
                </a:solidFill>
                <a:effectLst/>
                <a:latin typeface="Meiryo UI" panose="020B0604030504040204" pitchFamily="50" charset="-128"/>
                <a:ea typeface="Meiryo UI" panose="020B0604030504040204" pitchFamily="50" charset="-128"/>
              </a:rPr>
              <a:t>HTML</a:t>
            </a:r>
            <a:r>
              <a:rPr lang="ja-JP" altLang="en-US" sz="1600" i="0" dirty="0">
                <a:solidFill>
                  <a:srgbClr val="111111"/>
                </a:solidFill>
                <a:effectLst/>
                <a:latin typeface="Meiryo UI" panose="020B0604030504040204" pitchFamily="50" charset="-128"/>
                <a:ea typeface="Meiryo UI" panose="020B0604030504040204" pitchFamily="50" charset="-128"/>
              </a:rPr>
              <a:t>、</a:t>
            </a:r>
            <a:r>
              <a:rPr lang="en-US" altLang="ja-JP" sz="1600" i="0" dirty="0">
                <a:solidFill>
                  <a:srgbClr val="111111"/>
                </a:solidFill>
                <a:effectLst/>
                <a:latin typeface="Meiryo UI" panose="020B0604030504040204" pitchFamily="50" charset="-128"/>
                <a:ea typeface="Meiryo UI" panose="020B0604030504040204" pitchFamily="50" charset="-128"/>
              </a:rPr>
              <a:t>CSS</a:t>
            </a:r>
            <a:r>
              <a:rPr lang="ja-JP" altLang="en-US" sz="1600" i="0" dirty="0">
                <a:solidFill>
                  <a:srgbClr val="111111"/>
                </a:solidFill>
                <a:effectLst/>
                <a:latin typeface="Meiryo UI" panose="020B0604030504040204" pitchFamily="50" charset="-128"/>
                <a:ea typeface="Meiryo UI" panose="020B0604030504040204" pitchFamily="50" charset="-128"/>
              </a:rPr>
              <a:t>、</a:t>
            </a:r>
            <a:r>
              <a:rPr lang="en-US" altLang="ja-JP" sz="1600" i="0" dirty="0">
                <a:solidFill>
                  <a:srgbClr val="111111"/>
                </a:solidFill>
                <a:effectLst/>
                <a:latin typeface="Meiryo UI" panose="020B0604030504040204" pitchFamily="50" charset="-128"/>
                <a:ea typeface="Meiryo UI" panose="020B0604030504040204" pitchFamily="50" charset="-128"/>
              </a:rPr>
              <a:t>JavaScript</a:t>
            </a:r>
            <a:r>
              <a:rPr lang="ja-JP" altLang="en-US" sz="1600" i="0" dirty="0">
                <a:solidFill>
                  <a:srgbClr val="111111"/>
                </a:solidFill>
                <a:effectLst/>
                <a:latin typeface="Meiryo UI" panose="020B0604030504040204" pitchFamily="50" charset="-128"/>
                <a:ea typeface="Meiryo UI" panose="020B0604030504040204" pitchFamily="50" charset="-128"/>
              </a:rPr>
              <a:t>などの情報を返すこと。</a:t>
            </a:r>
            <a:endParaRPr lang="en-US" altLang="ja-JP" sz="1600" i="0" dirty="0">
              <a:solidFill>
                <a:srgbClr val="111111"/>
              </a:solidFill>
              <a:effectLst/>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HTTP</a:t>
            </a:r>
            <a:r>
              <a:rPr lang="ja-JP" altLang="en-US" sz="1600" dirty="0">
                <a:latin typeface="Meiryo UI" panose="020B0604030504040204" pitchFamily="50" charset="-128"/>
                <a:ea typeface="Meiryo UI" panose="020B0604030504040204" pitchFamily="50" charset="-128"/>
              </a:rPr>
              <a:t>リクエストをアプリケーションサーバに送信し、レスポンスをブラウザに返すこと。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Nginx</a:t>
            </a:r>
            <a:r>
              <a:rPr lang="ja-JP" altLang="en-US" sz="1600" dirty="0">
                <a:latin typeface="Meiryo UI" panose="020B0604030504040204" pitchFamily="50" charset="-128"/>
                <a:ea typeface="Meiryo UI" panose="020B0604030504040204" pitchFamily="50" charset="-128"/>
              </a:rPr>
              <a:t>の設定</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graphicFrame>
        <p:nvGraphicFramePr>
          <p:cNvPr id="3" name="表 3">
            <a:extLst>
              <a:ext uri="{FF2B5EF4-FFF2-40B4-BE49-F238E27FC236}">
                <a16:creationId xmlns:a16="http://schemas.microsoft.com/office/drawing/2014/main" id="{5D05EA00-8BF3-447C-A48E-F492F1E590B5}"/>
              </a:ext>
            </a:extLst>
          </p:cNvPr>
          <p:cNvGraphicFramePr>
            <a:graphicFrameLocks noGrp="1"/>
          </p:cNvGraphicFramePr>
          <p:nvPr>
            <p:extLst>
              <p:ext uri="{D42A27DB-BD31-4B8C-83A1-F6EECF244321}">
                <p14:modId xmlns:p14="http://schemas.microsoft.com/office/powerpoint/2010/main" val="2362374693"/>
              </p:ext>
            </p:extLst>
          </p:nvPr>
        </p:nvGraphicFramePr>
        <p:xfrm>
          <a:off x="161911" y="2197973"/>
          <a:ext cx="9438000" cy="3093720"/>
        </p:xfrm>
        <a:graphic>
          <a:graphicData uri="http://schemas.openxmlformats.org/drawingml/2006/table">
            <a:tbl>
              <a:tblPr firstRow="1" bandRow="1">
                <a:tableStyleId>{5C22544A-7EE6-4342-B048-85BDC9FD1C3A}</a:tableStyleId>
              </a:tblPr>
              <a:tblGrid>
                <a:gridCol w="346265">
                  <a:extLst>
                    <a:ext uri="{9D8B030D-6E8A-4147-A177-3AD203B41FA5}">
                      <a16:colId xmlns:a16="http://schemas.microsoft.com/office/drawing/2014/main" val="3489515248"/>
                    </a:ext>
                  </a:extLst>
                </a:gridCol>
                <a:gridCol w="2039985">
                  <a:extLst>
                    <a:ext uri="{9D8B030D-6E8A-4147-A177-3AD203B41FA5}">
                      <a16:colId xmlns:a16="http://schemas.microsoft.com/office/drawing/2014/main" val="631101698"/>
                    </a:ext>
                  </a:extLst>
                </a:gridCol>
                <a:gridCol w="2448817">
                  <a:extLst>
                    <a:ext uri="{9D8B030D-6E8A-4147-A177-3AD203B41FA5}">
                      <a16:colId xmlns:a16="http://schemas.microsoft.com/office/drawing/2014/main" val="3565528883"/>
                    </a:ext>
                  </a:extLst>
                </a:gridCol>
                <a:gridCol w="4602933">
                  <a:extLst>
                    <a:ext uri="{9D8B030D-6E8A-4147-A177-3AD203B41FA5}">
                      <a16:colId xmlns:a16="http://schemas.microsoft.com/office/drawing/2014/main" val="716527684"/>
                    </a:ext>
                  </a:extLst>
                </a:gridCol>
              </a:tblGrid>
              <a:tr h="370840">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設定名</a:t>
                      </a:r>
                    </a:p>
                  </a:txBody>
                  <a:tcPr/>
                </a:tc>
                <a:tc>
                  <a:txBody>
                    <a:bodyPr/>
                    <a:lstStyle/>
                    <a:p>
                      <a:r>
                        <a:rPr kumimoji="1" lang="ja-JP" altLang="en-US" sz="1000" dirty="0">
                          <a:latin typeface="Meiryo UI" panose="020B0604030504040204" pitchFamily="50" charset="-128"/>
                          <a:ea typeface="Meiryo UI" panose="020B0604030504040204" pitchFamily="50" charset="-128"/>
                        </a:rPr>
                        <a:t>概要</a:t>
                      </a:r>
                    </a:p>
                  </a:txBody>
                  <a:tcPr/>
                </a:tc>
                <a:tc>
                  <a:txBody>
                    <a:bodyPr/>
                    <a:lstStyle/>
                    <a:p>
                      <a:r>
                        <a:rPr kumimoji="1" lang="ja-JP" altLang="en-US" sz="1000" dirty="0">
                          <a:latin typeface="Meiryo UI" panose="020B0604030504040204" pitchFamily="50" charset="-128"/>
                          <a:ea typeface="Meiryo UI" panose="020B0604030504040204" pitchFamily="50" charset="-128"/>
                        </a:rPr>
                        <a:t>設定値</a:t>
                      </a:r>
                    </a:p>
                  </a:txBody>
                  <a:tcPr/>
                </a:tc>
                <a:extLst>
                  <a:ext uri="{0D108BD9-81ED-4DB2-BD59-A6C34878D82A}">
                    <a16:rowId xmlns:a16="http://schemas.microsoft.com/office/drawing/2014/main" val="264967831"/>
                  </a:ext>
                </a:extLst>
              </a:tr>
              <a:tr h="370840">
                <a:tc>
                  <a:txBody>
                    <a:bodyPr/>
                    <a:lstStyle/>
                    <a:p>
                      <a:pPr marL="0" lvl="0" indent="0" algn="just">
                        <a:buFont typeface="+mj-lt"/>
                        <a:buNone/>
                      </a:pPr>
                      <a:r>
                        <a:rPr lang="en-US" alt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1</a:t>
                      </a:r>
                      <a:r>
                        <a:rPr lang="en-US"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 </a:t>
                      </a:r>
                      <a:endParaRPr 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en-US"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listen</a:t>
                      </a:r>
                      <a:endParaRPr 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ja-JP" sz="1000" kern="100">
                          <a:solidFill>
                            <a:schemeClr val="tx1"/>
                          </a:solidFill>
                          <a:effectLst/>
                          <a:latin typeface="Meiryo UI" panose="020B0604030504040204" pitchFamily="50" charset="-128"/>
                          <a:ea typeface="Meiryo UI" panose="020B0604030504040204" pitchFamily="50" charset="-128"/>
                          <a:cs typeface="Arial" panose="020B0604020202020204" pitchFamily="34" charset="0"/>
                        </a:rPr>
                        <a:t>公開するポート番号</a:t>
                      </a:r>
                      <a:endParaRPr lang="ja-JP" sz="1000" kern="10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en-US" alt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443 ssl;</a:t>
                      </a:r>
                      <a:endParaRPr 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extLst>
                  <a:ext uri="{0D108BD9-81ED-4DB2-BD59-A6C34878D82A}">
                    <a16:rowId xmlns:a16="http://schemas.microsoft.com/office/drawing/2014/main" val="3895743207"/>
                  </a:ext>
                </a:extLst>
              </a:tr>
              <a:tr h="370840">
                <a:tc>
                  <a:txBody>
                    <a:bodyPr/>
                    <a:lstStyle/>
                    <a:p>
                      <a:pPr marL="0" lvl="0" indent="0" algn="just">
                        <a:buFont typeface="+mj-lt"/>
                        <a:buNone/>
                      </a:pPr>
                      <a:r>
                        <a:rPr lang="en-US" alt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2</a:t>
                      </a:r>
                      <a:endParaRPr 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en-US" alt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ssl_verify_client</a:t>
                      </a:r>
                      <a:endParaRPr 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ja-JP" altLang="en-US"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クライアント証明の設定</a:t>
                      </a:r>
                      <a:endParaRPr 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en-US" alt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on;</a:t>
                      </a:r>
                      <a:endParaRPr 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extLst>
                  <a:ext uri="{0D108BD9-81ED-4DB2-BD59-A6C34878D82A}">
                    <a16:rowId xmlns:a16="http://schemas.microsoft.com/office/drawing/2014/main" val="2360921987"/>
                  </a:ext>
                </a:extLst>
              </a:tr>
              <a:tr h="370840">
                <a:tc>
                  <a:txBody>
                    <a:bodyPr/>
                    <a:lstStyle/>
                    <a:p>
                      <a:pPr marL="0" lvl="0" indent="0" algn="just">
                        <a:buFont typeface="+mj-lt"/>
                        <a:buNone/>
                      </a:pPr>
                      <a:r>
                        <a:rPr lang="en-US" altLang="ja-JP"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3</a:t>
                      </a:r>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 </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location /</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t>
                      </a:r>
                      <a:r>
                        <a:rPr lang="ja-JP" sz="1000" kern="100" dirty="0">
                          <a:solidFill>
                            <a:srgbClr val="000000"/>
                          </a:solidFill>
                          <a:effectLst/>
                          <a:latin typeface="Meiryo UI" panose="020B0604030504040204" pitchFamily="50" charset="-128"/>
                          <a:ea typeface="Meiryo UI" panose="020B0604030504040204" pitchFamily="50" charset="-128"/>
                          <a:cs typeface="Arial" panose="020B0604020202020204" pitchFamily="34" charset="0"/>
                        </a:rPr>
                        <a:t>のロケーション設定</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root /var/www/public;</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autoindex on;</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add_header 'X-Content-Type-Options' nosniff;</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add_header 'X-XSS-Protection' "1; mode=block";</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add_header 'Content-Security-Policy' "default-src 'self'; frame-ancestors 'self'";</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add_header 'Referrer-Policy' no-referrer always;</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extLst>
                  <a:ext uri="{0D108BD9-81ED-4DB2-BD59-A6C34878D82A}">
                    <a16:rowId xmlns:a16="http://schemas.microsoft.com/office/drawing/2014/main" val="2157705291"/>
                  </a:ext>
                </a:extLst>
              </a:tr>
              <a:tr h="370840">
                <a:tc>
                  <a:txBody>
                    <a:bodyPr/>
                    <a:lstStyle/>
                    <a:p>
                      <a:pPr marL="0" lvl="0" indent="0" algn="just">
                        <a:buFont typeface="+mj-lt"/>
                        <a:buNone/>
                      </a:pPr>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 </a:t>
                      </a:r>
                      <a:r>
                        <a:rPr lang="en-US" altLang="ja-JP"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4</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location /api/v1/catalog/tool</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/api/v1/catalog/tool</a:t>
                      </a:r>
                      <a:r>
                        <a:rPr lang="ja-JP" sz="1000" kern="100" dirty="0">
                          <a:solidFill>
                            <a:srgbClr val="000000"/>
                          </a:solidFill>
                          <a:effectLst/>
                          <a:latin typeface="Meiryo UI" panose="020B0604030504040204" pitchFamily="50" charset="-128"/>
                          <a:ea typeface="Meiryo UI" panose="020B0604030504040204" pitchFamily="50" charset="-128"/>
                          <a:cs typeface="Arial" panose="020B0604020202020204" pitchFamily="34" charset="0"/>
                        </a:rPr>
                        <a:t>のロケーション設定</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proxy_pass http://catalog-tool-flask:18000/api/v1/catalog/tool;</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add_header 'X-Content-Type-Options' nosniff;</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add_header 'X-XSS-Protection' "1; mode=block";</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add_header 'Content-Security-Policy' "default-src 'self'; frame-ancestors 'self'";</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add_header 'Referrer-Policy' no-referrer always;</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extLst>
                  <a:ext uri="{0D108BD9-81ED-4DB2-BD59-A6C34878D82A}">
                    <a16:rowId xmlns:a16="http://schemas.microsoft.com/office/drawing/2014/main" val="1651739979"/>
                  </a:ext>
                </a:extLst>
              </a:tr>
            </a:tbl>
          </a:graphicData>
        </a:graphic>
      </p:graphicFrame>
    </p:spTree>
    <p:extLst>
      <p:ext uri="{BB962C8B-B14F-4D97-AF65-F5344CB8AC3E}">
        <p14:creationId xmlns:p14="http://schemas.microsoft.com/office/powerpoint/2010/main" val="3673277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2.15 </a:t>
            </a:r>
            <a:r>
              <a:rPr lang="ja-JP" altLang="en-US" sz="1800" dirty="0">
                <a:solidFill>
                  <a:schemeClr val="tx1"/>
                </a:solidFill>
                <a:latin typeface="Meiryo UI" panose="020B0604030504040204" pitchFamily="50" charset="-128"/>
                <a:ea typeface="Meiryo UI" panose="020B0604030504040204" pitchFamily="50" charset="-128"/>
              </a:rPr>
              <a:t>ユーザ情報データベース制御機能</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503813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■データカタログ作成ツールが提供するユーザ情報データベース制御機能の機能仕様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カラムを</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ユーザ</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（主キー）、</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ユーザ名、</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パスワードとするテーブルが作成できること。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ユーザ情報データベースに新規レコードを追加できること。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ユーザ情報データベースに登録済みのレコードを更新できること。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ユーザ情報データベースに登録済みのレコードを削除できること。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ユーザ情報データベースに登録済みのレコードから</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ユーザを取得できること。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データカタログ作成ツールが提供するユーザ情報データベース制御機能の制限事項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ユーザ情報データベースへの</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ユーザ</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が重複するレコードの追加、更新は不可とする。</a:t>
            </a:r>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4712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3. </a:t>
            </a:r>
            <a:r>
              <a:rPr lang="ja-JP" altLang="en-US" sz="1800" dirty="0">
                <a:latin typeface="Meiryo UI" panose="020B0604030504040204" pitchFamily="50" charset="-128"/>
                <a:ea typeface="Meiryo UI" panose="020B0604030504040204" pitchFamily="50" charset="-128"/>
              </a:rPr>
              <a:t>機械学習サーバ　</a:t>
            </a:r>
            <a:r>
              <a:rPr lang="en-US" altLang="ja-JP" sz="1800" dirty="0">
                <a:latin typeface="Meiryo UI" panose="020B0604030504040204" pitchFamily="50" charset="-128"/>
                <a:ea typeface="Meiryo UI" panose="020B0604030504040204" pitchFamily="50" charset="-128"/>
              </a:rPr>
              <a:t>&gt; 3.1</a:t>
            </a:r>
            <a:r>
              <a:rPr lang="ja-JP" altLang="en-US" sz="1800" dirty="0">
                <a:latin typeface="Meiryo UI" panose="020B0604030504040204" pitchFamily="50" charset="-128"/>
                <a:ea typeface="Meiryo UI" panose="020B0604030504040204" pitchFamily="50" charset="-128"/>
              </a:rPr>
              <a:t>　日時分析機能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5306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■データカタログ作成ツールが提供する日時分析機能の機能仕様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データカタログ作成ツールのフィールド「データセットのタイトル」、「データセットの説明」、データ概要情報のデータ</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の「配信の情報提供ページ</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」、データ概要情報のデータ</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の「ファイルのカラム名」に入力された値をもとに、「データセットの対象期間」を推測しその結果を取得すること。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■データカタログ作成ツールが提供する日時分析機能の制限事項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本機能を使用する場合は</a:t>
            </a:r>
            <a:r>
              <a:rPr lang="en-US" altLang="ja-JP" sz="1600" dirty="0">
                <a:latin typeface="Meiryo UI" panose="020B0604030504040204" pitchFamily="50" charset="-128"/>
                <a:ea typeface="Meiryo UI" panose="020B0604030504040204" pitchFamily="50" charset="-128"/>
              </a:rPr>
              <a:t>config.json</a:t>
            </a:r>
            <a:r>
              <a:rPr lang="ja-JP" altLang="en-US" sz="1600" dirty="0">
                <a:latin typeface="Meiryo UI" panose="020B0604030504040204" pitchFamily="50" charset="-128"/>
                <a:ea typeface="Meiryo UI" panose="020B0604030504040204" pitchFamily="50" charset="-128"/>
              </a:rPr>
              <a:t>にて日時分析機能の使用を有効に設定する必要がある。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データカタログに設定されているリソースが</a:t>
            </a:r>
            <a:r>
              <a:rPr lang="en-US" altLang="ja-JP" sz="1600" dirty="0">
                <a:latin typeface="Meiryo UI" panose="020B0604030504040204" pitchFamily="50" charset="-128"/>
                <a:ea typeface="Meiryo UI" panose="020B0604030504040204" pitchFamily="50" charset="-128"/>
              </a:rPr>
              <a:t>csv</a:t>
            </a:r>
            <a:r>
              <a:rPr lang="ja-JP" altLang="en-US" sz="1600" dirty="0">
                <a:latin typeface="Meiryo UI" panose="020B0604030504040204" pitchFamily="50" charset="-128"/>
                <a:ea typeface="Meiryo UI" panose="020B0604030504040204" pitchFamily="50" charset="-128"/>
              </a:rPr>
              <a:t>ファイルの場合のみ本機能は実行される。</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63712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3. </a:t>
            </a:r>
            <a:r>
              <a:rPr lang="ja-JP" altLang="en-US" sz="1800" dirty="0">
                <a:latin typeface="Meiryo UI" panose="020B0604030504040204" pitchFamily="50" charset="-128"/>
                <a:ea typeface="Meiryo UI" panose="020B0604030504040204" pitchFamily="50" charset="-128"/>
              </a:rPr>
              <a:t>機械学習サーバ　</a:t>
            </a:r>
            <a:r>
              <a:rPr lang="en-US" altLang="ja-JP" sz="1800" dirty="0">
                <a:latin typeface="Meiryo UI" panose="020B0604030504040204" pitchFamily="50" charset="-128"/>
                <a:ea typeface="Meiryo UI" panose="020B0604030504040204" pitchFamily="50" charset="-128"/>
              </a:rPr>
              <a:t>&gt; 3.2</a:t>
            </a:r>
            <a:r>
              <a:rPr lang="ja-JP" altLang="en-US" sz="1800" dirty="0">
                <a:latin typeface="Meiryo UI" panose="020B0604030504040204" pitchFamily="50" charset="-128"/>
                <a:ea typeface="Meiryo UI" panose="020B0604030504040204" pitchFamily="50" charset="-128"/>
              </a:rPr>
              <a:t>　地域分析機能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■データカタログ作成ツールが提供する地域分析機能の機能仕様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データカタログ作成ツールのフィールド「データセットのタイトル」、「データセットの説明」、「配信の情報提供ページ</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」に入力された値をもとに、「データセットの対象地域」を推測しその結果を取得できること。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■データカタログ作成ツールが提供する地域分析機能の制限事項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本機能を使用する場合は</a:t>
            </a:r>
            <a:r>
              <a:rPr lang="en-US" altLang="ja-JP" sz="1600" dirty="0">
                <a:latin typeface="Meiryo UI" panose="020B0604030504040204" pitchFamily="50" charset="-128"/>
                <a:ea typeface="Meiryo UI" panose="020B0604030504040204" pitchFamily="50" charset="-128"/>
              </a:rPr>
              <a:t>config.json</a:t>
            </a:r>
            <a:r>
              <a:rPr lang="ja-JP" altLang="en-US" sz="1600" dirty="0">
                <a:latin typeface="Meiryo UI" panose="020B0604030504040204" pitchFamily="50" charset="-128"/>
                <a:ea typeface="Meiryo UI" panose="020B0604030504040204" pitchFamily="50" charset="-128"/>
              </a:rPr>
              <a:t>にて地域分析機能の使用を有効に設定にする必要がある。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データカタログに設定されているリソースが</a:t>
            </a:r>
            <a:r>
              <a:rPr lang="en-US" altLang="ja-JP" sz="1600" dirty="0">
                <a:latin typeface="Meiryo UI" panose="020B0604030504040204" pitchFamily="50" charset="-128"/>
                <a:ea typeface="Meiryo UI" panose="020B0604030504040204" pitchFamily="50" charset="-128"/>
              </a:rPr>
              <a:t>csv</a:t>
            </a:r>
            <a:r>
              <a:rPr lang="ja-JP" altLang="en-US" sz="1600" dirty="0">
                <a:latin typeface="Meiryo UI" panose="020B0604030504040204" pitchFamily="50" charset="-128"/>
                <a:ea typeface="Meiryo UI" panose="020B0604030504040204" pitchFamily="50" charset="-128"/>
              </a:rPr>
              <a:t>ファイルの場合のみ本機能は実行される。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推測結果は国名データは「日本」固定とする。</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30004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3. </a:t>
            </a:r>
            <a:r>
              <a:rPr lang="ja-JP" altLang="en-US" sz="1800" dirty="0">
                <a:latin typeface="Meiryo UI" panose="020B0604030504040204" pitchFamily="50" charset="-128"/>
                <a:ea typeface="Meiryo UI" panose="020B0604030504040204" pitchFamily="50" charset="-128"/>
              </a:rPr>
              <a:t>機械学習サーバ　</a:t>
            </a:r>
            <a:r>
              <a:rPr lang="en-US" altLang="ja-JP" sz="1800" dirty="0">
                <a:latin typeface="Meiryo UI" panose="020B0604030504040204" pitchFamily="50" charset="-128"/>
                <a:ea typeface="Meiryo UI" panose="020B0604030504040204" pitchFamily="50" charset="-128"/>
              </a:rPr>
              <a:t>&gt; 3.3</a:t>
            </a:r>
            <a:r>
              <a:rPr lang="ja-JP" altLang="en-US" sz="1800" dirty="0">
                <a:latin typeface="Meiryo UI" panose="020B0604030504040204" pitchFamily="50" charset="-128"/>
                <a:ea typeface="Meiryo UI" panose="020B0604030504040204" pitchFamily="50" charset="-128"/>
              </a:rPr>
              <a:t>　主分類分析機能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■データカタログ作成ツールが提供するテーマ分析機能の機能仕様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データカタログ作成ツールのフィールド「データセットのタイトル」、「データセットの説明」に入力された値をもとに、「データセットの主分類」の候補を取得できること。</a:t>
            </a:r>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■データカタログ作成ツールが提供する主分類分析機能の制限事項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本機能を使用する場合は</a:t>
            </a:r>
            <a:r>
              <a:rPr lang="en-US" altLang="ja-JP" sz="1600" dirty="0">
                <a:latin typeface="Meiryo UI" panose="020B0604030504040204" pitchFamily="50" charset="-128"/>
                <a:ea typeface="Meiryo UI" panose="020B0604030504040204" pitchFamily="50" charset="-128"/>
              </a:rPr>
              <a:t>config.json</a:t>
            </a:r>
            <a:r>
              <a:rPr lang="ja-JP" altLang="en-US" sz="1600" dirty="0">
                <a:latin typeface="Meiryo UI" panose="020B0604030504040204" pitchFamily="50" charset="-128"/>
                <a:ea typeface="Meiryo UI" panose="020B0604030504040204" pitchFamily="50" charset="-128"/>
              </a:rPr>
              <a:t>にて主分類分析機能の使用を有効に設定にする必要がある。</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7367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3. </a:t>
            </a:r>
            <a:r>
              <a:rPr lang="ja-JP" altLang="en-US" sz="1800" dirty="0">
                <a:latin typeface="Meiryo UI" panose="020B0604030504040204" pitchFamily="50" charset="-128"/>
                <a:ea typeface="Meiryo UI" panose="020B0604030504040204" pitchFamily="50" charset="-128"/>
              </a:rPr>
              <a:t>機械学習サーバ　</a:t>
            </a:r>
            <a:r>
              <a:rPr lang="en-US" altLang="ja-JP" sz="1800" dirty="0">
                <a:latin typeface="Meiryo UI" panose="020B0604030504040204" pitchFamily="50" charset="-128"/>
                <a:ea typeface="Meiryo UI" panose="020B0604030504040204" pitchFamily="50" charset="-128"/>
              </a:rPr>
              <a:t>&gt; 3.4</a:t>
            </a:r>
            <a:r>
              <a:rPr lang="ja-JP" altLang="en-US" sz="1800" dirty="0">
                <a:latin typeface="Meiryo UI" panose="020B0604030504040204" pitchFamily="50" charset="-128"/>
                <a:ea typeface="Meiryo UI" panose="020B0604030504040204" pitchFamily="50" charset="-128"/>
              </a:rPr>
              <a:t>　キーワード分析機能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■データカタログ作成ツールが提供するキーワード分析機能の機能仕様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データカタログ作成ツールのフィールド「データセットのタイトル」、「データセットの説明」に入力された値をもとに「データセットのキーワード」の候補を取得できること。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■データカタログ作成ツールが提供するキーワード分析機能の制限事項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本機能を使用する場合は</a:t>
            </a:r>
            <a:r>
              <a:rPr lang="en-US" altLang="ja-JP" sz="1600" dirty="0">
                <a:latin typeface="Meiryo UI" panose="020B0604030504040204" pitchFamily="50" charset="-128"/>
                <a:ea typeface="Meiryo UI" panose="020B0604030504040204" pitchFamily="50" charset="-128"/>
              </a:rPr>
              <a:t>config.json</a:t>
            </a:r>
            <a:r>
              <a:rPr lang="ja-JP" altLang="en-US" sz="1600" dirty="0">
                <a:latin typeface="Meiryo UI" panose="020B0604030504040204" pitchFamily="50" charset="-128"/>
                <a:ea typeface="Meiryo UI" panose="020B0604030504040204" pitchFamily="50" charset="-128"/>
              </a:rPr>
              <a:t>にてキーワード分析機能の使用を有効に設定にする必要がある。</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21637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rPr>
              <a:t>4</a:t>
            </a:r>
            <a:r>
              <a:rPr lang="en-US" altLang="ja-JP" sz="1800" dirty="0">
                <a:solidFill>
                  <a:schemeClr val="tx1"/>
                </a:solidFill>
                <a:latin typeface="Meiryo UI" panose="020B0604030504040204" pitchFamily="50" charset="-128"/>
                <a:ea typeface="Meiryo UI" panose="020B0604030504040204" pitchFamily="50" charset="-128"/>
              </a:rPr>
              <a:t>. NGSI</a:t>
            </a:r>
            <a:r>
              <a:rPr lang="ja-JP" altLang="en-US" sz="1800" dirty="0">
                <a:solidFill>
                  <a:schemeClr val="tx1"/>
                </a:solidFill>
                <a:latin typeface="Meiryo UI" panose="020B0604030504040204" pitchFamily="50" charset="-128"/>
                <a:ea typeface="Meiryo UI" panose="020B0604030504040204" pitchFamily="50" charset="-128"/>
              </a:rPr>
              <a:t>連携コンテナ　</a:t>
            </a:r>
            <a:r>
              <a:rPr lang="en-US" altLang="ja-JP" sz="1800" dirty="0">
                <a:solidFill>
                  <a:schemeClr val="tx1"/>
                </a:solidFill>
                <a:latin typeface="Meiryo UI" panose="020B0604030504040204" pitchFamily="50" charset="-128"/>
                <a:ea typeface="Meiryo UI" panose="020B0604030504040204" pitchFamily="50" charset="-128"/>
              </a:rPr>
              <a:t>&gt; 4.1</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NGSI</a:t>
            </a:r>
            <a:r>
              <a:rPr lang="ja-JP" altLang="en-US" sz="1800" dirty="0">
                <a:solidFill>
                  <a:schemeClr val="tx1"/>
                </a:solidFill>
                <a:latin typeface="Meiryo UI" panose="020B0604030504040204" pitchFamily="50" charset="-128"/>
                <a:ea typeface="Meiryo UI" panose="020B0604030504040204" pitchFamily="50" charset="-128"/>
              </a:rPr>
              <a:t>データ取得機能</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■データカタログ作成ツールが提供するデータモデル取得機能の機能仕様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データカタログ作成ツールのフィールド「配信の取得先</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データ種別」「</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テナント」「</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サービスパス」に入力された値をもとに</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サーバから</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データが取得できること。</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02810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rPr>
              <a:t>4</a:t>
            </a:r>
            <a:r>
              <a:rPr lang="en-US" altLang="ja-JP" sz="1800" dirty="0">
                <a:solidFill>
                  <a:schemeClr val="tx1"/>
                </a:solidFill>
                <a:latin typeface="Meiryo UI" panose="020B0604030504040204" pitchFamily="50" charset="-128"/>
                <a:ea typeface="Meiryo UI" panose="020B0604030504040204" pitchFamily="50" charset="-128"/>
              </a:rPr>
              <a:t>. NGSI</a:t>
            </a:r>
            <a:r>
              <a:rPr lang="ja-JP" altLang="en-US" sz="1800" dirty="0">
                <a:solidFill>
                  <a:schemeClr val="tx1"/>
                </a:solidFill>
                <a:latin typeface="Meiryo UI" panose="020B0604030504040204" pitchFamily="50" charset="-128"/>
                <a:ea typeface="Meiryo UI" panose="020B0604030504040204" pitchFamily="50" charset="-128"/>
              </a:rPr>
              <a:t>連携コンテナ　</a:t>
            </a:r>
            <a:r>
              <a:rPr lang="en-US" altLang="ja-JP" sz="1800" dirty="0">
                <a:solidFill>
                  <a:schemeClr val="tx1"/>
                </a:solidFill>
                <a:latin typeface="Meiryo UI" panose="020B0604030504040204" pitchFamily="50" charset="-128"/>
                <a:ea typeface="Meiryo UI" panose="020B0604030504040204" pitchFamily="50" charset="-128"/>
              </a:rPr>
              <a:t>&gt; 4.2</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NGSI</a:t>
            </a:r>
            <a:r>
              <a:rPr lang="ja-JP" altLang="en-US" sz="1800" dirty="0">
                <a:solidFill>
                  <a:schemeClr val="tx1"/>
                </a:solidFill>
                <a:latin typeface="Meiryo UI" panose="020B0604030504040204" pitchFamily="50" charset="-128"/>
                <a:ea typeface="Meiryo UI" panose="020B0604030504040204" pitchFamily="50" charset="-128"/>
              </a:rPr>
              <a:t>原本データ取得機能</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■データカタログ作成ツールが提供するデータモデル取得機能の機能仕様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データカタログ作成ツールのフィールド「配信の取得先</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データ種別」「</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テナント」「</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サービスパス」に入力された値をもとに</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サーバから</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データを取得し、</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原本データを作成できること。</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55260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rPr>
              <a:t>4</a:t>
            </a:r>
            <a:r>
              <a:rPr lang="en-US" altLang="ja-JP" sz="1800" dirty="0">
                <a:solidFill>
                  <a:schemeClr val="tx1"/>
                </a:solidFill>
                <a:latin typeface="Meiryo UI" panose="020B0604030504040204" pitchFamily="50" charset="-128"/>
                <a:ea typeface="Meiryo UI" panose="020B0604030504040204" pitchFamily="50" charset="-128"/>
              </a:rPr>
              <a:t>. NGSI</a:t>
            </a:r>
            <a:r>
              <a:rPr lang="ja-JP" altLang="en-US" sz="1800" dirty="0">
                <a:solidFill>
                  <a:schemeClr val="tx1"/>
                </a:solidFill>
                <a:latin typeface="Meiryo UI" panose="020B0604030504040204" pitchFamily="50" charset="-128"/>
                <a:ea typeface="Meiryo UI" panose="020B0604030504040204" pitchFamily="50" charset="-128"/>
              </a:rPr>
              <a:t>連携コンテナ　</a:t>
            </a:r>
            <a:r>
              <a:rPr lang="en-US" altLang="ja-JP" sz="1800" dirty="0">
                <a:solidFill>
                  <a:schemeClr val="tx1"/>
                </a:solidFill>
                <a:latin typeface="Meiryo UI" panose="020B0604030504040204" pitchFamily="50" charset="-128"/>
                <a:ea typeface="Meiryo UI" panose="020B0604030504040204" pitchFamily="50" charset="-128"/>
              </a:rPr>
              <a:t>&gt; 4.3</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NGSI</a:t>
            </a:r>
            <a:r>
              <a:rPr lang="ja-JP" altLang="en-US" sz="1800" dirty="0">
                <a:solidFill>
                  <a:schemeClr val="tx1"/>
                </a:solidFill>
                <a:latin typeface="Meiryo UI" panose="020B0604030504040204" pitchFamily="50" charset="-128"/>
                <a:ea typeface="Meiryo UI" panose="020B0604030504040204" pitchFamily="50" charset="-128"/>
              </a:rPr>
              <a:t>データモデル取得機能</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■データカタログ作成ツールが提供するデータモデル取得機能の機能仕様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データカタログ作成ツールのフィールド「配信のダウンロード</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データ種別」「</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テナント」「</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サービスパス」に入力された値をもとに</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サーバから「</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データモデル」を取得できること。</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24728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t>5</a:t>
            </a:r>
            <a:r>
              <a:rPr lang="en-US" altLang="ja-JP" sz="1800" dirty="0">
                <a:latin typeface="Meiryo UI" panose="020B0604030504040204" pitchFamily="50" charset="-128"/>
                <a:ea typeface="Meiryo UI" panose="020B0604030504040204" pitchFamily="50" charset="-128"/>
              </a:rPr>
              <a:t>. </a:t>
            </a:r>
            <a:r>
              <a:rPr lang="ja-JP" altLang="en-US" sz="1800" dirty="0">
                <a:latin typeface="Meiryo UI" panose="020B0604030504040204" pitchFamily="50" charset="-128"/>
                <a:ea typeface="Meiryo UI" panose="020B0604030504040204" pitchFamily="50" charset="-128"/>
              </a:rPr>
              <a:t>付属ツール </a:t>
            </a:r>
            <a:r>
              <a:rPr lang="en-US" altLang="ja-JP" sz="1800" dirty="0">
                <a:latin typeface="Meiryo UI" panose="020B0604030504040204" pitchFamily="50" charset="-128"/>
                <a:ea typeface="Meiryo UI" panose="020B0604030504040204" pitchFamily="50" charset="-128"/>
              </a:rPr>
              <a:t>&gt; 5.1</a:t>
            </a:r>
            <a:r>
              <a:rPr lang="ja-JP" altLang="en-US" sz="1800" dirty="0">
                <a:latin typeface="Meiryo UI" panose="020B0604030504040204" pitchFamily="50" charset="-128"/>
                <a:ea typeface="Meiryo UI" panose="020B0604030504040204" pitchFamily="50" charset="-128"/>
              </a:rPr>
              <a:t>　データ提供者用インポートツール</a:t>
            </a:r>
            <a:r>
              <a:rPr lang="en-US" altLang="ja-JP" sz="1800" dirty="0">
                <a:latin typeface="Meiryo UI" panose="020B0604030504040204" pitchFamily="50" charset="-128"/>
                <a:ea typeface="Meiryo UI" panose="020B0604030504040204" pitchFamily="50" charset="-128"/>
              </a:rPr>
              <a:t>(1/2)</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423488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■付属ツールであるデータ提供者用インポートツールの前提条件</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Python3</a:t>
            </a:r>
            <a:r>
              <a:rPr lang="ja-JP" altLang="en-US" sz="1600" dirty="0">
                <a:latin typeface="Meiryo UI" panose="020B0604030504040204" pitchFamily="50" charset="-128"/>
                <a:ea typeface="Meiryo UI" panose="020B0604030504040204" pitchFamily="50" charset="-128"/>
              </a:rPr>
              <a:t>がインストールされていること。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ckanapi(https://github.com/ckan/ckanapi)</a:t>
            </a:r>
            <a:r>
              <a:rPr lang="ja-JP" altLang="en-US" sz="1600" dirty="0">
                <a:latin typeface="Meiryo UI" panose="020B0604030504040204" pitchFamily="50" charset="-128"/>
                <a:ea typeface="Meiryo UI" panose="020B0604030504040204" pitchFamily="50" charset="-128"/>
              </a:rPr>
              <a:t>がインストールされていること。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■付属ツールであるデータ提供者用インポートツールが提供する機能仕様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コマンドによりインポートファイルからカタログのインポートが出来ること。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インポートファイルはデータ提供者用エクスポートツールにてエクスポートしたファイル、または、データカタログ作成ツールのエクスポート機能にてエクスポートしたファイルであること。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に登録されているカタログを削除するかどうかをユーザが選択できるものとし、クリアする場合は指定した</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に登録されているカタログを削除できること。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カタログを削除する場合はコマンド引数で組織の指定が必須となる。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コマンド引数で指定した組織のカタログを削除対象とする。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インポート時、インポート対象のデータカタログの組織情報にはコマンド引数で指定した組織を設定すること。コマンド引数に組織が設定されていない場合は、インポート対象のカタログに登録されている組織情報を設定す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インポート時、インポート対象のデータカタログには新たに</a:t>
            </a:r>
            <a:r>
              <a:rPr lang="en-US" altLang="ja-JP" sz="1600" dirty="0">
                <a:latin typeface="Meiryo UI" panose="020B0604030504040204" pitchFamily="50" charset="-128"/>
                <a:ea typeface="Meiryo UI" panose="020B0604030504040204" pitchFamily="50" charset="-128"/>
              </a:rPr>
              <a:t>CKAN URL</a:t>
            </a:r>
            <a:r>
              <a:rPr lang="ja-JP" altLang="en-US" sz="1600" dirty="0">
                <a:latin typeface="Meiryo UI" panose="020B0604030504040204" pitchFamily="50" charset="-128"/>
                <a:ea typeface="Meiryo UI" panose="020B0604030504040204" pitchFamily="50" charset="-128"/>
              </a:rPr>
              <a:t>を設定すること。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付属ツールであるデータ提供者用インポートツールの制限事項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度のインポートで、カタログをインポートする対象</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は横断検索用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または詳細検索用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のどちらか一方のみとする</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63938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t>5</a:t>
            </a:r>
            <a:r>
              <a:rPr lang="en-US" altLang="ja-JP" sz="1800" dirty="0">
                <a:latin typeface="Meiryo UI" panose="020B0604030504040204" pitchFamily="50" charset="-128"/>
                <a:ea typeface="Meiryo UI" panose="020B0604030504040204" pitchFamily="50" charset="-128"/>
              </a:rPr>
              <a:t>. </a:t>
            </a:r>
            <a:r>
              <a:rPr lang="ja-JP" altLang="en-US" sz="1800" dirty="0">
                <a:latin typeface="Meiryo UI" panose="020B0604030504040204" pitchFamily="50" charset="-128"/>
                <a:ea typeface="Meiryo UI" panose="020B0604030504040204" pitchFamily="50" charset="-128"/>
              </a:rPr>
              <a:t>付属ツール </a:t>
            </a:r>
            <a:r>
              <a:rPr lang="en-US" altLang="ja-JP" sz="1800" dirty="0">
                <a:latin typeface="Meiryo UI" panose="020B0604030504040204" pitchFamily="50" charset="-128"/>
                <a:ea typeface="Meiryo UI" panose="020B0604030504040204" pitchFamily="50" charset="-128"/>
              </a:rPr>
              <a:t>&gt; 5.1</a:t>
            </a:r>
            <a:r>
              <a:rPr lang="ja-JP" altLang="en-US" sz="1800" dirty="0">
                <a:latin typeface="Meiryo UI" panose="020B0604030504040204" pitchFamily="50" charset="-128"/>
                <a:ea typeface="Meiryo UI" panose="020B0604030504040204" pitchFamily="50" charset="-128"/>
              </a:rPr>
              <a:t>　データ提供者用インポートツール</a:t>
            </a:r>
            <a:r>
              <a:rPr lang="en-US" altLang="ja-JP" sz="1800" dirty="0">
                <a:latin typeface="Meiryo UI" panose="020B0604030504040204" pitchFamily="50" charset="-128"/>
                <a:ea typeface="Meiryo UI" panose="020B0604030504040204" pitchFamily="50" charset="-128"/>
              </a:rPr>
              <a:t>(2/2)</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120839" y="743242"/>
            <a:ext cx="9293823" cy="167848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■データ提供者用インポートツールのコマンドイメージ</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-f</a:t>
            </a:r>
            <a:r>
              <a:rPr lang="ja-JP" altLang="en-US" sz="1600" dirty="0">
                <a:latin typeface="Meiryo UI" panose="020B0604030504040204" pitchFamily="50" charset="-128"/>
                <a:ea typeface="Meiryo UI" panose="020B0604030504040204" pitchFamily="50" charset="-128"/>
              </a:rPr>
              <a:t>：インポート対象の圧縮ファイル</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-u</a:t>
            </a:r>
            <a:r>
              <a:rPr lang="ja-JP" altLang="en-US" sz="1600" dirty="0">
                <a:latin typeface="Meiryo UI" panose="020B0604030504040204" pitchFamily="50" charset="-128"/>
                <a:ea typeface="Meiryo UI" panose="020B0604030504040204" pitchFamily="50" charset="-128"/>
              </a:rPr>
              <a:t>：インポート先の</a:t>
            </a:r>
            <a:r>
              <a:rPr lang="en-US" altLang="ja-JP" sz="1600" dirty="0">
                <a:latin typeface="Meiryo UI" panose="020B0604030504040204" pitchFamily="50" charset="-128"/>
                <a:ea typeface="Meiryo UI" panose="020B0604030504040204" pitchFamily="50" charset="-128"/>
              </a:rPr>
              <a:t>CKAN URL</a:t>
            </a:r>
          </a:p>
          <a:p>
            <a:r>
              <a:rPr lang="en-US" altLang="ja-JP" sz="1600" dirty="0">
                <a:latin typeface="Meiryo UI" panose="020B0604030504040204" pitchFamily="50" charset="-128"/>
                <a:ea typeface="Meiryo UI" panose="020B0604030504040204" pitchFamily="50" charset="-128"/>
              </a:rPr>
              <a:t>-k</a:t>
            </a:r>
            <a:r>
              <a:rPr lang="ja-JP" altLang="en-US" sz="1600" dirty="0">
                <a:latin typeface="Meiryo UI" panose="020B0604030504040204" pitchFamily="50" charset="-128"/>
                <a:ea typeface="Meiryo UI" panose="020B0604030504040204" pitchFamily="50" charset="-128"/>
              </a:rPr>
              <a:t>：インポート先の</a:t>
            </a:r>
            <a:r>
              <a:rPr lang="en-US" altLang="ja-JP" sz="1600" dirty="0">
                <a:latin typeface="Meiryo UI" panose="020B0604030504040204" pitchFamily="50" charset="-128"/>
                <a:ea typeface="Meiryo UI" panose="020B0604030504040204" pitchFamily="50" charset="-128"/>
              </a:rPr>
              <a:t>CKAN API</a:t>
            </a:r>
            <a:r>
              <a:rPr lang="ja-JP" altLang="en-US" sz="1600" dirty="0">
                <a:latin typeface="Meiryo UI" panose="020B0604030504040204" pitchFamily="50" charset="-128"/>
                <a:ea typeface="Meiryo UI" panose="020B0604030504040204" pitchFamily="50" charset="-128"/>
              </a:rPr>
              <a:t>キー</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-c</a:t>
            </a:r>
            <a:r>
              <a:rPr lang="ja-JP" altLang="en-US" sz="1600" dirty="0">
                <a:latin typeface="Meiryo UI" panose="020B0604030504040204" pitchFamily="50" charset="-128"/>
                <a:ea typeface="Meiryo UI" panose="020B0604030504040204" pitchFamily="50" charset="-128"/>
              </a:rPr>
              <a:t>：インポート先の</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の全カタログの削除の設定値（削除を実行する場合のみ設定する）</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-o</a:t>
            </a:r>
            <a:r>
              <a:rPr lang="ja-JP" altLang="en-US" sz="1600" dirty="0">
                <a:latin typeface="Meiryo UI" panose="020B0604030504040204" pitchFamily="50" charset="-128"/>
                <a:ea typeface="Meiryo UI" panose="020B0604030504040204" pitchFamily="50" charset="-128"/>
              </a:rPr>
              <a:t>：組織名（削除を実行する場合は指定必須とする）</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FF583BD0-A0EE-4871-9B0C-BF93944D5AB8}"/>
              </a:ext>
            </a:extLst>
          </p:cNvPr>
          <p:cNvSpPr/>
          <p:nvPr/>
        </p:nvSpPr>
        <p:spPr>
          <a:xfrm>
            <a:off x="120840" y="2416039"/>
            <a:ext cx="9293822" cy="1678489"/>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dirty="0">
                <a:solidFill>
                  <a:schemeClr val="tx1"/>
                </a:solidFill>
              </a:rPr>
              <a:t>python3 catalog_import.py</a:t>
            </a:r>
          </a:p>
          <a:p>
            <a:r>
              <a:rPr kumimoji="1" lang="en-US" altLang="ja-JP" dirty="0">
                <a:solidFill>
                  <a:schemeClr val="tx1"/>
                </a:solidFill>
              </a:rPr>
              <a:t>-f export_user.tar.gz</a:t>
            </a:r>
          </a:p>
          <a:p>
            <a:r>
              <a:rPr kumimoji="1" lang="en-US" altLang="ja-JP" dirty="0">
                <a:solidFill>
                  <a:schemeClr val="tx1"/>
                </a:solidFill>
              </a:rPr>
              <a:t>-u “http://{ckan_host}/”</a:t>
            </a:r>
          </a:p>
          <a:p>
            <a:r>
              <a:rPr kumimoji="1" lang="en-US" altLang="ja-JP" dirty="0">
                <a:solidFill>
                  <a:schemeClr val="tx1"/>
                </a:solidFill>
              </a:rPr>
              <a:t>-k “{ckan_apikey}”</a:t>
            </a:r>
          </a:p>
          <a:p>
            <a:r>
              <a:rPr kumimoji="1" lang="en-US" altLang="ja-JP" dirty="0">
                <a:solidFill>
                  <a:schemeClr val="tx1"/>
                </a:solidFill>
              </a:rPr>
              <a:t>-c</a:t>
            </a:r>
          </a:p>
          <a:p>
            <a:r>
              <a:rPr lang="en-US" altLang="ja-JP" dirty="0">
                <a:solidFill>
                  <a:schemeClr val="tx1"/>
                </a:solidFill>
              </a:rPr>
              <a:t>-o “{</a:t>
            </a:r>
            <a:r>
              <a:rPr lang="ja-JP" altLang="en-US" dirty="0">
                <a:solidFill>
                  <a:schemeClr val="tx1"/>
                </a:solidFill>
              </a:rPr>
              <a:t>組織名</a:t>
            </a:r>
            <a:r>
              <a:rPr lang="en-US" altLang="ja-JP" dirty="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3822383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 Web</a:t>
            </a:r>
            <a:r>
              <a:rPr lang="ja-JP" altLang="en-US" sz="1800" dirty="0">
                <a:latin typeface="Meiryo UI" panose="020B0604030504040204" pitchFamily="50" charset="-128"/>
                <a:ea typeface="Meiryo UI" panose="020B0604030504040204" pitchFamily="50" charset="-128"/>
              </a:rPr>
              <a:t>サーバ＆プロキシ</a:t>
            </a:r>
            <a:r>
              <a:rPr lang="en-US" altLang="ja-JP" sz="1800" dirty="0">
                <a:latin typeface="Meiryo UI" panose="020B0604030504040204" pitchFamily="50" charset="-128"/>
                <a:ea typeface="Meiryo UI" panose="020B0604030504040204" pitchFamily="50" charset="-128"/>
              </a:rPr>
              <a:t>(Nginx) &gt; 1.2 </a:t>
            </a:r>
            <a:r>
              <a:rPr lang="ja-JP" altLang="en-US" sz="1800" dirty="0">
                <a:latin typeface="Meiryo UI" panose="020B0604030504040204" pitchFamily="50" charset="-128"/>
                <a:ea typeface="Meiryo UI" panose="020B0604030504040204" pitchFamily="50" charset="-128"/>
              </a:rPr>
              <a:t>プロキシ機能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■データカタログ作成ツールが提供するプロキシ機能の機能仕様</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・クライアントとアプリケーションサーバ間の通信の代理・中継をすること。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Nginx</a:t>
            </a:r>
            <a:r>
              <a:rPr lang="ja-JP" altLang="en-US" sz="1600" dirty="0">
                <a:latin typeface="Meiryo UI" panose="020B0604030504040204" pitchFamily="50" charset="-128"/>
                <a:ea typeface="Meiryo UI" panose="020B0604030504040204" pitchFamily="50" charset="-128"/>
              </a:rPr>
              <a:t>の設定</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1.1 Web</a:t>
            </a:r>
            <a:r>
              <a:rPr lang="ja-JP" altLang="en-US" sz="1600" dirty="0">
                <a:latin typeface="Meiryo UI" panose="020B0604030504040204" pitchFamily="50" charset="-128"/>
                <a:ea typeface="Meiryo UI" panose="020B0604030504040204" pitchFamily="50" charset="-128"/>
              </a:rPr>
              <a:t>サーバ機能スライドの</a:t>
            </a:r>
            <a:r>
              <a:rPr lang="en-US" altLang="ja-JP" sz="1600" dirty="0">
                <a:latin typeface="Meiryo UI" panose="020B0604030504040204" pitchFamily="50" charset="-128"/>
                <a:ea typeface="Meiryo UI" panose="020B0604030504040204" pitchFamily="50" charset="-128"/>
              </a:rPr>
              <a:t>Nginx</a:t>
            </a:r>
            <a:r>
              <a:rPr lang="ja-JP" altLang="en-US" sz="1600" dirty="0">
                <a:latin typeface="Meiryo UI" panose="020B0604030504040204" pitchFamily="50" charset="-128"/>
                <a:ea typeface="Meiryo UI" panose="020B0604030504040204" pitchFamily="50" charset="-128"/>
              </a:rPr>
              <a:t>の設定を参照。</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40909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5.2</a:t>
            </a:r>
            <a:r>
              <a:rPr lang="ja-JP" altLang="en-US" sz="1800" dirty="0">
                <a:latin typeface="Meiryo UI" panose="020B0604030504040204" pitchFamily="50" charset="-128"/>
                <a:ea typeface="Meiryo UI" panose="020B0604030504040204" pitchFamily="50" charset="-128"/>
              </a:rPr>
              <a:t>　データ提供者用エクスポートツール</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938237"/>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■付属ツールであるデータ提供者用エクスポートツールの前提条件</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Python3</a:t>
            </a:r>
            <a:r>
              <a:rPr lang="ja-JP" altLang="en-US" sz="1600" dirty="0">
                <a:latin typeface="Meiryo UI" panose="020B0604030504040204" pitchFamily="50" charset="-128"/>
                <a:ea typeface="Meiryo UI" panose="020B0604030504040204" pitchFamily="50" charset="-128"/>
              </a:rPr>
              <a:t>がインストールされていること。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ckanapi(https://github.com/ckan/ckanapi)</a:t>
            </a:r>
            <a:r>
              <a:rPr lang="ja-JP" altLang="en-US" sz="1600" dirty="0">
                <a:latin typeface="Meiryo UI" panose="020B0604030504040204" pitchFamily="50" charset="-128"/>
                <a:ea typeface="Meiryo UI" panose="020B0604030504040204" pitchFamily="50" charset="-128"/>
              </a:rPr>
              <a:t>がインストールされていること。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■付属ツールであるデータ提供者用エクスポートツールが提供する機能仕様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コマンドによりユーザに紐づいたデータカタログのエクスポートができること。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エクスポートしたファイルは</a:t>
            </a:r>
            <a:r>
              <a:rPr lang="en-US" altLang="ja-JP" sz="1600" dirty="0">
                <a:latin typeface="Meiryo UI" panose="020B0604030504040204" pitchFamily="50" charset="-128"/>
                <a:ea typeface="Meiryo UI" panose="020B0604030504040204" pitchFamily="50" charset="-128"/>
              </a:rPr>
              <a:t>tar.gz</a:t>
            </a:r>
            <a:r>
              <a:rPr lang="ja-JP" altLang="en-US" sz="1600" dirty="0">
                <a:latin typeface="Meiryo UI" panose="020B0604030504040204" pitchFamily="50" charset="-128"/>
                <a:ea typeface="Meiryo UI" panose="020B0604030504040204" pitchFamily="50" charset="-128"/>
              </a:rPr>
              <a:t>圧縮すること。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エクスポートファイル名は「</a:t>
            </a:r>
            <a:r>
              <a:rPr lang="en-US" altLang="ja-JP" sz="1600" dirty="0">
                <a:latin typeface="Meiryo UI" panose="020B0604030504040204" pitchFamily="50" charset="-128"/>
                <a:ea typeface="Meiryo UI" panose="020B0604030504040204" pitchFamily="50" charset="-128"/>
              </a:rPr>
              <a:t>export_{user}.tar.gz</a:t>
            </a:r>
            <a:r>
              <a:rPr lang="ja-JP" altLang="en-US" sz="1600" dirty="0">
                <a:latin typeface="Meiryo UI" panose="020B0604030504040204" pitchFamily="50" charset="-128"/>
                <a:ea typeface="Meiryo UI" panose="020B0604030504040204" pitchFamily="50" charset="-128"/>
              </a:rPr>
              <a:t>」とする。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■データ提供者用エクスポートツールのコマンドイメージ</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DF95AB15-75D9-4C28-A9DF-20FDEEA19196}"/>
              </a:ext>
            </a:extLst>
          </p:cNvPr>
          <p:cNvSpPr/>
          <p:nvPr/>
        </p:nvSpPr>
        <p:spPr>
          <a:xfrm>
            <a:off x="234001" y="3710354"/>
            <a:ext cx="9293822" cy="10224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a:t>python3 catalog_export.py –o “{</a:t>
            </a:r>
            <a:r>
              <a:rPr kumimoji="1" lang="ja-JP" altLang="en-US" dirty="0"/>
              <a:t>組織名</a:t>
            </a:r>
            <a:r>
              <a:rPr kumimoji="1" lang="en-US" altLang="ja-JP" dirty="0"/>
              <a:t>}” </a:t>
            </a:r>
            <a:r>
              <a:rPr lang="en-US" altLang="ja-JP" dirty="0"/>
              <a:t>-u</a:t>
            </a:r>
            <a:r>
              <a:rPr kumimoji="1" lang="en-US" altLang="ja-JP" dirty="0"/>
              <a:t> </a:t>
            </a:r>
            <a:r>
              <a:rPr lang="en-US" altLang="ja-JP" dirty="0"/>
              <a:t>“</a:t>
            </a:r>
            <a:r>
              <a:rPr kumimoji="1" lang="en-US" altLang="ja-JP" dirty="0"/>
              <a:t>http://{ckan_host}/” -k “{ckan_apikey}”</a:t>
            </a:r>
            <a:endParaRPr kumimoji="1" lang="ja-JP" altLang="en-US" dirty="0"/>
          </a:p>
        </p:txBody>
      </p:sp>
    </p:spTree>
    <p:extLst>
      <p:ext uri="{BB962C8B-B14F-4D97-AF65-F5344CB8AC3E}">
        <p14:creationId xmlns:p14="http://schemas.microsoft.com/office/powerpoint/2010/main" val="933064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a:t>
            </a:r>
            <a:r>
              <a:rPr lang="en-US" altLang="ja-JP" sz="1800" dirty="0"/>
              <a:t>(1/2)</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4499794"/>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■付属ツールである語彙リポジトリ連携ツールの前提条件</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語彙連携ツールは、データカタログ作成ツールとは別のコマンドラインツールとして語彙リポジトリ連携を行う。</a:t>
            </a: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語彙連携ツールは、データカタログ作成ツールと同じ環境で動作する。</a:t>
            </a: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語彙連携ツールは語彙リポジトリに登録処理は行わない。</a:t>
            </a: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語彙連携ツールは語彙リポジトリからダウンロード処理は行わない。</a:t>
            </a: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データカタログ作成ツール用列挙型定義データ変換機能によって出力された列挙型定義データは、運用管理者が手動でデータカタログ作成ツール内の列挙型定義データ（</a:t>
            </a:r>
            <a:r>
              <a:rPr lang="en-US" altLang="ja-JP" sz="1600" dirty="0">
                <a:latin typeface="Meiryo UI" panose="020B0604030504040204" pitchFamily="50" charset="-128"/>
                <a:ea typeface="Meiryo UI" panose="020B0604030504040204" pitchFamily="50" charset="-128"/>
              </a:rPr>
              <a:t>itemValue.json</a:t>
            </a:r>
            <a:r>
              <a:rPr lang="ja-JP" altLang="en-US" sz="1600" dirty="0">
                <a:latin typeface="Meiryo UI" panose="020B0604030504040204" pitchFamily="50" charset="-128"/>
                <a:ea typeface="Meiryo UI" panose="020B0604030504040204" pitchFamily="50" charset="-128"/>
              </a:rPr>
              <a:t>）と差し替える。</a:t>
            </a: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語彙リポジトリ用語彙データ変換機能によって出力された語彙データは、運用管理者が語彙リポジトリの</a:t>
            </a:r>
            <a:r>
              <a:rPr lang="en-US" altLang="ja-JP" sz="1600" dirty="0">
                <a:latin typeface="Meiryo UI" panose="020B0604030504040204" pitchFamily="50" charset="-128"/>
                <a:ea typeface="Meiryo UI" panose="020B0604030504040204" pitchFamily="50" charset="-128"/>
              </a:rPr>
              <a:t>GUI</a:t>
            </a:r>
            <a:r>
              <a:rPr lang="ja-JP" altLang="en-US" sz="1600" dirty="0">
                <a:latin typeface="Meiryo UI" panose="020B0604030504040204" pitchFamily="50" charset="-128"/>
                <a:ea typeface="Meiryo UI" panose="020B0604030504040204" pitchFamily="50" charset="-128"/>
              </a:rPr>
              <a:t>から手動で登録する。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41948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a:t>
            </a:r>
            <a:r>
              <a:rPr lang="en-US" altLang="ja-JP" sz="1800" dirty="0"/>
              <a:t>(2/2)</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658186"/>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■語彙リポジトリ連携ツールの対象項目</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カタログに登録する項目のうち、語彙連携の対象となる項目の一覧を以下に示す。</a:t>
            </a:r>
            <a:endParaRPr lang="en-US" altLang="ja-JP" sz="1600" dirty="0">
              <a:latin typeface="Meiryo UI" panose="020B0604030504040204" pitchFamily="50" charset="-128"/>
              <a:ea typeface="Meiryo UI" panose="020B0604030504040204" pitchFamily="50" charset="-128"/>
            </a:endParaRPr>
          </a:p>
        </p:txBody>
      </p:sp>
      <p:graphicFrame>
        <p:nvGraphicFramePr>
          <p:cNvPr id="5" name="表 5">
            <a:extLst>
              <a:ext uri="{FF2B5EF4-FFF2-40B4-BE49-F238E27FC236}">
                <a16:creationId xmlns:a16="http://schemas.microsoft.com/office/drawing/2014/main" id="{3123E1DD-4641-4369-932A-233DBC8585B8}"/>
              </a:ext>
            </a:extLst>
          </p:cNvPr>
          <p:cNvGraphicFramePr>
            <a:graphicFrameLocks noGrp="1"/>
          </p:cNvGraphicFramePr>
          <p:nvPr>
            <p:extLst>
              <p:ext uri="{D42A27DB-BD31-4B8C-83A1-F6EECF244321}">
                <p14:modId xmlns:p14="http://schemas.microsoft.com/office/powerpoint/2010/main" val="858921294"/>
              </p:ext>
            </p:extLst>
          </p:nvPr>
        </p:nvGraphicFramePr>
        <p:xfrm>
          <a:off x="379291" y="1430303"/>
          <a:ext cx="9148532" cy="5171440"/>
        </p:xfrm>
        <a:graphic>
          <a:graphicData uri="http://schemas.openxmlformats.org/drawingml/2006/table">
            <a:tbl>
              <a:tblPr firstRow="1" bandRow="1">
                <a:tableStyleId>{7DF18680-E054-41AD-8BC1-D1AEF772440D}</a:tableStyleId>
              </a:tblPr>
              <a:tblGrid>
                <a:gridCol w="760730">
                  <a:extLst>
                    <a:ext uri="{9D8B030D-6E8A-4147-A177-3AD203B41FA5}">
                      <a16:colId xmlns:a16="http://schemas.microsoft.com/office/drawing/2014/main" val="1711529426"/>
                    </a:ext>
                  </a:extLst>
                </a:gridCol>
                <a:gridCol w="1310904">
                  <a:extLst>
                    <a:ext uri="{9D8B030D-6E8A-4147-A177-3AD203B41FA5}">
                      <a16:colId xmlns:a16="http://schemas.microsoft.com/office/drawing/2014/main" val="4222692272"/>
                    </a:ext>
                  </a:extLst>
                </a:gridCol>
                <a:gridCol w="3538449">
                  <a:extLst>
                    <a:ext uri="{9D8B030D-6E8A-4147-A177-3AD203B41FA5}">
                      <a16:colId xmlns:a16="http://schemas.microsoft.com/office/drawing/2014/main" val="288416492"/>
                    </a:ext>
                  </a:extLst>
                </a:gridCol>
                <a:gridCol w="3538449">
                  <a:extLst>
                    <a:ext uri="{9D8B030D-6E8A-4147-A177-3AD203B41FA5}">
                      <a16:colId xmlns:a16="http://schemas.microsoft.com/office/drawing/2014/main" val="3757906740"/>
                    </a:ext>
                  </a:extLst>
                </a:gridCol>
              </a:tblGrid>
              <a:tr h="0">
                <a:tc>
                  <a:txBody>
                    <a:bodyPr/>
                    <a:lstStyle/>
                    <a:p>
                      <a:r>
                        <a:rPr kumimoji="1" lang="ja-JP" altLang="en-US" sz="1200" dirty="0">
                          <a:latin typeface="Meiryo UI" panose="020B0604030504040204" pitchFamily="50" charset="-128"/>
                          <a:ea typeface="Meiryo UI" panose="020B0604030504040204" pitchFamily="50" charset="-128"/>
                        </a:rPr>
                        <a:t>項目</a:t>
                      </a:r>
                      <a:r>
                        <a:rPr kumimoji="1" lang="en-US" altLang="ja-JP" sz="1200" dirty="0">
                          <a:latin typeface="Meiryo UI" panose="020B0604030504040204" pitchFamily="50" charset="-128"/>
                          <a:ea typeface="Meiryo UI" panose="020B0604030504040204" pitchFamily="50" charset="-128"/>
                        </a:rPr>
                        <a:t>No</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画面名</a:t>
                      </a:r>
                    </a:p>
                  </a:txBody>
                  <a:tcPr/>
                </a:tc>
                <a:tc>
                  <a:txBody>
                    <a:bodyPr/>
                    <a:lstStyle/>
                    <a:p>
                      <a:r>
                        <a:rPr kumimoji="1" lang="ja-JP" altLang="en-US" sz="1200" dirty="0">
                          <a:latin typeface="Meiryo UI" panose="020B0604030504040204" pitchFamily="50" charset="-128"/>
                          <a:ea typeface="Meiryo UI" panose="020B0604030504040204" pitchFamily="50" charset="-128"/>
                        </a:rPr>
                        <a:t>項目名</a:t>
                      </a:r>
                    </a:p>
                  </a:txBody>
                  <a:tcPr/>
                </a:tc>
                <a:tc>
                  <a:txBody>
                    <a:bodyPr/>
                    <a:lstStyle/>
                    <a:p>
                      <a:r>
                        <a:rPr kumimoji="1" lang="ja-JP" altLang="en-US" sz="1200" dirty="0">
                          <a:latin typeface="Meiryo UI" panose="020B0604030504040204" pitchFamily="50" charset="-128"/>
                          <a:ea typeface="Meiryo UI" panose="020B0604030504040204" pitchFamily="50" charset="-128"/>
                        </a:rPr>
                        <a:t>定義</a:t>
                      </a:r>
                    </a:p>
                  </a:txBody>
                  <a:tcPr/>
                </a:tc>
                <a:extLst>
                  <a:ext uri="{0D108BD9-81ED-4DB2-BD59-A6C34878D82A}">
                    <a16:rowId xmlns:a16="http://schemas.microsoft.com/office/drawing/2014/main" val="2851525071"/>
                  </a:ext>
                </a:extLst>
              </a:tr>
              <a:tr h="169564">
                <a:tc>
                  <a:txBody>
                    <a:bodyPr/>
                    <a:lstStyle/>
                    <a:p>
                      <a:pPr algn="l"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23020</a:t>
                      </a:r>
                    </a:p>
                  </a:txBody>
                  <a:tcPr marL="6350" marR="6350" marT="6350" marB="0" anchor="ctr"/>
                </a:tc>
                <a:tc rowSpan="2">
                  <a:txBody>
                    <a:bodyPr/>
                    <a:lstStyle/>
                    <a:p>
                      <a:r>
                        <a:rPr kumimoji="1" lang="ja-JP" altLang="en-US" sz="1200" dirty="0">
                          <a:latin typeface="Meiryo UI" panose="020B0604030504040204" pitchFamily="50" charset="-128"/>
                          <a:ea typeface="Meiryo UI" panose="020B0604030504040204" pitchFamily="50" charset="-128"/>
                        </a:rPr>
                        <a:t>データ概要情報</a:t>
                      </a:r>
                    </a:p>
                  </a:txBody>
                  <a:tcPr/>
                </a:tc>
                <a:tc>
                  <a:txBody>
                    <a:bodyPr/>
                    <a:lstStyle/>
                    <a:p>
                      <a:r>
                        <a:rPr kumimoji="1" lang="ja-JP" altLang="en-US" sz="1200" dirty="0">
                          <a:latin typeface="Meiryo UI" panose="020B0604030504040204" pitchFamily="50" charset="-128"/>
                          <a:ea typeface="Meiryo UI" panose="020B0604030504040204" pitchFamily="50" charset="-128"/>
                        </a:rPr>
                        <a:t>契約確認の要否</a:t>
                      </a:r>
                    </a:p>
                  </a:txBody>
                  <a:tcPr/>
                </a:tc>
                <a:tc>
                  <a:txBody>
                    <a:bodyPr/>
                    <a:lstStyle/>
                    <a:p>
                      <a:pPr algn="l"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CADDE</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コネクタがデータセットまたはリソースを利用するために契約の確認を要するか否かを表す識別子。</a:t>
                      </a:r>
                    </a:p>
                  </a:txBody>
                  <a:tcPr marL="6350" marR="6350" marT="6350" marB="0" anchor="ctr"/>
                </a:tc>
                <a:extLst>
                  <a:ext uri="{0D108BD9-81ED-4DB2-BD59-A6C34878D82A}">
                    <a16:rowId xmlns:a16="http://schemas.microsoft.com/office/drawing/2014/main" val="723428705"/>
                  </a:ext>
                </a:extLst>
              </a:tr>
              <a:tr h="169564">
                <a:tc>
                  <a:txBody>
                    <a:bodyPr/>
                    <a:lstStyle/>
                    <a:p>
                      <a:pPr algn="l"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23030</a:t>
                      </a:r>
                    </a:p>
                  </a:txBody>
                  <a:tcPr marL="6350" marR="6350" marT="6350" marB="0" anchor="ct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コネクタ利用の要否</a:t>
                      </a:r>
                    </a:p>
                  </a:txBody>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データ利用者がリソースを取得するためにコネクタを利用する必要があるか否かを表す識別子。</a:t>
                      </a:r>
                    </a:p>
                  </a:txBody>
                  <a:tcPr marL="6350" marR="6350" marT="6350" marB="0" anchor="ctr"/>
                </a:tc>
                <a:extLst>
                  <a:ext uri="{0D108BD9-81ED-4DB2-BD59-A6C34878D82A}">
                    <a16:rowId xmlns:a16="http://schemas.microsoft.com/office/drawing/2014/main" val="570068010"/>
                  </a:ext>
                </a:extLst>
              </a:tr>
              <a:tr h="0">
                <a:tc>
                  <a:txBody>
                    <a:bodyPr/>
                    <a:lstStyle/>
                    <a:p>
                      <a:pPr algn="l"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13010</a:t>
                      </a:r>
                    </a:p>
                  </a:txBody>
                  <a:tcPr marL="6350" marR="6350" marT="6350" marB="0" anchor="ctr"/>
                </a:tc>
                <a:tc rowSpan="11">
                  <a:txBody>
                    <a:bodyPr/>
                    <a:lstStyle/>
                    <a:p>
                      <a:r>
                        <a:rPr kumimoji="1" lang="ja-JP" altLang="en-US" sz="1200" dirty="0">
                          <a:latin typeface="Meiryo UI" panose="020B0604030504040204" pitchFamily="50" charset="-128"/>
                          <a:ea typeface="Meiryo UI" panose="020B0604030504040204" pitchFamily="50" charset="-128"/>
                        </a:rPr>
                        <a:t>利用条件</a:t>
                      </a:r>
                    </a:p>
                  </a:txBody>
                  <a:tcPr/>
                </a:tc>
                <a:tc>
                  <a:txBody>
                    <a:bodyPr/>
                    <a:lstStyle/>
                    <a:p>
                      <a:r>
                        <a:rPr kumimoji="1" lang="ja-JP" altLang="en-US" sz="1200" dirty="0">
                          <a:latin typeface="Meiryo UI" panose="020B0604030504040204" pitchFamily="50" charset="-128"/>
                          <a:ea typeface="Meiryo UI" panose="020B0604030504040204" pitchFamily="50" charset="-128"/>
                        </a:rPr>
                        <a:t>契約形態</a:t>
                      </a:r>
                    </a:p>
                  </a:txBody>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契約形態を示す。</a:t>
                      </a:r>
                    </a:p>
                  </a:txBody>
                  <a:tcPr marL="6350" marR="6350" marT="6350" marB="0" anchor="ctr"/>
                </a:tc>
                <a:extLst>
                  <a:ext uri="{0D108BD9-81ED-4DB2-BD59-A6C34878D82A}">
                    <a16:rowId xmlns:a16="http://schemas.microsoft.com/office/drawing/2014/main" val="2188443654"/>
                  </a:ext>
                </a:extLst>
              </a:tr>
              <a:tr h="0">
                <a:tc>
                  <a:txBody>
                    <a:bodyPr/>
                    <a:lstStyle/>
                    <a:p>
                      <a:pPr algn="l"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13020</a:t>
                      </a:r>
                    </a:p>
                  </a:txBody>
                  <a:tcPr marL="6350" marR="6350" marT="6350" marB="0" anchor="ct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秘密保持義務</a:t>
                      </a:r>
                    </a:p>
                  </a:txBody>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データの購入者に、秘密保持義務を含む、契約の締結や規約への同意を求めるかを示す。</a:t>
                      </a:r>
                    </a:p>
                  </a:txBody>
                  <a:tcPr marL="6350" marR="6350" marT="6350" marB="0" anchor="ctr"/>
                </a:tc>
                <a:extLst>
                  <a:ext uri="{0D108BD9-81ED-4DB2-BD59-A6C34878D82A}">
                    <a16:rowId xmlns:a16="http://schemas.microsoft.com/office/drawing/2014/main" val="2186157235"/>
                  </a:ext>
                </a:extLst>
              </a:tr>
              <a:tr h="0">
                <a:tc>
                  <a:txBody>
                    <a:bodyPr/>
                    <a:lstStyle/>
                    <a:p>
                      <a:pPr algn="l"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13030</a:t>
                      </a:r>
                    </a:p>
                  </a:txBody>
                  <a:tcPr marL="6350" marR="6350" marT="6350" marB="0" anchor="ct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利用用途</a:t>
                      </a:r>
                    </a:p>
                  </a:txBody>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どの用途であれば、利用を認めるかを示す。</a:t>
                      </a:r>
                    </a:p>
                  </a:txBody>
                  <a:tcPr marL="6350" marR="6350" marT="6350" marB="0" anchor="ctr"/>
                </a:tc>
                <a:extLst>
                  <a:ext uri="{0D108BD9-81ED-4DB2-BD59-A6C34878D82A}">
                    <a16:rowId xmlns:a16="http://schemas.microsoft.com/office/drawing/2014/main" val="2048630617"/>
                  </a:ext>
                </a:extLst>
              </a:tr>
              <a:tr h="191758">
                <a:tc>
                  <a:txBody>
                    <a:bodyPr/>
                    <a:lstStyle/>
                    <a:p>
                      <a:pPr algn="l"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13040</a:t>
                      </a:r>
                    </a:p>
                  </a:txBody>
                  <a:tcPr marL="6350" marR="6350" marT="6350" marB="0" anchor="ctr"/>
                </a:tc>
                <a:tc vMerge="1">
                  <a:txBody>
                    <a:bodyPr/>
                    <a:lstStyle/>
                    <a:p>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開示範囲</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提供者に前もって知らせなくても、購入者がデータを開示してよい範囲を示す。</a:t>
                      </a:r>
                    </a:p>
                  </a:txBody>
                  <a:tcPr marL="6350" marR="6350" marT="6350" marB="0" anchor="ctr"/>
                </a:tc>
                <a:extLst>
                  <a:ext uri="{0D108BD9-81ED-4DB2-BD59-A6C34878D82A}">
                    <a16:rowId xmlns:a16="http://schemas.microsoft.com/office/drawing/2014/main" val="1440942301"/>
                  </a:ext>
                </a:extLst>
              </a:tr>
              <a:tr h="148257">
                <a:tc>
                  <a:txBody>
                    <a:bodyPr/>
                    <a:lstStyle/>
                    <a:p>
                      <a:pPr algn="l"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13050</a:t>
                      </a:r>
                    </a:p>
                  </a:txBody>
                  <a:tcPr marL="6350" marR="6350" marT="6350" marB="0" anchor="ct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データ活用地域</a:t>
                      </a:r>
                    </a:p>
                  </a:txBody>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データの活用地域に制限がある場合、利用可能な国や地域を示す。</a:t>
                      </a:r>
                    </a:p>
                  </a:txBody>
                  <a:tcPr marL="6350" marR="6350" marT="6350" marB="0" anchor="ctr"/>
                </a:tc>
                <a:extLst>
                  <a:ext uri="{0D108BD9-81ED-4DB2-BD59-A6C34878D82A}">
                    <a16:rowId xmlns:a16="http://schemas.microsoft.com/office/drawing/2014/main" val="2430065503"/>
                  </a:ext>
                </a:extLst>
              </a:tr>
              <a:tr h="162058">
                <a:tc>
                  <a:txBody>
                    <a:bodyPr/>
                    <a:lstStyle/>
                    <a:p>
                      <a:pPr algn="l"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13070</a:t>
                      </a:r>
                    </a:p>
                  </a:txBody>
                  <a:tcPr marL="6350" marR="6350" marT="6350" marB="0" anchor="ct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パーソナルデータの類別</a:t>
                      </a:r>
                    </a:p>
                  </a:txBody>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提供するパーソナルデータの類別を示す。</a:t>
                      </a:r>
                    </a:p>
                  </a:txBody>
                  <a:tcPr marL="6350" marR="6350" marT="6350" marB="0" anchor="ctr"/>
                </a:tc>
                <a:extLst>
                  <a:ext uri="{0D108BD9-81ED-4DB2-BD59-A6C34878D82A}">
                    <a16:rowId xmlns:a16="http://schemas.microsoft.com/office/drawing/2014/main" val="3026633923"/>
                  </a:ext>
                </a:extLst>
              </a:tr>
              <a:tr h="0">
                <a:tc>
                  <a:txBody>
                    <a:bodyPr/>
                    <a:lstStyle/>
                    <a:p>
                      <a:pPr algn="l"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13080</a:t>
                      </a:r>
                    </a:p>
                  </a:txBody>
                  <a:tcPr marL="6350" marR="6350" marT="6350" marB="0" anchor="ct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データの有効期間</a:t>
                      </a:r>
                    </a:p>
                  </a:txBody>
                  <a:tcPr/>
                </a:tc>
                <a:tc>
                  <a:txBody>
                    <a:bodyPr/>
                    <a:lstStyle/>
                    <a:p>
                      <a:pPr algn="l" fontAlgn="ctr"/>
                      <a:r>
                        <a:rPr lang="ja-JP" altLang="en-US" sz="1200" b="0" i="0" u="none" strike="noStrike">
                          <a:solidFill>
                            <a:srgbClr val="000000"/>
                          </a:solidFill>
                          <a:effectLst/>
                          <a:latin typeface="Meiryo UI" panose="020B0604030504040204" pitchFamily="50" charset="-128"/>
                          <a:ea typeface="Meiryo UI" panose="020B0604030504040204" pitchFamily="50" charset="-128"/>
                        </a:rPr>
                        <a:t>年月の経過や制度改定によって、データが無効になることはあるかどうかを示す。　明確な有効期限がある場合は、開始日と終了日を示す。</a:t>
                      </a:r>
                    </a:p>
                  </a:txBody>
                  <a:tcPr marL="6350" marR="6350" marT="6350" marB="0" anchor="ctr"/>
                </a:tc>
                <a:extLst>
                  <a:ext uri="{0D108BD9-81ED-4DB2-BD59-A6C34878D82A}">
                    <a16:rowId xmlns:a16="http://schemas.microsoft.com/office/drawing/2014/main" val="1335983650"/>
                  </a:ext>
                </a:extLst>
              </a:tr>
              <a:tr h="139891">
                <a:tc>
                  <a:txBody>
                    <a:bodyPr/>
                    <a:lstStyle/>
                    <a:p>
                      <a:pPr algn="l"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13090</a:t>
                      </a:r>
                    </a:p>
                  </a:txBody>
                  <a:tcPr marL="6350" marR="6350" marT="6350" marB="0" anchor="ct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利用ライセンスの期限</a:t>
                      </a:r>
                    </a:p>
                  </a:txBody>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データの購入者が、データを利用できる期間を示す。</a:t>
                      </a:r>
                    </a:p>
                  </a:txBody>
                  <a:tcPr marL="6350" marR="6350" marT="6350" marB="0" anchor="ctr"/>
                </a:tc>
                <a:extLst>
                  <a:ext uri="{0D108BD9-81ED-4DB2-BD59-A6C34878D82A}">
                    <a16:rowId xmlns:a16="http://schemas.microsoft.com/office/drawing/2014/main" val="3197846188"/>
                  </a:ext>
                </a:extLst>
              </a:tr>
              <a:tr h="0">
                <a:tc>
                  <a:txBody>
                    <a:bodyPr/>
                    <a:lstStyle/>
                    <a:p>
                      <a:pPr algn="l"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13100</a:t>
                      </a:r>
                    </a:p>
                  </a:txBody>
                  <a:tcPr marL="6350" marR="6350" marT="6350" marB="0" anchor="ct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有償無償</a:t>
                      </a:r>
                    </a:p>
                  </a:txBody>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データが有償か無償かを示す。</a:t>
                      </a:r>
                    </a:p>
                  </a:txBody>
                  <a:tcPr marL="6350" marR="6350" marT="6350" marB="0" anchor="ctr"/>
                </a:tc>
                <a:extLst>
                  <a:ext uri="{0D108BD9-81ED-4DB2-BD59-A6C34878D82A}">
                    <a16:rowId xmlns:a16="http://schemas.microsoft.com/office/drawing/2014/main" val="3919960006"/>
                  </a:ext>
                </a:extLst>
              </a:tr>
              <a:tr h="173142">
                <a:tc>
                  <a:txBody>
                    <a:bodyPr/>
                    <a:lstStyle/>
                    <a:p>
                      <a:pPr algn="l"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13140</a:t>
                      </a:r>
                    </a:p>
                  </a:txBody>
                  <a:tcPr marL="6350" marR="6350" marT="6350" marB="0" anchor="ct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明示された保証</a:t>
                      </a:r>
                    </a:p>
                  </a:txBody>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データ利用者に対して、保証できることがあれば記載する。</a:t>
                      </a:r>
                      <a:br>
                        <a:rPr lang="ja-JP" altLang="en-US" sz="1200" b="0" i="0" u="none" strike="sngStrike" dirty="0">
                          <a:solidFill>
                            <a:srgbClr val="000000"/>
                          </a:solidFill>
                          <a:effectLst/>
                          <a:latin typeface="Meiryo UI" panose="020B0604030504040204" pitchFamily="50" charset="-128"/>
                          <a:ea typeface="Meiryo UI" panose="020B0604030504040204" pitchFamily="50" charset="-128"/>
                        </a:rPr>
                      </a:b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本項目に設定する値は、「明示保証型」に列挙されている値より選択を行う。</a:t>
                      </a:r>
                    </a:p>
                  </a:txBody>
                  <a:tcPr marL="6350" marR="6350" marT="6350" marB="0" anchor="ctr"/>
                </a:tc>
                <a:extLst>
                  <a:ext uri="{0D108BD9-81ED-4DB2-BD59-A6C34878D82A}">
                    <a16:rowId xmlns:a16="http://schemas.microsoft.com/office/drawing/2014/main" val="861256615"/>
                  </a:ext>
                </a:extLst>
              </a:tr>
              <a:tr h="0">
                <a:tc>
                  <a:txBody>
                    <a:bodyPr/>
                    <a:lstStyle/>
                    <a:p>
                      <a:pPr algn="l"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13150</a:t>
                      </a:r>
                    </a:p>
                  </a:txBody>
                  <a:tcPr marL="6350" marR="6350" marT="6350" marB="0" anchor="ct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準拠法の対象項目</a:t>
                      </a:r>
                    </a:p>
                  </a:txBody>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準拠法の対象国・地域を記載する。</a:t>
                      </a:r>
                      <a:br>
                        <a:rPr lang="ja-JP" altLang="en-US" sz="1200" b="0" i="0" u="none" strike="noStrike" dirty="0">
                          <a:solidFill>
                            <a:srgbClr val="000000"/>
                          </a:solidFill>
                          <a:effectLst/>
                          <a:latin typeface="Meiryo UI" panose="020B0604030504040204" pitchFamily="50" charset="-128"/>
                          <a:ea typeface="Meiryo UI" panose="020B0604030504040204" pitchFamily="50" charset="-128"/>
                        </a:rPr>
                      </a:b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本項目に設定する値は、「準拠法対象国型」に列挙されている値より選択を行う。</a:t>
                      </a:r>
                    </a:p>
                  </a:txBody>
                  <a:tcPr marL="6350" marR="6350" marT="6350" marB="0" anchor="ctr"/>
                </a:tc>
                <a:extLst>
                  <a:ext uri="{0D108BD9-81ED-4DB2-BD59-A6C34878D82A}">
                    <a16:rowId xmlns:a16="http://schemas.microsoft.com/office/drawing/2014/main" val="2349316040"/>
                  </a:ext>
                </a:extLst>
              </a:tr>
            </a:tbl>
          </a:graphicData>
        </a:graphic>
      </p:graphicFrame>
    </p:spTree>
    <p:extLst>
      <p:ext uri="{BB962C8B-B14F-4D97-AF65-F5344CB8AC3E}">
        <p14:creationId xmlns:p14="http://schemas.microsoft.com/office/powerpoint/2010/main" val="3102513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fontScale="90000"/>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 </a:t>
            </a:r>
            <a:r>
              <a:rPr lang="en-US" altLang="ja-JP" sz="1800" dirty="0"/>
              <a:t>&gt; 5.3.1 </a:t>
            </a:r>
            <a:r>
              <a:rPr lang="ja-JP" altLang="en-US" sz="1800" dirty="0"/>
              <a:t>データカタログ作成ツール用列挙型定義データ変換機能</a:t>
            </a:r>
            <a:r>
              <a:rPr lang="en-US" altLang="ja-JP" sz="1800" dirty="0"/>
              <a:t>(1/3)</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806461"/>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■データカタログ作成ツール用列挙型定義データ変換機能が提供する機能仕様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語彙リポジトリからダウンロードしたファイルをインプットとし、インプットしたファイルをデータカタログ作成ツール用の列挙型定義データとしてファイル出力できること。</a:t>
            </a: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インプットとして複数のファイルを読み込むことができること。（ディレクトリ指定の場合）</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■データカタログ作成ツール用列挙型定義データ変換機能のインプットとアウトプットについて</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コマンド実行時にファイルを指定</a:t>
            </a:r>
            <a:r>
              <a:rPr lang="en-US" altLang="ja-JP" sz="1600" dirty="0">
                <a:latin typeface="Meiryo UI" panose="020B0604030504040204" pitchFamily="50" charset="-128"/>
                <a:ea typeface="Meiryo UI" panose="020B0604030504040204" pitchFamily="50" charset="-128"/>
              </a:rPr>
              <a:t>(-f)</a:t>
            </a:r>
            <a:r>
              <a:rPr lang="ja-JP" altLang="en-US" sz="1600" dirty="0">
                <a:latin typeface="Meiryo UI" panose="020B0604030504040204" pitchFamily="50" charset="-128"/>
                <a:ea typeface="Meiryo UI" panose="020B0604030504040204" pitchFamily="50" charset="-128"/>
              </a:rPr>
              <a:t>した場合は、</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つの</a:t>
            </a:r>
            <a:r>
              <a:rPr lang="en-US" altLang="ja-JP" sz="1600" dirty="0">
                <a:latin typeface="Meiryo UI" panose="020B0604030504040204" pitchFamily="50" charset="-128"/>
                <a:ea typeface="Meiryo UI" panose="020B0604030504040204" pitchFamily="50" charset="-128"/>
              </a:rPr>
              <a:t>csv</a:t>
            </a:r>
            <a:r>
              <a:rPr lang="ja-JP" altLang="en-US" sz="1600" dirty="0">
                <a:latin typeface="Meiryo UI" panose="020B0604030504040204" pitchFamily="50" charset="-128"/>
                <a:ea typeface="Meiryo UI" panose="020B0604030504040204" pitchFamily="50" charset="-128"/>
              </a:rPr>
              <a:t>ファイルをインプットとし、</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つの</a:t>
            </a:r>
            <a:r>
              <a:rPr lang="en-US" altLang="ja-JP" sz="1600" dirty="0">
                <a:latin typeface="Meiryo UI" panose="020B0604030504040204" pitchFamily="50" charset="-128"/>
                <a:ea typeface="Meiryo UI" panose="020B0604030504040204" pitchFamily="50" charset="-128"/>
              </a:rPr>
              <a:t>json</a:t>
            </a:r>
            <a:r>
              <a:rPr lang="ja-JP" altLang="en-US" sz="1600" dirty="0">
                <a:latin typeface="Meiryo UI" panose="020B0604030504040204" pitchFamily="50" charset="-128"/>
                <a:ea typeface="Meiryo UI" panose="020B0604030504040204" pitchFamily="50" charset="-128"/>
              </a:rPr>
              <a:t>ファイルをアウトプットとする。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コマンド実行時にディレクトリを指定</a:t>
            </a:r>
            <a:r>
              <a:rPr lang="en-US" altLang="ja-JP" sz="1600" dirty="0">
                <a:latin typeface="Meiryo UI" panose="020B0604030504040204" pitchFamily="50" charset="-128"/>
                <a:ea typeface="Meiryo UI" panose="020B0604030504040204" pitchFamily="50" charset="-128"/>
              </a:rPr>
              <a:t>(-d)</a:t>
            </a:r>
            <a:r>
              <a:rPr lang="ja-JP" altLang="en-US" sz="1600" dirty="0">
                <a:latin typeface="Meiryo UI" panose="020B0604030504040204" pitchFamily="50" charset="-128"/>
                <a:ea typeface="Meiryo UI" panose="020B0604030504040204" pitchFamily="50" charset="-128"/>
              </a:rPr>
              <a:t>した場合は、指定したディレクトリ配下の全ての</a:t>
            </a:r>
            <a:r>
              <a:rPr lang="en-US" altLang="ja-JP" sz="1600" dirty="0">
                <a:latin typeface="Meiryo UI" panose="020B0604030504040204" pitchFamily="50" charset="-128"/>
                <a:ea typeface="Meiryo UI" panose="020B0604030504040204" pitchFamily="50" charset="-128"/>
              </a:rPr>
              <a:t>csv</a:t>
            </a:r>
            <a:r>
              <a:rPr lang="ja-JP" altLang="en-US" sz="1600" dirty="0">
                <a:latin typeface="Meiryo UI" panose="020B0604030504040204" pitchFamily="50" charset="-128"/>
                <a:ea typeface="Meiryo UI" panose="020B0604030504040204" pitchFamily="50" charset="-128"/>
              </a:rPr>
              <a:t>ファイルをインプットとし、</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つの</a:t>
            </a:r>
            <a:r>
              <a:rPr lang="en-US" altLang="ja-JP" sz="1600" dirty="0">
                <a:latin typeface="Meiryo UI" panose="020B0604030504040204" pitchFamily="50" charset="-128"/>
                <a:ea typeface="Meiryo UI" panose="020B0604030504040204" pitchFamily="50" charset="-128"/>
              </a:rPr>
              <a:t>json</a:t>
            </a:r>
            <a:r>
              <a:rPr lang="ja-JP" altLang="en-US" sz="1600" dirty="0">
                <a:latin typeface="Meiryo UI" panose="020B0604030504040204" pitchFamily="50" charset="-128"/>
                <a:ea typeface="Meiryo UI" panose="020B0604030504040204" pitchFamily="50" charset="-128"/>
              </a:rPr>
              <a:t>ファイルをアウトプットとする。</a:t>
            </a:r>
            <a:endParaRPr lang="en-US" altLang="ja-JP" sz="1600" dirty="0">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6D5CF3BA-3118-4057-A9BD-45CD317C7FCA}"/>
              </a:ext>
            </a:extLst>
          </p:cNvPr>
          <p:cNvSpPr/>
          <p:nvPr/>
        </p:nvSpPr>
        <p:spPr>
          <a:xfrm>
            <a:off x="1091213" y="3358187"/>
            <a:ext cx="7723573" cy="310915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kumimoji="1" lang="ja-JP" altLang="en-US" dirty="0"/>
          </a:p>
        </p:txBody>
      </p:sp>
      <p:sp>
        <p:nvSpPr>
          <p:cNvPr id="5" name="正方形/長方形 4">
            <a:extLst>
              <a:ext uri="{FF2B5EF4-FFF2-40B4-BE49-F238E27FC236}">
                <a16:creationId xmlns:a16="http://schemas.microsoft.com/office/drawing/2014/main" id="{923F36C7-846E-4EAD-8420-D3C363E1B61C}"/>
              </a:ext>
            </a:extLst>
          </p:cNvPr>
          <p:cNvSpPr/>
          <p:nvPr/>
        </p:nvSpPr>
        <p:spPr>
          <a:xfrm>
            <a:off x="2330010" y="5327343"/>
            <a:ext cx="5667037" cy="94013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kumimoji="1" lang="ja-JP" altLang="en-US" sz="900" dirty="0">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ED4721CB-3773-40C2-8EEC-9D9692869C70}"/>
              </a:ext>
            </a:extLst>
          </p:cNvPr>
          <p:cNvSpPr/>
          <p:nvPr/>
        </p:nvSpPr>
        <p:spPr>
          <a:xfrm>
            <a:off x="2330011" y="3910973"/>
            <a:ext cx="5667037" cy="94013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kumimoji="1" lang="ja-JP" altLang="en-US" sz="900"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128B7F0D-51F3-4773-B921-F0F2F4F4E7DA}"/>
              </a:ext>
            </a:extLst>
          </p:cNvPr>
          <p:cNvSpPr/>
          <p:nvPr/>
        </p:nvSpPr>
        <p:spPr>
          <a:xfrm>
            <a:off x="4508508" y="4118400"/>
            <a:ext cx="1267384" cy="51269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kumimoji="1" lang="ja-JP" altLang="en-US" sz="900" dirty="0">
                <a:latin typeface="Meiryo UI" panose="020B0604030504040204" pitchFamily="50" charset="-128"/>
                <a:ea typeface="Meiryo UI" panose="020B0604030504040204" pitchFamily="50" charset="-128"/>
              </a:rPr>
              <a:t>語彙連携ツール</a:t>
            </a:r>
          </a:p>
        </p:txBody>
      </p:sp>
      <p:sp>
        <p:nvSpPr>
          <p:cNvPr id="9" name="フローチャート: 書類 8">
            <a:extLst>
              <a:ext uri="{FF2B5EF4-FFF2-40B4-BE49-F238E27FC236}">
                <a16:creationId xmlns:a16="http://schemas.microsoft.com/office/drawing/2014/main" id="{111FB219-F521-4C62-9364-A64C45068A36}"/>
              </a:ext>
            </a:extLst>
          </p:cNvPr>
          <p:cNvSpPr/>
          <p:nvPr/>
        </p:nvSpPr>
        <p:spPr>
          <a:xfrm>
            <a:off x="2869728" y="4210474"/>
            <a:ext cx="833065" cy="341128"/>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kumimoji="1" lang="ja-JP" altLang="en-US" sz="900" dirty="0">
                <a:latin typeface="Meiryo UI" panose="020B0604030504040204" pitchFamily="50" charset="-128"/>
                <a:ea typeface="Meiryo UI" panose="020B0604030504040204" pitchFamily="50" charset="-128"/>
              </a:rPr>
              <a:t>語彙データ</a:t>
            </a:r>
            <a:endParaRPr kumimoji="1" lang="en-US" altLang="ja-JP" sz="900" dirty="0">
              <a:latin typeface="Meiryo UI" panose="020B0604030504040204" pitchFamily="50" charset="-128"/>
              <a:ea typeface="Meiryo UI" panose="020B0604030504040204" pitchFamily="50" charset="-128"/>
            </a:endParaRPr>
          </a:p>
          <a:p>
            <a:pPr algn="ctr"/>
            <a:r>
              <a:rPr kumimoji="1" lang="en-US" altLang="ja-JP" sz="900" dirty="0">
                <a:latin typeface="Meiryo UI" panose="020B0604030504040204" pitchFamily="50" charset="-128"/>
                <a:ea typeface="Meiryo UI" panose="020B0604030504040204" pitchFamily="50" charset="-128"/>
              </a:rPr>
              <a:t>(csv)</a:t>
            </a:r>
            <a:endParaRPr kumimoji="1" lang="ja-JP" altLang="en-US" sz="900" dirty="0">
              <a:latin typeface="Meiryo UI" panose="020B0604030504040204" pitchFamily="50" charset="-128"/>
              <a:ea typeface="Meiryo UI" panose="020B0604030504040204" pitchFamily="50" charset="-128"/>
            </a:endParaRPr>
          </a:p>
        </p:txBody>
      </p:sp>
      <p:sp>
        <p:nvSpPr>
          <p:cNvPr id="10" name="フローチャート: 書類 9">
            <a:extLst>
              <a:ext uri="{FF2B5EF4-FFF2-40B4-BE49-F238E27FC236}">
                <a16:creationId xmlns:a16="http://schemas.microsoft.com/office/drawing/2014/main" id="{5BD30C61-C7D7-4415-BBFD-9736389EE928}"/>
              </a:ext>
            </a:extLst>
          </p:cNvPr>
          <p:cNvSpPr/>
          <p:nvPr/>
        </p:nvSpPr>
        <p:spPr>
          <a:xfrm>
            <a:off x="6581608" y="4221113"/>
            <a:ext cx="1034258" cy="307271"/>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kumimoji="1" lang="ja-JP" altLang="en-US" sz="900" dirty="0">
                <a:latin typeface="Meiryo UI" panose="020B0604030504040204" pitchFamily="50" charset="-128"/>
                <a:ea typeface="Meiryo UI" panose="020B0604030504040204" pitchFamily="50" charset="-128"/>
              </a:rPr>
              <a:t>列挙型定義データ</a:t>
            </a:r>
            <a:endParaRPr kumimoji="1" lang="en-US" altLang="ja-JP" sz="900" dirty="0">
              <a:latin typeface="Meiryo UI" panose="020B0604030504040204" pitchFamily="50" charset="-128"/>
              <a:ea typeface="Meiryo UI" panose="020B0604030504040204" pitchFamily="50" charset="-128"/>
            </a:endParaRPr>
          </a:p>
          <a:p>
            <a:pPr algn="ctr"/>
            <a:r>
              <a:rPr kumimoji="1" lang="en-US" altLang="ja-JP" sz="900" dirty="0">
                <a:latin typeface="Meiryo UI" panose="020B0604030504040204" pitchFamily="50" charset="-128"/>
                <a:ea typeface="Meiryo UI" panose="020B0604030504040204" pitchFamily="50" charset="-128"/>
              </a:rPr>
              <a:t>(json)</a:t>
            </a:r>
            <a:endParaRPr kumimoji="1" lang="ja-JP" altLang="en-US" sz="900" dirty="0">
              <a:latin typeface="Meiryo UI" panose="020B0604030504040204" pitchFamily="50" charset="-128"/>
              <a:ea typeface="Meiryo UI" panose="020B0604030504040204" pitchFamily="50" charset="-128"/>
            </a:endParaRPr>
          </a:p>
        </p:txBody>
      </p:sp>
      <p:cxnSp>
        <p:nvCxnSpPr>
          <p:cNvPr id="11" name="直線矢印コネクタ 10">
            <a:extLst>
              <a:ext uri="{FF2B5EF4-FFF2-40B4-BE49-F238E27FC236}">
                <a16:creationId xmlns:a16="http://schemas.microsoft.com/office/drawing/2014/main" id="{5EA3E34D-BFAE-499D-BBD1-7599932BE0A9}"/>
              </a:ext>
            </a:extLst>
          </p:cNvPr>
          <p:cNvCxnSpPr>
            <a:cxnSpLocks/>
            <a:stCxn id="13" idx="3"/>
            <a:endCxn id="17" idx="1"/>
          </p:cNvCxnSpPr>
          <p:nvPr/>
        </p:nvCxnSpPr>
        <p:spPr>
          <a:xfrm>
            <a:off x="3749790" y="5797378"/>
            <a:ext cx="7937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47F6A09C-8E88-4049-8C8E-E795234733FE}"/>
              </a:ext>
            </a:extLst>
          </p:cNvPr>
          <p:cNvCxnSpPr>
            <a:cxnSpLocks/>
            <a:endCxn id="18" idx="1"/>
          </p:cNvCxnSpPr>
          <p:nvPr/>
        </p:nvCxnSpPr>
        <p:spPr>
          <a:xfrm flipV="1">
            <a:off x="5810969" y="5814529"/>
            <a:ext cx="770639" cy="8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フローチャート: カード 12">
            <a:extLst>
              <a:ext uri="{FF2B5EF4-FFF2-40B4-BE49-F238E27FC236}">
                <a16:creationId xmlns:a16="http://schemas.microsoft.com/office/drawing/2014/main" id="{3C49AB9B-381E-437E-8C52-4A6C00A5D9E5}"/>
              </a:ext>
            </a:extLst>
          </p:cNvPr>
          <p:cNvSpPr/>
          <p:nvPr/>
        </p:nvSpPr>
        <p:spPr>
          <a:xfrm>
            <a:off x="2570110" y="5479014"/>
            <a:ext cx="1179680" cy="636728"/>
          </a:xfrm>
          <a:prstGeom prst="flowChartPunchedCard">
            <a:avLst/>
          </a:prstGeom>
        </p:spPr>
        <p:style>
          <a:lnRef idx="2">
            <a:schemeClr val="dk1"/>
          </a:lnRef>
          <a:fillRef idx="1">
            <a:schemeClr val="lt1"/>
          </a:fillRef>
          <a:effectRef idx="0">
            <a:schemeClr val="dk1"/>
          </a:effectRef>
          <a:fontRef idx="minor">
            <a:schemeClr val="dk1"/>
          </a:fontRef>
        </p:style>
        <p:txBody>
          <a:bodyPr rtlCol="0" anchor="t" anchorCtr="0"/>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kumimoji="1" lang="ja-JP" altLang="en-US" sz="900" dirty="0">
              <a:latin typeface="Meiryo UI" panose="020B0604030504040204" pitchFamily="50" charset="-128"/>
              <a:ea typeface="Meiryo UI" panose="020B0604030504040204" pitchFamily="50" charset="-128"/>
            </a:endParaRPr>
          </a:p>
        </p:txBody>
      </p:sp>
      <p:sp>
        <p:nvSpPr>
          <p:cNvPr id="14" name="フローチャート: 複数書類 13">
            <a:extLst>
              <a:ext uri="{FF2B5EF4-FFF2-40B4-BE49-F238E27FC236}">
                <a16:creationId xmlns:a16="http://schemas.microsoft.com/office/drawing/2014/main" id="{699FC705-529E-4225-9F30-D14486B8C4B5}"/>
              </a:ext>
            </a:extLst>
          </p:cNvPr>
          <p:cNvSpPr/>
          <p:nvPr/>
        </p:nvSpPr>
        <p:spPr>
          <a:xfrm>
            <a:off x="2714240" y="5617434"/>
            <a:ext cx="988553" cy="395798"/>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kumimoji="1" lang="ja-JP" altLang="en-US" sz="900" dirty="0">
                <a:latin typeface="Meiryo UI" panose="020B0604030504040204" pitchFamily="50" charset="-128"/>
                <a:ea typeface="Meiryo UI" panose="020B0604030504040204" pitchFamily="50" charset="-128"/>
              </a:rPr>
              <a:t>語彙データ</a:t>
            </a:r>
            <a:endParaRPr kumimoji="1" lang="en-US" altLang="ja-JP" sz="900" dirty="0">
              <a:latin typeface="Meiryo UI" panose="020B0604030504040204" pitchFamily="50" charset="-128"/>
              <a:ea typeface="Meiryo UI" panose="020B0604030504040204" pitchFamily="50" charset="-128"/>
            </a:endParaRPr>
          </a:p>
          <a:p>
            <a:pPr algn="ctr"/>
            <a:r>
              <a:rPr kumimoji="1" lang="en-US" altLang="ja-JP" sz="900" dirty="0">
                <a:latin typeface="Meiryo UI" panose="020B0604030504040204" pitchFamily="50" charset="-128"/>
                <a:ea typeface="Meiryo UI" panose="020B0604030504040204" pitchFamily="50" charset="-128"/>
              </a:rPr>
              <a:t>(csv)</a:t>
            </a:r>
            <a:endParaRPr kumimoji="1" lang="ja-JP" altLang="en-US" sz="900" dirty="0">
              <a:latin typeface="Meiryo UI" panose="020B0604030504040204" pitchFamily="50" charset="-128"/>
              <a:ea typeface="Meiryo UI" panose="020B0604030504040204" pitchFamily="50" charset="-128"/>
            </a:endParaRPr>
          </a:p>
        </p:txBody>
      </p:sp>
      <p:sp>
        <p:nvSpPr>
          <p:cNvPr id="15" name="テキスト ボックス 32">
            <a:extLst>
              <a:ext uri="{FF2B5EF4-FFF2-40B4-BE49-F238E27FC236}">
                <a16:creationId xmlns:a16="http://schemas.microsoft.com/office/drawing/2014/main" id="{71FFB620-B927-4743-A9BE-1DD66224EED6}"/>
              </a:ext>
            </a:extLst>
          </p:cNvPr>
          <p:cNvSpPr txBox="1"/>
          <p:nvPr/>
        </p:nvSpPr>
        <p:spPr>
          <a:xfrm>
            <a:off x="2766314" y="5298205"/>
            <a:ext cx="1260630"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900" dirty="0">
                <a:latin typeface="Meiryo UI" panose="020B0604030504040204" pitchFamily="50" charset="-128"/>
                <a:ea typeface="Meiryo UI" panose="020B0604030504040204" pitchFamily="50" charset="-128"/>
              </a:rPr>
              <a:t>指定ディレクトリ</a:t>
            </a:r>
          </a:p>
        </p:txBody>
      </p:sp>
      <p:sp>
        <p:nvSpPr>
          <p:cNvPr id="16" name="正方形/長方形 15">
            <a:extLst>
              <a:ext uri="{FF2B5EF4-FFF2-40B4-BE49-F238E27FC236}">
                <a16:creationId xmlns:a16="http://schemas.microsoft.com/office/drawing/2014/main" id="{1F03AFC2-6EB2-451D-925A-E697743B3C20}"/>
              </a:ext>
            </a:extLst>
          </p:cNvPr>
          <p:cNvSpPr/>
          <p:nvPr/>
        </p:nvSpPr>
        <p:spPr>
          <a:xfrm>
            <a:off x="2482406" y="3545471"/>
            <a:ext cx="1503105" cy="2833489"/>
          </a:xfrm>
          <a:prstGeom prst="rect">
            <a:avLst/>
          </a:prstGeom>
          <a:solidFill>
            <a:schemeClr val="accent2">
              <a:lumMod val="20000"/>
              <a:lumOff val="80000"/>
              <a:alpha val="36000"/>
            </a:schemeClr>
          </a:solidFill>
          <a:ln>
            <a:solidFill>
              <a:schemeClr val="accent2"/>
            </a:solidFill>
          </a:ln>
        </p:spPr>
        <p:style>
          <a:lnRef idx="2">
            <a:schemeClr val="dk1"/>
          </a:lnRef>
          <a:fillRef idx="1">
            <a:schemeClr val="lt1"/>
          </a:fillRef>
          <a:effectRef idx="0">
            <a:schemeClr val="dk1"/>
          </a:effectRef>
          <a:fontRef idx="minor">
            <a:schemeClr val="dk1"/>
          </a:fontRef>
        </p:style>
        <p:txBody>
          <a:bodyPr rtlCol="0" anchor="t" anchorCtr="0"/>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kumimoji="1" lang="ja-JP" altLang="en-US" sz="1200" dirty="0">
                <a:solidFill>
                  <a:schemeClr val="accent2"/>
                </a:solidFill>
                <a:latin typeface="Meiryo UI" panose="020B0604030504040204" pitchFamily="50" charset="-128"/>
                <a:ea typeface="Meiryo UI" panose="020B0604030504040204" pitchFamily="50" charset="-128"/>
              </a:rPr>
              <a:t>インプット</a:t>
            </a:r>
          </a:p>
        </p:txBody>
      </p:sp>
      <p:sp>
        <p:nvSpPr>
          <p:cNvPr id="17" name="正方形/長方形 16">
            <a:extLst>
              <a:ext uri="{FF2B5EF4-FFF2-40B4-BE49-F238E27FC236}">
                <a16:creationId xmlns:a16="http://schemas.microsoft.com/office/drawing/2014/main" id="{63CF0F53-5074-4CFB-AFFB-FAEB68B71577}"/>
              </a:ext>
            </a:extLst>
          </p:cNvPr>
          <p:cNvSpPr/>
          <p:nvPr/>
        </p:nvSpPr>
        <p:spPr>
          <a:xfrm>
            <a:off x="4543585" y="5541028"/>
            <a:ext cx="1267384" cy="51269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kumimoji="1" lang="ja-JP" altLang="en-US" sz="900" dirty="0">
                <a:latin typeface="Meiryo UI" panose="020B0604030504040204" pitchFamily="50" charset="-128"/>
                <a:ea typeface="Meiryo UI" panose="020B0604030504040204" pitchFamily="50" charset="-128"/>
              </a:rPr>
              <a:t>語彙連携ツール</a:t>
            </a:r>
          </a:p>
        </p:txBody>
      </p:sp>
      <p:sp>
        <p:nvSpPr>
          <p:cNvPr id="18" name="フローチャート: 書類 17">
            <a:extLst>
              <a:ext uri="{FF2B5EF4-FFF2-40B4-BE49-F238E27FC236}">
                <a16:creationId xmlns:a16="http://schemas.microsoft.com/office/drawing/2014/main" id="{D5B53C1C-D254-414B-9576-64402F439A54}"/>
              </a:ext>
            </a:extLst>
          </p:cNvPr>
          <p:cNvSpPr/>
          <p:nvPr/>
        </p:nvSpPr>
        <p:spPr>
          <a:xfrm>
            <a:off x="6581608" y="5660893"/>
            <a:ext cx="1034258" cy="307271"/>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kumimoji="1" lang="ja-JP" altLang="en-US" sz="900" dirty="0">
                <a:latin typeface="Meiryo UI" panose="020B0604030504040204" pitchFamily="50" charset="-128"/>
                <a:ea typeface="Meiryo UI" panose="020B0604030504040204" pitchFamily="50" charset="-128"/>
              </a:rPr>
              <a:t>列挙型定義データ</a:t>
            </a:r>
            <a:endParaRPr kumimoji="1" lang="en-US" altLang="ja-JP" sz="900" dirty="0">
              <a:latin typeface="Meiryo UI" panose="020B0604030504040204" pitchFamily="50" charset="-128"/>
              <a:ea typeface="Meiryo UI" panose="020B0604030504040204" pitchFamily="50" charset="-128"/>
            </a:endParaRPr>
          </a:p>
          <a:p>
            <a:pPr algn="ctr"/>
            <a:r>
              <a:rPr kumimoji="1" lang="en-US" altLang="ja-JP" sz="900" dirty="0">
                <a:latin typeface="Meiryo UI" panose="020B0604030504040204" pitchFamily="50" charset="-128"/>
                <a:ea typeface="Meiryo UI" panose="020B0604030504040204" pitchFamily="50" charset="-128"/>
              </a:rPr>
              <a:t>(json)</a:t>
            </a:r>
            <a:endParaRPr kumimoji="1" lang="ja-JP" altLang="en-US" sz="900" dirty="0">
              <a:latin typeface="Meiryo UI" panose="020B0604030504040204" pitchFamily="50" charset="-128"/>
              <a:ea typeface="Meiryo UI" panose="020B0604030504040204" pitchFamily="50" charset="-128"/>
            </a:endParaRPr>
          </a:p>
        </p:txBody>
      </p:sp>
      <p:cxnSp>
        <p:nvCxnSpPr>
          <p:cNvPr id="19" name="直線矢印コネクタ 18">
            <a:extLst>
              <a:ext uri="{FF2B5EF4-FFF2-40B4-BE49-F238E27FC236}">
                <a16:creationId xmlns:a16="http://schemas.microsoft.com/office/drawing/2014/main" id="{9E413FBA-4C6D-42CC-A944-8FD94CA02B09}"/>
              </a:ext>
            </a:extLst>
          </p:cNvPr>
          <p:cNvCxnSpPr>
            <a:cxnSpLocks/>
            <a:stCxn id="7" idx="3"/>
            <a:endCxn id="10" idx="1"/>
          </p:cNvCxnSpPr>
          <p:nvPr/>
        </p:nvCxnSpPr>
        <p:spPr>
          <a:xfrm flipV="1">
            <a:off x="5775892" y="4374749"/>
            <a:ext cx="80571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5B9461C1-FA15-43FA-8A67-85177A8B4EC5}"/>
              </a:ext>
            </a:extLst>
          </p:cNvPr>
          <p:cNvCxnSpPr>
            <a:cxnSpLocks/>
            <a:stCxn id="9" idx="3"/>
            <a:endCxn id="7" idx="1"/>
          </p:cNvCxnSpPr>
          <p:nvPr/>
        </p:nvCxnSpPr>
        <p:spPr>
          <a:xfrm flipV="1">
            <a:off x="3702793" y="4374750"/>
            <a:ext cx="805715" cy="6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正方形/長方形 20">
            <a:extLst>
              <a:ext uri="{FF2B5EF4-FFF2-40B4-BE49-F238E27FC236}">
                <a16:creationId xmlns:a16="http://schemas.microsoft.com/office/drawing/2014/main" id="{963994B1-B193-4064-9D95-C4CD49872C68}"/>
              </a:ext>
            </a:extLst>
          </p:cNvPr>
          <p:cNvSpPr/>
          <p:nvPr/>
        </p:nvSpPr>
        <p:spPr>
          <a:xfrm>
            <a:off x="6341547" y="3537569"/>
            <a:ext cx="1503105" cy="2841391"/>
          </a:xfrm>
          <a:prstGeom prst="rect">
            <a:avLst/>
          </a:prstGeom>
          <a:solidFill>
            <a:schemeClr val="accent5">
              <a:lumMod val="20000"/>
              <a:lumOff val="80000"/>
              <a:alpha val="36000"/>
            </a:schemeClr>
          </a:solidFill>
          <a:ln>
            <a:solidFill>
              <a:schemeClr val="accent5"/>
            </a:solidFill>
          </a:ln>
        </p:spPr>
        <p:style>
          <a:lnRef idx="2">
            <a:schemeClr val="dk1"/>
          </a:lnRef>
          <a:fillRef idx="1">
            <a:schemeClr val="lt1"/>
          </a:fillRef>
          <a:effectRef idx="0">
            <a:schemeClr val="dk1"/>
          </a:effectRef>
          <a:fontRef idx="minor">
            <a:schemeClr val="dk1"/>
          </a:fontRef>
        </p:style>
        <p:txBody>
          <a:bodyPr rtlCol="0" anchor="t" anchorCtr="0"/>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kumimoji="1" lang="ja-JP" altLang="en-US" sz="1200" dirty="0">
                <a:solidFill>
                  <a:schemeClr val="accent5"/>
                </a:solidFill>
                <a:latin typeface="Meiryo UI" panose="020B0604030504040204" pitchFamily="50" charset="-128"/>
                <a:ea typeface="Meiryo UI" panose="020B0604030504040204" pitchFamily="50" charset="-128"/>
              </a:rPr>
              <a:t>アウトプット</a:t>
            </a:r>
          </a:p>
        </p:txBody>
      </p:sp>
      <p:sp>
        <p:nvSpPr>
          <p:cNvPr id="22" name="テキスト ボックス 59">
            <a:extLst>
              <a:ext uri="{FF2B5EF4-FFF2-40B4-BE49-F238E27FC236}">
                <a16:creationId xmlns:a16="http://schemas.microsoft.com/office/drawing/2014/main" id="{EE71B1E9-118E-4B4E-B04D-E2BDD27AF0A5}"/>
              </a:ext>
            </a:extLst>
          </p:cNvPr>
          <p:cNvSpPr txBox="1"/>
          <p:nvPr/>
        </p:nvSpPr>
        <p:spPr>
          <a:xfrm>
            <a:off x="1307700" y="4236248"/>
            <a:ext cx="958220"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200" dirty="0">
                <a:latin typeface="Meiryo UI" panose="020B0604030504040204" pitchFamily="50" charset="-128"/>
                <a:ea typeface="Meiryo UI" panose="020B0604030504040204" pitchFamily="50" charset="-128"/>
              </a:rPr>
              <a:t>ファイル指定</a:t>
            </a:r>
          </a:p>
        </p:txBody>
      </p:sp>
      <p:sp>
        <p:nvSpPr>
          <p:cNvPr id="23" name="テキスト ボックス 60">
            <a:extLst>
              <a:ext uri="{FF2B5EF4-FFF2-40B4-BE49-F238E27FC236}">
                <a16:creationId xmlns:a16="http://schemas.microsoft.com/office/drawing/2014/main" id="{D5410C9F-CED0-43BF-81C4-037355971524}"/>
              </a:ext>
            </a:extLst>
          </p:cNvPr>
          <p:cNvSpPr txBox="1"/>
          <p:nvPr/>
        </p:nvSpPr>
        <p:spPr>
          <a:xfrm>
            <a:off x="1217440" y="5691165"/>
            <a:ext cx="1129249"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200" dirty="0">
                <a:latin typeface="Meiryo UI" panose="020B0604030504040204" pitchFamily="50" charset="-128"/>
                <a:ea typeface="Meiryo UI" panose="020B0604030504040204" pitchFamily="50" charset="-128"/>
              </a:rPr>
              <a:t>ディレクトリ指定</a:t>
            </a:r>
          </a:p>
        </p:txBody>
      </p:sp>
    </p:spTree>
    <p:extLst>
      <p:ext uri="{BB962C8B-B14F-4D97-AF65-F5344CB8AC3E}">
        <p14:creationId xmlns:p14="http://schemas.microsoft.com/office/powerpoint/2010/main" val="29132156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fontScale="90000"/>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 </a:t>
            </a:r>
            <a:r>
              <a:rPr lang="en-US" altLang="ja-JP" sz="1800" dirty="0"/>
              <a:t>&gt; 5.3.1 </a:t>
            </a:r>
            <a:r>
              <a:rPr lang="ja-JP" altLang="en-US" sz="1800" dirty="0"/>
              <a:t>データカタログ作成ツール用列挙型定義データ変換機能</a:t>
            </a:r>
            <a:r>
              <a:rPr lang="en-US" altLang="ja-JP" sz="1800" dirty="0"/>
              <a:t>(2/3)</a:t>
            </a:r>
            <a:endParaRPr kumimoji="1" lang="ja-JP" altLang="en-US" sz="1800" dirty="0">
              <a:latin typeface="Meiryo UI" panose="020B0604030504040204" pitchFamily="50" charset="-128"/>
              <a:ea typeface="Meiryo UI" panose="020B0604030504040204" pitchFamily="50" charset="-128"/>
            </a:endParaRPr>
          </a:p>
        </p:txBody>
      </p:sp>
      <p:sp>
        <p:nvSpPr>
          <p:cNvPr id="4" name="テキスト ボックス 7">
            <a:extLst>
              <a:ext uri="{FF2B5EF4-FFF2-40B4-BE49-F238E27FC236}">
                <a16:creationId xmlns:a16="http://schemas.microsoft.com/office/drawing/2014/main" id="{9D5FD930-729C-4311-97FA-9700BC7F4712}"/>
              </a:ext>
            </a:extLst>
          </p:cNvPr>
          <p:cNvSpPr txBox="1"/>
          <p:nvPr/>
        </p:nvSpPr>
        <p:spPr>
          <a:xfrm>
            <a:off x="256578" y="765543"/>
            <a:ext cx="8913462" cy="4799879"/>
          </a:xfrm>
          <a:prstGeom prst="rect">
            <a:avLst/>
          </a:prstGeom>
          <a:solidFill>
            <a:schemeClr val="bg1"/>
          </a:solidFill>
          <a:ln>
            <a:noFill/>
          </a:ln>
        </p:spPr>
        <p:txBody>
          <a:bodyPr wrap="square"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データカタログ作成ツール用語彙データ変換機能実行時のコマンドイメージ</a:t>
            </a: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-b</a:t>
            </a:r>
            <a:r>
              <a:rPr lang="ja-JP" altLang="en-US" sz="1600" dirty="0">
                <a:latin typeface="Meiryo UI" panose="020B0604030504040204" pitchFamily="50" charset="-128"/>
                <a:ea typeface="Meiryo UI" panose="020B0604030504040204" pitchFamily="50" charset="-128"/>
              </a:rPr>
              <a:t>：ベースとなる既存の列挙型定義データを指定。必須。</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-f</a:t>
            </a:r>
            <a:r>
              <a:rPr lang="ja-JP" altLang="en-US" sz="1600" dirty="0">
                <a:latin typeface="Meiryo UI" panose="020B0604030504040204" pitchFamily="50" charset="-128"/>
                <a:ea typeface="Meiryo UI" panose="020B0604030504040204" pitchFamily="50" charset="-128"/>
              </a:rPr>
              <a:t>：語彙連携をするファイルを指定。</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-d</a:t>
            </a:r>
            <a:r>
              <a:rPr lang="ja-JP" altLang="en-US" sz="1600" dirty="0">
                <a:latin typeface="Meiryo UI" panose="020B0604030504040204" pitchFamily="50" charset="-128"/>
                <a:ea typeface="Meiryo UI" panose="020B0604030504040204" pitchFamily="50" charset="-128"/>
              </a:rPr>
              <a:t>：語彙連携をするディレクトリを指定。指定したディレクトリ配下の全ての</a:t>
            </a:r>
            <a:r>
              <a:rPr lang="en-US" altLang="ja-JP" sz="1600" dirty="0">
                <a:latin typeface="Meiryo UI" panose="020B0604030504040204" pitchFamily="50" charset="-128"/>
                <a:ea typeface="Meiryo UI" panose="020B0604030504040204" pitchFamily="50" charset="-128"/>
              </a:rPr>
              <a:t>csv</a:t>
            </a:r>
            <a:r>
              <a:rPr lang="ja-JP" altLang="en-US" sz="1600" dirty="0">
                <a:latin typeface="Meiryo UI" panose="020B0604030504040204" pitchFamily="50" charset="-128"/>
                <a:ea typeface="Meiryo UI" panose="020B0604030504040204" pitchFamily="50" charset="-128"/>
              </a:rPr>
              <a:t>ファイルが語彙連携の対象となる。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※-f</a:t>
            </a:r>
            <a:r>
              <a:rPr lang="ja-JP" altLang="en-US" sz="1600" dirty="0">
                <a:latin typeface="Meiryo UI" panose="020B0604030504040204" pitchFamily="50" charset="-128"/>
                <a:ea typeface="Meiryo UI" panose="020B0604030504040204" pitchFamily="50" charset="-128"/>
              </a:rPr>
              <a:t>または</a:t>
            </a:r>
            <a:r>
              <a:rPr lang="en-US" altLang="ja-JP" sz="1600" dirty="0">
                <a:latin typeface="Meiryo UI" panose="020B0604030504040204" pitchFamily="50" charset="-128"/>
                <a:ea typeface="Meiryo UI" panose="020B0604030504040204" pitchFamily="50" charset="-128"/>
              </a:rPr>
              <a:t>-d</a:t>
            </a:r>
            <a:r>
              <a:rPr lang="ja-JP" altLang="en-US" sz="1600" dirty="0">
                <a:latin typeface="Meiryo UI" panose="020B0604030504040204" pitchFamily="50" charset="-128"/>
                <a:ea typeface="Meiryo UI" panose="020B0604030504040204" pitchFamily="50" charset="-128"/>
              </a:rPr>
              <a:t>のどちらかの指定が必須。）</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-o</a:t>
            </a:r>
            <a:r>
              <a:rPr lang="ja-JP" altLang="en-US" sz="1600" dirty="0">
                <a:latin typeface="Meiryo UI" panose="020B0604030504040204" pitchFamily="50" charset="-128"/>
                <a:ea typeface="Meiryo UI" panose="020B0604030504040204" pitchFamily="50" charset="-128"/>
              </a:rPr>
              <a:t>：語彙連携をした列挙型定義データの新規ファイル名を指定。未指定の場合、ファイル名は</a:t>
            </a:r>
            <a:r>
              <a:rPr lang="en-US" altLang="ja-JP" sz="1600" dirty="0">
                <a:latin typeface="Meiryo UI" panose="020B0604030504040204" pitchFamily="50" charset="-128"/>
                <a:ea typeface="Meiryo UI" panose="020B0604030504040204" pitchFamily="50" charset="-128"/>
              </a:rPr>
              <a:t>itemValue.json</a:t>
            </a:r>
            <a:r>
              <a:rPr lang="ja-JP" altLang="en-US" sz="1600" dirty="0">
                <a:latin typeface="Meiryo UI" panose="020B0604030504040204" pitchFamily="50" charset="-128"/>
                <a:ea typeface="Meiryo UI" panose="020B0604030504040204" pitchFamily="50" charset="-128"/>
              </a:rPr>
              <a:t>となる。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上記コマンド実行後、ターミナル上に表示される語彙連携対象項目一覧から、語彙連携する項目を選択する。</a:t>
            </a:r>
            <a:endParaRPr lang="en-US" altLang="ja-JP" sz="16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86A9B514-F993-4A36-A283-C35DDBD5E26D}"/>
              </a:ext>
            </a:extLst>
          </p:cNvPr>
          <p:cNvSpPr/>
          <p:nvPr/>
        </p:nvSpPr>
        <p:spPr>
          <a:xfrm>
            <a:off x="418133" y="1080924"/>
            <a:ext cx="8497902" cy="130044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kumimoji="1" lang="en-US" altLang="ja-JP" sz="1600" dirty="0">
                <a:latin typeface="Meiryo UI" panose="020B0604030504040204" pitchFamily="50" charset="-128"/>
                <a:ea typeface="Meiryo UI" panose="020B0604030504040204" pitchFamily="50" charset="-128"/>
              </a:rPr>
              <a:t>python3 vocablary_conversion_for_catalog.py</a:t>
            </a:r>
          </a:p>
          <a:p>
            <a:r>
              <a:rPr kumimoji="1" lang="en-US" altLang="ja-JP" sz="1600" dirty="0">
                <a:latin typeface="Meiryo UI" panose="020B0604030504040204" pitchFamily="50" charset="-128"/>
                <a:ea typeface="Meiryo UI" panose="020B0604030504040204" pitchFamily="50" charset="-128"/>
              </a:rPr>
              <a:t>-b ../volumes/dev_catalog_web/app/public/datalist/itemValue.json </a:t>
            </a:r>
          </a:p>
          <a:p>
            <a:r>
              <a:rPr kumimoji="1" lang="en-US" altLang="ja-JP" sz="1600" dirty="0">
                <a:latin typeface="Meiryo UI" panose="020B0604030504040204" pitchFamily="50" charset="-128"/>
                <a:ea typeface="Meiryo UI" panose="020B0604030504040204" pitchFamily="50" charset="-128"/>
              </a:rPr>
              <a:t>-f test_trading_policy.csv</a:t>
            </a:r>
          </a:p>
          <a:p>
            <a:r>
              <a:rPr kumimoji="1" lang="en-US" altLang="ja-JP" sz="1600" dirty="0">
                <a:latin typeface="Meiryo UI" panose="020B0604030504040204" pitchFamily="50" charset="-128"/>
                <a:ea typeface="Meiryo UI" panose="020B0604030504040204" pitchFamily="50" charset="-128"/>
              </a:rPr>
              <a:t>-o newItemValue.json</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409764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fontScale="90000"/>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 </a:t>
            </a:r>
            <a:r>
              <a:rPr lang="en-US" altLang="ja-JP" sz="1800" dirty="0"/>
              <a:t>&gt; 5.3.1 </a:t>
            </a:r>
            <a:r>
              <a:rPr lang="ja-JP" altLang="en-US" sz="1800" dirty="0"/>
              <a:t>データカタログ作成ツール用列挙型定義データ変換機能</a:t>
            </a:r>
            <a:r>
              <a:rPr lang="en-US" altLang="ja-JP" sz="1800" dirty="0"/>
              <a:t>(3/3)</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65028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■データカタログ作成ツール用語彙データ変換機能のコマンド実行例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7B5ED726-BC90-4825-8472-2D8CEFDD75A8}"/>
              </a:ext>
            </a:extLst>
          </p:cNvPr>
          <p:cNvSpPr/>
          <p:nvPr/>
        </p:nvSpPr>
        <p:spPr>
          <a:xfrm>
            <a:off x="723584" y="1166163"/>
            <a:ext cx="8458832" cy="518962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kumimoji="1" lang="en-US" altLang="ja-JP" sz="1200" dirty="0">
                <a:latin typeface="Meiryo UI" panose="020B0604030504040204" pitchFamily="50" charset="-128"/>
                <a:ea typeface="Meiryo UI" panose="020B0604030504040204" pitchFamily="50" charset="-128"/>
              </a:rPr>
              <a:t>python3 vocablary_conversion_for_catalog.py -b ../volumes/dev_catalog_web/app/public/datalist/itemValue.json -f test_trading_policy.csv -o newItemValue.json</a:t>
            </a:r>
          </a:p>
          <a:p>
            <a:r>
              <a:rPr kumimoji="1" lang="ja-JP" altLang="en-US" sz="1200" dirty="0">
                <a:latin typeface="Meiryo UI" panose="020B0604030504040204" pitchFamily="50" charset="-128"/>
                <a:ea typeface="Meiryo UI" panose="020B0604030504040204" pitchFamily="50" charset="-128"/>
              </a:rPr>
              <a:t>入力された語彙データ（</a:t>
            </a:r>
            <a:r>
              <a:rPr kumimoji="1" lang="en-US" altLang="ja-JP" sz="1200" dirty="0">
                <a:latin typeface="Meiryo UI" panose="020B0604030504040204" pitchFamily="50" charset="-128"/>
                <a:ea typeface="Meiryo UI" panose="020B0604030504040204" pitchFamily="50" charset="-128"/>
              </a:rPr>
              <a:t>json</a:t>
            </a:r>
            <a:r>
              <a:rPr kumimoji="1" lang="ja-JP" altLang="en-US" sz="1200" dirty="0">
                <a:latin typeface="Meiryo UI" panose="020B0604030504040204" pitchFamily="50" charset="-128"/>
                <a:ea typeface="Meiryo UI" panose="020B0604030504040204" pitchFamily="50" charset="-128"/>
              </a:rPr>
              <a:t>ファイル）をデータカタログ作成ツールの列挙型定義データに変換します。</a:t>
            </a:r>
          </a:p>
          <a:p>
            <a:r>
              <a:rPr kumimoji="1" lang="ja-JP" altLang="en-US" sz="1200" dirty="0">
                <a:latin typeface="Meiryo UI" panose="020B0604030504040204" pitchFamily="50" charset="-128"/>
                <a:ea typeface="Meiryo UI" panose="020B0604030504040204" pitchFamily="50" charset="-128"/>
              </a:rPr>
              <a:t>既存の列挙型定義データファイル名</a:t>
            </a:r>
            <a:r>
              <a:rPr kumimoji="1" lang="en-US" altLang="ja-JP" sz="1200" dirty="0">
                <a:latin typeface="Meiryo UI" panose="020B0604030504040204" pitchFamily="50" charset="-128"/>
                <a:ea typeface="Meiryo UI" panose="020B0604030504040204" pitchFamily="50" charset="-128"/>
              </a:rPr>
              <a:t>: ../volumes/dev_catalog_web/app/public/datalist/itemValue.json</a:t>
            </a:r>
          </a:p>
          <a:p>
            <a:r>
              <a:rPr kumimoji="1" lang="ja-JP" altLang="en-US" sz="1200" dirty="0">
                <a:latin typeface="Meiryo UI" panose="020B0604030504040204" pitchFamily="50" charset="-128"/>
                <a:ea typeface="Meiryo UI" panose="020B0604030504040204" pitchFamily="50" charset="-128"/>
              </a:rPr>
              <a:t>語彙データファイル名一覧</a:t>
            </a:r>
            <a:r>
              <a:rPr kumimoji="1" lang="en-US" altLang="ja-JP" sz="1200" dirty="0">
                <a:latin typeface="Meiryo UI" panose="020B0604030504040204" pitchFamily="50" charset="-128"/>
                <a:ea typeface="Meiryo UI" panose="020B0604030504040204" pitchFamily="50" charset="-128"/>
              </a:rPr>
              <a:t>: ['test_trading_policy.csv']</a:t>
            </a:r>
          </a:p>
          <a:p>
            <a:r>
              <a:rPr kumimoji="1" lang="ja-JP" altLang="en-US" sz="1200" dirty="0">
                <a:latin typeface="Meiryo UI" panose="020B0604030504040204" pitchFamily="50" charset="-128"/>
                <a:ea typeface="Meiryo UI" panose="020B0604030504040204" pitchFamily="50" charset="-128"/>
              </a:rPr>
              <a:t>新規作成する列挙型定義データファイル名</a:t>
            </a:r>
            <a:r>
              <a:rPr kumimoji="1" lang="en-US" altLang="ja-JP" sz="1200" dirty="0">
                <a:latin typeface="Meiryo UI" panose="020B0604030504040204" pitchFamily="50" charset="-128"/>
                <a:ea typeface="Meiryo UI" panose="020B0604030504040204" pitchFamily="50" charset="-128"/>
              </a:rPr>
              <a:t>: newItemValue.json</a:t>
            </a:r>
          </a:p>
          <a:p>
            <a:endParaRPr kumimoji="1" lang="en-US" altLang="ja-JP" sz="1200" dirty="0">
              <a:latin typeface="Meiryo UI" panose="020B0604030504040204" pitchFamily="50" charset="-128"/>
              <a:ea typeface="Meiryo UI" panose="020B0604030504040204" pitchFamily="50" charset="-128"/>
            </a:endParaRPr>
          </a:p>
          <a:p>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test_trading_policy.csv</a:t>
            </a:r>
            <a:r>
              <a:rPr kumimoji="1" lang="ja-JP" altLang="en-US" sz="1200" dirty="0">
                <a:latin typeface="Meiryo UI" panose="020B0604030504040204" pitchFamily="50" charset="-128"/>
                <a:ea typeface="Meiryo UI" panose="020B0604030504040204" pitchFamily="50" charset="-128"/>
              </a:rPr>
              <a:t>はどの列挙項目を連携しますか？</a:t>
            </a:r>
          </a:p>
          <a:p>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1.</a:t>
            </a:r>
            <a:r>
              <a:rPr kumimoji="1" lang="ja-JP" altLang="en-US" sz="1200" dirty="0">
                <a:latin typeface="Meiryo UI" panose="020B0604030504040204" pitchFamily="50" charset="-128"/>
                <a:ea typeface="Meiryo UI" panose="020B0604030504040204" pitchFamily="50" charset="-128"/>
              </a:rPr>
              <a:t>データ概要情報 </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契約確認の要否</a:t>
            </a:r>
          </a:p>
          <a:p>
            <a:r>
              <a:rPr kumimoji="1" lang="en-US" altLang="ja-JP" sz="1200" dirty="0">
                <a:latin typeface="Meiryo UI" panose="020B0604030504040204" pitchFamily="50" charset="-128"/>
                <a:ea typeface="Meiryo UI" panose="020B0604030504040204" pitchFamily="50" charset="-128"/>
              </a:rPr>
              <a:t>2.</a:t>
            </a:r>
            <a:r>
              <a:rPr kumimoji="1" lang="ja-JP" altLang="en-US" sz="1200" dirty="0">
                <a:latin typeface="Meiryo UI" panose="020B0604030504040204" pitchFamily="50" charset="-128"/>
                <a:ea typeface="Meiryo UI" panose="020B0604030504040204" pitchFamily="50" charset="-128"/>
              </a:rPr>
              <a:t>データ概要情報 </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コネクタ利用の要否</a:t>
            </a:r>
          </a:p>
          <a:p>
            <a:r>
              <a:rPr kumimoji="1" lang="en-US" altLang="ja-JP" sz="1200" dirty="0">
                <a:latin typeface="Meiryo UI" panose="020B0604030504040204" pitchFamily="50" charset="-128"/>
                <a:ea typeface="Meiryo UI" panose="020B0604030504040204" pitchFamily="50" charset="-128"/>
              </a:rPr>
              <a:t>3.</a:t>
            </a:r>
            <a:r>
              <a:rPr kumimoji="1" lang="ja-JP" altLang="en-US" sz="1200" dirty="0">
                <a:latin typeface="Meiryo UI" panose="020B0604030504040204" pitchFamily="50" charset="-128"/>
                <a:ea typeface="Meiryo UI" panose="020B0604030504040204" pitchFamily="50" charset="-128"/>
              </a:rPr>
              <a:t>利用条件 </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契約形態</a:t>
            </a:r>
          </a:p>
          <a:p>
            <a:r>
              <a:rPr kumimoji="1" lang="en-US" altLang="ja-JP" sz="1200" dirty="0">
                <a:latin typeface="Meiryo UI" panose="020B0604030504040204" pitchFamily="50" charset="-128"/>
                <a:ea typeface="Meiryo UI" panose="020B0604030504040204" pitchFamily="50" charset="-128"/>
              </a:rPr>
              <a:t>4.</a:t>
            </a:r>
            <a:r>
              <a:rPr kumimoji="1" lang="ja-JP" altLang="en-US" sz="1200" dirty="0">
                <a:latin typeface="Meiryo UI" panose="020B0604030504040204" pitchFamily="50" charset="-128"/>
                <a:ea typeface="Meiryo UI" panose="020B0604030504040204" pitchFamily="50" charset="-128"/>
              </a:rPr>
              <a:t>利用条件 </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秘密保持義務</a:t>
            </a:r>
          </a:p>
          <a:p>
            <a:r>
              <a:rPr kumimoji="1" lang="en-US" altLang="ja-JP" sz="1200" dirty="0">
                <a:latin typeface="Meiryo UI" panose="020B0604030504040204" pitchFamily="50" charset="-128"/>
                <a:ea typeface="Meiryo UI" panose="020B0604030504040204" pitchFamily="50" charset="-128"/>
              </a:rPr>
              <a:t>5.</a:t>
            </a:r>
            <a:r>
              <a:rPr kumimoji="1" lang="ja-JP" altLang="en-US" sz="1200" dirty="0">
                <a:latin typeface="Meiryo UI" panose="020B0604030504040204" pitchFamily="50" charset="-128"/>
                <a:ea typeface="Meiryo UI" panose="020B0604030504040204" pitchFamily="50" charset="-128"/>
              </a:rPr>
              <a:t>利用条件 </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利用用途</a:t>
            </a:r>
          </a:p>
          <a:p>
            <a:r>
              <a:rPr kumimoji="1" lang="en-US" altLang="ja-JP" sz="1200" dirty="0">
                <a:latin typeface="Meiryo UI" panose="020B0604030504040204" pitchFamily="50" charset="-128"/>
                <a:ea typeface="Meiryo UI" panose="020B0604030504040204" pitchFamily="50" charset="-128"/>
              </a:rPr>
              <a:t>6.</a:t>
            </a:r>
            <a:r>
              <a:rPr kumimoji="1" lang="ja-JP" altLang="en-US" sz="1200" dirty="0">
                <a:latin typeface="Meiryo UI" panose="020B0604030504040204" pitchFamily="50" charset="-128"/>
                <a:ea typeface="Meiryo UI" panose="020B0604030504040204" pitchFamily="50" charset="-128"/>
              </a:rPr>
              <a:t>利用条件 </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開示範囲</a:t>
            </a:r>
          </a:p>
          <a:p>
            <a:r>
              <a:rPr kumimoji="1" lang="en-US" altLang="ja-JP" sz="1200" dirty="0">
                <a:latin typeface="Meiryo UI" panose="020B0604030504040204" pitchFamily="50" charset="-128"/>
                <a:ea typeface="Meiryo UI" panose="020B0604030504040204" pitchFamily="50" charset="-128"/>
              </a:rPr>
              <a:t>7.</a:t>
            </a:r>
            <a:r>
              <a:rPr kumimoji="1" lang="ja-JP" altLang="en-US" sz="1200" dirty="0">
                <a:latin typeface="Meiryo UI" panose="020B0604030504040204" pitchFamily="50" charset="-128"/>
                <a:ea typeface="Meiryo UI" panose="020B0604030504040204" pitchFamily="50" charset="-128"/>
              </a:rPr>
              <a:t>利用条件 </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データ活用地域</a:t>
            </a:r>
          </a:p>
          <a:p>
            <a:r>
              <a:rPr kumimoji="1" lang="en-US" altLang="ja-JP" sz="1200" dirty="0">
                <a:latin typeface="Meiryo UI" panose="020B0604030504040204" pitchFamily="50" charset="-128"/>
                <a:ea typeface="Meiryo UI" panose="020B0604030504040204" pitchFamily="50" charset="-128"/>
              </a:rPr>
              <a:t>8.</a:t>
            </a:r>
            <a:r>
              <a:rPr kumimoji="1" lang="ja-JP" altLang="en-US" sz="1200" dirty="0">
                <a:latin typeface="Meiryo UI" panose="020B0604030504040204" pitchFamily="50" charset="-128"/>
                <a:ea typeface="Meiryo UI" panose="020B0604030504040204" pitchFamily="50" charset="-128"/>
              </a:rPr>
              <a:t>利用条件 </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パーソナルデータの類別</a:t>
            </a:r>
          </a:p>
          <a:p>
            <a:r>
              <a:rPr kumimoji="1" lang="en-US" altLang="ja-JP" sz="1200" dirty="0">
                <a:latin typeface="Meiryo UI" panose="020B0604030504040204" pitchFamily="50" charset="-128"/>
                <a:ea typeface="Meiryo UI" panose="020B0604030504040204" pitchFamily="50" charset="-128"/>
              </a:rPr>
              <a:t>9.</a:t>
            </a:r>
            <a:r>
              <a:rPr kumimoji="1" lang="ja-JP" altLang="en-US" sz="1200" dirty="0">
                <a:latin typeface="Meiryo UI" panose="020B0604030504040204" pitchFamily="50" charset="-128"/>
                <a:ea typeface="Meiryo UI" panose="020B0604030504040204" pitchFamily="50" charset="-128"/>
              </a:rPr>
              <a:t>利用条件 </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データの有効期間</a:t>
            </a:r>
          </a:p>
          <a:p>
            <a:r>
              <a:rPr kumimoji="1" lang="en-US" altLang="ja-JP" sz="1200" dirty="0">
                <a:latin typeface="Meiryo UI" panose="020B0604030504040204" pitchFamily="50" charset="-128"/>
                <a:ea typeface="Meiryo UI" panose="020B0604030504040204" pitchFamily="50" charset="-128"/>
              </a:rPr>
              <a:t>10.</a:t>
            </a:r>
            <a:r>
              <a:rPr kumimoji="1" lang="ja-JP" altLang="en-US" sz="1200" dirty="0">
                <a:latin typeface="Meiryo UI" panose="020B0604030504040204" pitchFamily="50" charset="-128"/>
                <a:ea typeface="Meiryo UI" panose="020B0604030504040204" pitchFamily="50" charset="-128"/>
              </a:rPr>
              <a:t>利用条件 </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ライセンスの利用期限</a:t>
            </a:r>
          </a:p>
          <a:p>
            <a:r>
              <a:rPr kumimoji="1" lang="en-US" altLang="ja-JP" sz="1200" dirty="0">
                <a:latin typeface="Meiryo UI" panose="020B0604030504040204" pitchFamily="50" charset="-128"/>
                <a:ea typeface="Meiryo UI" panose="020B0604030504040204" pitchFamily="50" charset="-128"/>
              </a:rPr>
              <a:t>11.</a:t>
            </a:r>
            <a:r>
              <a:rPr kumimoji="1" lang="ja-JP" altLang="en-US" sz="1200" dirty="0">
                <a:latin typeface="Meiryo UI" panose="020B0604030504040204" pitchFamily="50" charset="-128"/>
                <a:ea typeface="Meiryo UI" panose="020B0604030504040204" pitchFamily="50" charset="-128"/>
              </a:rPr>
              <a:t>利用条件 </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有償無償</a:t>
            </a:r>
          </a:p>
          <a:p>
            <a:r>
              <a:rPr kumimoji="1" lang="en-US" altLang="ja-JP" sz="1200" dirty="0">
                <a:latin typeface="Meiryo UI" panose="020B0604030504040204" pitchFamily="50" charset="-128"/>
                <a:ea typeface="Meiryo UI" panose="020B0604030504040204" pitchFamily="50" charset="-128"/>
              </a:rPr>
              <a:t>12.</a:t>
            </a:r>
            <a:r>
              <a:rPr kumimoji="1" lang="ja-JP" altLang="en-US" sz="1200" dirty="0">
                <a:latin typeface="Meiryo UI" panose="020B0604030504040204" pitchFamily="50" charset="-128"/>
                <a:ea typeface="Meiryo UI" panose="020B0604030504040204" pitchFamily="50" charset="-128"/>
              </a:rPr>
              <a:t>利用条件 </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明示された保証</a:t>
            </a:r>
          </a:p>
          <a:p>
            <a:r>
              <a:rPr kumimoji="1" lang="en-US" altLang="ja-JP" sz="1200" dirty="0">
                <a:latin typeface="Meiryo UI" panose="020B0604030504040204" pitchFamily="50" charset="-128"/>
                <a:ea typeface="Meiryo UI" panose="020B0604030504040204" pitchFamily="50" charset="-128"/>
              </a:rPr>
              <a:t>13.</a:t>
            </a:r>
            <a:r>
              <a:rPr kumimoji="1" lang="ja-JP" altLang="en-US" sz="1200" dirty="0">
                <a:latin typeface="Meiryo UI" panose="020B0604030504040204" pitchFamily="50" charset="-128"/>
                <a:ea typeface="Meiryo UI" panose="020B0604030504040204" pitchFamily="50" charset="-128"/>
              </a:rPr>
              <a:t>利用条件 </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準拠法の対象国</a:t>
            </a:r>
          </a:p>
          <a:p>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3</a:t>
            </a:r>
          </a:p>
          <a:p>
            <a:r>
              <a:rPr kumimoji="1" lang="en-US" altLang="ja-JP" sz="1200" dirty="0">
                <a:latin typeface="Meiryo UI" panose="020B0604030504040204" pitchFamily="50" charset="-128"/>
                <a:ea typeface="Meiryo UI" panose="020B0604030504040204" pitchFamily="50" charset="-128"/>
              </a:rPr>
              <a:t>test_trading_policy.csv</a:t>
            </a:r>
            <a:r>
              <a:rPr kumimoji="1" lang="ja-JP" altLang="en-US" sz="1200" dirty="0">
                <a:latin typeface="Meiryo UI" panose="020B0604030504040204" pitchFamily="50" charset="-128"/>
                <a:ea typeface="Meiryo UI" panose="020B0604030504040204" pitchFamily="50" charset="-128"/>
              </a:rPr>
              <a:t>の語彙連携が完了しました。</a:t>
            </a:r>
          </a:p>
        </p:txBody>
      </p:sp>
    </p:spTree>
    <p:extLst>
      <p:ext uri="{BB962C8B-B14F-4D97-AF65-F5344CB8AC3E}">
        <p14:creationId xmlns:p14="http://schemas.microsoft.com/office/powerpoint/2010/main" val="134137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fontScale="90000"/>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 </a:t>
            </a:r>
            <a:r>
              <a:rPr lang="en-US" altLang="ja-JP" sz="1800" dirty="0"/>
              <a:t>&gt; 5.3.2 </a:t>
            </a:r>
            <a:r>
              <a:rPr lang="ja-JP" altLang="en-US" sz="1800" dirty="0"/>
              <a:t>語彙リポジトリ用語彙データ変換機能</a:t>
            </a:r>
            <a:r>
              <a:rPr lang="en-US" altLang="ja-JP" sz="1800" dirty="0"/>
              <a:t>(1/3)</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37748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■語彙リポジトリ用語彙データ変換機能が提供する機能仕様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データカタログ作成ツールで使用されている列挙型定義データをインプットとし、インプットしたファイルを語彙リポジトリに登録用データとしてファイル出力できること。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■語彙リポジトリ用語彙データ変換機能のインプットとアウトプットについて</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つの</a:t>
            </a:r>
            <a:r>
              <a:rPr lang="en-US" altLang="ja-JP" sz="1600" dirty="0">
                <a:latin typeface="Meiryo UI" panose="020B0604030504040204" pitchFamily="50" charset="-128"/>
                <a:ea typeface="Meiryo UI" panose="020B0604030504040204" pitchFamily="50" charset="-128"/>
              </a:rPr>
              <a:t>json</a:t>
            </a:r>
            <a:r>
              <a:rPr lang="ja-JP" altLang="en-US" sz="1600" dirty="0">
                <a:latin typeface="Meiryo UI" panose="020B0604030504040204" pitchFamily="50" charset="-128"/>
                <a:ea typeface="Meiryo UI" panose="020B0604030504040204" pitchFamily="50" charset="-128"/>
              </a:rPr>
              <a:t>ファイルをインプットとし、アウトプットとして指定したディレクトリ配下に</a:t>
            </a:r>
            <a:r>
              <a:rPr lang="en-US" altLang="ja-JP" sz="1600" dirty="0">
                <a:latin typeface="Meiryo UI" panose="020B0604030504040204" pitchFamily="50" charset="-128"/>
                <a:ea typeface="Meiryo UI" panose="020B0604030504040204" pitchFamily="50" charset="-128"/>
              </a:rPr>
              <a:t>csv</a:t>
            </a:r>
            <a:r>
              <a:rPr lang="ja-JP" altLang="en-US" sz="1600" dirty="0">
                <a:latin typeface="Meiryo UI" panose="020B0604030504040204" pitchFamily="50" charset="-128"/>
                <a:ea typeface="Meiryo UI" panose="020B0604030504040204" pitchFamily="50" charset="-128"/>
              </a:rPr>
              <a:t>形式の</a:t>
            </a:r>
            <a:r>
              <a:rPr lang="en-US" altLang="ja-JP" sz="1600" dirty="0">
                <a:latin typeface="Meiryo UI" panose="020B0604030504040204" pitchFamily="50" charset="-128"/>
                <a:ea typeface="Meiryo UI" panose="020B0604030504040204" pitchFamily="50" charset="-128"/>
              </a:rPr>
              <a:t>13</a:t>
            </a:r>
            <a:r>
              <a:rPr lang="ja-JP" altLang="en-US" sz="1600" dirty="0">
                <a:latin typeface="Meiryo UI" panose="020B0604030504040204" pitchFamily="50" charset="-128"/>
                <a:ea typeface="Meiryo UI" panose="020B0604030504040204" pitchFamily="50" charset="-128"/>
              </a:rPr>
              <a:t>ファイルを生成する。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語彙リポジトリ用語彙データ変換機能によって生成される</a:t>
            </a:r>
            <a:r>
              <a:rPr lang="en-US" altLang="ja-JP" sz="1600" dirty="0">
                <a:latin typeface="Meiryo UI" panose="020B0604030504040204" pitchFamily="50" charset="-128"/>
                <a:ea typeface="Meiryo UI" panose="020B0604030504040204" pitchFamily="50" charset="-128"/>
              </a:rPr>
              <a:t>csv</a:t>
            </a:r>
            <a:r>
              <a:rPr lang="ja-JP" altLang="en-US" sz="1600" dirty="0">
                <a:latin typeface="Meiryo UI" panose="020B0604030504040204" pitchFamily="50" charset="-128"/>
                <a:ea typeface="Meiryo UI" panose="020B0604030504040204" pitchFamily="50" charset="-128"/>
              </a:rPr>
              <a:t>形式の</a:t>
            </a:r>
            <a:r>
              <a:rPr lang="en-US" altLang="ja-JP" sz="1600" dirty="0">
                <a:latin typeface="Meiryo UI" panose="020B0604030504040204" pitchFamily="50" charset="-128"/>
                <a:ea typeface="Meiryo UI" panose="020B0604030504040204" pitchFamily="50" charset="-128"/>
              </a:rPr>
              <a:t>13</a:t>
            </a:r>
            <a:r>
              <a:rPr lang="ja-JP" altLang="en-US" sz="1600" dirty="0">
                <a:latin typeface="Meiryo UI" panose="020B0604030504040204" pitchFamily="50" charset="-128"/>
                <a:ea typeface="Meiryo UI" panose="020B0604030504040204" pitchFamily="50" charset="-128"/>
              </a:rPr>
              <a:t>ファイルの一覧を表</a:t>
            </a:r>
            <a:r>
              <a:rPr lang="en-US" altLang="ja-JP" sz="1600" dirty="0">
                <a:latin typeface="Meiryo UI" panose="020B0604030504040204" pitchFamily="50" charset="-128"/>
                <a:ea typeface="Meiryo UI" panose="020B0604030504040204" pitchFamily="50" charset="-128"/>
              </a:rPr>
              <a:t>4-2</a:t>
            </a:r>
            <a:r>
              <a:rPr lang="ja-JP" altLang="en-US" sz="1600" dirty="0">
                <a:latin typeface="Meiryo UI" panose="020B0604030504040204" pitchFamily="50" charset="-128"/>
                <a:ea typeface="Meiryo UI" panose="020B0604030504040204" pitchFamily="50" charset="-128"/>
              </a:rPr>
              <a:t>にて示す。</a:t>
            </a:r>
            <a:endParaRPr lang="en-US" altLang="ja-JP" sz="1600" dirty="0">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64351EC9-5DF7-4789-91B6-4FE46AAB0160}"/>
              </a:ext>
            </a:extLst>
          </p:cNvPr>
          <p:cNvSpPr/>
          <p:nvPr/>
        </p:nvSpPr>
        <p:spPr>
          <a:xfrm>
            <a:off x="1393054" y="3149600"/>
            <a:ext cx="7119891" cy="188115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kumimoji="1" lang="ja-JP" altLang="en-US" dirty="0"/>
          </a:p>
        </p:txBody>
      </p:sp>
      <p:sp>
        <p:nvSpPr>
          <p:cNvPr id="5" name="正方形/長方形 4">
            <a:extLst>
              <a:ext uri="{FF2B5EF4-FFF2-40B4-BE49-F238E27FC236}">
                <a16:creationId xmlns:a16="http://schemas.microsoft.com/office/drawing/2014/main" id="{13035250-31B4-4332-BBD7-D242318CC82F}"/>
              </a:ext>
            </a:extLst>
          </p:cNvPr>
          <p:cNvSpPr/>
          <p:nvPr/>
        </p:nvSpPr>
        <p:spPr>
          <a:xfrm>
            <a:off x="2028170" y="3610322"/>
            <a:ext cx="5667037" cy="1032194"/>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kumimoji="1" lang="ja-JP" altLang="en-US" sz="900" dirty="0">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8B27C379-48EA-46FB-9ED6-2165E61D2B14}"/>
              </a:ext>
            </a:extLst>
          </p:cNvPr>
          <p:cNvSpPr/>
          <p:nvPr/>
        </p:nvSpPr>
        <p:spPr>
          <a:xfrm>
            <a:off x="4206667" y="3909813"/>
            <a:ext cx="1267384" cy="51269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kumimoji="1" lang="ja-JP" altLang="en-US" sz="900" dirty="0">
                <a:latin typeface="Meiryo UI" panose="020B0604030504040204" pitchFamily="50" charset="-128"/>
                <a:ea typeface="Meiryo UI" panose="020B0604030504040204" pitchFamily="50" charset="-128"/>
              </a:rPr>
              <a:t>語彙連携ツール</a:t>
            </a:r>
          </a:p>
        </p:txBody>
      </p:sp>
      <p:sp>
        <p:nvSpPr>
          <p:cNvPr id="7" name="フローチャート: 書類 6">
            <a:extLst>
              <a:ext uri="{FF2B5EF4-FFF2-40B4-BE49-F238E27FC236}">
                <a16:creationId xmlns:a16="http://schemas.microsoft.com/office/drawing/2014/main" id="{9E3FB40B-7A5A-436F-86FC-63C8CEB382AC}"/>
              </a:ext>
            </a:extLst>
          </p:cNvPr>
          <p:cNvSpPr/>
          <p:nvPr/>
        </p:nvSpPr>
        <p:spPr>
          <a:xfrm>
            <a:off x="2300705" y="4001887"/>
            <a:ext cx="1100248" cy="317910"/>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kumimoji="1" lang="ja-JP" altLang="en-US" sz="900" dirty="0">
                <a:latin typeface="Meiryo UI" panose="020B0604030504040204" pitchFamily="50" charset="-128"/>
                <a:ea typeface="Meiryo UI" panose="020B0604030504040204" pitchFamily="50" charset="-128"/>
              </a:rPr>
              <a:t>列挙型定義データ</a:t>
            </a:r>
            <a:r>
              <a:rPr kumimoji="1" lang="en-US" altLang="ja-JP" sz="900" dirty="0">
                <a:latin typeface="Meiryo UI" panose="020B0604030504040204" pitchFamily="50" charset="-128"/>
                <a:ea typeface="Meiryo UI" panose="020B0604030504040204" pitchFamily="50" charset="-128"/>
              </a:rPr>
              <a:t>(json)</a:t>
            </a:r>
            <a:endParaRPr kumimoji="1" lang="ja-JP" altLang="en-US" sz="900"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9EA36CE0-FF82-4629-A90F-7A0A67053A63}"/>
              </a:ext>
            </a:extLst>
          </p:cNvPr>
          <p:cNvSpPr/>
          <p:nvPr/>
        </p:nvSpPr>
        <p:spPr>
          <a:xfrm>
            <a:off x="2122836" y="3236448"/>
            <a:ext cx="1503105" cy="1661138"/>
          </a:xfrm>
          <a:prstGeom prst="rect">
            <a:avLst/>
          </a:prstGeom>
          <a:solidFill>
            <a:schemeClr val="accent2">
              <a:lumMod val="20000"/>
              <a:lumOff val="80000"/>
              <a:alpha val="36000"/>
            </a:schemeClr>
          </a:solidFill>
          <a:ln>
            <a:solidFill>
              <a:schemeClr val="accent2"/>
            </a:solidFill>
          </a:ln>
        </p:spPr>
        <p:style>
          <a:lnRef idx="2">
            <a:schemeClr val="dk1"/>
          </a:lnRef>
          <a:fillRef idx="1">
            <a:schemeClr val="lt1"/>
          </a:fillRef>
          <a:effectRef idx="0">
            <a:schemeClr val="dk1"/>
          </a:effectRef>
          <a:fontRef idx="minor">
            <a:schemeClr val="dk1"/>
          </a:fontRef>
        </p:style>
        <p:txBody>
          <a:bodyPr rtlCol="0" anchor="t" anchorCtr="0"/>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kumimoji="1" lang="ja-JP" altLang="en-US" sz="1200" dirty="0">
                <a:solidFill>
                  <a:schemeClr val="accent2"/>
                </a:solidFill>
                <a:latin typeface="Meiryo UI" panose="020B0604030504040204" pitchFamily="50" charset="-128"/>
                <a:ea typeface="Meiryo UI" panose="020B0604030504040204" pitchFamily="50" charset="-128"/>
              </a:rPr>
              <a:t>インプット</a:t>
            </a:r>
          </a:p>
        </p:txBody>
      </p:sp>
      <p:cxnSp>
        <p:nvCxnSpPr>
          <p:cNvPr id="10" name="直線矢印コネクタ 9">
            <a:extLst>
              <a:ext uri="{FF2B5EF4-FFF2-40B4-BE49-F238E27FC236}">
                <a16:creationId xmlns:a16="http://schemas.microsoft.com/office/drawing/2014/main" id="{EBAB6B79-1889-4624-B5A3-4CA8A6A01691}"/>
              </a:ext>
            </a:extLst>
          </p:cNvPr>
          <p:cNvCxnSpPr>
            <a:cxnSpLocks/>
            <a:stCxn id="6" idx="3"/>
            <a:endCxn id="12" idx="1"/>
          </p:cNvCxnSpPr>
          <p:nvPr/>
        </p:nvCxnSpPr>
        <p:spPr>
          <a:xfrm flipV="1">
            <a:off x="5474051" y="4154122"/>
            <a:ext cx="805714" cy="12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19151F0D-A5CA-447C-B60F-79C01EBDBB3B}"/>
              </a:ext>
            </a:extLst>
          </p:cNvPr>
          <p:cNvCxnSpPr>
            <a:cxnSpLocks/>
            <a:stCxn id="7" idx="3"/>
            <a:endCxn id="6" idx="1"/>
          </p:cNvCxnSpPr>
          <p:nvPr/>
        </p:nvCxnSpPr>
        <p:spPr>
          <a:xfrm>
            <a:off x="3400953" y="4160842"/>
            <a:ext cx="805714" cy="5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フローチャート: カード 11">
            <a:extLst>
              <a:ext uri="{FF2B5EF4-FFF2-40B4-BE49-F238E27FC236}">
                <a16:creationId xmlns:a16="http://schemas.microsoft.com/office/drawing/2014/main" id="{B824767E-565F-4158-B19A-C596CB107E7D}"/>
              </a:ext>
            </a:extLst>
          </p:cNvPr>
          <p:cNvSpPr/>
          <p:nvPr/>
        </p:nvSpPr>
        <p:spPr>
          <a:xfrm>
            <a:off x="6279765" y="3810157"/>
            <a:ext cx="950650" cy="687929"/>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kumimoji="1" lang="ja-JP" altLang="en-US" dirty="0"/>
          </a:p>
        </p:txBody>
      </p:sp>
      <p:sp>
        <p:nvSpPr>
          <p:cNvPr id="13" name="フローチャート: 複数書類 12">
            <a:extLst>
              <a:ext uri="{FF2B5EF4-FFF2-40B4-BE49-F238E27FC236}">
                <a16:creationId xmlns:a16="http://schemas.microsoft.com/office/drawing/2014/main" id="{6C896165-FBF2-4A42-AE45-3D55C8BF4C28}"/>
              </a:ext>
            </a:extLst>
          </p:cNvPr>
          <p:cNvSpPr/>
          <p:nvPr/>
        </p:nvSpPr>
        <p:spPr>
          <a:xfrm>
            <a:off x="6354188" y="3969006"/>
            <a:ext cx="816745" cy="497150"/>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kumimoji="1" lang="ja-JP" altLang="en-US" sz="900" dirty="0">
                <a:latin typeface="Meiryo UI" panose="020B0604030504040204" pitchFamily="50" charset="-128"/>
                <a:ea typeface="Meiryo UI" panose="020B0604030504040204" pitchFamily="50" charset="-128"/>
              </a:rPr>
              <a:t>語彙データ</a:t>
            </a:r>
            <a:endParaRPr kumimoji="1" lang="en-US" altLang="ja-JP" sz="900" dirty="0">
              <a:latin typeface="Meiryo UI" panose="020B0604030504040204" pitchFamily="50" charset="-128"/>
              <a:ea typeface="Meiryo UI" panose="020B0604030504040204" pitchFamily="50" charset="-128"/>
            </a:endParaRPr>
          </a:p>
          <a:p>
            <a:pPr algn="ctr"/>
            <a:r>
              <a:rPr kumimoji="1" lang="en-US" altLang="ja-JP" sz="900" dirty="0">
                <a:latin typeface="Meiryo UI" panose="020B0604030504040204" pitchFamily="50" charset="-128"/>
                <a:ea typeface="Meiryo UI" panose="020B0604030504040204" pitchFamily="50" charset="-128"/>
              </a:rPr>
              <a:t>(csv)</a:t>
            </a:r>
            <a:endParaRPr kumimoji="1" lang="ja-JP" altLang="en-US" sz="900" dirty="0">
              <a:latin typeface="Meiryo UI" panose="020B0604030504040204" pitchFamily="50" charset="-128"/>
              <a:ea typeface="Meiryo UI" panose="020B0604030504040204" pitchFamily="50" charset="-128"/>
            </a:endParaRPr>
          </a:p>
        </p:txBody>
      </p:sp>
      <p:sp>
        <p:nvSpPr>
          <p:cNvPr id="14" name="正方形/長方形 13">
            <a:extLst>
              <a:ext uri="{FF2B5EF4-FFF2-40B4-BE49-F238E27FC236}">
                <a16:creationId xmlns:a16="http://schemas.microsoft.com/office/drawing/2014/main" id="{57EF20AE-D700-47EF-BB37-C385EB318723}"/>
              </a:ext>
            </a:extLst>
          </p:cNvPr>
          <p:cNvSpPr/>
          <p:nvPr/>
        </p:nvSpPr>
        <p:spPr>
          <a:xfrm>
            <a:off x="6074242" y="3236447"/>
            <a:ext cx="1503105" cy="1661139"/>
          </a:xfrm>
          <a:prstGeom prst="rect">
            <a:avLst/>
          </a:prstGeom>
          <a:solidFill>
            <a:schemeClr val="accent5">
              <a:lumMod val="20000"/>
              <a:lumOff val="80000"/>
              <a:alpha val="36000"/>
            </a:schemeClr>
          </a:solidFill>
          <a:ln>
            <a:solidFill>
              <a:schemeClr val="accent5"/>
            </a:solidFill>
          </a:ln>
        </p:spPr>
        <p:style>
          <a:lnRef idx="2">
            <a:schemeClr val="dk1"/>
          </a:lnRef>
          <a:fillRef idx="1">
            <a:schemeClr val="lt1"/>
          </a:fillRef>
          <a:effectRef idx="0">
            <a:schemeClr val="dk1"/>
          </a:effectRef>
          <a:fontRef idx="minor">
            <a:schemeClr val="dk1"/>
          </a:fontRef>
        </p:style>
        <p:txBody>
          <a:bodyPr rtlCol="0" anchor="t" anchorCtr="0"/>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kumimoji="1" lang="ja-JP" altLang="en-US" sz="1200" dirty="0">
                <a:solidFill>
                  <a:schemeClr val="accent5"/>
                </a:solidFill>
                <a:latin typeface="Meiryo UI" panose="020B0604030504040204" pitchFamily="50" charset="-128"/>
                <a:ea typeface="Meiryo UI" panose="020B0604030504040204" pitchFamily="50" charset="-128"/>
              </a:rPr>
              <a:t>アウトプット</a:t>
            </a:r>
          </a:p>
        </p:txBody>
      </p:sp>
      <p:sp>
        <p:nvSpPr>
          <p:cNvPr id="15" name="テキスト ボックス 27">
            <a:extLst>
              <a:ext uri="{FF2B5EF4-FFF2-40B4-BE49-F238E27FC236}">
                <a16:creationId xmlns:a16="http://schemas.microsoft.com/office/drawing/2014/main" id="{90F5AAFE-8A7D-4490-A0FC-5BD557DDBF4F}"/>
              </a:ext>
            </a:extLst>
          </p:cNvPr>
          <p:cNvSpPr txBox="1"/>
          <p:nvPr/>
        </p:nvSpPr>
        <p:spPr>
          <a:xfrm>
            <a:off x="6227240" y="3633634"/>
            <a:ext cx="1074198"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900" dirty="0">
                <a:latin typeface="Meiryo UI" panose="020B0604030504040204" pitchFamily="50" charset="-128"/>
                <a:ea typeface="Meiryo UI" panose="020B0604030504040204" pitchFamily="50" charset="-128"/>
              </a:rPr>
              <a:t>指定したディレクトリ</a:t>
            </a:r>
          </a:p>
        </p:txBody>
      </p:sp>
    </p:spTree>
    <p:extLst>
      <p:ext uri="{BB962C8B-B14F-4D97-AF65-F5344CB8AC3E}">
        <p14:creationId xmlns:p14="http://schemas.microsoft.com/office/powerpoint/2010/main" val="36128430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fontScale="90000"/>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 </a:t>
            </a:r>
            <a:r>
              <a:rPr lang="en-US" altLang="ja-JP" sz="1800" dirty="0"/>
              <a:t>&gt; 5.3.2 </a:t>
            </a:r>
            <a:r>
              <a:rPr lang="ja-JP" altLang="en-US" sz="1800" dirty="0"/>
              <a:t>語彙リポジトリ用語彙データ変換機能</a:t>
            </a:r>
            <a:r>
              <a:rPr lang="en-US" altLang="ja-JP" sz="1800" dirty="0"/>
              <a:t>(2/3)</a:t>
            </a:r>
            <a:endParaRPr kumimoji="1" lang="ja-JP" altLang="en-US" sz="1800" dirty="0">
              <a:latin typeface="Meiryo UI" panose="020B0604030504040204" pitchFamily="50" charset="-128"/>
              <a:ea typeface="Meiryo UI" panose="020B0604030504040204" pitchFamily="50" charset="-128"/>
            </a:endParaRPr>
          </a:p>
        </p:txBody>
      </p:sp>
      <p:sp>
        <p:nvSpPr>
          <p:cNvPr id="4" name="テキスト ボックス 7">
            <a:extLst>
              <a:ext uri="{FF2B5EF4-FFF2-40B4-BE49-F238E27FC236}">
                <a16:creationId xmlns:a16="http://schemas.microsoft.com/office/drawing/2014/main" id="{9D5FD930-729C-4311-97FA-9700BC7F4712}"/>
              </a:ext>
            </a:extLst>
          </p:cNvPr>
          <p:cNvSpPr txBox="1"/>
          <p:nvPr/>
        </p:nvSpPr>
        <p:spPr>
          <a:xfrm>
            <a:off x="267867" y="765540"/>
            <a:ext cx="8913462" cy="2496950"/>
          </a:xfrm>
          <a:prstGeom prst="rect">
            <a:avLst/>
          </a:prstGeom>
          <a:solidFill>
            <a:schemeClr val="bg1"/>
          </a:solidFill>
          <a:ln>
            <a:noFill/>
          </a:ln>
        </p:spPr>
        <p:txBody>
          <a:bodyPr wrap="square"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語彙リポジトリ用語彙データ変換機能実行時のコマンドイメージ</a:t>
            </a: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-i</a:t>
            </a:r>
            <a:r>
              <a:rPr lang="ja-JP" altLang="en-US" sz="1600" dirty="0">
                <a:latin typeface="Meiryo UI" panose="020B0604030504040204" pitchFamily="50" charset="-128"/>
                <a:ea typeface="Meiryo UI" panose="020B0604030504040204" pitchFamily="50" charset="-128"/>
              </a:rPr>
              <a:t>：語彙リポジトリ用に変換する列挙型定義データファイルを指定。未指定の場合、</a:t>
            </a:r>
            <a:r>
              <a:rPr kumimoji="1" lang="en-US" altLang="ja-JP" sz="1600" dirty="0">
                <a:latin typeface="Meiryo UI" panose="020B0604030504040204" pitchFamily="50" charset="-128"/>
                <a:ea typeface="Meiryo UI" panose="020B0604030504040204" pitchFamily="50" charset="-128"/>
              </a:rPr>
              <a:t> ../volumes/dev_catalog_web/app/public/datalist/itemValue.json</a:t>
            </a:r>
            <a:r>
              <a:rPr kumimoji="1" lang="ja-JP" altLang="en-US" sz="1600" dirty="0">
                <a:latin typeface="Meiryo UI" panose="020B0604030504040204" pitchFamily="50" charset="-128"/>
                <a:ea typeface="Meiryo UI" panose="020B0604030504040204" pitchFamily="50" charset="-128"/>
              </a:rPr>
              <a:t>が指定される。</a:t>
            </a:r>
            <a:endParaRPr kumimoji="1"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-o</a:t>
            </a:r>
            <a:r>
              <a:rPr lang="ja-JP" altLang="en-US" sz="1600" dirty="0">
                <a:latin typeface="Meiryo UI" panose="020B0604030504040204" pitchFamily="50" charset="-128"/>
                <a:ea typeface="Meiryo UI" panose="020B0604030504040204" pitchFamily="50" charset="-128"/>
              </a:rPr>
              <a:t>：語彙リポジトリ用に変換した</a:t>
            </a:r>
            <a:r>
              <a:rPr lang="en-US" altLang="ja-JP" sz="1600" dirty="0">
                <a:latin typeface="Meiryo UI" panose="020B0604030504040204" pitchFamily="50" charset="-128"/>
                <a:ea typeface="Meiryo UI" panose="020B0604030504040204" pitchFamily="50" charset="-128"/>
              </a:rPr>
              <a:t>csv</a:t>
            </a:r>
            <a:r>
              <a:rPr lang="ja-JP" altLang="en-US" sz="1600" dirty="0">
                <a:latin typeface="Meiryo UI" panose="020B0604030504040204" pitchFamily="50" charset="-128"/>
                <a:ea typeface="Meiryo UI" panose="020B0604030504040204" pitchFamily="50" charset="-128"/>
              </a:rPr>
              <a:t>ファイル群を格納するディレクトリ名を指定。未指定の場合、ディレクトリ名が</a:t>
            </a:r>
            <a:r>
              <a:rPr lang="en-US" altLang="ja-JP" sz="1600" dirty="0">
                <a:latin typeface="Meiryo UI" panose="020B0604030504040204" pitchFamily="50" charset="-128"/>
                <a:ea typeface="Meiryo UI" panose="020B0604030504040204" pitchFamily="50" charset="-128"/>
              </a:rPr>
              <a:t>item_value_list</a:t>
            </a:r>
            <a:r>
              <a:rPr lang="ja-JP" altLang="en-US" sz="1600" dirty="0">
                <a:latin typeface="Meiryo UI" panose="020B0604030504040204" pitchFamily="50" charset="-128"/>
                <a:ea typeface="Meiryo UI" panose="020B0604030504040204" pitchFamily="50" charset="-128"/>
              </a:rPr>
              <a:t>となる。</a:t>
            </a:r>
            <a:endParaRPr lang="en-US" altLang="ja-JP" sz="16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86A9B514-F993-4A36-A283-C35DDBD5E26D}"/>
              </a:ext>
            </a:extLst>
          </p:cNvPr>
          <p:cNvSpPr/>
          <p:nvPr/>
        </p:nvSpPr>
        <p:spPr>
          <a:xfrm>
            <a:off x="267867" y="1092686"/>
            <a:ext cx="8497902" cy="89601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kumimoji="1" lang="en-US" altLang="ja-JP" sz="1600" dirty="0">
                <a:latin typeface="Meiryo UI" panose="020B0604030504040204" pitchFamily="50" charset="-128"/>
                <a:ea typeface="Meiryo UI" panose="020B0604030504040204" pitchFamily="50" charset="-128"/>
              </a:rPr>
              <a:t>python3 vocablary_conversion_for_repository.py</a:t>
            </a:r>
          </a:p>
          <a:p>
            <a:r>
              <a:rPr kumimoji="1" lang="en-US" altLang="ja-JP" sz="1600" dirty="0">
                <a:latin typeface="Meiryo UI" panose="020B0604030504040204" pitchFamily="50" charset="-128"/>
                <a:ea typeface="Meiryo UI" panose="020B0604030504040204" pitchFamily="50" charset="-128"/>
              </a:rPr>
              <a:t>-i ../volumes/dev_catalog_web/app/public/datalist/itemValue.json</a:t>
            </a:r>
          </a:p>
          <a:p>
            <a:r>
              <a:rPr kumimoji="1" lang="en-US" altLang="ja-JP" sz="1600" dirty="0">
                <a:latin typeface="Meiryo UI" panose="020B0604030504040204" pitchFamily="50" charset="-128"/>
                <a:ea typeface="Meiryo UI" panose="020B0604030504040204" pitchFamily="50" charset="-128"/>
              </a:rPr>
              <a:t>-o </a:t>
            </a:r>
            <a:r>
              <a:rPr lang="en-US" altLang="ja-JP" sz="1600" dirty="0">
                <a:latin typeface="Meiryo UI" panose="020B0604030504040204" pitchFamily="50" charset="-128"/>
                <a:ea typeface="Meiryo UI" panose="020B0604030504040204" pitchFamily="50" charset="-128"/>
              </a:rPr>
              <a:t>item_value_list</a:t>
            </a:r>
            <a:endParaRPr kumimoji="1" lang="ja-JP" altLang="en-US" sz="1600" dirty="0">
              <a:latin typeface="Meiryo UI" panose="020B0604030504040204" pitchFamily="50" charset="-128"/>
              <a:ea typeface="Meiryo UI" panose="020B0604030504040204" pitchFamily="50" charset="-128"/>
            </a:endParaRPr>
          </a:p>
        </p:txBody>
      </p:sp>
      <p:pic>
        <p:nvPicPr>
          <p:cNvPr id="6" name="table">
            <a:extLst>
              <a:ext uri="{FF2B5EF4-FFF2-40B4-BE49-F238E27FC236}">
                <a16:creationId xmlns:a16="http://schemas.microsoft.com/office/drawing/2014/main" id="{BC81EC3F-2C9B-42D1-BEC5-BDCD12221A98}"/>
              </a:ext>
            </a:extLst>
          </p:cNvPr>
          <p:cNvPicPr>
            <a:picLocks noChangeAspect="1"/>
          </p:cNvPicPr>
          <p:nvPr/>
        </p:nvPicPr>
        <p:blipFill>
          <a:blip r:embed="rId2"/>
          <a:stretch>
            <a:fillRect/>
          </a:stretch>
        </p:blipFill>
        <p:spPr>
          <a:xfrm>
            <a:off x="928141" y="3429000"/>
            <a:ext cx="7837628" cy="3200400"/>
          </a:xfrm>
          <a:prstGeom prst="rect">
            <a:avLst/>
          </a:prstGeom>
        </p:spPr>
      </p:pic>
      <p:sp>
        <p:nvSpPr>
          <p:cNvPr id="7" name="テキスト ボックス 6">
            <a:extLst>
              <a:ext uri="{FF2B5EF4-FFF2-40B4-BE49-F238E27FC236}">
                <a16:creationId xmlns:a16="http://schemas.microsoft.com/office/drawing/2014/main" id="{11D7DF65-76BA-4D6F-98F0-909864899C04}"/>
              </a:ext>
            </a:extLst>
          </p:cNvPr>
          <p:cNvSpPr txBox="1"/>
          <p:nvPr/>
        </p:nvSpPr>
        <p:spPr>
          <a:xfrm>
            <a:off x="2720753" y="3178148"/>
            <a:ext cx="4420938"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ja-JP" altLang="en-US" sz="1200" dirty="0">
                <a:latin typeface="Meiryo UI" panose="020B0604030504040204" pitchFamily="50" charset="-128"/>
                <a:ea typeface="Meiryo UI" panose="020B0604030504040204" pitchFamily="50" charset="-128"/>
              </a:rPr>
              <a:t>表</a:t>
            </a:r>
            <a:r>
              <a:rPr kumimoji="1" lang="en-US" altLang="ja-JP" sz="1200" dirty="0">
                <a:latin typeface="Meiryo UI" panose="020B0604030504040204" pitchFamily="50" charset="-128"/>
                <a:ea typeface="Meiryo UI" panose="020B0604030504040204" pitchFamily="50" charset="-128"/>
              </a:rPr>
              <a:t>4-2 </a:t>
            </a:r>
            <a:r>
              <a:rPr kumimoji="1" lang="ja-JP" altLang="en-US" sz="1200" dirty="0">
                <a:latin typeface="Meiryo UI" panose="020B0604030504040204" pitchFamily="50" charset="-128"/>
                <a:ea typeface="Meiryo UI" panose="020B0604030504040204" pitchFamily="50" charset="-128"/>
              </a:rPr>
              <a:t>語彙リポジトリ用語彙データ変換機アウトプットファイル一覧</a:t>
            </a:r>
            <a:endParaRPr kumimoji="1"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934505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fontScale="90000"/>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 </a:t>
            </a:r>
            <a:r>
              <a:rPr lang="en-US" altLang="ja-JP" sz="1800" dirty="0"/>
              <a:t>&gt; 5.3.2 </a:t>
            </a:r>
            <a:r>
              <a:rPr lang="ja-JP" altLang="en-US" sz="1800" dirty="0"/>
              <a:t>語彙リポジトリ用語彙データ変換機能</a:t>
            </a:r>
            <a:r>
              <a:rPr lang="en-US" altLang="ja-JP" sz="1800" dirty="0"/>
              <a:t>(3/3)</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69543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■語彙リポジトリ用語彙データ変換機能のコマンド実行例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7B5ED726-BC90-4825-8472-2D8CEFDD75A8}"/>
              </a:ext>
            </a:extLst>
          </p:cNvPr>
          <p:cNvSpPr/>
          <p:nvPr/>
        </p:nvSpPr>
        <p:spPr>
          <a:xfrm>
            <a:off x="651495" y="1260217"/>
            <a:ext cx="8458832" cy="1470188"/>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kumimoji="1" lang="en-US" altLang="ja-JP" sz="1200" dirty="0">
                <a:latin typeface="Meiryo UI" panose="020B0604030504040204" pitchFamily="50" charset="-128"/>
                <a:ea typeface="Meiryo UI" panose="020B0604030504040204" pitchFamily="50" charset="-128"/>
              </a:rPr>
              <a:t>python3 vocablary_conversion_for_repository.py -i ../volumes/dev_catalog_web/app/public/datalist/itemValue.json -o item_value_list</a:t>
            </a:r>
          </a:p>
          <a:p>
            <a:r>
              <a:rPr kumimoji="1" lang="ja-JP" altLang="en-US" sz="1200" dirty="0">
                <a:latin typeface="Meiryo UI" panose="020B0604030504040204" pitchFamily="50" charset="-128"/>
                <a:ea typeface="Meiryo UI" panose="020B0604030504040204" pitchFamily="50" charset="-128"/>
              </a:rPr>
              <a:t>データカタログ作成ツールの列挙型定義データを語彙リポジトリ登録用データに変換します。</a:t>
            </a:r>
          </a:p>
          <a:p>
            <a:r>
              <a:rPr kumimoji="1" lang="ja-JP" altLang="en-US" sz="1200" dirty="0">
                <a:latin typeface="Meiryo UI" panose="020B0604030504040204" pitchFamily="50" charset="-128"/>
                <a:ea typeface="Meiryo UI" panose="020B0604030504040204" pitchFamily="50" charset="-128"/>
              </a:rPr>
              <a:t>変換対象の列挙型定義データ</a:t>
            </a:r>
            <a:r>
              <a:rPr kumimoji="1" lang="en-US" altLang="ja-JP" sz="1200" dirty="0">
                <a:latin typeface="Meiryo UI" panose="020B0604030504040204" pitchFamily="50" charset="-128"/>
                <a:ea typeface="Meiryo UI" panose="020B0604030504040204" pitchFamily="50" charset="-128"/>
              </a:rPr>
              <a:t>: ../volumes/dev_catalog_web/app/public/datalist/itemValue.json</a:t>
            </a:r>
          </a:p>
          <a:p>
            <a:r>
              <a:rPr kumimoji="1" lang="ja-JP" altLang="en-US" sz="1200" dirty="0">
                <a:latin typeface="Meiryo UI" panose="020B0604030504040204" pitchFamily="50" charset="-128"/>
                <a:ea typeface="Meiryo UI" panose="020B0604030504040204" pitchFamily="50" charset="-128"/>
              </a:rPr>
              <a:t>新規作成する語彙データファイルの格納先ディレクトリ</a:t>
            </a:r>
            <a:r>
              <a:rPr kumimoji="1" lang="en-US" altLang="ja-JP" sz="1200" dirty="0">
                <a:latin typeface="Meiryo UI" panose="020B0604030504040204" pitchFamily="50" charset="-128"/>
                <a:ea typeface="Meiryo UI" panose="020B0604030504040204" pitchFamily="50" charset="-128"/>
              </a:rPr>
              <a:t>: item_value_list</a:t>
            </a:r>
          </a:p>
          <a:p>
            <a:r>
              <a:rPr kumimoji="1" lang="ja-JP" altLang="en-US" sz="1200" dirty="0">
                <a:latin typeface="Meiryo UI" panose="020B0604030504040204" pitchFamily="50" charset="-128"/>
                <a:ea typeface="Meiryo UI" panose="020B0604030504040204" pitchFamily="50" charset="-128"/>
              </a:rPr>
              <a:t>語彙リポジトリ登録用データの変換が完了しました。</a:t>
            </a:r>
            <a:endParaRPr kumimoji="1"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14713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 </a:t>
            </a:r>
            <a:r>
              <a:rPr lang="en-US" altLang="ja-JP" sz="1800" dirty="0"/>
              <a:t>&gt; 5.3.3 </a:t>
            </a:r>
            <a:r>
              <a:rPr lang="ja-JP" altLang="en-US" sz="1800" dirty="0"/>
              <a:t>データ定義</a:t>
            </a:r>
            <a:r>
              <a:rPr lang="en-US" altLang="ja-JP" sz="1800" dirty="0"/>
              <a:t>(1/14)</a:t>
            </a:r>
            <a:endParaRPr kumimoji="1" lang="ja-JP" altLang="en-US" sz="1800" dirty="0">
              <a:latin typeface="Meiryo UI" panose="020B0604030504040204" pitchFamily="50" charset="-128"/>
              <a:ea typeface="Meiryo UI" panose="020B0604030504040204" pitchFamily="50" charset="-128"/>
            </a:endParaRPr>
          </a:p>
        </p:txBody>
      </p:sp>
      <p:sp>
        <p:nvSpPr>
          <p:cNvPr id="4" name="テキスト ボックス 7">
            <a:extLst>
              <a:ext uri="{FF2B5EF4-FFF2-40B4-BE49-F238E27FC236}">
                <a16:creationId xmlns:a16="http://schemas.microsoft.com/office/drawing/2014/main" id="{9D5FD930-729C-4311-97FA-9700BC7F4712}"/>
              </a:ext>
            </a:extLst>
          </p:cNvPr>
          <p:cNvSpPr txBox="1"/>
          <p:nvPr/>
        </p:nvSpPr>
        <p:spPr>
          <a:xfrm>
            <a:off x="256578" y="765543"/>
            <a:ext cx="8913462" cy="4799879"/>
          </a:xfrm>
          <a:prstGeom prst="rect">
            <a:avLst/>
          </a:prstGeom>
          <a:solidFill>
            <a:schemeClr val="bg1"/>
          </a:solidFill>
          <a:ln>
            <a:noFill/>
          </a:ln>
        </p:spPr>
        <p:txBody>
          <a:bodyPr wrap="square"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語彙連携ツールによってデータカタログ作成ツール用に変換される前のデータのフォーマット</a:t>
            </a:r>
            <a:r>
              <a:rPr lang="en-US" altLang="ja-JP" sz="1600" dirty="0">
                <a:latin typeface="Meiryo UI" panose="020B0604030504040204" pitchFamily="50" charset="-128"/>
                <a:ea typeface="Meiryo UI" panose="020B0604030504040204" pitchFamily="50" charset="-128"/>
              </a:rPr>
              <a:t>(csv)</a:t>
            </a:r>
            <a:r>
              <a:rPr lang="ja-JP" altLang="en-US" sz="1600" dirty="0">
                <a:latin typeface="Meiryo UI" panose="020B0604030504040204" pitchFamily="50" charset="-128"/>
                <a:ea typeface="Meiryo UI" panose="020B0604030504040204" pitchFamily="50" charset="-128"/>
              </a:rPr>
              <a:t>を示す。</a:t>
            </a: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●用語名：データカタログ作成ツール 列挙型定義データの連想配列</a:t>
            </a:r>
            <a:r>
              <a:rPr kumimoji="1" lang="en-US" altLang="ja-JP" sz="1600" dirty="0">
                <a:latin typeface="Meiryo UI" panose="020B0604030504040204" pitchFamily="50" charset="-128"/>
                <a:ea typeface="Meiryo UI" panose="020B0604030504040204" pitchFamily="50" charset="-128"/>
              </a:rPr>
              <a:t>ValueMap</a:t>
            </a:r>
            <a:r>
              <a:rPr kumimoji="1" lang="ja-JP" altLang="en-US" sz="1600" dirty="0">
                <a:latin typeface="Meiryo UI" panose="020B0604030504040204" pitchFamily="50" charset="-128"/>
                <a:ea typeface="Meiryo UI" panose="020B0604030504040204" pitchFamily="50" charset="-128"/>
              </a:rPr>
              <a:t>の</a:t>
            </a:r>
            <a:r>
              <a:rPr kumimoji="1" lang="en-US" altLang="ja-JP" sz="1600" dirty="0">
                <a:latin typeface="Meiryo UI" panose="020B0604030504040204" pitchFamily="50" charset="-128"/>
                <a:ea typeface="Meiryo UI" panose="020B0604030504040204" pitchFamily="50" charset="-128"/>
              </a:rPr>
              <a:t>key</a:t>
            </a:r>
            <a:r>
              <a:rPr kumimoji="1" lang="ja-JP" altLang="en-US" sz="1600" dirty="0">
                <a:latin typeface="Meiryo UI" panose="020B0604030504040204" pitchFamily="50" charset="-128"/>
                <a:ea typeface="Meiryo UI" panose="020B0604030504040204" pitchFamily="50" charset="-128"/>
              </a:rPr>
              <a:t>に設定される値。（</a:t>
            </a:r>
            <a:r>
              <a:rPr kumimoji="1" lang="en-US" altLang="ja-JP" sz="1600" dirty="0">
                <a:latin typeface="Meiryo UI" panose="020B0604030504040204" pitchFamily="50" charset="-128"/>
                <a:ea typeface="Meiryo UI" panose="020B0604030504040204" pitchFamily="50" charset="-128"/>
              </a:rPr>
              <a:t>CKAN</a:t>
            </a:r>
            <a:r>
              <a:rPr kumimoji="1" lang="ja-JP" altLang="en-US" sz="1600" dirty="0">
                <a:latin typeface="Meiryo UI" panose="020B0604030504040204" pitchFamily="50" charset="-128"/>
                <a:ea typeface="Meiryo UI" panose="020B0604030504040204" pitchFamily="50" charset="-128"/>
              </a:rPr>
              <a:t>に登録される値）</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●代表語：データカタログ作成ツール 列挙型定義データの連想配列</a:t>
            </a:r>
            <a:r>
              <a:rPr kumimoji="1" lang="en-US" altLang="ja-JP" sz="1600" dirty="0">
                <a:latin typeface="Meiryo UI" panose="020B0604030504040204" pitchFamily="50" charset="-128"/>
                <a:ea typeface="Meiryo UI" panose="020B0604030504040204" pitchFamily="50" charset="-128"/>
              </a:rPr>
              <a:t>ValueMap</a:t>
            </a:r>
            <a:r>
              <a:rPr kumimoji="1" lang="ja-JP" altLang="en-US" sz="1600" dirty="0">
                <a:latin typeface="Meiryo UI" panose="020B0604030504040204" pitchFamily="50" charset="-128"/>
                <a:ea typeface="Meiryo UI" panose="020B0604030504040204" pitchFamily="50" charset="-128"/>
              </a:rPr>
              <a:t>の</a:t>
            </a:r>
            <a:r>
              <a:rPr kumimoji="1" lang="en-US" altLang="ja-JP" sz="1600" dirty="0">
                <a:latin typeface="Meiryo UI" panose="020B0604030504040204" pitchFamily="50" charset="-128"/>
                <a:ea typeface="Meiryo UI" panose="020B0604030504040204" pitchFamily="50" charset="-128"/>
              </a:rPr>
              <a:t>value</a:t>
            </a:r>
            <a:r>
              <a:rPr kumimoji="1" lang="ja-JP" altLang="en-US" sz="1600" dirty="0">
                <a:latin typeface="Meiryo UI" panose="020B0604030504040204" pitchFamily="50" charset="-128"/>
                <a:ea typeface="Meiryo UI" panose="020B0604030504040204" pitchFamily="50" charset="-128"/>
              </a:rPr>
              <a:t>に設定される値。（データカタログ作成ツール画面に表示される値）</a:t>
            </a:r>
            <a:endParaRPr kumimoji="1" lang="en-US" altLang="ja-JP" sz="1600" dirty="0">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F031A671-3BCA-4B70-AF84-076225B27639}"/>
              </a:ext>
            </a:extLst>
          </p:cNvPr>
          <p:cNvSpPr/>
          <p:nvPr/>
        </p:nvSpPr>
        <p:spPr>
          <a:xfrm>
            <a:off x="234000" y="1140368"/>
            <a:ext cx="9206779" cy="1602832"/>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ja-JP" altLang="en-US" sz="1200" dirty="0">
                <a:latin typeface="Meiryo UI" panose="020B0604030504040204" pitchFamily="50" charset="-128"/>
                <a:ea typeface="Meiryo UI" panose="020B0604030504040204" pitchFamily="50" charset="-128"/>
              </a:rPr>
              <a:t>用語名</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代表語</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言語</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代表語の</a:t>
            </a:r>
            <a:r>
              <a:rPr kumimoji="1" lang="en-US" altLang="ja-JP" sz="1200" dirty="0">
                <a:latin typeface="Meiryo UI" panose="020B0604030504040204" pitchFamily="50" charset="-128"/>
                <a:ea typeface="Meiryo UI" panose="020B0604030504040204" pitchFamily="50" charset="-128"/>
              </a:rPr>
              <a:t>URI,</a:t>
            </a:r>
            <a:r>
              <a:rPr kumimoji="1" lang="ja-JP" altLang="en-US" sz="1200" dirty="0">
                <a:latin typeface="Meiryo UI" panose="020B0604030504040204" pitchFamily="50" charset="-128"/>
                <a:ea typeface="Meiryo UI" panose="020B0604030504040204" pitchFamily="50" charset="-128"/>
              </a:rPr>
              <a:t>上位語の</a:t>
            </a:r>
            <a:r>
              <a:rPr kumimoji="1" lang="en-US" altLang="ja-JP" sz="1200" dirty="0">
                <a:latin typeface="Meiryo UI" panose="020B0604030504040204" pitchFamily="50" charset="-128"/>
                <a:ea typeface="Meiryo UI" panose="020B0604030504040204" pitchFamily="50" charset="-128"/>
              </a:rPr>
              <a:t>URI,</a:t>
            </a:r>
            <a:r>
              <a:rPr kumimoji="1" lang="ja-JP" altLang="en-US" sz="1200" dirty="0">
                <a:latin typeface="Meiryo UI" panose="020B0604030504040204" pitchFamily="50" charset="-128"/>
                <a:ea typeface="Meiryo UI" panose="020B0604030504040204" pitchFamily="50" charset="-128"/>
              </a:rPr>
              <a:t>他語彙体系の同義語の</a:t>
            </a:r>
            <a:r>
              <a:rPr kumimoji="1" lang="en-US" altLang="ja-JP" sz="1200" dirty="0">
                <a:latin typeface="Meiryo UI" panose="020B0604030504040204" pitchFamily="50" charset="-128"/>
                <a:ea typeface="Meiryo UI" panose="020B0604030504040204" pitchFamily="50" charset="-128"/>
              </a:rPr>
              <a:t>URI,</a:t>
            </a:r>
            <a:r>
              <a:rPr kumimoji="1" lang="ja-JP" altLang="en-US" sz="1200" dirty="0">
                <a:latin typeface="Meiryo UI" panose="020B0604030504040204" pitchFamily="50" charset="-128"/>
                <a:ea typeface="Meiryo UI" panose="020B0604030504040204" pitchFamily="50" charset="-128"/>
              </a:rPr>
              <a:t>用語の説明</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作成日</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最終更新日</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同義語候補</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上位語候補</a:t>
            </a:r>
            <a:r>
              <a:rPr kumimoji="1" lang="en-US" altLang="ja-JP" sz="1200" dirty="0">
                <a:latin typeface="Meiryo UI" panose="020B0604030504040204" pitchFamily="50" charset="-128"/>
                <a:ea typeface="Meiryo UI" panose="020B0604030504040204" pitchFamily="50" charset="-128"/>
              </a:rPr>
              <a:t>,x</a:t>
            </a:r>
            <a:r>
              <a:rPr kumimoji="1" lang="ja-JP" altLang="en-US" sz="1200" dirty="0">
                <a:latin typeface="Meiryo UI" panose="020B0604030504040204" pitchFamily="50" charset="-128"/>
                <a:ea typeface="Meiryo UI" panose="020B0604030504040204" pitchFamily="50" charset="-128"/>
              </a:rPr>
              <a:t>座標値</a:t>
            </a:r>
            <a:r>
              <a:rPr kumimoji="1" lang="en-US" altLang="ja-JP" sz="1200" dirty="0">
                <a:latin typeface="Meiryo UI" panose="020B0604030504040204" pitchFamily="50" charset="-128"/>
                <a:ea typeface="Meiryo UI" panose="020B0604030504040204" pitchFamily="50" charset="-128"/>
              </a:rPr>
              <a:t>,y</a:t>
            </a:r>
            <a:r>
              <a:rPr kumimoji="1" lang="ja-JP" altLang="en-US" sz="1200" dirty="0">
                <a:latin typeface="Meiryo UI" panose="020B0604030504040204" pitchFamily="50" charset="-128"/>
                <a:ea typeface="Meiryo UI" panose="020B0604030504040204" pitchFamily="50" charset="-128"/>
              </a:rPr>
              <a:t>座標値</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色</a:t>
            </a:r>
            <a:r>
              <a:rPr kumimoji="1" lang="en-US" altLang="ja-JP" sz="1200" dirty="0">
                <a:latin typeface="Meiryo UI" panose="020B0604030504040204" pitchFamily="50" charset="-128"/>
                <a:ea typeface="Meiryo UI" panose="020B0604030504040204" pitchFamily="50" charset="-128"/>
              </a:rPr>
              <a:t>1,</a:t>
            </a:r>
            <a:r>
              <a:rPr kumimoji="1" lang="ja-JP" altLang="en-US" sz="1200" dirty="0">
                <a:latin typeface="Meiryo UI" panose="020B0604030504040204" pitchFamily="50" charset="-128"/>
                <a:ea typeface="Meiryo UI" panose="020B0604030504040204" pitchFamily="50" charset="-128"/>
              </a:rPr>
              <a:t>色</a:t>
            </a:r>
            <a:r>
              <a:rPr kumimoji="1" lang="en-US" altLang="ja-JP" sz="1200" dirty="0">
                <a:latin typeface="Meiryo UI" panose="020B0604030504040204" pitchFamily="50" charset="-128"/>
                <a:ea typeface="Meiryo UI" panose="020B0604030504040204" pitchFamily="50" charset="-128"/>
              </a:rPr>
              <a:t>2,</a:t>
            </a:r>
            <a:r>
              <a:rPr kumimoji="1" lang="ja-JP" altLang="en-US" sz="1200" dirty="0">
                <a:latin typeface="Meiryo UI" panose="020B0604030504040204" pitchFamily="50" charset="-128"/>
                <a:ea typeface="Meiryo UI" panose="020B0604030504040204" pitchFamily="50" charset="-128"/>
              </a:rPr>
              <a:t>確定済み用語</a:t>
            </a:r>
          </a:p>
          <a:p>
            <a:r>
              <a:rPr kumimoji="1" lang="ja-JP" altLang="en-US" sz="1200" dirty="0">
                <a:latin typeface="Meiryo UI" panose="020B0604030504040204" pitchFamily="50" charset="-128"/>
                <a:ea typeface="Meiryo UI" panose="020B0604030504040204" pitchFamily="50" charset="-128"/>
              </a:rPr>
              <a:t>譲渡</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譲渡</a:t>
            </a:r>
            <a:r>
              <a:rPr kumimoji="1" lang="en-US" altLang="ja-JP" sz="1200" dirty="0">
                <a:latin typeface="Meiryo UI" panose="020B0604030504040204" pitchFamily="50" charset="-128"/>
                <a:ea typeface="Meiryo UI" panose="020B0604030504040204" pitchFamily="50" charset="-128"/>
              </a:rPr>
              <a:t>,ja,http://test_nemotoVocab/1,,,,,,,,,,,,0</a:t>
            </a:r>
          </a:p>
          <a:p>
            <a:r>
              <a:rPr kumimoji="1" lang="ja-JP" altLang="en-US" sz="1200" dirty="0">
                <a:latin typeface="Meiryo UI" panose="020B0604030504040204" pitchFamily="50" charset="-128"/>
                <a:ea typeface="Meiryo UI" panose="020B0604030504040204" pitchFamily="50" charset="-128"/>
              </a:rPr>
              <a:t>利用許諾</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利用許諾</a:t>
            </a:r>
            <a:r>
              <a:rPr kumimoji="1" lang="en-US" altLang="ja-JP" sz="1200" dirty="0">
                <a:latin typeface="Meiryo UI" panose="020B0604030504040204" pitchFamily="50" charset="-128"/>
                <a:ea typeface="Meiryo UI" panose="020B0604030504040204" pitchFamily="50" charset="-128"/>
              </a:rPr>
              <a:t>,ja,http://test_nemotoVocab/2,,,,,,,,,,,,0</a:t>
            </a:r>
          </a:p>
          <a:p>
            <a:r>
              <a:rPr kumimoji="1" lang="ja-JP" altLang="en-US" sz="1200" dirty="0">
                <a:latin typeface="Meiryo UI" panose="020B0604030504040204" pitchFamily="50" charset="-128"/>
                <a:ea typeface="Meiryo UI" panose="020B0604030504040204" pitchFamily="50" charset="-128"/>
              </a:rPr>
              <a:t>共同利用</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共同利用</a:t>
            </a:r>
            <a:r>
              <a:rPr kumimoji="1" lang="en-US" altLang="ja-JP" sz="1200" dirty="0">
                <a:latin typeface="Meiryo UI" panose="020B0604030504040204" pitchFamily="50" charset="-128"/>
                <a:ea typeface="Meiryo UI" panose="020B0604030504040204" pitchFamily="50" charset="-128"/>
              </a:rPr>
              <a:t>,ja,http://test_nemotoVocab/3,,,,,,,,,,,,0</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05366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 Web</a:t>
            </a:r>
            <a:r>
              <a:rPr lang="ja-JP" altLang="en-US" sz="1800" dirty="0">
                <a:latin typeface="Meiryo UI" panose="020B0604030504040204" pitchFamily="50" charset="-128"/>
                <a:ea typeface="Meiryo UI" panose="020B0604030504040204" pitchFamily="50" charset="-128"/>
              </a:rPr>
              <a:t>サーバ＆プロキシ</a:t>
            </a:r>
            <a:r>
              <a:rPr lang="en-US" altLang="ja-JP" sz="1800" dirty="0">
                <a:latin typeface="Meiryo UI" panose="020B0604030504040204" pitchFamily="50" charset="-128"/>
                <a:ea typeface="Meiryo UI" panose="020B0604030504040204" pitchFamily="50" charset="-128"/>
              </a:rPr>
              <a:t>(Nginx) &gt; 1.3 TLS/SSL</a:t>
            </a:r>
            <a:r>
              <a:rPr lang="ja-JP" altLang="en-US" sz="1800" dirty="0">
                <a:latin typeface="Meiryo UI" panose="020B0604030504040204" pitchFamily="50" charset="-128"/>
                <a:ea typeface="Meiryo UI" panose="020B0604030504040204" pitchFamily="50" charset="-128"/>
              </a:rPr>
              <a:t>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■データカタログ作成ツールの</a:t>
            </a:r>
            <a:r>
              <a:rPr lang="en-US" altLang="ja-JP" sz="1600" dirty="0">
                <a:latin typeface="Meiryo UI" panose="020B0604030504040204" pitchFamily="50" charset="-128"/>
                <a:ea typeface="Meiryo UI" panose="020B0604030504040204" pitchFamily="50" charset="-128"/>
              </a:rPr>
              <a:t>TLS/SSL</a:t>
            </a:r>
            <a:r>
              <a:rPr lang="ja-JP" altLang="en-US" sz="1600" dirty="0">
                <a:latin typeface="Meiryo UI" panose="020B0604030504040204" pitchFamily="50" charset="-128"/>
                <a:ea typeface="Meiryo UI" panose="020B0604030504040204" pitchFamily="50" charset="-128"/>
              </a:rPr>
              <a:t>機能の機能仕様</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・クライアントと</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サーバ間の通信を暗号化すること。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Nginx</a:t>
            </a:r>
            <a:r>
              <a:rPr lang="ja-JP" altLang="en-US" sz="1600" dirty="0">
                <a:latin typeface="Meiryo UI" panose="020B0604030504040204" pitchFamily="50" charset="-128"/>
                <a:ea typeface="Meiryo UI" panose="020B0604030504040204" pitchFamily="50" charset="-128"/>
              </a:rPr>
              <a:t>の設定</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1.1 Web</a:t>
            </a:r>
            <a:r>
              <a:rPr lang="ja-JP" altLang="en-US" sz="1600" dirty="0">
                <a:latin typeface="Meiryo UI" panose="020B0604030504040204" pitchFamily="50" charset="-128"/>
                <a:ea typeface="Meiryo UI" panose="020B0604030504040204" pitchFamily="50" charset="-128"/>
              </a:rPr>
              <a:t>サーバ機能スライドの</a:t>
            </a:r>
            <a:r>
              <a:rPr lang="en-US" altLang="ja-JP" sz="1600" dirty="0">
                <a:latin typeface="Meiryo UI" panose="020B0604030504040204" pitchFamily="50" charset="-128"/>
                <a:ea typeface="Meiryo UI" panose="020B0604030504040204" pitchFamily="50" charset="-128"/>
              </a:rPr>
              <a:t>Nginx</a:t>
            </a:r>
            <a:r>
              <a:rPr lang="ja-JP" altLang="en-US" sz="1600" dirty="0">
                <a:latin typeface="Meiryo UI" panose="020B0604030504040204" pitchFamily="50" charset="-128"/>
                <a:ea typeface="Meiryo UI" panose="020B0604030504040204" pitchFamily="50" charset="-128"/>
              </a:rPr>
              <a:t>の設定を参照。</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61662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 </a:t>
            </a:r>
            <a:r>
              <a:rPr lang="en-US" altLang="ja-JP" sz="1800" dirty="0"/>
              <a:t>&gt; 5.3.3 </a:t>
            </a:r>
            <a:r>
              <a:rPr lang="ja-JP" altLang="en-US" sz="1800" dirty="0"/>
              <a:t>データ定義</a:t>
            </a:r>
            <a:r>
              <a:rPr lang="en-US" altLang="ja-JP" sz="1800" dirty="0"/>
              <a:t>(2/14)</a:t>
            </a:r>
            <a:endParaRPr kumimoji="1" lang="ja-JP" altLang="en-US" sz="1800" dirty="0">
              <a:latin typeface="Meiryo UI" panose="020B0604030504040204" pitchFamily="50" charset="-128"/>
              <a:ea typeface="Meiryo UI" panose="020B0604030504040204" pitchFamily="50" charset="-128"/>
            </a:endParaRPr>
          </a:p>
        </p:txBody>
      </p:sp>
      <p:sp>
        <p:nvSpPr>
          <p:cNvPr id="4" name="テキスト ボックス 7">
            <a:extLst>
              <a:ext uri="{FF2B5EF4-FFF2-40B4-BE49-F238E27FC236}">
                <a16:creationId xmlns:a16="http://schemas.microsoft.com/office/drawing/2014/main" id="{9D5FD930-729C-4311-97FA-9700BC7F4712}"/>
              </a:ext>
            </a:extLst>
          </p:cNvPr>
          <p:cNvSpPr txBox="1"/>
          <p:nvPr/>
        </p:nvSpPr>
        <p:spPr>
          <a:xfrm>
            <a:off x="256578" y="765543"/>
            <a:ext cx="8913462" cy="814901"/>
          </a:xfrm>
          <a:prstGeom prst="rect">
            <a:avLst/>
          </a:prstGeom>
          <a:solidFill>
            <a:schemeClr val="bg1"/>
          </a:solidFill>
          <a:ln>
            <a:noFill/>
          </a:ln>
        </p:spPr>
        <p:txBody>
          <a:bodyPr wrap="square"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語彙連携ツールによってデータカタログ作成ツール用に変換された「契約確認の要否」の列挙型定義データのフォーマット</a:t>
            </a:r>
            <a:r>
              <a:rPr lang="en-US" altLang="ja-JP" sz="1600" dirty="0">
                <a:latin typeface="Meiryo UI" panose="020B0604030504040204" pitchFamily="50" charset="-128"/>
                <a:ea typeface="Meiryo UI" panose="020B0604030504040204" pitchFamily="50" charset="-128"/>
              </a:rPr>
              <a:t>(json)</a:t>
            </a:r>
            <a:r>
              <a:rPr lang="ja-JP" altLang="en-US" sz="1600" dirty="0">
                <a:latin typeface="Meiryo UI" panose="020B0604030504040204" pitchFamily="50" charset="-128"/>
                <a:ea typeface="Meiryo UI" panose="020B0604030504040204" pitchFamily="50" charset="-128"/>
              </a:rPr>
              <a:t>を示す。</a:t>
            </a: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endParaRPr lang="en-US" altLang="ja-JP" sz="16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819BF9D6-CF5A-4E60-AF85-5827545A695C}"/>
              </a:ext>
            </a:extLst>
          </p:cNvPr>
          <p:cNvSpPr/>
          <p:nvPr/>
        </p:nvSpPr>
        <p:spPr>
          <a:xfrm>
            <a:off x="373302" y="1399843"/>
            <a:ext cx="7880361" cy="218872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“ckanKeyName”: “caddec_contract_required”,</a:t>
            </a:r>
            <a:r>
              <a:rPr kumimoji="1" lang="ja-JP" altLang="en-US" sz="1200" dirty="0">
                <a:latin typeface="Meiryo UI" panose="020B0604030504040204" pitchFamily="50" charset="-128"/>
                <a:ea typeface="Meiryo UI" panose="020B0604030504040204" pitchFamily="50" charset="-128"/>
              </a:rPr>
              <a:t> </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  "ckanKeyType": "resources", </a:t>
            </a:r>
          </a:p>
          <a:p>
            <a:r>
              <a:rPr kumimoji="1" lang="en-US" altLang="ja-JP" sz="1200" dirty="0">
                <a:latin typeface="Meiryo UI" panose="020B0604030504040204" pitchFamily="50" charset="-128"/>
                <a:ea typeface="Meiryo UI" panose="020B0604030504040204" pitchFamily="50" charset="-128"/>
              </a:rPr>
              <a:t>  "valueMap": {</a:t>
            </a:r>
          </a:p>
          <a:p>
            <a:r>
              <a:rPr kumimoji="1" lang="en-US" altLang="ja-JP" sz="1200" dirty="0">
                <a:latin typeface="Meiryo UI" panose="020B0604030504040204" pitchFamily="50" charset="-128"/>
                <a:ea typeface="Meiryo UI" panose="020B0604030504040204" pitchFamily="50" charset="-128"/>
              </a:rPr>
              <a:t>    "required": "</a:t>
            </a:r>
            <a:r>
              <a:rPr kumimoji="1" lang="ja-JP" altLang="en-US" sz="1200" dirty="0">
                <a:latin typeface="Meiryo UI" panose="020B0604030504040204" pitchFamily="50" charset="-128"/>
                <a:ea typeface="Meiryo UI" panose="020B0604030504040204" pitchFamily="50" charset="-128"/>
              </a:rPr>
              <a:t>要求する</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"notRequired": "</a:t>
            </a:r>
            <a:r>
              <a:rPr kumimoji="1" lang="ja-JP" altLang="en-US" sz="1200" dirty="0">
                <a:latin typeface="Meiryo UI" panose="020B0604030504040204" pitchFamily="50" charset="-128"/>
                <a:ea typeface="Meiryo UI" panose="020B0604030504040204" pitchFamily="50" charset="-128"/>
              </a:rPr>
              <a:t>要求しない</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a:t>
            </a:r>
          </a:p>
          <a:p>
            <a:r>
              <a:rPr kumimoji="1" lang="en-US" altLang="ja-JP" sz="12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63920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 </a:t>
            </a:r>
            <a:r>
              <a:rPr lang="en-US" altLang="ja-JP" sz="1800" dirty="0"/>
              <a:t>&gt; 5.3.3 </a:t>
            </a:r>
            <a:r>
              <a:rPr lang="ja-JP" altLang="en-US" sz="1800" dirty="0"/>
              <a:t>データ定義</a:t>
            </a:r>
            <a:r>
              <a:rPr lang="en-US" altLang="ja-JP" sz="1800" dirty="0"/>
              <a:t>(3/14)</a:t>
            </a:r>
            <a:endParaRPr kumimoji="1" lang="ja-JP" altLang="en-US" sz="1800" dirty="0">
              <a:latin typeface="Meiryo UI" panose="020B0604030504040204" pitchFamily="50" charset="-128"/>
              <a:ea typeface="Meiryo UI" panose="020B0604030504040204" pitchFamily="50" charset="-128"/>
            </a:endParaRPr>
          </a:p>
        </p:txBody>
      </p:sp>
      <p:sp>
        <p:nvSpPr>
          <p:cNvPr id="4" name="テキスト ボックス 7">
            <a:extLst>
              <a:ext uri="{FF2B5EF4-FFF2-40B4-BE49-F238E27FC236}">
                <a16:creationId xmlns:a16="http://schemas.microsoft.com/office/drawing/2014/main" id="{9D5FD930-729C-4311-97FA-9700BC7F4712}"/>
              </a:ext>
            </a:extLst>
          </p:cNvPr>
          <p:cNvSpPr txBox="1"/>
          <p:nvPr/>
        </p:nvSpPr>
        <p:spPr>
          <a:xfrm>
            <a:off x="256578" y="765543"/>
            <a:ext cx="8913462" cy="814901"/>
          </a:xfrm>
          <a:prstGeom prst="rect">
            <a:avLst/>
          </a:prstGeom>
          <a:solidFill>
            <a:schemeClr val="bg1"/>
          </a:solidFill>
          <a:ln>
            <a:noFill/>
          </a:ln>
        </p:spPr>
        <p:txBody>
          <a:bodyPr wrap="square"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語彙連携ツールによってデータカタログ作成ツール用に変換された「コネクタ利用の要否」の列挙型定義データのフォーマット</a:t>
            </a:r>
            <a:r>
              <a:rPr lang="en-US" altLang="ja-JP" sz="1600" dirty="0">
                <a:latin typeface="Meiryo UI" panose="020B0604030504040204" pitchFamily="50" charset="-128"/>
                <a:ea typeface="Meiryo UI" panose="020B0604030504040204" pitchFamily="50" charset="-128"/>
              </a:rPr>
              <a:t>(json)</a:t>
            </a:r>
            <a:r>
              <a:rPr lang="ja-JP" altLang="en-US" sz="1600" dirty="0">
                <a:latin typeface="Meiryo UI" panose="020B0604030504040204" pitchFamily="50" charset="-128"/>
                <a:ea typeface="Meiryo UI" panose="020B0604030504040204" pitchFamily="50" charset="-128"/>
              </a:rPr>
              <a:t>を示す。</a:t>
            </a:r>
            <a:endParaRPr lang="en-US" altLang="ja-JP" sz="1600" dirty="0">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B59821CC-E507-4D1A-91EC-663F3FB698C3}"/>
              </a:ext>
            </a:extLst>
          </p:cNvPr>
          <p:cNvSpPr/>
          <p:nvPr/>
        </p:nvSpPr>
        <p:spPr>
          <a:xfrm>
            <a:off x="373302" y="1480053"/>
            <a:ext cx="7880361" cy="218872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"ckanKeyName": "caddec_required",</a:t>
            </a:r>
          </a:p>
          <a:p>
            <a:r>
              <a:rPr kumimoji="1" lang="en-US" altLang="ja-JP" sz="1200" dirty="0">
                <a:latin typeface="Meiryo UI" panose="020B0604030504040204" pitchFamily="50" charset="-128"/>
                <a:ea typeface="Meiryo UI" panose="020B0604030504040204" pitchFamily="50" charset="-128"/>
              </a:rPr>
              <a:t>  "ckanKeyType": "resources",</a:t>
            </a:r>
          </a:p>
          <a:p>
            <a:r>
              <a:rPr kumimoji="1" lang="en-US" altLang="ja-JP" sz="1200" dirty="0">
                <a:latin typeface="Meiryo UI" panose="020B0604030504040204" pitchFamily="50" charset="-128"/>
                <a:ea typeface="Meiryo UI" panose="020B0604030504040204" pitchFamily="50" charset="-128"/>
              </a:rPr>
              <a:t>  "valueMap": {</a:t>
            </a:r>
          </a:p>
          <a:p>
            <a:r>
              <a:rPr kumimoji="1" lang="en-US" altLang="ja-JP" sz="1200" dirty="0">
                <a:latin typeface="Meiryo UI" panose="020B0604030504040204" pitchFamily="50" charset="-128"/>
                <a:ea typeface="Meiryo UI" panose="020B0604030504040204" pitchFamily="50" charset="-128"/>
              </a:rPr>
              <a:t>    "required": "</a:t>
            </a:r>
            <a:r>
              <a:rPr kumimoji="1" lang="ja-JP" altLang="en-US" sz="1200" dirty="0">
                <a:latin typeface="Meiryo UI" panose="020B0604030504040204" pitchFamily="50" charset="-128"/>
                <a:ea typeface="Meiryo UI" panose="020B0604030504040204" pitchFamily="50" charset="-128"/>
              </a:rPr>
              <a:t>要求する</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"notRequired": "</a:t>
            </a:r>
            <a:r>
              <a:rPr kumimoji="1" lang="ja-JP" altLang="en-US" sz="1200" dirty="0">
                <a:latin typeface="Meiryo UI" panose="020B0604030504040204" pitchFamily="50" charset="-128"/>
                <a:ea typeface="Meiryo UI" panose="020B0604030504040204" pitchFamily="50" charset="-128"/>
              </a:rPr>
              <a:t>要求しない</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a:t>
            </a:r>
          </a:p>
          <a:p>
            <a:r>
              <a:rPr kumimoji="1" lang="en-US" altLang="ja-JP" sz="12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182679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 </a:t>
            </a:r>
            <a:r>
              <a:rPr lang="en-US" altLang="ja-JP" sz="1800" dirty="0"/>
              <a:t>&gt; 5.3.3 </a:t>
            </a:r>
            <a:r>
              <a:rPr lang="ja-JP" altLang="en-US" sz="1800" dirty="0"/>
              <a:t>データ定義</a:t>
            </a:r>
            <a:r>
              <a:rPr lang="en-US" altLang="ja-JP" sz="1800" dirty="0"/>
              <a:t>(4/14)</a:t>
            </a:r>
            <a:endParaRPr kumimoji="1" lang="ja-JP" altLang="en-US" sz="1800" dirty="0">
              <a:latin typeface="Meiryo UI" panose="020B0604030504040204" pitchFamily="50" charset="-128"/>
              <a:ea typeface="Meiryo UI" panose="020B0604030504040204" pitchFamily="50" charset="-128"/>
            </a:endParaRPr>
          </a:p>
        </p:txBody>
      </p:sp>
      <p:sp>
        <p:nvSpPr>
          <p:cNvPr id="4" name="テキスト ボックス 7">
            <a:extLst>
              <a:ext uri="{FF2B5EF4-FFF2-40B4-BE49-F238E27FC236}">
                <a16:creationId xmlns:a16="http://schemas.microsoft.com/office/drawing/2014/main" id="{9D5FD930-729C-4311-97FA-9700BC7F4712}"/>
              </a:ext>
            </a:extLst>
          </p:cNvPr>
          <p:cNvSpPr txBox="1"/>
          <p:nvPr/>
        </p:nvSpPr>
        <p:spPr>
          <a:xfrm>
            <a:off x="256578" y="765543"/>
            <a:ext cx="8913462" cy="814901"/>
          </a:xfrm>
          <a:prstGeom prst="rect">
            <a:avLst/>
          </a:prstGeom>
          <a:solidFill>
            <a:schemeClr val="bg1"/>
          </a:solidFill>
          <a:ln>
            <a:noFill/>
          </a:ln>
        </p:spPr>
        <p:txBody>
          <a:bodyPr wrap="square"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語彙連携ツールによってデータカタログ作成ツール用に変換された「契約形態」の列挙型定義データのフォーマット</a:t>
            </a:r>
            <a:r>
              <a:rPr lang="en-US" altLang="ja-JP" sz="1600" dirty="0">
                <a:latin typeface="Meiryo UI" panose="020B0604030504040204" pitchFamily="50" charset="-128"/>
                <a:ea typeface="Meiryo UI" panose="020B0604030504040204" pitchFamily="50" charset="-128"/>
              </a:rPr>
              <a:t>(json)</a:t>
            </a:r>
            <a:r>
              <a:rPr lang="ja-JP" altLang="en-US" sz="1600" dirty="0">
                <a:latin typeface="Meiryo UI" panose="020B0604030504040204" pitchFamily="50" charset="-128"/>
                <a:ea typeface="Meiryo UI" panose="020B0604030504040204" pitchFamily="50" charset="-128"/>
              </a:rPr>
              <a:t>を示す。</a:t>
            </a:r>
            <a:endParaRPr lang="en-US" altLang="ja-JP" sz="16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915A83D6-95BD-40C2-A69D-99BA6C36B8FB}"/>
              </a:ext>
            </a:extLst>
          </p:cNvPr>
          <p:cNvSpPr/>
          <p:nvPr/>
        </p:nvSpPr>
        <p:spPr>
          <a:xfrm>
            <a:off x="373302" y="1408162"/>
            <a:ext cx="7864319" cy="218872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a:t>
            </a:r>
          </a:p>
          <a:p>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“ckanKeyName”: “trading_policy_contract_type”,</a:t>
            </a:r>
          </a:p>
          <a:p>
            <a:r>
              <a:rPr kumimoji="1" lang="en-US" altLang="ja-JP" sz="1200" dirty="0">
                <a:latin typeface="Meiryo UI" panose="020B0604030504040204" pitchFamily="50" charset="-128"/>
                <a:ea typeface="Meiryo UI" panose="020B0604030504040204" pitchFamily="50" charset="-128"/>
              </a:rPr>
              <a:t>  “ckanKeyType”: “extras”,</a:t>
            </a:r>
          </a:p>
          <a:p>
            <a:r>
              <a:rPr kumimoji="1" lang="en-US" altLang="ja-JP" sz="1200" dirty="0">
                <a:latin typeface="Meiryo UI" panose="020B0604030504040204" pitchFamily="50" charset="-128"/>
                <a:ea typeface="Meiryo UI" panose="020B0604030504040204" pitchFamily="50" charset="-128"/>
              </a:rPr>
              <a:t>  “valueMap”: {</a:t>
            </a:r>
          </a:p>
          <a:p>
            <a:r>
              <a:rPr kumimoji="1" lang="en-US" altLang="ja-JP" sz="1200" dirty="0">
                <a:latin typeface="Meiryo UI" panose="020B0604030504040204" pitchFamily="50" charset="-128"/>
                <a:ea typeface="Meiryo UI" panose="020B0604030504040204" pitchFamily="50" charset="-128"/>
              </a:rPr>
              <a:t>    “transfer”: “</a:t>
            </a:r>
            <a:r>
              <a:rPr kumimoji="1" lang="ja-JP" altLang="en-US" sz="1200" dirty="0">
                <a:latin typeface="Meiryo UI" panose="020B0604030504040204" pitchFamily="50" charset="-128"/>
                <a:ea typeface="Meiryo UI" panose="020B0604030504040204" pitchFamily="50" charset="-128"/>
              </a:rPr>
              <a:t>譲渡</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"license": "</a:t>
            </a:r>
            <a:r>
              <a:rPr kumimoji="1" lang="ja-JP" altLang="en-US" sz="1200" dirty="0">
                <a:latin typeface="Meiryo UI" panose="020B0604030504040204" pitchFamily="50" charset="-128"/>
                <a:ea typeface="Meiryo UI" panose="020B0604030504040204" pitchFamily="50" charset="-128"/>
              </a:rPr>
              <a:t>利用許諾</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"sharedUse": "</a:t>
            </a:r>
            <a:r>
              <a:rPr kumimoji="1" lang="ja-JP" altLang="en-US" sz="1200" dirty="0">
                <a:latin typeface="Meiryo UI" panose="020B0604030504040204" pitchFamily="50" charset="-128"/>
                <a:ea typeface="Meiryo UI" panose="020B0604030504040204" pitchFamily="50" charset="-128"/>
              </a:rPr>
              <a:t>共同利用</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a:t>
            </a:r>
          </a:p>
          <a:p>
            <a:r>
              <a:rPr kumimoji="1" lang="en-US" altLang="ja-JP" sz="12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524159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 </a:t>
            </a:r>
            <a:r>
              <a:rPr lang="en-US" altLang="ja-JP" sz="1800" dirty="0"/>
              <a:t>&gt; 5.3.3 </a:t>
            </a:r>
            <a:r>
              <a:rPr lang="ja-JP" altLang="en-US" sz="1800" dirty="0"/>
              <a:t>データ定義</a:t>
            </a:r>
            <a:r>
              <a:rPr lang="en-US" altLang="ja-JP" sz="1800" dirty="0"/>
              <a:t>(5/14)</a:t>
            </a:r>
            <a:endParaRPr kumimoji="1" lang="ja-JP" altLang="en-US" sz="1800" dirty="0">
              <a:latin typeface="Meiryo UI" panose="020B0604030504040204" pitchFamily="50" charset="-128"/>
              <a:ea typeface="Meiryo UI" panose="020B0604030504040204" pitchFamily="50" charset="-128"/>
            </a:endParaRPr>
          </a:p>
        </p:txBody>
      </p:sp>
      <p:sp>
        <p:nvSpPr>
          <p:cNvPr id="4" name="テキスト ボックス 7">
            <a:extLst>
              <a:ext uri="{FF2B5EF4-FFF2-40B4-BE49-F238E27FC236}">
                <a16:creationId xmlns:a16="http://schemas.microsoft.com/office/drawing/2014/main" id="{9D5FD930-729C-4311-97FA-9700BC7F4712}"/>
              </a:ext>
            </a:extLst>
          </p:cNvPr>
          <p:cNvSpPr txBox="1"/>
          <p:nvPr/>
        </p:nvSpPr>
        <p:spPr>
          <a:xfrm>
            <a:off x="256578" y="765543"/>
            <a:ext cx="8913462" cy="814901"/>
          </a:xfrm>
          <a:prstGeom prst="rect">
            <a:avLst/>
          </a:prstGeom>
          <a:solidFill>
            <a:schemeClr val="bg1"/>
          </a:solidFill>
          <a:ln>
            <a:noFill/>
          </a:ln>
        </p:spPr>
        <p:txBody>
          <a:bodyPr wrap="square"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語彙連携ツールによってデータカタログ作成ツール用に変換された「秘密保持義務」の列挙型定義データのフォーマット</a:t>
            </a:r>
            <a:r>
              <a:rPr lang="en-US" altLang="ja-JP" sz="1600" dirty="0">
                <a:latin typeface="Meiryo UI" panose="020B0604030504040204" pitchFamily="50" charset="-128"/>
                <a:ea typeface="Meiryo UI" panose="020B0604030504040204" pitchFamily="50" charset="-128"/>
              </a:rPr>
              <a:t>(json)</a:t>
            </a:r>
            <a:r>
              <a:rPr lang="ja-JP" altLang="en-US" sz="1600" dirty="0">
                <a:latin typeface="Meiryo UI" panose="020B0604030504040204" pitchFamily="50" charset="-128"/>
                <a:ea typeface="Meiryo UI" panose="020B0604030504040204" pitchFamily="50" charset="-128"/>
              </a:rPr>
              <a:t>を示す。</a:t>
            </a:r>
            <a:endParaRPr lang="en-US" altLang="ja-JP" sz="1600" dirty="0">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937F0CA6-1556-4A60-AC38-94DCCFE86384}"/>
              </a:ext>
            </a:extLst>
          </p:cNvPr>
          <p:cNvSpPr/>
          <p:nvPr/>
        </p:nvSpPr>
        <p:spPr>
          <a:xfrm>
            <a:off x="373302" y="1407864"/>
            <a:ext cx="7864319" cy="218872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"ckanKeyName": "trading_policy_nda",</a:t>
            </a:r>
          </a:p>
          <a:p>
            <a:r>
              <a:rPr kumimoji="1" lang="en-US" altLang="ja-JP" sz="1200" dirty="0">
                <a:latin typeface="Meiryo UI" panose="020B0604030504040204" pitchFamily="50" charset="-128"/>
                <a:ea typeface="Meiryo UI" panose="020B0604030504040204" pitchFamily="50" charset="-128"/>
              </a:rPr>
              <a:t>  "ckanKeyType": "extras",</a:t>
            </a:r>
          </a:p>
          <a:p>
            <a:r>
              <a:rPr kumimoji="1" lang="en-US" altLang="ja-JP" sz="1200" dirty="0">
                <a:latin typeface="Meiryo UI" panose="020B0604030504040204" pitchFamily="50" charset="-128"/>
                <a:ea typeface="Meiryo UI" panose="020B0604030504040204" pitchFamily="50" charset="-128"/>
              </a:rPr>
              <a:t>  "valueMap": {</a:t>
            </a:r>
          </a:p>
          <a:p>
            <a:r>
              <a:rPr kumimoji="1" lang="en-US" altLang="ja-JP" sz="1200" dirty="0">
                <a:latin typeface="Meiryo UI" panose="020B0604030504040204" pitchFamily="50" charset="-128"/>
                <a:ea typeface="Meiryo UI" panose="020B0604030504040204" pitchFamily="50" charset="-128"/>
              </a:rPr>
              <a:t>    "required": "</a:t>
            </a:r>
            <a:r>
              <a:rPr kumimoji="1" lang="ja-JP" altLang="en-US" sz="1200" dirty="0">
                <a:latin typeface="Meiryo UI" panose="020B0604030504040204" pitchFamily="50" charset="-128"/>
                <a:ea typeface="Meiryo UI" panose="020B0604030504040204" pitchFamily="50" charset="-128"/>
              </a:rPr>
              <a:t>求める</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"notRequired": "</a:t>
            </a:r>
            <a:r>
              <a:rPr kumimoji="1" lang="ja-JP" altLang="en-US" sz="1200" dirty="0">
                <a:latin typeface="Meiryo UI" panose="020B0604030504040204" pitchFamily="50" charset="-128"/>
                <a:ea typeface="Meiryo UI" panose="020B0604030504040204" pitchFamily="50" charset="-128"/>
              </a:rPr>
              <a:t>求めない</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a:t>
            </a:r>
          </a:p>
          <a:p>
            <a:r>
              <a:rPr kumimoji="1" lang="en-US" altLang="ja-JP" sz="12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46634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 </a:t>
            </a:r>
            <a:r>
              <a:rPr lang="en-US" altLang="ja-JP" sz="1800" dirty="0"/>
              <a:t>&gt; 5.3.3 </a:t>
            </a:r>
            <a:r>
              <a:rPr lang="ja-JP" altLang="en-US" sz="1800" dirty="0"/>
              <a:t>データ定義</a:t>
            </a:r>
            <a:r>
              <a:rPr lang="en-US" altLang="ja-JP" sz="1800" dirty="0"/>
              <a:t>(6/14)</a:t>
            </a:r>
            <a:endParaRPr kumimoji="1" lang="ja-JP" altLang="en-US" sz="1800" dirty="0">
              <a:latin typeface="Meiryo UI" panose="020B0604030504040204" pitchFamily="50" charset="-128"/>
              <a:ea typeface="Meiryo UI" panose="020B0604030504040204" pitchFamily="50" charset="-128"/>
            </a:endParaRPr>
          </a:p>
        </p:txBody>
      </p:sp>
      <p:sp>
        <p:nvSpPr>
          <p:cNvPr id="4" name="テキスト ボックス 7">
            <a:extLst>
              <a:ext uri="{FF2B5EF4-FFF2-40B4-BE49-F238E27FC236}">
                <a16:creationId xmlns:a16="http://schemas.microsoft.com/office/drawing/2014/main" id="{9D5FD930-729C-4311-97FA-9700BC7F4712}"/>
              </a:ext>
            </a:extLst>
          </p:cNvPr>
          <p:cNvSpPr txBox="1"/>
          <p:nvPr/>
        </p:nvSpPr>
        <p:spPr>
          <a:xfrm>
            <a:off x="256578" y="765543"/>
            <a:ext cx="8913462" cy="814901"/>
          </a:xfrm>
          <a:prstGeom prst="rect">
            <a:avLst/>
          </a:prstGeom>
          <a:solidFill>
            <a:schemeClr val="bg1"/>
          </a:solidFill>
          <a:ln>
            <a:noFill/>
          </a:ln>
        </p:spPr>
        <p:txBody>
          <a:bodyPr wrap="square"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語彙連携ツールによってデータカタログ作成ツール用に変換された「利用用途」の列挙型定義データのフォーマット</a:t>
            </a:r>
            <a:r>
              <a:rPr lang="en-US" altLang="ja-JP" sz="1600" dirty="0">
                <a:latin typeface="Meiryo UI" panose="020B0604030504040204" pitchFamily="50" charset="-128"/>
                <a:ea typeface="Meiryo UI" panose="020B0604030504040204" pitchFamily="50" charset="-128"/>
              </a:rPr>
              <a:t>(json)</a:t>
            </a:r>
            <a:r>
              <a:rPr lang="ja-JP" altLang="en-US" sz="1600" dirty="0">
                <a:latin typeface="Meiryo UI" panose="020B0604030504040204" pitchFamily="50" charset="-128"/>
                <a:ea typeface="Meiryo UI" panose="020B0604030504040204" pitchFamily="50" charset="-128"/>
              </a:rPr>
              <a:t>を示す。</a:t>
            </a:r>
            <a:endParaRPr lang="en-US" altLang="ja-JP" sz="16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8A5CD5-86F2-427D-AFA5-080381E6D6CD}"/>
              </a:ext>
            </a:extLst>
          </p:cNvPr>
          <p:cNvSpPr/>
          <p:nvPr/>
        </p:nvSpPr>
        <p:spPr>
          <a:xfrm>
            <a:off x="373302" y="1411109"/>
            <a:ext cx="7864319" cy="2386093"/>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"ckanKeyName": "trading_policy_use_application",</a:t>
            </a:r>
          </a:p>
          <a:p>
            <a:r>
              <a:rPr kumimoji="1" lang="en-US" altLang="ja-JP" sz="1200" dirty="0">
                <a:latin typeface="Meiryo UI" panose="020B0604030504040204" pitchFamily="50" charset="-128"/>
                <a:ea typeface="Meiryo UI" panose="020B0604030504040204" pitchFamily="50" charset="-128"/>
              </a:rPr>
              <a:t>  "ckanKeyType": "extras",</a:t>
            </a:r>
          </a:p>
          <a:p>
            <a:r>
              <a:rPr kumimoji="1" lang="en-US" altLang="ja-JP" sz="1200" dirty="0">
                <a:latin typeface="Meiryo UI" panose="020B0604030504040204" pitchFamily="50" charset="-128"/>
                <a:ea typeface="Meiryo UI" panose="020B0604030504040204" pitchFamily="50" charset="-128"/>
              </a:rPr>
              <a:t>  "valueMap": {</a:t>
            </a:r>
          </a:p>
          <a:p>
            <a:r>
              <a:rPr kumimoji="1" lang="en-US" altLang="ja-JP" sz="1200" dirty="0">
                <a:latin typeface="Meiryo UI" panose="020B0604030504040204" pitchFamily="50" charset="-128"/>
                <a:ea typeface="Meiryo UI" panose="020B0604030504040204" pitchFamily="50" charset="-128"/>
              </a:rPr>
              <a:t>    "commercialUse": "</a:t>
            </a:r>
            <a:r>
              <a:rPr kumimoji="1" lang="ja-JP" altLang="en-US" sz="1200" dirty="0">
                <a:latin typeface="Meiryo UI" panose="020B0604030504040204" pitchFamily="50" charset="-128"/>
                <a:ea typeface="Meiryo UI" panose="020B0604030504040204" pitchFamily="50" charset="-128"/>
              </a:rPr>
              <a:t>商用利用</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"researchUse": "</a:t>
            </a:r>
            <a:r>
              <a:rPr kumimoji="1" lang="ja-JP" altLang="en-US" sz="1200" dirty="0">
                <a:latin typeface="Meiryo UI" panose="020B0604030504040204" pitchFamily="50" charset="-128"/>
                <a:ea typeface="Meiryo UI" panose="020B0604030504040204" pitchFamily="50" charset="-128"/>
              </a:rPr>
              <a:t>研究利用</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"educationalUse": "</a:t>
            </a:r>
            <a:r>
              <a:rPr kumimoji="1" lang="ja-JP" altLang="en-US" sz="1200" dirty="0">
                <a:latin typeface="Meiryo UI" panose="020B0604030504040204" pitchFamily="50" charset="-128"/>
                <a:ea typeface="Meiryo UI" panose="020B0604030504040204" pitchFamily="50" charset="-128"/>
              </a:rPr>
              <a:t>教育利用</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"noLimit": "</a:t>
            </a:r>
            <a:r>
              <a:rPr kumimoji="1" lang="ja-JP" altLang="en-US" sz="1200" dirty="0">
                <a:latin typeface="Meiryo UI" panose="020B0604030504040204" pitchFamily="50" charset="-128"/>
                <a:ea typeface="Meiryo UI" panose="020B0604030504040204" pitchFamily="50" charset="-128"/>
              </a:rPr>
              <a:t>制限なし</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"individualAdjustment": "</a:t>
            </a:r>
            <a:r>
              <a:rPr kumimoji="1" lang="ja-JP" altLang="en-US" sz="1200" dirty="0">
                <a:latin typeface="Meiryo UI" panose="020B0604030504040204" pitchFamily="50" charset="-128"/>
                <a:ea typeface="Meiryo UI" panose="020B0604030504040204" pitchFamily="50" charset="-128"/>
              </a:rPr>
              <a:t>個別調整</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"other": "</a:t>
            </a:r>
            <a:r>
              <a:rPr kumimoji="1" lang="ja-JP" altLang="en-US" sz="1200" dirty="0">
                <a:latin typeface="Meiryo UI" panose="020B0604030504040204" pitchFamily="50" charset="-128"/>
                <a:ea typeface="Meiryo UI" panose="020B0604030504040204" pitchFamily="50" charset="-128"/>
              </a:rPr>
              <a:t>その他（自由記述）</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a:t>
            </a:r>
          </a:p>
          <a:p>
            <a:r>
              <a:rPr kumimoji="1" lang="en-US" altLang="ja-JP" sz="12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917181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 </a:t>
            </a:r>
            <a:r>
              <a:rPr lang="en-US" altLang="ja-JP" sz="1800" dirty="0"/>
              <a:t>&gt; 5.3.3 </a:t>
            </a:r>
            <a:r>
              <a:rPr lang="ja-JP" altLang="en-US" sz="1800" dirty="0"/>
              <a:t>データ定義</a:t>
            </a:r>
            <a:r>
              <a:rPr lang="en-US" altLang="ja-JP" sz="1800" dirty="0"/>
              <a:t>(7/14)</a:t>
            </a:r>
            <a:endParaRPr kumimoji="1" lang="ja-JP" altLang="en-US" sz="1800" dirty="0">
              <a:latin typeface="Meiryo UI" panose="020B0604030504040204" pitchFamily="50" charset="-128"/>
              <a:ea typeface="Meiryo UI" panose="020B0604030504040204" pitchFamily="50" charset="-128"/>
            </a:endParaRPr>
          </a:p>
        </p:txBody>
      </p:sp>
      <p:sp>
        <p:nvSpPr>
          <p:cNvPr id="4" name="テキスト ボックス 7">
            <a:extLst>
              <a:ext uri="{FF2B5EF4-FFF2-40B4-BE49-F238E27FC236}">
                <a16:creationId xmlns:a16="http://schemas.microsoft.com/office/drawing/2014/main" id="{9D5FD930-729C-4311-97FA-9700BC7F4712}"/>
              </a:ext>
            </a:extLst>
          </p:cNvPr>
          <p:cNvSpPr txBox="1"/>
          <p:nvPr/>
        </p:nvSpPr>
        <p:spPr>
          <a:xfrm>
            <a:off x="256578" y="765543"/>
            <a:ext cx="8913462" cy="814901"/>
          </a:xfrm>
          <a:prstGeom prst="rect">
            <a:avLst/>
          </a:prstGeom>
          <a:solidFill>
            <a:schemeClr val="bg1"/>
          </a:solidFill>
          <a:ln>
            <a:noFill/>
          </a:ln>
        </p:spPr>
        <p:txBody>
          <a:bodyPr wrap="square"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語彙連携ツールによってデータカタログ作成ツール用に変換された「開示範囲」の列挙型定義データのフォーマット</a:t>
            </a:r>
            <a:r>
              <a:rPr lang="en-US" altLang="ja-JP" sz="1600" dirty="0">
                <a:latin typeface="Meiryo UI" panose="020B0604030504040204" pitchFamily="50" charset="-128"/>
                <a:ea typeface="Meiryo UI" panose="020B0604030504040204" pitchFamily="50" charset="-128"/>
              </a:rPr>
              <a:t>(json)</a:t>
            </a:r>
            <a:r>
              <a:rPr lang="ja-JP" altLang="en-US" sz="1600" dirty="0">
                <a:latin typeface="Meiryo UI" panose="020B0604030504040204" pitchFamily="50" charset="-128"/>
                <a:ea typeface="Meiryo UI" panose="020B0604030504040204" pitchFamily="50" charset="-128"/>
              </a:rPr>
              <a:t>を示す。</a:t>
            </a:r>
            <a:endParaRPr lang="en-US" altLang="ja-JP" sz="16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8A5CD5-86F2-427D-AFA5-080381E6D6CD}"/>
              </a:ext>
            </a:extLst>
          </p:cNvPr>
          <p:cNvSpPr/>
          <p:nvPr/>
        </p:nvSpPr>
        <p:spPr>
          <a:xfrm>
            <a:off x="373302" y="1411109"/>
            <a:ext cx="7864319" cy="255129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"ckanKeyName": "terms_of_use_redistribution_range",</a:t>
            </a:r>
          </a:p>
          <a:p>
            <a:r>
              <a:rPr kumimoji="1" lang="en-US" altLang="ja-JP" sz="1200" dirty="0">
                <a:latin typeface="Meiryo UI" panose="020B0604030504040204" pitchFamily="50" charset="-128"/>
                <a:ea typeface="Meiryo UI" panose="020B0604030504040204" pitchFamily="50" charset="-128"/>
              </a:rPr>
              <a:t>  "ckanKeyType": "extras",</a:t>
            </a:r>
          </a:p>
          <a:p>
            <a:r>
              <a:rPr kumimoji="1" lang="en-US" altLang="ja-JP" sz="1200" dirty="0">
                <a:latin typeface="Meiryo UI" panose="020B0604030504040204" pitchFamily="50" charset="-128"/>
                <a:ea typeface="Meiryo UI" panose="020B0604030504040204" pitchFamily="50" charset="-128"/>
              </a:rPr>
              <a:t>  "valueMap": {</a:t>
            </a:r>
          </a:p>
          <a:p>
            <a:r>
              <a:rPr kumimoji="1" lang="en-US" altLang="ja-JP" sz="1200" dirty="0">
                <a:latin typeface="Meiryo UI" panose="020B0604030504040204" pitchFamily="50" charset="-128"/>
                <a:ea typeface="Meiryo UI" panose="020B0604030504040204" pitchFamily="50" charset="-128"/>
              </a:rPr>
              <a:t>    "noLimit": "</a:t>
            </a:r>
            <a:r>
              <a:rPr kumimoji="1" lang="ja-JP" altLang="en-US" sz="1200" dirty="0">
                <a:latin typeface="Meiryo UI" panose="020B0604030504040204" pitchFamily="50" charset="-128"/>
                <a:ea typeface="Meiryo UI" panose="020B0604030504040204" pitchFamily="50" charset="-128"/>
              </a:rPr>
              <a:t>制限なし</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"personInCharge": "</a:t>
            </a:r>
            <a:r>
              <a:rPr kumimoji="1" lang="ja-JP" altLang="en-US" sz="1200" dirty="0">
                <a:latin typeface="Meiryo UI" panose="020B0604030504040204" pitchFamily="50" charset="-128"/>
                <a:ea typeface="Meiryo UI" panose="020B0604030504040204" pitchFamily="50" charset="-128"/>
              </a:rPr>
              <a:t>担当者限り</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"ownDepartment": "</a:t>
            </a:r>
            <a:r>
              <a:rPr kumimoji="1" lang="ja-JP" altLang="en-US" sz="1200" dirty="0">
                <a:latin typeface="Meiryo UI" panose="020B0604030504040204" pitchFamily="50" charset="-128"/>
                <a:ea typeface="Meiryo UI" panose="020B0604030504040204" pitchFamily="50" charset="-128"/>
              </a:rPr>
              <a:t>自部門</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"ownOrganization": "</a:t>
            </a:r>
            <a:r>
              <a:rPr kumimoji="1" lang="ja-JP" altLang="en-US" sz="1200" dirty="0">
                <a:latin typeface="Meiryo UI" panose="020B0604030504040204" pitchFamily="50" charset="-128"/>
                <a:ea typeface="Meiryo UI" panose="020B0604030504040204" pitchFamily="50" charset="-128"/>
              </a:rPr>
              <a:t>自社</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"groupCompany": "</a:t>
            </a:r>
            <a:r>
              <a:rPr kumimoji="1" lang="ja-JP" altLang="en-US" sz="1200" dirty="0">
                <a:latin typeface="Meiryo UI" panose="020B0604030504040204" pitchFamily="50" charset="-128"/>
                <a:ea typeface="Meiryo UI" panose="020B0604030504040204" pitchFamily="50" charset="-128"/>
              </a:rPr>
              <a:t>グループ会社</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"individualAdjustment": "</a:t>
            </a:r>
            <a:r>
              <a:rPr kumimoji="1" lang="ja-JP" altLang="en-US" sz="1200" dirty="0">
                <a:latin typeface="Meiryo UI" panose="020B0604030504040204" pitchFamily="50" charset="-128"/>
                <a:ea typeface="Meiryo UI" panose="020B0604030504040204" pitchFamily="50" charset="-128"/>
              </a:rPr>
              <a:t>個別相談</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"other": "</a:t>
            </a:r>
            <a:r>
              <a:rPr kumimoji="1" lang="ja-JP" altLang="en-US" sz="1200" dirty="0">
                <a:latin typeface="Meiryo UI" panose="020B0604030504040204" pitchFamily="50" charset="-128"/>
                <a:ea typeface="Meiryo UI" panose="020B0604030504040204" pitchFamily="50" charset="-128"/>
              </a:rPr>
              <a:t>その他（自由記述）</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a:t>
            </a:r>
          </a:p>
          <a:p>
            <a:r>
              <a:rPr kumimoji="1" lang="en-US" altLang="ja-JP" sz="12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611698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 </a:t>
            </a:r>
            <a:r>
              <a:rPr lang="en-US" altLang="ja-JP" sz="1800" dirty="0"/>
              <a:t>&gt; 5.3.3 </a:t>
            </a:r>
            <a:r>
              <a:rPr lang="ja-JP" altLang="en-US" sz="1800" dirty="0"/>
              <a:t>データ定義</a:t>
            </a:r>
            <a:r>
              <a:rPr lang="en-US" altLang="ja-JP" sz="1800" dirty="0"/>
              <a:t>(8/14)</a:t>
            </a:r>
            <a:endParaRPr kumimoji="1" lang="ja-JP" altLang="en-US" sz="1800" dirty="0">
              <a:latin typeface="Meiryo UI" panose="020B0604030504040204" pitchFamily="50" charset="-128"/>
              <a:ea typeface="Meiryo UI" panose="020B0604030504040204" pitchFamily="50" charset="-128"/>
            </a:endParaRPr>
          </a:p>
        </p:txBody>
      </p:sp>
      <p:sp>
        <p:nvSpPr>
          <p:cNvPr id="4" name="テキスト ボックス 7">
            <a:extLst>
              <a:ext uri="{FF2B5EF4-FFF2-40B4-BE49-F238E27FC236}">
                <a16:creationId xmlns:a16="http://schemas.microsoft.com/office/drawing/2014/main" id="{9D5FD930-729C-4311-97FA-9700BC7F4712}"/>
              </a:ext>
            </a:extLst>
          </p:cNvPr>
          <p:cNvSpPr txBox="1"/>
          <p:nvPr/>
        </p:nvSpPr>
        <p:spPr>
          <a:xfrm>
            <a:off x="256578" y="765543"/>
            <a:ext cx="8913462" cy="814901"/>
          </a:xfrm>
          <a:prstGeom prst="rect">
            <a:avLst/>
          </a:prstGeom>
          <a:solidFill>
            <a:schemeClr val="bg1"/>
          </a:solidFill>
          <a:ln>
            <a:noFill/>
          </a:ln>
        </p:spPr>
        <p:txBody>
          <a:bodyPr wrap="square"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語彙連携ツールによってデータカタログ作成ツール用に変換された「データ活用地域」の列挙型定義データのフォーマット</a:t>
            </a:r>
            <a:r>
              <a:rPr lang="en-US" altLang="ja-JP" sz="1600" dirty="0">
                <a:latin typeface="Meiryo UI" panose="020B0604030504040204" pitchFamily="50" charset="-128"/>
                <a:ea typeface="Meiryo UI" panose="020B0604030504040204" pitchFamily="50" charset="-128"/>
              </a:rPr>
              <a:t>(json)</a:t>
            </a:r>
            <a:r>
              <a:rPr lang="ja-JP" altLang="en-US" sz="1600" dirty="0">
                <a:latin typeface="Meiryo UI" panose="020B0604030504040204" pitchFamily="50" charset="-128"/>
                <a:ea typeface="Meiryo UI" panose="020B0604030504040204" pitchFamily="50" charset="-128"/>
              </a:rPr>
              <a:t>を示す。</a:t>
            </a:r>
            <a:endParaRPr lang="en-US" altLang="ja-JP" sz="16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8A5CD5-86F2-427D-AFA5-080381E6D6CD}"/>
              </a:ext>
            </a:extLst>
          </p:cNvPr>
          <p:cNvSpPr/>
          <p:nvPr/>
        </p:nvSpPr>
        <p:spPr>
          <a:xfrm>
            <a:off x="373302" y="1411109"/>
            <a:ext cx="7864319" cy="255129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"ckanKeyName": "terms_of_use_permissible_region",</a:t>
            </a:r>
          </a:p>
          <a:p>
            <a:r>
              <a:rPr kumimoji="1" lang="en-US" altLang="ja-JP" sz="1200" dirty="0">
                <a:latin typeface="Meiryo UI" panose="020B0604030504040204" pitchFamily="50" charset="-128"/>
                <a:ea typeface="Meiryo UI" panose="020B0604030504040204" pitchFamily="50" charset="-128"/>
              </a:rPr>
              <a:t>  "ckanKeyType": "extras",</a:t>
            </a:r>
          </a:p>
          <a:p>
            <a:r>
              <a:rPr kumimoji="1" lang="en-US" altLang="ja-JP" sz="1200" dirty="0">
                <a:latin typeface="Meiryo UI" panose="020B0604030504040204" pitchFamily="50" charset="-128"/>
                <a:ea typeface="Meiryo UI" panose="020B0604030504040204" pitchFamily="50" charset="-128"/>
              </a:rPr>
              <a:t>  "valueMap": {</a:t>
            </a:r>
          </a:p>
          <a:p>
            <a:r>
              <a:rPr kumimoji="1" lang="en-US" altLang="ja-JP" sz="1200" dirty="0">
                <a:latin typeface="Meiryo UI" panose="020B0604030504040204" pitchFamily="50" charset="-128"/>
                <a:ea typeface="Meiryo UI" panose="020B0604030504040204" pitchFamily="50" charset="-128"/>
              </a:rPr>
              <a:t>    "noLimit": "</a:t>
            </a:r>
            <a:r>
              <a:rPr kumimoji="1" lang="ja-JP" altLang="en-US" sz="1200" dirty="0">
                <a:latin typeface="Meiryo UI" panose="020B0604030504040204" pitchFamily="50" charset="-128"/>
                <a:ea typeface="Meiryo UI" panose="020B0604030504040204" pitchFamily="50" charset="-128"/>
              </a:rPr>
              <a:t>制限なし</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"JP": "</a:t>
            </a:r>
            <a:r>
              <a:rPr kumimoji="1" lang="ja-JP" altLang="en-US" sz="1200" dirty="0">
                <a:latin typeface="Meiryo UI" panose="020B0604030504040204" pitchFamily="50" charset="-128"/>
                <a:ea typeface="Meiryo UI" panose="020B0604030504040204" pitchFamily="50" charset="-128"/>
              </a:rPr>
              <a:t>日本</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"other": "</a:t>
            </a:r>
            <a:r>
              <a:rPr kumimoji="1" lang="ja-JP" altLang="en-US" sz="1200" dirty="0">
                <a:latin typeface="Meiryo UI" panose="020B0604030504040204" pitchFamily="50" charset="-128"/>
                <a:ea typeface="Meiryo UI" panose="020B0604030504040204" pitchFamily="50" charset="-128"/>
              </a:rPr>
              <a:t>その他（自由記述）</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a:t>
            </a:r>
          </a:p>
          <a:p>
            <a:r>
              <a:rPr kumimoji="1" lang="en-US" altLang="ja-JP" sz="12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516278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 </a:t>
            </a:r>
            <a:r>
              <a:rPr lang="en-US" altLang="ja-JP" sz="1800" dirty="0"/>
              <a:t>&gt; 5.3.3 </a:t>
            </a:r>
            <a:r>
              <a:rPr lang="ja-JP" altLang="en-US" sz="1800" dirty="0"/>
              <a:t>データ定義</a:t>
            </a:r>
            <a:r>
              <a:rPr lang="en-US" altLang="ja-JP" sz="1800" dirty="0"/>
              <a:t>(9/14)</a:t>
            </a:r>
            <a:endParaRPr kumimoji="1" lang="ja-JP" altLang="en-US" sz="1800" dirty="0">
              <a:latin typeface="Meiryo UI" panose="020B0604030504040204" pitchFamily="50" charset="-128"/>
              <a:ea typeface="Meiryo UI" panose="020B0604030504040204" pitchFamily="50" charset="-128"/>
            </a:endParaRPr>
          </a:p>
        </p:txBody>
      </p:sp>
      <p:sp>
        <p:nvSpPr>
          <p:cNvPr id="4" name="テキスト ボックス 7">
            <a:extLst>
              <a:ext uri="{FF2B5EF4-FFF2-40B4-BE49-F238E27FC236}">
                <a16:creationId xmlns:a16="http://schemas.microsoft.com/office/drawing/2014/main" id="{9D5FD930-729C-4311-97FA-9700BC7F4712}"/>
              </a:ext>
            </a:extLst>
          </p:cNvPr>
          <p:cNvSpPr txBox="1"/>
          <p:nvPr/>
        </p:nvSpPr>
        <p:spPr>
          <a:xfrm>
            <a:off x="256578" y="765543"/>
            <a:ext cx="8913462" cy="814901"/>
          </a:xfrm>
          <a:prstGeom prst="rect">
            <a:avLst/>
          </a:prstGeom>
          <a:solidFill>
            <a:schemeClr val="bg1"/>
          </a:solidFill>
          <a:ln>
            <a:noFill/>
          </a:ln>
        </p:spPr>
        <p:txBody>
          <a:bodyPr wrap="square"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語彙連携ツールによってデータカタログ作成ツール用に変換された「パーソナルデータの類別」の列挙型定義データのフォーマット</a:t>
            </a:r>
            <a:r>
              <a:rPr lang="en-US" altLang="ja-JP" sz="1600" dirty="0">
                <a:latin typeface="Meiryo UI" panose="020B0604030504040204" pitchFamily="50" charset="-128"/>
                <a:ea typeface="Meiryo UI" panose="020B0604030504040204" pitchFamily="50" charset="-128"/>
              </a:rPr>
              <a:t>(json)</a:t>
            </a:r>
            <a:r>
              <a:rPr lang="ja-JP" altLang="en-US" sz="1600" dirty="0">
                <a:latin typeface="Meiryo UI" panose="020B0604030504040204" pitchFamily="50" charset="-128"/>
                <a:ea typeface="Meiryo UI" panose="020B0604030504040204" pitchFamily="50" charset="-128"/>
              </a:rPr>
              <a:t>を示す。</a:t>
            </a:r>
            <a:endParaRPr lang="en-US" altLang="ja-JP" sz="16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8A5CD5-86F2-427D-AFA5-080381E6D6CD}"/>
              </a:ext>
            </a:extLst>
          </p:cNvPr>
          <p:cNvSpPr/>
          <p:nvPr/>
        </p:nvSpPr>
        <p:spPr>
          <a:xfrm>
            <a:off x="373302" y="1411109"/>
            <a:ext cx="7864319" cy="255129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"ckanKeyName": "privacy_policy_contains_personal_data",</a:t>
            </a:r>
          </a:p>
          <a:p>
            <a:r>
              <a:rPr kumimoji="1" lang="en-US" altLang="ja-JP" sz="1200" dirty="0">
                <a:latin typeface="Meiryo UI" panose="020B0604030504040204" pitchFamily="50" charset="-128"/>
                <a:ea typeface="Meiryo UI" panose="020B0604030504040204" pitchFamily="50" charset="-128"/>
              </a:rPr>
              <a:t>  "ckanKeyType": "extras",</a:t>
            </a:r>
          </a:p>
          <a:p>
            <a:r>
              <a:rPr kumimoji="1" lang="en-US" altLang="ja-JP" sz="1200" dirty="0">
                <a:latin typeface="Meiryo UI" panose="020B0604030504040204" pitchFamily="50" charset="-128"/>
                <a:ea typeface="Meiryo UI" panose="020B0604030504040204" pitchFamily="50" charset="-128"/>
              </a:rPr>
              <a:t>  "valueMap": {</a:t>
            </a:r>
          </a:p>
          <a:p>
            <a:r>
              <a:rPr kumimoji="1" lang="en-US" altLang="ja-JP" sz="1200" dirty="0">
                <a:latin typeface="Meiryo UI" panose="020B0604030504040204" pitchFamily="50" charset="-128"/>
                <a:ea typeface="Meiryo UI" panose="020B0604030504040204" pitchFamily="50" charset="-128"/>
              </a:rPr>
              <a:t>    "nonPersonalInformation": "</a:t>
            </a:r>
            <a:r>
              <a:rPr kumimoji="1" lang="ja-JP" altLang="en-US" sz="1200" dirty="0">
                <a:latin typeface="Meiryo UI" panose="020B0604030504040204" pitchFamily="50" charset="-128"/>
                <a:ea typeface="Meiryo UI" panose="020B0604030504040204" pitchFamily="50" charset="-128"/>
              </a:rPr>
              <a:t>非個人情報</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"sensitivePersonalInformation": "</a:t>
            </a:r>
            <a:r>
              <a:rPr kumimoji="1" lang="ja-JP" altLang="en-US" sz="1200" dirty="0">
                <a:latin typeface="Meiryo UI" panose="020B0604030504040204" pitchFamily="50" charset="-128"/>
                <a:ea typeface="Meiryo UI" panose="020B0604030504040204" pitchFamily="50" charset="-128"/>
              </a:rPr>
              <a:t>個人情報（要配慮個人情報を含む）</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"nonSensitivePersonalInformation": "</a:t>
            </a:r>
            <a:r>
              <a:rPr kumimoji="1" lang="ja-JP" altLang="en-US" sz="1200" dirty="0">
                <a:latin typeface="Meiryo UI" panose="020B0604030504040204" pitchFamily="50" charset="-128"/>
                <a:ea typeface="Meiryo UI" panose="020B0604030504040204" pitchFamily="50" charset="-128"/>
              </a:rPr>
              <a:t>個人情報（要配慮個人情報を含まない）</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"anonymousProcessingInformation": "</a:t>
            </a:r>
            <a:r>
              <a:rPr kumimoji="1" lang="ja-JP" altLang="en-US" sz="1200" dirty="0">
                <a:latin typeface="Meiryo UI" panose="020B0604030504040204" pitchFamily="50" charset="-128"/>
                <a:ea typeface="Meiryo UI" panose="020B0604030504040204" pitchFamily="50" charset="-128"/>
              </a:rPr>
              <a:t>匿名加工情報</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"nonDiscriminationProcessingInformation": "</a:t>
            </a:r>
            <a:r>
              <a:rPr kumimoji="1" lang="ja-JP" altLang="en-US" sz="1200" dirty="0">
                <a:latin typeface="Meiryo UI" panose="020B0604030504040204" pitchFamily="50" charset="-128"/>
                <a:ea typeface="Meiryo UI" panose="020B0604030504040204" pitchFamily="50" charset="-128"/>
              </a:rPr>
              <a:t>非識別加工情報</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"other": "</a:t>
            </a:r>
            <a:r>
              <a:rPr kumimoji="1" lang="ja-JP" altLang="en-US" sz="1200" dirty="0">
                <a:latin typeface="Meiryo UI" panose="020B0604030504040204" pitchFamily="50" charset="-128"/>
                <a:ea typeface="Meiryo UI" panose="020B0604030504040204" pitchFamily="50" charset="-128"/>
              </a:rPr>
              <a:t>その他（自由記述）</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a:t>
            </a:r>
          </a:p>
          <a:p>
            <a:r>
              <a:rPr kumimoji="1" lang="en-US" altLang="ja-JP" sz="12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814716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 </a:t>
            </a:r>
            <a:r>
              <a:rPr lang="en-US" altLang="ja-JP" sz="1800" dirty="0"/>
              <a:t>&gt; 5.3.3 </a:t>
            </a:r>
            <a:r>
              <a:rPr lang="ja-JP" altLang="en-US" sz="1800" dirty="0"/>
              <a:t>データ定義</a:t>
            </a:r>
            <a:r>
              <a:rPr lang="en-US" altLang="ja-JP" sz="1800" dirty="0"/>
              <a:t>(10/14)</a:t>
            </a:r>
            <a:endParaRPr kumimoji="1" lang="ja-JP" altLang="en-US" sz="1800" dirty="0">
              <a:latin typeface="Meiryo UI" panose="020B0604030504040204" pitchFamily="50" charset="-128"/>
              <a:ea typeface="Meiryo UI" panose="020B0604030504040204" pitchFamily="50" charset="-128"/>
            </a:endParaRPr>
          </a:p>
        </p:txBody>
      </p:sp>
      <p:sp>
        <p:nvSpPr>
          <p:cNvPr id="4" name="テキスト ボックス 7">
            <a:extLst>
              <a:ext uri="{FF2B5EF4-FFF2-40B4-BE49-F238E27FC236}">
                <a16:creationId xmlns:a16="http://schemas.microsoft.com/office/drawing/2014/main" id="{9D5FD930-729C-4311-97FA-9700BC7F4712}"/>
              </a:ext>
            </a:extLst>
          </p:cNvPr>
          <p:cNvSpPr txBox="1"/>
          <p:nvPr/>
        </p:nvSpPr>
        <p:spPr>
          <a:xfrm>
            <a:off x="256578" y="765543"/>
            <a:ext cx="8913462" cy="814901"/>
          </a:xfrm>
          <a:prstGeom prst="rect">
            <a:avLst/>
          </a:prstGeom>
          <a:solidFill>
            <a:schemeClr val="bg1"/>
          </a:solidFill>
          <a:ln>
            <a:noFill/>
          </a:ln>
        </p:spPr>
        <p:txBody>
          <a:bodyPr wrap="square"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語彙連携ツールによってデータカタログ作成ツール用に変換された「データの有効期間」の列挙型定義データのフォーマット</a:t>
            </a:r>
            <a:r>
              <a:rPr lang="en-US" altLang="ja-JP" sz="1600" dirty="0">
                <a:latin typeface="Meiryo UI" panose="020B0604030504040204" pitchFamily="50" charset="-128"/>
                <a:ea typeface="Meiryo UI" panose="020B0604030504040204" pitchFamily="50" charset="-128"/>
              </a:rPr>
              <a:t>(json)</a:t>
            </a:r>
            <a:r>
              <a:rPr lang="ja-JP" altLang="en-US" sz="1600" dirty="0">
                <a:latin typeface="Meiryo UI" panose="020B0604030504040204" pitchFamily="50" charset="-128"/>
                <a:ea typeface="Meiryo UI" panose="020B0604030504040204" pitchFamily="50" charset="-128"/>
              </a:rPr>
              <a:t>を示す。</a:t>
            </a:r>
            <a:endParaRPr lang="en-US" altLang="ja-JP" sz="16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8A5CD5-86F2-427D-AFA5-080381E6D6CD}"/>
              </a:ext>
            </a:extLst>
          </p:cNvPr>
          <p:cNvSpPr/>
          <p:nvPr/>
        </p:nvSpPr>
        <p:spPr>
          <a:xfrm>
            <a:off x="373302" y="1411109"/>
            <a:ext cx="7864319" cy="255129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"ckanKeyName": "usage_period_effective_period_of_data",</a:t>
            </a:r>
          </a:p>
          <a:p>
            <a:r>
              <a:rPr kumimoji="1" lang="en-US" altLang="ja-JP" sz="1200" dirty="0">
                <a:latin typeface="Meiryo UI" panose="020B0604030504040204" pitchFamily="50" charset="-128"/>
                <a:ea typeface="Meiryo UI" panose="020B0604030504040204" pitchFamily="50" charset="-128"/>
              </a:rPr>
              <a:t>  "ckanKeyType": "extras",</a:t>
            </a:r>
          </a:p>
          <a:p>
            <a:r>
              <a:rPr kumimoji="1" lang="en-US" altLang="ja-JP" sz="1200" dirty="0">
                <a:latin typeface="Meiryo UI" panose="020B0604030504040204" pitchFamily="50" charset="-128"/>
                <a:ea typeface="Meiryo UI" panose="020B0604030504040204" pitchFamily="50" charset="-128"/>
              </a:rPr>
              <a:t>  "valueMap": {</a:t>
            </a:r>
          </a:p>
          <a:p>
            <a:r>
              <a:rPr kumimoji="1" lang="en-US" altLang="ja-JP" sz="1200" dirty="0">
                <a:latin typeface="Meiryo UI" panose="020B0604030504040204" pitchFamily="50" charset="-128"/>
                <a:ea typeface="Meiryo UI" panose="020B0604030504040204" pitchFamily="50" charset="-128"/>
              </a:rPr>
              <a:t>    "date": "</a:t>
            </a:r>
            <a:r>
              <a:rPr kumimoji="1" lang="ja-JP" altLang="en-US" sz="1200" dirty="0">
                <a:latin typeface="Meiryo UI" panose="020B0604030504040204" pitchFamily="50" charset="-128"/>
                <a:ea typeface="Meiryo UI" panose="020B0604030504040204" pitchFamily="50" charset="-128"/>
              </a:rPr>
              <a:t>開始日・終了日</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"note": "</a:t>
            </a:r>
            <a:r>
              <a:rPr kumimoji="1" lang="ja-JP" altLang="en-US" sz="1200" dirty="0">
                <a:latin typeface="Meiryo UI" panose="020B0604030504040204" pitchFamily="50" charset="-128"/>
                <a:ea typeface="Meiryo UI" panose="020B0604030504040204" pitchFamily="50" charset="-128"/>
              </a:rPr>
              <a:t>自由記述</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a:t>
            </a:r>
          </a:p>
          <a:p>
            <a:r>
              <a:rPr kumimoji="1" lang="en-US" altLang="ja-JP" sz="12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669476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 </a:t>
            </a:r>
            <a:r>
              <a:rPr lang="en-US" altLang="ja-JP" sz="1800" dirty="0"/>
              <a:t>&gt; 5.3.3 </a:t>
            </a:r>
            <a:r>
              <a:rPr lang="ja-JP" altLang="en-US" sz="1800" dirty="0"/>
              <a:t>データ定義</a:t>
            </a:r>
            <a:r>
              <a:rPr lang="en-US" altLang="ja-JP" sz="1800" dirty="0"/>
              <a:t>(11/14)</a:t>
            </a:r>
            <a:endParaRPr kumimoji="1" lang="ja-JP" altLang="en-US" sz="1800" dirty="0">
              <a:latin typeface="Meiryo UI" panose="020B0604030504040204" pitchFamily="50" charset="-128"/>
              <a:ea typeface="Meiryo UI" panose="020B0604030504040204" pitchFamily="50" charset="-128"/>
            </a:endParaRPr>
          </a:p>
        </p:txBody>
      </p:sp>
      <p:sp>
        <p:nvSpPr>
          <p:cNvPr id="4" name="テキスト ボックス 7">
            <a:extLst>
              <a:ext uri="{FF2B5EF4-FFF2-40B4-BE49-F238E27FC236}">
                <a16:creationId xmlns:a16="http://schemas.microsoft.com/office/drawing/2014/main" id="{9D5FD930-729C-4311-97FA-9700BC7F4712}"/>
              </a:ext>
            </a:extLst>
          </p:cNvPr>
          <p:cNvSpPr txBox="1"/>
          <p:nvPr/>
        </p:nvSpPr>
        <p:spPr>
          <a:xfrm>
            <a:off x="256578" y="765543"/>
            <a:ext cx="8913462" cy="814901"/>
          </a:xfrm>
          <a:prstGeom prst="rect">
            <a:avLst/>
          </a:prstGeom>
          <a:solidFill>
            <a:schemeClr val="bg1"/>
          </a:solidFill>
          <a:ln>
            <a:noFill/>
          </a:ln>
        </p:spPr>
        <p:txBody>
          <a:bodyPr wrap="square"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語彙連携ツールによってデータカタログ作成ツール用に変換された「利用ライセンスの期限」の列挙型定義データのフォーマット</a:t>
            </a:r>
            <a:r>
              <a:rPr lang="en-US" altLang="ja-JP" sz="1600" dirty="0">
                <a:latin typeface="Meiryo UI" panose="020B0604030504040204" pitchFamily="50" charset="-128"/>
                <a:ea typeface="Meiryo UI" panose="020B0604030504040204" pitchFamily="50" charset="-128"/>
              </a:rPr>
              <a:t>(json)</a:t>
            </a:r>
            <a:r>
              <a:rPr lang="ja-JP" altLang="en-US" sz="1600" dirty="0">
                <a:latin typeface="Meiryo UI" panose="020B0604030504040204" pitchFamily="50" charset="-128"/>
                <a:ea typeface="Meiryo UI" panose="020B0604030504040204" pitchFamily="50" charset="-128"/>
              </a:rPr>
              <a:t>を示す。</a:t>
            </a:r>
            <a:endParaRPr lang="en-US" altLang="ja-JP" sz="16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8A5CD5-86F2-427D-AFA5-080381E6D6CD}"/>
              </a:ext>
            </a:extLst>
          </p:cNvPr>
          <p:cNvSpPr/>
          <p:nvPr/>
        </p:nvSpPr>
        <p:spPr>
          <a:xfrm>
            <a:off x="373302" y="1411109"/>
            <a:ext cx="7864319" cy="255129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"ckanKeyName": "usage_period_expiration_period",</a:t>
            </a:r>
          </a:p>
          <a:p>
            <a:r>
              <a:rPr kumimoji="1" lang="en-US" altLang="ja-JP" sz="1200" dirty="0">
                <a:latin typeface="Meiryo UI" panose="020B0604030504040204" pitchFamily="50" charset="-128"/>
                <a:ea typeface="Meiryo UI" panose="020B0604030504040204" pitchFamily="50" charset="-128"/>
              </a:rPr>
              <a:t>  "ckanKeyType": "extras",</a:t>
            </a:r>
          </a:p>
          <a:p>
            <a:r>
              <a:rPr kumimoji="1" lang="en-US" altLang="ja-JP" sz="1200" dirty="0">
                <a:latin typeface="Meiryo UI" panose="020B0604030504040204" pitchFamily="50" charset="-128"/>
                <a:ea typeface="Meiryo UI" panose="020B0604030504040204" pitchFamily="50" charset="-128"/>
              </a:rPr>
              <a:t>  "valueMap": {</a:t>
            </a:r>
          </a:p>
          <a:p>
            <a:r>
              <a:rPr kumimoji="1" lang="en-US" altLang="ja-JP" sz="1200" dirty="0">
                <a:latin typeface="Meiryo UI" panose="020B0604030504040204" pitchFamily="50" charset="-128"/>
                <a:ea typeface="Meiryo UI" panose="020B0604030504040204" pitchFamily="50" charset="-128"/>
              </a:rPr>
              <a:t>    "endDate": "</a:t>
            </a:r>
            <a:r>
              <a:rPr kumimoji="1" lang="ja-JP" altLang="en-US" sz="1200" dirty="0">
                <a:latin typeface="Meiryo UI" panose="020B0604030504040204" pitchFamily="50" charset="-128"/>
                <a:ea typeface="Meiryo UI" panose="020B0604030504040204" pitchFamily="50" charset="-128"/>
              </a:rPr>
              <a:t>期限</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"value": "</a:t>
            </a:r>
            <a:r>
              <a:rPr kumimoji="1" lang="ja-JP" altLang="en-US" sz="1200" dirty="0">
                <a:latin typeface="Meiryo UI" panose="020B0604030504040204" pitchFamily="50" charset="-128"/>
                <a:ea typeface="Meiryo UI" panose="020B0604030504040204" pitchFamily="50" charset="-128"/>
              </a:rPr>
              <a:t>期間</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"note": "</a:t>
            </a:r>
            <a:r>
              <a:rPr kumimoji="1" lang="ja-JP" altLang="en-US" sz="1200" dirty="0">
                <a:latin typeface="Meiryo UI" panose="020B0604030504040204" pitchFamily="50" charset="-128"/>
                <a:ea typeface="Meiryo UI" panose="020B0604030504040204" pitchFamily="50" charset="-128"/>
              </a:rPr>
              <a:t>自由記述</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a:t>
            </a:r>
          </a:p>
          <a:p>
            <a:r>
              <a:rPr kumimoji="1" lang="en-US" altLang="ja-JP" sz="12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502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 Web</a:t>
            </a:r>
            <a:r>
              <a:rPr lang="ja-JP" altLang="en-US" sz="1800" dirty="0">
                <a:latin typeface="Meiryo UI" panose="020B0604030504040204" pitchFamily="50" charset="-128"/>
                <a:ea typeface="Meiryo UI" panose="020B0604030504040204" pitchFamily="50" charset="-128"/>
              </a:rPr>
              <a:t>サーバ＆プロキシ</a:t>
            </a:r>
            <a:r>
              <a:rPr lang="en-US" altLang="ja-JP" sz="1800" dirty="0">
                <a:latin typeface="Meiryo UI" panose="020B0604030504040204" pitchFamily="50" charset="-128"/>
                <a:ea typeface="Meiryo UI" panose="020B0604030504040204" pitchFamily="50" charset="-128"/>
              </a:rPr>
              <a:t>(Nginx) &gt; 1.4 </a:t>
            </a:r>
            <a:r>
              <a:rPr lang="ja-JP" altLang="en-US" sz="1800" dirty="0">
                <a:latin typeface="Meiryo UI" panose="020B0604030504040204" pitchFamily="50" charset="-128"/>
                <a:ea typeface="Meiryo UI" panose="020B0604030504040204" pitchFamily="50" charset="-128"/>
              </a:rPr>
              <a:t>クライアント画面機能</a:t>
            </a:r>
            <a:r>
              <a:rPr lang="en-US" altLang="ja-JP" sz="1800" dirty="0">
                <a:latin typeface="Meiryo UI" panose="020B0604030504040204" pitchFamily="50" charset="-128"/>
                <a:ea typeface="Meiryo UI" panose="020B0604030504040204" pitchFamily="50" charset="-128"/>
              </a:rPr>
              <a:t>(1/4)</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546358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■データカタログ作成ツールが提供するクライアント画面機能の機能仕様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データカタログ作成ツールを用いて、ログインしたユーザに紐づいたカタログサイトに新規のデータカタログの登録できること。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データカタログ作成ツールを用いて、ログインしたユーザに紐づいたカタログサイトに登録済みのデータカタログを編集できること。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データカタログ作成ツールを用いて、ログインしたユーザに紐づいたカタログサイトに登録済みのデータカタログを</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件削除できること。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データカタログ作成ツールを用いて、ログインしたユーザに紐づいたカタログサイトに登録済みのデータカタログを複数選択して一括削除できること。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■データカタログ作成ツールが提供するクライアント画面機能の制限事項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データカタログ作成ツールのカタログ新規登録機能・編集機能は</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データカタログのみ対象とする。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データカタログ作成ツールのカタログ削除機能は複数データカタログを対象とする。</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338272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 </a:t>
            </a:r>
            <a:r>
              <a:rPr lang="en-US" altLang="ja-JP" sz="1800" dirty="0"/>
              <a:t>&gt; 5.3.3 </a:t>
            </a:r>
            <a:r>
              <a:rPr lang="ja-JP" altLang="en-US" sz="1800" dirty="0"/>
              <a:t>データ定義</a:t>
            </a:r>
            <a:r>
              <a:rPr lang="en-US" altLang="ja-JP" sz="1800" dirty="0"/>
              <a:t>(12/14)</a:t>
            </a:r>
            <a:endParaRPr kumimoji="1" lang="ja-JP" altLang="en-US" sz="1800" dirty="0">
              <a:latin typeface="Meiryo UI" panose="020B0604030504040204" pitchFamily="50" charset="-128"/>
              <a:ea typeface="Meiryo UI" panose="020B0604030504040204" pitchFamily="50" charset="-128"/>
            </a:endParaRPr>
          </a:p>
        </p:txBody>
      </p:sp>
      <p:sp>
        <p:nvSpPr>
          <p:cNvPr id="4" name="テキスト ボックス 7">
            <a:extLst>
              <a:ext uri="{FF2B5EF4-FFF2-40B4-BE49-F238E27FC236}">
                <a16:creationId xmlns:a16="http://schemas.microsoft.com/office/drawing/2014/main" id="{9D5FD930-729C-4311-97FA-9700BC7F4712}"/>
              </a:ext>
            </a:extLst>
          </p:cNvPr>
          <p:cNvSpPr txBox="1"/>
          <p:nvPr/>
        </p:nvSpPr>
        <p:spPr>
          <a:xfrm>
            <a:off x="256578" y="765543"/>
            <a:ext cx="8913462" cy="814901"/>
          </a:xfrm>
          <a:prstGeom prst="rect">
            <a:avLst/>
          </a:prstGeom>
          <a:solidFill>
            <a:schemeClr val="bg1"/>
          </a:solidFill>
          <a:ln>
            <a:noFill/>
          </a:ln>
        </p:spPr>
        <p:txBody>
          <a:bodyPr wrap="square"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語彙連携ツールによってデータカタログ作成ツール用に変換された「有償無償」の列挙型定義データのフォーマット</a:t>
            </a:r>
            <a:r>
              <a:rPr lang="en-US" altLang="ja-JP" sz="1600" dirty="0">
                <a:latin typeface="Meiryo UI" panose="020B0604030504040204" pitchFamily="50" charset="-128"/>
                <a:ea typeface="Meiryo UI" panose="020B0604030504040204" pitchFamily="50" charset="-128"/>
              </a:rPr>
              <a:t>(json)</a:t>
            </a:r>
            <a:r>
              <a:rPr lang="ja-JP" altLang="en-US" sz="1600" dirty="0">
                <a:latin typeface="Meiryo UI" panose="020B0604030504040204" pitchFamily="50" charset="-128"/>
                <a:ea typeface="Meiryo UI" panose="020B0604030504040204" pitchFamily="50" charset="-128"/>
              </a:rPr>
              <a:t>を示す。</a:t>
            </a:r>
            <a:endParaRPr lang="en-US" altLang="ja-JP" sz="16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8A5CD5-86F2-427D-AFA5-080381E6D6CD}"/>
              </a:ext>
            </a:extLst>
          </p:cNvPr>
          <p:cNvSpPr/>
          <p:nvPr/>
        </p:nvSpPr>
        <p:spPr>
          <a:xfrm>
            <a:off x="373302" y="1411109"/>
            <a:ext cx="7864319" cy="255129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"ckanKeyName": "fee",</a:t>
            </a:r>
          </a:p>
          <a:p>
            <a:r>
              <a:rPr kumimoji="1" lang="en-US" altLang="ja-JP" sz="1200" dirty="0">
                <a:latin typeface="Meiryo UI" panose="020B0604030504040204" pitchFamily="50" charset="-128"/>
                <a:ea typeface="Meiryo UI" panose="020B0604030504040204" pitchFamily="50" charset="-128"/>
              </a:rPr>
              <a:t>  "ckanKeyType": "resource",</a:t>
            </a:r>
          </a:p>
          <a:p>
            <a:r>
              <a:rPr kumimoji="1" lang="en-US" altLang="ja-JP" sz="1200" dirty="0">
                <a:latin typeface="Meiryo UI" panose="020B0604030504040204" pitchFamily="50" charset="-128"/>
                <a:ea typeface="Meiryo UI" panose="020B0604030504040204" pitchFamily="50" charset="-128"/>
              </a:rPr>
              <a:t>  "valueMap": {</a:t>
            </a:r>
          </a:p>
          <a:p>
            <a:r>
              <a:rPr kumimoji="1" lang="en-US" altLang="ja-JP" sz="1200" dirty="0">
                <a:latin typeface="Meiryo UI" panose="020B0604030504040204" pitchFamily="50" charset="-128"/>
                <a:ea typeface="Meiryo UI" panose="020B0604030504040204" pitchFamily="50" charset="-128"/>
              </a:rPr>
              <a:t>    "paid": "</a:t>
            </a:r>
            <a:r>
              <a:rPr kumimoji="1" lang="ja-JP" altLang="en-US" sz="1200" dirty="0">
                <a:latin typeface="Meiryo UI" panose="020B0604030504040204" pitchFamily="50" charset="-128"/>
                <a:ea typeface="Meiryo UI" panose="020B0604030504040204" pitchFamily="50" charset="-128"/>
              </a:rPr>
              <a:t>有償</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"free": "</a:t>
            </a:r>
            <a:r>
              <a:rPr kumimoji="1" lang="ja-JP" altLang="en-US" sz="1200" dirty="0">
                <a:latin typeface="Meiryo UI" panose="020B0604030504040204" pitchFamily="50" charset="-128"/>
                <a:ea typeface="Meiryo UI" panose="020B0604030504040204" pitchFamily="50" charset="-128"/>
              </a:rPr>
              <a:t>無償</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a:t>
            </a:r>
          </a:p>
          <a:p>
            <a:r>
              <a:rPr kumimoji="1" lang="en-US" altLang="ja-JP" sz="1200" dirty="0">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4563970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 </a:t>
            </a:r>
            <a:r>
              <a:rPr lang="en-US" altLang="ja-JP" sz="1800" dirty="0"/>
              <a:t>&gt; 5.3.3 </a:t>
            </a:r>
            <a:r>
              <a:rPr lang="ja-JP" altLang="en-US" sz="1800" dirty="0"/>
              <a:t>データ定義</a:t>
            </a:r>
            <a:r>
              <a:rPr lang="en-US" altLang="ja-JP" sz="1800" dirty="0"/>
              <a:t>(13/14)</a:t>
            </a:r>
            <a:endParaRPr kumimoji="1" lang="ja-JP" altLang="en-US" sz="1800" dirty="0">
              <a:latin typeface="Meiryo UI" panose="020B0604030504040204" pitchFamily="50" charset="-128"/>
              <a:ea typeface="Meiryo UI" panose="020B0604030504040204" pitchFamily="50" charset="-128"/>
            </a:endParaRPr>
          </a:p>
        </p:txBody>
      </p:sp>
      <p:sp>
        <p:nvSpPr>
          <p:cNvPr id="4" name="テキスト ボックス 7">
            <a:extLst>
              <a:ext uri="{FF2B5EF4-FFF2-40B4-BE49-F238E27FC236}">
                <a16:creationId xmlns:a16="http://schemas.microsoft.com/office/drawing/2014/main" id="{9D5FD930-729C-4311-97FA-9700BC7F4712}"/>
              </a:ext>
            </a:extLst>
          </p:cNvPr>
          <p:cNvSpPr txBox="1"/>
          <p:nvPr/>
        </p:nvSpPr>
        <p:spPr>
          <a:xfrm>
            <a:off x="256578" y="765543"/>
            <a:ext cx="8913462" cy="814901"/>
          </a:xfrm>
          <a:prstGeom prst="rect">
            <a:avLst/>
          </a:prstGeom>
          <a:solidFill>
            <a:schemeClr val="bg1"/>
          </a:solidFill>
          <a:ln>
            <a:noFill/>
          </a:ln>
        </p:spPr>
        <p:txBody>
          <a:bodyPr wrap="square"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語彙連携ツールによってデータカタログ作成ツール用に変換された「明示された保証」の列挙型定義データのフォーマット</a:t>
            </a:r>
            <a:r>
              <a:rPr lang="en-US" altLang="ja-JP" sz="1600" dirty="0">
                <a:latin typeface="Meiryo UI" panose="020B0604030504040204" pitchFamily="50" charset="-128"/>
                <a:ea typeface="Meiryo UI" panose="020B0604030504040204" pitchFamily="50" charset="-128"/>
              </a:rPr>
              <a:t>(json)</a:t>
            </a:r>
            <a:r>
              <a:rPr lang="ja-JP" altLang="en-US" sz="1600" dirty="0">
                <a:latin typeface="Meiryo UI" panose="020B0604030504040204" pitchFamily="50" charset="-128"/>
                <a:ea typeface="Meiryo UI" panose="020B0604030504040204" pitchFamily="50" charset="-128"/>
              </a:rPr>
              <a:t>を示す。</a:t>
            </a:r>
            <a:endParaRPr lang="en-US" altLang="ja-JP" sz="16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8A5CD5-86F2-427D-AFA5-080381E6D6CD}"/>
              </a:ext>
            </a:extLst>
          </p:cNvPr>
          <p:cNvSpPr/>
          <p:nvPr/>
        </p:nvSpPr>
        <p:spPr>
          <a:xfrm>
            <a:off x="373302" y="1411109"/>
            <a:ext cx="7864319" cy="255129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"ckanKeyName": "warranty_express_warranty",</a:t>
            </a:r>
          </a:p>
          <a:p>
            <a:r>
              <a:rPr kumimoji="1" lang="en-US" altLang="ja-JP" sz="1200" dirty="0">
                <a:latin typeface="Meiryo UI" panose="020B0604030504040204" pitchFamily="50" charset="-128"/>
                <a:ea typeface="Meiryo UI" panose="020B0604030504040204" pitchFamily="50" charset="-128"/>
              </a:rPr>
              <a:t>  "ckanKeyType": "extras",</a:t>
            </a:r>
          </a:p>
          <a:p>
            <a:r>
              <a:rPr kumimoji="1" lang="en-US" altLang="ja-JP" sz="1200" dirty="0">
                <a:latin typeface="Meiryo UI" panose="020B0604030504040204" pitchFamily="50" charset="-128"/>
                <a:ea typeface="Meiryo UI" panose="020B0604030504040204" pitchFamily="50" charset="-128"/>
              </a:rPr>
              <a:t>  "valueMap": {</a:t>
            </a:r>
          </a:p>
          <a:p>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特になし</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特になし</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データ主体となる個人の本人同意が得られている</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データ主体となる個人の本人同意が得られている</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測定機器が公的検定をうけている</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測定機器が公的検定をうけている</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第三者のデータベース著作物を提供するに際しライセンスをクリアしている</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第三者のデータベース著作物を提供するに際しライセンスをクリアしている</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"other": "</a:t>
            </a:r>
            <a:r>
              <a:rPr kumimoji="1" lang="ja-JP" altLang="en-US" sz="1200" dirty="0">
                <a:latin typeface="Meiryo UI" panose="020B0604030504040204" pitchFamily="50" charset="-128"/>
                <a:ea typeface="Meiryo UI" panose="020B0604030504040204" pitchFamily="50" charset="-128"/>
              </a:rPr>
              <a:t>その他（自由記述）</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a:t>
            </a:r>
          </a:p>
          <a:p>
            <a:r>
              <a:rPr kumimoji="1" lang="en-US" altLang="ja-JP" sz="1200" dirty="0">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41016803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5.3</a:t>
            </a:r>
            <a:r>
              <a:rPr lang="ja-JP" altLang="en-US" sz="1800" dirty="0">
                <a:latin typeface="Meiryo UI" panose="020B0604030504040204" pitchFamily="50" charset="-128"/>
                <a:ea typeface="Meiryo UI" panose="020B0604030504040204" pitchFamily="50" charset="-128"/>
              </a:rPr>
              <a:t>　</a:t>
            </a:r>
            <a:r>
              <a:rPr lang="ja-JP" altLang="en-US" sz="1800" dirty="0"/>
              <a:t>語彙リポジトリ連携ツール </a:t>
            </a:r>
            <a:r>
              <a:rPr lang="en-US" altLang="ja-JP" sz="1800" dirty="0"/>
              <a:t>&gt; 5.3.3 </a:t>
            </a:r>
            <a:r>
              <a:rPr lang="ja-JP" altLang="en-US" sz="1800" dirty="0"/>
              <a:t>データ定義</a:t>
            </a:r>
            <a:r>
              <a:rPr lang="en-US" altLang="ja-JP" sz="1800" dirty="0"/>
              <a:t>(14/14)</a:t>
            </a:r>
            <a:endParaRPr kumimoji="1" lang="ja-JP" altLang="en-US" sz="1800" dirty="0">
              <a:latin typeface="Meiryo UI" panose="020B0604030504040204" pitchFamily="50" charset="-128"/>
              <a:ea typeface="Meiryo UI" panose="020B0604030504040204" pitchFamily="50" charset="-128"/>
            </a:endParaRPr>
          </a:p>
        </p:txBody>
      </p:sp>
      <p:sp>
        <p:nvSpPr>
          <p:cNvPr id="4" name="テキスト ボックス 7">
            <a:extLst>
              <a:ext uri="{FF2B5EF4-FFF2-40B4-BE49-F238E27FC236}">
                <a16:creationId xmlns:a16="http://schemas.microsoft.com/office/drawing/2014/main" id="{9D5FD930-729C-4311-97FA-9700BC7F4712}"/>
              </a:ext>
            </a:extLst>
          </p:cNvPr>
          <p:cNvSpPr txBox="1"/>
          <p:nvPr/>
        </p:nvSpPr>
        <p:spPr>
          <a:xfrm>
            <a:off x="256578" y="765543"/>
            <a:ext cx="8913462" cy="814901"/>
          </a:xfrm>
          <a:prstGeom prst="rect">
            <a:avLst/>
          </a:prstGeom>
          <a:solidFill>
            <a:schemeClr val="bg1"/>
          </a:solidFill>
          <a:ln>
            <a:noFill/>
          </a:ln>
        </p:spPr>
        <p:txBody>
          <a:bodyPr wrap="square"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語彙連携ツールによってデータカタログ作成ツール用に変換された「準拠法の対象国」の列挙型定義データのフォーマット</a:t>
            </a:r>
            <a:r>
              <a:rPr lang="en-US" altLang="ja-JP" sz="1600" dirty="0">
                <a:latin typeface="Meiryo UI" panose="020B0604030504040204" pitchFamily="50" charset="-128"/>
                <a:ea typeface="Meiryo UI" panose="020B0604030504040204" pitchFamily="50" charset="-128"/>
              </a:rPr>
              <a:t>(json)</a:t>
            </a:r>
            <a:r>
              <a:rPr lang="ja-JP" altLang="en-US" sz="1600" dirty="0">
                <a:latin typeface="Meiryo UI" panose="020B0604030504040204" pitchFamily="50" charset="-128"/>
                <a:ea typeface="Meiryo UI" panose="020B0604030504040204" pitchFamily="50" charset="-128"/>
              </a:rPr>
              <a:t>を示す。</a:t>
            </a:r>
            <a:endParaRPr lang="en-US" altLang="ja-JP" sz="16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8A5CD5-86F2-427D-AFA5-080381E6D6CD}"/>
              </a:ext>
            </a:extLst>
          </p:cNvPr>
          <p:cNvSpPr/>
          <p:nvPr/>
        </p:nvSpPr>
        <p:spPr>
          <a:xfrm>
            <a:off x="373302" y="1411109"/>
            <a:ext cx="7864319" cy="255129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"ckanKeyName": "warranty_legal_compliance",</a:t>
            </a:r>
          </a:p>
          <a:p>
            <a:r>
              <a:rPr kumimoji="1" lang="en-US" altLang="ja-JP" sz="1200" dirty="0">
                <a:latin typeface="Meiryo UI" panose="020B0604030504040204" pitchFamily="50" charset="-128"/>
                <a:ea typeface="Meiryo UI" panose="020B0604030504040204" pitchFamily="50" charset="-128"/>
              </a:rPr>
              <a:t>  "ckanKeyType": "extras",</a:t>
            </a:r>
          </a:p>
          <a:p>
            <a:r>
              <a:rPr kumimoji="1" lang="en-US" altLang="ja-JP" sz="1200" dirty="0">
                <a:latin typeface="Meiryo UI" panose="020B0604030504040204" pitchFamily="50" charset="-128"/>
                <a:ea typeface="Meiryo UI" panose="020B0604030504040204" pitchFamily="50" charset="-128"/>
              </a:rPr>
              <a:t>  "valueMap": {</a:t>
            </a:r>
          </a:p>
          <a:p>
            <a:r>
              <a:rPr kumimoji="1" lang="en-US" altLang="ja-JP" sz="1200" dirty="0">
                <a:latin typeface="Meiryo UI" panose="020B0604030504040204" pitchFamily="50" charset="-128"/>
                <a:ea typeface="Meiryo UI" panose="020B0604030504040204" pitchFamily="50" charset="-128"/>
              </a:rPr>
              <a:t>    "JP": "</a:t>
            </a:r>
            <a:r>
              <a:rPr kumimoji="1" lang="ja-JP" altLang="en-US" sz="1200" dirty="0">
                <a:latin typeface="Meiryo UI" panose="020B0604030504040204" pitchFamily="50" charset="-128"/>
                <a:ea typeface="Meiryo UI" panose="020B0604030504040204" pitchFamily="50" charset="-128"/>
              </a:rPr>
              <a:t>日本</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"other": "</a:t>
            </a:r>
            <a:r>
              <a:rPr kumimoji="1" lang="ja-JP" altLang="en-US" sz="1200" dirty="0">
                <a:latin typeface="Meiryo UI" panose="020B0604030504040204" pitchFamily="50" charset="-128"/>
                <a:ea typeface="Meiryo UI" panose="020B0604030504040204" pitchFamily="50" charset="-128"/>
              </a:rPr>
              <a:t>その他（自由記述）</a:t>
            </a:r>
            <a:r>
              <a:rPr kumimoji="1" lang="en-US" altLang="ja-JP" sz="1200" dirty="0">
                <a:latin typeface="Meiryo UI" panose="020B0604030504040204" pitchFamily="50" charset="-128"/>
                <a:ea typeface="Meiryo UI" panose="020B0604030504040204" pitchFamily="50" charset="-128"/>
              </a:rPr>
              <a:t>"</a:t>
            </a:r>
          </a:p>
          <a:p>
            <a:r>
              <a:rPr kumimoji="1" lang="en-US" altLang="ja-JP" sz="1200" dirty="0">
                <a:latin typeface="Meiryo UI" panose="020B0604030504040204" pitchFamily="50" charset="-128"/>
                <a:ea typeface="Meiryo UI" panose="020B0604030504040204" pitchFamily="50" charset="-128"/>
              </a:rPr>
              <a:t>  }</a:t>
            </a:r>
          </a:p>
          <a:p>
            <a:r>
              <a:rPr kumimoji="1" lang="en-US" altLang="ja-JP" sz="1200" dirty="0">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3978875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64DFFA52-5494-4D22-A80C-891FE7D637FC}"/>
              </a:ext>
            </a:extLst>
          </p:cNvPr>
          <p:cNvGraphicFramePr>
            <a:graphicFrameLocks noGrp="1"/>
          </p:cNvGraphicFramePr>
          <p:nvPr>
            <p:extLst>
              <p:ext uri="{D42A27DB-BD31-4B8C-83A1-F6EECF244321}">
                <p14:modId xmlns:p14="http://schemas.microsoft.com/office/powerpoint/2010/main" val="2158992434"/>
              </p:ext>
            </p:extLst>
          </p:nvPr>
        </p:nvGraphicFramePr>
        <p:xfrm>
          <a:off x="189702" y="1025936"/>
          <a:ext cx="9451448" cy="4785360"/>
        </p:xfrm>
        <a:graphic>
          <a:graphicData uri="http://schemas.openxmlformats.org/drawingml/2006/table">
            <a:tbl>
              <a:tblPr firstRow="1" bandRow="1">
                <a:tableStyleId>{5C22544A-7EE6-4342-B048-85BDC9FD1C3A}</a:tableStyleId>
              </a:tblPr>
              <a:tblGrid>
                <a:gridCol w="485001">
                  <a:extLst>
                    <a:ext uri="{9D8B030D-6E8A-4147-A177-3AD203B41FA5}">
                      <a16:colId xmlns:a16="http://schemas.microsoft.com/office/drawing/2014/main" val="144037847"/>
                    </a:ext>
                  </a:extLst>
                </a:gridCol>
                <a:gridCol w="2725445">
                  <a:extLst>
                    <a:ext uri="{9D8B030D-6E8A-4147-A177-3AD203B41FA5}">
                      <a16:colId xmlns:a16="http://schemas.microsoft.com/office/drawing/2014/main" val="631402458"/>
                    </a:ext>
                  </a:extLst>
                </a:gridCol>
                <a:gridCol w="4811697">
                  <a:extLst>
                    <a:ext uri="{9D8B030D-6E8A-4147-A177-3AD203B41FA5}">
                      <a16:colId xmlns:a16="http://schemas.microsoft.com/office/drawing/2014/main" val="1854905296"/>
                    </a:ext>
                  </a:extLst>
                </a:gridCol>
                <a:gridCol w="1429305">
                  <a:extLst>
                    <a:ext uri="{9D8B030D-6E8A-4147-A177-3AD203B41FA5}">
                      <a16:colId xmlns:a16="http://schemas.microsoft.com/office/drawing/2014/main" val="2758534309"/>
                    </a:ext>
                  </a:extLst>
                </a:gridCol>
              </a:tblGrid>
              <a:tr h="234159">
                <a:tc>
                  <a:txBody>
                    <a:bodyPr/>
                    <a:lstStyle/>
                    <a:p>
                      <a:pPr algn="ctr"/>
                      <a:r>
                        <a:rPr kumimoji="1" lang="en-US" altLang="ja-JP" sz="1000" dirty="0">
                          <a:solidFill>
                            <a:schemeClr val="bg1"/>
                          </a:solidFill>
                          <a:latin typeface="Meiryo UI" panose="020B0604030504040204" pitchFamily="50" charset="-128"/>
                          <a:ea typeface="Meiryo UI" panose="020B0604030504040204" pitchFamily="50" charset="-128"/>
                        </a:rPr>
                        <a:t>#</a:t>
                      </a:r>
                      <a:endParaRPr kumimoji="1" lang="ja-JP" altLang="en-US" sz="1000" dirty="0">
                        <a:solidFill>
                          <a:schemeClr val="bg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機能</a:t>
                      </a: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概要</a:t>
                      </a: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登録先</a:t>
                      </a:r>
                      <a:r>
                        <a:rPr kumimoji="1" lang="en-US" altLang="ja-JP" sz="1000" dirty="0">
                          <a:solidFill>
                            <a:schemeClr val="bg1"/>
                          </a:solidFill>
                          <a:latin typeface="Meiryo UI" panose="020B0604030504040204" pitchFamily="50" charset="-128"/>
                          <a:ea typeface="Meiryo UI" panose="020B0604030504040204" pitchFamily="50" charset="-128"/>
                        </a:rPr>
                        <a:t>CKAN</a:t>
                      </a:r>
                      <a:endParaRPr kumimoji="1" lang="ja-JP" altLang="en-US" sz="1000" dirty="0">
                        <a:solidFill>
                          <a:schemeClr val="bg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787570290"/>
                  </a:ext>
                </a:extLst>
              </a:tr>
              <a:tr h="193388">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a:t>
                      </a:r>
                      <a:endParaRPr kumimoji="1" lang="ja-JP" altLang="en-US" sz="100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000" dirty="0">
                          <a:solidFill>
                            <a:schemeClr val="tx1"/>
                          </a:solidFill>
                          <a:latin typeface="Meiryo UI" panose="020B0604030504040204" pitchFamily="50" charset="-128"/>
                          <a:ea typeface="Meiryo UI" panose="020B0604030504040204" pitchFamily="50" charset="-128"/>
                        </a:rPr>
                        <a:t>新規横断検索カタログ作成機能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新規に横断検索カタログを</a:t>
                      </a:r>
                      <a:r>
                        <a:rPr kumimoji="1" lang="en-US" altLang="ja-JP" sz="1000" dirty="0">
                          <a:latin typeface="Meiryo UI" panose="020B0604030504040204" pitchFamily="50" charset="-128"/>
                          <a:ea typeface="Meiryo UI" panose="020B0604030504040204" pitchFamily="50" charset="-128"/>
                        </a:rPr>
                        <a:t>1</a:t>
                      </a:r>
                      <a:r>
                        <a:rPr kumimoji="1" lang="ja-JP" altLang="en-US" sz="1000" dirty="0">
                          <a:latin typeface="Meiryo UI" panose="020B0604030504040204" pitchFamily="50" charset="-128"/>
                          <a:ea typeface="Meiryo UI" panose="020B0604030504040204" pitchFamily="50" charset="-128"/>
                        </a:rPr>
                        <a:t>件作成する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290726770"/>
                  </a:ext>
                </a:extLst>
              </a:tr>
              <a:tr h="234159">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2</a:t>
                      </a:r>
                      <a:endParaRPr kumimoji="1" lang="ja-JP" altLang="en-US" sz="100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000" dirty="0">
                          <a:solidFill>
                            <a:schemeClr val="tx1"/>
                          </a:solidFill>
                          <a:latin typeface="Meiryo UI" panose="020B0604030504040204" pitchFamily="50" charset="-128"/>
                          <a:ea typeface="Meiryo UI" panose="020B0604030504040204" pitchFamily="50" charset="-128"/>
                        </a:rPr>
                        <a:t>新規横断検索カタログ・詳細検索カタログ作成機能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新規に横断検索カタログと詳細検索カタログを</a:t>
                      </a:r>
                      <a:r>
                        <a:rPr kumimoji="1" lang="en-US" altLang="ja-JP" sz="1000" dirty="0">
                          <a:latin typeface="Meiryo UI" panose="020B0604030504040204" pitchFamily="50" charset="-128"/>
                          <a:ea typeface="Meiryo UI" panose="020B0604030504040204" pitchFamily="50" charset="-128"/>
                        </a:rPr>
                        <a:t>1</a:t>
                      </a:r>
                      <a:r>
                        <a:rPr kumimoji="1" lang="ja-JP" altLang="en-US" sz="1000" dirty="0">
                          <a:latin typeface="Meiryo UI" panose="020B0604030504040204" pitchFamily="50" charset="-128"/>
                          <a:ea typeface="Meiryo UI" panose="020B0604030504040204" pitchFamily="50" charset="-128"/>
                        </a:rPr>
                        <a:t>件ずつ作成し、紐づける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1597595456"/>
                  </a:ext>
                </a:extLst>
              </a:tr>
              <a:tr h="14635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3</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新規詳細検索カタログ作成機能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新規に詳細検索カタログを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822560822"/>
                  </a:ext>
                </a:extLst>
              </a:tr>
              <a:tr h="14635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4</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既存横断検索カタログベース横断検索カタログ作成機能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既存の横断検索カタログをベースとして新規に横断検索カタログを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件作成する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4190047257"/>
                  </a:ext>
                </a:extLst>
              </a:tr>
              <a:tr h="14635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5</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既存横断検索カタログベース詳細検索カタログ作成機能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既存の横断検索カタログをベースとして新規に詳細検索カタログを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件作成する</a:t>
                      </a:r>
                      <a:endParaRPr kumimoji="1" lang="en-US" altLang="ja-JP" sz="10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3230967724"/>
                  </a:ext>
                </a:extLst>
              </a:tr>
              <a:tr h="14635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6</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既存横断検索カタログベース横断検索カタログ・詳細検索カタログ作成機能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既存の横断検索カタログをベースとして新規に横断検索カタログと詳細検索カタログを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件ずつ作成し、紐づける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497598425"/>
                  </a:ext>
                </a:extLst>
              </a:tr>
              <a:tr h="249623">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7</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既存詳細検索カタログベース横断検索カタログ作成機能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既存の詳細検索カタログをベースとして新規に横断検索カタログを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件作成する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133264523"/>
                  </a:ext>
                </a:extLst>
              </a:tr>
              <a:tr h="249623">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8</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既存詳細検索カタログベース詳細検索カタログ作成機能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既存の詳細検索カタログをベースとして新規に詳細検索カタログを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件作成する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2631176974"/>
                  </a:ext>
                </a:extLst>
              </a:tr>
              <a:tr h="249623">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9</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既存詳細検索カタログベース横断検索カタログ・詳細検索カタログ作成機能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既存の詳細検索カタログをベースとして新規に横断検索カタログと詳細検索カタログを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件ずつ作成し、紐づける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2051090613"/>
                  </a:ext>
                </a:extLst>
              </a:tr>
              <a:tr h="14635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10</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000" dirty="0">
                          <a:solidFill>
                            <a:schemeClr val="tx1"/>
                          </a:solidFill>
                          <a:latin typeface="Meiryo UI" panose="020B0604030504040204" pitchFamily="50" charset="-128"/>
                          <a:ea typeface="Meiryo UI" panose="020B0604030504040204" pitchFamily="50" charset="-128"/>
                        </a:rPr>
                        <a:t>既存横断検索カタログ編集機能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件編集する</a:t>
                      </a:r>
                      <a:endParaRPr kumimoji="1" lang="en-US" altLang="ja-JP" sz="10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指定した項目の編集内容を紐づく詳細検索カタログに反映することも可能</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1050625749"/>
                  </a:ext>
                </a:extLst>
              </a:tr>
              <a:tr h="14635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11</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既存詳細検索カタログ編集機能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件編集する</a:t>
                      </a:r>
                      <a:endParaRPr kumimoji="1" lang="en-US" altLang="ja-JP" sz="10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指定した項目の編集内容を紐づく横断検索カタログに反映することも可能</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4173231171"/>
                  </a:ext>
                </a:extLst>
              </a:tr>
              <a:tr h="234159">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12</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新規紐づき横断検索カタログ作成機能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既存の詳細検索カタログをベースとして、それに紐づく横断検索カタログを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件作成する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310046221"/>
                  </a:ext>
                </a:extLst>
              </a:tr>
              <a:tr h="234159">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13</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000" dirty="0">
                          <a:solidFill>
                            <a:schemeClr val="tx1"/>
                          </a:solidFill>
                          <a:latin typeface="Meiryo UI" panose="020B0604030504040204" pitchFamily="50" charset="-128"/>
                          <a:ea typeface="Meiryo UI" panose="020B0604030504040204" pitchFamily="50" charset="-128"/>
                        </a:rPr>
                        <a:t>新規紐づき詳細検索カタログ作成機能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既存の横断検索カタログをベースとして、それに紐づく詳細検索カタログを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件作成する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1130223895"/>
                  </a:ext>
                </a:extLst>
              </a:tr>
            </a:tbl>
          </a:graphicData>
        </a:graphic>
      </p:graphicFrame>
      <p:sp>
        <p:nvSpPr>
          <p:cNvPr id="5" name="テキスト ボックス 4">
            <a:extLst>
              <a:ext uri="{FF2B5EF4-FFF2-40B4-BE49-F238E27FC236}">
                <a16:creationId xmlns:a16="http://schemas.microsoft.com/office/drawing/2014/main" id="{1C33AFA9-B554-4A46-9FB5-020C77FF5192}"/>
              </a:ext>
            </a:extLst>
          </p:cNvPr>
          <p:cNvSpPr txBox="1"/>
          <p:nvPr/>
        </p:nvSpPr>
        <p:spPr>
          <a:xfrm>
            <a:off x="306088" y="682148"/>
            <a:ext cx="9293823" cy="432000"/>
          </a:xfrm>
          <a:prstGeom prst="rect">
            <a:avLst/>
          </a:prstGeom>
          <a:no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■データカタログ作成ツールにおけるカタログの作成・編集・削除の機能を以下に示す。</a:t>
            </a:r>
          </a:p>
        </p:txBody>
      </p:sp>
      <p:sp>
        <p:nvSpPr>
          <p:cNvPr id="7" name="タイトル 1">
            <a:extLst>
              <a:ext uri="{FF2B5EF4-FFF2-40B4-BE49-F238E27FC236}">
                <a16:creationId xmlns:a16="http://schemas.microsoft.com/office/drawing/2014/main" id="{137139CA-2185-40A9-88CD-9A58D3AF6CAE}"/>
              </a:ext>
            </a:extLst>
          </p:cNvPr>
          <p:cNvSpPr>
            <a:spLocks noGrp="1"/>
          </p:cNvSpPr>
          <p:nvPr>
            <p:ph type="title"/>
          </p:nvPr>
        </p:nvSpPr>
        <p:spPr>
          <a:xfrm>
            <a:off x="233363" y="117475"/>
            <a:ext cx="9067800" cy="431800"/>
          </a:xfrm>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 Web</a:t>
            </a:r>
            <a:r>
              <a:rPr lang="ja-JP" altLang="en-US" sz="1800" dirty="0">
                <a:solidFill>
                  <a:schemeClr val="tx1"/>
                </a:solidFill>
                <a:latin typeface="Meiryo UI" panose="020B0604030504040204" pitchFamily="50" charset="-128"/>
                <a:ea typeface="Meiryo UI" panose="020B0604030504040204" pitchFamily="50" charset="-128"/>
              </a:rPr>
              <a:t>サーバ＆プロキシ</a:t>
            </a:r>
            <a:r>
              <a:rPr lang="en-US" altLang="ja-JP" sz="1800" dirty="0">
                <a:solidFill>
                  <a:schemeClr val="tx1"/>
                </a:solidFill>
                <a:latin typeface="Meiryo UI" panose="020B0604030504040204" pitchFamily="50" charset="-128"/>
                <a:ea typeface="Meiryo UI" panose="020B0604030504040204" pitchFamily="50" charset="-128"/>
              </a:rPr>
              <a:t>(Nginx) &gt; 1.4 </a:t>
            </a:r>
            <a:r>
              <a:rPr lang="ja-JP" altLang="en-US" sz="1800" dirty="0">
                <a:solidFill>
                  <a:schemeClr val="tx1"/>
                </a:solidFill>
                <a:latin typeface="Meiryo UI" panose="020B0604030504040204" pitchFamily="50" charset="-128"/>
                <a:ea typeface="Meiryo UI" panose="020B0604030504040204" pitchFamily="50" charset="-128"/>
              </a:rPr>
              <a:t>クライアント画面機能</a:t>
            </a:r>
            <a:r>
              <a:rPr lang="en-US" altLang="ja-JP" sz="1800" dirty="0">
                <a:solidFill>
                  <a:schemeClr val="tx1"/>
                </a:solidFill>
                <a:latin typeface="Meiryo UI" panose="020B0604030504040204" pitchFamily="50" charset="-128"/>
                <a:ea typeface="Meiryo UI" panose="020B0604030504040204" pitchFamily="50" charset="-128"/>
              </a:rPr>
              <a:t>(2</a:t>
            </a:r>
            <a:r>
              <a:rPr lang="en-US" altLang="ja-JP" sz="1800" dirty="0">
                <a:latin typeface="Meiryo UI" panose="020B0604030504040204" pitchFamily="50" charset="-128"/>
                <a:ea typeface="Meiryo UI" panose="020B0604030504040204" pitchFamily="50" charset="-128"/>
              </a:rPr>
              <a:t>/4</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5375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64DFFA52-5494-4D22-A80C-891FE7D637FC}"/>
              </a:ext>
            </a:extLst>
          </p:cNvPr>
          <p:cNvGraphicFramePr>
            <a:graphicFrameLocks noGrp="1"/>
          </p:cNvGraphicFramePr>
          <p:nvPr>
            <p:extLst>
              <p:ext uri="{D42A27DB-BD31-4B8C-83A1-F6EECF244321}">
                <p14:modId xmlns:p14="http://schemas.microsoft.com/office/powerpoint/2010/main" val="573518247"/>
              </p:ext>
            </p:extLst>
          </p:nvPr>
        </p:nvGraphicFramePr>
        <p:xfrm>
          <a:off x="189702" y="1025936"/>
          <a:ext cx="9451448" cy="2011680"/>
        </p:xfrm>
        <a:graphic>
          <a:graphicData uri="http://schemas.openxmlformats.org/drawingml/2006/table">
            <a:tbl>
              <a:tblPr firstRow="1" bandRow="1">
                <a:tableStyleId>{5C22544A-7EE6-4342-B048-85BDC9FD1C3A}</a:tableStyleId>
              </a:tblPr>
              <a:tblGrid>
                <a:gridCol w="394930">
                  <a:extLst>
                    <a:ext uri="{9D8B030D-6E8A-4147-A177-3AD203B41FA5}">
                      <a16:colId xmlns:a16="http://schemas.microsoft.com/office/drawing/2014/main" val="144037847"/>
                    </a:ext>
                  </a:extLst>
                </a:gridCol>
                <a:gridCol w="2815516">
                  <a:extLst>
                    <a:ext uri="{9D8B030D-6E8A-4147-A177-3AD203B41FA5}">
                      <a16:colId xmlns:a16="http://schemas.microsoft.com/office/drawing/2014/main" val="631402458"/>
                    </a:ext>
                  </a:extLst>
                </a:gridCol>
                <a:gridCol w="4811697">
                  <a:extLst>
                    <a:ext uri="{9D8B030D-6E8A-4147-A177-3AD203B41FA5}">
                      <a16:colId xmlns:a16="http://schemas.microsoft.com/office/drawing/2014/main" val="1854905296"/>
                    </a:ext>
                  </a:extLst>
                </a:gridCol>
                <a:gridCol w="1429305">
                  <a:extLst>
                    <a:ext uri="{9D8B030D-6E8A-4147-A177-3AD203B41FA5}">
                      <a16:colId xmlns:a16="http://schemas.microsoft.com/office/drawing/2014/main" val="2758534309"/>
                    </a:ext>
                  </a:extLst>
                </a:gridCol>
              </a:tblGrid>
              <a:tr h="234159">
                <a:tc>
                  <a:txBody>
                    <a:bodyPr/>
                    <a:lstStyle/>
                    <a:p>
                      <a:pPr algn="ctr"/>
                      <a:r>
                        <a:rPr kumimoji="1" lang="en-US" altLang="ja-JP" sz="1000" dirty="0">
                          <a:solidFill>
                            <a:schemeClr val="bg1"/>
                          </a:solidFill>
                          <a:latin typeface="Meiryo UI" panose="020B0604030504040204" pitchFamily="50" charset="-128"/>
                          <a:ea typeface="Meiryo UI" panose="020B0604030504040204" pitchFamily="50" charset="-128"/>
                        </a:rPr>
                        <a:t>#</a:t>
                      </a:r>
                      <a:endParaRPr kumimoji="1" lang="ja-JP" altLang="en-US" sz="1000" dirty="0">
                        <a:solidFill>
                          <a:schemeClr val="bg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機能</a:t>
                      </a: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概要</a:t>
                      </a: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登録先</a:t>
                      </a:r>
                      <a:r>
                        <a:rPr kumimoji="1" lang="en-US" altLang="ja-JP" sz="1000" dirty="0">
                          <a:solidFill>
                            <a:schemeClr val="bg1"/>
                          </a:solidFill>
                          <a:latin typeface="Meiryo UI" panose="020B0604030504040204" pitchFamily="50" charset="-128"/>
                          <a:ea typeface="Meiryo UI" panose="020B0604030504040204" pitchFamily="50" charset="-128"/>
                        </a:rPr>
                        <a:t>CKAN</a:t>
                      </a:r>
                      <a:endParaRPr kumimoji="1" lang="ja-JP" altLang="en-US" sz="1000" dirty="0">
                        <a:solidFill>
                          <a:schemeClr val="bg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787570290"/>
                  </a:ext>
                </a:extLst>
              </a:tr>
              <a:tr h="193388">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14</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既存横断検索カタログ削除機能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件削除する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290726770"/>
                  </a:ext>
                </a:extLst>
              </a:tr>
              <a:tr h="234159">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15</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既存横断検索カタログ・詳細検索カタログ削除機能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互いに紐づく既存の横断検索カタログと詳細検索カタログを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件ずつ削除する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1597595456"/>
                  </a:ext>
                </a:extLst>
              </a:tr>
              <a:tr h="14635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16</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既存詳細検索カタログ削除機能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件削除する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822560822"/>
                  </a:ext>
                </a:extLst>
              </a:tr>
              <a:tr h="14635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17</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既存横断検索カタログ一括削除機能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選択した既存の横断検索カタログをまとめて一括削除する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4190047257"/>
                  </a:ext>
                </a:extLst>
              </a:tr>
              <a:tr h="14635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18</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既存横断検索カタログ・詳細検索カタログ一括削除機能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選択した既存の横断検索カタログと詳細検索カタログをまとめて一括削除する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3230967724"/>
                  </a:ext>
                </a:extLst>
              </a:tr>
              <a:tr h="14635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19</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既存詳細検索カタログ一括削除機能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選択した既存の詳細検索カタログをまとめて一括削除する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497598425"/>
                  </a:ext>
                </a:extLst>
              </a:tr>
            </a:tbl>
          </a:graphicData>
        </a:graphic>
      </p:graphicFrame>
      <p:sp>
        <p:nvSpPr>
          <p:cNvPr id="5" name="テキスト ボックス 4">
            <a:extLst>
              <a:ext uri="{FF2B5EF4-FFF2-40B4-BE49-F238E27FC236}">
                <a16:creationId xmlns:a16="http://schemas.microsoft.com/office/drawing/2014/main" id="{1C33AFA9-B554-4A46-9FB5-020C77FF5192}"/>
              </a:ext>
            </a:extLst>
          </p:cNvPr>
          <p:cNvSpPr txBox="1"/>
          <p:nvPr/>
        </p:nvSpPr>
        <p:spPr>
          <a:xfrm>
            <a:off x="306088" y="682148"/>
            <a:ext cx="9293823" cy="432000"/>
          </a:xfrm>
          <a:prstGeom prst="rect">
            <a:avLst/>
          </a:prstGeom>
          <a:no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■データカタログ作成ツールにおけるカタログの作成・編集・削除の機能を以下に示す。</a:t>
            </a:r>
          </a:p>
        </p:txBody>
      </p:sp>
      <p:sp>
        <p:nvSpPr>
          <p:cNvPr id="7" name="タイトル 1">
            <a:extLst>
              <a:ext uri="{FF2B5EF4-FFF2-40B4-BE49-F238E27FC236}">
                <a16:creationId xmlns:a16="http://schemas.microsoft.com/office/drawing/2014/main" id="{137139CA-2185-40A9-88CD-9A58D3AF6CAE}"/>
              </a:ext>
            </a:extLst>
          </p:cNvPr>
          <p:cNvSpPr>
            <a:spLocks noGrp="1"/>
          </p:cNvSpPr>
          <p:nvPr>
            <p:ph type="title"/>
          </p:nvPr>
        </p:nvSpPr>
        <p:spPr>
          <a:xfrm>
            <a:off x="233363" y="117475"/>
            <a:ext cx="9067800" cy="431800"/>
          </a:xfrm>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 Web</a:t>
            </a:r>
            <a:r>
              <a:rPr lang="ja-JP" altLang="en-US" sz="1800" dirty="0">
                <a:solidFill>
                  <a:schemeClr val="tx1"/>
                </a:solidFill>
                <a:latin typeface="Meiryo UI" panose="020B0604030504040204" pitchFamily="50" charset="-128"/>
                <a:ea typeface="Meiryo UI" panose="020B0604030504040204" pitchFamily="50" charset="-128"/>
              </a:rPr>
              <a:t>サーバ＆プロキシ</a:t>
            </a:r>
            <a:r>
              <a:rPr lang="en-US" altLang="ja-JP" sz="1800" dirty="0">
                <a:solidFill>
                  <a:schemeClr val="tx1"/>
                </a:solidFill>
                <a:latin typeface="Meiryo UI" panose="020B0604030504040204" pitchFamily="50" charset="-128"/>
                <a:ea typeface="Meiryo UI" panose="020B0604030504040204" pitchFamily="50" charset="-128"/>
              </a:rPr>
              <a:t>(Nginx) &gt; 1.4 </a:t>
            </a:r>
            <a:r>
              <a:rPr lang="ja-JP" altLang="en-US" sz="1800" dirty="0">
                <a:solidFill>
                  <a:schemeClr val="tx1"/>
                </a:solidFill>
                <a:latin typeface="Meiryo UI" panose="020B0604030504040204" pitchFamily="50" charset="-128"/>
                <a:ea typeface="Meiryo UI" panose="020B0604030504040204" pitchFamily="50" charset="-128"/>
              </a:rPr>
              <a:t>クライアント画面機能</a:t>
            </a:r>
            <a:r>
              <a:rPr lang="en-US" altLang="ja-JP" sz="1800" dirty="0">
                <a:solidFill>
                  <a:schemeClr val="tx1"/>
                </a:solidFill>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3/4</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60033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正方形/長方形 193">
            <a:extLst>
              <a:ext uri="{FF2B5EF4-FFF2-40B4-BE49-F238E27FC236}">
                <a16:creationId xmlns:a16="http://schemas.microsoft.com/office/drawing/2014/main" id="{3BCF642C-1DC2-4CED-A1D0-27FC3571F461}"/>
              </a:ext>
            </a:extLst>
          </p:cNvPr>
          <p:cNvSpPr/>
          <p:nvPr/>
        </p:nvSpPr>
        <p:spPr>
          <a:xfrm>
            <a:off x="1786149" y="4479302"/>
            <a:ext cx="7752708" cy="2114111"/>
          </a:xfrm>
          <a:prstGeom prst="rect">
            <a:avLst/>
          </a:prstGeom>
          <a:ln w="28575"/>
        </p:spPr>
        <p:style>
          <a:lnRef idx="2">
            <a:schemeClr val="dk1"/>
          </a:lnRef>
          <a:fillRef idx="1">
            <a:schemeClr val="lt1"/>
          </a:fillRef>
          <a:effectRef idx="0">
            <a:schemeClr val="dk1"/>
          </a:effectRef>
          <a:fontRef idx="minor">
            <a:schemeClr val="dk1"/>
          </a:fontRef>
        </p:style>
        <p:txBody>
          <a:bodyPr rtlCol="0" anchor="b" anchorCtr="0"/>
          <a:lstStyle/>
          <a:p>
            <a:r>
              <a:rPr kumimoji="1" lang="ja-JP" altLang="en-US" sz="1200" b="1" dirty="0">
                <a:latin typeface="Meiryo UI" panose="020B0604030504040204" pitchFamily="50" charset="-128"/>
                <a:ea typeface="Meiryo UI" panose="020B0604030504040204" pitchFamily="50" charset="-128"/>
              </a:rPr>
              <a:t>カタログ</a:t>
            </a:r>
            <a:r>
              <a:rPr lang="ja-JP" altLang="en-US" sz="1200" b="1" dirty="0">
                <a:latin typeface="Meiryo UI" panose="020B0604030504040204" pitchFamily="50" charset="-128"/>
                <a:ea typeface="Meiryo UI" panose="020B0604030504040204" pitchFamily="50" charset="-128"/>
              </a:rPr>
              <a:t>編集</a:t>
            </a:r>
            <a:endParaRPr kumimoji="1" lang="ja-JP" altLang="en-US" sz="1200" b="1" dirty="0">
              <a:latin typeface="Meiryo UI" panose="020B0604030504040204" pitchFamily="50" charset="-128"/>
              <a:ea typeface="Meiryo UI" panose="020B0604030504040204" pitchFamily="50" charset="-128"/>
            </a:endParaRPr>
          </a:p>
        </p:txBody>
      </p:sp>
      <p:sp>
        <p:nvSpPr>
          <p:cNvPr id="191" name="正方形/長方形 190">
            <a:extLst>
              <a:ext uri="{FF2B5EF4-FFF2-40B4-BE49-F238E27FC236}">
                <a16:creationId xmlns:a16="http://schemas.microsoft.com/office/drawing/2014/main" id="{A7CF1A82-1B82-4739-926B-5CECEB960B05}"/>
              </a:ext>
            </a:extLst>
          </p:cNvPr>
          <p:cNvSpPr/>
          <p:nvPr/>
        </p:nvSpPr>
        <p:spPr>
          <a:xfrm>
            <a:off x="1786148" y="980993"/>
            <a:ext cx="7752708" cy="3394490"/>
          </a:xfrm>
          <a:prstGeom prst="rect">
            <a:avLst/>
          </a:prstGeom>
          <a:ln w="28575"/>
        </p:spPr>
        <p:style>
          <a:lnRef idx="2">
            <a:schemeClr val="dk1"/>
          </a:lnRef>
          <a:fillRef idx="1">
            <a:schemeClr val="lt1"/>
          </a:fillRef>
          <a:effectRef idx="0">
            <a:schemeClr val="dk1"/>
          </a:effectRef>
          <a:fontRef idx="minor">
            <a:schemeClr val="dk1"/>
          </a:fontRef>
        </p:style>
        <p:txBody>
          <a:bodyPr rtlCol="0" anchor="t" anchorCtr="0"/>
          <a:lstStyle/>
          <a:p>
            <a:r>
              <a:rPr kumimoji="1" lang="ja-JP" altLang="en-US" sz="1200" b="1" dirty="0">
                <a:latin typeface="Meiryo UI" panose="020B0604030504040204" pitchFamily="50" charset="-128"/>
                <a:ea typeface="Meiryo UI" panose="020B0604030504040204" pitchFamily="50" charset="-128"/>
              </a:rPr>
              <a:t>カタログ</a:t>
            </a:r>
            <a:r>
              <a:rPr lang="ja-JP" altLang="en-US" sz="1200" b="1" dirty="0">
                <a:latin typeface="Meiryo UI" panose="020B0604030504040204" pitchFamily="50" charset="-128"/>
                <a:ea typeface="Meiryo UI" panose="020B0604030504040204" pitchFamily="50" charset="-128"/>
              </a:rPr>
              <a:t>作成</a:t>
            </a:r>
            <a:endParaRPr kumimoji="1" lang="ja-JP" altLang="en-US" sz="1200" b="1"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a:xfrm>
            <a:off x="234000" y="117874"/>
            <a:ext cx="7320897" cy="432000"/>
          </a:xfrm>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 Web</a:t>
            </a:r>
            <a:r>
              <a:rPr lang="ja-JP" altLang="en-US" sz="1800" dirty="0">
                <a:solidFill>
                  <a:schemeClr val="tx1"/>
                </a:solidFill>
                <a:latin typeface="Meiryo UI" panose="020B0604030504040204" pitchFamily="50" charset="-128"/>
                <a:ea typeface="Meiryo UI" panose="020B0604030504040204" pitchFamily="50" charset="-128"/>
              </a:rPr>
              <a:t>サーバ＆プロキシ</a:t>
            </a:r>
            <a:r>
              <a:rPr lang="en-US" altLang="ja-JP" sz="1800" dirty="0">
                <a:solidFill>
                  <a:schemeClr val="tx1"/>
                </a:solidFill>
                <a:latin typeface="Meiryo UI" panose="020B0604030504040204" pitchFamily="50" charset="-128"/>
                <a:ea typeface="Meiryo UI" panose="020B0604030504040204" pitchFamily="50" charset="-128"/>
              </a:rPr>
              <a:t>(Nginx) &gt; 1.4 </a:t>
            </a:r>
            <a:r>
              <a:rPr lang="ja-JP" altLang="en-US" sz="1800" dirty="0">
                <a:solidFill>
                  <a:schemeClr val="tx1"/>
                </a:solidFill>
                <a:latin typeface="Meiryo UI" panose="020B0604030504040204" pitchFamily="50" charset="-128"/>
                <a:ea typeface="Meiryo UI" panose="020B0604030504040204" pitchFamily="50" charset="-128"/>
              </a:rPr>
              <a:t>クライアント画面機能</a:t>
            </a:r>
            <a:r>
              <a:rPr lang="en-US" altLang="ja-JP" sz="1800" dirty="0">
                <a:solidFill>
                  <a:schemeClr val="tx1"/>
                </a:solidFill>
                <a:latin typeface="Meiryo UI" panose="020B0604030504040204" pitchFamily="50" charset="-128"/>
                <a:ea typeface="Meiryo UI" panose="020B0604030504040204" pitchFamily="50" charset="-128"/>
              </a:rPr>
              <a:t>(4/4)</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88697ED-52E8-4BF5-A2E9-1A310CD8BA89}"/>
              </a:ext>
            </a:extLst>
          </p:cNvPr>
          <p:cNvSpPr txBox="1"/>
          <p:nvPr/>
        </p:nvSpPr>
        <p:spPr>
          <a:xfrm>
            <a:off x="234000" y="690073"/>
            <a:ext cx="4897293" cy="230290"/>
          </a:xfrm>
          <a:prstGeom prst="rect">
            <a:avLst/>
          </a:prstGeom>
          <a:solidFill>
            <a:schemeClr val="bg1"/>
          </a:solidFill>
          <a:ln>
            <a:noFill/>
          </a:ln>
        </p:spPr>
        <p:txBody>
          <a:bodyPr wrap="square" rtlCol="0" anchor="t" anchorCtr="0">
            <a:noAutofit/>
          </a:bodyPr>
          <a:lstStyle/>
          <a:p>
            <a:endParaRPr lang="en-US" altLang="ja-JP" sz="1600" dirty="0">
              <a:latin typeface="Meiryo UI" panose="020B0604030504040204" pitchFamily="50" charset="-128"/>
              <a:ea typeface="Meiryo UI" panose="020B0604030504040204" pitchFamily="50" charset="-128"/>
            </a:endParaRPr>
          </a:p>
        </p:txBody>
      </p:sp>
      <p:grpSp>
        <p:nvGrpSpPr>
          <p:cNvPr id="9" name="グループ化 8">
            <a:extLst>
              <a:ext uri="{FF2B5EF4-FFF2-40B4-BE49-F238E27FC236}">
                <a16:creationId xmlns:a16="http://schemas.microsoft.com/office/drawing/2014/main" id="{E4BCBA1C-D37F-46E5-9001-EA2B97404782}"/>
              </a:ext>
            </a:extLst>
          </p:cNvPr>
          <p:cNvGrpSpPr/>
          <p:nvPr/>
        </p:nvGrpSpPr>
        <p:grpSpPr>
          <a:xfrm>
            <a:off x="459189" y="1029645"/>
            <a:ext cx="1138453" cy="1083137"/>
            <a:chOff x="476019" y="1947352"/>
            <a:chExt cx="1138453" cy="1083137"/>
          </a:xfrm>
        </p:grpSpPr>
        <p:pic>
          <p:nvPicPr>
            <p:cNvPr id="10" name="グラフィックス 9" descr="ユーザー 単色塗りつぶし">
              <a:extLst>
                <a:ext uri="{FF2B5EF4-FFF2-40B4-BE49-F238E27FC236}">
                  <a16:creationId xmlns:a16="http://schemas.microsoft.com/office/drawing/2014/main" id="{82375624-C1B8-4398-9A52-48023ABF9B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7152" y="1947352"/>
              <a:ext cx="914400" cy="914400"/>
            </a:xfrm>
            <a:prstGeom prst="rect">
              <a:avLst/>
            </a:prstGeom>
          </p:spPr>
        </p:pic>
        <p:sp>
          <p:nvSpPr>
            <p:cNvPr id="11" name="テキスト ボックス 10">
              <a:extLst>
                <a:ext uri="{FF2B5EF4-FFF2-40B4-BE49-F238E27FC236}">
                  <a16:creationId xmlns:a16="http://schemas.microsoft.com/office/drawing/2014/main" id="{882F3200-7E25-42B9-B49A-05827F8ED077}"/>
                </a:ext>
              </a:extLst>
            </p:cNvPr>
            <p:cNvSpPr txBox="1"/>
            <p:nvPr/>
          </p:nvSpPr>
          <p:spPr>
            <a:xfrm>
              <a:off x="476019" y="2722712"/>
              <a:ext cx="113845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rPr>
                <a:t>データ提供者</a:t>
              </a:r>
            </a:p>
          </p:txBody>
        </p:sp>
      </p:grpSp>
      <p:sp>
        <p:nvSpPr>
          <p:cNvPr id="3" name="四角形: 角を丸くする 2">
            <a:extLst>
              <a:ext uri="{FF2B5EF4-FFF2-40B4-BE49-F238E27FC236}">
                <a16:creationId xmlns:a16="http://schemas.microsoft.com/office/drawing/2014/main" id="{8D61FDBA-3ECA-4BAC-87CA-7FDB35377881}"/>
              </a:ext>
            </a:extLst>
          </p:cNvPr>
          <p:cNvSpPr/>
          <p:nvPr/>
        </p:nvSpPr>
        <p:spPr>
          <a:xfrm>
            <a:off x="393779" y="2830338"/>
            <a:ext cx="1267486" cy="3890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ログイン</a:t>
            </a:r>
          </a:p>
        </p:txBody>
      </p:sp>
      <p:cxnSp>
        <p:nvCxnSpPr>
          <p:cNvPr id="19" name="直線矢印コネクタ 18">
            <a:extLst>
              <a:ext uri="{FF2B5EF4-FFF2-40B4-BE49-F238E27FC236}">
                <a16:creationId xmlns:a16="http://schemas.microsoft.com/office/drawing/2014/main" id="{6E3FAFB8-9691-479E-8EAE-E3A338C042A5}"/>
              </a:ext>
            </a:extLst>
          </p:cNvPr>
          <p:cNvCxnSpPr>
            <a:cxnSpLocks/>
            <a:stCxn id="11" idx="2"/>
            <a:endCxn id="3" idx="0"/>
          </p:cNvCxnSpPr>
          <p:nvPr/>
        </p:nvCxnSpPr>
        <p:spPr>
          <a:xfrm flipH="1">
            <a:off x="1027522" y="2112782"/>
            <a:ext cx="894" cy="717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四角形: 角を丸くする 57">
            <a:extLst>
              <a:ext uri="{FF2B5EF4-FFF2-40B4-BE49-F238E27FC236}">
                <a16:creationId xmlns:a16="http://schemas.microsoft.com/office/drawing/2014/main" id="{1F46A19F-0530-425A-AF2B-03B5ECFEB886}"/>
              </a:ext>
            </a:extLst>
          </p:cNvPr>
          <p:cNvSpPr/>
          <p:nvPr/>
        </p:nvSpPr>
        <p:spPr>
          <a:xfrm>
            <a:off x="367145" y="3483917"/>
            <a:ext cx="1324750" cy="54955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メニューから</a:t>
            </a:r>
            <a:r>
              <a:rPr kumimoji="1" lang="ja-JP" altLang="en-US" sz="1200" dirty="0">
                <a:solidFill>
                  <a:schemeClr val="tx1"/>
                </a:solidFill>
                <a:latin typeface="Meiryo UI" panose="020B0604030504040204" pitchFamily="50" charset="-128"/>
                <a:ea typeface="Meiryo UI" panose="020B0604030504040204" pitchFamily="50" charset="-128"/>
              </a:rPr>
              <a:t>選択</a:t>
            </a:r>
          </a:p>
        </p:txBody>
      </p:sp>
      <p:cxnSp>
        <p:nvCxnSpPr>
          <p:cNvPr id="61" name="直線矢印コネクタ 60">
            <a:extLst>
              <a:ext uri="{FF2B5EF4-FFF2-40B4-BE49-F238E27FC236}">
                <a16:creationId xmlns:a16="http://schemas.microsoft.com/office/drawing/2014/main" id="{EC76170A-DF1C-4EFC-8402-F7A2379D8BD4}"/>
              </a:ext>
            </a:extLst>
          </p:cNvPr>
          <p:cNvCxnSpPr>
            <a:cxnSpLocks/>
            <a:stCxn id="3" idx="2"/>
            <a:endCxn id="58" idx="0"/>
          </p:cNvCxnSpPr>
          <p:nvPr/>
        </p:nvCxnSpPr>
        <p:spPr>
          <a:xfrm>
            <a:off x="1027522" y="3219361"/>
            <a:ext cx="1998" cy="264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四角形: 角を丸くする 70">
            <a:extLst>
              <a:ext uri="{FF2B5EF4-FFF2-40B4-BE49-F238E27FC236}">
                <a16:creationId xmlns:a16="http://schemas.microsoft.com/office/drawing/2014/main" id="{2B691129-37E1-4DAA-900C-1BFBD81325F4}"/>
              </a:ext>
            </a:extLst>
          </p:cNvPr>
          <p:cNvSpPr/>
          <p:nvPr/>
        </p:nvSpPr>
        <p:spPr>
          <a:xfrm>
            <a:off x="2137601" y="3263131"/>
            <a:ext cx="1160698"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登録再開</a:t>
            </a:r>
            <a:endParaRPr kumimoji="1" lang="ja-JP" altLang="en-US" sz="1200" dirty="0">
              <a:latin typeface="Meiryo UI" panose="020B0604030504040204" pitchFamily="50" charset="-128"/>
              <a:ea typeface="Meiryo UI" panose="020B0604030504040204" pitchFamily="50" charset="-128"/>
            </a:endParaRPr>
          </a:p>
        </p:txBody>
      </p:sp>
      <p:sp>
        <p:nvSpPr>
          <p:cNvPr id="72" name="四角形: 角を丸くする 71">
            <a:extLst>
              <a:ext uri="{FF2B5EF4-FFF2-40B4-BE49-F238E27FC236}">
                <a16:creationId xmlns:a16="http://schemas.microsoft.com/office/drawing/2014/main" id="{9830238D-1EB9-4A00-8747-3A700C6CE399}"/>
              </a:ext>
            </a:extLst>
          </p:cNvPr>
          <p:cNvSpPr/>
          <p:nvPr/>
        </p:nvSpPr>
        <p:spPr>
          <a:xfrm>
            <a:off x="2137932" y="1269027"/>
            <a:ext cx="1160699"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新規作成</a:t>
            </a:r>
            <a:endParaRPr kumimoji="1" lang="en-US" altLang="ja-JP" sz="1200" dirty="0">
              <a:latin typeface="Meiryo UI" panose="020B0604030504040204" pitchFamily="50" charset="-128"/>
              <a:ea typeface="Meiryo UI" panose="020B0604030504040204" pitchFamily="50" charset="-128"/>
            </a:endParaRPr>
          </a:p>
        </p:txBody>
      </p:sp>
      <p:sp>
        <p:nvSpPr>
          <p:cNvPr id="73" name="四角形: 角を丸くする 72">
            <a:extLst>
              <a:ext uri="{FF2B5EF4-FFF2-40B4-BE49-F238E27FC236}">
                <a16:creationId xmlns:a16="http://schemas.microsoft.com/office/drawing/2014/main" id="{4CDD751D-E903-4D73-B23E-1C9A8F501836}"/>
              </a:ext>
            </a:extLst>
          </p:cNvPr>
          <p:cNvSpPr/>
          <p:nvPr/>
        </p:nvSpPr>
        <p:spPr>
          <a:xfrm>
            <a:off x="2134361" y="5394461"/>
            <a:ext cx="1306736"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複製・編集・削除</a:t>
            </a:r>
          </a:p>
        </p:txBody>
      </p:sp>
      <p:sp>
        <p:nvSpPr>
          <p:cNvPr id="81" name="四角形: 角を丸くする 80">
            <a:extLst>
              <a:ext uri="{FF2B5EF4-FFF2-40B4-BE49-F238E27FC236}">
                <a16:creationId xmlns:a16="http://schemas.microsoft.com/office/drawing/2014/main" id="{721E3583-7DA9-4EF2-8D4A-77F18F2C1D7F}"/>
              </a:ext>
            </a:extLst>
          </p:cNvPr>
          <p:cNvSpPr/>
          <p:nvPr/>
        </p:nvSpPr>
        <p:spPr>
          <a:xfrm>
            <a:off x="3680282" y="3239067"/>
            <a:ext cx="1260000" cy="41732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一時保存</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データ選択</a:t>
            </a:r>
          </a:p>
        </p:txBody>
      </p:sp>
      <p:sp>
        <p:nvSpPr>
          <p:cNvPr id="85" name="四角形: 角を丸くする 84">
            <a:extLst>
              <a:ext uri="{FF2B5EF4-FFF2-40B4-BE49-F238E27FC236}">
                <a16:creationId xmlns:a16="http://schemas.microsoft.com/office/drawing/2014/main" id="{5DEC6971-E843-49C3-B61B-1E3682E7658C}"/>
              </a:ext>
            </a:extLst>
          </p:cNvPr>
          <p:cNvSpPr/>
          <p:nvPr/>
        </p:nvSpPr>
        <p:spPr>
          <a:xfrm>
            <a:off x="3672261" y="3810936"/>
            <a:ext cx="1260000" cy="5395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既存のカタログ</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から複製を選択</a:t>
            </a:r>
          </a:p>
        </p:txBody>
      </p:sp>
      <p:cxnSp>
        <p:nvCxnSpPr>
          <p:cNvPr id="23" name="コネクタ: カギ線 22">
            <a:extLst>
              <a:ext uri="{FF2B5EF4-FFF2-40B4-BE49-F238E27FC236}">
                <a16:creationId xmlns:a16="http://schemas.microsoft.com/office/drawing/2014/main" id="{1AB25EA1-A9A2-416B-A417-AEEC29C0B016}"/>
              </a:ext>
            </a:extLst>
          </p:cNvPr>
          <p:cNvCxnSpPr>
            <a:cxnSpLocks/>
            <a:stCxn id="58" idx="3"/>
            <a:endCxn id="72" idx="1"/>
          </p:cNvCxnSpPr>
          <p:nvPr/>
        </p:nvCxnSpPr>
        <p:spPr>
          <a:xfrm flipV="1">
            <a:off x="1691895" y="1463539"/>
            <a:ext cx="446037" cy="22951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1BB4273-4FF2-480A-83CE-54F30EB37E3F}"/>
              </a:ext>
            </a:extLst>
          </p:cNvPr>
          <p:cNvCxnSpPr>
            <a:stCxn id="58" idx="3"/>
            <a:endCxn id="71" idx="1"/>
          </p:cNvCxnSpPr>
          <p:nvPr/>
        </p:nvCxnSpPr>
        <p:spPr>
          <a:xfrm flipV="1">
            <a:off x="1691895" y="3457643"/>
            <a:ext cx="445706" cy="30105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直線矢印コネクタ 43">
            <a:extLst>
              <a:ext uri="{FF2B5EF4-FFF2-40B4-BE49-F238E27FC236}">
                <a16:creationId xmlns:a16="http://schemas.microsoft.com/office/drawing/2014/main" id="{CCACDF36-022A-4EF3-BE76-22F8AB6814AE}"/>
              </a:ext>
            </a:extLst>
          </p:cNvPr>
          <p:cNvCxnSpPr>
            <a:cxnSpLocks/>
            <a:stCxn id="71" idx="3"/>
            <a:endCxn id="81" idx="1"/>
          </p:cNvCxnSpPr>
          <p:nvPr/>
        </p:nvCxnSpPr>
        <p:spPr>
          <a:xfrm flipV="1">
            <a:off x="3298299" y="3447731"/>
            <a:ext cx="381983" cy="99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3" name="コネクタ: カギ線 122">
            <a:extLst>
              <a:ext uri="{FF2B5EF4-FFF2-40B4-BE49-F238E27FC236}">
                <a16:creationId xmlns:a16="http://schemas.microsoft.com/office/drawing/2014/main" id="{FC6CF9CC-038D-42EB-B25E-DBBF12C6536E}"/>
              </a:ext>
            </a:extLst>
          </p:cNvPr>
          <p:cNvCxnSpPr>
            <a:stCxn id="58" idx="3"/>
            <a:endCxn id="73" idx="1"/>
          </p:cNvCxnSpPr>
          <p:nvPr/>
        </p:nvCxnSpPr>
        <p:spPr>
          <a:xfrm>
            <a:off x="1691895" y="3758697"/>
            <a:ext cx="442466" cy="1830276"/>
          </a:xfrm>
          <a:prstGeom prst="bentConnector3">
            <a:avLst>
              <a:gd name="adj1" fmla="val 5051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6" name="コネクタ: カギ線 125">
            <a:extLst>
              <a:ext uri="{FF2B5EF4-FFF2-40B4-BE49-F238E27FC236}">
                <a16:creationId xmlns:a16="http://schemas.microsoft.com/office/drawing/2014/main" id="{D9CE96F0-FF91-481D-A66C-46077206597F}"/>
              </a:ext>
            </a:extLst>
          </p:cNvPr>
          <p:cNvCxnSpPr>
            <a:stCxn id="73" idx="3"/>
            <a:endCxn id="85" idx="1"/>
          </p:cNvCxnSpPr>
          <p:nvPr/>
        </p:nvCxnSpPr>
        <p:spPr>
          <a:xfrm flipV="1">
            <a:off x="3441097" y="4080711"/>
            <a:ext cx="231164" cy="1508262"/>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9" name="直線矢印コネクタ 128">
            <a:extLst>
              <a:ext uri="{FF2B5EF4-FFF2-40B4-BE49-F238E27FC236}">
                <a16:creationId xmlns:a16="http://schemas.microsoft.com/office/drawing/2014/main" id="{A516E05B-D0B2-4F77-900E-19FE7789CC1F}"/>
              </a:ext>
            </a:extLst>
          </p:cNvPr>
          <p:cNvCxnSpPr>
            <a:cxnSpLocks/>
            <a:stCxn id="85" idx="3"/>
          </p:cNvCxnSpPr>
          <p:nvPr/>
        </p:nvCxnSpPr>
        <p:spPr>
          <a:xfrm>
            <a:off x="4932261" y="4080711"/>
            <a:ext cx="543975"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 name="テキスト ボックス 5">
            <a:extLst>
              <a:ext uri="{FF2B5EF4-FFF2-40B4-BE49-F238E27FC236}">
                <a16:creationId xmlns:a16="http://schemas.microsoft.com/office/drawing/2014/main" id="{692E7835-2D5F-47DD-93F5-237D28E8EA87}"/>
              </a:ext>
            </a:extLst>
          </p:cNvPr>
          <p:cNvSpPr txBox="1"/>
          <p:nvPr/>
        </p:nvSpPr>
        <p:spPr>
          <a:xfrm>
            <a:off x="218830" y="659839"/>
            <a:ext cx="9482454" cy="202834"/>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■カタログを作成・編集するまでの流れを以下に示す。</a:t>
            </a:r>
            <a:endParaRPr lang="en-US" altLang="ja-JP" sz="1600" dirty="0">
              <a:latin typeface="Meiryo UI" panose="020B0604030504040204" pitchFamily="50" charset="-128"/>
              <a:ea typeface="Meiryo UI" panose="020B0604030504040204" pitchFamily="50" charset="-128"/>
            </a:endParaRPr>
          </a:p>
        </p:txBody>
      </p:sp>
      <p:sp>
        <p:nvSpPr>
          <p:cNvPr id="56" name="四角形: 角を丸くする 55">
            <a:extLst>
              <a:ext uri="{FF2B5EF4-FFF2-40B4-BE49-F238E27FC236}">
                <a16:creationId xmlns:a16="http://schemas.microsoft.com/office/drawing/2014/main" id="{AB5E5D33-7C60-4A42-A729-4B270B68059A}"/>
              </a:ext>
            </a:extLst>
          </p:cNvPr>
          <p:cNvSpPr/>
          <p:nvPr/>
        </p:nvSpPr>
        <p:spPr>
          <a:xfrm>
            <a:off x="5428111" y="1271745"/>
            <a:ext cx="1040974"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横断検索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カタログ作成</a:t>
            </a:r>
            <a:endParaRPr kumimoji="1" lang="ja-JP" altLang="en-US" sz="1200" dirty="0">
              <a:latin typeface="Meiryo UI" panose="020B0604030504040204" pitchFamily="50" charset="-128"/>
              <a:ea typeface="Meiryo UI" panose="020B0604030504040204" pitchFamily="50" charset="-128"/>
            </a:endParaRPr>
          </a:p>
        </p:txBody>
      </p:sp>
      <p:sp>
        <p:nvSpPr>
          <p:cNvPr id="60" name="四角形: 角を丸くする 59">
            <a:extLst>
              <a:ext uri="{FF2B5EF4-FFF2-40B4-BE49-F238E27FC236}">
                <a16:creationId xmlns:a16="http://schemas.microsoft.com/office/drawing/2014/main" id="{1DD40D47-6B73-4B2F-8E40-6C124A51C598}"/>
              </a:ext>
            </a:extLst>
          </p:cNvPr>
          <p:cNvSpPr/>
          <p:nvPr/>
        </p:nvSpPr>
        <p:spPr>
          <a:xfrm>
            <a:off x="5428111" y="2514516"/>
            <a:ext cx="1040974"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詳細検索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カタログ作成</a:t>
            </a:r>
            <a:endParaRPr kumimoji="1" lang="ja-JP" altLang="en-US" sz="1200" dirty="0">
              <a:latin typeface="Meiryo UI" panose="020B0604030504040204" pitchFamily="50" charset="-128"/>
              <a:ea typeface="Meiryo UI" panose="020B0604030504040204" pitchFamily="50" charset="-128"/>
            </a:endParaRPr>
          </a:p>
        </p:txBody>
      </p:sp>
      <p:sp>
        <p:nvSpPr>
          <p:cNvPr id="62" name="四角形: 角を丸くする 61">
            <a:extLst>
              <a:ext uri="{FF2B5EF4-FFF2-40B4-BE49-F238E27FC236}">
                <a16:creationId xmlns:a16="http://schemas.microsoft.com/office/drawing/2014/main" id="{CF16E274-7D22-448B-B3C8-6EF03659C067}"/>
              </a:ext>
            </a:extLst>
          </p:cNvPr>
          <p:cNvSpPr/>
          <p:nvPr/>
        </p:nvSpPr>
        <p:spPr>
          <a:xfrm>
            <a:off x="5428111" y="3796172"/>
            <a:ext cx="1312715"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横断・詳細検索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カタログ作成</a:t>
            </a:r>
            <a:endParaRPr kumimoji="1" lang="ja-JP" altLang="en-US" sz="1200" dirty="0">
              <a:latin typeface="Meiryo UI" panose="020B0604030504040204" pitchFamily="50" charset="-128"/>
              <a:ea typeface="Meiryo UI" panose="020B0604030504040204" pitchFamily="50" charset="-128"/>
            </a:endParaRPr>
          </a:p>
        </p:txBody>
      </p:sp>
      <p:sp>
        <p:nvSpPr>
          <p:cNvPr id="63" name="四角形: 角を丸くする 62">
            <a:extLst>
              <a:ext uri="{FF2B5EF4-FFF2-40B4-BE49-F238E27FC236}">
                <a16:creationId xmlns:a16="http://schemas.microsoft.com/office/drawing/2014/main" id="{1F7C2103-58AC-4B48-ABA3-FAED1DFF459D}"/>
              </a:ext>
            </a:extLst>
          </p:cNvPr>
          <p:cNvSpPr/>
          <p:nvPr/>
        </p:nvSpPr>
        <p:spPr>
          <a:xfrm>
            <a:off x="5428110" y="4807077"/>
            <a:ext cx="1016077"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横断検索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カタログ編集</a:t>
            </a:r>
            <a:endParaRPr kumimoji="1" lang="ja-JP" altLang="en-US" sz="1200" dirty="0">
              <a:latin typeface="Meiryo UI" panose="020B0604030504040204" pitchFamily="50" charset="-128"/>
              <a:ea typeface="Meiryo UI" panose="020B0604030504040204" pitchFamily="50" charset="-128"/>
            </a:endParaRPr>
          </a:p>
        </p:txBody>
      </p:sp>
      <p:sp>
        <p:nvSpPr>
          <p:cNvPr id="64" name="四角形: 角を丸くする 63">
            <a:extLst>
              <a:ext uri="{FF2B5EF4-FFF2-40B4-BE49-F238E27FC236}">
                <a16:creationId xmlns:a16="http://schemas.microsoft.com/office/drawing/2014/main" id="{9B991BA0-EB7A-4A0B-8958-13725C88BE4E}"/>
              </a:ext>
            </a:extLst>
          </p:cNvPr>
          <p:cNvSpPr/>
          <p:nvPr/>
        </p:nvSpPr>
        <p:spPr>
          <a:xfrm>
            <a:off x="5447727" y="5896834"/>
            <a:ext cx="996460"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詳細検索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カタログ編集</a:t>
            </a:r>
            <a:endParaRPr kumimoji="1" lang="ja-JP" altLang="en-US" sz="1200" dirty="0">
              <a:latin typeface="Meiryo UI" panose="020B0604030504040204" pitchFamily="50" charset="-128"/>
              <a:ea typeface="Meiryo UI" panose="020B0604030504040204" pitchFamily="50" charset="-128"/>
            </a:endParaRPr>
          </a:p>
        </p:txBody>
      </p:sp>
      <p:sp>
        <p:nvSpPr>
          <p:cNvPr id="66" name="四角形: 角を丸くする 65">
            <a:extLst>
              <a:ext uri="{FF2B5EF4-FFF2-40B4-BE49-F238E27FC236}">
                <a16:creationId xmlns:a16="http://schemas.microsoft.com/office/drawing/2014/main" id="{BFDA0304-57F5-4E52-8500-F6308891A071}"/>
              </a:ext>
            </a:extLst>
          </p:cNvPr>
          <p:cNvSpPr/>
          <p:nvPr/>
        </p:nvSpPr>
        <p:spPr>
          <a:xfrm>
            <a:off x="8098111" y="6126530"/>
            <a:ext cx="1312715"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横断・詳細検索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カタログ編集</a:t>
            </a:r>
            <a:endParaRPr kumimoji="1" lang="ja-JP" altLang="en-US" sz="1200" dirty="0">
              <a:latin typeface="Meiryo UI" panose="020B0604030504040204" pitchFamily="50" charset="-128"/>
              <a:ea typeface="Meiryo UI" panose="020B0604030504040204" pitchFamily="50" charset="-128"/>
            </a:endParaRPr>
          </a:p>
        </p:txBody>
      </p:sp>
      <p:sp>
        <p:nvSpPr>
          <p:cNvPr id="76" name="四角形: 角を丸くする 75">
            <a:extLst>
              <a:ext uri="{FF2B5EF4-FFF2-40B4-BE49-F238E27FC236}">
                <a16:creationId xmlns:a16="http://schemas.microsoft.com/office/drawing/2014/main" id="{213F72EA-8C37-41D5-A57D-AD2031FF6A4E}"/>
              </a:ext>
            </a:extLst>
          </p:cNvPr>
          <p:cNvSpPr/>
          <p:nvPr/>
        </p:nvSpPr>
        <p:spPr>
          <a:xfrm>
            <a:off x="6777843" y="4567056"/>
            <a:ext cx="1123818" cy="8584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カタログ情報</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入力</a:t>
            </a:r>
          </a:p>
        </p:txBody>
      </p:sp>
      <p:cxnSp>
        <p:nvCxnSpPr>
          <p:cNvPr id="18" name="コネクタ: カギ線 17">
            <a:extLst>
              <a:ext uri="{FF2B5EF4-FFF2-40B4-BE49-F238E27FC236}">
                <a16:creationId xmlns:a16="http://schemas.microsoft.com/office/drawing/2014/main" id="{442ADC87-09AA-4BE2-8AF3-366DA2FAAF35}"/>
              </a:ext>
            </a:extLst>
          </p:cNvPr>
          <p:cNvCxnSpPr>
            <a:cxnSpLocks/>
            <a:stCxn id="72" idx="3"/>
          </p:cNvCxnSpPr>
          <p:nvPr/>
        </p:nvCxnSpPr>
        <p:spPr>
          <a:xfrm flipV="1">
            <a:off x="3298631" y="1334967"/>
            <a:ext cx="2129480" cy="128572"/>
          </a:xfrm>
          <a:prstGeom prst="bentConnector3">
            <a:avLst>
              <a:gd name="adj1" fmla="val 451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E81F57C0-FEDC-4FCB-A510-23A903740516}"/>
              </a:ext>
            </a:extLst>
          </p:cNvPr>
          <p:cNvCxnSpPr>
            <a:cxnSpLocks/>
            <a:stCxn id="72" idx="3"/>
          </p:cNvCxnSpPr>
          <p:nvPr/>
        </p:nvCxnSpPr>
        <p:spPr>
          <a:xfrm>
            <a:off x="3298631" y="1463539"/>
            <a:ext cx="2129479" cy="1151231"/>
          </a:xfrm>
          <a:prstGeom prst="bentConnector3">
            <a:avLst>
              <a:gd name="adj1" fmla="val 454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FED3D36-2AF2-41F3-ABED-240F51139406}"/>
              </a:ext>
            </a:extLst>
          </p:cNvPr>
          <p:cNvCxnSpPr>
            <a:cxnSpLocks/>
          </p:cNvCxnSpPr>
          <p:nvPr/>
        </p:nvCxnSpPr>
        <p:spPr>
          <a:xfrm>
            <a:off x="5251649" y="2611118"/>
            <a:ext cx="0" cy="126305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9F135538-DB4B-49ED-A249-4223E5C12D46}"/>
              </a:ext>
            </a:extLst>
          </p:cNvPr>
          <p:cNvCxnSpPr/>
          <p:nvPr/>
        </p:nvCxnSpPr>
        <p:spPr>
          <a:xfrm>
            <a:off x="5251649" y="3874168"/>
            <a:ext cx="176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コネクタ: カギ線 38">
            <a:extLst>
              <a:ext uri="{FF2B5EF4-FFF2-40B4-BE49-F238E27FC236}">
                <a16:creationId xmlns:a16="http://schemas.microsoft.com/office/drawing/2014/main" id="{5A353AFF-FF5D-4314-820A-8CBB1C1B380B}"/>
              </a:ext>
            </a:extLst>
          </p:cNvPr>
          <p:cNvCxnSpPr>
            <a:cxnSpLocks/>
            <a:stCxn id="81" idx="3"/>
            <a:endCxn id="56" idx="1"/>
          </p:cNvCxnSpPr>
          <p:nvPr/>
        </p:nvCxnSpPr>
        <p:spPr>
          <a:xfrm flipV="1">
            <a:off x="4940282" y="1466257"/>
            <a:ext cx="487829" cy="198147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コネクタ: カギ線 41">
            <a:extLst>
              <a:ext uri="{FF2B5EF4-FFF2-40B4-BE49-F238E27FC236}">
                <a16:creationId xmlns:a16="http://schemas.microsoft.com/office/drawing/2014/main" id="{9D7D6099-9ED5-4604-AD8D-41075DC2604D}"/>
              </a:ext>
            </a:extLst>
          </p:cNvPr>
          <p:cNvCxnSpPr>
            <a:cxnSpLocks/>
            <a:stCxn id="81" idx="3"/>
            <a:endCxn id="60" idx="1"/>
          </p:cNvCxnSpPr>
          <p:nvPr/>
        </p:nvCxnSpPr>
        <p:spPr>
          <a:xfrm flipV="1">
            <a:off x="4940282" y="2709028"/>
            <a:ext cx="487829" cy="738703"/>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5" name="コネクタ: カギ線 44">
            <a:extLst>
              <a:ext uri="{FF2B5EF4-FFF2-40B4-BE49-F238E27FC236}">
                <a16:creationId xmlns:a16="http://schemas.microsoft.com/office/drawing/2014/main" id="{28C97850-13FA-4CDD-A7BA-DD337A86501A}"/>
              </a:ext>
            </a:extLst>
          </p:cNvPr>
          <p:cNvCxnSpPr>
            <a:cxnSpLocks/>
            <a:stCxn id="81" idx="3"/>
            <a:endCxn id="62" idx="1"/>
          </p:cNvCxnSpPr>
          <p:nvPr/>
        </p:nvCxnSpPr>
        <p:spPr>
          <a:xfrm>
            <a:off x="4940282" y="3447731"/>
            <a:ext cx="487829" cy="542953"/>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直線コネクタ 52">
            <a:extLst>
              <a:ext uri="{FF2B5EF4-FFF2-40B4-BE49-F238E27FC236}">
                <a16:creationId xmlns:a16="http://schemas.microsoft.com/office/drawing/2014/main" id="{7E440766-10DE-49F0-9F49-47A1BA1E9530}"/>
              </a:ext>
            </a:extLst>
          </p:cNvPr>
          <p:cNvCxnSpPr>
            <a:cxnSpLocks/>
          </p:cNvCxnSpPr>
          <p:nvPr/>
        </p:nvCxnSpPr>
        <p:spPr>
          <a:xfrm flipV="1">
            <a:off x="5107230" y="2796627"/>
            <a:ext cx="0" cy="1278665"/>
          </a:xfrm>
          <a:prstGeom prst="line">
            <a:avLst/>
          </a:prstGeom>
        </p:spPr>
        <p:style>
          <a:lnRef idx="1">
            <a:schemeClr val="accent6"/>
          </a:lnRef>
          <a:fillRef idx="0">
            <a:schemeClr val="accent6"/>
          </a:fillRef>
          <a:effectRef idx="0">
            <a:schemeClr val="accent6"/>
          </a:effectRef>
          <a:fontRef idx="minor">
            <a:schemeClr val="tx1"/>
          </a:fontRef>
        </p:style>
      </p:cxnSp>
      <p:cxnSp>
        <p:nvCxnSpPr>
          <p:cNvPr id="55" name="直線矢印コネクタ 54">
            <a:extLst>
              <a:ext uri="{FF2B5EF4-FFF2-40B4-BE49-F238E27FC236}">
                <a16:creationId xmlns:a16="http://schemas.microsoft.com/office/drawing/2014/main" id="{0731C404-9A10-4563-B4B3-E4E6F49A947D}"/>
              </a:ext>
            </a:extLst>
          </p:cNvPr>
          <p:cNvCxnSpPr>
            <a:cxnSpLocks/>
          </p:cNvCxnSpPr>
          <p:nvPr/>
        </p:nvCxnSpPr>
        <p:spPr>
          <a:xfrm>
            <a:off x="5107230" y="2796627"/>
            <a:ext cx="32088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8" name="直線コネクタ 87">
            <a:extLst>
              <a:ext uri="{FF2B5EF4-FFF2-40B4-BE49-F238E27FC236}">
                <a16:creationId xmlns:a16="http://schemas.microsoft.com/office/drawing/2014/main" id="{AC7DF361-A223-4832-A084-DC0EC90F5AC1}"/>
              </a:ext>
            </a:extLst>
          </p:cNvPr>
          <p:cNvCxnSpPr/>
          <p:nvPr/>
        </p:nvCxnSpPr>
        <p:spPr>
          <a:xfrm flipV="1">
            <a:off x="5107230" y="1591068"/>
            <a:ext cx="0" cy="1205559"/>
          </a:xfrm>
          <a:prstGeom prst="line">
            <a:avLst/>
          </a:prstGeom>
        </p:spPr>
        <p:style>
          <a:lnRef idx="1">
            <a:schemeClr val="accent6"/>
          </a:lnRef>
          <a:fillRef idx="0">
            <a:schemeClr val="accent6"/>
          </a:fillRef>
          <a:effectRef idx="0">
            <a:schemeClr val="accent6"/>
          </a:effectRef>
          <a:fontRef idx="minor">
            <a:schemeClr val="tx1"/>
          </a:fontRef>
        </p:style>
      </p:cxnSp>
      <p:cxnSp>
        <p:nvCxnSpPr>
          <p:cNvPr id="90" name="直線矢印コネクタ 89">
            <a:extLst>
              <a:ext uri="{FF2B5EF4-FFF2-40B4-BE49-F238E27FC236}">
                <a16:creationId xmlns:a16="http://schemas.microsoft.com/office/drawing/2014/main" id="{4E388491-D496-45FA-BF53-66C36F01F96C}"/>
              </a:ext>
            </a:extLst>
          </p:cNvPr>
          <p:cNvCxnSpPr/>
          <p:nvPr/>
        </p:nvCxnSpPr>
        <p:spPr>
          <a:xfrm>
            <a:off x="5107230" y="1588168"/>
            <a:ext cx="32088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2" name="四角形: 角を丸くする 141">
            <a:extLst>
              <a:ext uri="{FF2B5EF4-FFF2-40B4-BE49-F238E27FC236}">
                <a16:creationId xmlns:a16="http://schemas.microsoft.com/office/drawing/2014/main" id="{9474FE61-7C12-4960-BF91-DF2D7EE08E3B}"/>
              </a:ext>
            </a:extLst>
          </p:cNvPr>
          <p:cNvSpPr/>
          <p:nvPr/>
        </p:nvSpPr>
        <p:spPr>
          <a:xfrm>
            <a:off x="8098111" y="1271653"/>
            <a:ext cx="1123818" cy="396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横断検索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a:t>
            </a:r>
            <a:r>
              <a:rPr kumimoji="1" lang="ja-JP" altLang="en-US" sz="1200" dirty="0">
                <a:latin typeface="Meiryo UI" panose="020B0604030504040204" pitchFamily="50" charset="-128"/>
                <a:ea typeface="Meiryo UI" panose="020B0604030504040204" pitchFamily="50" charset="-128"/>
              </a:rPr>
              <a:t>登録</a:t>
            </a:r>
          </a:p>
        </p:txBody>
      </p:sp>
      <p:sp>
        <p:nvSpPr>
          <p:cNvPr id="152" name="四角形: 角を丸くする 151">
            <a:extLst>
              <a:ext uri="{FF2B5EF4-FFF2-40B4-BE49-F238E27FC236}">
                <a16:creationId xmlns:a16="http://schemas.microsoft.com/office/drawing/2014/main" id="{E29FF697-E667-48D3-B744-677D621C74B6}"/>
              </a:ext>
            </a:extLst>
          </p:cNvPr>
          <p:cNvSpPr/>
          <p:nvPr/>
        </p:nvSpPr>
        <p:spPr>
          <a:xfrm>
            <a:off x="8098111" y="2510396"/>
            <a:ext cx="1123818" cy="396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詳細検索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a:t>
            </a:r>
            <a:r>
              <a:rPr kumimoji="1" lang="ja-JP" altLang="en-US" sz="1200" dirty="0">
                <a:latin typeface="Meiryo UI" panose="020B0604030504040204" pitchFamily="50" charset="-128"/>
                <a:ea typeface="Meiryo UI" panose="020B0604030504040204" pitchFamily="50" charset="-128"/>
              </a:rPr>
              <a:t>登録</a:t>
            </a:r>
          </a:p>
        </p:txBody>
      </p:sp>
      <p:sp>
        <p:nvSpPr>
          <p:cNvPr id="153" name="四角形: 角を丸くする 152">
            <a:extLst>
              <a:ext uri="{FF2B5EF4-FFF2-40B4-BE49-F238E27FC236}">
                <a16:creationId xmlns:a16="http://schemas.microsoft.com/office/drawing/2014/main" id="{662DF382-6CEC-45BF-9EAC-C7F0DA1CF661}"/>
              </a:ext>
            </a:extLst>
          </p:cNvPr>
          <p:cNvSpPr/>
          <p:nvPr/>
        </p:nvSpPr>
        <p:spPr>
          <a:xfrm>
            <a:off x="8098111" y="3798971"/>
            <a:ext cx="1312715"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横断・詳細検索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カタログ登録</a:t>
            </a:r>
            <a:endParaRPr kumimoji="1" lang="ja-JP" altLang="en-US" sz="1200" dirty="0">
              <a:latin typeface="Meiryo UI" panose="020B0604030504040204" pitchFamily="50" charset="-128"/>
              <a:ea typeface="Meiryo UI" panose="020B0604030504040204" pitchFamily="50" charset="-128"/>
            </a:endParaRPr>
          </a:p>
        </p:txBody>
      </p:sp>
      <p:sp>
        <p:nvSpPr>
          <p:cNvPr id="154" name="四角形: 角を丸くする 153">
            <a:extLst>
              <a:ext uri="{FF2B5EF4-FFF2-40B4-BE49-F238E27FC236}">
                <a16:creationId xmlns:a16="http://schemas.microsoft.com/office/drawing/2014/main" id="{79DE4BAD-83EB-4295-B360-5707F2B80D5D}"/>
              </a:ext>
            </a:extLst>
          </p:cNvPr>
          <p:cNvSpPr/>
          <p:nvPr/>
        </p:nvSpPr>
        <p:spPr>
          <a:xfrm>
            <a:off x="8098111" y="4635723"/>
            <a:ext cx="1040974"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横断検索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カタログ編集</a:t>
            </a:r>
            <a:endParaRPr kumimoji="1" lang="ja-JP" altLang="en-US" sz="1200" dirty="0">
              <a:latin typeface="Meiryo UI" panose="020B0604030504040204" pitchFamily="50" charset="-128"/>
              <a:ea typeface="Meiryo UI" panose="020B0604030504040204" pitchFamily="50" charset="-128"/>
            </a:endParaRPr>
          </a:p>
        </p:txBody>
      </p:sp>
      <p:sp>
        <p:nvSpPr>
          <p:cNvPr id="155" name="四角形: 角を丸くする 154">
            <a:extLst>
              <a:ext uri="{FF2B5EF4-FFF2-40B4-BE49-F238E27FC236}">
                <a16:creationId xmlns:a16="http://schemas.microsoft.com/office/drawing/2014/main" id="{A30E3BA3-7200-447A-8351-EF3DEDCD1340}"/>
              </a:ext>
            </a:extLst>
          </p:cNvPr>
          <p:cNvSpPr/>
          <p:nvPr/>
        </p:nvSpPr>
        <p:spPr>
          <a:xfrm>
            <a:off x="8098111" y="5679718"/>
            <a:ext cx="1040974"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詳細検索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カタログ編集</a:t>
            </a:r>
            <a:endParaRPr kumimoji="1" lang="ja-JP" altLang="en-US" sz="1200" dirty="0">
              <a:latin typeface="Meiryo UI" panose="020B0604030504040204" pitchFamily="50" charset="-128"/>
              <a:ea typeface="Meiryo UI" panose="020B0604030504040204" pitchFamily="50" charset="-128"/>
            </a:endParaRPr>
          </a:p>
        </p:txBody>
      </p:sp>
      <p:sp>
        <p:nvSpPr>
          <p:cNvPr id="157" name="四角形: 角を丸くする 156">
            <a:extLst>
              <a:ext uri="{FF2B5EF4-FFF2-40B4-BE49-F238E27FC236}">
                <a16:creationId xmlns:a16="http://schemas.microsoft.com/office/drawing/2014/main" id="{F272644A-C24C-4454-A7C4-963469E43DF0}"/>
              </a:ext>
            </a:extLst>
          </p:cNvPr>
          <p:cNvSpPr/>
          <p:nvPr/>
        </p:nvSpPr>
        <p:spPr>
          <a:xfrm>
            <a:off x="8098111" y="5150205"/>
            <a:ext cx="1312715"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横断・詳細検索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カタログ編集</a:t>
            </a:r>
            <a:endParaRPr kumimoji="1" lang="ja-JP" altLang="en-US" sz="1200" dirty="0">
              <a:latin typeface="Meiryo UI" panose="020B0604030504040204" pitchFamily="50" charset="-128"/>
              <a:ea typeface="Meiryo UI" panose="020B0604030504040204" pitchFamily="50" charset="-128"/>
            </a:endParaRPr>
          </a:p>
        </p:txBody>
      </p:sp>
      <p:sp>
        <p:nvSpPr>
          <p:cNvPr id="159" name="四角形: 角を丸くする 158">
            <a:extLst>
              <a:ext uri="{FF2B5EF4-FFF2-40B4-BE49-F238E27FC236}">
                <a16:creationId xmlns:a16="http://schemas.microsoft.com/office/drawing/2014/main" id="{BCF76688-9C32-45E7-B64D-2DA17F7DD99B}"/>
              </a:ext>
            </a:extLst>
          </p:cNvPr>
          <p:cNvSpPr/>
          <p:nvPr/>
        </p:nvSpPr>
        <p:spPr>
          <a:xfrm>
            <a:off x="6777843" y="5665159"/>
            <a:ext cx="1123818" cy="8584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カタログ情報</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入力</a:t>
            </a:r>
          </a:p>
        </p:txBody>
      </p:sp>
      <p:cxnSp>
        <p:nvCxnSpPr>
          <p:cNvPr id="161" name="コネクタ: カギ線 160">
            <a:extLst>
              <a:ext uri="{FF2B5EF4-FFF2-40B4-BE49-F238E27FC236}">
                <a16:creationId xmlns:a16="http://schemas.microsoft.com/office/drawing/2014/main" id="{D0D81F83-6807-44A0-9913-69E98583038F}"/>
              </a:ext>
            </a:extLst>
          </p:cNvPr>
          <p:cNvCxnSpPr>
            <a:cxnSpLocks/>
            <a:stCxn id="174" idx="3"/>
            <a:endCxn id="64" idx="1"/>
          </p:cNvCxnSpPr>
          <p:nvPr/>
        </p:nvCxnSpPr>
        <p:spPr>
          <a:xfrm>
            <a:off x="4961953" y="5594266"/>
            <a:ext cx="485774" cy="497080"/>
          </a:xfrm>
          <a:prstGeom prst="bentConnector3">
            <a:avLst>
              <a:gd name="adj1" fmla="val 31837"/>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2" name="コネクタ: カギ線 171">
            <a:extLst>
              <a:ext uri="{FF2B5EF4-FFF2-40B4-BE49-F238E27FC236}">
                <a16:creationId xmlns:a16="http://schemas.microsoft.com/office/drawing/2014/main" id="{9AF0C83E-2079-4FAD-ADEE-960E08523C04}"/>
              </a:ext>
            </a:extLst>
          </p:cNvPr>
          <p:cNvCxnSpPr>
            <a:cxnSpLocks/>
            <a:stCxn id="174" idx="3"/>
            <a:endCxn id="63" idx="1"/>
          </p:cNvCxnSpPr>
          <p:nvPr/>
        </p:nvCxnSpPr>
        <p:spPr>
          <a:xfrm flipV="1">
            <a:off x="4961953" y="5001589"/>
            <a:ext cx="466157" cy="592677"/>
          </a:xfrm>
          <a:prstGeom prst="bentConnector3">
            <a:avLst>
              <a:gd name="adj1" fmla="val 32793"/>
            </a:avLst>
          </a:prstGeom>
          <a:ln>
            <a:tailEnd type="triangle"/>
          </a:ln>
        </p:spPr>
        <p:style>
          <a:lnRef idx="1">
            <a:schemeClr val="accent6"/>
          </a:lnRef>
          <a:fillRef idx="0">
            <a:schemeClr val="accent6"/>
          </a:fillRef>
          <a:effectRef idx="0">
            <a:schemeClr val="accent6"/>
          </a:effectRef>
          <a:fontRef idx="minor">
            <a:schemeClr val="tx1"/>
          </a:fontRef>
        </p:style>
      </p:cxnSp>
      <p:sp>
        <p:nvSpPr>
          <p:cNvPr id="174" name="四角形: 角を丸くする 173">
            <a:extLst>
              <a:ext uri="{FF2B5EF4-FFF2-40B4-BE49-F238E27FC236}">
                <a16:creationId xmlns:a16="http://schemas.microsoft.com/office/drawing/2014/main" id="{FCA5FD37-3190-4C80-8393-CDAA3E64E350}"/>
              </a:ext>
            </a:extLst>
          </p:cNvPr>
          <p:cNvSpPr/>
          <p:nvPr/>
        </p:nvSpPr>
        <p:spPr>
          <a:xfrm>
            <a:off x="3701953" y="5324491"/>
            <a:ext cx="1260000" cy="5395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既存のカタログ</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から編集を選択</a:t>
            </a:r>
          </a:p>
        </p:txBody>
      </p:sp>
      <p:cxnSp>
        <p:nvCxnSpPr>
          <p:cNvPr id="200" name="直線矢印コネクタ 199">
            <a:extLst>
              <a:ext uri="{FF2B5EF4-FFF2-40B4-BE49-F238E27FC236}">
                <a16:creationId xmlns:a16="http://schemas.microsoft.com/office/drawing/2014/main" id="{07ED5991-7FC9-4176-AAE8-25564266F22C}"/>
              </a:ext>
            </a:extLst>
          </p:cNvPr>
          <p:cNvCxnSpPr>
            <a:stCxn id="56" idx="3"/>
            <a:endCxn id="142" idx="1"/>
          </p:cNvCxnSpPr>
          <p:nvPr/>
        </p:nvCxnSpPr>
        <p:spPr>
          <a:xfrm>
            <a:off x="6469085" y="1466257"/>
            <a:ext cx="1629026" cy="3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2" name="直線矢印コネクタ 201">
            <a:extLst>
              <a:ext uri="{FF2B5EF4-FFF2-40B4-BE49-F238E27FC236}">
                <a16:creationId xmlns:a16="http://schemas.microsoft.com/office/drawing/2014/main" id="{9647AFE9-524F-472F-902A-6BD3396088C3}"/>
              </a:ext>
            </a:extLst>
          </p:cNvPr>
          <p:cNvCxnSpPr>
            <a:cxnSpLocks/>
            <a:stCxn id="60" idx="3"/>
            <a:endCxn id="152" idx="1"/>
          </p:cNvCxnSpPr>
          <p:nvPr/>
        </p:nvCxnSpPr>
        <p:spPr>
          <a:xfrm flipV="1">
            <a:off x="6469085" y="2708396"/>
            <a:ext cx="1629026" cy="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5" name="直線矢印コネクタ 204">
            <a:extLst>
              <a:ext uri="{FF2B5EF4-FFF2-40B4-BE49-F238E27FC236}">
                <a16:creationId xmlns:a16="http://schemas.microsoft.com/office/drawing/2014/main" id="{9AD74D6A-AB9C-46B7-8998-4FD0F47A69B9}"/>
              </a:ext>
            </a:extLst>
          </p:cNvPr>
          <p:cNvCxnSpPr>
            <a:cxnSpLocks/>
            <a:stCxn id="62" idx="3"/>
            <a:endCxn id="153" idx="1"/>
          </p:cNvCxnSpPr>
          <p:nvPr/>
        </p:nvCxnSpPr>
        <p:spPr>
          <a:xfrm>
            <a:off x="6740826" y="3990684"/>
            <a:ext cx="1357285" cy="2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四角形: 角を丸くする 73">
            <a:extLst>
              <a:ext uri="{FF2B5EF4-FFF2-40B4-BE49-F238E27FC236}">
                <a16:creationId xmlns:a16="http://schemas.microsoft.com/office/drawing/2014/main" id="{BEA9233E-AA6C-418B-8F0D-D77EA8998B41}"/>
              </a:ext>
            </a:extLst>
          </p:cNvPr>
          <p:cNvSpPr/>
          <p:nvPr/>
        </p:nvSpPr>
        <p:spPr>
          <a:xfrm>
            <a:off x="6829202" y="1166760"/>
            <a:ext cx="1123818" cy="30401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カタログ情報</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入力</a:t>
            </a:r>
          </a:p>
        </p:txBody>
      </p:sp>
      <p:cxnSp>
        <p:nvCxnSpPr>
          <p:cNvPr id="221" name="直線矢印コネクタ 220">
            <a:extLst>
              <a:ext uri="{FF2B5EF4-FFF2-40B4-BE49-F238E27FC236}">
                <a16:creationId xmlns:a16="http://schemas.microsoft.com/office/drawing/2014/main" id="{D097FE64-D981-4C80-A0B1-C67607E63888}"/>
              </a:ext>
            </a:extLst>
          </p:cNvPr>
          <p:cNvCxnSpPr>
            <a:stCxn id="73" idx="3"/>
            <a:endCxn id="174" idx="1"/>
          </p:cNvCxnSpPr>
          <p:nvPr/>
        </p:nvCxnSpPr>
        <p:spPr>
          <a:xfrm>
            <a:off x="3441097" y="5588973"/>
            <a:ext cx="260856" cy="529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9" name="直線矢印コネクタ 228">
            <a:extLst>
              <a:ext uri="{FF2B5EF4-FFF2-40B4-BE49-F238E27FC236}">
                <a16:creationId xmlns:a16="http://schemas.microsoft.com/office/drawing/2014/main" id="{FBC70FB2-D1AB-42CF-AF5E-E72831FF51B1}"/>
              </a:ext>
            </a:extLst>
          </p:cNvPr>
          <p:cNvCxnSpPr>
            <a:stCxn id="64" idx="3"/>
            <a:endCxn id="159" idx="1"/>
          </p:cNvCxnSpPr>
          <p:nvPr/>
        </p:nvCxnSpPr>
        <p:spPr>
          <a:xfrm>
            <a:off x="6444187" y="6091346"/>
            <a:ext cx="333656" cy="302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1" name="直線矢印コネクタ 230">
            <a:extLst>
              <a:ext uri="{FF2B5EF4-FFF2-40B4-BE49-F238E27FC236}">
                <a16:creationId xmlns:a16="http://schemas.microsoft.com/office/drawing/2014/main" id="{B38109FB-32EE-43C7-8B74-DBDCD81B2D64}"/>
              </a:ext>
            </a:extLst>
          </p:cNvPr>
          <p:cNvCxnSpPr>
            <a:cxnSpLocks/>
            <a:stCxn id="63" idx="3"/>
            <a:endCxn id="76" idx="1"/>
          </p:cNvCxnSpPr>
          <p:nvPr/>
        </p:nvCxnSpPr>
        <p:spPr>
          <a:xfrm flipV="1">
            <a:off x="6444187" y="4996263"/>
            <a:ext cx="333656" cy="532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40" name="コネクタ: カギ線 239">
            <a:extLst>
              <a:ext uri="{FF2B5EF4-FFF2-40B4-BE49-F238E27FC236}">
                <a16:creationId xmlns:a16="http://schemas.microsoft.com/office/drawing/2014/main" id="{22F87D02-251F-44CE-A527-8A418CC42D2B}"/>
              </a:ext>
            </a:extLst>
          </p:cNvPr>
          <p:cNvCxnSpPr>
            <a:stCxn id="76" idx="3"/>
            <a:endCxn id="154" idx="1"/>
          </p:cNvCxnSpPr>
          <p:nvPr/>
        </p:nvCxnSpPr>
        <p:spPr>
          <a:xfrm flipV="1">
            <a:off x="7901661" y="4830235"/>
            <a:ext cx="196450" cy="16602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42" name="コネクタ: カギ線 241">
            <a:extLst>
              <a:ext uri="{FF2B5EF4-FFF2-40B4-BE49-F238E27FC236}">
                <a16:creationId xmlns:a16="http://schemas.microsoft.com/office/drawing/2014/main" id="{4C644B67-1277-4938-B10C-560C413DC5AE}"/>
              </a:ext>
            </a:extLst>
          </p:cNvPr>
          <p:cNvCxnSpPr>
            <a:cxnSpLocks/>
            <a:stCxn id="76" idx="3"/>
            <a:endCxn id="157" idx="1"/>
          </p:cNvCxnSpPr>
          <p:nvPr/>
        </p:nvCxnSpPr>
        <p:spPr>
          <a:xfrm>
            <a:off x="7901661" y="4996263"/>
            <a:ext cx="196450" cy="34845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5" name="コネクタ: カギ線 244">
            <a:extLst>
              <a:ext uri="{FF2B5EF4-FFF2-40B4-BE49-F238E27FC236}">
                <a16:creationId xmlns:a16="http://schemas.microsoft.com/office/drawing/2014/main" id="{BFE40864-9346-4FF4-B15B-2F69020223A4}"/>
              </a:ext>
            </a:extLst>
          </p:cNvPr>
          <p:cNvCxnSpPr>
            <a:cxnSpLocks/>
            <a:stCxn id="159" idx="3"/>
            <a:endCxn id="155" idx="1"/>
          </p:cNvCxnSpPr>
          <p:nvPr/>
        </p:nvCxnSpPr>
        <p:spPr>
          <a:xfrm flipV="1">
            <a:off x="7901661" y="5874230"/>
            <a:ext cx="196450" cy="22013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8" name="コネクタ: カギ線 247">
            <a:extLst>
              <a:ext uri="{FF2B5EF4-FFF2-40B4-BE49-F238E27FC236}">
                <a16:creationId xmlns:a16="http://schemas.microsoft.com/office/drawing/2014/main" id="{19C1012D-4567-4192-AA53-748FD708EBA5}"/>
              </a:ext>
            </a:extLst>
          </p:cNvPr>
          <p:cNvCxnSpPr>
            <a:cxnSpLocks/>
            <a:stCxn id="159" idx="3"/>
            <a:endCxn id="66" idx="1"/>
          </p:cNvCxnSpPr>
          <p:nvPr/>
        </p:nvCxnSpPr>
        <p:spPr>
          <a:xfrm>
            <a:off x="7901661" y="6094367"/>
            <a:ext cx="196450" cy="22667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35355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7B84EBDF-B67E-4C66-91FF-56597A6707C6}" vid="{1E872F42-5119-4C9A-9BA2-5A204B2EAF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2ECC5740E64E847B54B09632D7DC53A" ma:contentTypeVersion="2" ma:contentTypeDescription="新しいドキュメントを作成します。" ma:contentTypeScope="" ma:versionID="0617be47d4a38f962b4e28c2c9b56d74">
  <xsd:schema xmlns:xsd="http://www.w3.org/2001/XMLSchema" xmlns:xs="http://www.w3.org/2001/XMLSchema" xmlns:p="http://schemas.microsoft.com/office/2006/metadata/properties" xmlns:ns2="94a0b324-fff8-47f8-93c2-91e47de8bffb" targetNamespace="http://schemas.microsoft.com/office/2006/metadata/properties" ma:root="true" ma:fieldsID="46f47a73faa942e2d2a121376fe753e3" ns2:_="">
    <xsd:import namespace="94a0b324-fff8-47f8-93c2-91e47de8bff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a0b324-fff8-47f8-93c2-91e47de8bf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8AD9EC-41D6-4B36-8D1D-1E38CEBE570F}"/>
</file>

<file path=customXml/itemProps2.xml><?xml version="1.0" encoding="utf-8"?>
<ds:datastoreItem xmlns:ds="http://schemas.openxmlformats.org/officeDocument/2006/customXml" ds:itemID="{4FCFC921-EEA6-41B3-8459-BC484D16A790}"/>
</file>

<file path=customXml/itemProps3.xml><?xml version="1.0" encoding="utf-8"?>
<ds:datastoreItem xmlns:ds="http://schemas.openxmlformats.org/officeDocument/2006/customXml" ds:itemID="{F2DE1CA4-1993-4B64-99A9-22CF3118887E}"/>
</file>

<file path=docProps/app.xml><?xml version="1.0" encoding="utf-8"?>
<Properties xmlns="http://schemas.openxmlformats.org/officeDocument/2006/extended-properties" xmlns:vt="http://schemas.openxmlformats.org/officeDocument/2006/docPropsVTypes">
  <Template/>
  <TotalTime>0</TotalTime>
  <Words>10009</Words>
  <Application>Microsoft Office PowerPoint</Application>
  <PresentationFormat>A4 210 x 297 mm</PresentationFormat>
  <Paragraphs>1252</Paragraphs>
  <Slides>62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62</vt:i4>
      </vt:variant>
    </vt:vector>
  </HeadingPairs>
  <TitlesOfParts>
    <vt:vector size="68" baseType="lpstr">
      <vt:lpstr>Meiryo UI</vt:lpstr>
      <vt:lpstr>游ゴシック</vt:lpstr>
      <vt:lpstr>Arial</vt:lpstr>
      <vt:lpstr>Calibri</vt:lpstr>
      <vt:lpstr>Wingdings</vt:lpstr>
      <vt:lpstr>Office テーマ</vt:lpstr>
      <vt:lpstr>PowerPoint プレゼンテーション</vt:lpstr>
      <vt:lpstr>PowerPoint プレゼンテーション</vt:lpstr>
      <vt:lpstr>1. Webサーバ＆プロキシ(Nginx) &gt; 1.1 Webサーバ機能</vt:lpstr>
      <vt:lpstr>1. Webサーバ＆プロキシ(Nginx) &gt; 1.2 プロキシ機能</vt:lpstr>
      <vt:lpstr>1. Webサーバ＆プロキシ(Nginx) &gt; 1.3 TLS/SSL機能</vt:lpstr>
      <vt:lpstr>1. Webサーバ＆プロキシ(Nginx) &gt; 1.4 クライアント画面機能(1/4)</vt:lpstr>
      <vt:lpstr>1. Webサーバ＆プロキシ(Nginx) &gt; 1.4 クライアント画面機能(2/4)</vt:lpstr>
      <vt:lpstr>1. Webサーバ＆プロキシ(Nginx) &gt; 1.4 クライアント画面機能(3/4)</vt:lpstr>
      <vt:lpstr>1. Webサーバ＆プロキシ(Nginx) &gt; 1.4 クライアント画面機能(4/4)</vt:lpstr>
      <vt:lpstr>2. Webアプリケーションサーバ(flask) &gt; 2.1 REST API受信制御機能</vt:lpstr>
      <vt:lpstr>2. Webアプリケーションサーバ(flask) &gt; 2.2 リソース取得機能</vt:lpstr>
      <vt:lpstr>2. Webアプリケーションサーバ(flask) &gt; 2.3 ファイルアップロード機能</vt:lpstr>
      <vt:lpstr>2. Webアプリケーションサーバ(flask) &gt; 2.4 CKAN API制御機能</vt:lpstr>
      <vt:lpstr>2. Webアプリケーションサーバ(flask) &gt; 2.5 機械学習サーバ連携機能</vt:lpstr>
      <vt:lpstr>2. Webアプリケーションサーバ(flask) &gt; 2.6　一時保存機能</vt:lpstr>
      <vt:lpstr>2. Webアプリケーションサーバ(flask) &gt; 2.7　インポート機能</vt:lpstr>
      <vt:lpstr>2. Webアプリケーションサーバ(flask) &gt; 2.8　エクスポート機能</vt:lpstr>
      <vt:lpstr>2. Webアプリケーションサーバ(flask) &gt; 2.9　テンプレート機能(1/7)</vt:lpstr>
      <vt:lpstr>2. Webアプリケーションサーバ(flask) &gt; 2.9　テンプレート機能(2/7)</vt:lpstr>
      <vt:lpstr>2. Webアプリケーションサーバ(flask) &gt; 2.9　テンプレート機能(2/6)</vt:lpstr>
      <vt:lpstr>2. Webアプリケーションサーバ(flask) &gt; 2.9　テンプレート機能(3/6)</vt:lpstr>
      <vt:lpstr>2. Webアプリケーションサーバ(flask) &gt; 2.9　テンプレート機能(4/6)</vt:lpstr>
      <vt:lpstr>2. Webアプリケーションサーバ(flask) &gt; 2.9　テンプレート機能(5/6)</vt:lpstr>
      <vt:lpstr>2. Webアプリケーションサーバ(flask) &gt; 2.9　テンプレート機能(6/6)</vt:lpstr>
      <vt:lpstr>2. Webアプリケーションサーバ(flask) &gt; 2.10　来歴管理サーバ連携機能</vt:lpstr>
      <vt:lpstr>2. Webアプリケーションサーバ(flask) &gt; 2.11　ユーザ制御機能</vt:lpstr>
      <vt:lpstr>2. Webアプリケーションサーバ(flask) &gt; 2.12　地域検索機能</vt:lpstr>
      <vt:lpstr>2. Webアプリケーションサーバ(flask) &gt; 2.13 NGSI連携コンテナ連携機能</vt:lpstr>
      <vt:lpstr>2. Webアプリケーションサーバ(flask) &gt; 2.14 認証サーバ連携機能</vt:lpstr>
      <vt:lpstr>2. Webアプリケーションサーバ(flask) &gt; 2.15 ユーザ情報データベース制御機能</vt:lpstr>
      <vt:lpstr>3. 機械学習サーバ　&gt; 3.1　日時分析機能</vt:lpstr>
      <vt:lpstr>3. 機械学習サーバ　&gt; 3.2　地域分析機能</vt:lpstr>
      <vt:lpstr>3. 機械学習サーバ　&gt; 3.3　主分類分析機能</vt:lpstr>
      <vt:lpstr>3. 機械学習サーバ　&gt; 3.4　キーワード分析機能</vt:lpstr>
      <vt:lpstr>4. NGSI連携コンテナ　&gt; 4.1　NGSIデータ取得機能</vt:lpstr>
      <vt:lpstr>4. NGSI連携コンテナ　&gt; 4.2　NGSI原本データ取得機能</vt:lpstr>
      <vt:lpstr>4. NGSI連携コンテナ　&gt; 4.3　NGSIデータモデル取得機能</vt:lpstr>
      <vt:lpstr>5. 付属ツール &gt; 5.1　データ提供者用インポートツール(1/2)</vt:lpstr>
      <vt:lpstr>5. 付属ツール &gt; 5.1　データ提供者用インポートツール(2/2)</vt:lpstr>
      <vt:lpstr>5. 付属ツール &gt; 5.2　データ提供者用エクスポートツール</vt:lpstr>
      <vt:lpstr>5. 付属ツール &gt; 5.3　語彙リポジトリ連携ツール(1/2)</vt:lpstr>
      <vt:lpstr>5. 付属ツール &gt; 5.3　語彙リポジトリ連携ツール(2/2)</vt:lpstr>
      <vt:lpstr>5. 付属ツール &gt; 5.3　語彙リポジトリ連携ツール &gt; 5.3.1 データカタログ作成ツール用列挙型定義データ変換機能(1/3)</vt:lpstr>
      <vt:lpstr>5. 付属ツール &gt; 5.3　語彙リポジトリ連携ツール &gt; 5.3.1 データカタログ作成ツール用列挙型定義データ変換機能(2/3)</vt:lpstr>
      <vt:lpstr>5. 付属ツール &gt; 5.3　語彙リポジトリ連携ツール &gt; 5.3.1 データカタログ作成ツール用列挙型定義データ変換機能(3/3)</vt:lpstr>
      <vt:lpstr>5. 付属ツール &gt; 5.3　語彙リポジトリ連携ツール &gt; 5.3.2 語彙リポジトリ用語彙データ変換機能(1/3)</vt:lpstr>
      <vt:lpstr>5. 付属ツール &gt; 5.3　語彙リポジトリ連携ツール &gt; 5.3.2 語彙リポジトリ用語彙データ変換機能(2/3)</vt:lpstr>
      <vt:lpstr>5. 付属ツール &gt; 5.3　語彙リポジトリ連携ツール &gt; 5.3.2 語彙リポジトリ用語彙データ変換機能(3/3)</vt:lpstr>
      <vt:lpstr>5. 付属ツール &gt; 5.3　語彙リポジトリ連携ツール &gt; 5.3.3 データ定義(1/14)</vt:lpstr>
      <vt:lpstr>5. 付属ツール &gt; 5.3　語彙リポジトリ連携ツール &gt; 5.3.3 データ定義(2/14)</vt:lpstr>
      <vt:lpstr>5. 付属ツール &gt; 5.3　語彙リポジトリ連携ツール &gt; 5.3.3 データ定義(3/14)</vt:lpstr>
      <vt:lpstr>5. 付属ツール &gt; 5.3　語彙リポジトリ連携ツール &gt; 5.3.3 データ定義(4/14)</vt:lpstr>
      <vt:lpstr>5. 付属ツール &gt; 5.3　語彙リポジトリ連携ツール &gt; 5.3.3 データ定義(5/14)</vt:lpstr>
      <vt:lpstr>5. 付属ツール &gt; 5.3　語彙リポジトリ連携ツール &gt; 5.3.3 データ定義(6/14)</vt:lpstr>
      <vt:lpstr>5. 付属ツール &gt; 5.3　語彙リポジトリ連携ツール &gt; 5.3.3 データ定義(7/14)</vt:lpstr>
      <vt:lpstr>5. 付属ツール &gt; 5.3　語彙リポジトリ連携ツール &gt; 5.3.3 データ定義(8/14)</vt:lpstr>
      <vt:lpstr>5. 付属ツール &gt; 5.3　語彙リポジトリ連携ツール &gt; 5.3.3 データ定義(9/14)</vt:lpstr>
      <vt:lpstr>5. 付属ツール &gt; 5.3　語彙リポジトリ連携ツール &gt; 5.3.3 データ定義(10/14)</vt:lpstr>
      <vt:lpstr>5. 付属ツール &gt; 5.3　語彙リポジトリ連携ツール &gt; 5.3.3 データ定義(11/14)</vt:lpstr>
      <vt:lpstr>5. 付属ツール &gt; 5.3　語彙リポジトリ連携ツール &gt; 5.3.3 データ定義(12/14)</vt:lpstr>
      <vt:lpstr>5. 付属ツール &gt; 5.3　語彙リポジトリ連携ツール &gt; 5.3.3 データ定義(13/14)</vt:lpstr>
      <vt:lpstr>5. 付属ツール &gt; 5.3　語彙リポジトリ連携ツール &gt; 5.3.3 データ定義(14/14)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2020-02-12T10:32:02Z</dcterms:created>
  <dcterms:modified xsi:type="dcterms:W3CDTF">2022-09-01T05:06:46Z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0x01010002ECC5740E64E847B54B09632D7DC53A</vt:lpwstr>
  </property>
</Properties>
</file>