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4"/>
  </p:sldMasterIdLst>
  <p:notesMasterIdLst>
    <p:notesMasterId r:id="rId38"/>
  </p:notesMasterIdLst>
  <p:sldIdLst>
    <p:sldId id="2753" r:id="rId5"/>
    <p:sldId id="2873" r:id="rId6"/>
    <p:sldId id="2759" r:id="rId7"/>
    <p:sldId id="6225" r:id="rId8"/>
    <p:sldId id="2907" r:id="rId9"/>
    <p:sldId id="6226" r:id="rId10"/>
    <p:sldId id="6227" r:id="rId11"/>
    <p:sldId id="6232" r:id="rId12"/>
    <p:sldId id="6228" r:id="rId13"/>
    <p:sldId id="6276" r:id="rId14"/>
    <p:sldId id="6277" r:id="rId15"/>
    <p:sldId id="6278" r:id="rId16"/>
    <p:sldId id="6279" r:id="rId17"/>
    <p:sldId id="6280" r:id="rId18"/>
    <p:sldId id="6281" r:id="rId19"/>
    <p:sldId id="6282" r:id="rId20"/>
    <p:sldId id="6230" r:id="rId21"/>
    <p:sldId id="6235" r:id="rId22"/>
    <p:sldId id="6236" r:id="rId23"/>
    <p:sldId id="6237" r:id="rId24"/>
    <p:sldId id="6283" r:id="rId25"/>
    <p:sldId id="6284" r:id="rId26"/>
    <p:sldId id="6285" r:id="rId27"/>
    <p:sldId id="6286" r:id="rId28"/>
    <p:sldId id="6287" r:id="rId29"/>
    <p:sldId id="6288" r:id="rId30"/>
    <p:sldId id="6295" r:id="rId31"/>
    <p:sldId id="6296" r:id="rId32"/>
    <p:sldId id="6297" r:id="rId33"/>
    <p:sldId id="6292" r:id="rId34"/>
    <p:sldId id="6298" r:id="rId35"/>
    <p:sldId id="6299" r:id="rId36"/>
    <p:sldId id="2817" r:id="rId37"/>
  </p:sldIdLst>
  <p:sldSz cx="9906000" cy="6858000" type="A4"/>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6210502B-6752-4973-8167-E73F73352141}">
          <p14:sldIdLst>
            <p14:sldId id="2753"/>
            <p14:sldId id="2873"/>
            <p14:sldId id="2759"/>
            <p14:sldId id="6225"/>
            <p14:sldId id="2907"/>
            <p14:sldId id="6226"/>
            <p14:sldId id="6227"/>
            <p14:sldId id="6232"/>
            <p14:sldId id="6228"/>
            <p14:sldId id="6276"/>
            <p14:sldId id="6277"/>
            <p14:sldId id="6278"/>
            <p14:sldId id="6279"/>
            <p14:sldId id="6280"/>
            <p14:sldId id="6281"/>
            <p14:sldId id="6282"/>
            <p14:sldId id="6230"/>
            <p14:sldId id="6235"/>
            <p14:sldId id="6236"/>
            <p14:sldId id="6237"/>
            <p14:sldId id="6283"/>
            <p14:sldId id="6284"/>
            <p14:sldId id="6285"/>
            <p14:sldId id="6286"/>
            <p14:sldId id="6287"/>
            <p14:sldId id="6288"/>
            <p14:sldId id="6295"/>
            <p14:sldId id="6296"/>
            <p14:sldId id="6297"/>
            <p14:sldId id="6292"/>
            <p14:sldId id="6298"/>
            <p14:sldId id="6299"/>
            <p14:sldId id="281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07" userDrawn="1">
          <p15:clr>
            <a:srgbClr val="A4A3A4"/>
          </p15:clr>
        </p15:guide>
        <p15:guide id="2" pos="212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BF7"/>
    <a:srgbClr val="4472C4"/>
    <a:srgbClr val="D9D9D9"/>
    <a:srgbClr val="FFFFFF"/>
    <a:srgbClr val="FF9999"/>
    <a:srgbClr val="6666FF"/>
    <a:srgbClr val="33CC33"/>
    <a:srgbClr val="5B9BD5"/>
    <a:srgbClr val="CCCCFF"/>
    <a:srgbClr val="E5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A357E0-1FD2-4401-8387-11AC45A016B8}" v="2" dt="2023-03-28T10:14:20.906"/>
  </p1510:revLst>
</p1510:revInfo>
</file>

<file path=ppt/tableStyles.xml><?xml version="1.0" encoding="utf-8"?>
<a:tblStyleLst xmlns:a="http://schemas.openxmlformats.org/drawingml/2006/main" def="{5C22544A-7EE6-4342-B048-85BDC9FD1C3A}">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2" autoAdjust="0"/>
    <p:restoredTop sz="96638" autoAdjust="0"/>
  </p:normalViewPr>
  <p:slideViewPr>
    <p:cSldViewPr snapToGrid="0">
      <p:cViewPr varScale="1">
        <p:scale>
          <a:sx n="82" d="100"/>
          <a:sy n="82" d="100"/>
        </p:scale>
        <p:origin x="666" y="90"/>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showGuides="1">
      <p:cViewPr>
        <p:scale>
          <a:sx n="125" d="100"/>
          <a:sy n="125" d="100"/>
        </p:scale>
        <p:origin x="816" y="-3606"/>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2"/>
            <a:ext cx="2918831" cy="495029"/>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5" y="2"/>
            <a:ext cx="2918831" cy="495029"/>
          </a:xfrm>
          <a:prstGeom prst="rect">
            <a:avLst/>
          </a:prstGeom>
        </p:spPr>
        <p:txBody>
          <a:bodyPr vert="horz" lIns="91427" tIns="45714" rIns="91427" bIns="45714" rtlCol="0"/>
          <a:lstStyle>
            <a:lvl1pPr algn="r">
              <a:defRPr sz="1200"/>
            </a:lvl1pPr>
          </a:lstStyle>
          <a:p>
            <a:fld id="{FBC5C42D-15BF-4869-8FB8-8E2925A40047}" type="datetimeFigureOut">
              <a:rPr kumimoji="1" lang="ja-JP" altLang="en-US" smtClean="0"/>
              <a:t>2023/3/28</a:t>
            </a:fld>
            <a:endParaRPr kumimoji="1" lang="ja-JP" altLang="en-US"/>
          </a:p>
        </p:txBody>
      </p:sp>
      <p:sp>
        <p:nvSpPr>
          <p:cNvPr id="4" name="スライド イメージ プレースホルダー 3"/>
          <p:cNvSpPr>
            <a:spLocks noGrp="1" noRot="1" noChangeAspect="1"/>
          </p:cNvSpPr>
          <p:nvPr>
            <p:ph type="sldImg" idx="2"/>
          </p:nvPr>
        </p:nvSpPr>
        <p:spPr>
          <a:xfrm>
            <a:off x="963613" y="1233488"/>
            <a:ext cx="4808537" cy="3328987"/>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673577" y="4748165"/>
            <a:ext cx="5388610" cy="3884861"/>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371286"/>
            <a:ext cx="2918831" cy="495028"/>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5" y="9371286"/>
            <a:ext cx="2918831" cy="495028"/>
          </a:xfrm>
          <a:prstGeom prst="rect">
            <a:avLst/>
          </a:prstGeom>
        </p:spPr>
        <p:txBody>
          <a:bodyPr vert="horz" lIns="91427" tIns="45714" rIns="91427" bIns="45714" rtlCol="0" anchor="b"/>
          <a:lstStyle>
            <a:lvl1pPr algn="r">
              <a:defRPr sz="1200"/>
            </a:lvl1pPr>
          </a:lstStyle>
          <a:p>
            <a:fld id="{04875828-964D-4D25-AF84-BEA903889EBC}" type="slidenum">
              <a:rPr kumimoji="1" lang="ja-JP" altLang="en-US" smtClean="0"/>
              <a:t>‹#›</a:t>
            </a:fld>
            <a:endParaRPr kumimoji="1" lang="ja-JP" altLang="en-US"/>
          </a:p>
        </p:txBody>
      </p:sp>
    </p:spTree>
    <p:extLst>
      <p:ext uri="{BB962C8B-B14F-4D97-AF65-F5344CB8AC3E}">
        <p14:creationId xmlns:p14="http://schemas.microsoft.com/office/powerpoint/2010/main" val="6319077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46150" y="1223963"/>
            <a:ext cx="4773613" cy="33051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0</a:t>
            </a:fld>
            <a:endParaRPr kumimoji="1" lang="ja-JP" altLang="en-US"/>
          </a:p>
        </p:txBody>
      </p:sp>
    </p:spTree>
    <p:extLst>
      <p:ext uri="{BB962C8B-B14F-4D97-AF65-F5344CB8AC3E}">
        <p14:creationId xmlns:p14="http://schemas.microsoft.com/office/powerpoint/2010/main" val="391754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10</a:t>
            </a:fld>
            <a:endParaRPr kumimoji="1" lang="ja-JP" altLang="en-US"/>
          </a:p>
        </p:txBody>
      </p:sp>
    </p:spTree>
    <p:extLst>
      <p:ext uri="{BB962C8B-B14F-4D97-AF65-F5344CB8AC3E}">
        <p14:creationId xmlns:p14="http://schemas.microsoft.com/office/powerpoint/2010/main" val="2567863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11</a:t>
            </a:fld>
            <a:endParaRPr kumimoji="1" lang="ja-JP" altLang="en-US"/>
          </a:p>
        </p:txBody>
      </p:sp>
    </p:spTree>
    <p:extLst>
      <p:ext uri="{BB962C8B-B14F-4D97-AF65-F5344CB8AC3E}">
        <p14:creationId xmlns:p14="http://schemas.microsoft.com/office/powerpoint/2010/main" val="532904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12</a:t>
            </a:fld>
            <a:endParaRPr kumimoji="1" lang="ja-JP" altLang="en-US"/>
          </a:p>
        </p:txBody>
      </p:sp>
    </p:spTree>
    <p:extLst>
      <p:ext uri="{BB962C8B-B14F-4D97-AF65-F5344CB8AC3E}">
        <p14:creationId xmlns:p14="http://schemas.microsoft.com/office/powerpoint/2010/main" val="326123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13</a:t>
            </a:fld>
            <a:endParaRPr kumimoji="1" lang="ja-JP" altLang="en-US"/>
          </a:p>
        </p:txBody>
      </p:sp>
    </p:spTree>
    <p:extLst>
      <p:ext uri="{BB962C8B-B14F-4D97-AF65-F5344CB8AC3E}">
        <p14:creationId xmlns:p14="http://schemas.microsoft.com/office/powerpoint/2010/main" val="364111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14</a:t>
            </a:fld>
            <a:endParaRPr kumimoji="1" lang="ja-JP" altLang="en-US"/>
          </a:p>
        </p:txBody>
      </p:sp>
    </p:spTree>
    <p:extLst>
      <p:ext uri="{BB962C8B-B14F-4D97-AF65-F5344CB8AC3E}">
        <p14:creationId xmlns:p14="http://schemas.microsoft.com/office/powerpoint/2010/main" val="2248516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15</a:t>
            </a:fld>
            <a:endParaRPr kumimoji="1" lang="ja-JP" altLang="en-US"/>
          </a:p>
        </p:txBody>
      </p:sp>
    </p:spTree>
    <p:extLst>
      <p:ext uri="{BB962C8B-B14F-4D97-AF65-F5344CB8AC3E}">
        <p14:creationId xmlns:p14="http://schemas.microsoft.com/office/powerpoint/2010/main" val="3286065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16</a:t>
            </a:fld>
            <a:endParaRPr kumimoji="1" lang="ja-JP" altLang="en-US"/>
          </a:p>
        </p:txBody>
      </p:sp>
    </p:spTree>
    <p:extLst>
      <p:ext uri="{BB962C8B-B14F-4D97-AF65-F5344CB8AC3E}">
        <p14:creationId xmlns:p14="http://schemas.microsoft.com/office/powerpoint/2010/main" val="3766517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17</a:t>
            </a:fld>
            <a:endParaRPr kumimoji="1" lang="ja-JP" altLang="en-US"/>
          </a:p>
        </p:txBody>
      </p:sp>
    </p:spTree>
    <p:extLst>
      <p:ext uri="{BB962C8B-B14F-4D97-AF65-F5344CB8AC3E}">
        <p14:creationId xmlns:p14="http://schemas.microsoft.com/office/powerpoint/2010/main" val="3239868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18</a:t>
            </a:fld>
            <a:endParaRPr kumimoji="1" lang="ja-JP" altLang="en-US"/>
          </a:p>
        </p:txBody>
      </p:sp>
    </p:spTree>
    <p:extLst>
      <p:ext uri="{BB962C8B-B14F-4D97-AF65-F5344CB8AC3E}">
        <p14:creationId xmlns:p14="http://schemas.microsoft.com/office/powerpoint/2010/main" val="3747001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19</a:t>
            </a:fld>
            <a:endParaRPr kumimoji="1" lang="ja-JP" altLang="en-US"/>
          </a:p>
        </p:txBody>
      </p:sp>
    </p:spTree>
    <p:extLst>
      <p:ext uri="{BB962C8B-B14F-4D97-AF65-F5344CB8AC3E}">
        <p14:creationId xmlns:p14="http://schemas.microsoft.com/office/powerpoint/2010/main" val="4098764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1</a:t>
            </a:fld>
            <a:endParaRPr kumimoji="1" lang="ja-JP" altLang="en-US"/>
          </a:p>
        </p:txBody>
      </p:sp>
    </p:spTree>
    <p:extLst>
      <p:ext uri="{BB962C8B-B14F-4D97-AF65-F5344CB8AC3E}">
        <p14:creationId xmlns:p14="http://schemas.microsoft.com/office/powerpoint/2010/main" val="1047992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24</a:t>
            </a:fld>
            <a:endParaRPr kumimoji="1" lang="ja-JP" altLang="en-US"/>
          </a:p>
        </p:txBody>
      </p:sp>
    </p:spTree>
    <p:extLst>
      <p:ext uri="{BB962C8B-B14F-4D97-AF65-F5344CB8AC3E}">
        <p14:creationId xmlns:p14="http://schemas.microsoft.com/office/powerpoint/2010/main" val="2934710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3</a:t>
            </a:fld>
            <a:endParaRPr kumimoji="1" lang="ja-JP" altLang="en-US"/>
          </a:p>
        </p:txBody>
      </p:sp>
    </p:spTree>
    <p:extLst>
      <p:ext uri="{BB962C8B-B14F-4D97-AF65-F5344CB8AC3E}">
        <p14:creationId xmlns:p14="http://schemas.microsoft.com/office/powerpoint/2010/main" val="1029262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4</a:t>
            </a:fld>
            <a:endParaRPr kumimoji="1" lang="ja-JP" altLang="en-US"/>
          </a:p>
        </p:txBody>
      </p:sp>
    </p:spTree>
    <p:extLst>
      <p:ext uri="{BB962C8B-B14F-4D97-AF65-F5344CB8AC3E}">
        <p14:creationId xmlns:p14="http://schemas.microsoft.com/office/powerpoint/2010/main" val="3524251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5</a:t>
            </a:fld>
            <a:endParaRPr kumimoji="1" lang="ja-JP" altLang="en-US"/>
          </a:p>
        </p:txBody>
      </p:sp>
    </p:spTree>
    <p:extLst>
      <p:ext uri="{BB962C8B-B14F-4D97-AF65-F5344CB8AC3E}">
        <p14:creationId xmlns:p14="http://schemas.microsoft.com/office/powerpoint/2010/main" val="3104302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6</a:t>
            </a:fld>
            <a:endParaRPr kumimoji="1" lang="ja-JP" altLang="en-US"/>
          </a:p>
        </p:txBody>
      </p:sp>
    </p:spTree>
    <p:extLst>
      <p:ext uri="{BB962C8B-B14F-4D97-AF65-F5344CB8AC3E}">
        <p14:creationId xmlns:p14="http://schemas.microsoft.com/office/powerpoint/2010/main" val="156048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7</a:t>
            </a:fld>
            <a:endParaRPr kumimoji="1" lang="ja-JP" altLang="en-US"/>
          </a:p>
        </p:txBody>
      </p:sp>
    </p:spTree>
    <p:extLst>
      <p:ext uri="{BB962C8B-B14F-4D97-AF65-F5344CB8AC3E}">
        <p14:creationId xmlns:p14="http://schemas.microsoft.com/office/powerpoint/2010/main" val="1555635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8</a:t>
            </a:fld>
            <a:endParaRPr kumimoji="1" lang="ja-JP" altLang="en-US"/>
          </a:p>
        </p:txBody>
      </p:sp>
    </p:spTree>
    <p:extLst>
      <p:ext uri="{BB962C8B-B14F-4D97-AF65-F5344CB8AC3E}">
        <p14:creationId xmlns:p14="http://schemas.microsoft.com/office/powerpoint/2010/main" val="3615032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9</a:t>
            </a:fld>
            <a:endParaRPr kumimoji="1" lang="ja-JP" altLang="en-US"/>
          </a:p>
        </p:txBody>
      </p:sp>
    </p:spTree>
    <p:extLst>
      <p:ext uri="{BB962C8B-B14F-4D97-AF65-F5344CB8AC3E}">
        <p14:creationId xmlns:p14="http://schemas.microsoft.com/office/powerpoint/2010/main" val="1274519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タイトルのみ">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058BCE-6363-49FA-A3E4-EC4D26819489}"/>
              </a:ext>
            </a:extLst>
          </p:cNvPr>
          <p:cNvSpPr/>
          <p:nvPr userDrawn="1"/>
        </p:nvSpPr>
        <p:spPr>
          <a:xfrm>
            <a:off x="9496840" y="6581001"/>
            <a:ext cx="330540" cy="242374"/>
          </a:xfrm>
          <a:prstGeom prst="rect">
            <a:avLst/>
          </a:prstGeom>
        </p:spPr>
        <p:txBody>
          <a:bodyPr wrap="none">
            <a:spAutoFit/>
          </a:bodyPr>
          <a:lstStyle/>
          <a:p>
            <a:fld id="{8D8A5D70-00BF-43D1-9518-0183EFEF9A82}" type="slidenum">
              <a:rPr lang="ja-JP" altLang="en-US" sz="975" smtClean="0">
                <a:solidFill>
                  <a:schemeClr val="tx1"/>
                </a:solidFill>
              </a:rPr>
              <a:pPr/>
              <a:t>‹#›</a:t>
            </a:fld>
            <a:endParaRPr lang="ja-JP" altLang="en-US" sz="1138" dirty="0">
              <a:solidFill>
                <a:schemeClr val="tx1"/>
              </a:solidFill>
            </a:endParaRPr>
          </a:p>
        </p:txBody>
      </p:sp>
      <p:cxnSp>
        <p:nvCxnSpPr>
          <p:cNvPr id="5" name="直線コネクタ 4">
            <a:extLst>
              <a:ext uri="{FF2B5EF4-FFF2-40B4-BE49-F238E27FC236}">
                <a16:creationId xmlns:a16="http://schemas.microsoft.com/office/drawing/2014/main" id="{7541C717-62C4-4893-AE22-911E521CCFC0}"/>
              </a:ext>
            </a:extLst>
          </p:cNvPr>
          <p:cNvCxnSpPr/>
          <p:nvPr userDrawn="1"/>
        </p:nvCxnSpPr>
        <p:spPr bwMode="auto">
          <a:xfrm>
            <a:off x="194472" y="602702"/>
            <a:ext cx="9323902" cy="0"/>
          </a:xfrm>
          <a:prstGeom prst="line">
            <a:avLst/>
          </a:prstGeom>
          <a:noFill/>
          <a:ln w="38100" cap="flat" cmpd="sng" algn="ctr">
            <a:solidFill>
              <a:schemeClr val="tx2">
                <a:lumMod val="75000"/>
              </a:schemeClr>
            </a:solidFill>
            <a:prstDash val="solid"/>
            <a:round/>
            <a:headEnd type="none" w="med" len="med"/>
            <a:tailEnd type="none" w="med" len="med"/>
          </a:ln>
          <a:effectLst/>
        </p:spPr>
      </p:cxnSp>
      <p:sp>
        <p:nvSpPr>
          <p:cNvPr id="6" name="Text Box 13">
            <a:extLst>
              <a:ext uri="{FF2B5EF4-FFF2-40B4-BE49-F238E27FC236}">
                <a16:creationId xmlns:a16="http://schemas.microsoft.com/office/drawing/2014/main" id="{A2082F13-DA1E-4087-B1C7-1825FB5CAD96}"/>
              </a:ext>
            </a:extLst>
          </p:cNvPr>
          <p:cNvSpPr txBox="1">
            <a:spLocks noChangeArrowheads="1"/>
          </p:cNvSpPr>
          <p:nvPr userDrawn="1"/>
        </p:nvSpPr>
        <p:spPr bwMode="gray">
          <a:xfrm>
            <a:off x="2073000" y="6731941"/>
            <a:ext cx="5760000" cy="126060"/>
          </a:xfrm>
          <a:prstGeom prst="rect">
            <a:avLst/>
          </a:prstGeom>
          <a:noFill/>
          <a:ln w="25400">
            <a:noFill/>
            <a:miter lim="800000"/>
            <a:headEnd/>
            <a:tailEnd/>
          </a:ln>
        </p:spPr>
        <p:txBody>
          <a:bodyPr wrap="square" anchor="b">
            <a:spAutoFit/>
          </a:bodyPr>
          <a:lstStyle/>
          <a:p>
            <a:pPr marL="0" marR="0" lvl="0" indent="0" algn="l" defTabSz="742950" rtl="0" eaLnBrk="1" fontAlgn="auto" latinLnBrk="0" hangingPunct="1">
              <a:lnSpc>
                <a:spcPts val="163"/>
              </a:lnSpc>
              <a:spcBef>
                <a:spcPct val="50000"/>
              </a:spcBef>
              <a:spcAft>
                <a:spcPts val="0"/>
              </a:spcAft>
              <a:buClrTx/>
              <a:buSzTx/>
              <a:buFontTx/>
              <a:buNone/>
              <a:tabLst/>
              <a:defRPr/>
            </a:pPr>
            <a:r>
              <a:rPr kumimoji="0" lang="en-US" altLang="ja-JP" sz="569"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2" name="タイトル 1">
            <a:extLst>
              <a:ext uri="{FF2B5EF4-FFF2-40B4-BE49-F238E27FC236}">
                <a16:creationId xmlns:a16="http://schemas.microsoft.com/office/drawing/2014/main" id="{2721C5C7-30F4-4937-9952-839F58B3569E}"/>
              </a:ext>
            </a:extLst>
          </p:cNvPr>
          <p:cNvSpPr>
            <a:spLocks noGrp="1"/>
          </p:cNvSpPr>
          <p:nvPr>
            <p:ph type="title"/>
          </p:nvPr>
        </p:nvSpPr>
        <p:spPr>
          <a:xfrm>
            <a:off x="234000" y="117874"/>
            <a:ext cx="9067500" cy="432000"/>
          </a:xfrm>
        </p:spPr>
        <p:txBody>
          <a:bodyPr lIns="0">
            <a:normAutofit/>
          </a:bodyPr>
          <a:lstStyle>
            <a:lvl1pPr>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kumimoji="1" lang="ja-JP" altLang="en-US" dirty="0"/>
              <a:t>マスター タイトルの書式設定</a:t>
            </a:r>
          </a:p>
        </p:txBody>
      </p:sp>
    </p:spTree>
    <p:extLst>
      <p:ext uri="{BB962C8B-B14F-4D97-AF65-F5344CB8AC3E}">
        <p14:creationId xmlns:p14="http://schemas.microsoft.com/office/powerpoint/2010/main" val="2617308582"/>
      </p:ext>
    </p:extLst>
  </p:cSld>
  <p:clrMapOvr>
    <a:masterClrMapping/>
  </p:clrMapOvr>
  <p:hf sldNum="0" hdr="0" dt="0"/>
  <p:extLst>
    <p:ext uri="{DCECCB84-F9BA-43D5-87BE-67443E8EF086}">
      <p15:sldGuideLst xmlns:p15="http://schemas.microsoft.com/office/powerpoint/2012/main">
        <p15:guide id="1" orient="horz" pos="346" userDrawn="1">
          <p15:clr>
            <a:srgbClr val="FBAE40"/>
          </p15:clr>
        </p15:guide>
        <p15:guide id="2" pos="116"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83F10594-1B62-4B90-920A-44E63AFA5E18}" type="datetimeFigureOut">
              <a:rPr kumimoji="1" lang="ja-JP" altLang="en-US" smtClean="0"/>
              <a:t>2023/3/28</a:t>
            </a:fld>
            <a:endParaRPr kumimoji="1" lang="ja-JP" altLang="en-US"/>
          </a:p>
        </p:txBody>
      </p:sp>
      <p:sp>
        <p:nvSpPr>
          <p:cNvPr id="5" name="フッター プレースホルダー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3490964650"/>
      </p:ext>
    </p:extLst>
  </p:cSld>
  <p:clrMap bg1="lt1" tx1="dk1" bg2="lt2" tx2="dk2" accent1="accent1" accent2="accent2" accent3="accent3" accent4="accent4" accent5="accent5" accent6="accent6" hlink="hlink" folHlink="folHlink"/>
  <p:sldLayoutIdLst>
    <p:sldLayoutId id="2147483665" r:id="rId1"/>
  </p:sldLayoutIdLst>
  <p:txStyles>
    <p:titleStyle>
      <a:lvl1pPr algn="l" defTabSz="742950" rtl="0" eaLnBrk="1" latinLnBrk="0" hangingPunct="1">
        <a:lnSpc>
          <a:spcPct val="90000"/>
        </a:lnSpc>
        <a:spcBef>
          <a:spcPct val="0"/>
        </a:spcBef>
        <a:buNone/>
        <a:defRPr kumimoji="1"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35469;&#35388;&#35469;&#21487;&#12469;&#12540;&#12496;/"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data-server/sample.csv"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data-server/sample.csv"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data-server/sample.csv"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data-server/sample.csv"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6353781" y="5269509"/>
            <a:ext cx="3069620" cy="461665"/>
          </a:xfrm>
          <a:prstGeom prst="rect">
            <a:avLst/>
          </a:prstGeom>
        </p:spPr>
        <p:txBody>
          <a:bodyPr wrap="square">
            <a:spAutoFit/>
          </a:bodyPr>
          <a:lstStyle/>
          <a:p>
            <a:r>
              <a:rPr lang="en-US" altLang="ja-JP" sz="2400" dirty="0">
                <a:latin typeface="Meiryo UI" panose="020B0604030504040204" pitchFamily="50" charset="-128"/>
                <a:ea typeface="Meiryo UI" panose="020B0604030504040204" pitchFamily="50" charset="-128"/>
              </a:rPr>
              <a:t>2022</a:t>
            </a:r>
            <a:r>
              <a:rPr lang="ja-JP" altLang="en-US" sz="2400" dirty="0">
                <a:latin typeface="Meiryo UI" panose="020B0604030504040204" pitchFamily="50" charset="-128"/>
                <a:ea typeface="Meiryo UI" panose="020B0604030504040204" pitchFamily="50" charset="-128"/>
              </a:rPr>
              <a:t>年</a:t>
            </a:r>
            <a:r>
              <a:rPr lang="en-US" altLang="ja-JP" sz="2400" dirty="0">
                <a:latin typeface="Meiryo UI" panose="020B0604030504040204" pitchFamily="50" charset="-128"/>
                <a:ea typeface="Meiryo UI" panose="020B0604030504040204" pitchFamily="50" charset="-128"/>
              </a:rPr>
              <a:t>3</a:t>
            </a:r>
            <a:r>
              <a:rPr lang="ja-JP" altLang="en-US" sz="2400" dirty="0">
                <a:latin typeface="Meiryo UI" panose="020B0604030504040204" pitchFamily="50" charset="-128"/>
                <a:ea typeface="Meiryo UI" panose="020B0604030504040204" pitchFamily="50" charset="-128"/>
              </a:rPr>
              <a:t>月</a:t>
            </a:r>
            <a:r>
              <a:rPr lang="en-US" altLang="ja-JP" sz="2400" dirty="0">
                <a:latin typeface="Meiryo UI" panose="020B0604030504040204" pitchFamily="50" charset="-128"/>
                <a:ea typeface="Meiryo UI" panose="020B0604030504040204" pitchFamily="50" charset="-128"/>
              </a:rPr>
              <a:t>21</a:t>
            </a:r>
            <a:r>
              <a:rPr lang="ja-JP" altLang="en-US" sz="2400" dirty="0">
                <a:latin typeface="Meiryo UI" panose="020B0604030504040204" pitchFamily="50" charset="-128"/>
                <a:ea typeface="Meiryo UI" panose="020B0604030504040204" pitchFamily="50" charset="-128"/>
              </a:rPr>
              <a:t>日</a:t>
            </a:r>
            <a:endParaRPr lang="en-US" altLang="ja-JP" sz="2400" dirty="0">
              <a:latin typeface="Meiryo UI" panose="020B0604030504040204" pitchFamily="50" charset="-128"/>
              <a:ea typeface="Meiryo UI" panose="020B0604030504040204" pitchFamily="50" charset="-128"/>
            </a:endParaRPr>
          </a:p>
        </p:txBody>
      </p:sp>
      <p:sp>
        <p:nvSpPr>
          <p:cNvPr id="10" name="タイトル 2">
            <a:extLst>
              <a:ext uri="{FF2B5EF4-FFF2-40B4-BE49-F238E27FC236}">
                <a16:creationId xmlns:a16="http://schemas.microsoft.com/office/drawing/2014/main" id="{00532DE3-705D-4440-B519-4A6D2EA6C7C2}"/>
              </a:ext>
            </a:extLst>
          </p:cNvPr>
          <p:cNvSpPr txBox="1">
            <a:spLocks/>
          </p:cNvSpPr>
          <p:nvPr/>
        </p:nvSpPr>
        <p:spPr>
          <a:xfrm>
            <a:off x="1490831" y="1947127"/>
            <a:ext cx="7602369" cy="2963746"/>
          </a:xfrm>
          <a:prstGeom prst="rect">
            <a:avLst/>
          </a:prstGeom>
        </p:spPr>
        <p:txBody>
          <a:bodyPr vert="horz" lIns="0" tIns="45720" rIns="91440" bIns="45720" rtlCol="0" anchor="ctr">
            <a:no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3600" dirty="0">
                <a:latin typeface="Meiryo UI" panose="020B0604030504040204" pitchFamily="50" charset="-128"/>
                <a:ea typeface="Meiryo UI" panose="020B0604030504040204" pitchFamily="50" charset="-128"/>
              </a:rPr>
              <a:t>分野間データ連携基盤</a:t>
            </a:r>
            <a:endParaRPr lang="en-US" altLang="zh-TW" sz="3600" dirty="0">
              <a:latin typeface="Meiryo UI" panose="020B0604030504040204" pitchFamily="50" charset="-128"/>
              <a:ea typeface="Meiryo UI" panose="020B0604030504040204" pitchFamily="50" charset="-128"/>
            </a:endParaRPr>
          </a:p>
          <a:p>
            <a:r>
              <a:rPr lang="zh-TW" altLang="en-US" sz="3600" dirty="0">
                <a:latin typeface="Meiryo UI" panose="020B0604030504040204" pitchFamily="50" charset="-128"/>
                <a:ea typeface="Meiryo UI" panose="020B0604030504040204" pitchFamily="50" charset="-128"/>
              </a:rPr>
              <a:t>基本設計書</a:t>
            </a:r>
            <a:endParaRPr lang="en-US" altLang="zh-TW" sz="3600" dirty="0">
              <a:latin typeface="Meiryo UI" panose="020B0604030504040204" pitchFamily="50" charset="-128"/>
              <a:ea typeface="Meiryo UI" panose="020B0604030504040204" pitchFamily="50" charset="-128"/>
            </a:endParaRPr>
          </a:p>
          <a:p>
            <a:r>
              <a:rPr lang="ja-JP" altLang="en-US" sz="3600" dirty="0">
                <a:latin typeface="Meiryo UI" panose="020B0604030504040204" pitchFamily="50" charset="-128"/>
                <a:ea typeface="Meiryo UI" panose="020B0604030504040204" pitchFamily="50" charset="-128"/>
              </a:rPr>
              <a:t>（認証認可）</a:t>
            </a:r>
            <a:endParaRPr lang="ja-JP" altLang="en-US" sz="2400" dirty="0">
              <a:latin typeface="Meiryo UI" panose="020B0604030504040204" pitchFamily="50" charset="-128"/>
              <a:ea typeface="Meiryo UI" panose="020B0604030504040204" pitchFamily="50" charset="-128"/>
            </a:endParaRPr>
          </a:p>
        </p:txBody>
      </p:sp>
      <p:pic>
        <p:nvPicPr>
          <p:cNvPr id="1026" name="Picture 2">
            <a:extLst>
              <a:ext uri="{FF2B5EF4-FFF2-40B4-BE49-F238E27FC236}">
                <a16:creationId xmlns:a16="http://schemas.microsoft.com/office/drawing/2014/main" id="{14D7840D-8E41-234F-6864-C33C97119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836" y="5634038"/>
            <a:ext cx="1314450"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008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8F469B8-6D6F-4A66-9B8F-B490668A0305}"/>
              </a:ext>
            </a:extLst>
          </p:cNvPr>
          <p:cNvSpPr/>
          <p:nvPr/>
        </p:nvSpPr>
        <p:spPr bwMode="auto">
          <a:xfrm>
            <a:off x="3822228" y="1106910"/>
            <a:ext cx="4483122" cy="5455866"/>
          </a:xfrm>
          <a:prstGeom prst="rect">
            <a:avLst/>
          </a:prstGeom>
          <a:solidFill>
            <a:schemeClr val="accent1">
              <a:lumMod val="20000"/>
              <a:lumOff val="80000"/>
              <a:alpha val="20000"/>
            </a:schemeClr>
          </a:solidFill>
          <a:ln w="6350">
            <a:solidFill>
              <a:schemeClr val="accent1"/>
            </a:solidFill>
            <a:miter lim="800000"/>
            <a:headEnd/>
            <a:tailEnd/>
          </a:ln>
          <a:effectLst/>
        </p:spPr>
        <p:txBody>
          <a:bodyPr wrap="none" rtlCol="0" anchor="t" anchorCtr="0">
            <a:noAutofit/>
          </a:bodyPr>
          <a:lstStyle/>
          <a:p>
            <a:pPr algn="ctr"/>
            <a:r>
              <a:rPr lang="ja-JP" altLang="en-US" sz="800" b="1" dirty="0">
                <a:solidFill>
                  <a:schemeClr val="accent1"/>
                </a:solidFill>
                <a:latin typeface="+mn-ea"/>
              </a:rPr>
              <a:t>分野間データ連携基盤</a:t>
            </a:r>
            <a:r>
              <a:rPr lang="en-US" altLang="ja-JP" sz="800" b="1" dirty="0">
                <a:solidFill>
                  <a:schemeClr val="accent1"/>
                </a:solidFill>
                <a:latin typeface="+mn-ea"/>
              </a:rPr>
              <a:t>(CADDE)</a:t>
            </a: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59839"/>
            <a:ext cx="9482454" cy="315678"/>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外部</a:t>
            </a:r>
            <a:r>
              <a:rPr lang="en-US" altLang="ja-JP" sz="1600" dirty="0">
                <a:latin typeface="Meiryo UI" panose="020B0604030504040204" pitchFamily="50" charset="-128"/>
                <a:ea typeface="Meiryo UI" panose="020B0604030504040204" pitchFamily="50" charset="-128"/>
              </a:rPr>
              <a:t>IdP</a:t>
            </a:r>
            <a:r>
              <a:rPr lang="ja-JP" altLang="en-US" sz="1600" dirty="0">
                <a:latin typeface="Meiryo UI" panose="020B0604030504040204" pitchFamily="50" charset="-128"/>
                <a:ea typeface="Meiryo UI" panose="020B0604030504040204" pitchFamily="50" charset="-128"/>
              </a:rPr>
              <a:t>を用いない認証認可のシーケンスを以下に示す。</a:t>
            </a:r>
            <a:endParaRPr lang="en-US" altLang="ja-JP" sz="16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a:xfrm>
            <a:off x="233998" y="117874"/>
            <a:ext cx="9482453" cy="432000"/>
          </a:xfrm>
        </p:spPr>
        <p:txBody>
          <a:bodyPr>
            <a:no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認証認可方式 </a:t>
            </a:r>
            <a:r>
              <a:rPr lang="en-US" altLang="ja-JP" sz="1800" dirty="0">
                <a:latin typeface="Meiryo UI" panose="020B0604030504040204" pitchFamily="50" charset="-128"/>
                <a:ea typeface="Meiryo UI" panose="020B0604030504040204" pitchFamily="50" charset="-128"/>
              </a:rPr>
              <a:t>&gt; 2.2 </a:t>
            </a:r>
            <a:r>
              <a:rPr lang="ja-JP" altLang="en-US" sz="1800" dirty="0">
                <a:latin typeface="Meiryo UI" panose="020B0604030504040204" pitchFamily="50" charset="-128"/>
                <a:ea typeface="Meiryo UI" panose="020B0604030504040204" pitchFamily="50" charset="-128"/>
              </a:rPr>
              <a:t>分野間データ連携基盤の認証認可シーケンス</a:t>
            </a:r>
            <a:r>
              <a:rPr lang="en-US" altLang="ja-JP" sz="1800" dirty="0">
                <a:latin typeface="Meiryo UI" panose="020B0604030504040204" pitchFamily="50" charset="-128"/>
                <a:ea typeface="Meiryo UI" panose="020B0604030504040204" pitchFamily="50" charset="-128"/>
              </a:rPr>
              <a:t> </a:t>
            </a:r>
            <a:br>
              <a:rPr lang="en-US" altLang="ja-JP" sz="1800" dirty="0">
                <a:latin typeface="Meiryo UI" panose="020B0604030504040204" pitchFamily="50" charset="-128"/>
                <a:ea typeface="Meiryo UI" panose="020B0604030504040204" pitchFamily="50" charset="-128"/>
              </a:rPr>
            </a:br>
            <a:r>
              <a:rPr lang="en-US" altLang="ja-JP" sz="1800" dirty="0">
                <a:latin typeface="Meiryo UI" panose="020B0604030504040204" pitchFamily="50" charset="-128"/>
                <a:ea typeface="Meiryo UI" panose="020B0604030504040204" pitchFamily="50" charset="-128"/>
              </a:rPr>
              <a:t>&gt; 2.2.1 </a:t>
            </a:r>
            <a:r>
              <a:rPr lang="ja-JP" altLang="en-US" sz="1800" dirty="0">
                <a:latin typeface="Meiryo UI" panose="020B0604030504040204" pitchFamily="50" charset="-128"/>
                <a:ea typeface="Meiryo UI" panose="020B0604030504040204" pitchFamily="50" charset="-128"/>
              </a:rPr>
              <a:t>外部</a:t>
            </a:r>
            <a:r>
              <a:rPr lang="en-US" altLang="ja-JP" sz="1800" dirty="0">
                <a:latin typeface="Meiryo UI" panose="020B0604030504040204" pitchFamily="50" charset="-128"/>
                <a:ea typeface="Meiryo UI" panose="020B0604030504040204" pitchFamily="50" charset="-128"/>
              </a:rPr>
              <a:t>IdP</a:t>
            </a:r>
            <a:r>
              <a:rPr lang="ja-JP" altLang="en-US" sz="1800" dirty="0">
                <a:latin typeface="Meiryo UI" panose="020B0604030504040204" pitchFamily="50" charset="-128"/>
                <a:ea typeface="Meiryo UI" panose="020B0604030504040204" pitchFamily="50" charset="-128"/>
              </a:rPr>
              <a:t>を用いない認証認可ありのデータ取得</a:t>
            </a:r>
            <a:endParaRPr kumimoji="1" lang="ja-JP" altLang="en-US" sz="18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721C889F-289F-448C-9096-C6C6424D9D30}"/>
              </a:ext>
            </a:extLst>
          </p:cNvPr>
          <p:cNvSpPr txBox="1"/>
          <p:nvPr/>
        </p:nvSpPr>
        <p:spPr>
          <a:xfrm>
            <a:off x="1098691" y="1740011"/>
            <a:ext cx="857352"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データ取得要求</a:t>
            </a:r>
          </a:p>
        </p:txBody>
      </p:sp>
      <p:grpSp>
        <p:nvGrpSpPr>
          <p:cNvPr id="7" name="グループ化 6">
            <a:extLst>
              <a:ext uri="{FF2B5EF4-FFF2-40B4-BE49-F238E27FC236}">
                <a16:creationId xmlns:a16="http://schemas.microsoft.com/office/drawing/2014/main" id="{3549A369-CF4F-485D-99B9-F110831202CE}"/>
              </a:ext>
            </a:extLst>
          </p:cNvPr>
          <p:cNvGrpSpPr/>
          <p:nvPr/>
        </p:nvGrpSpPr>
        <p:grpSpPr>
          <a:xfrm>
            <a:off x="4113246" y="1302011"/>
            <a:ext cx="689244" cy="5257304"/>
            <a:chOff x="1343370" y="744876"/>
            <a:chExt cx="689244" cy="3806242"/>
          </a:xfrm>
        </p:grpSpPr>
        <p:sp>
          <p:nvSpPr>
            <p:cNvPr id="8" name="正方形/長方形 7">
              <a:extLst>
                <a:ext uri="{FF2B5EF4-FFF2-40B4-BE49-F238E27FC236}">
                  <a16:creationId xmlns:a16="http://schemas.microsoft.com/office/drawing/2014/main" id="{2E332D50-1B9F-4609-936A-6E6C20DDB676}"/>
                </a:ext>
              </a:extLst>
            </p:cNvPr>
            <p:cNvSpPr/>
            <p:nvPr/>
          </p:nvSpPr>
          <p:spPr bwMode="auto">
            <a:xfrm>
              <a:off x="1343370" y="744876"/>
              <a:ext cx="689244" cy="157326"/>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利用者コネクタ</a:t>
              </a:r>
            </a:p>
          </p:txBody>
        </p:sp>
        <p:cxnSp>
          <p:nvCxnSpPr>
            <p:cNvPr id="9" name="直線コネクタ 8">
              <a:extLst>
                <a:ext uri="{FF2B5EF4-FFF2-40B4-BE49-F238E27FC236}">
                  <a16:creationId xmlns:a16="http://schemas.microsoft.com/office/drawing/2014/main" id="{AAAD044D-1530-4782-8A84-3130E0A8DA72}"/>
                </a:ext>
              </a:extLst>
            </p:cNvPr>
            <p:cNvCxnSpPr>
              <a:cxnSpLocks/>
              <a:stCxn id="8" idx="2"/>
            </p:cNvCxnSpPr>
            <p:nvPr/>
          </p:nvCxnSpPr>
          <p:spPr bwMode="auto">
            <a:xfrm>
              <a:off x="1687992" y="902202"/>
              <a:ext cx="0" cy="3648916"/>
            </a:xfrm>
            <a:prstGeom prst="line">
              <a:avLst/>
            </a:prstGeom>
            <a:noFill/>
            <a:ln w="9525" cap="flat" cmpd="sng" algn="ctr">
              <a:solidFill>
                <a:schemeClr val="tx1"/>
              </a:solidFill>
              <a:prstDash val="solid"/>
              <a:round/>
              <a:headEnd type="none" w="med" len="med"/>
              <a:tailEnd type="none" w="med" len="med"/>
            </a:ln>
            <a:effectLst/>
          </p:spPr>
        </p:cxnSp>
      </p:grpSp>
      <p:grpSp>
        <p:nvGrpSpPr>
          <p:cNvPr id="10" name="グループ化 9">
            <a:extLst>
              <a:ext uri="{FF2B5EF4-FFF2-40B4-BE49-F238E27FC236}">
                <a16:creationId xmlns:a16="http://schemas.microsoft.com/office/drawing/2014/main" id="{B250FB17-48CE-48F9-B89D-C736820FC907}"/>
              </a:ext>
            </a:extLst>
          </p:cNvPr>
          <p:cNvGrpSpPr/>
          <p:nvPr/>
        </p:nvGrpSpPr>
        <p:grpSpPr>
          <a:xfrm>
            <a:off x="5207488" y="1298301"/>
            <a:ext cx="626724" cy="5245629"/>
            <a:chOff x="1365933" y="830359"/>
            <a:chExt cx="626724" cy="3840129"/>
          </a:xfrm>
        </p:grpSpPr>
        <p:sp>
          <p:nvSpPr>
            <p:cNvPr id="11" name="正方形/長方形 10">
              <a:extLst>
                <a:ext uri="{FF2B5EF4-FFF2-40B4-BE49-F238E27FC236}">
                  <a16:creationId xmlns:a16="http://schemas.microsoft.com/office/drawing/2014/main" id="{F39065C9-5F93-4AC7-94CD-E4F1D44E438D}"/>
                </a:ext>
              </a:extLst>
            </p:cNvPr>
            <p:cNvSpPr/>
            <p:nvPr/>
          </p:nvSpPr>
          <p:spPr bwMode="auto">
            <a:xfrm>
              <a:off x="1365933" y="830359"/>
              <a:ext cx="626724" cy="157326"/>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認証</a:t>
              </a:r>
              <a:endParaRPr lang="en-US" altLang="ja-JP" sz="800" dirty="0">
                <a:solidFill>
                  <a:prstClr val="black"/>
                </a:solidFill>
                <a:latin typeface="Meiryo UI" panose="020B0604030504040204" pitchFamily="50" charset="-128"/>
                <a:ea typeface="Meiryo UI" panose="020B0604030504040204" pitchFamily="50" charset="-128"/>
              </a:endParaRPr>
            </a:p>
            <a:p>
              <a:pPr algn="ctr"/>
              <a:r>
                <a:rPr lang="en-US" altLang="ja-JP" sz="800" dirty="0">
                  <a:solidFill>
                    <a:prstClr val="black"/>
                  </a:solidFill>
                  <a:latin typeface="Meiryo UI" panose="020B0604030504040204" pitchFamily="50" charset="-128"/>
                  <a:ea typeface="Meiryo UI" panose="020B0604030504040204" pitchFamily="50" charset="-128"/>
                </a:rPr>
                <a:t>(KeyCloak)</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2" name="直線コネクタ 11">
              <a:extLst>
                <a:ext uri="{FF2B5EF4-FFF2-40B4-BE49-F238E27FC236}">
                  <a16:creationId xmlns:a16="http://schemas.microsoft.com/office/drawing/2014/main" id="{FF64E60A-5694-412E-844C-1D0A71230748}"/>
                </a:ext>
              </a:extLst>
            </p:cNvPr>
            <p:cNvCxnSpPr>
              <a:cxnSpLocks/>
              <a:stCxn id="11" idx="2"/>
            </p:cNvCxnSpPr>
            <p:nvPr/>
          </p:nvCxnSpPr>
          <p:spPr bwMode="auto">
            <a:xfrm flipH="1">
              <a:off x="1665714" y="987685"/>
              <a:ext cx="13581" cy="3682803"/>
            </a:xfrm>
            <a:prstGeom prst="line">
              <a:avLst/>
            </a:prstGeom>
            <a:noFill/>
            <a:ln w="9525" cap="flat" cmpd="sng" algn="ctr">
              <a:solidFill>
                <a:schemeClr val="tx1"/>
              </a:solidFill>
              <a:prstDash val="solid"/>
              <a:round/>
              <a:headEnd type="none" w="med" len="med"/>
              <a:tailEnd type="none" w="med" len="med"/>
            </a:ln>
            <a:effectLst/>
          </p:spPr>
        </p:cxnSp>
      </p:grpSp>
      <p:grpSp>
        <p:nvGrpSpPr>
          <p:cNvPr id="13" name="グループ化 12">
            <a:extLst>
              <a:ext uri="{FF2B5EF4-FFF2-40B4-BE49-F238E27FC236}">
                <a16:creationId xmlns:a16="http://schemas.microsoft.com/office/drawing/2014/main" id="{E2449295-54E7-4D21-8661-DFA1B5FBFBE0}"/>
              </a:ext>
            </a:extLst>
          </p:cNvPr>
          <p:cNvGrpSpPr/>
          <p:nvPr/>
        </p:nvGrpSpPr>
        <p:grpSpPr>
          <a:xfrm>
            <a:off x="6217577" y="1300487"/>
            <a:ext cx="692881" cy="5258437"/>
            <a:chOff x="1305443" y="744876"/>
            <a:chExt cx="692881" cy="4132840"/>
          </a:xfrm>
        </p:grpSpPr>
        <p:sp>
          <p:nvSpPr>
            <p:cNvPr id="14" name="正方形/長方形 13">
              <a:extLst>
                <a:ext uri="{FF2B5EF4-FFF2-40B4-BE49-F238E27FC236}">
                  <a16:creationId xmlns:a16="http://schemas.microsoft.com/office/drawing/2014/main" id="{A8A0F06C-3380-49C8-A976-B76CD971772A}"/>
                </a:ext>
              </a:extLst>
            </p:cNvPr>
            <p:cNvSpPr/>
            <p:nvPr/>
          </p:nvSpPr>
          <p:spPr bwMode="auto">
            <a:xfrm>
              <a:off x="1305443" y="744876"/>
              <a:ext cx="692881" cy="171679"/>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提供者コネクタ</a:t>
              </a:r>
            </a:p>
          </p:txBody>
        </p:sp>
        <p:cxnSp>
          <p:nvCxnSpPr>
            <p:cNvPr id="15" name="直線コネクタ 14">
              <a:extLst>
                <a:ext uri="{FF2B5EF4-FFF2-40B4-BE49-F238E27FC236}">
                  <a16:creationId xmlns:a16="http://schemas.microsoft.com/office/drawing/2014/main" id="{F8325547-54D2-46C3-8A18-8BBF5FEF07A7}"/>
                </a:ext>
              </a:extLst>
            </p:cNvPr>
            <p:cNvCxnSpPr>
              <a:cxnSpLocks/>
            </p:cNvCxnSpPr>
            <p:nvPr/>
          </p:nvCxnSpPr>
          <p:spPr bwMode="auto">
            <a:xfrm>
              <a:off x="1662361" y="916555"/>
              <a:ext cx="0" cy="3961161"/>
            </a:xfrm>
            <a:prstGeom prst="line">
              <a:avLst/>
            </a:prstGeom>
            <a:noFill/>
            <a:ln w="9525" cap="flat" cmpd="sng" algn="ctr">
              <a:solidFill>
                <a:schemeClr val="tx1"/>
              </a:solidFill>
              <a:prstDash val="solid"/>
              <a:round/>
              <a:headEnd type="none" w="med" len="med"/>
              <a:tailEnd type="none" w="med" len="med"/>
            </a:ln>
            <a:effectLst/>
          </p:spPr>
        </p:cxnSp>
      </p:grpSp>
      <p:grpSp>
        <p:nvGrpSpPr>
          <p:cNvPr id="16" name="グループ化 15">
            <a:extLst>
              <a:ext uri="{FF2B5EF4-FFF2-40B4-BE49-F238E27FC236}">
                <a16:creationId xmlns:a16="http://schemas.microsoft.com/office/drawing/2014/main" id="{D7C4CA11-70F8-4BC0-B3B9-A35E3F92525C}"/>
              </a:ext>
            </a:extLst>
          </p:cNvPr>
          <p:cNvGrpSpPr/>
          <p:nvPr/>
        </p:nvGrpSpPr>
        <p:grpSpPr>
          <a:xfrm>
            <a:off x="7486542" y="1299992"/>
            <a:ext cx="626724" cy="5303302"/>
            <a:chOff x="1365913" y="850113"/>
            <a:chExt cx="626724" cy="4049401"/>
          </a:xfrm>
        </p:grpSpPr>
        <p:sp>
          <p:nvSpPr>
            <p:cNvPr id="17" name="正方形/長方形 16">
              <a:extLst>
                <a:ext uri="{FF2B5EF4-FFF2-40B4-BE49-F238E27FC236}">
                  <a16:creationId xmlns:a16="http://schemas.microsoft.com/office/drawing/2014/main" id="{4275F795-F749-4159-AA8F-D22695E817E6}"/>
                </a:ext>
              </a:extLst>
            </p:cNvPr>
            <p:cNvSpPr/>
            <p:nvPr/>
          </p:nvSpPr>
          <p:spPr bwMode="auto">
            <a:xfrm>
              <a:off x="1365913" y="850113"/>
              <a:ext cx="626724" cy="201048"/>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認可</a:t>
              </a:r>
              <a:endParaRPr lang="en-US" altLang="ja-JP" sz="800" dirty="0">
                <a:solidFill>
                  <a:prstClr val="black"/>
                </a:solidFill>
                <a:latin typeface="Meiryo UI" panose="020B0604030504040204" pitchFamily="50" charset="-128"/>
                <a:ea typeface="Meiryo UI" panose="020B0604030504040204" pitchFamily="50" charset="-128"/>
              </a:endParaRPr>
            </a:p>
            <a:p>
              <a:pPr algn="ctr"/>
              <a:r>
                <a:rPr lang="en-US" altLang="ja-JP" sz="800" dirty="0">
                  <a:solidFill>
                    <a:prstClr val="black"/>
                  </a:solidFill>
                  <a:latin typeface="Meiryo UI" panose="020B0604030504040204" pitchFamily="50" charset="-128"/>
                  <a:ea typeface="Meiryo UI" panose="020B0604030504040204" pitchFamily="50" charset="-128"/>
                </a:rPr>
                <a:t>(KeyCloak)</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8" name="直線コネクタ 17">
              <a:extLst>
                <a:ext uri="{FF2B5EF4-FFF2-40B4-BE49-F238E27FC236}">
                  <a16:creationId xmlns:a16="http://schemas.microsoft.com/office/drawing/2014/main" id="{B4DFED01-1312-4043-9580-7A97596C5991}"/>
                </a:ext>
              </a:extLst>
            </p:cNvPr>
            <p:cNvCxnSpPr>
              <a:cxnSpLocks/>
              <a:stCxn id="17" idx="2"/>
            </p:cNvCxnSpPr>
            <p:nvPr/>
          </p:nvCxnSpPr>
          <p:spPr bwMode="auto">
            <a:xfrm flipH="1">
              <a:off x="1674207" y="1051161"/>
              <a:ext cx="0" cy="3848353"/>
            </a:xfrm>
            <a:prstGeom prst="line">
              <a:avLst/>
            </a:prstGeom>
            <a:noFill/>
            <a:ln w="9525" cap="flat" cmpd="sng" algn="ctr">
              <a:solidFill>
                <a:schemeClr val="tx1"/>
              </a:solidFill>
              <a:prstDash val="solid"/>
              <a:round/>
              <a:headEnd type="none" w="med" len="med"/>
              <a:tailEnd type="none" w="med" len="med"/>
            </a:ln>
            <a:effectLst/>
          </p:spPr>
        </p:cxnSp>
      </p:grpSp>
      <p:grpSp>
        <p:nvGrpSpPr>
          <p:cNvPr id="19" name="グループ化 18">
            <a:extLst>
              <a:ext uri="{FF2B5EF4-FFF2-40B4-BE49-F238E27FC236}">
                <a16:creationId xmlns:a16="http://schemas.microsoft.com/office/drawing/2014/main" id="{B6844E40-C070-431B-886E-AB885E36C552}"/>
              </a:ext>
            </a:extLst>
          </p:cNvPr>
          <p:cNvGrpSpPr/>
          <p:nvPr/>
        </p:nvGrpSpPr>
        <p:grpSpPr>
          <a:xfrm>
            <a:off x="8421593" y="1302889"/>
            <a:ext cx="626724" cy="5280276"/>
            <a:chOff x="1371600" y="744878"/>
            <a:chExt cx="626724" cy="3822670"/>
          </a:xfrm>
        </p:grpSpPr>
        <p:sp>
          <p:nvSpPr>
            <p:cNvPr id="20" name="正方形/長方形 19">
              <a:extLst>
                <a:ext uri="{FF2B5EF4-FFF2-40B4-BE49-F238E27FC236}">
                  <a16:creationId xmlns:a16="http://schemas.microsoft.com/office/drawing/2014/main" id="{6FEED3D6-29A0-4CFD-800D-FF3939BA66B4}"/>
                </a:ext>
              </a:extLst>
            </p:cNvPr>
            <p:cNvSpPr/>
            <p:nvPr/>
          </p:nvSpPr>
          <p:spPr bwMode="auto">
            <a:xfrm>
              <a:off x="1371600" y="744878"/>
              <a:ext cx="626724" cy="173948"/>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データ管理</a:t>
              </a:r>
            </a:p>
          </p:txBody>
        </p:sp>
        <p:cxnSp>
          <p:nvCxnSpPr>
            <p:cNvPr id="21" name="直線コネクタ 20">
              <a:extLst>
                <a:ext uri="{FF2B5EF4-FFF2-40B4-BE49-F238E27FC236}">
                  <a16:creationId xmlns:a16="http://schemas.microsoft.com/office/drawing/2014/main" id="{D0473F51-34A8-499B-A4BB-F9EACD72250B}"/>
                </a:ext>
              </a:extLst>
            </p:cNvPr>
            <p:cNvCxnSpPr>
              <a:cxnSpLocks/>
              <a:stCxn id="20" idx="2"/>
            </p:cNvCxnSpPr>
            <p:nvPr/>
          </p:nvCxnSpPr>
          <p:spPr bwMode="auto">
            <a:xfrm>
              <a:off x="1684962" y="918826"/>
              <a:ext cx="0" cy="3648722"/>
            </a:xfrm>
            <a:prstGeom prst="line">
              <a:avLst/>
            </a:prstGeom>
            <a:noFill/>
            <a:ln w="9525" cap="flat" cmpd="sng" algn="ctr">
              <a:solidFill>
                <a:schemeClr val="tx1"/>
              </a:solidFill>
              <a:prstDash val="solid"/>
              <a:round/>
              <a:headEnd type="none" w="med" len="med"/>
              <a:tailEnd type="none" w="med" len="med"/>
            </a:ln>
            <a:effectLst/>
          </p:spPr>
        </p:cxnSp>
      </p:grpSp>
      <p:grpSp>
        <p:nvGrpSpPr>
          <p:cNvPr id="22" name="グループ化 21">
            <a:extLst>
              <a:ext uri="{FF2B5EF4-FFF2-40B4-BE49-F238E27FC236}">
                <a16:creationId xmlns:a16="http://schemas.microsoft.com/office/drawing/2014/main" id="{011AD97B-A446-4BC4-BD06-8ED82DF1E90D}"/>
              </a:ext>
            </a:extLst>
          </p:cNvPr>
          <p:cNvGrpSpPr/>
          <p:nvPr/>
        </p:nvGrpSpPr>
        <p:grpSpPr>
          <a:xfrm>
            <a:off x="1780407" y="1301118"/>
            <a:ext cx="626724" cy="5280890"/>
            <a:chOff x="1371600" y="744877"/>
            <a:chExt cx="626724" cy="4031903"/>
          </a:xfrm>
          <a:solidFill>
            <a:schemeClr val="bg1"/>
          </a:solidFill>
        </p:grpSpPr>
        <p:sp>
          <p:nvSpPr>
            <p:cNvPr id="23" name="正方形/長方形 22">
              <a:extLst>
                <a:ext uri="{FF2B5EF4-FFF2-40B4-BE49-F238E27FC236}">
                  <a16:creationId xmlns:a16="http://schemas.microsoft.com/office/drawing/2014/main" id="{D64E89A2-B19E-41A3-AC7A-A0E85EBE96B5}"/>
                </a:ext>
              </a:extLst>
            </p:cNvPr>
            <p:cNvSpPr/>
            <p:nvPr/>
          </p:nvSpPr>
          <p:spPr bwMode="auto">
            <a:xfrm>
              <a:off x="1371600" y="744877"/>
              <a:ext cx="626724" cy="183917"/>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en-US" altLang="ja-JP" sz="800" dirty="0">
                  <a:solidFill>
                    <a:prstClr val="black"/>
                  </a:solidFill>
                  <a:latin typeface="Meiryo UI" panose="020B0604030504040204" pitchFamily="50" charset="-128"/>
                  <a:ea typeface="Meiryo UI" panose="020B0604030504040204" pitchFamily="50" charset="-128"/>
                </a:rPr>
                <a:t>WebApp</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24" name="直線コネクタ 23">
              <a:extLst>
                <a:ext uri="{FF2B5EF4-FFF2-40B4-BE49-F238E27FC236}">
                  <a16:creationId xmlns:a16="http://schemas.microsoft.com/office/drawing/2014/main" id="{F335ABFA-D878-4EC7-862F-18EE577D8A44}"/>
                </a:ext>
              </a:extLst>
            </p:cNvPr>
            <p:cNvCxnSpPr>
              <a:cxnSpLocks/>
              <a:stCxn id="23" idx="2"/>
            </p:cNvCxnSpPr>
            <p:nvPr/>
          </p:nvCxnSpPr>
          <p:spPr bwMode="auto">
            <a:xfrm>
              <a:off x="1684962" y="928794"/>
              <a:ext cx="0" cy="3847986"/>
            </a:xfrm>
            <a:prstGeom prst="line">
              <a:avLst/>
            </a:prstGeom>
            <a:grpFill/>
            <a:ln w="9525" cap="flat" cmpd="sng" algn="ctr">
              <a:solidFill>
                <a:schemeClr val="tx1"/>
              </a:solidFill>
              <a:prstDash val="solid"/>
              <a:round/>
              <a:headEnd type="none" w="med" len="med"/>
              <a:tailEnd type="none" w="med" len="med"/>
            </a:ln>
            <a:effectLst/>
          </p:spPr>
        </p:cxnSp>
      </p:grpSp>
      <p:grpSp>
        <p:nvGrpSpPr>
          <p:cNvPr id="25" name="グループ化 24">
            <a:extLst>
              <a:ext uri="{FF2B5EF4-FFF2-40B4-BE49-F238E27FC236}">
                <a16:creationId xmlns:a16="http://schemas.microsoft.com/office/drawing/2014/main" id="{20E3C844-16F7-4E4D-A277-1A3A1EA3B67E}"/>
              </a:ext>
            </a:extLst>
          </p:cNvPr>
          <p:cNvGrpSpPr/>
          <p:nvPr/>
        </p:nvGrpSpPr>
        <p:grpSpPr>
          <a:xfrm>
            <a:off x="653766" y="1286167"/>
            <a:ext cx="626724" cy="5247772"/>
            <a:chOff x="1351493" y="744877"/>
            <a:chExt cx="626724" cy="4194609"/>
          </a:xfrm>
          <a:solidFill>
            <a:schemeClr val="bg1">
              <a:lumMod val="75000"/>
            </a:schemeClr>
          </a:solidFill>
        </p:grpSpPr>
        <p:sp>
          <p:nvSpPr>
            <p:cNvPr id="26" name="正方形/長方形 25">
              <a:extLst>
                <a:ext uri="{FF2B5EF4-FFF2-40B4-BE49-F238E27FC236}">
                  <a16:creationId xmlns:a16="http://schemas.microsoft.com/office/drawing/2014/main" id="{805312C9-AE39-43AE-A215-5C3017D7A87E}"/>
                </a:ext>
              </a:extLst>
            </p:cNvPr>
            <p:cNvSpPr/>
            <p:nvPr/>
          </p:nvSpPr>
          <p:spPr bwMode="auto">
            <a:xfrm>
              <a:off x="1351493" y="744877"/>
              <a:ext cx="626724" cy="166075"/>
            </a:xfrm>
            <a:prstGeom prst="rect">
              <a:avLst/>
            </a:prstGeom>
            <a:grp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利用者</a:t>
              </a:r>
            </a:p>
          </p:txBody>
        </p:sp>
        <p:cxnSp>
          <p:nvCxnSpPr>
            <p:cNvPr id="27" name="直線コネクタ 26">
              <a:extLst>
                <a:ext uri="{FF2B5EF4-FFF2-40B4-BE49-F238E27FC236}">
                  <a16:creationId xmlns:a16="http://schemas.microsoft.com/office/drawing/2014/main" id="{C9DB8A63-8ACE-486F-BC2B-B5836F16FD87}"/>
                </a:ext>
              </a:extLst>
            </p:cNvPr>
            <p:cNvCxnSpPr>
              <a:cxnSpLocks/>
              <a:stCxn id="26" idx="2"/>
            </p:cNvCxnSpPr>
            <p:nvPr/>
          </p:nvCxnSpPr>
          <p:spPr bwMode="auto">
            <a:xfrm flipH="1">
              <a:off x="1653925" y="910952"/>
              <a:ext cx="0" cy="4028534"/>
            </a:xfrm>
            <a:prstGeom prst="line">
              <a:avLst/>
            </a:prstGeom>
            <a:grpFill/>
            <a:ln w="9525" cap="flat" cmpd="sng" algn="ctr">
              <a:solidFill>
                <a:schemeClr val="tx1"/>
              </a:solidFill>
              <a:prstDash val="solid"/>
              <a:round/>
              <a:headEnd type="none" w="med" len="med"/>
              <a:tailEnd type="none" w="med" len="med"/>
            </a:ln>
            <a:effectLst/>
          </p:spPr>
        </p:cxnSp>
      </p:grpSp>
      <p:sp>
        <p:nvSpPr>
          <p:cNvPr id="28" name="正方形/長方形 27">
            <a:extLst>
              <a:ext uri="{FF2B5EF4-FFF2-40B4-BE49-F238E27FC236}">
                <a16:creationId xmlns:a16="http://schemas.microsoft.com/office/drawing/2014/main" id="{9DD920DA-3924-4AF9-B0F2-6B3C7C61DEF8}"/>
              </a:ext>
            </a:extLst>
          </p:cNvPr>
          <p:cNvSpPr/>
          <p:nvPr/>
        </p:nvSpPr>
        <p:spPr bwMode="auto">
          <a:xfrm>
            <a:off x="902710" y="1572244"/>
            <a:ext cx="112337" cy="4827545"/>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81057805-EFF1-48F8-ABC9-6B5CA3181303}"/>
              </a:ext>
            </a:extLst>
          </p:cNvPr>
          <p:cNvSpPr/>
          <p:nvPr/>
        </p:nvSpPr>
        <p:spPr bwMode="auto">
          <a:xfrm>
            <a:off x="2034272" y="1674021"/>
            <a:ext cx="117633" cy="4725768"/>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5FC23A66-9576-4984-989C-DD8E3AF0B4C1}"/>
              </a:ext>
            </a:extLst>
          </p:cNvPr>
          <p:cNvSpPr txBox="1"/>
          <p:nvPr/>
        </p:nvSpPr>
        <p:spPr>
          <a:xfrm>
            <a:off x="2099134" y="2122000"/>
            <a:ext cx="2498817"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データ取得要求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URL</a:t>
            </a:r>
            <a:r>
              <a:rPr lang="ja-JP" altLang="en-US" sz="700" dirty="0">
                <a:solidFill>
                  <a:prstClr val="black"/>
                </a:solidFill>
                <a:latin typeface="Meiryo UI" panose="020B0604030504040204" pitchFamily="50" charset="-128"/>
                <a:ea typeface="Meiryo UI" panose="020B0604030504040204" pitchFamily="50" charset="-128"/>
              </a:rPr>
              <a:t>、利用者トークン、</a:t>
            </a:r>
            <a:r>
              <a:rPr lang="ja-JP" altLang="en-US" sz="700" dirty="0">
                <a:solidFill>
                  <a:srgbClr val="FF0000"/>
                </a:solidFill>
                <a:latin typeface="Meiryo UI" panose="020B0604030504040204" pitchFamily="50" charset="-128"/>
                <a:ea typeface="Meiryo UI" panose="020B0604030504040204" pitchFamily="50" charset="-128"/>
              </a:rPr>
              <a:t>認証の</a:t>
            </a:r>
            <a:r>
              <a:rPr lang="en-US" altLang="ja-JP" sz="700" dirty="0">
                <a:solidFill>
                  <a:srgbClr val="FF0000"/>
                </a:solidFill>
                <a:latin typeface="Meiryo UI" panose="020B0604030504040204" pitchFamily="50" charset="-128"/>
                <a:ea typeface="Meiryo UI" panose="020B0604030504040204" pitchFamily="50" charset="-128"/>
              </a:rPr>
              <a:t>URL</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cxnSp>
        <p:nvCxnSpPr>
          <p:cNvPr id="32" name="直線矢印コネクタ 31">
            <a:extLst>
              <a:ext uri="{FF2B5EF4-FFF2-40B4-BE49-F238E27FC236}">
                <a16:creationId xmlns:a16="http://schemas.microsoft.com/office/drawing/2014/main" id="{B35D9AB8-E579-4868-BDE0-7847B2F3E829}"/>
              </a:ext>
            </a:extLst>
          </p:cNvPr>
          <p:cNvCxnSpPr>
            <a:cxnSpLocks/>
          </p:cNvCxnSpPr>
          <p:nvPr/>
        </p:nvCxnSpPr>
        <p:spPr bwMode="auto">
          <a:xfrm>
            <a:off x="1015047" y="1866527"/>
            <a:ext cx="1019225" cy="0"/>
          </a:xfrm>
          <a:prstGeom prst="straightConnector1">
            <a:avLst/>
          </a:prstGeom>
          <a:noFill/>
          <a:ln w="9525" cap="flat" cmpd="sng" algn="ctr">
            <a:solidFill>
              <a:schemeClr val="tx1"/>
            </a:solidFill>
            <a:prstDash val="solid"/>
            <a:round/>
            <a:headEnd type="none" w="med" len="med"/>
            <a:tailEnd type="triangle"/>
          </a:ln>
          <a:effectLst/>
        </p:spPr>
      </p:cxnSp>
      <p:sp>
        <p:nvSpPr>
          <p:cNvPr id="35" name="テキスト ボックス 34">
            <a:extLst>
              <a:ext uri="{FF2B5EF4-FFF2-40B4-BE49-F238E27FC236}">
                <a16:creationId xmlns:a16="http://schemas.microsoft.com/office/drawing/2014/main" id="{69D97B9A-6916-4105-8F46-072C446347B9}"/>
              </a:ext>
            </a:extLst>
          </p:cNvPr>
          <p:cNvSpPr txBox="1"/>
          <p:nvPr/>
        </p:nvSpPr>
        <p:spPr>
          <a:xfrm>
            <a:off x="2256320" y="1732486"/>
            <a:ext cx="2062997"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認証要求</a:t>
            </a:r>
            <a:r>
              <a:rPr lang="en-US" altLang="ja-JP" sz="700" dirty="0">
                <a:solidFill>
                  <a:prstClr val="black"/>
                </a:solidFill>
                <a:latin typeface="Meiryo UI" panose="020B0604030504040204" pitchFamily="50" charset="-128"/>
                <a:ea typeface="Meiryo UI" panose="020B0604030504040204" pitchFamily="50" charset="-128"/>
              </a:rPr>
              <a:t>(CADDE</a:t>
            </a:r>
            <a:r>
              <a:rPr lang="ja-JP" altLang="en-US" sz="700" dirty="0">
                <a:solidFill>
                  <a:prstClr val="black"/>
                </a:solidFill>
                <a:latin typeface="Meiryo UI" panose="020B0604030504040204" pitchFamily="50" charset="-128"/>
                <a:ea typeface="Meiryo UI" panose="020B0604030504040204" pitchFamily="50" charset="-128"/>
              </a:rPr>
              <a:t>ユーザ名、パスワード</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3CE5B227-A418-4B16-9C13-45E80C7852E4}"/>
              </a:ext>
            </a:extLst>
          </p:cNvPr>
          <p:cNvSpPr txBox="1"/>
          <p:nvPr/>
        </p:nvSpPr>
        <p:spPr>
          <a:xfrm>
            <a:off x="2363846" y="1891748"/>
            <a:ext cx="1021059"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利用者トークン</a:t>
            </a:r>
          </a:p>
        </p:txBody>
      </p:sp>
      <p:sp>
        <p:nvSpPr>
          <p:cNvPr id="37" name="正方形/長方形 36">
            <a:extLst>
              <a:ext uri="{FF2B5EF4-FFF2-40B4-BE49-F238E27FC236}">
                <a16:creationId xmlns:a16="http://schemas.microsoft.com/office/drawing/2014/main" id="{C8A13B79-8EA0-4385-B760-30A1771325AE}"/>
              </a:ext>
            </a:extLst>
          </p:cNvPr>
          <p:cNvSpPr/>
          <p:nvPr/>
        </p:nvSpPr>
        <p:spPr bwMode="auto">
          <a:xfrm>
            <a:off x="4400729" y="2255923"/>
            <a:ext cx="112848" cy="4143867"/>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38" name="直線矢印コネクタ 37">
            <a:extLst>
              <a:ext uri="{FF2B5EF4-FFF2-40B4-BE49-F238E27FC236}">
                <a16:creationId xmlns:a16="http://schemas.microsoft.com/office/drawing/2014/main" id="{2D11862B-F6CC-4D39-AB81-D5D44A3415FC}"/>
              </a:ext>
            </a:extLst>
          </p:cNvPr>
          <p:cNvCxnSpPr>
            <a:cxnSpLocks/>
            <a:endCxn id="144" idx="0"/>
          </p:cNvCxnSpPr>
          <p:nvPr/>
        </p:nvCxnSpPr>
        <p:spPr bwMode="auto">
          <a:xfrm>
            <a:off x="4504368" y="2509182"/>
            <a:ext cx="1007767" cy="0"/>
          </a:xfrm>
          <a:prstGeom prst="straightConnector1">
            <a:avLst/>
          </a:prstGeom>
          <a:noFill/>
          <a:ln w="9525" cap="flat" cmpd="sng" algn="ctr">
            <a:solidFill>
              <a:schemeClr val="tx1"/>
            </a:solidFill>
            <a:prstDash val="solid"/>
            <a:round/>
            <a:headEnd type="none" w="med" len="med"/>
            <a:tailEnd type="triangle"/>
          </a:ln>
          <a:effectLst/>
        </p:spPr>
      </p:cxnSp>
      <p:sp>
        <p:nvSpPr>
          <p:cNvPr id="40" name="テキスト ボックス 39">
            <a:extLst>
              <a:ext uri="{FF2B5EF4-FFF2-40B4-BE49-F238E27FC236}">
                <a16:creationId xmlns:a16="http://schemas.microsoft.com/office/drawing/2014/main" id="{1FB2DAD9-5829-4A99-A3BC-B6C896E90268}"/>
              </a:ext>
            </a:extLst>
          </p:cNvPr>
          <p:cNvSpPr txBox="1"/>
          <p:nvPr/>
        </p:nvSpPr>
        <p:spPr>
          <a:xfrm>
            <a:off x="4512600" y="2385486"/>
            <a:ext cx="2397069"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認証要求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利用者トークン、利用者コネクタ</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とシークレット</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cxnSp>
        <p:nvCxnSpPr>
          <p:cNvPr id="41" name="直線矢印コネクタ 40">
            <a:extLst>
              <a:ext uri="{FF2B5EF4-FFF2-40B4-BE49-F238E27FC236}">
                <a16:creationId xmlns:a16="http://schemas.microsoft.com/office/drawing/2014/main" id="{A6C95FB0-926D-474C-ACEE-E40ED20B7FD0}"/>
              </a:ext>
            </a:extLst>
          </p:cNvPr>
          <p:cNvCxnSpPr>
            <a:cxnSpLocks/>
            <a:stCxn id="144" idx="2"/>
          </p:cNvCxnSpPr>
          <p:nvPr/>
        </p:nvCxnSpPr>
        <p:spPr bwMode="auto">
          <a:xfrm flipH="1">
            <a:off x="4513577" y="2663982"/>
            <a:ext cx="998558" cy="0"/>
          </a:xfrm>
          <a:prstGeom prst="straightConnector1">
            <a:avLst/>
          </a:prstGeom>
          <a:noFill/>
          <a:ln w="9525" cap="flat" cmpd="sng" algn="ctr">
            <a:solidFill>
              <a:schemeClr val="tx1"/>
            </a:solidFill>
            <a:prstDash val="solid"/>
            <a:round/>
            <a:headEnd type="none" w="med" len="med"/>
            <a:tailEnd type="triangle"/>
          </a:ln>
          <a:effectLst/>
        </p:spPr>
      </p:cxnSp>
      <p:sp>
        <p:nvSpPr>
          <p:cNvPr id="42" name="テキスト ボックス 41">
            <a:extLst>
              <a:ext uri="{FF2B5EF4-FFF2-40B4-BE49-F238E27FC236}">
                <a16:creationId xmlns:a16="http://schemas.microsoft.com/office/drawing/2014/main" id="{EA9D02A2-3CE1-4769-A598-8EE6BC4F61DB}"/>
              </a:ext>
            </a:extLst>
          </p:cNvPr>
          <p:cNvSpPr txBox="1"/>
          <p:nvPr/>
        </p:nvSpPr>
        <p:spPr>
          <a:xfrm>
            <a:off x="4591403" y="2548729"/>
            <a:ext cx="800206" cy="107722"/>
          </a:xfrm>
          <a:prstGeom prst="rect">
            <a:avLst/>
          </a:prstGeom>
          <a:noFill/>
        </p:spPr>
        <p:txBody>
          <a:bodyPr wrap="square" tIns="0" bIns="0" rtlCol="0">
            <a:spAutoFit/>
          </a:bodyPr>
          <a:lstStyle/>
          <a:p>
            <a:pPr algn="ctr"/>
            <a:r>
              <a:rPr lang="ja-JP" altLang="en-US" sz="700" dirty="0">
                <a:solidFill>
                  <a:prstClr val="black"/>
                </a:solidFill>
                <a:latin typeface="Meiryo UI" panose="020B0604030504040204" pitchFamily="50" charset="-128"/>
                <a:ea typeface="Meiryo UI" panose="020B0604030504040204" pitchFamily="50" charset="-128"/>
              </a:rPr>
              <a:t>認証トークン</a:t>
            </a:r>
          </a:p>
        </p:txBody>
      </p:sp>
      <p:sp>
        <p:nvSpPr>
          <p:cNvPr id="43" name="正方形/長方形 42">
            <a:extLst>
              <a:ext uri="{FF2B5EF4-FFF2-40B4-BE49-F238E27FC236}">
                <a16:creationId xmlns:a16="http://schemas.microsoft.com/office/drawing/2014/main" id="{DCCA54EA-505F-429E-88D3-208B2CDC4B03}"/>
              </a:ext>
            </a:extLst>
          </p:cNvPr>
          <p:cNvSpPr/>
          <p:nvPr/>
        </p:nvSpPr>
        <p:spPr bwMode="auto">
          <a:xfrm>
            <a:off x="6528022" y="3329122"/>
            <a:ext cx="107915" cy="3079439"/>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44" name="直線矢印コネクタ 43">
            <a:extLst>
              <a:ext uri="{FF2B5EF4-FFF2-40B4-BE49-F238E27FC236}">
                <a16:creationId xmlns:a16="http://schemas.microsoft.com/office/drawing/2014/main" id="{C6AC8061-7BF8-4DDA-AA55-08768DED0471}"/>
              </a:ext>
            </a:extLst>
          </p:cNvPr>
          <p:cNvCxnSpPr>
            <a:cxnSpLocks/>
            <a:endCxn id="43" idx="0"/>
          </p:cNvCxnSpPr>
          <p:nvPr/>
        </p:nvCxnSpPr>
        <p:spPr bwMode="auto">
          <a:xfrm flipV="1">
            <a:off x="4508409" y="3329122"/>
            <a:ext cx="2073571" cy="307"/>
          </a:xfrm>
          <a:prstGeom prst="straightConnector1">
            <a:avLst/>
          </a:prstGeom>
          <a:noFill/>
          <a:ln w="9525" cap="flat" cmpd="sng" algn="ctr">
            <a:solidFill>
              <a:schemeClr val="tx1"/>
            </a:solidFill>
            <a:prstDash val="solid"/>
            <a:round/>
            <a:headEnd type="none" w="med" len="med"/>
            <a:tailEnd type="triangle"/>
          </a:ln>
          <a:effectLst/>
        </p:spPr>
      </p:cxnSp>
      <p:sp>
        <p:nvSpPr>
          <p:cNvPr id="45" name="正方形/長方形 44">
            <a:extLst>
              <a:ext uri="{FF2B5EF4-FFF2-40B4-BE49-F238E27FC236}">
                <a16:creationId xmlns:a16="http://schemas.microsoft.com/office/drawing/2014/main" id="{0CDC0F82-70D6-4760-A65D-ACB0C890C003}"/>
              </a:ext>
            </a:extLst>
          </p:cNvPr>
          <p:cNvSpPr/>
          <p:nvPr/>
        </p:nvSpPr>
        <p:spPr bwMode="auto">
          <a:xfrm>
            <a:off x="7749303" y="3583126"/>
            <a:ext cx="105723" cy="497923"/>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
        <p:nvSpPr>
          <p:cNvPr id="46" name="テキスト ボックス 45">
            <a:extLst>
              <a:ext uri="{FF2B5EF4-FFF2-40B4-BE49-F238E27FC236}">
                <a16:creationId xmlns:a16="http://schemas.microsoft.com/office/drawing/2014/main" id="{AF6D7366-E93D-4DA1-A293-5C11C7F6F3DD}"/>
              </a:ext>
            </a:extLst>
          </p:cNvPr>
          <p:cNvSpPr txBox="1"/>
          <p:nvPr/>
        </p:nvSpPr>
        <p:spPr>
          <a:xfrm>
            <a:off x="4462481" y="3201794"/>
            <a:ext cx="2023510"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データ取得要求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認証トークン、リソース</a:t>
            </a:r>
            <a:r>
              <a:rPr lang="en-US" altLang="ja-JP" sz="700" dirty="0">
                <a:solidFill>
                  <a:prstClr val="black"/>
                </a:solidFill>
                <a:latin typeface="Meiryo UI" panose="020B0604030504040204" pitchFamily="50" charset="-128"/>
                <a:ea typeface="Meiryo UI" panose="020B0604030504040204" pitchFamily="50" charset="-128"/>
              </a:rPr>
              <a:t>URL)</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47" name="テキスト ボックス 46">
            <a:extLst>
              <a:ext uri="{FF2B5EF4-FFF2-40B4-BE49-F238E27FC236}">
                <a16:creationId xmlns:a16="http://schemas.microsoft.com/office/drawing/2014/main" id="{7C2DBCC9-AEBA-4B28-88DF-BF86F8D14847}"/>
              </a:ext>
            </a:extLst>
          </p:cNvPr>
          <p:cNvSpPr txBox="1"/>
          <p:nvPr/>
        </p:nvSpPr>
        <p:spPr>
          <a:xfrm>
            <a:off x="6583036" y="3450950"/>
            <a:ext cx="259940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認証要求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認証トークン、提供者コネクタ</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とシークレット</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cxnSp>
        <p:nvCxnSpPr>
          <p:cNvPr id="48" name="直線矢印コネクタ 47">
            <a:extLst>
              <a:ext uri="{FF2B5EF4-FFF2-40B4-BE49-F238E27FC236}">
                <a16:creationId xmlns:a16="http://schemas.microsoft.com/office/drawing/2014/main" id="{729F499C-2251-4A5D-913B-A93EDA6045FF}"/>
              </a:ext>
            </a:extLst>
          </p:cNvPr>
          <p:cNvCxnSpPr>
            <a:cxnSpLocks/>
            <a:endCxn id="45" idx="0"/>
          </p:cNvCxnSpPr>
          <p:nvPr/>
        </p:nvCxnSpPr>
        <p:spPr bwMode="auto">
          <a:xfrm>
            <a:off x="6642395" y="3583126"/>
            <a:ext cx="1159770" cy="0"/>
          </a:xfrm>
          <a:prstGeom prst="straightConnector1">
            <a:avLst/>
          </a:prstGeom>
          <a:noFill/>
          <a:ln w="9525" cap="flat" cmpd="sng" algn="ctr">
            <a:solidFill>
              <a:schemeClr val="tx1"/>
            </a:solidFill>
            <a:prstDash val="solid"/>
            <a:round/>
            <a:headEnd type="none" w="med" len="med"/>
            <a:tailEnd type="triangle"/>
          </a:ln>
          <a:effectLst/>
        </p:spPr>
      </p:cxnSp>
      <p:sp>
        <p:nvSpPr>
          <p:cNvPr id="51" name="テキスト ボックス 50">
            <a:extLst>
              <a:ext uri="{FF2B5EF4-FFF2-40B4-BE49-F238E27FC236}">
                <a16:creationId xmlns:a16="http://schemas.microsoft.com/office/drawing/2014/main" id="{BE33F775-F487-4ACC-AF6B-E58BF25825F7}"/>
              </a:ext>
            </a:extLst>
          </p:cNvPr>
          <p:cNvSpPr txBox="1"/>
          <p:nvPr/>
        </p:nvSpPr>
        <p:spPr>
          <a:xfrm>
            <a:off x="5508563" y="3640532"/>
            <a:ext cx="2303668" cy="107722"/>
          </a:xfrm>
          <a:prstGeom prst="rect">
            <a:avLst/>
          </a:prstGeom>
          <a:noFill/>
        </p:spPr>
        <p:txBody>
          <a:bodyPr wrap="square" tIns="0" bIns="0" rtlCol="0">
            <a:spAutoFit/>
          </a:bodyPr>
          <a:lstStyle/>
          <a:p>
            <a:r>
              <a:rPr lang="en-US" altLang="ja-JP" sz="700" dirty="0">
                <a:solidFill>
                  <a:prstClr val="black"/>
                </a:solidFill>
                <a:latin typeface="Meiryo UI" panose="020B0604030504040204" pitchFamily="50" charset="-128"/>
                <a:ea typeface="Meiryo UI" panose="020B0604030504040204" pitchFamily="50" charset="-128"/>
              </a:rPr>
              <a:t>IdP</a:t>
            </a:r>
            <a:r>
              <a:rPr lang="ja-JP" altLang="en-US" sz="700" dirty="0">
                <a:solidFill>
                  <a:prstClr val="black"/>
                </a:solidFill>
                <a:latin typeface="Meiryo UI" panose="020B0604030504040204" pitchFamily="50" charset="-128"/>
                <a:ea typeface="Meiryo UI" panose="020B0604030504040204" pitchFamily="50" charset="-128"/>
              </a:rPr>
              <a:t>連携による認証要求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利用者コネクタ</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、シークレット</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52" name="テキスト ボックス 51">
            <a:extLst>
              <a:ext uri="{FF2B5EF4-FFF2-40B4-BE49-F238E27FC236}">
                <a16:creationId xmlns:a16="http://schemas.microsoft.com/office/drawing/2014/main" id="{7D8CFD9E-EB40-416D-98C5-C40D2ACDF149}"/>
              </a:ext>
            </a:extLst>
          </p:cNvPr>
          <p:cNvSpPr txBox="1"/>
          <p:nvPr/>
        </p:nvSpPr>
        <p:spPr>
          <a:xfrm>
            <a:off x="5507269" y="3799504"/>
            <a:ext cx="666604"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認証結果</a:t>
            </a:r>
          </a:p>
        </p:txBody>
      </p:sp>
      <p:cxnSp>
        <p:nvCxnSpPr>
          <p:cNvPr id="53" name="直線矢印コネクタ 52">
            <a:extLst>
              <a:ext uri="{FF2B5EF4-FFF2-40B4-BE49-F238E27FC236}">
                <a16:creationId xmlns:a16="http://schemas.microsoft.com/office/drawing/2014/main" id="{BDC03B08-73F1-4769-B5B3-83E1980FD6E8}"/>
              </a:ext>
            </a:extLst>
          </p:cNvPr>
          <p:cNvCxnSpPr>
            <a:cxnSpLocks/>
            <a:stCxn id="174" idx="2"/>
          </p:cNvCxnSpPr>
          <p:nvPr/>
        </p:nvCxnSpPr>
        <p:spPr bwMode="auto">
          <a:xfrm flipV="1">
            <a:off x="5509024" y="3919713"/>
            <a:ext cx="2227776" cy="3616"/>
          </a:xfrm>
          <a:prstGeom prst="straightConnector1">
            <a:avLst/>
          </a:prstGeom>
          <a:noFill/>
          <a:ln w="9525" cap="flat" cmpd="sng" algn="ctr">
            <a:solidFill>
              <a:schemeClr val="tx1"/>
            </a:solidFill>
            <a:prstDash val="solid"/>
            <a:round/>
            <a:headEnd type="none" w="med" len="med"/>
            <a:tailEnd type="triangle"/>
          </a:ln>
          <a:effectLst/>
        </p:spPr>
      </p:cxnSp>
      <p:cxnSp>
        <p:nvCxnSpPr>
          <p:cNvPr id="54" name="直線矢印コネクタ 53">
            <a:extLst>
              <a:ext uri="{FF2B5EF4-FFF2-40B4-BE49-F238E27FC236}">
                <a16:creationId xmlns:a16="http://schemas.microsoft.com/office/drawing/2014/main" id="{51445A91-4BAE-4C5C-9BF7-3F2F97D1E935}"/>
              </a:ext>
            </a:extLst>
          </p:cNvPr>
          <p:cNvCxnSpPr>
            <a:cxnSpLocks/>
            <a:stCxn id="45" idx="2"/>
          </p:cNvCxnSpPr>
          <p:nvPr/>
        </p:nvCxnSpPr>
        <p:spPr bwMode="auto">
          <a:xfrm flipH="1" flipV="1">
            <a:off x="6633847" y="4080984"/>
            <a:ext cx="1168318" cy="65"/>
          </a:xfrm>
          <a:prstGeom prst="straightConnector1">
            <a:avLst/>
          </a:prstGeom>
          <a:noFill/>
          <a:ln w="9525" cap="flat" cmpd="sng" algn="ctr">
            <a:solidFill>
              <a:schemeClr val="tx1"/>
            </a:solidFill>
            <a:prstDash val="solid"/>
            <a:round/>
            <a:headEnd type="none" w="med" len="med"/>
            <a:tailEnd type="triangle"/>
          </a:ln>
          <a:effectLst/>
        </p:spPr>
      </p:cxnSp>
      <p:sp>
        <p:nvSpPr>
          <p:cNvPr id="55" name="テキスト ボックス 54">
            <a:extLst>
              <a:ext uri="{FF2B5EF4-FFF2-40B4-BE49-F238E27FC236}">
                <a16:creationId xmlns:a16="http://schemas.microsoft.com/office/drawing/2014/main" id="{7FCB85F8-F438-49EA-8E6C-F3B203F523FC}"/>
              </a:ext>
            </a:extLst>
          </p:cNvPr>
          <p:cNvSpPr txBox="1"/>
          <p:nvPr/>
        </p:nvSpPr>
        <p:spPr>
          <a:xfrm>
            <a:off x="6720611" y="3958848"/>
            <a:ext cx="888422"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認可トークン</a:t>
            </a:r>
          </a:p>
        </p:txBody>
      </p:sp>
      <p:sp>
        <p:nvSpPr>
          <p:cNvPr id="59" name="テキスト ボックス 58">
            <a:extLst>
              <a:ext uri="{FF2B5EF4-FFF2-40B4-BE49-F238E27FC236}">
                <a16:creationId xmlns:a16="http://schemas.microsoft.com/office/drawing/2014/main" id="{A8374F24-1238-49EB-8263-C8A5176A810A}"/>
              </a:ext>
            </a:extLst>
          </p:cNvPr>
          <p:cNvSpPr txBox="1"/>
          <p:nvPr/>
        </p:nvSpPr>
        <p:spPr>
          <a:xfrm>
            <a:off x="6592500" y="6135550"/>
            <a:ext cx="1585876"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データ取得要求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URL)</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60" name="正方形/長方形 59">
            <a:extLst>
              <a:ext uri="{FF2B5EF4-FFF2-40B4-BE49-F238E27FC236}">
                <a16:creationId xmlns:a16="http://schemas.microsoft.com/office/drawing/2014/main" id="{A060A195-990B-4489-9240-F21358DE023E}"/>
              </a:ext>
            </a:extLst>
          </p:cNvPr>
          <p:cNvSpPr/>
          <p:nvPr/>
        </p:nvSpPr>
        <p:spPr bwMode="auto">
          <a:xfrm>
            <a:off x="8686684" y="6268441"/>
            <a:ext cx="104200" cy="140119"/>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61" name="直線矢印コネクタ 60">
            <a:extLst>
              <a:ext uri="{FF2B5EF4-FFF2-40B4-BE49-F238E27FC236}">
                <a16:creationId xmlns:a16="http://schemas.microsoft.com/office/drawing/2014/main" id="{512B9114-02C6-4E00-8983-260F83A3699B}"/>
              </a:ext>
            </a:extLst>
          </p:cNvPr>
          <p:cNvCxnSpPr>
            <a:cxnSpLocks/>
            <a:stCxn id="43" idx="2"/>
            <a:endCxn id="37" idx="2"/>
          </p:cNvCxnSpPr>
          <p:nvPr/>
        </p:nvCxnSpPr>
        <p:spPr bwMode="auto">
          <a:xfrm flipH="1" flipV="1">
            <a:off x="4457153" y="6399790"/>
            <a:ext cx="2124827" cy="8771"/>
          </a:xfrm>
          <a:prstGeom prst="straightConnector1">
            <a:avLst/>
          </a:prstGeom>
          <a:noFill/>
          <a:ln w="9525" cap="flat" cmpd="sng" algn="ctr">
            <a:solidFill>
              <a:schemeClr val="tx1"/>
            </a:solidFill>
            <a:prstDash val="solid"/>
            <a:round/>
            <a:headEnd type="none" w="med" len="med"/>
            <a:tailEnd type="triangle"/>
          </a:ln>
          <a:effectLst/>
        </p:spPr>
      </p:cxnSp>
      <p:sp>
        <p:nvSpPr>
          <p:cNvPr id="62" name="テキスト ボックス 61">
            <a:extLst>
              <a:ext uri="{FF2B5EF4-FFF2-40B4-BE49-F238E27FC236}">
                <a16:creationId xmlns:a16="http://schemas.microsoft.com/office/drawing/2014/main" id="{71D26DCC-E453-430E-8FBD-43DBF57A035A}"/>
              </a:ext>
            </a:extLst>
          </p:cNvPr>
          <p:cNvSpPr txBox="1"/>
          <p:nvPr/>
        </p:nvSpPr>
        <p:spPr>
          <a:xfrm>
            <a:off x="6116374" y="6277862"/>
            <a:ext cx="46492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a:t>
            </a:r>
          </a:p>
        </p:txBody>
      </p:sp>
      <p:cxnSp>
        <p:nvCxnSpPr>
          <p:cNvPr id="63" name="直線矢印コネクタ 62">
            <a:extLst>
              <a:ext uri="{FF2B5EF4-FFF2-40B4-BE49-F238E27FC236}">
                <a16:creationId xmlns:a16="http://schemas.microsoft.com/office/drawing/2014/main" id="{EFD4D1DB-F4C9-4BDD-A7E3-509DE250411E}"/>
              </a:ext>
            </a:extLst>
          </p:cNvPr>
          <p:cNvCxnSpPr>
            <a:cxnSpLocks/>
            <a:stCxn id="37" idx="2"/>
            <a:endCxn id="30" idx="2"/>
          </p:cNvCxnSpPr>
          <p:nvPr/>
        </p:nvCxnSpPr>
        <p:spPr bwMode="auto">
          <a:xfrm flipH="1" flipV="1">
            <a:off x="2093089" y="6399789"/>
            <a:ext cx="2364064" cy="1"/>
          </a:xfrm>
          <a:prstGeom prst="straightConnector1">
            <a:avLst/>
          </a:prstGeom>
          <a:noFill/>
          <a:ln w="9525" cap="flat" cmpd="sng" algn="ctr">
            <a:solidFill>
              <a:schemeClr val="tx1"/>
            </a:solidFill>
            <a:prstDash val="solid"/>
            <a:round/>
            <a:headEnd type="none" w="med" len="med"/>
            <a:tailEnd type="triangle"/>
          </a:ln>
          <a:effectLst/>
        </p:spPr>
      </p:cxnSp>
      <p:sp>
        <p:nvSpPr>
          <p:cNvPr id="64" name="テキスト ボックス 63">
            <a:extLst>
              <a:ext uri="{FF2B5EF4-FFF2-40B4-BE49-F238E27FC236}">
                <a16:creationId xmlns:a16="http://schemas.microsoft.com/office/drawing/2014/main" id="{DA23B519-5179-4CB0-9BD9-F640A1EE1CA8}"/>
              </a:ext>
            </a:extLst>
          </p:cNvPr>
          <p:cNvSpPr txBox="1"/>
          <p:nvPr/>
        </p:nvSpPr>
        <p:spPr>
          <a:xfrm>
            <a:off x="3141129" y="6278195"/>
            <a:ext cx="46492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a:t>
            </a:r>
          </a:p>
        </p:txBody>
      </p:sp>
      <p:cxnSp>
        <p:nvCxnSpPr>
          <p:cNvPr id="65" name="直線矢印コネクタ 64">
            <a:extLst>
              <a:ext uri="{FF2B5EF4-FFF2-40B4-BE49-F238E27FC236}">
                <a16:creationId xmlns:a16="http://schemas.microsoft.com/office/drawing/2014/main" id="{87E7F681-3548-447F-B274-FA18C61165DC}"/>
              </a:ext>
            </a:extLst>
          </p:cNvPr>
          <p:cNvCxnSpPr>
            <a:cxnSpLocks/>
            <a:stCxn id="30" idx="2"/>
            <a:endCxn id="28" idx="2"/>
          </p:cNvCxnSpPr>
          <p:nvPr/>
        </p:nvCxnSpPr>
        <p:spPr bwMode="auto">
          <a:xfrm flipH="1">
            <a:off x="958879" y="6399789"/>
            <a:ext cx="1134210" cy="0"/>
          </a:xfrm>
          <a:prstGeom prst="straightConnector1">
            <a:avLst/>
          </a:prstGeom>
          <a:noFill/>
          <a:ln w="9525" cap="flat" cmpd="sng" algn="ctr">
            <a:solidFill>
              <a:schemeClr val="tx1"/>
            </a:solidFill>
            <a:prstDash val="solid"/>
            <a:round/>
            <a:headEnd type="none" w="med" len="med"/>
            <a:tailEnd type="triangle"/>
          </a:ln>
          <a:effectLst/>
        </p:spPr>
      </p:cxnSp>
      <p:sp>
        <p:nvSpPr>
          <p:cNvPr id="66" name="テキスト ボックス 65">
            <a:extLst>
              <a:ext uri="{FF2B5EF4-FFF2-40B4-BE49-F238E27FC236}">
                <a16:creationId xmlns:a16="http://schemas.microsoft.com/office/drawing/2014/main" id="{5F244E64-9733-4311-B7E0-2BA47EE77855}"/>
              </a:ext>
            </a:extLst>
          </p:cNvPr>
          <p:cNvSpPr txBox="1"/>
          <p:nvPr/>
        </p:nvSpPr>
        <p:spPr>
          <a:xfrm>
            <a:off x="1374798" y="6278080"/>
            <a:ext cx="46492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a:t>
            </a:r>
          </a:p>
        </p:txBody>
      </p:sp>
      <p:sp>
        <p:nvSpPr>
          <p:cNvPr id="67" name="正方形/長方形 66">
            <a:extLst>
              <a:ext uri="{FF2B5EF4-FFF2-40B4-BE49-F238E27FC236}">
                <a16:creationId xmlns:a16="http://schemas.microsoft.com/office/drawing/2014/main" id="{79282A8F-F8C2-4258-B4F4-DAA44A340AC6}"/>
              </a:ext>
            </a:extLst>
          </p:cNvPr>
          <p:cNvSpPr/>
          <p:nvPr/>
        </p:nvSpPr>
        <p:spPr bwMode="auto">
          <a:xfrm>
            <a:off x="652468" y="1572422"/>
            <a:ext cx="4999371" cy="527833"/>
          </a:xfrm>
          <a:prstGeom prst="rect">
            <a:avLst/>
          </a:prstGeom>
          <a:noFill/>
          <a:ln w="12700">
            <a:solidFill>
              <a:srgbClr val="FF0000"/>
            </a:solidFill>
            <a:miter lim="800000"/>
            <a:headEnd/>
            <a:tailEnd/>
          </a:ln>
          <a:effectLst/>
        </p:spPr>
        <p:txBody>
          <a:bodyPr wrap="none" rtlCol="0" anchor="ctr" anchorCtr="0">
            <a:noAutofit/>
          </a:bodyPr>
          <a:lstStyle/>
          <a:p>
            <a:pPr algn="ctr"/>
            <a:endParaRPr lang="ja-JP" altLang="en-US" sz="800" dirty="0">
              <a:latin typeface="Meiryo UI" panose="020B0604030504040204" pitchFamily="50" charset="-128"/>
              <a:ea typeface="Meiryo UI" panose="020B0604030504040204" pitchFamily="50" charset="-128"/>
            </a:endParaRPr>
          </a:p>
        </p:txBody>
      </p:sp>
      <p:sp>
        <p:nvSpPr>
          <p:cNvPr id="68" name="正方形/長方形 67">
            <a:extLst>
              <a:ext uri="{FF2B5EF4-FFF2-40B4-BE49-F238E27FC236}">
                <a16:creationId xmlns:a16="http://schemas.microsoft.com/office/drawing/2014/main" id="{157D1A42-BBC1-4DB9-8F80-C4D9E7CDA6B8}"/>
              </a:ext>
            </a:extLst>
          </p:cNvPr>
          <p:cNvSpPr/>
          <p:nvPr/>
        </p:nvSpPr>
        <p:spPr bwMode="auto">
          <a:xfrm>
            <a:off x="651426" y="1572908"/>
            <a:ext cx="998272" cy="111103"/>
          </a:xfrm>
          <a:prstGeom prst="rect">
            <a:avLst/>
          </a:prstGeom>
          <a:solidFill>
            <a:schemeClr val="bg1"/>
          </a:solidFill>
          <a:ln w="12700">
            <a:solidFill>
              <a:srgbClr val="FF0000"/>
            </a:solidFill>
            <a:miter lim="800000"/>
            <a:headEnd/>
            <a:tailEnd/>
          </a:ln>
          <a:effectLst/>
        </p:spPr>
        <p:txBody>
          <a:bodyPr wrap="none" rtlCol="0" anchor="ctr" anchorCtr="0">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①トークンの取得</a:t>
            </a:r>
          </a:p>
        </p:txBody>
      </p:sp>
      <p:sp>
        <p:nvSpPr>
          <p:cNvPr id="69" name="正方形/長方形 68">
            <a:extLst>
              <a:ext uri="{FF2B5EF4-FFF2-40B4-BE49-F238E27FC236}">
                <a16:creationId xmlns:a16="http://schemas.microsoft.com/office/drawing/2014/main" id="{76C7D0EE-BA0B-4989-9365-6A444D2130B8}"/>
              </a:ext>
            </a:extLst>
          </p:cNvPr>
          <p:cNvSpPr/>
          <p:nvPr/>
        </p:nvSpPr>
        <p:spPr bwMode="auto">
          <a:xfrm>
            <a:off x="3301232" y="2356756"/>
            <a:ext cx="3497557" cy="366042"/>
          </a:xfrm>
          <a:prstGeom prst="rect">
            <a:avLst/>
          </a:prstGeom>
          <a:noFill/>
          <a:ln w="12700">
            <a:solidFill>
              <a:srgbClr val="FF0000"/>
            </a:solidFill>
            <a:miter lim="800000"/>
            <a:headEnd/>
            <a:tailEnd/>
          </a:ln>
          <a:effectLst/>
        </p:spPr>
        <p:txBody>
          <a:bodyPr wrap="none" rtlCol="0" anchor="ctr" anchorCtr="0">
            <a:noAutofit/>
          </a:bodyPr>
          <a:lstStyle/>
          <a:p>
            <a:pPr algn="ctr"/>
            <a:endParaRPr lang="ja-JP" altLang="en-US" sz="800" dirty="0">
              <a:latin typeface="Meiryo UI" panose="020B0604030504040204" pitchFamily="50" charset="-128"/>
              <a:ea typeface="Meiryo UI" panose="020B0604030504040204" pitchFamily="50" charset="-128"/>
            </a:endParaRPr>
          </a:p>
        </p:txBody>
      </p:sp>
      <p:sp>
        <p:nvSpPr>
          <p:cNvPr id="70" name="正方形/長方形 69">
            <a:extLst>
              <a:ext uri="{FF2B5EF4-FFF2-40B4-BE49-F238E27FC236}">
                <a16:creationId xmlns:a16="http://schemas.microsoft.com/office/drawing/2014/main" id="{EDD535BC-C4C5-4CBD-B733-EF5EA1A7E8D2}"/>
              </a:ext>
            </a:extLst>
          </p:cNvPr>
          <p:cNvSpPr/>
          <p:nvPr/>
        </p:nvSpPr>
        <p:spPr bwMode="auto">
          <a:xfrm>
            <a:off x="3302605" y="2358094"/>
            <a:ext cx="972008" cy="128548"/>
          </a:xfrm>
          <a:prstGeom prst="rect">
            <a:avLst/>
          </a:prstGeom>
          <a:solidFill>
            <a:schemeClr val="bg1"/>
          </a:solidFill>
          <a:ln w="12700">
            <a:solidFill>
              <a:srgbClr val="FF0000"/>
            </a:solidFill>
            <a:miter lim="800000"/>
            <a:headEnd/>
            <a:tailEnd/>
          </a:ln>
          <a:effectLst/>
        </p:spPr>
        <p:txBody>
          <a:bodyPr wrap="none" rtlCol="0" anchor="ctr" anchorCtr="0">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②トークン交換</a:t>
            </a:r>
            <a:r>
              <a:rPr lang="en-US" altLang="ja-JP" sz="800" dirty="0">
                <a:solidFill>
                  <a:srgbClr val="FF0000"/>
                </a:solidFill>
                <a:latin typeface="Meiryo UI" panose="020B0604030504040204" pitchFamily="50" charset="-128"/>
                <a:ea typeface="Meiryo UI" panose="020B0604030504040204" pitchFamily="50" charset="-128"/>
              </a:rPr>
              <a:t>(</a:t>
            </a:r>
            <a:r>
              <a:rPr lang="ja-JP" altLang="en-US" sz="800" dirty="0">
                <a:solidFill>
                  <a:srgbClr val="FF0000"/>
                </a:solidFill>
                <a:latin typeface="Meiryo UI" panose="020B0604030504040204" pitchFamily="50" charset="-128"/>
                <a:ea typeface="Meiryo UI" panose="020B0604030504040204" pitchFamily="50" charset="-128"/>
              </a:rPr>
              <a:t>認証</a:t>
            </a:r>
            <a:r>
              <a:rPr lang="en-US" altLang="ja-JP" sz="800" dirty="0">
                <a:solidFill>
                  <a:srgbClr val="FF0000"/>
                </a:solidFill>
                <a:latin typeface="Meiryo UI" panose="020B0604030504040204" pitchFamily="50" charset="-128"/>
                <a:ea typeface="Meiryo UI" panose="020B0604030504040204" pitchFamily="50" charset="-128"/>
              </a:rPr>
              <a:t>)</a:t>
            </a:r>
            <a:endParaRPr lang="ja-JP" altLang="en-US" sz="800" dirty="0">
              <a:solidFill>
                <a:srgbClr val="FF0000"/>
              </a:solidFill>
              <a:latin typeface="Meiryo UI" panose="020B0604030504040204" pitchFamily="50" charset="-128"/>
              <a:ea typeface="Meiryo UI" panose="020B0604030504040204" pitchFamily="50" charset="-128"/>
            </a:endParaRPr>
          </a:p>
        </p:txBody>
      </p:sp>
      <p:sp>
        <p:nvSpPr>
          <p:cNvPr id="71" name="正方形/長方形 70">
            <a:extLst>
              <a:ext uri="{FF2B5EF4-FFF2-40B4-BE49-F238E27FC236}">
                <a16:creationId xmlns:a16="http://schemas.microsoft.com/office/drawing/2014/main" id="{8E711195-3F6E-4A69-B894-E2DBE8B43543}"/>
              </a:ext>
            </a:extLst>
          </p:cNvPr>
          <p:cNvSpPr/>
          <p:nvPr/>
        </p:nvSpPr>
        <p:spPr bwMode="auto">
          <a:xfrm>
            <a:off x="4599473" y="3414975"/>
            <a:ext cx="4448844" cy="716579"/>
          </a:xfrm>
          <a:prstGeom prst="rect">
            <a:avLst/>
          </a:prstGeom>
          <a:noFill/>
          <a:ln w="12700">
            <a:solidFill>
              <a:srgbClr val="FF0000"/>
            </a:solidFill>
            <a:miter lim="800000"/>
            <a:headEnd/>
            <a:tailEnd/>
          </a:ln>
          <a:effectLst/>
        </p:spPr>
        <p:txBody>
          <a:bodyPr wrap="none" rtlCol="0" anchor="ctr" anchorCtr="0">
            <a:noAutofit/>
          </a:bodyPr>
          <a:lstStyle/>
          <a:p>
            <a:pPr algn="ctr"/>
            <a:endParaRPr lang="ja-JP" altLang="en-US" sz="800" dirty="0">
              <a:latin typeface="Meiryo UI" panose="020B0604030504040204" pitchFamily="50" charset="-128"/>
              <a:ea typeface="Meiryo UI" panose="020B0604030504040204" pitchFamily="50" charset="-128"/>
            </a:endParaRPr>
          </a:p>
        </p:txBody>
      </p:sp>
      <p:sp>
        <p:nvSpPr>
          <p:cNvPr id="72" name="正方形/長方形 71">
            <a:extLst>
              <a:ext uri="{FF2B5EF4-FFF2-40B4-BE49-F238E27FC236}">
                <a16:creationId xmlns:a16="http://schemas.microsoft.com/office/drawing/2014/main" id="{EB037700-739A-48F5-8E9A-3D6830D5B539}"/>
              </a:ext>
            </a:extLst>
          </p:cNvPr>
          <p:cNvSpPr/>
          <p:nvPr/>
        </p:nvSpPr>
        <p:spPr bwMode="auto">
          <a:xfrm>
            <a:off x="4600139" y="3417919"/>
            <a:ext cx="995280" cy="132567"/>
          </a:xfrm>
          <a:prstGeom prst="rect">
            <a:avLst/>
          </a:prstGeom>
          <a:solidFill>
            <a:schemeClr val="bg1"/>
          </a:solidFill>
          <a:ln w="12700">
            <a:solidFill>
              <a:srgbClr val="FF0000"/>
            </a:solidFill>
            <a:miter lim="800000"/>
            <a:headEnd/>
            <a:tailEnd/>
          </a:ln>
          <a:effectLst/>
        </p:spPr>
        <p:txBody>
          <a:bodyPr wrap="none" rtlCol="0" anchor="ctr" anchorCtr="0">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④トークン交換</a:t>
            </a:r>
            <a:r>
              <a:rPr lang="en-US" altLang="ja-JP" sz="800" dirty="0">
                <a:solidFill>
                  <a:srgbClr val="FF0000"/>
                </a:solidFill>
                <a:latin typeface="Meiryo UI" panose="020B0604030504040204" pitchFamily="50" charset="-128"/>
                <a:ea typeface="Meiryo UI" panose="020B0604030504040204" pitchFamily="50" charset="-128"/>
              </a:rPr>
              <a:t>(</a:t>
            </a:r>
            <a:r>
              <a:rPr lang="ja-JP" altLang="en-US" sz="800" dirty="0">
                <a:solidFill>
                  <a:srgbClr val="FF0000"/>
                </a:solidFill>
                <a:latin typeface="Meiryo UI" panose="020B0604030504040204" pitchFamily="50" charset="-128"/>
                <a:ea typeface="Meiryo UI" panose="020B0604030504040204" pitchFamily="50" charset="-128"/>
              </a:rPr>
              <a:t>認可</a:t>
            </a:r>
            <a:r>
              <a:rPr lang="en-US" altLang="ja-JP" sz="800" dirty="0">
                <a:solidFill>
                  <a:srgbClr val="FF0000"/>
                </a:solidFill>
                <a:latin typeface="Meiryo UI" panose="020B0604030504040204" pitchFamily="50" charset="-128"/>
                <a:ea typeface="Meiryo UI" panose="020B0604030504040204" pitchFamily="50" charset="-128"/>
              </a:rPr>
              <a:t>)</a:t>
            </a:r>
            <a:endParaRPr lang="ja-JP" altLang="en-US" sz="800" dirty="0">
              <a:solidFill>
                <a:srgbClr val="FF0000"/>
              </a:solidFill>
              <a:latin typeface="Meiryo UI" panose="020B0604030504040204" pitchFamily="50" charset="-128"/>
              <a:ea typeface="Meiryo UI" panose="020B0604030504040204" pitchFamily="50" charset="-128"/>
            </a:endParaRPr>
          </a:p>
        </p:txBody>
      </p:sp>
      <p:sp>
        <p:nvSpPr>
          <p:cNvPr id="73" name="正方形/長方形 72">
            <a:extLst>
              <a:ext uri="{FF2B5EF4-FFF2-40B4-BE49-F238E27FC236}">
                <a16:creationId xmlns:a16="http://schemas.microsoft.com/office/drawing/2014/main" id="{CF81DF35-16B7-41A3-B936-26E200D51A37}"/>
              </a:ext>
            </a:extLst>
          </p:cNvPr>
          <p:cNvSpPr/>
          <p:nvPr/>
        </p:nvSpPr>
        <p:spPr bwMode="auto">
          <a:xfrm>
            <a:off x="5605040" y="4663114"/>
            <a:ext cx="3442559" cy="1367600"/>
          </a:xfrm>
          <a:prstGeom prst="rect">
            <a:avLst/>
          </a:prstGeom>
          <a:noFill/>
          <a:ln w="12700">
            <a:solidFill>
              <a:srgbClr val="FF0000"/>
            </a:solidFill>
            <a:miter lim="800000"/>
            <a:headEnd/>
            <a:tailEnd/>
          </a:ln>
          <a:effectLst/>
        </p:spPr>
        <p:txBody>
          <a:bodyPr wrap="none" rtlCol="0" anchor="ctr" anchorCtr="0">
            <a:noAutofit/>
          </a:bodyPr>
          <a:lstStyle/>
          <a:p>
            <a:pPr algn="ctr"/>
            <a:endParaRPr lang="ja-JP" altLang="en-US" sz="800" dirty="0">
              <a:latin typeface="Meiryo UI" panose="020B0604030504040204" pitchFamily="50" charset="-128"/>
              <a:ea typeface="Meiryo UI" panose="020B0604030504040204" pitchFamily="50" charset="-128"/>
            </a:endParaRPr>
          </a:p>
        </p:txBody>
      </p:sp>
      <p:sp>
        <p:nvSpPr>
          <p:cNvPr id="74" name="テキスト ボックス 73">
            <a:extLst>
              <a:ext uri="{FF2B5EF4-FFF2-40B4-BE49-F238E27FC236}">
                <a16:creationId xmlns:a16="http://schemas.microsoft.com/office/drawing/2014/main" id="{8F3B2E16-0C39-4B36-A793-988A9233ECE6}"/>
              </a:ext>
            </a:extLst>
          </p:cNvPr>
          <p:cNvSpPr txBox="1"/>
          <p:nvPr/>
        </p:nvSpPr>
        <p:spPr>
          <a:xfrm>
            <a:off x="6595702" y="4687466"/>
            <a:ext cx="1117159" cy="107722"/>
          </a:xfrm>
          <a:prstGeom prst="rect">
            <a:avLst/>
          </a:prstGeom>
          <a:noFill/>
        </p:spPr>
        <p:txBody>
          <a:bodyPr wrap="square" tIns="0" bIns="0" rtlCol="0">
            <a:spAutoFit/>
          </a:bodyPr>
          <a:lstStyle/>
          <a:p>
            <a:r>
              <a:rPr lang="en-US" altLang="ja-JP" sz="700" dirty="0">
                <a:solidFill>
                  <a:prstClr val="black"/>
                </a:solidFill>
                <a:latin typeface="Meiryo UI" panose="020B0604030504040204" pitchFamily="50" charset="-128"/>
                <a:ea typeface="Meiryo UI" panose="020B0604030504040204" pitchFamily="50" charset="-128"/>
              </a:rPr>
              <a:t>PAT</a:t>
            </a:r>
            <a:r>
              <a:rPr lang="ja-JP" altLang="en-US" sz="700" dirty="0">
                <a:solidFill>
                  <a:prstClr val="black"/>
                </a:solidFill>
                <a:latin typeface="Meiryo UI" panose="020B0604030504040204" pitchFamily="50" charset="-128"/>
                <a:ea typeface="Meiryo UI" panose="020B0604030504040204" pitchFamily="50" charset="-128"/>
              </a:rPr>
              <a:t> </a:t>
            </a:r>
            <a:r>
              <a:rPr lang="en-US" altLang="ja-JP" sz="700" dirty="0">
                <a:solidFill>
                  <a:prstClr val="black"/>
                </a:solidFill>
                <a:latin typeface="Meiryo UI" panose="020B0604030504040204" pitchFamily="50" charset="-128"/>
                <a:ea typeface="Meiryo UI" panose="020B0604030504040204" pitchFamily="50" charset="-128"/>
              </a:rPr>
              <a:t>API</a:t>
            </a:r>
            <a:r>
              <a:rPr lang="ja-JP" altLang="en-US" sz="700" dirty="0">
                <a:solidFill>
                  <a:prstClr val="black"/>
                </a:solidFill>
                <a:latin typeface="Meiryo UI" panose="020B0604030504040204" pitchFamily="50" charset="-128"/>
                <a:ea typeface="Meiryo UI" panose="020B0604030504040204" pitchFamily="50" charset="-128"/>
              </a:rPr>
              <a:t>トークン要求</a:t>
            </a:r>
          </a:p>
        </p:txBody>
      </p:sp>
      <p:cxnSp>
        <p:nvCxnSpPr>
          <p:cNvPr id="75" name="直線矢印コネクタ 74">
            <a:extLst>
              <a:ext uri="{FF2B5EF4-FFF2-40B4-BE49-F238E27FC236}">
                <a16:creationId xmlns:a16="http://schemas.microsoft.com/office/drawing/2014/main" id="{82C6D488-F407-405D-8F81-D90FD57082D9}"/>
              </a:ext>
            </a:extLst>
          </p:cNvPr>
          <p:cNvCxnSpPr>
            <a:cxnSpLocks/>
            <a:stCxn id="129" idx="2"/>
          </p:cNvCxnSpPr>
          <p:nvPr/>
        </p:nvCxnSpPr>
        <p:spPr bwMode="auto">
          <a:xfrm flipH="1">
            <a:off x="6649266" y="4963932"/>
            <a:ext cx="1152898" cy="0"/>
          </a:xfrm>
          <a:prstGeom prst="straightConnector1">
            <a:avLst/>
          </a:prstGeom>
          <a:noFill/>
          <a:ln w="9525" cap="flat" cmpd="sng" algn="ctr">
            <a:solidFill>
              <a:schemeClr val="tx1"/>
            </a:solidFill>
            <a:prstDash val="solid"/>
            <a:round/>
            <a:headEnd type="none" w="med" len="med"/>
            <a:tailEnd type="triangle"/>
          </a:ln>
          <a:effectLst/>
        </p:spPr>
      </p:cxnSp>
      <p:sp>
        <p:nvSpPr>
          <p:cNvPr id="76" name="テキスト ボックス 75">
            <a:extLst>
              <a:ext uri="{FF2B5EF4-FFF2-40B4-BE49-F238E27FC236}">
                <a16:creationId xmlns:a16="http://schemas.microsoft.com/office/drawing/2014/main" id="{232DC77D-6528-4736-BF21-783FF1A67ACA}"/>
              </a:ext>
            </a:extLst>
          </p:cNvPr>
          <p:cNvSpPr txBox="1"/>
          <p:nvPr/>
        </p:nvSpPr>
        <p:spPr>
          <a:xfrm>
            <a:off x="6895672" y="4827239"/>
            <a:ext cx="906026" cy="107722"/>
          </a:xfrm>
          <a:prstGeom prst="rect">
            <a:avLst/>
          </a:prstGeom>
          <a:noFill/>
        </p:spPr>
        <p:txBody>
          <a:bodyPr wrap="square" tIns="0" bIns="0" rtlCol="0">
            <a:spAutoFit/>
          </a:bodyPr>
          <a:lstStyle/>
          <a:p>
            <a:r>
              <a:rPr lang="en-US" altLang="ja-JP" sz="700" dirty="0">
                <a:solidFill>
                  <a:prstClr val="black"/>
                </a:solidFill>
                <a:latin typeface="Meiryo UI" panose="020B0604030504040204" pitchFamily="50" charset="-128"/>
                <a:ea typeface="Meiryo UI" panose="020B0604030504040204" pitchFamily="50" charset="-128"/>
              </a:rPr>
              <a:t>PAT API</a:t>
            </a:r>
            <a:r>
              <a:rPr lang="ja-JP" altLang="en-US" sz="700" dirty="0">
                <a:solidFill>
                  <a:prstClr val="black"/>
                </a:solidFill>
                <a:latin typeface="Meiryo UI" panose="020B0604030504040204" pitchFamily="50" charset="-128"/>
                <a:ea typeface="Meiryo UI" panose="020B0604030504040204" pitchFamily="50" charset="-128"/>
              </a:rPr>
              <a:t>トークン</a:t>
            </a:r>
          </a:p>
        </p:txBody>
      </p:sp>
      <p:sp>
        <p:nvSpPr>
          <p:cNvPr id="78" name="テキスト ボックス 77">
            <a:extLst>
              <a:ext uri="{FF2B5EF4-FFF2-40B4-BE49-F238E27FC236}">
                <a16:creationId xmlns:a16="http://schemas.microsoft.com/office/drawing/2014/main" id="{DDA495CF-E1EB-4D3F-8354-AD8741C53839}"/>
              </a:ext>
            </a:extLst>
          </p:cNvPr>
          <p:cNvSpPr txBox="1"/>
          <p:nvPr/>
        </p:nvSpPr>
        <p:spPr>
          <a:xfrm>
            <a:off x="6586527" y="5022376"/>
            <a:ext cx="1476061"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要求</a:t>
            </a:r>
            <a:r>
              <a:rPr lang="en-US" altLang="ja-JP" sz="700" dirty="0">
                <a:solidFill>
                  <a:prstClr val="black"/>
                </a:solidFill>
                <a:latin typeface="Meiryo UI" panose="020B0604030504040204" pitchFamily="50" charset="-128"/>
                <a:ea typeface="Meiryo UI" panose="020B0604030504040204" pitchFamily="50" charset="-128"/>
              </a:rPr>
              <a:t>(PAT</a:t>
            </a:r>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URL)</a:t>
            </a:r>
            <a:endParaRPr lang="ja-JP" altLang="en-US" sz="700" dirty="0">
              <a:solidFill>
                <a:prstClr val="black"/>
              </a:solidFill>
              <a:latin typeface="Meiryo UI" panose="020B0604030504040204" pitchFamily="50" charset="-128"/>
              <a:ea typeface="Meiryo UI" panose="020B0604030504040204" pitchFamily="50" charset="-128"/>
            </a:endParaRPr>
          </a:p>
        </p:txBody>
      </p:sp>
      <p:cxnSp>
        <p:nvCxnSpPr>
          <p:cNvPr id="79" name="直線矢印コネクタ 78">
            <a:extLst>
              <a:ext uri="{FF2B5EF4-FFF2-40B4-BE49-F238E27FC236}">
                <a16:creationId xmlns:a16="http://schemas.microsoft.com/office/drawing/2014/main" id="{F10752E0-488E-42C5-9AB1-D47E7EBD2151}"/>
              </a:ext>
            </a:extLst>
          </p:cNvPr>
          <p:cNvCxnSpPr>
            <a:cxnSpLocks/>
            <a:stCxn id="135" idx="2"/>
          </p:cNvCxnSpPr>
          <p:nvPr/>
        </p:nvCxnSpPr>
        <p:spPr bwMode="auto">
          <a:xfrm flipH="1" flipV="1">
            <a:off x="6640112" y="5295091"/>
            <a:ext cx="1158236" cy="1839"/>
          </a:xfrm>
          <a:prstGeom prst="straightConnector1">
            <a:avLst/>
          </a:prstGeom>
          <a:noFill/>
          <a:ln w="9525" cap="flat" cmpd="sng" algn="ctr">
            <a:solidFill>
              <a:schemeClr val="tx1"/>
            </a:solidFill>
            <a:prstDash val="solid"/>
            <a:round/>
            <a:headEnd type="none" w="med" len="med"/>
            <a:tailEnd type="triangle"/>
          </a:ln>
          <a:effectLst/>
        </p:spPr>
      </p:cxnSp>
      <p:sp>
        <p:nvSpPr>
          <p:cNvPr id="80" name="テキスト ボックス 79">
            <a:extLst>
              <a:ext uri="{FF2B5EF4-FFF2-40B4-BE49-F238E27FC236}">
                <a16:creationId xmlns:a16="http://schemas.microsoft.com/office/drawing/2014/main" id="{A8666A9E-F20D-4387-A843-49B29E236DCE}"/>
              </a:ext>
            </a:extLst>
          </p:cNvPr>
          <p:cNvSpPr txBox="1"/>
          <p:nvPr/>
        </p:nvSpPr>
        <p:spPr>
          <a:xfrm>
            <a:off x="7169021" y="5171590"/>
            <a:ext cx="624951"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ID</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82" name="テキスト ボックス 81">
            <a:extLst>
              <a:ext uri="{FF2B5EF4-FFF2-40B4-BE49-F238E27FC236}">
                <a16:creationId xmlns:a16="http://schemas.microsoft.com/office/drawing/2014/main" id="{A1A3BB57-DF9B-4DEB-B385-4D80247305E0}"/>
              </a:ext>
            </a:extLst>
          </p:cNvPr>
          <p:cNvSpPr txBox="1"/>
          <p:nvPr/>
        </p:nvSpPr>
        <p:spPr>
          <a:xfrm>
            <a:off x="6593476" y="5355643"/>
            <a:ext cx="2290374" cy="109524"/>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認可確認要求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認可トークン、リソース</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、クライアント情報</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cxnSp>
        <p:nvCxnSpPr>
          <p:cNvPr id="83" name="直線矢印コネクタ 82">
            <a:extLst>
              <a:ext uri="{FF2B5EF4-FFF2-40B4-BE49-F238E27FC236}">
                <a16:creationId xmlns:a16="http://schemas.microsoft.com/office/drawing/2014/main" id="{8F60DF24-0F49-40C0-88AF-E22A5E06F058}"/>
              </a:ext>
            </a:extLst>
          </p:cNvPr>
          <p:cNvCxnSpPr>
            <a:cxnSpLocks/>
            <a:stCxn id="141" idx="2"/>
          </p:cNvCxnSpPr>
          <p:nvPr/>
        </p:nvCxnSpPr>
        <p:spPr bwMode="auto">
          <a:xfrm flipH="1">
            <a:off x="6640112" y="5636842"/>
            <a:ext cx="1157173" cy="0"/>
          </a:xfrm>
          <a:prstGeom prst="straightConnector1">
            <a:avLst/>
          </a:prstGeom>
          <a:noFill/>
          <a:ln w="9525" cap="flat" cmpd="sng" algn="ctr">
            <a:solidFill>
              <a:schemeClr val="tx1"/>
            </a:solidFill>
            <a:prstDash val="solid"/>
            <a:round/>
            <a:headEnd type="none" w="med" len="med"/>
            <a:tailEnd type="triangle"/>
          </a:ln>
          <a:effectLst/>
        </p:spPr>
      </p:cxnSp>
      <p:sp>
        <p:nvSpPr>
          <p:cNvPr id="84" name="テキスト ボックス 83">
            <a:extLst>
              <a:ext uri="{FF2B5EF4-FFF2-40B4-BE49-F238E27FC236}">
                <a16:creationId xmlns:a16="http://schemas.microsoft.com/office/drawing/2014/main" id="{4234159E-2489-499A-BC87-564B123FDE37}"/>
              </a:ext>
            </a:extLst>
          </p:cNvPr>
          <p:cNvSpPr txBox="1"/>
          <p:nvPr/>
        </p:nvSpPr>
        <p:spPr>
          <a:xfrm>
            <a:off x="6957077" y="5509858"/>
            <a:ext cx="837196"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認可確認結果</a:t>
            </a:r>
          </a:p>
        </p:txBody>
      </p:sp>
      <p:cxnSp>
        <p:nvCxnSpPr>
          <p:cNvPr id="85" name="直線矢印コネクタ 84">
            <a:extLst>
              <a:ext uri="{FF2B5EF4-FFF2-40B4-BE49-F238E27FC236}">
                <a16:creationId xmlns:a16="http://schemas.microsoft.com/office/drawing/2014/main" id="{D70122A4-12A1-4C7C-ABFC-D9815C1526BA}"/>
              </a:ext>
            </a:extLst>
          </p:cNvPr>
          <p:cNvCxnSpPr>
            <a:cxnSpLocks/>
            <a:stCxn id="60" idx="2"/>
            <a:endCxn id="43" idx="2"/>
          </p:cNvCxnSpPr>
          <p:nvPr/>
        </p:nvCxnSpPr>
        <p:spPr bwMode="auto">
          <a:xfrm flipH="1">
            <a:off x="6581980" y="6408560"/>
            <a:ext cx="2156804" cy="1"/>
          </a:xfrm>
          <a:prstGeom prst="straightConnector1">
            <a:avLst/>
          </a:prstGeom>
          <a:noFill/>
          <a:ln w="9525" cap="flat" cmpd="sng" algn="ctr">
            <a:solidFill>
              <a:schemeClr val="tx1"/>
            </a:solidFill>
            <a:prstDash val="solid"/>
            <a:round/>
            <a:headEnd type="none" w="med" len="med"/>
            <a:tailEnd type="triangle"/>
          </a:ln>
          <a:effectLst/>
        </p:spPr>
      </p:cxnSp>
      <p:sp>
        <p:nvSpPr>
          <p:cNvPr id="86" name="テキスト ボックス 85">
            <a:extLst>
              <a:ext uri="{FF2B5EF4-FFF2-40B4-BE49-F238E27FC236}">
                <a16:creationId xmlns:a16="http://schemas.microsoft.com/office/drawing/2014/main" id="{BD5AFA60-0E5A-4EC1-B223-F7B57594E7CE}"/>
              </a:ext>
            </a:extLst>
          </p:cNvPr>
          <p:cNvSpPr txBox="1"/>
          <p:nvPr/>
        </p:nvSpPr>
        <p:spPr>
          <a:xfrm>
            <a:off x="8267711" y="6283920"/>
            <a:ext cx="46492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a:t>
            </a:r>
          </a:p>
        </p:txBody>
      </p:sp>
      <p:sp>
        <p:nvSpPr>
          <p:cNvPr id="87" name="正方形/長方形 86">
            <a:extLst>
              <a:ext uri="{FF2B5EF4-FFF2-40B4-BE49-F238E27FC236}">
                <a16:creationId xmlns:a16="http://schemas.microsoft.com/office/drawing/2014/main" id="{4E07AF5C-0693-4DAE-9703-7C72D2E42170}"/>
              </a:ext>
            </a:extLst>
          </p:cNvPr>
          <p:cNvSpPr/>
          <p:nvPr/>
        </p:nvSpPr>
        <p:spPr bwMode="auto">
          <a:xfrm>
            <a:off x="5605076" y="4663943"/>
            <a:ext cx="701060" cy="140958"/>
          </a:xfrm>
          <a:prstGeom prst="rect">
            <a:avLst/>
          </a:prstGeom>
          <a:solidFill>
            <a:schemeClr val="bg1"/>
          </a:solidFill>
          <a:ln w="12700">
            <a:solidFill>
              <a:srgbClr val="FF0000"/>
            </a:solidFill>
            <a:miter lim="800000"/>
            <a:headEnd/>
            <a:tailEnd/>
          </a:ln>
          <a:effectLst/>
        </p:spPr>
        <p:txBody>
          <a:bodyPr wrap="none" rtlCol="0" anchor="ctr" anchorCtr="0">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⑥認可確認</a:t>
            </a:r>
          </a:p>
        </p:txBody>
      </p:sp>
      <p:sp>
        <p:nvSpPr>
          <p:cNvPr id="89" name="テキスト ボックス 88">
            <a:extLst>
              <a:ext uri="{FF2B5EF4-FFF2-40B4-BE49-F238E27FC236}">
                <a16:creationId xmlns:a16="http://schemas.microsoft.com/office/drawing/2014/main" id="{EA530A26-7AA7-4A42-A3A5-A09926F96F70}"/>
              </a:ext>
            </a:extLst>
          </p:cNvPr>
          <p:cNvSpPr txBox="1"/>
          <p:nvPr/>
        </p:nvSpPr>
        <p:spPr>
          <a:xfrm>
            <a:off x="6588830" y="5702260"/>
            <a:ext cx="1728576"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リソース情報要求</a:t>
            </a:r>
            <a:r>
              <a:rPr lang="en-US" altLang="ja-JP" sz="700" dirty="0">
                <a:solidFill>
                  <a:prstClr val="black"/>
                </a:solidFill>
                <a:latin typeface="Meiryo UI" panose="020B0604030504040204" pitchFamily="50" charset="-128"/>
                <a:ea typeface="Meiryo UI" panose="020B0604030504040204" pitchFamily="50" charset="-128"/>
              </a:rPr>
              <a:t>(PAT</a:t>
            </a:r>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ID)</a:t>
            </a:r>
            <a:endParaRPr lang="ja-JP" altLang="en-US" sz="700" dirty="0">
              <a:solidFill>
                <a:prstClr val="black"/>
              </a:solidFill>
              <a:latin typeface="Meiryo UI" panose="020B0604030504040204" pitchFamily="50" charset="-128"/>
              <a:ea typeface="Meiryo UI" panose="020B0604030504040204" pitchFamily="50" charset="-128"/>
            </a:endParaRPr>
          </a:p>
        </p:txBody>
      </p:sp>
      <p:cxnSp>
        <p:nvCxnSpPr>
          <p:cNvPr id="90" name="直線矢印コネクタ 89">
            <a:extLst>
              <a:ext uri="{FF2B5EF4-FFF2-40B4-BE49-F238E27FC236}">
                <a16:creationId xmlns:a16="http://schemas.microsoft.com/office/drawing/2014/main" id="{78D52A7E-41B7-4D68-AEF6-DC113813E364}"/>
              </a:ext>
            </a:extLst>
          </p:cNvPr>
          <p:cNvCxnSpPr>
            <a:cxnSpLocks/>
            <a:stCxn id="146" idx="2"/>
          </p:cNvCxnSpPr>
          <p:nvPr/>
        </p:nvCxnSpPr>
        <p:spPr bwMode="auto">
          <a:xfrm flipH="1">
            <a:off x="6645279" y="5979885"/>
            <a:ext cx="1146067" cy="0"/>
          </a:xfrm>
          <a:prstGeom prst="straightConnector1">
            <a:avLst/>
          </a:prstGeom>
          <a:noFill/>
          <a:ln w="9525" cap="flat" cmpd="sng" algn="ctr">
            <a:solidFill>
              <a:schemeClr val="tx1"/>
            </a:solidFill>
            <a:prstDash val="solid"/>
            <a:round/>
            <a:headEnd type="none" w="med" len="med"/>
            <a:tailEnd type="triangle"/>
          </a:ln>
          <a:effectLst/>
        </p:spPr>
      </p:cxnSp>
      <p:sp>
        <p:nvSpPr>
          <p:cNvPr id="92" name="正方形/長方形 91">
            <a:extLst>
              <a:ext uri="{FF2B5EF4-FFF2-40B4-BE49-F238E27FC236}">
                <a16:creationId xmlns:a16="http://schemas.microsoft.com/office/drawing/2014/main" id="{4C948D06-D617-4E8B-A747-02475D51D074}"/>
              </a:ext>
            </a:extLst>
          </p:cNvPr>
          <p:cNvSpPr/>
          <p:nvPr/>
        </p:nvSpPr>
        <p:spPr bwMode="auto">
          <a:xfrm>
            <a:off x="7736800" y="4391616"/>
            <a:ext cx="112499" cy="15480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93" name="直線矢印コネクタ 92">
            <a:extLst>
              <a:ext uri="{FF2B5EF4-FFF2-40B4-BE49-F238E27FC236}">
                <a16:creationId xmlns:a16="http://schemas.microsoft.com/office/drawing/2014/main" id="{7148687B-759D-4C01-A831-47B417F00FA9}"/>
              </a:ext>
            </a:extLst>
          </p:cNvPr>
          <p:cNvCxnSpPr>
            <a:cxnSpLocks/>
            <a:endCxn id="92" idx="0"/>
          </p:cNvCxnSpPr>
          <p:nvPr/>
        </p:nvCxnSpPr>
        <p:spPr bwMode="auto">
          <a:xfrm>
            <a:off x="6649266" y="4391616"/>
            <a:ext cx="1143784" cy="0"/>
          </a:xfrm>
          <a:prstGeom prst="straightConnector1">
            <a:avLst/>
          </a:prstGeom>
          <a:noFill/>
          <a:ln w="9525" cap="flat" cmpd="sng" algn="ctr">
            <a:solidFill>
              <a:schemeClr val="tx1"/>
            </a:solidFill>
            <a:prstDash val="solid"/>
            <a:round/>
            <a:headEnd type="none" w="med" len="med"/>
            <a:tailEnd type="triangle"/>
          </a:ln>
          <a:effectLst/>
        </p:spPr>
      </p:cxnSp>
      <p:cxnSp>
        <p:nvCxnSpPr>
          <p:cNvPr id="94" name="直線矢印コネクタ 93">
            <a:extLst>
              <a:ext uri="{FF2B5EF4-FFF2-40B4-BE49-F238E27FC236}">
                <a16:creationId xmlns:a16="http://schemas.microsoft.com/office/drawing/2014/main" id="{F66678E6-2A21-4CE6-B458-CCBE4C37BEDA}"/>
              </a:ext>
            </a:extLst>
          </p:cNvPr>
          <p:cNvCxnSpPr>
            <a:cxnSpLocks/>
            <a:stCxn id="92" idx="2"/>
          </p:cNvCxnSpPr>
          <p:nvPr/>
        </p:nvCxnSpPr>
        <p:spPr bwMode="auto">
          <a:xfrm flipH="1">
            <a:off x="6649266" y="4546416"/>
            <a:ext cx="1143784" cy="0"/>
          </a:xfrm>
          <a:prstGeom prst="straightConnector1">
            <a:avLst/>
          </a:prstGeom>
          <a:noFill/>
          <a:ln w="9525" cap="flat" cmpd="sng" algn="ctr">
            <a:solidFill>
              <a:schemeClr val="tx1"/>
            </a:solidFill>
            <a:prstDash val="solid"/>
            <a:round/>
            <a:headEnd type="none" w="med" len="med"/>
            <a:tailEnd type="triangle"/>
          </a:ln>
          <a:effectLst/>
        </p:spPr>
      </p:cxnSp>
      <p:sp>
        <p:nvSpPr>
          <p:cNvPr id="95" name="テキスト ボックス 94">
            <a:extLst>
              <a:ext uri="{FF2B5EF4-FFF2-40B4-BE49-F238E27FC236}">
                <a16:creationId xmlns:a16="http://schemas.microsoft.com/office/drawing/2014/main" id="{426A81E6-ED52-46A2-9B68-9B95C49A8924}"/>
              </a:ext>
            </a:extLst>
          </p:cNvPr>
          <p:cNvSpPr txBox="1"/>
          <p:nvPr/>
        </p:nvSpPr>
        <p:spPr>
          <a:xfrm>
            <a:off x="6584594" y="4264737"/>
            <a:ext cx="2341369"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トークン確認</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認可トークン</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提供者コネクタ</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とシークレット</a:t>
            </a:r>
            <a:r>
              <a:rPr lang="en-US" altLang="ja-JP" sz="700" dirty="0">
                <a:solidFill>
                  <a:prstClr val="black"/>
                </a:solidFill>
                <a:latin typeface="Meiryo UI" panose="020B0604030504040204" pitchFamily="50" charset="-128"/>
                <a:ea typeface="Meiryo UI" panose="020B0604030504040204" pitchFamily="50" charset="-128"/>
              </a:rPr>
              <a:t>)</a:t>
            </a:r>
          </a:p>
        </p:txBody>
      </p:sp>
      <p:sp>
        <p:nvSpPr>
          <p:cNvPr id="96" name="テキスト ボックス 95">
            <a:extLst>
              <a:ext uri="{FF2B5EF4-FFF2-40B4-BE49-F238E27FC236}">
                <a16:creationId xmlns:a16="http://schemas.microsoft.com/office/drawing/2014/main" id="{53C92C01-3EAF-44D9-96A0-20D52086EDBB}"/>
              </a:ext>
            </a:extLst>
          </p:cNvPr>
          <p:cNvSpPr txBox="1"/>
          <p:nvPr/>
        </p:nvSpPr>
        <p:spPr>
          <a:xfrm>
            <a:off x="6586287" y="4421295"/>
            <a:ext cx="1420730"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結果</a:t>
            </a:r>
            <a:r>
              <a:rPr lang="en-US" altLang="ja-JP" sz="700" dirty="0">
                <a:solidFill>
                  <a:prstClr val="black"/>
                </a:solidFill>
                <a:latin typeface="Meiryo UI" panose="020B0604030504040204" pitchFamily="50" charset="-128"/>
                <a:ea typeface="Meiryo UI" panose="020B0604030504040204" pitchFamily="50" charset="-128"/>
              </a:rPr>
              <a:t>(CADDE</a:t>
            </a:r>
            <a:r>
              <a:rPr lang="ja-JP" altLang="en-US" sz="700" dirty="0">
                <a:solidFill>
                  <a:prstClr val="black"/>
                </a:solidFill>
                <a:latin typeface="Meiryo UI" panose="020B0604030504040204" pitchFamily="50" charset="-128"/>
                <a:ea typeface="Meiryo UI" panose="020B0604030504040204" pitchFamily="50" charset="-128"/>
              </a:rPr>
              <a:t>ユーザ</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利用者</a:t>
            </a:r>
            <a:r>
              <a:rPr lang="en-US" altLang="ja-JP" sz="700" dirty="0">
                <a:solidFill>
                  <a:prstClr val="black"/>
                </a:solidFill>
                <a:latin typeface="Meiryo UI" panose="020B0604030504040204" pitchFamily="50" charset="-128"/>
                <a:ea typeface="Meiryo UI" panose="020B0604030504040204" pitchFamily="50" charset="-128"/>
              </a:rPr>
              <a:t>)</a:t>
            </a:r>
          </a:p>
        </p:txBody>
      </p:sp>
      <p:sp>
        <p:nvSpPr>
          <p:cNvPr id="97" name="正方形/長方形 96">
            <a:extLst>
              <a:ext uri="{FF2B5EF4-FFF2-40B4-BE49-F238E27FC236}">
                <a16:creationId xmlns:a16="http://schemas.microsoft.com/office/drawing/2014/main" id="{D37A0E4C-6968-4594-B1D1-61D1166D5649}"/>
              </a:ext>
            </a:extLst>
          </p:cNvPr>
          <p:cNvSpPr/>
          <p:nvPr/>
        </p:nvSpPr>
        <p:spPr bwMode="auto">
          <a:xfrm>
            <a:off x="5605040" y="4202606"/>
            <a:ext cx="3442559" cy="388965"/>
          </a:xfrm>
          <a:prstGeom prst="rect">
            <a:avLst/>
          </a:prstGeom>
          <a:noFill/>
          <a:ln w="12700">
            <a:solidFill>
              <a:srgbClr val="FF0000"/>
            </a:solidFill>
            <a:miter lim="800000"/>
            <a:headEnd/>
            <a:tailEnd/>
          </a:ln>
          <a:effectLst/>
        </p:spPr>
        <p:txBody>
          <a:bodyPr wrap="none" rtlCol="0" anchor="ctr" anchorCtr="0">
            <a:noAutofit/>
          </a:bodyPr>
          <a:lstStyle/>
          <a:p>
            <a:pPr algn="ctr"/>
            <a:endParaRPr lang="ja-JP" altLang="en-US" sz="800" dirty="0">
              <a:latin typeface="Meiryo UI" panose="020B0604030504040204" pitchFamily="50" charset="-128"/>
              <a:ea typeface="Meiryo UI" panose="020B0604030504040204" pitchFamily="50" charset="-128"/>
            </a:endParaRPr>
          </a:p>
        </p:txBody>
      </p:sp>
      <p:sp>
        <p:nvSpPr>
          <p:cNvPr id="98" name="正方形/長方形 97">
            <a:extLst>
              <a:ext uri="{FF2B5EF4-FFF2-40B4-BE49-F238E27FC236}">
                <a16:creationId xmlns:a16="http://schemas.microsoft.com/office/drawing/2014/main" id="{8DC84F07-073E-49E2-8054-EAB11C8DDE0A}"/>
              </a:ext>
            </a:extLst>
          </p:cNvPr>
          <p:cNvSpPr/>
          <p:nvPr/>
        </p:nvSpPr>
        <p:spPr bwMode="auto">
          <a:xfrm>
            <a:off x="5605040" y="4199004"/>
            <a:ext cx="652879" cy="156788"/>
          </a:xfrm>
          <a:prstGeom prst="rect">
            <a:avLst/>
          </a:prstGeom>
          <a:solidFill>
            <a:schemeClr val="bg1"/>
          </a:solidFill>
          <a:ln w="12700">
            <a:solidFill>
              <a:srgbClr val="FF0000"/>
            </a:solidFill>
            <a:miter lim="800000"/>
            <a:headEnd/>
            <a:tailEnd/>
          </a:ln>
          <a:effectLst/>
        </p:spPr>
        <p:txBody>
          <a:bodyPr wrap="none" rtlCol="0" anchor="ctr" anchorCtr="0">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⑤トークン確認</a:t>
            </a:r>
          </a:p>
        </p:txBody>
      </p:sp>
      <p:cxnSp>
        <p:nvCxnSpPr>
          <p:cNvPr id="100" name="直線矢印コネクタ 99">
            <a:extLst>
              <a:ext uri="{FF2B5EF4-FFF2-40B4-BE49-F238E27FC236}">
                <a16:creationId xmlns:a16="http://schemas.microsoft.com/office/drawing/2014/main" id="{364E320D-2D37-4965-B3C3-CFD73D19CCD4}"/>
              </a:ext>
            </a:extLst>
          </p:cNvPr>
          <p:cNvCxnSpPr>
            <a:cxnSpLocks/>
            <a:stCxn id="152" idx="2"/>
          </p:cNvCxnSpPr>
          <p:nvPr/>
        </p:nvCxnSpPr>
        <p:spPr bwMode="auto">
          <a:xfrm flipH="1">
            <a:off x="4512600" y="3099769"/>
            <a:ext cx="996506" cy="1187"/>
          </a:xfrm>
          <a:prstGeom prst="straightConnector1">
            <a:avLst/>
          </a:prstGeom>
          <a:noFill/>
          <a:ln w="9525" cap="flat" cmpd="sng" algn="ctr">
            <a:solidFill>
              <a:schemeClr val="tx1"/>
            </a:solidFill>
            <a:prstDash val="solid"/>
            <a:round/>
            <a:headEnd type="none" w="med" len="med"/>
            <a:tailEnd type="triangle"/>
          </a:ln>
          <a:effectLst/>
        </p:spPr>
      </p:cxnSp>
      <p:sp>
        <p:nvSpPr>
          <p:cNvPr id="102" name="正方形/長方形 101">
            <a:extLst>
              <a:ext uri="{FF2B5EF4-FFF2-40B4-BE49-F238E27FC236}">
                <a16:creationId xmlns:a16="http://schemas.microsoft.com/office/drawing/2014/main" id="{4D56665D-A230-4188-8670-BD11964ECCC6}"/>
              </a:ext>
            </a:extLst>
          </p:cNvPr>
          <p:cNvSpPr/>
          <p:nvPr/>
        </p:nvSpPr>
        <p:spPr bwMode="auto">
          <a:xfrm>
            <a:off x="3301232" y="2785354"/>
            <a:ext cx="2821115" cy="365071"/>
          </a:xfrm>
          <a:prstGeom prst="rect">
            <a:avLst/>
          </a:prstGeom>
          <a:noFill/>
          <a:ln w="12700">
            <a:solidFill>
              <a:srgbClr val="FF0000"/>
            </a:solidFill>
            <a:miter lim="800000"/>
            <a:headEnd/>
            <a:tailEnd/>
          </a:ln>
          <a:effectLst/>
        </p:spPr>
        <p:txBody>
          <a:bodyPr wrap="none" rtlCol="0" anchor="ctr" anchorCtr="0">
            <a:noAutofit/>
          </a:bodyPr>
          <a:lstStyle/>
          <a:p>
            <a:pPr algn="ctr"/>
            <a:endParaRPr lang="ja-JP" altLang="en-US" sz="800" dirty="0">
              <a:latin typeface="Meiryo UI" panose="020B0604030504040204" pitchFamily="50" charset="-128"/>
              <a:ea typeface="Meiryo UI" panose="020B0604030504040204" pitchFamily="50" charset="-128"/>
            </a:endParaRPr>
          </a:p>
        </p:txBody>
      </p:sp>
      <p:sp>
        <p:nvSpPr>
          <p:cNvPr id="103" name="正方形/長方形 102">
            <a:extLst>
              <a:ext uri="{FF2B5EF4-FFF2-40B4-BE49-F238E27FC236}">
                <a16:creationId xmlns:a16="http://schemas.microsoft.com/office/drawing/2014/main" id="{B38D78B1-7B77-494B-B281-274CAC865F1D}"/>
              </a:ext>
            </a:extLst>
          </p:cNvPr>
          <p:cNvSpPr/>
          <p:nvPr/>
        </p:nvSpPr>
        <p:spPr bwMode="auto">
          <a:xfrm>
            <a:off x="3301613" y="2784698"/>
            <a:ext cx="714607" cy="149743"/>
          </a:xfrm>
          <a:prstGeom prst="rect">
            <a:avLst/>
          </a:prstGeom>
          <a:solidFill>
            <a:schemeClr val="bg1"/>
          </a:solidFill>
          <a:ln w="12700">
            <a:solidFill>
              <a:srgbClr val="FF0000"/>
            </a:solidFill>
            <a:miter lim="800000"/>
            <a:headEnd/>
            <a:tailEnd/>
          </a:ln>
          <a:effectLst/>
        </p:spPr>
        <p:txBody>
          <a:bodyPr wrap="none" rtlCol="0" anchor="ctr" anchorCtr="0">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③トークン確認</a:t>
            </a:r>
          </a:p>
        </p:txBody>
      </p:sp>
      <p:sp>
        <p:nvSpPr>
          <p:cNvPr id="109" name="正方形/長方形 108">
            <a:extLst>
              <a:ext uri="{FF2B5EF4-FFF2-40B4-BE49-F238E27FC236}">
                <a16:creationId xmlns:a16="http://schemas.microsoft.com/office/drawing/2014/main" id="{C0FB6C14-9059-450B-A111-3164E58AACF4}"/>
              </a:ext>
            </a:extLst>
          </p:cNvPr>
          <p:cNvSpPr/>
          <p:nvPr/>
        </p:nvSpPr>
        <p:spPr bwMode="auto">
          <a:xfrm>
            <a:off x="5466371" y="1861622"/>
            <a:ext cx="104822" cy="152924"/>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33" name="直線矢印コネクタ 32">
            <a:extLst>
              <a:ext uri="{FF2B5EF4-FFF2-40B4-BE49-F238E27FC236}">
                <a16:creationId xmlns:a16="http://schemas.microsoft.com/office/drawing/2014/main" id="{CF7A8EE8-5B7F-486C-B258-F29089529BC1}"/>
              </a:ext>
            </a:extLst>
          </p:cNvPr>
          <p:cNvCxnSpPr>
            <a:cxnSpLocks/>
            <a:endCxn id="109" idx="0"/>
          </p:cNvCxnSpPr>
          <p:nvPr/>
        </p:nvCxnSpPr>
        <p:spPr bwMode="auto">
          <a:xfrm flipV="1">
            <a:off x="2139873" y="1861622"/>
            <a:ext cx="3378909" cy="9279"/>
          </a:xfrm>
          <a:prstGeom prst="straightConnector1">
            <a:avLst/>
          </a:prstGeom>
          <a:noFill/>
          <a:ln w="9525" cap="flat" cmpd="sng" algn="ctr">
            <a:solidFill>
              <a:schemeClr val="tx1"/>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B2C793E-3CE5-4A41-B7E0-857C17167C1B}"/>
              </a:ext>
            </a:extLst>
          </p:cNvPr>
          <p:cNvCxnSpPr>
            <a:cxnSpLocks/>
            <a:stCxn id="109" idx="2"/>
          </p:cNvCxnSpPr>
          <p:nvPr/>
        </p:nvCxnSpPr>
        <p:spPr bwMode="auto">
          <a:xfrm flipH="1">
            <a:off x="2139873" y="2014546"/>
            <a:ext cx="3378909" cy="6351"/>
          </a:xfrm>
          <a:prstGeom prst="straightConnector1">
            <a:avLst/>
          </a:prstGeom>
          <a:noFill/>
          <a:ln w="9525" cap="flat" cmpd="sng" algn="ctr">
            <a:solidFill>
              <a:schemeClr val="tx1"/>
            </a:solidFill>
            <a:prstDash val="solid"/>
            <a:round/>
            <a:headEnd type="none" w="med" len="med"/>
            <a:tailEnd type="triangle"/>
          </a:ln>
          <a:effectLst/>
        </p:spPr>
      </p:cxnSp>
      <p:sp>
        <p:nvSpPr>
          <p:cNvPr id="144" name="正方形/長方形 143">
            <a:extLst>
              <a:ext uri="{FF2B5EF4-FFF2-40B4-BE49-F238E27FC236}">
                <a16:creationId xmlns:a16="http://schemas.microsoft.com/office/drawing/2014/main" id="{CAA0A134-7F84-4E16-9860-5F546BD1E84A}"/>
              </a:ext>
            </a:extLst>
          </p:cNvPr>
          <p:cNvSpPr/>
          <p:nvPr/>
        </p:nvSpPr>
        <p:spPr bwMode="auto">
          <a:xfrm>
            <a:off x="5459724" y="2509182"/>
            <a:ext cx="104822" cy="15480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51" name="直線矢印コネクタ 150">
            <a:extLst>
              <a:ext uri="{FF2B5EF4-FFF2-40B4-BE49-F238E27FC236}">
                <a16:creationId xmlns:a16="http://schemas.microsoft.com/office/drawing/2014/main" id="{3E58A43C-880D-4F9B-898D-5A4623EE0608}"/>
              </a:ext>
            </a:extLst>
          </p:cNvPr>
          <p:cNvCxnSpPr>
            <a:cxnSpLocks/>
            <a:endCxn id="152" idx="0"/>
          </p:cNvCxnSpPr>
          <p:nvPr/>
        </p:nvCxnSpPr>
        <p:spPr bwMode="auto">
          <a:xfrm>
            <a:off x="4512759" y="2943461"/>
            <a:ext cx="996347" cy="1508"/>
          </a:xfrm>
          <a:prstGeom prst="straightConnector1">
            <a:avLst/>
          </a:prstGeom>
          <a:noFill/>
          <a:ln w="9525" cap="flat" cmpd="sng" algn="ctr">
            <a:solidFill>
              <a:schemeClr val="tx1"/>
            </a:solidFill>
            <a:prstDash val="solid"/>
            <a:round/>
            <a:headEnd type="none" w="med" len="med"/>
            <a:tailEnd type="triangle"/>
          </a:ln>
          <a:effectLst/>
        </p:spPr>
      </p:cxnSp>
      <p:sp>
        <p:nvSpPr>
          <p:cNvPr id="152" name="正方形/長方形 151">
            <a:extLst>
              <a:ext uri="{FF2B5EF4-FFF2-40B4-BE49-F238E27FC236}">
                <a16:creationId xmlns:a16="http://schemas.microsoft.com/office/drawing/2014/main" id="{C8BF1354-83DC-4462-8B8A-779BBFA8A2A3}"/>
              </a:ext>
            </a:extLst>
          </p:cNvPr>
          <p:cNvSpPr/>
          <p:nvPr/>
        </p:nvSpPr>
        <p:spPr bwMode="auto">
          <a:xfrm>
            <a:off x="5456695" y="2944969"/>
            <a:ext cx="104822" cy="15480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
        <p:nvSpPr>
          <p:cNvPr id="155" name="テキスト ボックス 154">
            <a:extLst>
              <a:ext uri="{FF2B5EF4-FFF2-40B4-BE49-F238E27FC236}">
                <a16:creationId xmlns:a16="http://schemas.microsoft.com/office/drawing/2014/main" id="{07A4D43B-A735-4B3E-B0D6-F61CC5000C31}"/>
              </a:ext>
            </a:extLst>
          </p:cNvPr>
          <p:cNvSpPr txBox="1"/>
          <p:nvPr/>
        </p:nvSpPr>
        <p:spPr>
          <a:xfrm>
            <a:off x="4578919" y="2817503"/>
            <a:ext cx="820248" cy="107722"/>
          </a:xfrm>
          <a:prstGeom prst="rect">
            <a:avLst/>
          </a:prstGeom>
          <a:noFill/>
        </p:spPr>
        <p:txBody>
          <a:bodyPr wrap="square" tIns="0" bIns="0" rtlCol="0">
            <a:spAutoFit/>
          </a:bodyPr>
          <a:lstStyle/>
          <a:p>
            <a:pPr algn="ctr"/>
            <a:r>
              <a:rPr lang="ja-JP" altLang="en-US" sz="700" dirty="0">
                <a:solidFill>
                  <a:prstClr val="black"/>
                </a:solidFill>
                <a:latin typeface="Meiryo UI" panose="020B0604030504040204" pitchFamily="50" charset="-128"/>
                <a:ea typeface="Meiryo UI" panose="020B0604030504040204" pitchFamily="50" charset="-128"/>
              </a:rPr>
              <a:t>認証トークン</a:t>
            </a:r>
          </a:p>
        </p:txBody>
      </p:sp>
      <p:sp>
        <p:nvSpPr>
          <p:cNvPr id="101" name="テキスト ボックス 100">
            <a:extLst>
              <a:ext uri="{FF2B5EF4-FFF2-40B4-BE49-F238E27FC236}">
                <a16:creationId xmlns:a16="http://schemas.microsoft.com/office/drawing/2014/main" id="{6A30387C-4720-41B0-B27E-76B4662B585C}"/>
              </a:ext>
            </a:extLst>
          </p:cNvPr>
          <p:cNvSpPr txBox="1"/>
          <p:nvPr/>
        </p:nvSpPr>
        <p:spPr>
          <a:xfrm>
            <a:off x="4322949" y="2975792"/>
            <a:ext cx="1428364"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結果</a:t>
            </a:r>
            <a:r>
              <a:rPr lang="en-US" altLang="ja-JP" sz="700" dirty="0">
                <a:solidFill>
                  <a:prstClr val="black"/>
                </a:solidFill>
                <a:latin typeface="Meiryo UI" panose="020B0604030504040204" pitchFamily="50" charset="-128"/>
                <a:ea typeface="Meiryo UI" panose="020B0604030504040204" pitchFamily="50" charset="-128"/>
              </a:rPr>
              <a:t>(CADDE</a:t>
            </a:r>
            <a:r>
              <a:rPr lang="ja-JP" altLang="en-US" sz="700" dirty="0">
                <a:solidFill>
                  <a:prstClr val="black"/>
                </a:solidFill>
                <a:latin typeface="Meiryo UI" panose="020B0604030504040204" pitchFamily="50" charset="-128"/>
                <a:ea typeface="Meiryo UI" panose="020B0604030504040204" pitchFamily="50" charset="-128"/>
              </a:rPr>
              <a:t>ユーザ</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利用者</a:t>
            </a:r>
            <a:r>
              <a:rPr lang="en-US" altLang="ja-JP" sz="700" dirty="0">
                <a:solidFill>
                  <a:prstClr val="black"/>
                </a:solidFill>
                <a:latin typeface="Meiryo UI" panose="020B0604030504040204" pitchFamily="50" charset="-128"/>
                <a:ea typeface="Meiryo UI" panose="020B0604030504040204" pitchFamily="50" charset="-128"/>
              </a:rPr>
              <a:t>)</a:t>
            </a:r>
          </a:p>
        </p:txBody>
      </p:sp>
      <p:sp>
        <p:nvSpPr>
          <p:cNvPr id="174" name="正方形/長方形 173">
            <a:extLst>
              <a:ext uri="{FF2B5EF4-FFF2-40B4-BE49-F238E27FC236}">
                <a16:creationId xmlns:a16="http://schemas.microsoft.com/office/drawing/2014/main" id="{967974AA-74E7-45A1-AE13-8B03D46D6618}"/>
              </a:ext>
            </a:extLst>
          </p:cNvPr>
          <p:cNvSpPr/>
          <p:nvPr/>
        </p:nvSpPr>
        <p:spPr bwMode="auto">
          <a:xfrm>
            <a:off x="5456613" y="3768529"/>
            <a:ext cx="104822" cy="15480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49" name="直線矢印コネクタ 48">
            <a:extLst>
              <a:ext uri="{FF2B5EF4-FFF2-40B4-BE49-F238E27FC236}">
                <a16:creationId xmlns:a16="http://schemas.microsoft.com/office/drawing/2014/main" id="{ED447849-4A0E-4DE6-8B80-1BFD38043F5B}"/>
              </a:ext>
            </a:extLst>
          </p:cNvPr>
          <p:cNvCxnSpPr>
            <a:cxnSpLocks/>
            <a:endCxn id="174" idx="0"/>
          </p:cNvCxnSpPr>
          <p:nvPr/>
        </p:nvCxnSpPr>
        <p:spPr bwMode="auto">
          <a:xfrm flipH="1" flipV="1">
            <a:off x="5509024" y="3768529"/>
            <a:ext cx="2242961" cy="323"/>
          </a:xfrm>
          <a:prstGeom prst="straightConnector1">
            <a:avLst/>
          </a:prstGeom>
          <a:noFill/>
          <a:ln w="9525" cap="flat" cmpd="sng" algn="ctr">
            <a:solidFill>
              <a:schemeClr val="tx1"/>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725C305E-7831-49DB-983E-7BAEAAC12297}"/>
              </a:ext>
            </a:extLst>
          </p:cNvPr>
          <p:cNvCxnSpPr>
            <a:cxnSpLocks/>
          </p:cNvCxnSpPr>
          <p:nvPr/>
        </p:nvCxnSpPr>
        <p:spPr bwMode="auto">
          <a:xfrm>
            <a:off x="2151905" y="2247320"/>
            <a:ext cx="2299779" cy="8604"/>
          </a:xfrm>
          <a:prstGeom prst="straightConnector1">
            <a:avLst/>
          </a:prstGeom>
          <a:noFill/>
          <a:ln w="9525" cap="flat" cmpd="sng" algn="ctr">
            <a:solidFill>
              <a:schemeClr val="tx1"/>
            </a:solidFill>
            <a:prstDash val="solid"/>
            <a:round/>
            <a:headEnd type="none" w="med" len="med"/>
            <a:tailEnd type="triangle"/>
          </a:ln>
          <a:effectLst/>
        </p:spPr>
      </p:cxnSp>
      <p:sp>
        <p:nvSpPr>
          <p:cNvPr id="129" name="正方形/長方形 128">
            <a:extLst>
              <a:ext uri="{FF2B5EF4-FFF2-40B4-BE49-F238E27FC236}">
                <a16:creationId xmlns:a16="http://schemas.microsoft.com/office/drawing/2014/main" id="{35BE2E9C-DA86-43BA-B445-5ADAD56031B3}"/>
              </a:ext>
            </a:extLst>
          </p:cNvPr>
          <p:cNvSpPr/>
          <p:nvPr/>
        </p:nvSpPr>
        <p:spPr bwMode="auto">
          <a:xfrm>
            <a:off x="7745914" y="4809132"/>
            <a:ext cx="112499" cy="15480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57" name="直線矢印コネクタ 56">
            <a:extLst>
              <a:ext uri="{FF2B5EF4-FFF2-40B4-BE49-F238E27FC236}">
                <a16:creationId xmlns:a16="http://schemas.microsoft.com/office/drawing/2014/main" id="{50F2F0B8-E8DB-49C8-8C26-093E9F46E1D9}"/>
              </a:ext>
            </a:extLst>
          </p:cNvPr>
          <p:cNvCxnSpPr>
            <a:cxnSpLocks/>
            <a:endCxn id="129" idx="0"/>
          </p:cNvCxnSpPr>
          <p:nvPr/>
        </p:nvCxnSpPr>
        <p:spPr bwMode="auto">
          <a:xfrm>
            <a:off x="6642395" y="4809132"/>
            <a:ext cx="1159769" cy="0"/>
          </a:xfrm>
          <a:prstGeom prst="straightConnector1">
            <a:avLst/>
          </a:prstGeom>
          <a:noFill/>
          <a:ln w="9525" cap="flat" cmpd="sng" algn="ctr">
            <a:solidFill>
              <a:schemeClr val="tx1"/>
            </a:solidFill>
            <a:prstDash val="solid"/>
            <a:round/>
            <a:headEnd type="none" w="med" len="med"/>
            <a:tailEnd type="triangle"/>
          </a:ln>
          <a:effectLst/>
        </p:spPr>
      </p:cxnSp>
      <p:sp>
        <p:nvSpPr>
          <p:cNvPr id="135" name="正方形/長方形 134">
            <a:extLst>
              <a:ext uri="{FF2B5EF4-FFF2-40B4-BE49-F238E27FC236}">
                <a16:creationId xmlns:a16="http://schemas.microsoft.com/office/drawing/2014/main" id="{0AAFC3B2-76B2-4BA0-9186-C9009BADD285}"/>
              </a:ext>
            </a:extLst>
          </p:cNvPr>
          <p:cNvSpPr/>
          <p:nvPr/>
        </p:nvSpPr>
        <p:spPr bwMode="auto">
          <a:xfrm>
            <a:off x="7742098" y="5142130"/>
            <a:ext cx="112499" cy="15480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77" name="直線矢印コネクタ 76">
            <a:extLst>
              <a:ext uri="{FF2B5EF4-FFF2-40B4-BE49-F238E27FC236}">
                <a16:creationId xmlns:a16="http://schemas.microsoft.com/office/drawing/2014/main" id="{3380D13A-A5EB-4D23-B0BF-6B6F19B3DAAF}"/>
              </a:ext>
            </a:extLst>
          </p:cNvPr>
          <p:cNvCxnSpPr>
            <a:cxnSpLocks/>
            <a:endCxn id="135" idx="0"/>
          </p:cNvCxnSpPr>
          <p:nvPr/>
        </p:nvCxnSpPr>
        <p:spPr bwMode="auto">
          <a:xfrm>
            <a:off x="6649266" y="5142130"/>
            <a:ext cx="1149082" cy="0"/>
          </a:xfrm>
          <a:prstGeom prst="straightConnector1">
            <a:avLst/>
          </a:prstGeom>
          <a:noFill/>
          <a:ln w="9525" cap="flat" cmpd="sng" algn="ctr">
            <a:solidFill>
              <a:schemeClr val="tx1"/>
            </a:solidFill>
            <a:prstDash val="solid"/>
            <a:round/>
            <a:headEnd type="none" w="med" len="med"/>
            <a:tailEnd type="triangle"/>
          </a:ln>
          <a:effectLst/>
        </p:spPr>
      </p:cxnSp>
      <p:sp>
        <p:nvSpPr>
          <p:cNvPr id="141" name="正方形/長方形 140">
            <a:extLst>
              <a:ext uri="{FF2B5EF4-FFF2-40B4-BE49-F238E27FC236}">
                <a16:creationId xmlns:a16="http://schemas.microsoft.com/office/drawing/2014/main" id="{279210E0-7277-4363-B748-2C888A0E2813}"/>
              </a:ext>
            </a:extLst>
          </p:cNvPr>
          <p:cNvSpPr/>
          <p:nvPr/>
        </p:nvSpPr>
        <p:spPr bwMode="auto">
          <a:xfrm>
            <a:off x="7741035" y="5482042"/>
            <a:ext cx="112499" cy="15480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81" name="直線矢印コネクタ 80">
            <a:extLst>
              <a:ext uri="{FF2B5EF4-FFF2-40B4-BE49-F238E27FC236}">
                <a16:creationId xmlns:a16="http://schemas.microsoft.com/office/drawing/2014/main" id="{711EB1E2-27DE-4D83-AB59-683EE6CC7CB2}"/>
              </a:ext>
            </a:extLst>
          </p:cNvPr>
          <p:cNvCxnSpPr>
            <a:cxnSpLocks/>
            <a:endCxn id="141" idx="0"/>
          </p:cNvCxnSpPr>
          <p:nvPr/>
        </p:nvCxnSpPr>
        <p:spPr bwMode="auto">
          <a:xfrm>
            <a:off x="6642395" y="5482042"/>
            <a:ext cx="1154890" cy="0"/>
          </a:xfrm>
          <a:prstGeom prst="straightConnector1">
            <a:avLst/>
          </a:prstGeom>
          <a:noFill/>
          <a:ln w="9525" cap="flat" cmpd="sng" algn="ctr">
            <a:solidFill>
              <a:schemeClr val="tx1"/>
            </a:solidFill>
            <a:prstDash val="solid"/>
            <a:round/>
            <a:headEnd type="none" w="med" len="med"/>
            <a:tailEnd type="triangle"/>
          </a:ln>
          <a:effectLst/>
        </p:spPr>
      </p:cxnSp>
      <p:sp>
        <p:nvSpPr>
          <p:cNvPr id="146" name="正方形/長方形 145">
            <a:extLst>
              <a:ext uri="{FF2B5EF4-FFF2-40B4-BE49-F238E27FC236}">
                <a16:creationId xmlns:a16="http://schemas.microsoft.com/office/drawing/2014/main" id="{3EB9F3C6-C645-49DF-9D4B-F0110A2B9B89}"/>
              </a:ext>
            </a:extLst>
          </p:cNvPr>
          <p:cNvSpPr/>
          <p:nvPr/>
        </p:nvSpPr>
        <p:spPr bwMode="auto">
          <a:xfrm>
            <a:off x="7735096" y="5825085"/>
            <a:ext cx="112499" cy="15480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88" name="直線矢印コネクタ 87">
            <a:extLst>
              <a:ext uri="{FF2B5EF4-FFF2-40B4-BE49-F238E27FC236}">
                <a16:creationId xmlns:a16="http://schemas.microsoft.com/office/drawing/2014/main" id="{473319E7-CF19-445C-9C8E-A0837E83BC87}"/>
              </a:ext>
            </a:extLst>
          </p:cNvPr>
          <p:cNvCxnSpPr>
            <a:cxnSpLocks/>
            <a:endCxn id="146" idx="0"/>
          </p:cNvCxnSpPr>
          <p:nvPr/>
        </p:nvCxnSpPr>
        <p:spPr bwMode="auto">
          <a:xfrm>
            <a:off x="6635937" y="5825085"/>
            <a:ext cx="1155409" cy="0"/>
          </a:xfrm>
          <a:prstGeom prst="straightConnector1">
            <a:avLst/>
          </a:prstGeom>
          <a:noFill/>
          <a:ln w="9525" cap="flat" cmpd="sng" algn="ctr">
            <a:solidFill>
              <a:schemeClr val="tx1"/>
            </a:solidFill>
            <a:prstDash val="solid"/>
            <a:round/>
            <a:headEnd type="none" w="med" len="med"/>
            <a:tailEnd type="triangle"/>
          </a:ln>
          <a:effectLst/>
        </p:spPr>
      </p:cxnSp>
      <p:sp>
        <p:nvSpPr>
          <p:cNvPr id="91" name="テキスト ボックス 90">
            <a:extLst>
              <a:ext uri="{FF2B5EF4-FFF2-40B4-BE49-F238E27FC236}">
                <a16:creationId xmlns:a16="http://schemas.microsoft.com/office/drawing/2014/main" id="{02C13797-78ED-4919-811E-2438DF8AA130}"/>
              </a:ext>
            </a:extLst>
          </p:cNvPr>
          <p:cNvSpPr txBox="1"/>
          <p:nvPr/>
        </p:nvSpPr>
        <p:spPr>
          <a:xfrm>
            <a:off x="6588170" y="5857127"/>
            <a:ext cx="1498437"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リソース情報（取引</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、契約形態）</a:t>
            </a:r>
          </a:p>
        </p:txBody>
      </p:sp>
      <p:cxnSp>
        <p:nvCxnSpPr>
          <p:cNvPr id="58" name="直線矢印コネクタ 57">
            <a:extLst>
              <a:ext uri="{FF2B5EF4-FFF2-40B4-BE49-F238E27FC236}">
                <a16:creationId xmlns:a16="http://schemas.microsoft.com/office/drawing/2014/main" id="{1DED82F6-0443-41A9-BF17-917D76BC1A9B}"/>
              </a:ext>
            </a:extLst>
          </p:cNvPr>
          <p:cNvCxnSpPr>
            <a:cxnSpLocks/>
            <a:endCxn id="60" idx="0"/>
          </p:cNvCxnSpPr>
          <p:nvPr/>
        </p:nvCxnSpPr>
        <p:spPr bwMode="auto">
          <a:xfrm flipV="1">
            <a:off x="6661219" y="6268441"/>
            <a:ext cx="2077565" cy="1"/>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45978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8F469B8-6D6F-4A66-9B8F-B490668A0305}"/>
              </a:ext>
            </a:extLst>
          </p:cNvPr>
          <p:cNvSpPr/>
          <p:nvPr/>
        </p:nvSpPr>
        <p:spPr bwMode="auto">
          <a:xfrm>
            <a:off x="3822228" y="1106910"/>
            <a:ext cx="4483122" cy="5455866"/>
          </a:xfrm>
          <a:prstGeom prst="rect">
            <a:avLst/>
          </a:prstGeom>
          <a:solidFill>
            <a:schemeClr val="accent1">
              <a:lumMod val="20000"/>
              <a:lumOff val="80000"/>
              <a:alpha val="20000"/>
            </a:schemeClr>
          </a:solidFill>
          <a:ln w="6350">
            <a:solidFill>
              <a:schemeClr val="accent1"/>
            </a:solidFill>
            <a:miter lim="800000"/>
            <a:headEnd/>
            <a:tailEnd/>
          </a:ln>
          <a:effectLst/>
        </p:spPr>
        <p:txBody>
          <a:bodyPr wrap="none" rtlCol="0" anchor="t" anchorCtr="0">
            <a:noAutofit/>
          </a:bodyPr>
          <a:lstStyle/>
          <a:p>
            <a:pPr algn="ctr"/>
            <a:r>
              <a:rPr lang="ja-JP" altLang="en-US" sz="800" b="1" dirty="0">
                <a:solidFill>
                  <a:schemeClr val="accent1"/>
                </a:solidFill>
                <a:latin typeface="+mn-ea"/>
              </a:rPr>
              <a:t>分野間データ連携基盤</a:t>
            </a:r>
            <a:r>
              <a:rPr lang="en-US" altLang="ja-JP" sz="800" b="1" dirty="0">
                <a:solidFill>
                  <a:schemeClr val="accent1"/>
                </a:solidFill>
                <a:latin typeface="+mn-ea"/>
              </a:rPr>
              <a:t>(CADDE)</a:t>
            </a: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59839"/>
            <a:ext cx="9482454" cy="315678"/>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外部</a:t>
            </a:r>
            <a:r>
              <a:rPr lang="en-US" altLang="ja-JP" sz="1600" dirty="0">
                <a:latin typeface="Meiryo UI" panose="020B0604030504040204" pitchFamily="50" charset="-128"/>
                <a:ea typeface="Meiryo UI" panose="020B0604030504040204" pitchFamily="50" charset="-128"/>
              </a:rPr>
              <a:t>IdP</a:t>
            </a:r>
            <a:r>
              <a:rPr lang="ja-JP" altLang="en-US" sz="1600" dirty="0">
                <a:latin typeface="Meiryo UI" panose="020B0604030504040204" pitchFamily="50" charset="-128"/>
                <a:ea typeface="Meiryo UI" panose="020B0604030504040204" pitchFamily="50" charset="-128"/>
              </a:rPr>
              <a:t>を用いる認証認可のシーケンスを以下に示す。</a:t>
            </a:r>
            <a:endParaRPr lang="en-US" altLang="ja-JP" sz="16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a:xfrm>
            <a:off x="233999" y="117874"/>
            <a:ext cx="9270947" cy="432000"/>
          </a:xfrm>
        </p:spPr>
        <p:txBody>
          <a:bodyPr>
            <a:normAutofit fontScale="90000"/>
          </a:bodyPr>
          <a:lstStyle/>
          <a:p>
            <a:r>
              <a:rPr lang="en-US" altLang="ja-JP" sz="2000" dirty="0">
                <a:latin typeface="Meiryo UI" panose="020B0604030504040204" pitchFamily="50" charset="-128"/>
                <a:ea typeface="Meiryo UI" panose="020B0604030504040204" pitchFamily="50" charset="-128"/>
              </a:rPr>
              <a:t>2. </a:t>
            </a:r>
            <a:r>
              <a:rPr lang="ja-JP" altLang="en-US" sz="2000" dirty="0">
                <a:latin typeface="Meiryo UI" panose="020B0604030504040204" pitchFamily="50" charset="-128"/>
                <a:ea typeface="Meiryo UI" panose="020B0604030504040204" pitchFamily="50" charset="-128"/>
              </a:rPr>
              <a:t>認証認可方式 </a:t>
            </a:r>
            <a:r>
              <a:rPr lang="en-US" altLang="ja-JP" sz="2000" dirty="0">
                <a:latin typeface="Meiryo UI" panose="020B0604030504040204" pitchFamily="50" charset="-128"/>
                <a:ea typeface="Meiryo UI" panose="020B0604030504040204" pitchFamily="50" charset="-128"/>
              </a:rPr>
              <a:t>&gt; 2.2. </a:t>
            </a:r>
            <a:r>
              <a:rPr lang="ja-JP" altLang="en-US" sz="2000" dirty="0">
                <a:latin typeface="Meiryo UI" panose="020B0604030504040204" pitchFamily="50" charset="-128"/>
                <a:ea typeface="Meiryo UI" panose="020B0604030504040204" pitchFamily="50" charset="-128"/>
              </a:rPr>
              <a:t>分野間データ連携基盤の認証認可シーケンス</a:t>
            </a:r>
            <a:br>
              <a:rPr lang="en-US" altLang="ja-JP" sz="2000" dirty="0">
                <a:latin typeface="Meiryo UI" panose="020B0604030504040204" pitchFamily="50" charset="-128"/>
                <a:ea typeface="Meiryo UI" panose="020B0604030504040204" pitchFamily="50" charset="-128"/>
              </a:rPr>
            </a:br>
            <a:r>
              <a:rPr lang="en-US" altLang="ja-JP" sz="2000" dirty="0">
                <a:latin typeface="Meiryo UI" panose="020B0604030504040204" pitchFamily="50" charset="-128"/>
                <a:ea typeface="Meiryo UI" panose="020B0604030504040204" pitchFamily="50" charset="-128"/>
              </a:rPr>
              <a:t>&gt; 2.2.2 </a:t>
            </a:r>
            <a:r>
              <a:rPr lang="ja-JP" altLang="en-US" sz="2000" dirty="0">
                <a:latin typeface="Meiryo UI" panose="020B0604030504040204" pitchFamily="50" charset="-128"/>
                <a:ea typeface="Meiryo UI" panose="020B0604030504040204" pitchFamily="50" charset="-128"/>
              </a:rPr>
              <a:t>外部</a:t>
            </a:r>
            <a:r>
              <a:rPr lang="en-US" altLang="ja-JP" sz="2000" dirty="0">
                <a:latin typeface="Meiryo UI" panose="020B0604030504040204" pitchFamily="50" charset="-128"/>
                <a:ea typeface="Meiryo UI" panose="020B0604030504040204" pitchFamily="50" charset="-128"/>
              </a:rPr>
              <a:t>IdP</a:t>
            </a:r>
            <a:r>
              <a:rPr lang="ja-JP" altLang="en-US" sz="2000" dirty="0">
                <a:latin typeface="Meiryo UI" panose="020B0604030504040204" pitchFamily="50" charset="-128"/>
                <a:ea typeface="Meiryo UI" panose="020B0604030504040204" pitchFamily="50" charset="-128"/>
              </a:rPr>
              <a:t>を用いる認証認可ありのデータ取得</a:t>
            </a:r>
            <a:endParaRPr kumimoji="1" lang="ja-JP" altLang="en-US" sz="20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721C889F-289F-448C-9096-C6C6424D9D30}"/>
              </a:ext>
            </a:extLst>
          </p:cNvPr>
          <p:cNvSpPr txBox="1"/>
          <p:nvPr/>
        </p:nvSpPr>
        <p:spPr>
          <a:xfrm>
            <a:off x="1098691" y="1740011"/>
            <a:ext cx="857352"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データ取得要求</a:t>
            </a:r>
          </a:p>
        </p:txBody>
      </p:sp>
      <p:grpSp>
        <p:nvGrpSpPr>
          <p:cNvPr id="7" name="グループ化 6">
            <a:extLst>
              <a:ext uri="{FF2B5EF4-FFF2-40B4-BE49-F238E27FC236}">
                <a16:creationId xmlns:a16="http://schemas.microsoft.com/office/drawing/2014/main" id="{3549A369-CF4F-485D-99B9-F110831202CE}"/>
              </a:ext>
            </a:extLst>
          </p:cNvPr>
          <p:cNvGrpSpPr/>
          <p:nvPr/>
        </p:nvGrpSpPr>
        <p:grpSpPr>
          <a:xfrm>
            <a:off x="4113246" y="1302011"/>
            <a:ext cx="689244" cy="5257304"/>
            <a:chOff x="1343370" y="744876"/>
            <a:chExt cx="689244" cy="3806242"/>
          </a:xfrm>
        </p:grpSpPr>
        <p:sp>
          <p:nvSpPr>
            <p:cNvPr id="8" name="正方形/長方形 7">
              <a:extLst>
                <a:ext uri="{FF2B5EF4-FFF2-40B4-BE49-F238E27FC236}">
                  <a16:creationId xmlns:a16="http://schemas.microsoft.com/office/drawing/2014/main" id="{2E332D50-1B9F-4609-936A-6E6C20DDB676}"/>
                </a:ext>
              </a:extLst>
            </p:cNvPr>
            <p:cNvSpPr/>
            <p:nvPr/>
          </p:nvSpPr>
          <p:spPr bwMode="auto">
            <a:xfrm>
              <a:off x="1343370" y="744876"/>
              <a:ext cx="689244" cy="157326"/>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利用者コネクタ</a:t>
              </a:r>
            </a:p>
          </p:txBody>
        </p:sp>
        <p:cxnSp>
          <p:nvCxnSpPr>
            <p:cNvPr id="9" name="直線コネクタ 8">
              <a:extLst>
                <a:ext uri="{FF2B5EF4-FFF2-40B4-BE49-F238E27FC236}">
                  <a16:creationId xmlns:a16="http://schemas.microsoft.com/office/drawing/2014/main" id="{AAAD044D-1530-4782-8A84-3130E0A8DA72}"/>
                </a:ext>
              </a:extLst>
            </p:cNvPr>
            <p:cNvCxnSpPr>
              <a:cxnSpLocks/>
              <a:stCxn id="8" idx="2"/>
            </p:cNvCxnSpPr>
            <p:nvPr/>
          </p:nvCxnSpPr>
          <p:spPr bwMode="auto">
            <a:xfrm>
              <a:off x="1687992" y="902202"/>
              <a:ext cx="0" cy="3648916"/>
            </a:xfrm>
            <a:prstGeom prst="line">
              <a:avLst/>
            </a:prstGeom>
            <a:noFill/>
            <a:ln w="9525" cap="flat" cmpd="sng" algn="ctr">
              <a:solidFill>
                <a:schemeClr val="tx1"/>
              </a:solidFill>
              <a:prstDash val="solid"/>
              <a:round/>
              <a:headEnd type="none" w="med" len="med"/>
              <a:tailEnd type="none" w="med" len="med"/>
            </a:ln>
            <a:effectLst/>
          </p:spPr>
        </p:cxnSp>
      </p:grpSp>
      <p:grpSp>
        <p:nvGrpSpPr>
          <p:cNvPr id="10" name="グループ化 9">
            <a:extLst>
              <a:ext uri="{FF2B5EF4-FFF2-40B4-BE49-F238E27FC236}">
                <a16:creationId xmlns:a16="http://schemas.microsoft.com/office/drawing/2014/main" id="{B250FB17-48CE-48F9-B89D-C736820FC907}"/>
              </a:ext>
            </a:extLst>
          </p:cNvPr>
          <p:cNvGrpSpPr/>
          <p:nvPr/>
        </p:nvGrpSpPr>
        <p:grpSpPr>
          <a:xfrm>
            <a:off x="5207488" y="1298301"/>
            <a:ext cx="626724" cy="5245629"/>
            <a:chOff x="1365933" y="830359"/>
            <a:chExt cx="626724" cy="3840129"/>
          </a:xfrm>
        </p:grpSpPr>
        <p:sp>
          <p:nvSpPr>
            <p:cNvPr id="11" name="正方形/長方形 10">
              <a:extLst>
                <a:ext uri="{FF2B5EF4-FFF2-40B4-BE49-F238E27FC236}">
                  <a16:creationId xmlns:a16="http://schemas.microsoft.com/office/drawing/2014/main" id="{F39065C9-5F93-4AC7-94CD-E4F1D44E438D}"/>
                </a:ext>
              </a:extLst>
            </p:cNvPr>
            <p:cNvSpPr/>
            <p:nvPr/>
          </p:nvSpPr>
          <p:spPr bwMode="auto">
            <a:xfrm>
              <a:off x="1365933" y="830359"/>
              <a:ext cx="626724" cy="157326"/>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認証</a:t>
              </a:r>
              <a:endParaRPr lang="en-US" altLang="ja-JP" sz="800" dirty="0">
                <a:solidFill>
                  <a:prstClr val="black"/>
                </a:solidFill>
                <a:latin typeface="Meiryo UI" panose="020B0604030504040204" pitchFamily="50" charset="-128"/>
                <a:ea typeface="Meiryo UI" panose="020B0604030504040204" pitchFamily="50" charset="-128"/>
              </a:endParaRPr>
            </a:p>
            <a:p>
              <a:pPr algn="ctr"/>
              <a:r>
                <a:rPr lang="en-US" altLang="ja-JP" sz="800" dirty="0">
                  <a:solidFill>
                    <a:prstClr val="black"/>
                  </a:solidFill>
                  <a:latin typeface="Meiryo UI" panose="020B0604030504040204" pitchFamily="50" charset="-128"/>
                  <a:ea typeface="Meiryo UI" panose="020B0604030504040204" pitchFamily="50" charset="-128"/>
                </a:rPr>
                <a:t>(KeyCloak)</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2" name="直線コネクタ 11">
              <a:extLst>
                <a:ext uri="{FF2B5EF4-FFF2-40B4-BE49-F238E27FC236}">
                  <a16:creationId xmlns:a16="http://schemas.microsoft.com/office/drawing/2014/main" id="{FF64E60A-5694-412E-844C-1D0A71230748}"/>
                </a:ext>
              </a:extLst>
            </p:cNvPr>
            <p:cNvCxnSpPr>
              <a:cxnSpLocks/>
              <a:stCxn id="11" idx="2"/>
            </p:cNvCxnSpPr>
            <p:nvPr/>
          </p:nvCxnSpPr>
          <p:spPr bwMode="auto">
            <a:xfrm flipH="1">
              <a:off x="1665714" y="987685"/>
              <a:ext cx="13581" cy="3682803"/>
            </a:xfrm>
            <a:prstGeom prst="line">
              <a:avLst/>
            </a:prstGeom>
            <a:noFill/>
            <a:ln w="9525" cap="flat" cmpd="sng" algn="ctr">
              <a:solidFill>
                <a:schemeClr val="tx1"/>
              </a:solidFill>
              <a:prstDash val="solid"/>
              <a:round/>
              <a:headEnd type="none" w="med" len="med"/>
              <a:tailEnd type="none" w="med" len="med"/>
            </a:ln>
            <a:effectLst/>
          </p:spPr>
        </p:cxnSp>
      </p:grpSp>
      <p:grpSp>
        <p:nvGrpSpPr>
          <p:cNvPr id="13" name="グループ化 12">
            <a:extLst>
              <a:ext uri="{FF2B5EF4-FFF2-40B4-BE49-F238E27FC236}">
                <a16:creationId xmlns:a16="http://schemas.microsoft.com/office/drawing/2014/main" id="{E2449295-54E7-4D21-8661-DFA1B5FBFBE0}"/>
              </a:ext>
            </a:extLst>
          </p:cNvPr>
          <p:cNvGrpSpPr/>
          <p:nvPr/>
        </p:nvGrpSpPr>
        <p:grpSpPr>
          <a:xfrm>
            <a:off x="6217577" y="1300487"/>
            <a:ext cx="692881" cy="5258437"/>
            <a:chOff x="1305443" y="744876"/>
            <a:chExt cx="692881" cy="4132840"/>
          </a:xfrm>
        </p:grpSpPr>
        <p:sp>
          <p:nvSpPr>
            <p:cNvPr id="14" name="正方形/長方形 13">
              <a:extLst>
                <a:ext uri="{FF2B5EF4-FFF2-40B4-BE49-F238E27FC236}">
                  <a16:creationId xmlns:a16="http://schemas.microsoft.com/office/drawing/2014/main" id="{A8A0F06C-3380-49C8-A976-B76CD971772A}"/>
                </a:ext>
              </a:extLst>
            </p:cNvPr>
            <p:cNvSpPr/>
            <p:nvPr/>
          </p:nvSpPr>
          <p:spPr bwMode="auto">
            <a:xfrm>
              <a:off x="1305443" y="744876"/>
              <a:ext cx="692881" cy="171679"/>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提供者コネクタ</a:t>
              </a:r>
            </a:p>
          </p:txBody>
        </p:sp>
        <p:cxnSp>
          <p:nvCxnSpPr>
            <p:cNvPr id="15" name="直線コネクタ 14">
              <a:extLst>
                <a:ext uri="{FF2B5EF4-FFF2-40B4-BE49-F238E27FC236}">
                  <a16:creationId xmlns:a16="http://schemas.microsoft.com/office/drawing/2014/main" id="{F8325547-54D2-46C3-8A18-8BBF5FEF07A7}"/>
                </a:ext>
              </a:extLst>
            </p:cNvPr>
            <p:cNvCxnSpPr>
              <a:cxnSpLocks/>
            </p:cNvCxnSpPr>
            <p:nvPr/>
          </p:nvCxnSpPr>
          <p:spPr bwMode="auto">
            <a:xfrm>
              <a:off x="1662361" y="916555"/>
              <a:ext cx="0" cy="3961161"/>
            </a:xfrm>
            <a:prstGeom prst="line">
              <a:avLst/>
            </a:prstGeom>
            <a:noFill/>
            <a:ln w="9525" cap="flat" cmpd="sng" algn="ctr">
              <a:solidFill>
                <a:schemeClr val="tx1"/>
              </a:solidFill>
              <a:prstDash val="solid"/>
              <a:round/>
              <a:headEnd type="none" w="med" len="med"/>
              <a:tailEnd type="none" w="med" len="med"/>
            </a:ln>
            <a:effectLst/>
          </p:spPr>
        </p:cxnSp>
      </p:grpSp>
      <p:grpSp>
        <p:nvGrpSpPr>
          <p:cNvPr id="16" name="グループ化 15">
            <a:extLst>
              <a:ext uri="{FF2B5EF4-FFF2-40B4-BE49-F238E27FC236}">
                <a16:creationId xmlns:a16="http://schemas.microsoft.com/office/drawing/2014/main" id="{D7C4CA11-70F8-4BC0-B3B9-A35E3F92525C}"/>
              </a:ext>
            </a:extLst>
          </p:cNvPr>
          <p:cNvGrpSpPr/>
          <p:nvPr/>
        </p:nvGrpSpPr>
        <p:grpSpPr>
          <a:xfrm>
            <a:off x="7486542" y="1299992"/>
            <a:ext cx="626724" cy="5303302"/>
            <a:chOff x="1365913" y="850113"/>
            <a:chExt cx="626724" cy="4049401"/>
          </a:xfrm>
        </p:grpSpPr>
        <p:sp>
          <p:nvSpPr>
            <p:cNvPr id="17" name="正方形/長方形 16">
              <a:extLst>
                <a:ext uri="{FF2B5EF4-FFF2-40B4-BE49-F238E27FC236}">
                  <a16:creationId xmlns:a16="http://schemas.microsoft.com/office/drawing/2014/main" id="{4275F795-F749-4159-AA8F-D22695E817E6}"/>
                </a:ext>
              </a:extLst>
            </p:cNvPr>
            <p:cNvSpPr/>
            <p:nvPr/>
          </p:nvSpPr>
          <p:spPr bwMode="auto">
            <a:xfrm>
              <a:off x="1365913" y="850113"/>
              <a:ext cx="626724" cy="201048"/>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認可</a:t>
              </a:r>
              <a:endParaRPr lang="en-US" altLang="ja-JP" sz="800" dirty="0">
                <a:solidFill>
                  <a:prstClr val="black"/>
                </a:solidFill>
                <a:latin typeface="Meiryo UI" panose="020B0604030504040204" pitchFamily="50" charset="-128"/>
                <a:ea typeface="Meiryo UI" panose="020B0604030504040204" pitchFamily="50" charset="-128"/>
              </a:endParaRPr>
            </a:p>
            <a:p>
              <a:pPr algn="ctr"/>
              <a:r>
                <a:rPr lang="en-US" altLang="ja-JP" sz="800" dirty="0">
                  <a:solidFill>
                    <a:prstClr val="black"/>
                  </a:solidFill>
                  <a:latin typeface="Meiryo UI" panose="020B0604030504040204" pitchFamily="50" charset="-128"/>
                  <a:ea typeface="Meiryo UI" panose="020B0604030504040204" pitchFamily="50" charset="-128"/>
                </a:rPr>
                <a:t>(KeyCloak)</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8" name="直線コネクタ 17">
              <a:extLst>
                <a:ext uri="{FF2B5EF4-FFF2-40B4-BE49-F238E27FC236}">
                  <a16:creationId xmlns:a16="http://schemas.microsoft.com/office/drawing/2014/main" id="{B4DFED01-1312-4043-9580-7A97596C5991}"/>
                </a:ext>
              </a:extLst>
            </p:cNvPr>
            <p:cNvCxnSpPr>
              <a:cxnSpLocks/>
              <a:stCxn id="17" idx="2"/>
            </p:cNvCxnSpPr>
            <p:nvPr/>
          </p:nvCxnSpPr>
          <p:spPr bwMode="auto">
            <a:xfrm flipH="1">
              <a:off x="1674207" y="1051161"/>
              <a:ext cx="0" cy="3848353"/>
            </a:xfrm>
            <a:prstGeom prst="line">
              <a:avLst/>
            </a:prstGeom>
            <a:noFill/>
            <a:ln w="9525" cap="flat" cmpd="sng" algn="ctr">
              <a:solidFill>
                <a:schemeClr val="tx1"/>
              </a:solidFill>
              <a:prstDash val="solid"/>
              <a:round/>
              <a:headEnd type="none" w="med" len="med"/>
              <a:tailEnd type="none" w="med" len="med"/>
            </a:ln>
            <a:effectLst/>
          </p:spPr>
        </p:cxnSp>
      </p:grpSp>
      <p:grpSp>
        <p:nvGrpSpPr>
          <p:cNvPr id="19" name="グループ化 18">
            <a:extLst>
              <a:ext uri="{FF2B5EF4-FFF2-40B4-BE49-F238E27FC236}">
                <a16:creationId xmlns:a16="http://schemas.microsoft.com/office/drawing/2014/main" id="{B6844E40-C070-431B-886E-AB885E36C552}"/>
              </a:ext>
            </a:extLst>
          </p:cNvPr>
          <p:cNvGrpSpPr/>
          <p:nvPr/>
        </p:nvGrpSpPr>
        <p:grpSpPr>
          <a:xfrm>
            <a:off x="8421593" y="1302889"/>
            <a:ext cx="626724" cy="5280276"/>
            <a:chOff x="1371600" y="744878"/>
            <a:chExt cx="626724" cy="3822670"/>
          </a:xfrm>
        </p:grpSpPr>
        <p:sp>
          <p:nvSpPr>
            <p:cNvPr id="20" name="正方形/長方形 19">
              <a:extLst>
                <a:ext uri="{FF2B5EF4-FFF2-40B4-BE49-F238E27FC236}">
                  <a16:creationId xmlns:a16="http://schemas.microsoft.com/office/drawing/2014/main" id="{6FEED3D6-29A0-4CFD-800D-FF3939BA66B4}"/>
                </a:ext>
              </a:extLst>
            </p:cNvPr>
            <p:cNvSpPr/>
            <p:nvPr/>
          </p:nvSpPr>
          <p:spPr bwMode="auto">
            <a:xfrm>
              <a:off x="1371600" y="744878"/>
              <a:ext cx="626724" cy="173948"/>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データ管理</a:t>
              </a:r>
            </a:p>
          </p:txBody>
        </p:sp>
        <p:cxnSp>
          <p:nvCxnSpPr>
            <p:cNvPr id="21" name="直線コネクタ 20">
              <a:extLst>
                <a:ext uri="{FF2B5EF4-FFF2-40B4-BE49-F238E27FC236}">
                  <a16:creationId xmlns:a16="http://schemas.microsoft.com/office/drawing/2014/main" id="{D0473F51-34A8-499B-A4BB-F9EACD72250B}"/>
                </a:ext>
              </a:extLst>
            </p:cNvPr>
            <p:cNvCxnSpPr>
              <a:cxnSpLocks/>
              <a:stCxn id="20" idx="2"/>
            </p:cNvCxnSpPr>
            <p:nvPr/>
          </p:nvCxnSpPr>
          <p:spPr bwMode="auto">
            <a:xfrm>
              <a:off x="1684962" y="918826"/>
              <a:ext cx="0" cy="3648722"/>
            </a:xfrm>
            <a:prstGeom prst="line">
              <a:avLst/>
            </a:prstGeom>
            <a:noFill/>
            <a:ln w="9525" cap="flat" cmpd="sng" algn="ctr">
              <a:solidFill>
                <a:schemeClr val="tx1"/>
              </a:solidFill>
              <a:prstDash val="solid"/>
              <a:round/>
              <a:headEnd type="none" w="med" len="med"/>
              <a:tailEnd type="none" w="med" len="med"/>
            </a:ln>
            <a:effectLst/>
          </p:spPr>
        </p:cxnSp>
      </p:grpSp>
      <p:grpSp>
        <p:nvGrpSpPr>
          <p:cNvPr id="22" name="グループ化 21">
            <a:extLst>
              <a:ext uri="{FF2B5EF4-FFF2-40B4-BE49-F238E27FC236}">
                <a16:creationId xmlns:a16="http://schemas.microsoft.com/office/drawing/2014/main" id="{011AD97B-A446-4BC4-BD06-8ED82DF1E90D}"/>
              </a:ext>
            </a:extLst>
          </p:cNvPr>
          <p:cNvGrpSpPr/>
          <p:nvPr/>
        </p:nvGrpSpPr>
        <p:grpSpPr>
          <a:xfrm>
            <a:off x="1780407" y="1295102"/>
            <a:ext cx="626724" cy="5280890"/>
            <a:chOff x="1371600" y="744877"/>
            <a:chExt cx="626724" cy="4031903"/>
          </a:xfrm>
          <a:solidFill>
            <a:schemeClr val="bg1"/>
          </a:solidFill>
        </p:grpSpPr>
        <p:sp>
          <p:nvSpPr>
            <p:cNvPr id="23" name="正方形/長方形 22">
              <a:extLst>
                <a:ext uri="{FF2B5EF4-FFF2-40B4-BE49-F238E27FC236}">
                  <a16:creationId xmlns:a16="http://schemas.microsoft.com/office/drawing/2014/main" id="{D64E89A2-B19E-41A3-AC7A-A0E85EBE96B5}"/>
                </a:ext>
              </a:extLst>
            </p:cNvPr>
            <p:cNvSpPr/>
            <p:nvPr/>
          </p:nvSpPr>
          <p:spPr bwMode="auto">
            <a:xfrm>
              <a:off x="1371600" y="744877"/>
              <a:ext cx="626724" cy="183917"/>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en-US" altLang="ja-JP" sz="800" dirty="0">
                  <a:solidFill>
                    <a:prstClr val="black"/>
                  </a:solidFill>
                  <a:latin typeface="Meiryo UI" panose="020B0604030504040204" pitchFamily="50" charset="-128"/>
                  <a:ea typeface="Meiryo UI" panose="020B0604030504040204" pitchFamily="50" charset="-128"/>
                </a:rPr>
                <a:t>WebApp</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24" name="直線コネクタ 23">
              <a:extLst>
                <a:ext uri="{FF2B5EF4-FFF2-40B4-BE49-F238E27FC236}">
                  <a16:creationId xmlns:a16="http://schemas.microsoft.com/office/drawing/2014/main" id="{F335ABFA-D878-4EC7-862F-18EE577D8A44}"/>
                </a:ext>
              </a:extLst>
            </p:cNvPr>
            <p:cNvCxnSpPr>
              <a:cxnSpLocks/>
              <a:stCxn id="23" idx="2"/>
            </p:cNvCxnSpPr>
            <p:nvPr/>
          </p:nvCxnSpPr>
          <p:spPr bwMode="auto">
            <a:xfrm>
              <a:off x="1684962" y="928794"/>
              <a:ext cx="0" cy="3847986"/>
            </a:xfrm>
            <a:prstGeom prst="line">
              <a:avLst/>
            </a:prstGeom>
            <a:grpFill/>
            <a:ln w="9525" cap="flat" cmpd="sng" algn="ctr">
              <a:solidFill>
                <a:schemeClr val="tx1"/>
              </a:solidFill>
              <a:prstDash val="solid"/>
              <a:round/>
              <a:headEnd type="none" w="med" len="med"/>
              <a:tailEnd type="none" w="med" len="med"/>
            </a:ln>
            <a:effectLst/>
          </p:spPr>
        </p:cxnSp>
      </p:grpSp>
      <p:grpSp>
        <p:nvGrpSpPr>
          <p:cNvPr id="25" name="グループ化 24">
            <a:extLst>
              <a:ext uri="{FF2B5EF4-FFF2-40B4-BE49-F238E27FC236}">
                <a16:creationId xmlns:a16="http://schemas.microsoft.com/office/drawing/2014/main" id="{20E3C844-16F7-4E4D-A277-1A3A1EA3B67E}"/>
              </a:ext>
            </a:extLst>
          </p:cNvPr>
          <p:cNvGrpSpPr/>
          <p:nvPr/>
        </p:nvGrpSpPr>
        <p:grpSpPr>
          <a:xfrm>
            <a:off x="653766" y="1286167"/>
            <a:ext cx="626724" cy="5247772"/>
            <a:chOff x="1351493" y="744877"/>
            <a:chExt cx="626724" cy="4194609"/>
          </a:xfrm>
          <a:solidFill>
            <a:schemeClr val="bg1">
              <a:lumMod val="75000"/>
            </a:schemeClr>
          </a:solidFill>
        </p:grpSpPr>
        <p:sp>
          <p:nvSpPr>
            <p:cNvPr id="26" name="正方形/長方形 25">
              <a:extLst>
                <a:ext uri="{FF2B5EF4-FFF2-40B4-BE49-F238E27FC236}">
                  <a16:creationId xmlns:a16="http://schemas.microsoft.com/office/drawing/2014/main" id="{805312C9-AE39-43AE-A215-5C3017D7A87E}"/>
                </a:ext>
              </a:extLst>
            </p:cNvPr>
            <p:cNvSpPr/>
            <p:nvPr/>
          </p:nvSpPr>
          <p:spPr bwMode="auto">
            <a:xfrm>
              <a:off x="1351493" y="744877"/>
              <a:ext cx="626724" cy="166075"/>
            </a:xfrm>
            <a:prstGeom prst="rect">
              <a:avLst/>
            </a:prstGeom>
            <a:grp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利用者</a:t>
              </a:r>
            </a:p>
          </p:txBody>
        </p:sp>
        <p:cxnSp>
          <p:nvCxnSpPr>
            <p:cNvPr id="27" name="直線コネクタ 26">
              <a:extLst>
                <a:ext uri="{FF2B5EF4-FFF2-40B4-BE49-F238E27FC236}">
                  <a16:creationId xmlns:a16="http://schemas.microsoft.com/office/drawing/2014/main" id="{C9DB8A63-8ACE-486F-BC2B-B5836F16FD87}"/>
                </a:ext>
              </a:extLst>
            </p:cNvPr>
            <p:cNvCxnSpPr>
              <a:cxnSpLocks/>
              <a:stCxn id="26" idx="2"/>
            </p:cNvCxnSpPr>
            <p:nvPr/>
          </p:nvCxnSpPr>
          <p:spPr bwMode="auto">
            <a:xfrm flipH="1">
              <a:off x="1653925" y="910952"/>
              <a:ext cx="0" cy="4028534"/>
            </a:xfrm>
            <a:prstGeom prst="line">
              <a:avLst/>
            </a:prstGeom>
            <a:grpFill/>
            <a:ln w="9525" cap="flat" cmpd="sng" algn="ctr">
              <a:solidFill>
                <a:schemeClr val="tx1"/>
              </a:solidFill>
              <a:prstDash val="solid"/>
              <a:round/>
              <a:headEnd type="none" w="med" len="med"/>
              <a:tailEnd type="none" w="med" len="med"/>
            </a:ln>
            <a:effectLst/>
          </p:spPr>
        </p:cxnSp>
      </p:grpSp>
      <p:sp>
        <p:nvSpPr>
          <p:cNvPr id="28" name="正方形/長方形 27">
            <a:extLst>
              <a:ext uri="{FF2B5EF4-FFF2-40B4-BE49-F238E27FC236}">
                <a16:creationId xmlns:a16="http://schemas.microsoft.com/office/drawing/2014/main" id="{9DD920DA-3924-4AF9-B0F2-6B3C7C61DEF8}"/>
              </a:ext>
            </a:extLst>
          </p:cNvPr>
          <p:cNvSpPr/>
          <p:nvPr/>
        </p:nvSpPr>
        <p:spPr bwMode="auto">
          <a:xfrm>
            <a:off x="902710" y="1572244"/>
            <a:ext cx="112337" cy="4827545"/>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81057805-EFF1-48F8-ABC9-6B5CA3181303}"/>
              </a:ext>
            </a:extLst>
          </p:cNvPr>
          <p:cNvSpPr/>
          <p:nvPr/>
        </p:nvSpPr>
        <p:spPr bwMode="auto">
          <a:xfrm>
            <a:off x="2034272" y="1674021"/>
            <a:ext cx="117633" cy="4725768"/>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5FC23A66-9576-4984-989C-DD8E3AF0B4C1}"/>
              </a:ext>
            </a:extLst>
          </p:cNvPr>
          <p:cNvSpPr txBox="1"/>
          <p:nvPr/>
        </p:nvSpPr>
        <p:spPr>
          <a:xfrm>
            <a:off x="2105150" y="2122000"/>
            <a:ext cx="2668626"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データ取得要求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URL</a:t>
            </a:r>
            <a:r>
              <a:rPr lang="ja-JP" altLang="en-US" sz="700" dirty="0">
                <a:solidFill>
                  <a:prstClr val="black"/>
                </a:solidFill>
                <a:latin typeface="Meiryo UI" panose="020B0604030504040204" pitchFamily="50" charset="-128"/>
                <a:ea typeface="Meiryo UI" panose="020B0604030504040204" pitchFamily="50" charset="-128"/>
              </a:rPr>
              <a:t>、利用者トークン、</a:t>
            </a:r>
            <a:r>
              <a:rPr lang="ja-JP" altLang="en-US" sz="700" dirty="0">
                <a:solidFill>
                  <a:srgbClr val="FF0000"/>
                </a:solidFill>
                <a:latin typeface="Meiryo UI" panose="020B0604030504040204" pitchFamily="50" charset="-128"/>
                <a:ea typeface="Meiryo UI" panose="020B0604030504040204" pitchFamily="50" charset="-128"/>
              </a:rPr>
              <a:t>外部</a:t>
            </a:r>
            <a:r>
              <a:rPr lang="en-US" altLang="ja-JP" sz="700" dirty="0">
                <a:solidFill>
                  <a:srgbClr val="FF0000"/>
                </a:solidFill>
                <a:latin typeface="Meiryo UI" panose="020B0604030504040204" pitchFamily="50" charset="-128"/>
                <a:ea typeface="Meiryo UI" panose="020B0604030504040204" pitchFamily="50" charset="-128"/>
              </a:rPr>
              <a:t>IdP</a:t>
            </a:r>
            <a:r>
              <a:rPr lang="ja-JP" altLang="en-US" sz="700" dirty="0">
                <a:solidFill>
                  <a:srgbClr val="FF0000"/>
                </a:solidFill>
                <a:latin typeface="Meiryo UI" panose="020B0604030504040204" pitchFamily="50" charset="-128"/>
                <a:ea typeface="Meiryo UI" panose="020B0604030504040204" pitchFamily="50" charset="-128"/>
              </a:rPr>
              <a:t>の</a:t>
            </a:r>
            <a:r>
              <a:rPr lang="en-US" altLang="ja-JP" sz="700" dirty="0">
                <a:solidFill>
                  <a:srgbClr val="FF0000"/>
                </a:solidFill>
                <a:latin typeface="Meiryo UI" panose="020B0604030504040204" pitchFamily="50" charset="-128"/>
                <a:ea typeface="Meiryo UI" panose="020B0604030504040204" pitchFamily="50" charset="-128"/>
              </a:rPr>
              <a:t>URL</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cxnSp>
        <p:nvCxnSpPr>
          <p:cNvPr id="32" name="直線矢印コネクタ 31">
            <a:extLst>
              <a:ext uri="{FF2B5EF4-FFF2-40B4-BE49-F238E27FC236}">
                <a16:creationId xmlns:a16="http://schemas.microsoft.com/office/drawing/2014/main" id="{B35D9AB8-E579-4868-BDE0-7847B2F3E829}"/>
              </a:ext>
            </a:extLst>
          </p:cNvPr>
          <p:cNvCxnSpPr>
            <a:cxnSpLocks/>
          </p:cNvCxnSpPr>
          <p:nvPr/>
        </p:nvCxnSpPr>
        <p:spPr bwMode="auto">
          <a:xfrm>
            <a:off x="1015047" y="1866527"/>
            <a:ext cx="1019225" cy="0"/>
          </a:xfrm>
          <a:prstGeom prst="straightConnector1">
            <a:avLst/>
          </a:prstGeom>
          <a:noFill/>
          <a:ln w="9525" cap="flat" cmpd="sng" algn="ctr">
            <a:solidFill>
              <a:schemeClr val="tx1"/>
            </a:solidFill>
            <a:prstDash val="solid"/>
            <a:round/>
            <a:headEnd type="none" w="med" len="med"/>
            <a:tailEnd type="triangle"/>
          </a:ln>
          <a:effectLst/>
        </p:spPr>
      </p:cxnSp>
      <p:sp>
        <p:nvSpPr>
          <p:cNvPr id="35" name="テキスト ボックス 34">
            <a:extLst>
              <a:ext uri="{FF2B5EF4-FFF2-40B4-BE49-F238E27FC236}">
                <a16:creationId xmlns:a16="http://schemas.microsoft.com/office/drawing/2014/main" id="{69D97B9A-6916-4105-8F46-072C446347B9}"/>
              </a:ext>
            </a:extLst>
          </p:cNvPr>
          <p:cNvSpPr txBox="1"/>
          <p:nvPr/>
        </p:nvSpPr>
        <p:spPr>
          <a:xfrm>
            <a:off x="2256320" y="1732486"/>
            <a:ext cx="2062997"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認証要求</a:t>
            </a:r>
            <a:r>
              <a:rPr lang="en-US" altLang="ja-JP" sz="700" dirty="0">
                <a:solidFill>
                  <a:prstClr val="black"/>
                </a:solidFill>
                <a:latin typeface="Meiryo UI" panose="020B0604030504040204" pitchFamily="50" charset="-128"/>
                <a:ea typeface="Meiryo UI" panose="020B0604030504040204" pitchFamily="50" charset="-128"/>
              </a:rPr>
              <a:t>(CADDE</a:t>
            </a:r>
            <a:r>
              <a:rPr lang="ja-JP" altLang="en-US" sz="700" dirty="0">
                <a:solidFill>
                  <a:prstClr val="black"/>
                </a:solidFill>
                <a:latin typeface="Meiryo UI" panose="020B0604030504040204" pitchFamily="50" charset="-128"/>
                <a:ea typeface="Meiryo UI" panose="020B0604030504040204" pitchFamily="50" charset="-128"/>
              </a:rPr>
              <a:t>ユーザ名、パスワード</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3CE5B227-A418-4B16-9C13-45E80C7852E4}"/>
              </a:ext>
            </a:extLst>
          </p:cNvPr>
          <p:cNvSpPr txBox="1"/>
          <p:nvPr/>
        </p:nvSpPr>
        <p:spPr>
          <a:xfrm>
            <a:off x="2363846" y="1891748"/>
            <a:ext cx="1021059"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利用者トークン</a:t>
            </a:r>
          </a:p>
        </p:txBody>
      </p:sp>
      <p:sp>
        <p:nvSpPr>
          <p:cNvPr id="37" name="正方形/長方形 36">
            <a:extLst>
              <a:ext uri="{FF2B5EF4-FFF2-40B4-BE49-F238E27FC236}">
                <a16:creationId xmlns:a16="http://schemas.microsoft.com/office/drawing/2014/main" id="{C8A13B79-8EA0-4385-B760-30A1771325AE}"/>
              </a:ext>
            </a:extLst>
          </p:cNvPr>
          <p:cNvSpPr/>
          <p:nvPr/>
        </p:nvSpPr>
        <p:spPr bwMode="auto">
          <a:xfrm>
            <a:off x="4400729" y="2255923"/>
            <a:ext cx="112848" cy="4143867"/>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63" name="直線矢印コネクタ 62">
            <a:extLst>
              <a:ext uri="{FF2B5EF4-FFF2-40B4-BE49-F238E27FC236}">
                <a16:creationId xmlns:a16="http://schemas.microsoft.com/office/drawing/2014/main" id="{EFD4D1DB-F4C9-4BDD-A7E3-509DE250411E}"/>
              </a:ext>
            </a:extLst>
          </p:cNvPr>
          <p:cNvCxnSpPr>
            <a:cxnSpLocks/>
            <a:stCxn id="37" idx="2"/>
            <a:endCxn id="30" idx="2"/>
          </p:cNvCxnSpPr>
          <p:nvPr/>
        </p:nvCxnSpPr>
        <p:spPr bwMode="auto">
          <a:xfrm flipH="1" flipV="1">
            <a:off x="2093089" y="6399789"/>
            <a:ext cx="2364064" cy="1"/>
          </a:xfrm>
          <a:prstGeom prst="straightConnector1">
            <a:avLst/>
          </a:prstGeom>
          <a:noFill/>
          <a:ln w="9525" cap="flat" cmpd="sng" algn="ctr">
            <a:solidFill>
              <a:schemeClr val="tx1"/>
            </a:solidFill>
            <a:prstDash val="solid"/>
            <a:round/>
            <a:headEnd type="none" w="med" len="med"/>
            <a:tailEnd type="triangle"/>
          </a:ln>
          <a:effectLst/>
        </p:spPr>
      </p:cxnSp>
      <p:sp>
        <p:nvSpPr>
          <p:cNvPr id="64" name="テキスト ボックス 63">
            <a:extLst>
              <a:ext uri="{FF2B5EF4-FFF2-40B4-BE49-F238E27FC236}">
                <a16:creationId xmlns:a16="http://schemas.microsoft.com/office/drawing/2014/main" id="{DA23B519-5179-4CB0-9BD9-F640A1EE1CA8}"/>
              </a:ext>
            </a:extLst>
          </p:cNvPr>
          <p:cNvSpPr txBox="1"/>
          <p:nvPr/>
        </p:nvSpPr>
        <p:spPr>
          <a:xfrm>
            <a:off x="3628436" y="6264714"/>
            <a:ext cx="46492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a:t>
            </a:r>
          </a:p>
        </p:txBody>
      </p:sp>
      <p:cxnSp>
        <p:nvCxnSpPr>
          <p:cNvPr id="65" name="直線矢印コネクタ 64">
            <a:extLst>
              <a:ext uri="{FF2B5EF4-FFF2-40B4-BE49-F238E27FC236}">
                <a16:creationId xmlns:a16="http://schemas.microsoft.com/office/drawing/2014/main" id="{87E7F681-3548-447F-B274-FA18C61165DC}"/>
              </a:ext>
            </a:extLst>
          </p:cNvPr>
          <p:cNvCxnSpPr>
            <a:cxnSpLocks/>
            <a:stCxn id="30" idx="2"/>
            <a:endCxn id="28" idx="2"/>
          </p:cNvCxnSpPr>
          <p:nvPr/>
        </p:nvCxnSpPr>
        <p:spPr bwMode="auto">
          <a:xfrm flipH="1">
            <a:off x="958879" y="6399789"/>
            <a:ext cx="1134210" cy="0"/>
          </a:xfrm>
          <a:prstGeom prst="straightConnector1">
            <a:avLst/>
          </a:prstGeom>
          <a:noFill/>
          <a:ln w="9525" cap="flat" cmpd="sng" algn="ctr">
            <a:solidFill>
              <a:schemeClr val="tx1"/>
            </a:solidFill>
            <a:prstDash val="solid"/>
            <a:round/>
            <a:headEnd type="none" w="med" len="med"/>
            <a:tailEnd type="triangle"/>
          </a:ln>
          <a:effectLst/>
        </p:spPr>
      </p:cxnSp>
      <p:sp>
        <p:nvSpPr>
          <p:cNvPr id="66" name="テキスト ボックス 65">
            <a:extLst>
              <a:ext uri="{FF2B5EF4-FFF2-40B4-BE49-F238E27FC236}">
                <a16:creationId xmlns:a16="http://schemas.microsoft.com/office/drawing/2014/main" id="{5F244E64-9733-4311-B7E0-2BA47EE77855}"/>
              </a:ext>
            </a:extLst>
          </p:cNvPr>
          <p:cNvSpPr txBox="1"/>
          <p:nvPr/>
        </p:nvSpPr>
        <p:spPr>
          <a:xfrm>
            <a:off x="1374798" y="6278080"/>
            <a:ext cx="46492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a:t>
            </a:r>
          </a:p>
        </p:txBody>
      </p:sp>
      <p:sp>
        <p:nvSpPr>
          <p:cNvPr id="67" name="正方形/長方形 66">
            <a:extLst>
              <a:ext uri="{FF2B5EF4-FFF2-40B4-BE49-F238E27FC236}">
                <a16:creationId xmlns:a16="http://schemas.microsoft.com/office/drawing/2014/main" id="{79282A8F-F8C2-4258-B4F4-DAA44A340AC6}"/>
              </a:ext>
            </a:extLst>
          </p:cNvPr>
          <p:cNvSpPr/>
          <p:nvPr/>
        </p:nvSpPr>
        <p:spPr bwMode="auto">
          <a:xfrm>
            <a:off x="652468" y="1572422"/>
            <a:ext cx="4999371" cy="527833"/>
          </a:xfrm>
          <a:prstGeom prst="rect">
            <a:avLst/>
          </a:prstGeom>
          <a:noFill/>
          <a:ln w="12700">
            <a:solidFill>
              <a:srgbClr val="FF0000"/>
            </a:solidFill>
            <a:miter lim="800000"/>
            <a:headEnd/>
            <a:tailEnd/>
          </a:ln>
          <a:effectLst/>
        </p:spPr>
        <p:txBody>
          <a:bodyPr wrap="none" rtlCol="0" anchor="ctr" anchorCtr="0">
            <a:noAutofit/>
          </a:bodyPr>
          <a:lstStyle/>
          <a:p>
            <a:pPr algn="ctr"/>
            <a:endParaRPr lang="ja-JP" altLang="en-US" sz="800" dirty="0">
              <a:latin typeface="Meiryo UI" panose="020B0604030504040204" pitchFamily="50" charset="-128"/>
              <a:ea typeface="Meiryo UI" panose="020B0604030504040204" pitchFamily="50" charset="-128"/>
            </a:endParaRPr>
          </a:p>
        </p:txBody>
      </p:sp>
      <p:sp>
        <p:nvSpPr>
          <p:cNvPr id="68" name="正方形/長方形 67">
            <a:extLst>
              <a:ext uri="{FF2B5EF4-FFF2-40B4-BE49-F238E27FC236}">
                <a16:creationId xmlns:a16="http://schemas.microsoft.com/office/drawing/2014/main" id="{157D1A42-BBC1-4DB9-8F80-C4D9E7CDA6B8}"/>
              </a:ext>
            </a:extLst>
          </p:cNvPr>
          <p:cNvSpPr/>
          <p:nvPr/>
        </p:nvSpPr>
        <p:spPr bwMode="auto">
          <a:xfrm>
            <a:off x="651426" y="1572908"/>
            <a:ext cx="998272" cy="111103"/>
          </a:xfrm>
          <a:prstGeom prst="rect">
            <a:avLst/>
          </a:prstGeom>
          <a:solidFill>
            <a:schemeClr val="bg1"/>
          </a:solidFill>
          <a:ln w="12700">
            <a:solidFill>
              <a:srgbClr val="FF0000"/>
            </a:solidFill>
            <a:miter lim="800000"/>
            <a:headEnd/>
            <a:tailEnd/>
          </a:ln>
          <a:effectLst/>
        </p:spPr>
        <p:txBody>
          <a:bodyPr wrap="none" rtlCol="0" anchor="ctr" anchorCtr="0">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①トークンの取得</a:t>
            </a:r>
          </a:p>
        </p:txBody>
      </p:sp>
      <p:sp>
        <p:nvSpPr>
          <p:cNvPr id="69" name="正方形/長方形 68">
            <a:extLst>
              <a:ext uri="{FF2B5EF4-FFF2-40B4-BE49-F238E27FC236}">
                <a16:creationId xmlns:a16="http://schemas.microsoft.com/office/drawing/2014/main" id="{76C7D0EE-BA0B-4989-9365-6A444D2130B8}"/>
              </a:ext>
            </a:extLst>
          </p:cNvPr>
          <p:cNvSpPr/>
          <p:nvPr/>
        </p:nvSpPr>
        <p:spPr bwMode="auto">
          <a:xfrm>
            <a:off x="2823530" y="2326678"/>
            <a:ext cx="4280687" cy="599702"/>
          </a:xfrm>
          <a:prstGeom prst="rect">
            <a:avLst/>
          </a:prstGeom>
          <a:noFill/>
          <a:ln w="12700">
            <a:solidFill>
              <a:srgbClr val="FF0000"/>
            </a:solidFill>
            <a:miter lim="800000"/>
            <a:headEnd/>
            <a:tailEnd/>
          </a:ln>
          <a:effectLst/>
        </p:spPr>
        <p:txBody>
          <a:bodyPr wrap="none" rtlCol="0" anchor="ctr" anchorCtr="0">
            <a:noAutofit/>
          </a:bodyPr>
          <a:lstStyle/>
          <a:p>
            <a:pPr algn="ctr"/>
            <a:endParaRPr lang="ja-JP" altLang="en-US" sz="800" dirty="0">
              <a:latin typeface="Meiryo UI" panose="020B0604030504040204" pitchFamily="50" charset="-128"/>
              <a:ea typeface="Meiryo UI" panose="020B0604030504040204" pitchFamily="50" charset="-128"/>
            </a:endParaRPr>
          </a:p>
        </p:txBody>
      </p:sp>
      <p:sp>
        <p:nvSpPr>
          <p:cNvPr id="70" name="正方形/長方形 69">
            <a:extLst>
              <a:ext uri="{FF2B5EF4-FFF2-40B4-BE49-F238E27FC236}">
                <a16:creationId xmlns:a16="http://schemas.microsoft.com/office/drawing/2014/main" id="{EDD535BC-C4C5-4CBD-B733-EF5EA1A7E8D2}"/>
              </a:ext>
            </a:extLst>
          </p:cNvPr>
          <p:cNvSpPr/>
          <p:nvPr/>
        </p:nvSpPr>
        <p:spPr bwMode="auto">
          <a:xfrm>
            <a:off x="2821343" y="2328016"/>
            <a:ext cx="972008" cy="128548"/>
          </a:xfrm>
          <a:prstGeom prst="rect">
            <a:avLst/>
          </a:prstGeom>
          <a:solidFill>
            <a:schemeClr val="bg1"/>
          </a:solidFill>
          <a:ln w="12700">
            <a:solidFill>
              <a:srgbClr val="FF0000"/>
            </a:solidFill>
            <a:miter lim="800000"/>
            <a:headEnd/>
            <a:tailEnd/>
          </a:ln>
          <a:effectLst/>
        </p:spPr>
        <p:txBody>
          <a:bodyPr wrap="none" rtlCol="0" anchor="ctr" anchorCtr="0">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②トークン交換</a:t>
            </a:r>
            <a:r>
              <a:rPr lang="en-US" altLang="ja-JP" sz="800" dirty="0">
                <a:solidFill>
                  <a:srgbClr val="FF0000"/>
                </a:solidFill>
                <a:latin typeface="Meiryo UI" panose="020B0604030504040204" pitchFamily="50" charset="-128"/>
                <a:ea typeface="Meiryo UI" panose="020B0604030504040204" pitchFamily="50" charset="-128"/>
              </a:rPr>
              <a:t>(</a:t>
            </a:r>
            <a:r>
              <a:rPr lang="ja-JP" altLang="en-US" sz="800" dirty="0">
                <a:solidFill>
                  <a:srgbClr val="FF0000"/>
                </a:solidFill>
                <a:latin typeface="Meiryo UI" panose="020B0604030504040204" pitchFamily="50" charset="-128"/>
                <a:ea typeface="Meiryo UI" panose="020B0604030504040204" pitchFamily="50" charset="-128"/>
              </a:rPr>
              <a:t>認証</a:t>
            </a:r>
            <a:r>
              <a:rPr lang="en-US" altLang="ja-JP" sz="800" dirty="0">
                <a:solidFill>
                  <a:srgbClr val="FF0000"/>
                </a:solidFill>
                <a:latin typeface="Meiryo UI" panose="020B0604030504040204" pitchFamily="50" charset="-128"/>
                <a:ea typeface="Meiryo UI" panose="020B0604030504040204" pitchFamily="50" charset="-128"/>
              </a:rPr>
              <a:t>)</a:t>
            </a:r>
            <a:endParaRPr lang="ja-JP" altLang="en-US" sz="800" dirty="0">
              <a:solidFill>
                <a:srgbClr val="FF0000"/>
              </a:solidFill>
              <a:latin typeface="Meiryo UI" panose="020B0604030504040204" pitchFamily="50" charset="-128"/>
              <a:ea typeface="Meiryo UI" panose="020B0604030504040204" pitchFamily="50" charset="-128"/>
            </a:endParaRPr>
          </a:p>
        </p:txBody>
      </p:sp>
      <p:cxnSp>
        <p:nvCxnSpPr>
          <p:cNvPr id="100" name="直線矢印コネクタ 99">
            <a:extLst>
              <a:ext uri="{FF2B5EF4-FFF2-40B4-BE49-F238E27FC236}">
                <a16:creationId xmlns:a16="http://schemas.microsoft.com/office/drawing/2014/main" id="{364E320D-2D37-4965-B3C3-CFD73D19CCD4}"/>
              </a:ext>
            </a:extLst>
          </p:cNvPr>
          <p:cNvCxnSpPr>
            <a:cxnSpLocks/>
            <a:stCxn id="152" idx="2"/>
          </p:cNvCxnSpPr>
          <p:nvPr/>
        </p:nvCxnSpPr>
        <p:spPr bwMode="auto">
          <a:xfrm flipH="1">
            <a:off x="4512600" y="3292279"/>
            <a:ext cx="996506" cy="1187"/>
          </a:xfrm>
          <a:prstGeom prst="straightConnector1">
            <a:avLst/>
          </a:prstGeom>
          <a:noFill/>
          <a:ln w="9525" cap="flat" cmpd="sng" algn="ctr">
            <a:solidFill>
              <a:schemeClr val="tx1"/>
            </a:solidFill>
            <a:prstDash val="solid"/>
            <a:round/>
            <a:headEnd type="none" w="med" len="med"/>
            <a:tailEnd type="triangle"/>
          </a:ln>
          <a:effectLst/>
        </p:spPr>
      </p:cxnSp>
      <p:sp>
        <p:nvSpPr>
          <p:cNvPr id="102" name="正方形/長方形 101">
            <a:extLst>
              <a:ext uri="{FF2B5EF4-FFF2-40B4-BE49-F238E27FC236}">
                <a16:creationId xmlns:a16="http://schemas.microsoft.com/office/drawing/2014/main" id="{4D56665D-A230-4188-8670-BD11964ECCC6}"/>
              </a:ext>
            </a:extLst>
          </p:cNvPr>
          <p:cNvSpPr/>
          <p:nvPr/>
        </p:nvSpPr>
        <p:spPr bwMode="auto">
          <a:xfrm>
            <a:off x="3301232" y="2977864"/>
            <a:ext cx="2821115" cy="372932"/>
          </a:xfrm>
          <a:prstGeom prst="rect">
            <a:avLst/>
          </a:prstGeom>
          <a:noFill/>
          <a:ln w="12700">
            <a:solidFill>
              <a:srgbClr val="FF0000"/>
            </a:solidFill>
            <a:miter lim="800000"/>
            <a:headEnd/>
            <a:tailEnd/>
          </a:ln>
          <a:effectLst/>
        </p:spPr>
        <p:txBody>
          <a:bodyPr wrap="none" rtlCol="0" anchor="ctr" anchorCtr="0">
            <a:noAutofit/>
          </a:bodyPr>
          <a:lstStyle/>
          <a:p>
            <a:pPr algn="ctr"/>
            <a:endParaRPr lang="ja-JP" altLang="en-US" sz="800" dirty="0">
              <a:latin typeface="Meiryo UI" panose="020B0604030504040204" pitchFamily="50" charset="-128"/>
              <a:ea typeface="Meiryo UI" panose="020B0604030504040204" pitchFamily="50" charset="-128"/>
            </a:endParaRPr>
          </a:p>
        </p:txBody>
      </p:sp>
      <p:sp>
        <p:nvSpPr>
          <p:cNvPr id="103" name="正方形/長方形 102">
            <a:extLst>
              <a:ext uri="{FF2B5EF4-FFF2-40B4-BE49-F238E27FC236}">
                <a16:creationId xmlns:a16="http://schemas.microsoft.com/office/drawing/2014/main" id="{B38D78B1-7B77-494B-B281-274CAC865F1D}"/>
              </a:ext>
            </a:extLst>
          </p:cNvPr>
          <p:cNvSpPr/>
          <p:nvPr/>
        </p:nvSpPr>
        <p:spPr bwMode="auto">
          <a:xfrm>
            <a:off x="3301613" y="2977208"/>
            <a:ext cx="714607" cy="149743"/>
          </a:xfrm>
          <a:prstGeom prst="rect">
            <a:avLst/>
          </a:prstGeom>
          <a:solidFill>
            <a:schemeClr val="bg1"/>
          </a:solidFill>
          <a:ln w="12700">
            <a:solidFill>
              <a:srgbClr val="FF0000"/>
            </a:solidFill>
            <a:miter lim="800000"/>
            <a:headEnd/>
            <a:tailEnd/>
          </a:ln>
          <a:effectLst/>
        </p:spPr>
        <p:txBody>
          <a:bodyPr wrap="none" rtlCol="0" anchor="ctr" anchorCtr="0">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③トークン確認</a:t>
            </a:r>
          </a:p>
        </p:txBody>
      </p:sp>
      <p:cxnSp>
        <p:nvCxnSpPr>
          <p:cNvPr id="33" name="直線矢印コネクタ 32">
            <a:extLst>
              <a:ext uri="{FF2B5EF4-FFF2-40B4-BE49-F238E27FC236}">
                <a16:creationId xmlns:a16="http://schemas.microsoft.com/office/drawing/2014/main" id="{CF7A8EE8-5B7F-486C-B258-F29089529BC1}"/>
              </a:ext>
            </a:extLst>
          </p:cNvPr>
          <p:cNvCxnSpPr>
            <a:cxnSpLocks/>
            <a:endCxn id="109" idx="0"/>
          </p:cNvCxnSpPr>
          <p:nvPr/>
        </p:nvCxnSpPr>
        <p:spPr bwMode="auto">
          <a:xfrm>
            <a:off x="2156800" y="1860555"/>
            <a:ext cx="1106056" cy="1067"/>
          </a:xfrm>
          <a:prstGeom prst="straightConnector1">
            <a:avLst/>
          </a:prstGeom>
          <a:noFill/>
          <a:ln w="9525" cap="flat" cmpd="sng" algn="ctr">
            <a:solidFill>
              <a:schemeClr val="tx1"/>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B2C793E-3CE5-4A41-B7E0-857C17167C1B}"/>
              </a:ext>
            </a:extLst>
          </p:cNvPr>
          <p:cNvCxnSpPr>
            <a:cxnSpLocks/>
            <a:stCxn id="109" idx="2"/>
          </p:cNvCxnSpPr>
          <p:nvPr/>
        </p:nvCxnSpPr>
        <p:spPr bwMode="auto">
          <a:xfrm flipH="1">
            <a:off x="2139303" y="2014546"/>
            <a:ext cx="1123553" cy="2522"/>
          </a:xfrm>
          <a:prstGeom prst="straightConnector1">
            <a:avLst/>
          </a:prstGeom>
          <a:noFill/>
          <a:ln w="9525" cap="flat" cmpd="sng" algn="ctr">
            <a:solidFill>
              <a:schemeClr val="tx1"/>
            </a:solidFill>
            <a:prstDash val="solid"/>
            <a:round/>
            <a:headEnd type="none" w="med" len="med"/>
            <a:tailEnd type="triangle"/>
          </a:ln>
          <a:effectLst/>
        </p:spPr>
      </p:cxnSp>
      <p:cxnSp>
        <p:nvCxnSpPr>
          <p:cNvPr id="151" name="直線矢印コネクタ 150">
            <a:extLst>
              <a:ext uri="{FF2B5EF4-FFF2-40B4-BE49-F238E27FC236}">
                <a16:creationId xmlns:a16="http://schemas.microsoft.com/office/drawing/2014/main" id="{3E58A43C-880D-4F9B-898D-5A4623EE0608}"/>
              </a:ext>
            </a:extLst>
          </p:cNvPr>
          <p:cNvCxnSpPr>
            <a:cxnSpLocks/>
            <a:endCxn id="152" idx="0"/>
          </p:cNvCxnSpPr>
          <p:nvPr/>
        </p:nvCxnSpPr>
        <p:spPr bwMode="auto">
          <a:xfrm>
            <a:off x="4512759" y="3135971"/>
            <a:ext cx="996347" cy="1508"/>
          </a:xfrm>
          <a:prstGeom prst="straightConnector1">
            <a:avLst/>
          </a:prstGeom>
          <a:noFill/>
          <a:ln w="9525" cap="flat" cmpd="sng" algn="ctr">
            <a:solidFill>
              <a:schemeClr val="tx1"/>
            </a:solidFill>
            <a:prstDash val="solid"/>
            <a:round/>
            <a:headEnd type="none" w="med" len="med"/>
            <a:tailEnd type="triangle"/>
          </a:ln>
          <a:effectLst/>
        </p:spPr>
      </p:cxnSp>
      <p:sp>
        <p:nvSpPr>
          <p:cNvPr id="152" name="正方形/長方形 151">
            <a:extLst>
              <a:ext uri="{FF2B5EF4-FFF2-40B4-BE49-F238E27FC236}">
                <a16:creationId xmlns:a16="http://schemas.microsoft.com/office/drawing/2014/main" id="{C8BF1354-83DC-4462-8B8A-779BBFA8A2A3}"/>
              </a:ext>
            </a:extLst>
          </p:cNvPr>
          <p:cNvSpPr/>
          <p:nvPr/>
        </p:nvSpPr>
        <p:spPr bwMode="auto">
          <a:xfrm>
            <a:off x="5456695" y="3137479"/>
            <a:ext cx="104822" cy="15480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
        <p:nvSpPr>
          <p:cNvPr id="155" name="テキスト ボックス 154">
            <a:extLst>
              <a:ext uri="{FF2B5EF4-FFF2-40B4-BE49-F238E27FC236}">
                <a16:creationId xmlns:a16="http://schemas.microsoft.com/office/drawing/2014/main" id="{07A4D43B-A735-4B3E-B0D6-F61CC5000C31}"/>
              </a:ext>
            </a:extLst>
          </p:cNvPr>
          <p:cNvSpPr txBox="1"/>
          <p:nvPr/>
        </p:nvSpPr>
        <p:spPr>
          <a:xfrm>
            <a:off x="4578919" y="3010013"/>
            <a:ext cx="820248" cy="107722"/>
          </a:xfrm>
          <a:prstGeom prst="rect">
            <a:avLst/>
          </a:prstGeom>
          <a:noFill/>
        </p:spPr>
        <p:txBody>
          <a:bodyPr wrap="square" tIns="0" bIns="0" rtlCol="0">
            <a:spAutoFit/>
          </a:bodyPr>
          <a:lstStyle/>
          <a:p>
            <a:pPr algn="ctr"/>
            <a:r>
              <a:rPr lang="ja-JP" altLang="en-US" sz="700" dirty="0">
                <a:solidFill>
                  <a:prstClr val="black"/>
                </a:solidFill>
                <a:latin typeface="Meiryo UI" panose="020B0604030504040204" pitchFamily="50" charset="-128"/>
                <a:ea typeface="Meiryo UI" panose="020B0604030504040204" pitchFamily="50" charset="-128"/>
              </a:rPr>
              <a:t>認証トークン</a:t>
            </a:r>
          </a:p>
        </p:txBody>
      </p:sp>
      <p:sp>
        <p:nvSpPr>
          <p:cNvPr id="101" name="テキスト ボックス 100">
            <a:extLst>
              <a:ext uri="{FF2B5EF4-FFF2-40B4-BE49-F238E27FC236}">
                <a16:creationId xmlns:a16="http://schemas.microsoft.com/office/drawing/2014/main" id="{6A30387C-4720-41B0-B27E-76B4662B585C}"/>
              </a:ext>
            </a:extLst>
          </p:cNvPr>
          <p:cNvSpPr txBox="1"/>
          <p:nvPr/>
        </p:nvSpPr>
        <p:spPr>
          <a:xfrm>
            <a:off x="4322949" y="3168302"/>
            <a:ext cx="1428364"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結果</a:t>
            </a:r>
            <a:r>
              <a:rPr lang="en-US" altLang="ja-JP" sz="700" dirty="0">
                <a:solidFill>
                  <a:prstClr val="black"/>
                </a:solidFill>
                <a:latin typeface="Meiryo UI" panose="020B0604030504040204" pitchFamily="50" charset="-128"/>
                <a:ea typeface="Meiryo UI" panose="020B0604030504040204" pitchFamily="50" charset="-128"/>
              </a:rPr>
              <a:t>(CADDE</a:t>
            </a:r>
            <a:r>
              <a:rPr lang="ja-JP" altLang="en-US" sz="700" dirty="0">
                <a:solidFill>
                  <a:prstClr val="black"/>
                </a:solidFill>
                <a:latin typeface="Meiryo UI" panose="020B0604030504040204" pitchFamily="50" charset="-128"/>
                <a:ea typeface="Meiryo UI" panose="020B0604030504040204" pitchFamily="50" charset="-128"/>
              </a:rPr>
              <a:t>ユーザ</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利用者</a:t>
            </a:r>
            <a:r>
              <a:rPr lang="en-US" altLang="ja-JP" sz="700" dirty="0">
                <a:solidFill>
                  <a:prstClr val="black"/>
                </a:solidFill>
                <a:latin typeface="Meiryo UI" panose="020B0604030504040204" pitchFamily="50" charset="-128"/>
                <a:ea typeface="Meiryo UI" panose="020B0604030504040204" pitchFamily="50" charset="-128"/>
              </a:rPr>
              <a:t>)</a:t>
            </a:r>
          </a:p>
        </p:txBody>
      </p:sp>
      <p:cxnSp>
        <p:nvCxnSpPr>
          <p:cNvPr id="29" name="直線矢印コネクタ 28">
            <a:extLst>
              <a:ext uri="{FF2B5EF4-FFF2-40B4-BE49-F238E27FC236}">
                <a16:creationId xmlns:a16="http://schemas.microsoft.com/office/drawing/2014/main" id="{725C305E-7831-49DB-983E-7BAEAAC12297}"/>
              </a:ext>
            </a:extLst>
          </p:cNvPr>
          <p:cNvCxnSpPr>
            <a:cxnSpLocks/>
          </p:cNvCxnSpPr>
          <p:nvPr/>
        </p:nvCxnSpPr>
        <p:spPr bwMode="auto">
          <a:xfrm>
            <a:off x="2151905" y="2247320"/>
            <a:ext cx="2299779" cy="8604"/>
          </a:xfrm>
          <a:prstGeom prst="straightConnector1">
            <a:avLst/>
          </a:prstGeom>
          <a:noFill/>
          <a:ln w="9525" cap="flat" cmpd="sng" algn="ctr">
            <a:solidFill>
              <a:schemeClr val="tx1"/>
            </a:solidFill>
            <a:prstDash val="solid"/>
            <a:round/>
            <a:headEnd type="none" w="med" len="med"/>
            <a:tailEnd type="triangle"/>
          </a:ln>
          <a:effectLst/>
        </p:spPr>
      </p:cxnSp>
      <p:grpSp>
        <p:nvGrpSpPr>
          <p:cNvPr id="111" name="グループ化 110">
            <a:extLst>
              <a:ext uri="{FF2B5EF4-FFF2-40B4-BE49-F238E27FC236}">
                <a16:creationId xmlns:a16="http://schemas.microsoft.com/office/drawing/2014/main" id="{F633058A-EF5F-45CD-A25F-222F3AC40BF8}"/>
              </a:ext>
            </a:extLst>
          </p:cNvPr>
          <p:cNvGrpSpPr/>
          <p:nvPr/>
        </p:nvGrpSpPr>
        <p:grpSpPr>
          <a:xfrm>
            <a:off x="2956045" y="1286167"/>
            <a:ext cx="626724" cy="5285269"/>
            <a:chOff x="1371600" y="744877"/>
            <a:chExt cx="626724" cy="3802483"/>
          </a:xfrm>
          <a:solidFill>
            <a:schemeClr val="bg1">
              <a:lumMod val="75000"/>
            </a:schemeClr>
          </a:solidFill>
        </p:grpSpPr>
        <p:sp>
          <p:nvSpPr>
            <p:cNvPr id="112" name="正方形/長方形 111">
              <a:extLst>
                <a:ext uri="{FF2B5EF4-FFF2-40B4-BE49-F238E27FC236}">
                  <a16:creationId xmlns:a16="http://schemas.microsoft.com/office/drawing/2014/main" id="{69048768-6574-48DF-9B37-74BB8F963F14}"/>
                </a:ext>
              </a:extLst>
            </p:cNvPr>
            <p:cNvSpPr/>
            <p:nvPr/>
          </p:nvSpPr>
          <p:spPr bwMode="auto">
            <a:xfrm>
              <a:off x="1371600" y="744877"/>
              <a:ext cx="626724" cy="176459"/>
            </a:xfrm>
            <a:prstGeom prst="rect">
              <a:avLst/>
            </a:prstGeom>
            <a:grp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外部</a:t>
              </a:r>
              <a:r>
                <a:rPr lang="en-US" altLang="ja-JP" sz="800" dirty="0">
                  <a:solidFill>
                    <a:prstClr val="black"/>
                  </a:solidFill>
                  <a:latin typeface="Meiryo UI" panose="020B0604030504040204" pitchFamily="50" charset="-128"/>
                  <a:ea typeface="Meiryo UI" panose="020B0604030504040204" pitchFamily="50" charset="-128"/>
                </a:rPr>
                <a:t>IdP</a:t>
              </a:r>
            </a:p>
            <a:p>
              <a:pPr algn="ctr"/>
              <a:r>
                <a:rPr lang="en-US" altLang="ja-JP" sz="800" dirty="0">
                  <a:solidFill>
                    <a:prstClr val="black"/>
                  </a:solidFill>
                  <a:latin typeface="Meiryo UI" panose="020B0604030504040204" pitchFamily="50" charset="-128"/>
                  <a:ea typeface="Meiryo UI" panose="020B0604030504040204" pitchFamily="50" charset="-128"/>
                </a:rPr>
                <a:t>(KeyCloak)</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13" name="直線コネクタ 112">
              <a:extLst>
                <a:ext uri="{FF2B5EF4-FFF2-40B4-BE49-F238E27FC236}">
                  <a16:creationId xmlns:a16="http://schemas.microsoft.com/office/drawing/2014/main" id="{729DFEB7-91D4-4783-B124-F03089697493}"/>
                </a:ext>
              </a:extLst>
            </p:cNvPr>
            <p:cNvCxnSpPr>
              <a:cxnSpLocks/>
              <a:stCxn id="112" idx="2"/>
            </p:cNvCxnSpPr>
            <p:nvPr/>
          </p:nvCxnSpPr>
          <p:spPr bwMode="auto">
            <a:xfrm flipH="1">
              <a:off x="1674688" y="921336"/>
              <a:ext cx="0" cy="3626024"/>
            </a:xfrm>
            <a:prstGeom prst="line">
              <a:avLst/>
            </a:prstGeom>
            <a:grpFill/>
            <a:ln w="9525" cap="flat" cmpd="sng" algn="ctr">
              <a:solidFill>
                <a:schemeClr val="tx1"/>
              </a:solidFill>
              <a:prstDash val="solid"/>
              <a:round/>
              <a:headEnd type="none" w="med" len="med"/>
              <a:tailEnd type="none" w="med" len="med"/>
            </a:ln>
            <a:effectLst/>
          </p:spPr>
        </p:cxnSp>
      </p:grpSp>
      <p:sp>
        <p:nvSpPr>
          <p:cNvPr id="116" name="正方形/長方形 115">
            <a:extLst>
              <a:ext uri="{FF2B5EF4-FFF2-40B4-BE49-F238E27FC236}">
                <a16:creationId xmlns:a16="http://schemas.microsoft.com/office/drawing/2014/main" id="{80351DB5-3194-4704-8534-108F81BFC428}"/>
              </a:ext>
            </a:extLst>
          </p:cNvPr>
          <p:cNvSpPr/>
          <p:nvPr/>
        </p:nvSpPr>
        <p:spPr bwMode="auto">
          <a:xfrm>
            <a:off x="6528022" y="3495675"/>
            <a:ext cx="107915" cy="2912886"/>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17" name="直線矢印コネクタ 116">
            <a:extLst>
              <a:ext uri="{FF2B5EF4-FFF2-40B4-BE49-F238E27FC236}">
                <a16:creationId xmlns:a16="http://schemas.microsoft.com/office/drawing/2014/main" id="{0FFCBEDB-8AAE-4EDB-A44C-CC18D85B2746}"/>
              </a:ext>
            </a:extLst>
          </p:cNvPr>
          <p:cNvCxnSpPr>
            <a:cxnSpLocks/>
            <a:endCxn id="116" idx="0"/>
          </p:cNvCxnSpPr>
          <p:nvPr/>
        </p:nvCxnSpPr>
        <p:spPr bwMode="auto">
          <a:xfrm>
            <a:off x="4512600" y="3495675"/>
            <a:ext cx="2069380" cy="0"/>
          </a:xfrm>
          <a:prstGeom prst="straightConnector1">
            <a:avLst/>
          </a:prstGeom>
          <a:noFill/>
          <a:ln w="9525" cap="flat" cmpd="sng" algn="ctr">
            <a:solidFill>
              <a:schemeClr val="tx1"/>
            </a:solidFill>
            <a:prstDash val="solid"/>
            <a:round/>
            <a:headEnd type="none" w="med" len="med"/>
            <a:tailEnd type="triangle"/>
          </a:ln>
          <a:effectLst/>
        </p:spPr>
      </p:cxnSp>
      <p:sp>
        <p:nvSpPr>
          <p:cNvPr id="118" name="正方形/長方形 117">
            <a:extLst>
              <a:ext uri="{FF2B5EF4-FFF2-40B4-BE49-F238E27FC236}">
                <a16:creationId xmlns:a16="http://schemas.microsoft.com/office/drawing/2014/main" id="{8B2ED0D4-2D9E-460F-8D2F-A77ADADC384F}"/>
              </a:ext>
            </a:extLst>
          </p:cNvPr>
          <p:cNvSpPr/>
          <p:nvPr/>
        </p:nvSpPr>
        <p:spPr bwMode="auto">
          <a:xfrm>
            <a:off x="7749303" y="3733523"/>
            <a:ext cx="105723" cy="497923"/>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
        <p:nvSpPr>
          <p:cNvPr id="119" name="テキスト ボックス 118">
            <a:extLst>
              <a:ext uri="{FF2B5EF4-FFF2-40B4-BE49-F238E27FC236}">
                <a16:creationId xmlns:a16="http://schemas.microsoft.com/office/drawing/2014/main" id="{2966BACD-7AA5-4178-B826-3EE2C2D4EC6F}"/>
              </a:ext>
            </a:extLst>
          </p:cNvPr>
          <p:cNvSpPr txBox="1"/>
          <p:nvPr/>
        </p:nvSpPr>
        <p:spPr>
          <a:xfrm>
            <a:off x="4462481" y="3373244"/>
            <a:ext cx="2023510"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データ取得要求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認証トークン、リソース</a:t>
            </a:r>
            <a:r>
              <a:rPr lang="en-US" altLang="ja-JP" sz="700" dirty="0">
                <a:solidFill>
                  <a:prstClr val="black"/>
                </a:solidFill>
                <a:latin typeface="Meiryo UI" panose="020B0604030504040204" pitchFamily="50" charset="-128"/>
                <a:ea typeface="Meiryo UI" panose="020B0604030504040204" pitchFamily="50" charset="-128"/>
              </a:rPr>
              <a:t>URL)</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120" name="テキスト ボックス 119">
            <a:extLst>
              <a:ext uri="{FF2B5EF4-FFF2-40B4-BE49-F238E27FC236}">
                <a16:creationId xmlns:a16="http://schemas.microsoft.com/office/drawing/2014/main" id="{99788D2B-E453-4069-8669-35706932325E}"/>
              </a:ext>
            </a:extLst>
          </p:cNvPr>
          <p:cNvSpPr txBox="1"/>
          <p:nvPr/>
        </p:nvSpPr>
        <p:spPr>
          <a:xfrm>
            <a:off x="6583036" y="3601347"/>
            <a:ext cx="259940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認証要求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認証トークン、提供者コネクタ</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とシークレット</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cxnSp>
        <p:nvCxnSpPr>
          <p:cNvPr id="121" name="直線矢印コネクタ 120">
            <a:extLst>
              <a:ext uri="{FF2B5EF4-FFF2-40B4-BE49-F238E27FC236}">
                <a16:creationId xmlns:a16="http://schemas.microsoft.com/office/drawing/2014/main" id="{DC5DBD77-264C-4AE2-B425-D32B89C7E9D9}"/>
              </a:ext>
            </a:extLst>
          </p:cNvPr>
          <p:cNvCxnSpPr>
            <a:cxnSpLocks/>
            <a:endCxn id="118" idx="0"/>
          </p:cNvCxnSpPr>
          <p:nvPr/>
        </p:nvCxnSpPr>
        <p:spPr bwMode="auto">
          <a:xfrm>
            <a:off x="6642395" y="3733523"/>
            <a:ext cx="1159770" cy="0"/>
          </a:xfrm>
          <a:prstGeom prst="straightConnector1">
            <a:avLst/>
          </a:prstGeom>
          <a:noFill/>
          <a:ln w="9525" cap="flat" cmpd="sng" algn="ctr">
            <a:solidFill>
              <a:schemeClr val="tx1"/>
            </a:solidFill>
            <a:prstDash val="solid"/>
            <a:round/>
            <a:headEnd type="none" w="med" len="med"/>
            <a:tailEnd type="triangle"/>
          </a:ln>
          <a:effectLst/>
        </p:spPr>
      </p:cxnSp>
      <p:sp>
        <p:nvSpPr>
          <p:cNvPr id="122" name="テキスト ボックス 121">
            <a:extLst>
              <a:ext uri="{FF2B5EF4-FFF2-40B4-BE49-F238E27FC236}">
                <a16:creationId xmlns:a16="http://schemas.microsoft.com/office/drawing/2014/main" id="{7710C090-7397-49B8-A5A6-5DC0B65A70B3}"/>
              </a:ext>
            </a:extLst>
          </p:cNvPr>
          <p:cNvSpPr txBox="1"/>
          <p:nvPr/>
        </p:nvSpPr>
        <p:spPr>
          <a:xfrm>
            <a:off x="5508563" y="3790929"/>
            <a:ext cx="2303668" cy="107722"/>
          </a:xfrm>
          <a:prstGeom prst="rect">
            <a:avLst/>
          </a:prstGeom>
          <a:noFill/>
        </p:spPr>
        <p:txBody>
          <a:bodyPr wrap="square" tIns="0" bIns="0" rtlCol="0">
            <a:spAutoFit/>
          </a:bodyPr>
          <a:lstStyle/>
          <a:p>
            <a:r>
              <a:rPr lang="en-US" altLang="ja-JP" sz="700" dirty="0">
                <a:solidFill>
                  <a:prstClr val="black"/>
                </a:solidFill>
                <a:latin typeface="Meiryo UI" panose="020B0604030504040204" pitchFamily="50" charset="-128"/>
                <a:ea typeface="Meiryo UI" panose="020B0604030504040204" pitchFamily="50" charset="-128"/>
              </a:rPr>
              <a:t>IdP</a:t>
            </a:r>
            <a:r>
              <a:rPr lang="ja-JP" altLang="en-US" sz="700" dirty="0">
                <a:solidFill>
                  <a:prstClr val="black"/>
                </a:solidFill>
                <a:latin typeface="Meiryo UI" panose="020B0604030504040204" pitchFamily="50" charset="-128"/>
                <a:ea typeface="Meiryo UI" panose="020B0604030504040204" pitchFamily="50" charset="-128"/>
              </a:rPr>
              <a:t>連携による認証要求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利用者コネクタ</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、シークレット</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123" name="テキスト ボックス 122">
            <a:extLst>
              <a:ext uri="{FF2B5EF4-FFF2-40B4-BE49-F238E27FC236}">
                <a16:creationId xmlns:a16="http://schemas.microsoft.com/office/drawing/2014/main" id="{F64DB108-EBC0-4FF8-B4D9-211DAD3B147D}"/>
              </a:ext>
            </a:extLst>
          </p:cNvPr>
          <p:cNvSpPr txBox="1"/>
          <p:nvPr/>
        </p:nvSpPr>
        <p:spPr>
          <a:xfrm>
            <a:off x="5507269" y="3949901"/>
            <a:ext cx="666604"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認証結果</a:t>
            </a:r>
          </a:p>
        </p:txBody>
      </p:sp>
      <p:cxnSp>
        <p:nvCxnSpPr>
          <p:cNvPr id="124" name="直線矢印コネクタ 123">
            <a:extLst>
              <a:ext uri="{FF2B5EF4-FFF2-40B4-BE49-F238E27FC236}">
                <a16:creationId xmlns:a16="http://schemas.microsoft.com/office/drawing/2014/main" id="{45AB603D-9B6F-4600-9859-2F8604C94634}"/>
              </a:ext>
            </a:extLst>
          </p:cNvPr>
          <p:cNvCxnSpPr>
            <a:cxnSpLocks/>
            <a:stCxn id="164" idx="2"/>
          </p:cNvCxnSpPr>
          <p:nvPr/>
        </p:nvCxnSpPr>
        <p:spPr bwMode="auto">
          <a:xfrm flipV="1">
            <a:off x="5509024" y="4070110"/>
            <a:ext cx="2227776" cy="3616"/>
          </a:xfrm>
          <a:prstGeom prst="straightConnector1">
            <a:avLst/>
          </a:prstGeom>
          <a:noFill/>
          <a:ln w="9525" cap="flat" cmpd="sng" algn="ctr">
            <a:solidFill>
              <a:schemeClr val="tx1"/>
            </a:solidFill>
            <a:prstDash val="solid"/>
            <a:round/>
            <a:headEnd type="none" w="med" len="med"/>
            <a:tailEnd type="triangle"/>
          </a:ln>
          <a:effectLst/>
        </p:spPr>
      </p:cxnSp>
      <p:cxnSp>
        <p:nvCxnSpPr>
          <p:cNvPr id="125" name="直線矢印コネクタ 124">
            <a:extLst>
              <a:ext uri="{FF2B5EF4-FFF2-40B4-BE49-F238E27FC236}">
                <a16:creationId xmlns:a16="http://schemas.microsoft.com/office/drawing/2014/main" id="{0CC7C07D-2A40-42FA-ADD2-BD9EA785748E}"/>
              </a:ext>
            </a:extLst>
          </p:cNvPr>
          <p:cNvCxnSpPr>
            <a:cxnSpLocks/>
            <a:stCxn id="118" idx="2"/>
          </p:cNvCxnSpPr>
          <p:nvPr/>
        </p:nvCxnSpPr>
        <p:spPr bwMode="auto">
          <a:xfrm flipH="1" flipV="1">
            <a:off x="6633847" y="4231381"/>
            <a:ext cx="1168318" cy="65"/>
          </a:xfrm>
          <a:prstGeom prst="straightConnector1">
            <a:avLst/>
          </a:prstGeom>
          <a:noFill/>
          <a:ln w="9525" cap="flat" cmpd="sng" algn="ctr">
            <a:solidFill>
              <a:schemeClr val="tx1"/>
            </a:solidFill>
            <a:prstDash val="solid"/>
            <a:round/>
            <a:headEnd type="none" w="med" len="med"/>
            <a:tailEnd type="triangle"/>
          </a:ln>
          <a:effectLst/>
        </p:spPr>
      </p:cxnSp>
      <p:sp>
        <p:nvSpPr>
          <p:cNvPr id="126" name="テキスト ボックス 125">
            <a:extLst>
              <a:ext uri="{FF2B5EF4-FFF2-40B4-BE49-F238E27FC236}">
                <a16:creationId xmlns:a16="http://schemas.microsoft.com/office/drawing/2014/main" id="{18359C4E-AEC7-44DF-AD76-C8FFE032E8EE}"/>
              </a:ext>
            </a:extLst>
          </p:cNvPr>
          <p:cNvSpPr txBox="1"/>
          <p:nvPr/>
        </p:nvSpPr>
        <p:spPr>
          <a:xfrm>
            <a:off x="6720611" y="4109245"/>
            <a:ext cx="888422"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認可トークン</a:t>
            </a:r>
          </a:p>
        </p:txBody>
      </p:sp>
      <p:sp>
        <p:nvSpPr>
          <p:cNvPr id="128" name="テキスト ボックス 127">
            <a:extLst>
              <a:ext uri="{FF2B5EF4-FFF2-40B4-BE49-F238E27FC236}">
                <a16:creationId xmlns:a16="http://schemas.microsoft.com/office/drawing/2014/main" id="{0471FFAF-6C03-407C-9E7A-EB3D68A8E4DC}"/>
              </a:ext>
            </a:extLst>
          </p:cNvPr>
          <p:cNvSpPr txBox="1"/>
          <p:nvPr/>
        </p:nvSpPr>
        <p:spPr>
          <a:xfrm>
            <a:off x="6592500" y="6135550"/>
            <a:ext cx="1585876"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データ取得要求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URL)</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130" name="正方形/長方形 129">
            <a:extLst>
              <a:ext uri="{FF2B5EF4-FFF2-40B4-BE49-F238E27FC236}">
                <a16:creationId xmlns:a16="http://schemas.microsoft.com/office/drawing/2014/main" id="{18D4B4B6-0DC2-480B-8CAA-505B3730B7A9}"/>
              </a:ext>
            </a:extLst>
          </p:cNvPr>
          <p:cNvSpPr/>
          <p:nvPr/>
        </p:nvSpPr>
        <p:spPr bwMode="auto">
          <a:xfrm>
            <a:off x="8686684" y="6268441"/>
            <a:ext cx="104200" cy="140119"/>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31" name="直線矢印コネクタ 130">
            <a:extLst>
              <a:ext uri="{FF2B5EF4-FFF2-40B4-BE49-F238E27FC236}">
                <a16:creationId xmlns:a16="http://schemas.microsoft.com/office/drawing/2014/main" id="{42EEA4CB-8F2C-4E23-8ABC-DC44039A9A0C}"/>
              </a:ext>
            </a:extLst>
          </p:cNvPr>
          <p:cNvCxnSpPr>
            <a:cxnSpLocks/>
            <a:stCxn id="116" idx="2"/>
          </p:cNvCxnSpPr>
          <p:nvPr/>
        </p:nvCxnSpPr>
        <p:spPr bwMode="auto">
          <a:xfrm flipH="1" flipV="1">
            <a:off x="4457153" y="6399790"/>
            <a:ext cx="2124827" cy="8771"/>
          </a:xfrm>
          <a:prstGeom prst="straightConnector1">
            <a:avLst/>
          </a:prstGeom>
          <a:noFill/>
          <a:ln w="9525" cap="flat" cmpd="sng" algn="ctr">
            <a:solidFill>
              <a:schemeClr val="tx1"/>
            </a:solidFill>
            <a:prstDash val="solid"/>
            <a:round/>
            <a:headEnd type="none" w="med" len="med"/>
            <a:tailEnd type="triangle"/>
          </a:ln>
          <a:effectLst/>
        </p:spPr>
      </p:cxnSp>
      <p:sp>
        <p:nvSpPr>
          <p:cNvPr id="132" name="テキスト ボックス 131">
            <a:extLst>
              <a:ext uri="{FF2B5EF4-FFF2-40B4-BE49-F238E27FC236}">
                <a16:creationId xmlns:a16="http://schemas.microsoft.com/office/drawing/2014/main" id="{8CEE185E-F1AA-45E5-8F9D-0E859D89603E}"/>
              </a:ext>
            </a:extLst>
          </p:cNvPr>
          <p:cNvSpPr txBox="1"/>
          <p:nvPr/>
        </p:nvSpPr>
        <p:spPr>
          <a:xfrm>
            <a:off x="6116374" y="6277862"/>
            <a:ext cx="46492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a:t>
            </a:r>
          </a:p>
        </p:txBody>
      </p:sp>
      <p:sp>
        <p:nvSpPr>
          <p:cNvPr id="133" name="正方形/長方形 132">
            <a:extLst>
              <a:ext uri="{FF2B5EF4-FFF2-40B4-BE49-F238E27FC236}">
                <a16:creationId xmlns:a16="http://schemas.microsoft.com/office/drawing/2014/main" id="{2A7FD8DF-5187-486D-ACE7-14A2B6F90E76}"/>
              </a:ext>
            </a:extLst>
          </p:cNvPr>
          <p:cNvSpPr/>
          <p:nvPr/>
        </p:nvSpPr>
        <p:spPr bwMode="auto">
          <a:xfrm>
            <a:off x="4599473" y="3565372"/>
            <a:ext cx="4448844" cy="716579"/>
          </a:xfrm>
          <a:prstGeom prst="rect">
            <a:avLst/>
          </a:prstGeom>
          <a:noFill/>
          <a:ln w="12700">
            <a:solidFill>
              <a:srgbClr val="FF0000"/>
            </a:solidFill>
            <a:miter lim="800000"/>
            <a:headEnd/>
            <a:tailEnd/>
          </a:ln>
          <a:effectLst/>
        </p:spPr>
        <p:txBody>
          <a:bodyPr wrap="none" rtlCol="0" anchor="ctr" anchorCtr="0">
            <a:noAutofit/>
          </a:bodyPr>
          <a:lstStyle/>
          <a:p>
            <a:pPr algn="ctr"/>
            <a:endParaRPr lang="ja-JP" altLang="en-US" sz="800" dirty="0">
              <a:latin typeface="Meiryo UI" panose="020B0604030504040204" pitchFamily="50" charset="-128"/>
              <a:ea typeface="Meiryo UI" panose="020B0604030504040204" pitchFamily="50" charset="-128"/>
            </a:endParaRPr>
          </a:p>
        </p:txBody>
      </p:sp>
      <p:sp>
        <p:nvSpPr>
          <p:cNvPr id="134" name="正方形/長方形 133">
            <a:extLst>
              <a:ext uri="{FF2B5EF4-FFF2-40B4-BE49-F238E27FC236}">
                <a16:creationId xmlns:a16="http://schemas.microsoft.com/office/drawing/2014/main" id="{F396E997-4685-42EB-8641-89A8AC1E166D}"/>
              </a:ext>
            </a:extLst>
          </p:cNvPr>
          <p:cNvSpPr/>
          <p:nvPr/>
        </p:nvSpPr>
        <p:spPr bwMode="auto">
          <a:xfrm>
            <a:off x="4600139" y="3568316"/>
            <a:ext cx="995280" cy="132567"/>
          </a:xfrm>
          <a:prstGeom prst="rect">
            <a:avLst/>
          </a:prstGeom>
          <a:solidFill>
            <a:schemeClr val="bg1"/>
          </a:solidFill>
          <a:ln w="12700">
            <a:solidFill>
              <a:srgbClr val="FF0000"/>
            </a:solidFill>
            <a:miter lim="800000"/>
            <a:headEnd/>
            <a:tailEnd/>
          </a:ln>
          <a:effectLst/>
        </p:spPr>
        <p:txBody>
          <a:bodyPr wrap="none" rtlCol="0" anchor="ctr" anchorCtr="0">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④トークン交換</a:t>
            </a:r>
            <a:r>
              <a:rPr lang="en-US" altLang="ja-JP" sz="800" dirty="0">
                <a:solidFill>
                  <a:srgbClr val="FF0000"/>
                </a:solidFill>
                <a:latin typeface="Meiryo UI" panose="020B0604030504040204" pitchFamily="50" charset="-128"/>
                <a:ea typeface="Meiryo UI" panose="020B0604030504040204" pitchFamily="50" charset="-128"/>
              </a:rPr>
              <a:t>(</a:t>
            </a:r>
            <a:r>
              <a:rPr lang="ja-JP" altLang="en-US" sz="800" dirty="0">
                <a:solidFill>
                  <a:srgbClr val="FF0000"/>
                </a:solidFill>
                <a:latin typeface="Meiryo UI" panose="020B0604030504040204" pitchFamily="50" charset="-128"/>
                <a:ea typeface="Meiryo UI" panose="020B0604030504040204" pitchFamily="50" charset="-128"/>
              </a:rPr>
              <a:t>認可</a:t>
            </a:r>
            <a:r>
              <a:rPr lang="en-US" altLang="ja-JP" sz="800" dirty="0">
                <a:solidFill>
                  <a:srgbClr val="FF0000"/>
                </a:solidFill>
                <a:latin typeface="Meiryo UI" panose="020B0604030504040204" pitchFamily="50" charset="-128"/>
                <a:ea typeface="Meiryo UI" panose="020B0604030504040204" pitchFamily="50" charset="-128"/>
              </a:rPr>
              <a:t>)</a:t>
            </a:r>
            <a:endParaRPr lang="ja-JP" altLang="en-US" sz="800" dirty="0">
              <a:solidFill>
                <a:srgbClr val="FF0000"/>
              </a:solidFill>
              <a:latin typeface="Meiryo UI" panose="020B0604030504040204" pitchFamily="50" charset="-128"/>
              <a:ea typeface="Meiryo UI" panose="020B0604030504040204" pitchFamily="50" charset="-128"/>
            </a:endParaRPr>
          </a:p>
        </p:txBody>
      </p:sp>
      <p:sp>
        <p:nvSpPr>
          <p:cNvPr id="136" name="正方形/長方形 135">
            <a:extLst>
              <a:ext uri="{FF2B5EF4-FFF2-40B4-BE49-F238E27FC236}">
                <a16:creationId xmlns:a16="http://schemas.microsoft.com/office/drawing/2014/main" id="{86A276BC-6CCE-4C66-8B42-2FA5B22FF636}"/>
              </a:ext>
            </a:extLst>
          </p:cNvPr>
          <p:cNvSpPr/>
          <p:nvPr/>
        </p:nvSpPr>
        <p:spPr bwMode="auto">
          <a:xfrm>
            <a:off x="5605040" y="4759368"/>
            <a:ext cx="3442559" cy="1367600"/>
          </a:xfrm>
          <a:prstGeom prst="rect">
            <a:avLst/>
          </a:prstGeom>
          <a:noFill/>
          <a:ln w="12700">
            <a:solidFill>
              <a:srgbClr val="FF0000"/>
            </a:solidFill>
            <a:miter lim="800000"/>
            <a:headEnd/>
            <a:tailEnd/>
          </a:ln>
          <a:effectLst/>
        </p:spPr>
        <p:txBody>
          <a:bodyPr wrap="none" rtlCol="0" anchor="ctr" anchorCtr="0">
            <a:noAutofit/>
          </a:bodyPr>
          <a:lstStyle/>
          <a:p>
            <a:pPr algn="ctr"/>
            <a:endParaRPr lang="ja-JP" altLang="en-US" sz="800" dirty="0">
              <a:latin typeface="Meiryo UI" panose="020B0604030504040204" pitchFamily="50" charset="-128"/>
              <a:ea typeface="Meiryo UI" panose="020B0604030504040204" pitchFamily="50" charset="-128"/>
            </a:endParaRPr>
          </a:p>
        </p:txBody>
      </p:sp>
      <p:sp>
        <p:nvSpPr>
          <p:cNvPr id="137" name="テキスト ボックス 136">
            <a:extLst>
              <a:ext uri="{FF2B5EF4-FFF2-40B4-BE49-F238E27FC236}">
                <a16:creationId xmlns:a16="http://schemas.microsoft.com/office/drawing/2014/main" id="{EB0F1AB0-A6D5-43DB-B063-794C72D022D9}"/>
              </a:ext>
            </a:extLst>
          </p:cNvPr>
          <p:cNvSpPr txBox="1"/>
          <p:nvPr/>
        </p:nvSpPr>
        <p:spPr>
          <a:xfrm>
            <a:off x="6595702" y="4783720"/>
            <a:ext cx="1117159" cy="107722"/>
          </a:xfrm>
          <a:prstGeom prst="rect">
            <a:avLst/>
          </a:prstGeom>
          <a:noFill/>
        </p:spPr>
        <p:txBody>
          <a:bodyPr wrap="square" tIns="0" bIns="0" rtlCol="0">
            <a:spAutoFit/>
          </a:bodyPr>
          <a:lstStyle/>
          <a:p>
            <a:r>
              <a:rPr lang="en-US" altLang="ja-JP" sz="700" dirty="0">
                <a:solidFill>
                  <a:prstClr val="black"/>
                </a:solidFill>
                <a:latin typeface="Meiryo UI" panose="020B0604030504040204" pitchFamily="50" charset="-128"/>
                <a:ea typeface="Meiryo UI" panose="020B0604030504040204" pitchFamily="50" charset="-128"/>
              </a:rPr>
              <a:t>PAT</a:t>
            </a:r>
            <a:r>
              <a:rPr lang="ja-JP" altLang="en-US" sz="700" dirty="0">
                <a:solidFill>
                  <a:prstClr val="black"/>
                </a:solidFill>
                <a:latin typeface="Meiryo UI" panose="020B0604030504040204" pitchFamily="50" charset="-128"/>
                <a:ea typeface="Meiryo UI" panose="020B0604030504040204" pitchFamily="50" charset="-128"/>
              </a:rPr>
              <a:t> </a:t>
            </a:r>
            <a:r>
              <a:rPr lang="en-US" altLang="ja-JP" sz="700" dirty="0">
                <a:solidFill>
                  <a:prstClr val="black"/>
                </a:solidFill>
                <a:latin typeface="Meiryo UI" panose="020B0604030504040204" pitchFamily="50" charset="-128"/>
                <a:ea typeface="Meiryo UI" panose="020B0604030504040204" pitchFamily="50" charset="-128"/>
              </a:rPr>
              <a:t>API</a:t>
            </a:r>
            <a:r>
              <a:rPr lang="ja-JP" altLang="en-US" sz="700" dirty="0">
                <a:solidFill>
                  <a:prstClr val="black"/>
                </a:solidFill>
                <a:latin typeface="Meiryo UI" panose="020B0604030504040204" pitchFamily="50" charset="-128"/>
                <a:ea typeface="Meiryo UI" panose="020B0604030504040204" pitchFamily="50" charset="-128"/>
              </a:rPr>
              <a:t>トークン要求</a:t>
            </a:r>
          </a:p>
        </p:txBody>
      </p:sp>
      <p:cxnSp>
        <p:nvCxnSpPr>
          <p:cNvPr id="138" name="直線矢印コネクタ 137">
            <a:extLst>
              <a:ext uri="{FF2B5EF4-FFF2-40B4-BE49-F238E27FC236}">
                <a16:creationId xmlns:a16="http://schemas.microsoft.com/office/drawing/2014/main" id="{D3A361D8-B639-4F54-9DC6-1B91D99D0FB2}"/>
              </a:ext>
            </a:extLst>
          </p:cNvPr>
          <p:cNvCxnSpPr>
            <a:cxnSpLocks/>
            <a:stCxn id="166" idx="2"/>
          </p:cNvCxnSpPr>
          <p:nvPr/>
        </p:nvCxnSpPr>
        <p:spPr bwMode="auto">
          <a:xfrm flipH="1">
            <a:off x="6649266" y="5060186"/>
            <a:ext cx="1152898" cy="0"/>
          </a:xfrm>
          <a:prstGeom prst="straightConnector1">
            <a:avLst/>
          </a:prstGeom>
          <a:noFill/>
          <a:ln w="9525" cap="flat" cmpd="sng" algn="ctr">
            <a:solidFill>
              <a:schemeClr val="tx1"/>
            </a:solidFill>
            <a:prstDash val="solid"/>
            <a:round/>
            <a:headEnd type="none" w="med" len="med"/>
            <a:tailEnd type="triangle"/>
          </a:ln>
          <a:effectLst/>
        </p:spPr>
      </p:cxnSp>
      <p:sp>
        <p:nvSpPr>
          <p:cNvPr id="139" name="テキスト ボックス 138">
            <a:extLst>
              <a:ext uri="{FF2B5EF4-FFF2-40B4-BE49-F238E27FC236}">
                <a16:creationId xmlns:a16="http://schemas.microsoft.com/office/drawing/2014/main" id="{2CEFC028-D12A-4915-A55A-D5A05987B599}"/>
              </a:ext>
            </a:extLst>
          </p:cNvPr>
          <p:cNvSpPr txBox="1"/>
          <p:nvPr/>
        </p:nvSpPr>
        <p:spPr>
          <a:xfrm>
            <a:off x="6895672" y="4923493"/>
            <a:ext cx="906026" cy="107722"/>
          </a:xfrm>
          <a:prstGeom prst="rect">
            <a:avLst/>
          </a:prstGeom>
          <a:noFill/>
        </p:spPr>
        <p:txBody>
          <a:bodyPr wrap="square" tIns="0" bIns="0" rtlCol="0">
            <a:spAutoFit/>
          </a:bodyPr>
          <a:lstStyle/>
          <a:p>
            <a:r>
              <a:rPr lang="en-US" altLang="ja-JP" sz="700" dirty="0">
                <a:solidFill>
                  <a:prstClr val="black"/>
                </a:solidFill>
                <a:latin typeface="Meiryo UI" panose="020B0604030504040204" pitchFamily="50" charset="-128"/>
                <a:ea typeface="Meiryo UI" panose="020B0604030504040204" pitchFamily="50" charset="-128"/>
              </a:rPr>
              <a:t>PAT API</a:t>
            </a:r>
            <a:r>
              <a:rPr lang="ja-JP" altLang="en-US" sz="700" dirty="0">
                <a:solidFill>
                  <a:prstClr val="black"/>
                </a:solidFill>
                <a:latin typeface="Meiryo UI" panose="020B0604030504040204" pitchFamily="50" charset="-128"/>
                <a:ea typeface="Meiryo UI" panose="020B0604030504040204" pitchFamily="50" charset="-128"/>
              </a:rPr>
              <a:t>トークン</a:t>
            </a:r>
          </a:p>
        </p:txBody>
      </p:sp>
      <p:sp>
        <p:nvSpPr>
          <p:cNvPr id="140" name="テキスト ボックス 139">
            <a:extLst>
              <a:ext uri="{FF2B5EF4-FFF2-40B4-BE49-F238E27FC236}">
                <a16:creationId xmlns:a16="http://schemas.microsoft.com/office/drawing/2014/main" id="{D43137FB-5148-46E0-A0A7-12CC919380F0}"/>
              </a:ext>
            </a:extLst>
          </p:cNvPr>
          <p:cNvSpPr txBox="1"/>
          <p:nvPr/>
        </p:nvSpPr>
        <p:spPr>
          <a:xfrm>
            <a:off x="6586527" y="5118630"/>
            <a:ext cx="1476061"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要求</a:t>
            </a:r>
            <a:r>
              <a:rPr lang="en-US" altLang="ja-JP" sz="700" dirty="0">
                <a:solidFill>
                  <a:prstClr val="black"/>
                </a:solidFill>
                <a:latin typeface="Meiryo UI" panose="020B0604030504040204" pitchFamily="50" charset="-128"/>
                <a:ea typeface="Meiryo UI" panose="020B0604030504040204" pitchFamily="50" charset="-128"/>
              </a:rPr>
              <a:t>(PAT</a:t>
            </a:r>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URL)</a:t>
            </a:r>
            <a:endParaRPr lang="ja-JP" altLang="en-US" sz="700" dirty="0">
              <a:solidFill>
                <a:prstClr val="black"/>
              </a:solidFill>
              <a:latin typeface="Meiryo UI" panose="020B0604030504040204" pitchFamily="50" charset="-128"/>
              <a:ea typeface="Meiryo UI" panose="020B0604030504040204" pitchFamily="50" charset="-128"/>
            </a:endParaRPr>
          </a:p>
        </p:txBody>
      </p:sp>
      <p:cxnSp>
        <p:nvCxnSpPr>
          <p:cNvPr id="142" name="直線矢印コネクタ 141">
            <a:extLst>
              <a:ext uri="{FF2B5EF4-FFF2-40B4-BE49-F238E27FC236}">
                <a16:creationId xmlns:a16="http://schemas.microsoft.com/office/drawing/2014/main" id="{395DF9A2-E4FA-4F87-8B9D-D2DA3D3F4B97}"/>
              </a:ext>
            </a:extLst>
          </p:cNvPr>
          <p:cNvCxnSpPr>
            <a:cxnSpLocks/>
            <a:stCxn id="168" idx="2"/>
          </p:cNvCxnSpPr>
          <p:nvPr/>
        </p:nvCxnSpPr>
        <p:spPr bwMode="auto">
          <a:xfrm flipH="1" flipV="1">
            <a:off x="6640112" y="5391345"/>
            <a:ext cx="1158236" cy="1839"/>
          </a:xfrm>
          <a:prstGeom prst="straightConnector1">
            <a:avLst/>
          </a:prstGeom>
          <a:noFill/>
          <a:ln w="9525" cap="flat" cmpd="sng" algn="ctr">
            <a:solidFill>
              <a:schemeClr val="tx1"/>
            </a:solidFill>
            <a:prstDash val="solid"/>
            <a:round/>
            <a:headEnd type="none" w="med" len="med"/>
            <a:tailEnd type="triangle"/>
          </a:ln>
          <a:effectLst/>
        </p:spPr>
      </p:cxnSp>
      <p:sp>
        <p:nvSpPr>
          <p:cNvPr id="143" name="テキスト ボックス 142">
            <a:extLst>
              <a:ext uri="{FF2B5EF4-FFF2-40B4-BE49-F238E27FC236}">
                <a16:creationId xmlns:a16="http://schemas.microsoft.com/office/drawing/2014/main" id="{69C7097A-D4D3-4832-A80C-9F10B1D4A6DD}"/>
              </a:ext>
            </a:extLst>
          </p:cNvPr>
          <p:cNvSpPr txBox="1"/>
          <p:nvPr/>
        </p:nvSpPr>
        <p:spPr>
          <a:xfrm>
            <a:off x="7169021" y="5267844"/>
            <a:ext cx="624951"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ID</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145" name="テキスト ボックス 144">
            <a:extLst>
              <a:ext uri="{FF2B5EF4-FFF2-40B4-BE49-F238E27FC236}">
                <a16:creationId xmlns:a16="http://schemas.microsoft.com/office/drawing/2014/main" id="{83854C74-A788-485B-B828-69236BD9D2B6}"/>
              </a:ext>
            </a:extLst>
          </p:cNvPr>
          <p:cNvSpPr txBox="1"/>
          <p:nvPr/>
        </p:nvSpPr>
        <p:spPr>
          <a:xfrm>
            <a:off x="6593476" y="5451897"/>
            <a:ext cx="2290374" cy="109524"/>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認可確認要求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認可トークン、リソース</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、クライアント情報</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cxnSp>
        <p:nvCxnSpPr>
          <p:cNvPr id="147" name="直線矢印コネクタ 146">
            <a:extLst>
              <a:ext uri="{FF2B5EF4-FFF2-40B4-BE49-F238E27FC236}">
                <a16:creationId xmlns:a16="http://schemas.microsoft.com/office/drawing/2014/main" id="{0C19163E-3CA7-4097-B00A-5C22AE265818}"/>
              </a:ext>
            </a:extLst>
          </p:cNvPr>
          <p:cNvCxnSpPr>
            <a:cxnSpLocks/>
            <a:stCxn id="170" idx="2"/>
          </p:cNvCxnSpPr>
          <p:nvPr/>
        </p:nvCxnSpPr>
        <p:spPr bwMode="auto">
          <a:xfrm flipH="1">
            <a:off x="6640112" y="5733096"/>
            <a:ext cx="1157173" cy="0"/>
          </a:xfrm>
          <a:prstGeom prst="straightConnector1">
            <a:avLst/>
          </a:prstGeom>
          <a:noFill/>
          <a:ln w="9525" cap="flat" cmpd="sng" algn="ctr">
            <a:solidFill>
              <a:schemeClr val="tx1"/>
            </a:solidFill>
            <a:prstDash val="solid"/>
            <a:round/>
            <a:headEnd type="none" w="med" len="med"/>
            <a:tailEnd type="triangle"/>
          </a:ln>
          <a:effectLst/>
        </p:spPr>
      </p:cxnSp>
      <p:sp>
        <p:nvSpPr>
          <p:cNvPr id="148" name="テキスト ボックス 147">
            <a:extLst>
              <a:ext uri="{FF2B5EF4-FFF2-40B4-BE49-F238E27FC236}">
                <a16:creationId xmlns:a16="http://schemas.microsoft.com/office/drawing/2014/main" id="{3C313ADD-EAA9-4ECC-8559-60AE170C0809}"/>
              </a:ext>
            </a:extLst>
          </p:cNvPr>
          <p:cNvSpPr txBox="1"/>
          <p:nvPr/>
        </p:nvSpPr>
        <p:spPr>
          <a:xfrm>
            <a:off x="6957077" y="5606112"/>
            <a:ext cx="837196"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認可確認結果</a:t>
            </a:r>
          </a:p>
        </p:txBody>
      </p:sp>
      <p:cxnSp>
        <p:nvCxnSpPr>
          <p:cNvPr id="149" name="直線矢印コネクタ 148">
            <a:extLst>
              <a:ext uri="{FF2B5EF4-FFF2-40B4-BE49-F238E27FC236}">
                <a16:creationId xmlns:a16="http://schemas.microsoft.com/office/drawing/2014/main" id="{DA258472-2100-444F-B75D-517EBBB1BD4D}"/>
              </a:ext>
            </a:extLst>
          </p:cNvPr>
          <p:cNvCxnSpPr>
            <a:cxnSpLocks/>
            <a:stCxn id="130" idx="2"/>
            <a:endCxn id="116" idx="2"/>
          </p:cNvCxnSpPr>
          <p:nvPr/>
        </p:nvCxnSpPr>
        <p:spPr bwMode="auto">
          <a:xfrm flipH="1">
            <a:off x="6581980" y="6408560"/>
            <a:ext cx="2156804" cy="1"/>
          </a:xfrm>
          <a:prstGeom prst="straightConnector1">
            <a:avLst/>
          </a:prstGeom>
          <a:noFill/>
          <a:ln w="9525" cap="flat" cmpd="sng" algn="ctr">
            <a:solidFill>
              <a:schemeClr val="tx1"/>
            </a:solidFill>
            <a:prstDash val="solid"/>
            <a:round/>
            <a:headEnd type="none" w="med" len="med"/>
            <a:tailEnd type="triangle"/>
          </a:ln>
          <a:effectLst/>
        </p:spPr>
      </p:cxnSp>
      <p:sp>
        <p:nvSpPr>
          <p:cNvPr id="150" name="テキスト ボックス 149">
            <a:extLst>
              <a:ext uri="{FF2B5EF4-FFF2-40B4-BE49-F238E27FC236}">
                <a16:creationId xmlns:a16="http://schemas.microsoft.com/office/drawing/2014/main" id="{D7A282C8-237F-4716-ABE3-D204F536C11D}"/>
              </a:ext>
            </a:extLst>
          </p:cNvPr>
          <p:cNvSpPr txBox="1"/>
          <p:nvPr/>
        </p:nvSpPr>
        <p:spPr>
          <a:xfrm>
            <a:off x="8267711" y="6283920"/>
            <a:ext cx="46492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a:t>
            </a:r>
          </a:p>
        </p:txBody>
      </p:sp>
      <p:sp>
        <p:nvSpPr>
          <p:cNvPr id="153" name="正方形/長方形 152">
            <a:extLst>
              <a:ext uri="{FF2B5EF4-FFF2-40B4-BE49-F238E27FC236}">
                <a16:creationId xmlns:a16="http://schemas.microsoft.com/office/drawing/2014/main" id="{4661F5A8-51EA-4902-901C-D4841B136535}"/>
              </a:ext>
            </a:extLst>
          </p:cNvPr>
          <p:cNvSpPr/>
          <p:nvPr/>
        </p:nvSpPr>
        <p:spPr bwMode="auto">
          <a:xfrm>
            <a:off x="5605076" y="4760197"/>
            <a:ext cx="701060" cy="140958"/>
          </a:xfrm>
          <a:prstGeom prst="rect">
            <a:avLst/>
          </a:prstGeom>
          <a:solidFill>
            <a:schemeClr val="bg1"/>
          </a:solidFill>
          <a:ln w="12700">
            <a:solidFill>
              <a:srgbClr val="FF0000"/>
            </a:solidFill>
            <a:miter lim="800000"/>
            <a:headEnd/>
            <a:tailEnd/>
          </a:ln>
          <a:effectLst/>
        </p:spPr>
        <p:txBody>
          <a:bodyPr wrap="none" rtlCol="0" anchor="ctr" anchorCtr="0">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⑥認可確認</a:t>
            </a:r>
          </a:p>
        </p:txBody>
      </p:sp>
      <p:sp>
        <p:nvSpPr>
          <p:cNvPr id="154" name="テキスト ボックス 153">
            <a:extLst>
              <a:ext uri="{FF2B5EF4-FFF2-40B4-BE49-F238E27FC236}">
                <a16:creationId xmlns:a16="http://schemas.microsoft.com/office/drawing/2014/main" id="{7004B2D1-A3B6-41DB-80D7-B3EFF3FDE151}"/>
              </a:ext>
            </a:extLst>
          </p:cNvPr>
          <p:cNvSpPr txBox="1"/>
          <p:nvPr/>
        </p:nvSpPr>
        <p:spPr>
          <a:xfrm>
            <a:off x="6588830" y="5798514"/>
            <a:ext cx="1728576"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リソース情報要求</a:t>
            </a:r>
            <a:r>
              <a:rPr lang="en-US" altLang="ja-JP" sz="700" dirty="0">
                <a:solidFill>
                  <a:prstClr val="black"/>
                </a:solidFill>
                <a:latin typeface="Meiryo UI" panose="020B0604030504040204" pitchFamily="50" charset="-128"/>
                <a:ea typeface="Meiryo UI" panose="020B0604030504040204" pitchFamily="50" charset="-128"/>
              </a:rPr>
              <a:t>(PAT</a:t>
            </a:r>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ID)</a:t>
            </a:r>
            <a:endParaRPr lang="ja-JP" altLang="en-US" sz="700" dirty="0">
              <a:solidFill>
                <a:prstClr val="black"/>
              </a:solidFill>
              <a:latin typeface="Meiryo UI" panose="020B0604030504040204" pitchFamily="50" charset="-128"/>
              <a:ea typeface="Meiryo UI" panose="020B0604030504040204" pitchFamily="50" charset="-128"/>
            </a:endParaRPr>
          </a:p>
        </p:txBody>
      </p:sp>
      <p:cxnSp>
        <p:nvCxnSpPr>
          <p:cNvPr id="156" name="直線矢印コネクタ 155">
            <a:extLst>
              <a:ext uri="{FF2B5EF4-FFF2-40B4-BE49-F238E27FC236}">
                <a16:creationId xmlns:a16="http://schemas.microsoft.com/office/drawing/2014/main" id="{EA39E910-1AE1-4D1D-8200-6855575BAFEF}"/>
              </a:ext>
            </a:extLst>
          </p:cNvPr>
          <p:cNvCxnSpPr>
            <a:cxnSpLocks/>
            <a:stCxn id="172" idx="2"/>
          </p:cNvCxnSpPr>
          <p:nvPr/>
        </p:nvCxnSpPr>
        <p:spPr bwMode="auto">
          <a:xfrm flipH="1">
            <a:off x="6645279" y="6076139"/>
            <a:ext cx="1146067" cy="0"/>
          </a:xfrm>
          <a:prstGeom prst="straightConnector1">
            <a:avLst/>
          </a:prstGeom>
          <a:noFill/>
          <a:ln w="9525" cap="flat" cmpd="sng" algn="ctr">
            <a:solidFill>
              <a:schemeClr val="tx1"/>
            </a:solidFill>
            <a:prstDash val="solid"/>
            <a:round/>
            <a:headEnd type="none" w="med" len="med"/>
            <a:tailEnd type="triangle"/>
          </a:ln>
          <a:effectLst/>
        </p:spPr>
      </p:cxnSp>
      <p:sp>
        <p:nvSpPr>
          <p:cNvPr id="157" name="正方形/長方形 156">
            <a:extLst>
              <a:ext uri="{FF2B5EF4-FFF2-40B4-BE49-F238E27FC236}">
                <a16:creationId xmlns:a16="http://schemas.microsoft.com/office/drawing/2014/main" id="{9F6E60D4-3238-47A9-8800-49D6C182F180}"/>
              </a:ext>
            </a:extLst>
          </p:cNvPr>
          <p:cNvSpPr/>
          <p:nvPr/>
        </p:nvSpPr>
        <p:spPr bwMode="auto">
          <a:xfrm>
            <a:off x="7736800" y="4517950"/>
            <a:ext cx="112499" cy="15480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58" name="直線矢印コネクタ 157">
            <a:extLst>
              <a:ext uri="{FF2B5EF4-FFF2-40B4-BE49-F238E27FC236}">
                <a16:creationId xmlns:a16="http://schemas.microsoft.com/office/drawing/2014/main" id="{20DBB17D-1AF0-47BC-8A7F-025FC1E3E56A}"/>
              </a:ext>
            </a:extLst>
          </p:cNvPr>
          <p:cNvCxnSpPr>
            <a:cxnSpLocks/>
            <a:endCxn id="157" idx="0"/>
          </p:cNvCxnSpPr>
          <p:nvPr/>
        </p:nvCxnSpPr>
        <p:spPr bwMode="auto">
          <a:xfrm>
            <a:off x="6649266" y="4517950"/>
            <a:ext cx="1143784" cy="0"/>
          </a:xfrm>
          <a:prstGeom prst="straightConnector1">
            <a:avLst/>
          </a:prstGeom>
          <a:noFill/>
          <a:ln w="9525" cap="flat" cmpd="sng" algn="ctr">
            <a:solidFill>
              <a:schemeClr val="tx1"/>
            </a:solidFill>
            <a:prstDash val="solid"/>
            <a:round/>
            <a:headEnd type="none" w="med" len="med"/>
            <a:tailEnd type="triangle"/>
          </a:ln>
          <a:effectLst/>
        </p:spPr>
      </p:cxnSp>
      <p:cxnSp>
        <p:nvCxnSpPr>
          <p:cNvPr id="159" name="直線矢印コネクタ 158">
            <a:extLst>
              <a:ext uri="{FF2B5EF4-FFF2-40B4-BE49-F238E27FC236}">
                <a16:creationId xmlns:a16="http://schemas.microsoft.com/office/drawing/2014/main" id="{E2D7F141-CA0A-4269-A244-1500D66F2DC8}"/>
              </a:ext>
            </a:extLst>
          </p:cNvPr>
          <p:cNvCxnSpPr>
            <a:cxnSpLocks/>
            <a:stCxn id="157" idx="2"/>
          </p:cNvCxnSpPr>
          <p:nvPr/>
        </p:nvCxnSpPr>
        <p:spPr bwMode="auto">
          <a:xfrm flipH="1">
            <a:off x="6649266" y="4672750"/>
            <a:ext cx="1143784" cy="0"/>
          </a:xfrm>
          <a:prstGeom prst="straightConnector1">
            <a:avLst/>
          </a:prstGeom>
          <a:noFill/>
          <a:ln w="9525" cap="flat" cmpd="sng" algn="ctr">
            <a:solidFill>
              <a:schemeClr val="tx1"/>
            </a:solidFill>
            <a:prstDash val="solid"/>
            <a:round/>
            <a:headEnd type="none" w="med" len="med"/>
            <a:tailEnd type="triangle"/>
          </a:ln>
          <a:effectLst/>
        </p:spPr>
      </p:cxnSp>
      <p:sp>
        <p:nvSpPr>
          <p:cNvPr id="160" name="テキスト ボックス 159">
            <a:extLst>
              <a:ext uri="{FF2B5EF4-FFF2-40B4-BE49-F238E27FC236}">
                <a16:creationId xmlns:a16="http://schemas.microsoft.com/office/drawing/2014/main" id="{D3A17D59-F871-4F1C-A645-D4D58A410EB5}"/>
              </a:ext>
            </a:extLst>
          </p:cNvPr>
          <p:cNvSpPr txBox="1"/>
          <p:nvPr/>
        </p:nvSpPr>
        <p:spPr>
          <a:xfrm>
            <a:off x="6584594" y="4391071"/>
            <a:ext cx="2341369"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トークン確認</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認可トークン</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提供者コネクタ</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とシークレット</a:t>
            </a:r>
            <a:r>
              <a:rPr lang="en-US" altLang="ja-JP" sz="700" dirty="0">
                <a:solidFill>
                  <a:prstClr val="black"/>
                </a:solidFill>
                <a:latin typeface="Meiryo UI" panose="020B0604030504040204" pitchFamily="50" charset="-128"/>
                <a:ea typeface="Meiryo UI" panose="020B0604030504040204" pitchFamily="50" charset="-128"/>
              </a:rPr>
              <a:t>)</a:t>
            </a:r>
          </a:p>
        </p:txBody>
      </p:sp>
      <p:sp>
        <p:nvSpPr>
          <p:cNvPr id="161" name="テキスト ボックス 160">
            <a:extLst>
              <a:ext uri="{FF2B5EF4-FFF2-40B4-BE49-F238E27FC236}">
                <a16:creationId xmlns:a16="http://schemas.microsoft.com/office/drawing/2014/main" id="{466B77ED-A8EC-4199-958A-D4164DB342CC}"/>
              </a:ext>
            </a:extLst>
          </p:cNvPr>
          <p:cNvSpPr txBox="1"/>
          <p:nvPr/>
        </p:nvSpPr>
        <p:spPr>
          <a:xfrm>
            <a:off x="6586287" y="4547629"/>
            <a:ext cx="1420730"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結果</a:t>
            </a:r>
            <a:r>
              <a:rPr lang="en-US" altLang="ja-JP" sz="700" dirty="0">
                <a:solidFill>
                  <a:prstClr val="black"/>
                </a:solidFill>
                <a:latin typeface="Meiryo UI" panose="020B0604030504040204" pitchFamily="50" charset="-128"/>
                <a:ea typeface="Meiryo UI" panose="020B0604030504040204" pitchFamily="50" charset="-128"/>
              </a:rPr>
              <a:t>(CADDE</a:t>
            </a:r>
            <a:r>
              <a:rPr lang="ja-JP" altLang="en-US" sz="700" dirty="0">
                <a:solidFill>
                  <a:prstClr val="black"/>
                </a:solidFill>
                <a:latin typeface="Meiryo UI" panose="020B0604030504040204" pitchFamily="50" charset="-128"/>
                <a:ea typeface="Meiryo UI" panose="020B0604030504040204" pitchFamily="50" charset="-128"/>
              </a:rPr>
              <a:t>ユーザ</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利用者</a:t>
            </a:r>
            <a:r>
              <a:rPr lang="en-US" altLang="ja-JP" sz="700" dirty="0">
                <a:solidFill>
                  <a:prstClr val="black"/>
                </a:solidFill>
                <a:latin typeface="Meiryo UI" panose="020B0604030504040204" pitchFamily="50" charset="-128"/>
                <a:ea typeface="Meiryo UI" panose="020B0604030504040204" pitchFamily="50" charset="-128"/>
              </a:rPr>
              <a:t>)</a:t>
            </a:r>
          </a:p>
        </p:txBody>
      </p:sp>
      <p:sp>
        <p:nvSpPr>
          <p:cNvPr id="162" name="正方形/長方形 161">
            <a:extLst>
              <a:ext uri="{FF2B5EF4-FFF2-40B4-BE49-F238E27FC236}">
                <a16:creationId xmlns:a16="http://schemas.microsoft.com/office/drawing/2014/main" id="{14DD00F0-44FE-4A89-A21C-7CD967027D09}"/>
              </a:ext>
            </a:extLst>
          </p:cNvPr>
          <p:cNvSpPr/>
          <p:nvPr/>
        </p:nvSpPr>
        <p:spPr bwMode="auto">
          <a:xfrm>
            <a:off x="5605040" y="4328940"/>
            <a:ext cx="3442559" cy="388965"/>
          </a:xfrm>
          <a:prstGeom prst="rect">
            <a:avLst/>
          </a:prstGeom>
          <a:noFill/>
          <a:ln w="12700">
            <a:solidFill>
              <a:srgbClr val="FF0000"/>
            </a:solidFill>
            <a:miter lim="800000"/>
            <a:headEnd/>
            <a:tailEnd/>
          </a:ln>
          <a:effectLst/>
        </p:spPr>
        <p:txBody>
          <a:bodyPr wrap="none" rtlCol="0" anchor="ctr" anchorCtr="0">
            <a:noAutofit/>
          </a:bodyPr>
          <a:lstStyle/>
          <a:p>
            <a:pPr algn="ctr"/>
            <a:endParaRPr lang="ja-JP" altLang="en-US" sz="800" dirty="0">
              <a:latin typeface="Meiryo UI" panose="020B0604030504040204" pitchFamily="50" charset="-128"/>
              <a:ea typeface="Meiryo UI" panose="020B0604030504040204" pitchFamily="50" charset="-128"/>
            </a:endParaRPr>
          </a:p>
        </p:txBody>
      </p:sp>
      <p:sp>
        <p:nvSpPr>
          <p:cNvPr id="163" name="正方形/長方形 162">
            <a:extLst>
              <a:ext uri="{FF2B5EF4-FFF2-40B4-BE49-F238E27FC236}">
                <a16:creationId xmlns:a16="http://schemas.microsoft.com/office/drawing/2014/main" id="{58446AC5-5AFA-454A-BD43-633E4AE82CE2}"/>
              </a:ext>
            </a:extLst>
          </p:cNvPr>
          <p:cNvSpPr/>
          <p:nvPr/>
        </p:nvSpPr>
        <p:spPr bwMode="auto">
          <a:xfrm>
            <a:off x="5605040" y="4325338"/>
            <a:ext cx="652879" cy="156788"/>
          </a:xfrm>
          <a:prstGeom prst="rect">
            <a:avLst/>
          </a:prstGeom>
          <a:solidFill>
            <a:schemeClr val="bg1"/>
          </a:solidFill>
          <a:ln w="12700">
            <a:solidFill>
              <a:srgbClr val="FF0000"/>
            </a:solidFill>
            <a:miter lim="800000"/>
            <a:headEnd/>
            <a:tailEnd/>
          </a:ln>
          <a:effectLst/>
        </p:spPr>
        <p:txBody>
          <a:bodyPr wrap="none" rtlCol="0" anchor="ctr" anchorCtr="0">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⑤トークン確認</a:t>
            </a:r>
          </a:p>
        </p:txBody>
      </p:sp>
      <p:sp>
        <p:nvSpPr>
          <p:cNvPr id="164" name="正方形/長方形 163">
            <a:extLst>
              <a:ext uri="{FF2B5EF4-FFF2-40B4-BE49-F238E27FC236}">
                <a16:creationId xmlns:a16="http://schemas.microsoft.com/office/drawing/2014/main" id="{4E227EC3-34D5-44E8-8E3F-F4932904770B}"/>
              </a:ext>
            </a:extLst>
          </p:cNvPr>
          <p:cNvSpPr/>
          <p:nvPr/>
        </p:nvSpPr>
        <p:spPr bwMode="auto">
          <a:xfrm>
            <a:off x="5456613" y="3918926"/>
            <a:ext cx="104822" cy="15480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65" name="直線矢印コネクタ 164">
            <a:extLst>
              <a:ext uri="{FF2B5EF4-FFF2-40B4-BE49-F238E27FC236}">
                <a16:creationId xmlns:a16="http://schemas.microsoft.com/office/drawing/2014/main" id="{A6677A3A-8232-4C95-9FFA-C6BB132F62A1}"/>
              </a:ext>
            </a:extLst>
          </p:cNvPr>
          <p:cNvCxnSpPr>
            <a:cxnSpLocks/>
            <a:endCxn id="164" idx="0"/>
          </p:cNvCxnSpPr>
          <p:nvPr/>
        </p:nvCxnSpPr>
        <p:spPr bwMode="auto">
          <a:xfrm flipH="1" flipV="1">
            <a:off x="5509024" y="3918926"/>
            <a:ext cx="2242961" cy="323"/>
          </a:xfrm>
          <a:prstGeom prst="straightConnector1">
            <a:avLst/>
          </a:prstGeom>
          <a:noFill/>
          <a:ln w="9525" cap="flat" cmpd="sng" algn="ctr">
            <a:solidFill>
              <a:schemeClr val="tx1"/>
            </a:solidFill>
            <a:prstDash val="solid"/>
            <a:round/>
            <a:headEnd type="none" w="med" len="med"/>
            <a:tailEnd type="triangle"/>
          </a:ln>
          <a:effectLst/>
        </p:spPr>
      </p:cxnSp>
      <p:sp>
        <p:nvSpPr>
          <p:cNvPr id="166" name="正方形/長方形 165">
            <a:extLst>
              <a:ext uri="{FF2B5EF4-FFF2-40B4-BE49-F238E27FC236}">
                <a16:creationId xmlns:a16="http://schemas.microsoft.com/office/drawing/2014/main" id="{F359D120-3D8B-4159-994D-F8DF7FCD72CE}"/>
              </a:ext>
            </a:extLst>
          </p:cNvPr>
          <p:cNvSpPr/>
          <p:nvPr/>
        </p:nvSpPr>
        <p:spPr bwMode="auto">
          <a:xfrm>
            <a:off x="7745914" y="4905386"/>
            <a:ext cx="112499" cy="15480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67" name="直線矢印コネクタ 166">
            <a:extLst>
              <a:ext uri="{FF2B5EF4-FFF2-40B4-BE49-F238E27FC236}">
                <a16:creationId xmlns:a16="http://schemas.microsoft.com/office/drawing/2014/main" id="{82824A03-C9AE-44BA-83E8-DE2B668F629C}"/>
              </a:ext>
            </a:extLst>
          </p:cNvPr>
          <p:cNvCxnSpPr>
            <a:cxnSpLocks/>
            <a:endCxn id="166" idx="0"/>
          </p:cNvCxnSpPr>
          <p:nvPr/>
        </p:nvCxnSpPr>
        <p:spPr bwMode="auto">
          <a:xfrm>
            <a:off x="6642395" y="4905386"/>
            <a:ext cx="1159769" cy="0"/>
          </a:xfrm>
          <a:prstGeom prst="straightConnector1">
            <a:avLst/>
          </a:prstGeom>
          <a:noFill/>
          <a:ln w="9525" cap="flat" cmpd="sng" algn="ctr">
            <a:solidFill>
              <a:schemeClr val="tx1"/>
            </a:solidFill>
            <a:prstDash val="solid"/>
            <a:round/>
            <a:headEnd type="none" w="med" len="med"/>
            <a:tailEnd type="triangle"/>
          </a:ln>
          <a:effectLst/>
        </p:spPr>
      </p:cxnSp>
      <p:sp>
        <p:nvSpPr>
          <p:cNvPr id="168" name="正方形/長方形 167">
            <a:extLst>
              <a:ext uri="{FF2B5EF4-FFF2-40B4-BE49-F238E27FC236}">
                <a16:creationId xmlns:a16="http://schemas.microsoft.com/office/drawing/2014/main" id="{AC947D28-6488-4CCA-87FA-23CE200B3503}"/>
              </a:ext>
            </a:extLst>
          </p:cNvPr>
          <p:cNvSpPr/>
          <p:nvPr/>
        </p:nvSpPr>
        <p:spPr bwMode="auto">
          <a:xfrm>
            <a:off x="7742098" y="5238384"/>
            <a:ext cx="112499" cy="15480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69" name="直線矢印コネクタ 168">
            <a:extLst>
              <a:ext uri="{FF2B5EF4-FFF2-40B4-BE49-F238E27FC236}">
                <a16:creationId xmlns:a16="http://schemas.microsoft.com/office/drawing/2014/main" id="{2EF57AA2-46BB-4B84-B108-7DF9F75AADD1}"/>
              </a:ext>
            </a:extLst>
          </p:cNvPr>
          <p:cNvCxnSpPr>
            <a:cxnSpLocks/>
            <a:endCxn id="168" idx="0"/>
          </p:cNvCxnSpPr>
          <p:nvPr/>
        </p:nvCxnSpPr>
        <p:spPr bwMode="auto">
          <a:xfrm>
            <a:off x="6649266" y="5238384"/>
            <a:ext cx="1149082" cy="0"/>
          </a:xfrm>
          <a:prstGeom prst="straightConnector1">
            <a:avLst/>
          </a:prstGeom>
          <a:noFill/>
          <a:ln w="9525" cap="flat" cmpd="sng" algn="ctr">
            <a:solidFill>
              <a:schemeClr val="tx1"/>
            </a:solidFill>
            <a:prstDash val="solid"/>
            <a:round/>
            <a:headEnd type="none" w="med" len="med"/>
            <a:tailEnd type="triangle"/>
          </a:ln>
          <a:effectLst/>
        </p:spPr>
      </p:cxnSp>
      <p:sp>
        <p:nvSpPr>
          <p:cNvPr id="170" name="正方形/長方形 169">
            <a:extLst>
              <a:ext uri="{FF2B5EF4-FFF2-40B4-BE49-F238E27FC236}">
                <a16:creationId xmlns:a16="http://schemas.microsoft.com/office/drawing/2014/main" id="{A3DA1BFC-6BBD-4765-90EB-2BD133505B66}"/>
              </a:ext>
            </a:extLst>
          </p:cNvPr>
          <p:cNvSpPr/>
          <p:nvPr/>
        </p:nvSpPr>
        <p:spPr bwMode="auto">
          <a:xfrm>
            <a:off x="7741035" y="5578296"/>
            <a:ext cx="112499" cy="15480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71" name="直線矢印コネクタ 170">
            <a:extLst>
              <a:ext uri="{FF2B5EF4-FFF2-40B4-BE49-F238E27FC236}">
                <a16:creationId xmlns:a16="http://schemas.microsoft.com/office/drawing/2014/main" id="{3F40F7E9-59B0-4939-B289-F0BA898E59FB}"/>
              </a:ext>
            </a:extLst>
          </p:cNvPr>
          <p:cNvCxnSpPr>
            <a:cxnSpLocks/>
            <a:endCxn id="170" idx="0"/>
          </p:cNvCxnSpPr>
          <p:nvPr/>
        </p:nvCxnSpPr>
        <p:spPr bwMode="auto">
          <a:xfrm>
            <a:off x="6642395" y="5578296"/>
            <a:ext cx="1154890" cy="0"/>
          </a:xfrm>
          <a:prstGeom prst="straightConnector1">
            <a:avLst/>
          </a:prstGeom>
          <a:noFill/>
          <a:ln w="9525" cap="flat" cmpd="sng" algn="ctr">
            <a:solidFill>
              <a:schemeClr val="tx1"/>
            </a:solidFill>
            <a:prstDash val="solid"/>
            <a:round/>
            <a:headEnd type="none" w="med" len="med"/>
            <a:tailEnd type="triangle"/>
          </a:ln>
          <a:effectLst/>
        </p:spPr>
      </p:cxnSp>
      <p:sp>
        <p:nvSpPr>
          <p:cNvPr id="172" name="正方形/長方形 171">
            <a:extLst>
              <a:ext uri="{FF2B5EF4-FFF2-40B4-BE49-F238E27FC236}">
                <a16:creationId xmlns:a16="http://schemas.microsoft.com/office/drawing/2014/main" id="{45ABAE0D-CEF9-483E-98B8-1E4C081F7048}"/>
              </a:ext>
            </a:extLst>
          </p:cNvPr>
          <p:cNvSpPr/>
          <p:nvPr/>
        </p:nvSpPr>
        <p:spPr bwMode="auto">
          <a:xfrm>
            <a:off x="7735096" y="5921339"/>
            <a:ext cx="112499" cy="15480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73" name="直線矢印コネクタ 172">
            <a:extLst>
              <a:ext uri="{FF2B5EF4-FFF2-40B4-BE49-F238E27FC236}">
                <a16:creationId xmlns:a16="http://schemas.microsoft.com/office/drawing/2014/main" id="{1A593EFA-5434-426F-982A-4248CB8939D8}"/>
              </a:ext>
            </a:extLst>
          </p:cNvPr>
          <p:cNvCxnSpPr>
            <a:cxnSpLocks/>
            <a:endCxn id="172" idx="0"/>
          </p:cNvCxnSpPr>
          <p:nvPr/>
        </p:nvCxnSpPr>
        <p:spPr bwMode="auto">
          <a:xfrm>
            <a:off x="6635937" y="5921339"/>
            <a:ext cx="1155409" cy="0"/>
          </a:xfrm>
          <a:prstGeom prst="straightConnector1">
            <a:avLst/>
          </a:prstGeom>
          <a:noFill/>
          <a:ln w="9525" cap="flat" cmpd="sng" algn="ctr">
            <a:solidFill>
              <a:schemeClr val="tx1"/>
            </a:solidFill>
            <a:prstDash val="solid"/>
            <a:round/>
            <a:headEnd type="none" w="med" len="med"/>
            <a:tailEnd type="triangle"/>
          </a:ln>
          <a:effectLst/>
        </p:spPr>
      </p:cxnSp>
      <p:sp>
        <p:nvSpPr>
          <p:cNvPr id="175" name="テキスト ボックス 174">
            <a:extLst>
              <a:ext uri="{FF2B5EF4-FFF2-40B4-BE49-F238E27FC236}">
                <a16:creationId xmlns:a16="http://schemas.microsoft.com/office/drawing/2014/main" id="{F9709EF2-6063-4023-86C0-FB975463C32D}"/>
              </a:ext>
            </a:extLst>
          </p:cNvPr>
          <p:cNvSpPr txBox="1"/>
          <p:nvPr/>
        </p:nvSpPr>
        <p:spPr>
          <a:xfrm>
            <a:off x="6588170" y="5953381"/>
            <a:ext cx="1498437"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リソース情報（取引</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、契約形態）</a:t>
            </a:r>
          </a:p>
        </p:txBody>
      </p:sp>
      <p:cxnSp>
        <p:nvCxnSpPr>
          <p:cNvPr id="127" name="直線矢印コネクタ 126">
            <a:extLst>
              <a:ext uri="{FF2B5EF4-FFF2-40B4-BE49-F238E27FC236}">
                <a16:creationId xmlns:a16="http://schemas.microsoft.com/office/drawing/2014/main" id="{AA1BA4EF-9BC5-463B-ABC2-C2F5DDB060F0}"/>
              </a:ext>
            </a:extLst>
          </p:cNvPr>
          <p:cNvCxnSpPr>
            <a:cxnSpLocks/>
            <a:endCxn id="130" idx="0"/>
          </p:cNvCxnSpPr>
          <p:nvPr/>
        </p:nvCxnSpPr>
        <p:spPr bwMode="auto">
          <a:xfrm>
            <a:off x="6633847" y="6268441"/>
            <a:ext cx="2104937" cy="0"/>
          </a:xfrm>
          <a:prstGeom prst="straightConnector1">
            <a:avLst/>
          </a:prstGeom>
          <a:noFill/>
          <a:ln w="9525" cap="flat" cmpd="sng" algn="ctr">
            <a:solidFill>
              <a:schemeClr val="tx1"/>
            </a:solidFill>
            <a:prstDash val="solid"/>
            <a:round/>
            <a:headEnd type="none" w="med" len="med"/>
            <a:tailEnd type="triangle"/>
          </a:ln>
          <a:effectLst/>
        </p:spPr>
      </p:cxnSp>
      <p:cxnSp>
        <p:nvCxnSpPr>
          <p:cNvPr id="177" name="直線矢印コネクタ 176">
            <a:extLst>
              <a:ext uri="{FF2B5EF4-FFF2-40B4-BE49-F238E27FC236}">
                <a16:creationId xmlns:a16="http://schemas.microsoft.com/office/drawing/2014/main" id="{C5F5429A-F2F9-4D64-935A-536BA163ECFC}"/>
              </a:ext>
            </a:extLst>
          </p:cNvPr>
          <p:cNvCxnSpPr>
            <a:cxnSpLocks/>
            <a:endCxn id="189" idx="0"/>
          </p:cNvCxnSpPr>
          <p:nvPr/>
        </p:nvCxnSpPr>
        <p:spPr bwMode="auto">
          <a:xfrm flipH="1">
            <a:off x="3259147" y="2625180"/>
            <a:ext cx="2189704" cy="0"/>
          </a:xfrm>
          <a:prstGeom prst="straightConnector1">
            <a:avLst/>
          </a:prstGeom>
          <a:noFill/>
          <a:ln w="9525" cap="flat" cmpd="sng" algn="ctr">
            <a:solidFill>
              <a:schemeClr val="tx1"/>
            </a:solidFill>
            <a:prstDash val="solid"/>
            <a:round/>
            <a:headEnd type="none" w="med" len="med"/>
            <a:tailEnd type="triangle"/>
          </a:ln>
          <a:effectLst/>
        </p:spPr>
      </p:cxnSp>
      <p:cxnSp>
        <p:nvCxnSpPr>
          <p:cNvPr id="178" name="直線矢印コネクタ 177">
            <a:extLst>
              <a:ext uri="{FF2B5EF4-FFF2-40B4-BE49-F238E27FC236}">
                <a16:creationId xmlns:a16="http://schemas.microsoft.com/office/drawing/2014/main" id="{72A478CC-0DAB-408C-A02E-46AE70E7CCF4}"/>
              </a:ext>
            </a:extLst>
          </p:cNvPr>
          <p:cNvCxnSpPr>
            <a:cxnSpLocks/>
            <a:stCxn id="189" idx="2"/>
          </p:cNvCxnSpPr>
          <p:nvPr/>
        </p:nvCxnSpPr>
        <p:spPr bwMode="auto">
          <a:xfrm flipV="1">
            <a:off x="3259147" y="2772818"/>
            <a:ext cx="2192160" cy="5286"/>
          </a:xfrm>
          <a:prstGeom prst="straightConnector1">
            <a:avLst/>
          </a:prstGeom>
          <a:noFill/>
          <a:ln w="9525" cap="flat" cmpd="sng" algn="ctr">
            <a:solidFill>
              <a:schemeClr val="tx1"/>
            </a:solidFill>
            <a:prstDash val="solid"/>
            <a:round/>
            <a:headEnd type="none" w="med" len="med"/>
            <a:tailEnd type="triangle"/>
          </a:ln>
          <a:effectLst/>
        </p:spPr>
      </p:cxnSp>
      <p:sp>
        <p:nvSpPr>
          <p:cNvPr id="179" name="テキスト ボックス 178">
            <a:extLst>
              <a:ext uri="{FF2B5EF4-FFF2-40B4-BE49-F238E27FC236}">
                <a16:creationId xmlns:a16="http://schemas.microsoft.com/office/drawing/2014/main" id="{6B470C03-FD9C-48C4-968E-D0CCFCB68986}"/>
              </a:ext>
            </a:extLst>
          </p:cNvPr>
          <p:cNvSpPr txBox="1"/>
          <p:nvPr/>
        </p:nvSpPr>
        <p:spPr>
          <a:xfrm>
            <a:off x="4460959" y="2351515"/>
            <a:ext cx="2716101"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認証要求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利用者トークン、利用者コネクタ</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とシークレット、</a:t>
            </a:r>
            <a:r>
              <a:rPr lang="ja-JP" altLang="en-US" sz="700" dirty="0">
                <a:solidFill>
                  <a:srgbClr val="FF0000"/>
                </a:solidFill>
                <a:latin typeface="Meiryo UI" panose="020B0604030504040204" pitchFamily="50" charset="-128"/>
                <a:ea typeface="Meiryo UI" panose="020B0604030504040204" pitchFamily="50" charset="-128"/>
              </a:rPr>
              <a:t>外部</a:t>
            </a:r>
            <a:r>
              <a:rPr lang="en-US" altLang="ja-JP" sz="700" dirty="0">
                <a:solidFill>
                  <a:srgbClr val="FF0000"/>
                </a:solidFill>
                <a:latin typeface="Meiryo UI" panose="020B0604030504040204" pitchFamily="50" charset="-128"/>
                <a:ea typeface="Meiryo UI" panose="020B0604030504040204" pitchFamily="50" charset="-128"/>
              </a:rPr>
              <a:t>IDP</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180" name="テキスト ボックス 179">
            <a:extLst>
              <a:ext uri="{FF2B5EF4-FFF2-40B4-BE49-F238E27FC236}">
                <a16:creationId xmlns:a16="http://schemas.microsoft.com/office/drawing/2014/main" id="{84B175F2-E79F-45DD-ACE3-F57676E29A25}"/>
              </a:ext>
            </a:extLst>
          </p:cNvPr>
          <p:cNvSpPr txBox="1"/>
          <p:nvPr/>
        </p:nvSpPr>
        <p:spPr>
          <a:xfrm>
            <a:off x="3257193" y="2647781"/>
            <a:ext cx="1082927"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認証結果</a:t>
            </a:r>
          </a:p>
        </p:txBody>
      </p:sp>
      <p:sp>
        <p:nvSpPr>
          <p:cNvPr id="181" name="テキスト ボックス 180">
            <a:extLst>
              <a:ext uri="{FF2B5EF4-FFF2-40B4-BE49-F238E27FC236}">
                <a16:creationId xmlns:a16="http://schemas.microsoft.com/office/drawing/2014/main" id="{29B48C39-0A51-4EAA-A821-3CDF5E03BCA2}"/>
              </a:ext>
            </a:extLst>
          </p:cNvPr>
          <p:cNvSpPr txBox="1"/>
          <p:nvPr/>
        </p:nvSpPr>
        <p:spPr>
          <a:xfrm>
            <a:off x="3440894" y="2502469"/>
            <a:ext cx="2079956" cy="107722"/>
          </a:xfrm>
          <a:prstGeom prst="rect">
            <a:avLst/>
          </a:prstGeom>
          <a:noFill/>
        </p:spPr>
        <p:txBody>
          <a:bodyPr wrap="square" tIns="0" bIns="0" rtlCol="0">
            <a:spAutoFit/>
          </a:bodyPr>
          <a:lstStyle/>
          <a:p>
            <a:r>
              <a:rPr lang="en-US" altLang="ja-JP" sz="700" dirty="0">
                <a:solidFill>
                  <a:prstClr val="black"/>
                </a:solidFill>
                <a:latin typeface="Meiryo UI" panose="020B0604030504040204" pitchFamily="50" charset="-128"/>
                <a:ea typeface="Meiryo UI" panose="020B0604030504040204" pitchFamily="50" charset="-128"/>
              </a:rPr>
              <a:t>IdP</a:t>
            </a:r>
            <a:r>
              <a:rPr lang="ja-JP" altLang="en-US" sz="700" dirty="0">
                <a:solidFill>
                  <a:prstClr val="black"/>
                </a:solidFill>
                <a:latin typeface="Meiryo UI" panose="020B0604030504040204" pitchFamily="50" charset="-128"/>
                <a:ea typeface="Meiryo UI" panose="020B0604030504040204" pitchFamily="50" charset="-128"/>
              </a:rPr>
              <a:t>連携による認証要求</a:t>
            </a:r>
            <a:r>
              <a:rPr lang="en-US" altLang="ja-JP" sz="700" dirty="0">
                <a:solidFill>
                  <a:prstClr val="black"/>
                </a:solidFill>
                <a:latin typeface="Meiryo UI" panose="020B0604030504040204" pitchFamily="50" charset="-128"/>
                <a:ea typeface="Meiryo UI" panose="020B0604030504040204" pitchFamily="50" charset="-128"/>
              </a:rPr>
              <a:t>(WebAPPID</a:t>
            </a:r>
            <a:r>
              <a:rPr lang="ja-JP" altLang="en-US" sz="700" dirty="0">
                <a:solidFill>
                  <a:prstClr val="black"/>
                </a:solidFill>
                <a:latin typeface="Meiryo UI" panose="020B0604030504040204" pitchFamily="50" charset="-128"/>
                <a:ea typeface="Meiryo UI" panose="020B0604030504040204" pitchFamily="50" charset="-128"/>
              </a:rPr>
              <a:t>、シークレット</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183" name="正方形/長方形 182">
            <a:extLst>
              <a:ext uri="{FF2B5EF4-FFF2-40B4-BE49-F238E27FC236}">
                <a16:creationId xmlns:a16="http://schemas.microsoft.com/office/drawing/2014/main" id="{B49C17FB-8E0B-4AB8-9691-20FF5E45B2B9}"/>
              </a:ext>
            </a:extLst>
          </p:cNvPr>
          <p:cNvSpPr/>
          <p:nvPr/>
        </p:nvSpPr>
        <p:spPr bwMode="auto">
          <a:xfrm>
            <a:off x="5459847" y="2476551"/>
            <a:ext cx="108000" cy="416629"/>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84" name="直線矢印コネクタ 183">
            <a:extLst>
              <a:ext uri="{FF2B5EF4-FFF2-40B4-BE49-F238E27FC236}">
                <a16:creationId xmlns:a16="http://schemas.microsoft.com/office/drawing/2014/main" id="{539F1F8C-3B0D-47DF-B405-ACA4F43898AA}"/>
              </a:ext>
            </a:extLst>
          </p:cNvPr>
          <p:cNvCxnSpPr>
            <a:cxnSpLocks/>
            <a:stCxn id="183" idx="2"/>
          </p:cNvCxnSpPr>
          <p:nvPr/>
        </p:nvCxnSpPr>
        <p:spPr bwMode="auto">
          <a:xfrm flipH="1">
            <a:off x="4512600" y="2893180"/>
            <a:ext cx="1001247" cy="0"/>
          </a:xfrm>
          <a:prstGeom prst="straightConnector1">
            <a:avLst/>
          </a:prstGeom>
          <a:noFill/>
          <a:ln w="9525" cap="flat" cmpd="sng" algn="ctr">
            <a:solidFill>
              <a:schemeClr val="tx1"/>
            </a:solidFill>
            <a:prstDash val="solid"/>
            <a:round/>
            <a:headEnd type="none" w="med" len="med"/>
            <a:tailEnd type="triangle"/>
          </a:ln>
          <a:effectLst/>
        </p:spPr>
      </p:cxnSp>
      <p:sp>
        <p:nvSpPr>
          <p:cNvPr id="185" name="テキスト ボックス 184">
            <a:extLst>
              <a:ext uri="{FF2B5EF4-FFF2-40B4-BE49-F238E27FC236}">
                <a16:creationId xmlns:a16="http://schemas.microsoft.com/office/drawing/2014/main" id="{BC3D5D5E-FE98-429B-AB34-D0F09C23F7A2}"/>
              </a:ext>
            </a:extLst>
          </p:cNvPr>
          <p:cNvSpPr txBox="1"/>
          <p:nvPr/>
        </p:nvSpPr>
        <p:spPr>
          <a:xfrm>
            <a:off x="4658846" y="2778502"/>
            <a:ext cx="690396" cy="107722"/>
          </a:xfrm>
          <a:prstGeom prst="rect">
            <a:avLst/>
          </a:prstGeom>
          <a:noFill/>
        </p:spPr>
        <p:txBody>
          <a:bodyPr wrap="square" tIns="0" bIns="0" rtlCol="0">
            <a:spAutoFit/>
          </a:bodyPr>
          <a:lstStyle/>
          <a:p>
            <a:pPr algn="ctr"/>
            <a:r>
              <a:rPr lang="ja-JP" altLang="en-US" sz="700" dirty="0">
                <a:solidFill>
                  <a:prstClr val="black"/>
                </a:solidFill>
                <a:latin typeface="Meiryo UI" panose="020B0604030504040204" pitchFamily="50" charset="-128"/>
                <a:ea typeface="Meiryo UI" panose="020B0604030504040204" pitchFamily="50" charset="-128"/>
              </a:rPr>
              <a:t>認証トークン</a:t>
            </a:r>
          </a:p>
        </p:txBody>
      </p:sp>
      <p:cxnSp>
        <p:nvCxnSpPr>
          <p:cNvPr id="182" name="直線矢印コネクタ 181">
            <a:extLst>
              <a:ext uri="{FF2B5EF4-FFF2-40B4-BE49-F238E27FC236}">
                <a16:creationId xmlns:a16="http://schemas.microsoft.com/office/drawing/2014/main" id="{34948446-CC2C-4449-BB9C-C1B66FE78A9F}"/>
              </a:ext>
            </a:extLst>
          </p:cNvPr>
          <p:cNvCxnSpPr>
            <a:cxnSpLocks/>
            <a:endCxn id="183" idx="0"/>
          </p:cNvCxnSpPr>
          <p:nvPr/>
        </p:nvCxnSpPr>
        <p:spPr bwMode="auto">
          <a:xfrm flipV="1">
            <a:off x="4512600" y="2476551"/>
            <a:ext cx="1001247" cy="1"/>
          </a:xfrm>
          <a:prstGeom prst="straightConnector1">
            <a:avLst/>
          </a:prstGeom>
          <a:noFill/>
          <a:ln w="9525" cap="flat" cmpd="sng" algn="ctr">
            <a:solidFill>
              <a:schemeClr val="tx1"/>
            </a:solidFill>
            <a:prstDash val="solid"/>
            <a:round/>
            <a:headEnd type="none" w="med" len="med"/>
            <a:tailEnd type="triangle"/>
          </a:ln>
          <a:effectLst/>
        </p:spPr>
      </p:cxnSp>
      <p:sp>
        <p:nvSpPr>
          <p:cNvPr id="189" name="正方形/長方形 188">
            <a:extLst>
              <a:ext uri="{FF2B5EF4-FFF2-40B4-BE49-F238E27FC236}">
                <a16:creationId xmlns:a16="http://schemas.microsoft.com/office/drawing/2014/main" id="{4D113928-948F-44A7-8835-95D4266EE0A3}"/>
              </a:ext>
            </a:extLst>
          </p:cNvPr>
          <p:cNvSpPr/>
          <p:nvPr/>
        </p:nvSpPr>
        <p:spPr bwMode="auto">
          <a:xfrm>
            <a:off x="3206736" y="2625180"/>
            <a:ext cx="104822" cy="152924"/>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
        <p:nvSpPr>
          <p:cNvPr id="109" name="正方形/長方形 108">
            <a:extLst>
              <a:ext uri="{FF2B5EF4-FFF2-40B4-BE49-F238E27FC236}">
                <a16:creationId xmlns:a16="http://schemas.microsoft.com/office/drawing/2014/main" id="{C0FB6C14-9059-450B-A111-3164E58AACF4}"/>
              </a:ext>
            </a:extLst>
          </p:cNvPr>
          <p:cNvSpPr/>
          <p:nvPr/>
        </p:nvSpPr>
        <p:spPr bwMode="auto">
          <a:xfrm>
            <a:off x="3210445" y="1861622"/>
            <a:ext cx="104822" cy="152924"/>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7327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8F469B8-6D6F-4A66-9B8F-B490668A0305}"/>
              </a:ext>
            </a:extLst>
          </p:cNvPr>
          <p:cNvSpPr/>
          <p:nvPr/>
        </p:nvSpPr>
        <p:spPr bwMode="auto">
          <a:xfrm>
            <a:off x="3822228" y="1106910"/>
            <a:ext cx="4483122" cy="5455866"/>
          </a:xfrm>
          <a:prstGeom prst="rect">
            <a:avLst/>
          </a:prstGeom>
          <a:solidFill>
            <a:schemeClr val="accent1">
              <a:lumMod val="20000"/>
              <a:lumOff val="80000"/>
              <a:alpha val="20000"/>
            </a:schemeClr>
          </a:solidFill>
          <a:ln w="6350">
            <a:solidFill>
              <a:schemeClr val="accent1"/>
            </a:solidFill>
            <a:miter lim="800000"/>
            <a:headEnd/>
            <a:tailEnd/>
          </a:ln>
          <a:effectLst/>
        </p:spPr>
        <p:txBody>
          <a:bodyPr wrap="none" rtlCol="0" anchor="t" anchorCtr="0">
            <a:noAutofit/>
          </a:bodyPr>
          <a:lstStyle/>
          <a:p>
            <a:pPr algn="ctr"/>
            <a:r>
              <a:rPr lang="ja-JP" altLang="en-US" sz="800" b="1" dirty="0">
                <a:solidFill>
                  <a:schemeClr val="accent1"/>
                </a:solidFill>
                <a:latin typeface="+mn-ea"/>
              </a:rPr>
              <a:t>分野間データ連携基盤</a:t>
            </a:r>
            <a:r>
              <a:rPr lang="en-US" altLang="ja-JP" sz="800" b="1" dirty="0">
                <a:solidFill>
                  <a:schemeClr val="accent1"/>
                </a:solidFill>
                <a:latin typeface="+mn-ea"/>
              </a:rPr>
              <a:t>(CADDE)</a:t>
            </a: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59839"/>
            <a:ext cx="9482454" cy="315678"/>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外部</a:t>
            </a:r>
            <a:r>
              <a:rPr lang="en-US" altLang="ja-JP" sz="1600" dirty="0">
                <a:latin typeface="Meiryo UI" panose="020B0604030504040204" pitchFamily="50" charset="-128"/>
                <a:ea typeface="Meiryo UI" panose="020B0604030504040204" pitchFamily="50" charset="-128"/>
              </a:rPr>
              <a:t>IdP</a:t>
            </a:r>
            <a:r>
              <a:rPr lang="ja-JP" altLang="en-US" sz="1600" dirty="0">
                <a:latin typeface="Meiryo UI" panose="020B0604030504040204" pitchFamily="50" charset="-128"/>
                <a:ea typeface="Meiryo UI" panose="020B0604030504040204" pitchFamily="50" charset="-128"/>
              </a:rPr>
              <a:t>を用いない認証のみのシーケンスを以下に示す。</a:t>
            </a:r>
            <a:endParaRPr lang="en-US" altLang="ja-JP" sz="16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fontScale="90000"/>
          </a:bodyPr>
          <a:lstStyle/>
          <a:p>
            <a:r>
              <a:rPr lang="en-US" altLang="ja-JP" sz="2000" dirty="0">
                <a:latin typeface="Meiryo UI" panose="020B0604030504040204" pitchFamily="50" charset="-128"/>
                <a:ea typeface="Meiryo UI" panose="020B0604030504040204" pitchFamily="50" charset="-128"/>
              </a:rPr>
              <a:t>2. </a:t>
            </a:r>
            <a:r>
              <a:rPr lang="ja-JP" altLang="en-US" sz="2000" dirty="0">
                <a:latin typeface="Meiryo UI" panose="020B0604030504040204" pitchFamily="50" charset="-128"/>
                <a:ea typeface="Meiryo UI" panose="020B0604030504040204" pitchFamily="50" charset="-128"/>
              </a:rPr>
              <a:t>認証認可方式 </a:t>
            </a:r>
            <a:r>
              <a:rPr lang="en-US" altLang="ja-JP" sz="2000" dirty="0">
                <a:latin typeface="Meiryo UI" panose="020B0604030504040204" pitchFamily="50" charset="-128"/>
                <a:ea typeface="Meiryo UI" panose="020B0604030504040204" pitchFamily="50" charset="-128"/>
              </a:rPr>
              <a:t>&gt; 2.2 </a:t>
            </a:r>
            <a:r>
              <a:rPr lang="ja-JP" altLang="en-US" sz="2000" dirty="0">
                <a:latin typeface="Meiryo UI" panose="020B0604030504040204" pitchFamily="50" charset="-128"/>
                <a:ea typeface="Meiryo UI" panose="020B0604030504040204" pitchFamily="50" charset="-128"/>
              </a:rPr>
              <a:t>分野間データ連携基盤の認証認可シーケンス</a:t>
            </a:r>
            <a:br>
              <a:rPr lang="en-US" altLang="ja-JP" sz="2000" dirty="0">
                <a:latin typeface="Meiryo UI" panose="020B0604030504040204" pitchFamily="50" charset="-128"/>
                <a:ea typeface="Meiryo UI" panose="020B0604030504040204" pitchFamily="50" charset="-128"/>
              </a:rPr>
            </a:br>
            <a:r>
              <a:rPr lang="en-US" altLang="ja-JP" sz="2000" dirty="0">
                <a:latin typeface="Meiryo UI" panose="020B0604030504040204" pitchFamily="50" charset="-128"/>
                <a:ea typeface="Meiryo UI" panose="020B0604030504040204" pitchFamily="50" charset="-128"/>
              </a:rPr>
              <a:t>&gt; 2.2.3 </a:t>
            </a:r>
            <a:r>
              <a:rPr lang="ja-JP" altLang="en-US" sz="2000" dirty="0">
                <a:latin typeface="Meiryo UI" panose="020B0604030504040204" pitchFamily="50" charset="-128"/>
                <a:ea typeface="Meiryo UI" panose="020B0604030504040204" pitchFamily="50" charset="-128"/>
              </a:rPr>
              <a:t>外部</a:t>
            </a:r>
            <a:r>
              <a:rPr lang="en-US" altLang="ja-JP" sz="2000" dirty="0">
                <a:latin typeface="Meiryo UI" panose="020B0604030504040204" pitchFamily="50" charset="-128"/>
                <a:ea typeface="Meiryo UI" panose="020B0604030504040204" pitchFamily="50" charset="-128"/>
              </a:rPr>
              <a:t>IdP</a:t>
            </a:r>
            <a:r>
              <a:rPr lang="ja-JP" altLang="en-US" sz="2000" dirty="0">
                <a:latin typeface="Meiryo UI" panose="020B0604030504040204" pitchFamily="50" charset="-128"/>
                <a:ea typeface="Meiryo UI" panose="020B0604030504040204" pitchFamily="50" charset="-128"/>
              </a:rPr>
              <a:t>を用いない認証ありのデータ取得</a:t>
            </a:r>
            <a:endParaRPr kumimoji="1" lang="ja-JP" altLang="en-US" sz="20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721C889F-289F-448C-9096-C6C6424D9D30}"/>
              </a:ext>
            </a:extLst>
          </p:cNvPr>
          <p:cNvSpPr txBox="1"/>
          <p:nvPr/>
        </p:nvSpPr>
        <p:spPr>
          <a:xfrm>
            <a:off x="1098691" y="1740011"/>
            <a:ext cx="857352"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データ取得要求</a:t>
            </a:r>
          </a:p>
        </p:txBody>
      </p:sp>
      <p:grpSp>
        <p:nvGrpSpPr>
          <p:cNvPr id="7" name="グループ化 6">
            <a:extLst>
              <a:ext uri="{FF2B5EF4-FFF2-40B4-BE49-F238E27FC236}">
                <a16:creationId xmlns:a16="http://schemas.microsoft.com/office/drawing/2014/main" id="{3549A369-CF4F-485D-99B9-F110831202CE}"/>
              </a:ext>
            </a:extLst>
          </p:cNvPr>
          <p:cNvGrpSpPr/>
          <p:nvPr/>
        </p:nvGrpSpPr>
        <p:grpSpPr>
          <a:xfrm>
            <a:off x="4113246" y="1302011"/>
            <a:ext cx="689244" cy="5257304"/>
            <a:chOff x="1343370" y="744876"/>
            <a:chExt cx="689244" cy="3806242"/>
          </a:xfrm>
        </p:grpSpPr>
        <p:sp>
          <p:nvSpPr>
            <p:cNvPr id="8" name="正方形/長方形 7">
              <a:extLst>
                <a:ext uri="{FF2B5EF4-FFF2-40B4-BE49-F238E27FC236}">
                  <a16:creationId xmlns:a16="http://schemas.microsoft.com/office/drawing/2014/main" id="{2E332D50-1B9F-4609-936A-6E6C20DDB676}"/>
                </a:ext>
              </a:extLst>
            </p:cNvPr>
            <p:cNvSpPr/>
            <p:nvPr/>
          </p:nvSpPr>
          <p:spPr bwMode="auto">
            <a:xfrm>
              <a:off x="1343370" y="744876"/>
              <a:ext cx="689244" cy="157326"/>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利用者コネクタ</a:t>
              </a:r>
            </a:p>
          </p:txBody>
        </p:sp>
        <p:cxnSp>
          <p:nvCxnSpPr>
            <p:cNvPr id="9" name="直線コネクタ 8">
              <a:extLst>
                <a:ext uri="{FF2B5EF4-FFF2-40B4-BE49-F238E27FC236}">
                  <a16:creationId xmlns:a16="http://schemas.microsoft.com/office/drawing/2014/main" id="{AAAD044D-1530-4782-8A84-3130E0A8DA72}"/>
                </a:ext>
              </a:extLst>
            </p:cNvPr>
            <p:cNvCxnSpPr>
              <a:cxnSpLocks/>
              <a:stCxn id="8" idx="2"/>
            </p:cNvCxnSpPr>
            <p:nvPr/>
          </p:nvCxnSpPr>
          <p:spPr bwMode="auto">
            <a:xfrm>
              <a:off x="1687992" y="902202"/>
              <a:ext cx="0" cy="3648916"/>
            </a:xfrm>
            <a:prstGeom prst="line">
              <a:avLst/>
            </a:prstGeom>
            <a:noFill/>
            <a:ln w="9525" cap="flat" cmpd="sng" algn="ctr">
              <a:solidFill>
                <a:schemeClr val="tx1"/>
              </a:solidFill>
              <a:prstDash val="solid"/>
              <a:round/>
              <a:headEnd type="none" w="med" len="med"/>
              <a:tailEnd type="none" w="med" len="med"/>
            </a:ln>
            <a:effectLst/>
          </p:spPr>
        </p:cxnSp>
      </p:grpSp>
      <p:grpSp>
        <p:nvGrpSpPr>
          <p:cNvPr id="10" name="グループ化 9">
            <a:extLst>
              <a:ext uri="{FF2B5EF4-FFF2-40B4-BE49-F238E27FC236}">
                <a16:creationId xmlns:a16="http://schemas.microsoft.com/office/drawing/2014/main" id="{B250FB17-48CE-48F9-B89D-C736820FC907}"/>
              </a:ext>
            </a:extLst>
          </p:cNvPr>
          <p:cNvGrpSpPr/>
          <p:nvPr/>
        </p:nvGrpSpPr>
        <p:grpSpPr>
          <a:xfrm>
            <a:off x="5207488" y="1298301"/>
            <a:ext cx="626724" cy="5245629"/>
            <a:chOff x="1365933" y="830359"/>
            <a:chExt cx="626724" cy="3840129"/>
          </a:xfrm>
        </p:grpSpPr>
        <p:sp>
          <p:nvSpPr>
            <p:cNvPr id="11" name="正方形/長方形 10">
              <a:extLst>
                <a:ext uri="{FF2B5EF4-FFF2-40B4-BE49-F238E27FC236}">
                  <a16:creationId xmlns:a16="http://schemas.microsoft.com/office/drawing/2014/main" id="{F39065C9-5F93-4AC7-94CD-E4F1D44E438D}"/>
                </a:ext>
              </a:extLst>
            </p:cNvPr>
            <p:cNvSpPr/>
            <p:nvPr/>
          </p:nvSpPr>
          <p:spPr bwMode="auto">
            <a:xfrm>
              <a:off x="1365933" y="830359"/>
              <a:ext cx="626724" cy="157326"/>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認証</a:t>
              </a:r>
              <a:endParaRPr lang="en-US" altLang="ja-JP" sz="800" dirty="0">
                <a:solidFill>
                  <a:prstClr val="black"/>
                </a:solidFill>
                <a:latin typeface="Meiryo UI" panose="020B0604030504040204" pitchFamily="50" charset="-128"/>
                <a:ea typeface="Meiryo UI" panose="020B0604030504040204" pitchFamily="50" charset="-128"/>
              </a:endParaRPr>
            </a:p>
            <a:p>
              <a:pPr algn="ctr"/>
              <a:r>
                <a:rPr lang="en-US" altLang="ja-JP" sz="800" dirty="0">
                  <a:solidFill>
                    <a:prstClr val="black"/>
                  </a:solidFill>
                  <a:latin typeface="Meiryo UI" panose="020B0604030504040204" pitchFamily="50" charset="-128"/>
                  <a:ea typeface="Meiryo UI" panose="020B0604030504040204" pitchFamily="50" charset="-128"/>
                </a:rPr>
                <a:t>(KeyCloak)</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2" name="直線コネクタ 11">
              <a:extLst>
                <a:ext uri="{FF2B5EF4-FFF2-40B4-BE49-F238E27FC236}">
                  <a16:creationId xmlns:a16="http://schemas.microsoft.com/office/drawing/2014/main" id="{FF64E60A-5694-412E-844C-1D0A71230748}"/>
                </a:ext>
              </a:extLst>
            </p:cNvPr>
            <p:cNvCxnSpPr>
              <a:cxnSpLocks/>
              <a:stCxn id="11" idx="2"/>
            </p:cNvCxnSpPr>
            <p:nvPr/>
          </p:nvCxnSpPr>
          <p:spPr bwMode="auto">
            <a:xfrm flipH="1">
              <a:off x="1665714" y="987685"/>
              <a:ext cx="13581" cy="3682803"/>
            </a:xfrm>
            <a:prstGeom prst="line">
              <a:avLst/>
            </a:prstGeom>
            <a:noFill/>
            <a:ln w="9525" cap="flat" cmpd="sng" algn="ctr">
              <a:solidFill>
                <a:schemeClr val="tx1"/>
              </a:solidFill>
              <a:prstDash val="solid"/>
              <a:round/>
              <a:headEnd type="none" w="med" len="med"/>
              <a:tailEnd type="none" w="med" len="med"/>
            </a:ln>
            <a:effectLst/>
          </p:spPr>
        </p:cxnSp>
      </p:grpSp>
      <p:grpSp>
        <p:nvGrpSpPr>
          <p:cNvPr id="13" name="グループ化 12">
            <a:extLst>
              <a:ext uri="{FF2B5EF4-FFF2-40B4-BE49-F238E27FC236}">
                <a16:creationId xmlns:a16="http://schemas.microsoft.com/office/drawing/2014/main" id="{E2449295-54E7-4D21-8661-DFA1B5FBFBE0}"/>
              </a:ext>
            </a:extLst>
          </p:cNvPr>
          <p:cNvGrpSpPr/>
          <p:nvPr/>
        </p:nvGrpSpPr>
        <p:grpSpPr>
          <a:xfrm>
            <a:off x="6217577" y="1300487"/>
            <a:ext cx="692881" cy="5258437"/>
            <a:chOff x="1305443" y="744876"/>
            <a:chExt cx="692881" cy="4132840"/>
          </a:xfrm>
        </p:grpSpPr>
        <p:sp>
          <p:nvSpPr>
            <p:cNvPr id="14" name="正方形/長方形 13">
              <a:extLst>
                <a:ext uri="{FF2B5EF4-FFF2-40B4-BE49-F238E27FC236}">
                  <a16:creationId xmlns:a16="http://schemas.microsoft.com/office/drawing/2014/main" id="{A8A0F06C-3380-49C8-A976-B76CD971772A}"/>
                </a:ext>
              </a:extLst>
            </p:cNvPr>
            <p:cNvSpPr/>
            <p:nvPr/>
          </p:nvSpPr>
          <p:spPr bwMode="auto">
            <a:xfrm>
              <a:off x="1305443" y="744876"/>
              <a:ext cx="692881" cy="171679"/>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提供者コネクタ</a:t>
              </a:r>
            </a:p>
          </p:txBody>
        </p:sp>
        <p:cxnSp>
          <p:nvCxnSpPr>
            <p:cNvPr id="15" name="直線コネクタ 14">
              <a:extLst>
                <a:ext uri="{FF2B5EF4-FFF2-40B4-BE49-F238E27FC236}">
                  <a16:creationId xmlns:a16="http://schemas.microsoft.com/office/drawing/2014/main" id="{F8325547-54D2-46C3-8A18-8BBF5FEF07A7}"/>
                </a:ext>
              </a:extLst>
            </p:cNvPr>
            <p:cNvCxnSpPr>
              <a:cxnSpLocks/>
            </p:cNvCxnSpPr>
            <p:nvPr/>
          </p:nvCxnSpPr>
          <p:spPr bwMode="auto">
            <a:xfrm>
              <a:off x="1662361" y="916555"/>
              <a:ext cx="0" cy="3961161"/>
            </a:xfrm>
            <a:prstGeom prst="line">
              <a:avLst/>
            </a:prstGeom>
            <a:noFill/>
            <a:ln w="9525" cap="flat" cmpd="sng" algn="ctr">
              <a:solidFill>
                <a:schemeClr val="tx1"/>
              </a:solidFill>
              <a:prstDash val="solid"/>
              <a:round/>
              <a:headEnd type="none" w="med" len="med"/>
              <a:tailEnd type="none" w="med" len="med"/>
            </a:ln>
            <a:effectLst/>
          </p:spPr>
        </p:cxnSp>
      </p:grpSp>
      <p:grpSp>
        <p:nvGrpSpPr>
          <p:cNvPr id="16" name="グループ化 15">
            <a:extLst>
              <a:ext uri="{FF2B5EF4-FFF2-40B4-BE49-F238E27FC236}">
                <a16:creationId xmlns:a16="http://schemas.microsoft.com/office/drawing/2014/main" id="{D7C4CA11-70F8-4BC0-B3B9-A35E3F92525C}"/>
              </a:ext>
            </a:extLst>
          </p:cNvPr>
          <p:cNvGrpSpPr/>
          <p:nvPr/>
        </p:nvGrpSpPr>
        <p:grpSpPr>
          <a:xfrm>
            <a:off x="7486542" y="1299992"/>
            <a:ext cx="626724" cy="5303302"/>
            <a:chOff x="1365913" y="850113"/>
            <a:chExt cx="626724" cy="4049401"/>
          </a:xfrm>
        </p:grpSpPr>
        <p:sp>
          <p:nvSpPr>
            <p:cNvPr id="17" name="正方形/長方形 16">
              <a:extLst>
                <a:ext uri="{FF2B5EF4-FFF2-40B4-BE49-F238E27FC236}">
                  <a16:creationId xmlns:a16="http://schemas.microsoft.com/office/drawing/2014/main" id="{4275F795-F749-4159-AA8F-D22695E817E6}"/>
                </a:ext>
              </a:extLst>
            </p:cNvPr>
            <p:cNvSpPr/>
            <p:nvPr/>
          </p:nvSpPr>
          <p:spPr bwMode="auto">
            <a:xfrm>
              <a:off x="1365913" y="850113"/>
              <a:ext cx="626724" cy="201048"/>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認可</a:t>
              </a:r>
              <a:endParaRPr lang="en-US" altLang="ja-JP" sz="800" dirty="0">
                <a:solidFill>
                  <a:prstClr val="black"/>
                </a:solidFill>
                <a:latin typeface="Meiryo UI" panose="020B0604030504040204" pitchFamily="50" charset="-128"/>
                <a:ea typeface="Meiryo UI" panose="020B0604030504040204" pitchFamily="50" charset="-128"/>
              </a:endParaRPr>
            </a:p>
            <a:p>
              <a:pPr algn="ctr"/>
              <a:r>
                <a:rPr lang="en-US" altLang="ja-JP" sz="800" dirty="0">
                  <a:solidFill>
                    <a:prstClr val="black"/>
                  </a:solidFill>
                  <a:latin typeface="Meiryo UI" panose="020B0604030504040204" pitchFamily="50" charset="-128"/>
                  <a:ea typeface="Meiryo UI" panose="020B0604030504040204" pitchFamily="50" charset="-128"/>
                </a:rPr>
                <a:t>(KeyCloak)</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8" name="直線コネクタ 17">
              <a:extLst>
                <a:ext uri="{FF2B5EF4-FFF2-40B4-BE49-F238E27FC236}">
                  <a16:creationId xmlns:a16="http://schemas.microsoft.com/office/drawing/2014/main" id="{B4DFED01-1312-4043-9580-7A97596C5991}"/>
                </a:ext>
              </a:extLst>
            </p:cNvPr>
            <p:cNvCxnSpPr>
              <a:cxnSpLocks/>
              <a:stCxn id="17" idx="2"/>
            </p:cNvCxnSpPr>
            <p:nvPr/>
          </p:nvCxnSpPr>
          <p:spPr bwMode="auto">
            <a:xfrm flipH="1">
              <a:off x="1674207" y="1051161"/>
              <a:ext cx="0" cy="3848353"/>
            </a:xfrm>
            <a:prstGeom prst="line">
              <a:avLst/>
            </a:prstGeom>
            <a:noFill/>
            <a:ln w="9525" cap="flat" cmpd="sng" algn="ctr">
              <a:solidFill>
                <a:schemeClr val="tx1"/>
              </a:solidFill>
              <a:prstDash val="solid"/>
              <a:round/>
              <a:headEnd type="none" w="med" len="med"/>
              <a:tailEnd type="none" w="med" len="med"/>
            </a:ln>
            <a:effectLst/>
          </p:spPr>
        </p:cxnSp>
      </p:grpSp>
      <p:grpSp>
        <p:nvGrpSpPr>
          <p:cNvPr id="19" name="グループ化 18">
            <a:extLst>
              <a:ext uri="{FF2B5EF4-FFF2-40B4-BE49-F238E27FC236}">
                <a16:creationId xmlns:a16="http://schemas.microsoft.com/office/drawing/2014/main" id="{B6844E40-C070-431B-886E-AB885E36C552}"/>
              </a:ext>
            </a:extLst>
          </p:cNvPr>
          <p:cNvGrpSpPr/>
          <p:nvPr/>
        </p:nvGrpSpPr>
        <p:grpSpPr>
          <a:xfrm>
            <a:off x="8421593" y="1302889"/>
            <a:ext cx="626724" cy="5280276"/>
            <a:chOff x="1371600" y="744878"/>
            <a:chExt cx="626724" cy="3822670"/>
          </a:xfrm>
        </p:grpSpPr>
        <p:sp>
          <p:nvSpPr>
            <p:cNvPr id="20" name="正方形/長方形 19">
              <a:extLst>
                <a:ext uri="{FF2B5EF4-FFF2-40B4-BE49-F238E27FC236}">
                  <a16:creationId xmlns:a16="http://schemas.microsoft.com/office/drawing/2014/main" id="{6FEED3D6-29A0-4CFD-800D-FF3939BA66B4}"/>
                </a:ext>
              </a:extLst>
            </p:cNvPr>
            <p:cNvSpPr/>
            <p:nvPr/>
          </p:nvSpPr>
          <p:spPr bwMode="auto">
            <a:xfrm>
              <a:off x="1371600" y="744878"/>
              <a:ext cx="626724" cy="173948"/>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データ管理</a:t>
              </a:r>
            </a:p>
          </p:txBody>
        </p:sp>
        <p:cxnSp>
          <p:nvCxnSpPr>
            <p:cNvPr id="21" name="直線コネクタ 20">
              <a:extLst>
                <a:ext uri="{FF2B5EF4-FFF2-40B4-BE49-F238E27FC236}">
                  <a16:creationId xmlns:a16="http://schemas.microsoft.com/office/drawing/2014/main" id="{D0473F51-34A8-499B-A4BB-F9EACD72250B}"/>
                </a:ext>
              </a:extLst>
            </p:cNvPr>
            <p:cNvCxnSpPr>
              <a:cxnSpLocks/>
              <a:stCxn id="20" idx="2"/>
            </p:cNvCxnSpPr>
            <p:nvPr/>
          </p:nvCxnSpPr>
          <p:spPr bwMode="auto">
            <a:xfrm>
              <a:off x="1684962" y="918826"/>
              <a:ext cx="0" cy="3648722"/>
            </a:xfrm>
            <a:prstGeom prst="line">
              <a:avLst/>
            </a:prstGeom>
            <a:noFill/>
            <a:ln w="9525" cap="flat" cmpd="sng" algn="ctr">
              <a:solidFill>
                <a:schemeClr val="tx1"/>
              </a:solidFill>
              <a:prstDash val="solid"/>
              <a:round/>
              <a:headEnd type="none" w="med" len="med"/>
              <a:tailEnd type="none" w="med" len="med"/>
            </a:ln>
            <a:effectLst/>
          </p:spPr>
        </p:cxnSp>
      </p:grpSp>
      <p:grpSp>
        <p:nvGrpSpPr>
          <p:cNvPr id="22" name="グループ化 21">
            <a:extLst>
              <a:ext uri="{FF2B5EF4-FFF2-40B4-BE49-F238E27FC236}">
                <a16:creationId xmlns:a16="http://schemas.microsoft.com/office/drawing/2014/main" id="{011AD97B-A446-4BC4-BD06-8ED82DF1E90D}"/>
              </a:ext>
            </a:extLst>
          </p:cNvPr>
          <p:cNvGrpSpPr/>
          <p:nvPr/>
        </p:nvGrpSpPr>
        <p:grpSpPr>
          <a:xfrm>
            <a:off x="1780407" y="1301118"/>
            <a:ext cx="626724" cy="5280890"/>
            <a:chOff x="1371600" y="744877"/>
            <a:chExt cx="626724" cy="4031903"/>
          </a:xfrm>
          <a:solidFill>
            <a:schemeClr val="bg1"/>
          </a:solidFill>
        </p:grpSpPr>
        <p:sp>
          <p:nvSpPr>
            <p:cNvPr id="23" name="正方形/長方形 22">
              <a:extLst>
                <a:ext uri="{FF2B5EF4-FFF2-40B4-BE49-F238E27FC236}">
                  <a16:creationId xmlns:a16="http://schemas.microsoft.com/office/drawing/2014/main" id="{D64E89A2-B19E-41A3-AC7A-A0E85EBE96B5}"/>
                </a:ext>
              </a:extLst>
            </p:cNvPr>
            <p:cNvSpPr/>
            <p:nvPr/>
          </p:nvSpPr>
          <p:spPr bwMode="auto">
            <a:xfrm>
              <a:off x="1371600" y="744877"/>
              <a:ext cx="626724" cy="183917"/>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en-US" altLang="ja-JP" sz="800" dirty="0">
                  <a:solidFill>
                    <a:prstClr val="black"/>
                  </a:solidFill>
                  <a:latin typeface="Meiryo UI" panose="020B0604030504040204" pitchFamily="50" charset="-128"/>
                  <a:ea typeface="Meiryo UI" panose="020B0604030504040204" pitchFamily="50" charset="-128"/>
                </a:rPr>
                <a:t>WebApp</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24" name="直線コネクタ 23">
              <a:extLst>
                <a:ext uri="{FF2B5EF4-FFF2-40B4-BE49-F238E27FC236}">
                  <a16:creationId xmlns:a16="http://schemas.microsoft.com/office/drawing/2014/main" id="{F335ABFA-D878-4EC7-862F-18EE577D8A44}"/>
                </a:ext>
              </a:extLst>
            </p:cNvPr>
            <p:cNvCxnSpPr>
              <a:cxnSpLocks/>
              <a:stCxn id="23" idx="2"/>
            </p:cNvCxnSpPr>
            <p:nvPr/>
          </p:nvCxnSpPr>
          <p:spPr bwMode="auto">
            <a:xfrm>
              <a:off x="1684962" y="928794"/>
              <a:ext cx="0" cy="3847986"/>
            </a:xfrm>
            <a:prstGeom prst="line">
              <a:avLst/>
            </a:prstGeom>
            <a:grpFill/>
            <a:ln w="9525" cap="flat" cmpd="sng" algn="ctr">
              <a:solidFill>
                <a:schemeClr val="tx1"/>
              </a:solidFill>
              <a:prstDash val="solid"/>
              <a:round/>
              <a:headEnd type="none" w="med" len="med"/>
              <a:tailEnd type="none" w="med" len="med"/>
            </a:ln>
            <a:effectLst/>
          </p:spPr>
        </p:cxnSp>
      </p:grpSp>
      <p:grpSp>
        <p:nvGrpSpPr>
          <p:cNvPr id="25" name="グループ化 24">
            <a:extLst>
              <a:ext uri="{FF2B5EF4-FFF2-40B4-BE49-F238E27FC236}">
                <a16:creationId xmlns:a16="http://schemas.microsoft.com/office/drawing/2014/main" id="{20E3C844-16F7-4E4D-A277-1A3A1EA3B67E}"/>
              </a:ext>
            </a:extLst>
          </p:cNvPr>
          <p:cNvGrpSpPr/>
          <p:nvPr/>
        </p:nvGrpSpPr>
        <p:grpSpPr>
          <a:xfrm>
            <a:off x="653766" y="1286167"/>
            <a:ext cx="626724" cy="5247772"/>
            <a:chOff x="1351493" y="744877"/>
            <a:chExt cx="626724" cy="4194609"/>
          </a:xfrm>
          <a:solidFill>
            <a:schemeClr val="bg1">
              <a:lumMod val="75000"/>
            </a:schemeClr>
          </a:solidFill>
        </p:grpSpPr>
        <p:sp>
          <p:nvSpPr>
            <p:cNvPr id="26" name="正方形/長方形 25">
              <a:extLst>
                <a:ext uri="{FF2B5EF4-FFF2-40B4-BE49-F238E27FC236}">
                  <a16:creationId xmlns:a16="http://schemas.microsoft.com/office/drawing/2014/main" id="{805312C9-AE39-43AE-A215-5C3017D7A87E}"/>
                </a:ext>
              </a:extLst>
            </p:cNvPr>
            <p:cNvSpPr/>
            <p:nvPr/>
          </p:nvSpPr>
          <p:spPr bwMode="auto">
            <a:xfrm>
              <a:off x="1351493" y="744877"/>
              <a:ext cx="626724" cy="166075"/>
            </a:xfrm>
            <a:prstGeom prst="rect">
              <a:avLst/>
            </a:prstGeom>
            <a:grp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利用者</a:t>
              </a:r>
            </a:p>
          </p:txBody>
        </p:sp>
        <p:cxnSp>
          <p:nvCxnSpPr>
            <p:cNvPr id="27" name="直線コネクタ 26">
              <a:extLst>
                <a:ext uri="{FF2B5EF4-FFF2-40B4-BE49-F238E27FC236}">
                  <a16:creationId xmlns:a16="http://schemas.microsoft.com/office/drawing/2014/main" id="{C9DB8A63-8ACE-486F-BC2B-B5836F16FD87}"/>
                </a:ext>
              </a:extLst>
            </p:cNvPr>
            <p:cNvCxnSpPr>
              <a:cxnSpLocks/>
              <a:stCxn id="26" idx="2"/>
            </p:cNvCxnSpPr>
            <p:nvPr/>
          </p:nvCxnSpPr>
          <p:spPr bwMode="auto">
            <a:xfrm flipH="1">
              <a:off x="1653925" y="910952"/>
              <a:ext cx="0" cy="4028534"/>
            </a:xfrm>
            <a:prstGeom prst="line">
              <a:avLst/>
            </a:prstGeom>
            <a:grpFill/>
            <a:ln w="9525" cap="flat" cmpd="sng" algn="ctr">
              <a:solidFill>
                <a:schemeClr val="tx1"/>
              </a:solidFill>
              <a:prstDash val="solid"/>
              <a:round/>
              <a:headEnd type="none" w="med" len="med"/>
              <a:tailEnd type="none" w="med" len="med"/>
            </a:ln>
            <a:effectLst/>
          </p:spPr>
        </p:cxnSp>
      </p:grpSp>
      <p:sp>
        <p:nvSpPr>
          <p:cNvPr id="28" name="正方形/長方形 27">
            <a:extLst>
              <a:ext uri="{FF2B5EF4-FFF2-40B4-BE49-F238E27FC236}">
                <a16:creationId xmlns:a16="http://schemas.microsoft.com/office/drawing/2014/main" id="{9DD920DA-3924-4AF9-B0F2-6B3C7C61DEF8}"/>
              </a:ext>
            </a:extLst>
          </p:cNvPr>
          <p:cNvSpPr/>
          <p:nvPr/>
        </p:nvSpPr>
        <p:spPr bwMode="auto">
          <a:xfrm>
            <a:off x="902710" y="1572244"/>
            <a:ext cx="112337" cy="4827545"/>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81057805-EFF1-48F8-ABC9-6B5CA3181303}"/>
              </a:ext>
            </a:extLst>
          </p:cNvPr>
          <p:cNvSpPr/>
          <p:nvPr/>
        </p:nvSpPr>
        <p:spPr bwMode="auto">
          <a:xfrm>
            <a:off x="2034272" y="1674021"/>
            <a:ext cx="117633" cy="4725768"/>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5FC23A66-9576-4984-989C-DD8E3AF0B4C1}"/>
              </a:ext>
            </a:extLst>
          </p:cNvPr>
          <p:cNvSpPr txBox="1"/>
          <p:nvPr/>
        </p:nvSpPr>
        <p:spPr>
          <a:xfrm>
            <a:off x="2099137" y="2122000"/>
            <a:ext cx="2389970"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データ取得要求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URL</a:t>
            </a:r>
            <a:r>
              <a:rPr lang="ja-JP" altLang="en-US" sz="700" dirty="0">
                <a:solidFill>
                  <a:prstClr val="black"/>
                </a:solidFill>
                <a:latin typeface="Meiryo UI" panose="020B0604030504040204" pitchFamily="50" charset="-128"/>
                <a:ea typeface="Meiryo UI" panose="020B0604030504040204" pitchFamily="50" charset="-128"/>
              </a:rPr>
              <a:t>、利用者トークン、</a:t>
            </a:r>
            <a:r>
              <a:rPr lang="ja-JP" altLang="en-US" sz="700" dirty="0">
                <a:solidFill>
                  <a:srgbClr val="FF0000"/>
                </a:solidFill>
                <a:latin typeface="Meiryo UI" panose="020B0604030504040204" pitchFamily="50" charset="-128"/>
                <a:ea typeface="Meiryo UI" panose="020B0604030504040204" pitchFamily="50" charset="-128"/>
              </a:rPr>
              <a:t>認証の</a:t>
            </a:r>
            <a:r>
              <a:rPr lang="en-US" altLang="ja-JP" sz="700" dirty="0">
                <a:solidFill>
                  <a:srgbClr val="FF0000"/>
                </a:solidFill>
                <a:latin typeface="Meiryo UI" panose="020B0604030504040204" pitchFamily="50" charset="-128"/>
                <a:ea typeface="Meiryo UI" panose="020B0604030504040204" pitchFamily="50" charset="-128"/>
              </a:rPr>
              <a:t>URL</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cxnSp>
        <p:nvCxnSpPr>
          <p:cNvPr id="32" name="直線矢印コネクタ 31">
            <a:extLst>
              <a:ext uri="{FF2B5EF4-FFF2-40B4-BE49-F238E27FC236}">
                <a16:creationId xmlns:a16="http://schemas.microsoft.com/office/drawing/2014/main" id="{B35D9AB8-E579-4868-BDE0-7847B2F3E829}"/>
              </a:ext>
            </a:extLst>
          </p:cNvPr>
          <p:cNvCxnSpPr>
            <a:cxnSpLocks/>
          </p:cNvCxnSpPr>
          <p:nvPr/>
        </p:nvCxnSpPr>
        <p:spPr bwMode="auto">
          <a:xfrm>
            <a:off x="1015047" y="1866527"/>
            <a:ext cx="1019225" cy="0"/>
          </a:xfrm>
          <a:prstGeom prst="straightConnector1">
            <a:avLst/>
          </a:prstGeom>
          <a:noFill/>
          <a:ln w="9525" cap="flat" cmpd="sng" algn="ctr">
            <a:solidFill>
              <a:schemeClr val="tx1"/>
            </a:solidFill>
            <a:prstDash val="solid"/>
            <a:round/>
            <a:headEnd type="none" w="med" len="med"/>
            <a:tailEnd type="triangle"/>
          </a:ln>
          <a:effectLst/>
        </p:spPr>
      </p:cxnSp>
      <p:sp>
        <p:nvSpPr>
          <p:cNvPr id="35" name="テキスト ボックス 34">
            <a:extLst>
              <a:ext uri="{FF2B5EF4-FFF2-40B4-BE49-F238E27FC236}">
                <a16:creationId xmlns:a16="http://schemas.microsoft.com/office/drawing/2014/main" id="{69D97B9A-6916-4105-8F46-072C446347B9}"/>
              </a:ext>
            </a:extLst>
          </p:cNvPr>
          <p:cNvSpPr txBox="1"/>
          <p:nvPr/>
        </p:nvSpPr>
        <p:spPr>
          <a:xfrm>
            <a:off x="2256320" y="1732486"/>
            <a:ext cx="2062997"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認証要求</a:t>
            </a:r>
            <a:r>
              <a:rPr lang="en-US" altLang="ja-JP" sz="700" dirty="0">
                <a:solidFill>
                  <a:prstClr val="black"/>
                </a:solidFill>
                <a:latin typeface="Meiryo UI" panose="020B0604030504040204" pitchFamily="50" charset="-128"/>
                <a:ea typeface="Meiryo UI" panose="020B0604030504040204" pitchFamily="50" charset="-128"/>
              </a:rPr>
              <a:t>(CADDE</a:t>
            </a:r>
            <a:r>
              <a:rPr lang="ja-JP" altLang="en-US" sz="700" dirty="0">
                <a:solidFill>
                  <a:prstClr val="black"/>
                </a:solidFill>
                <a:latin typeface="Meiryo UI" panose="020B0604030504040204" pitchFamily="50" charset="-128"/>
                <a:ea typeface="Meiryo UI" panose="020B0604030504040204" pitchFamily="50" charset="-128"/>
              </a:rPr>
              <a:t>ユーザ名、パスワード</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3CE5B227-A418-4B16-9C13-45E80C7852E4}"/>
              </a:ext>
            </a:extLst>
          </p:cNvPr>
          <p:cNvSpPr txBox="1"/>
          <p:nvPr/>
        </p:nvSpPr>
        <p:spPr>
          <a:xfrm>
            <a:off x="2363846" y="1891748"/>
            <a:ext cx="1021059"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利用者トークン</a:t>
            </a:r>
          </a:p>
        </p:txBody>
      </p:sp>
      <p:sp>
        <p:nvSpPr>
          <p:cNvPr id="37" name="正方形/長方形 36">
            <a:extLst>
              <a:ext uri="{FF2B5EF4-FFF2-40B4-BE49-F238E27FC236}">
                <a16:creationId xmlns:a16="http://schemas.microsoft.com/office/drawing/2014/main" id="{C8A13B79-8EA0-4385-B760-30A1771325AE}"/>
              </a:ext>
            </a:extLst>
          </p:cNvPr>
          <p:cNvSpPr/>
          <p:nvPr/>
        </p:nvSpPr>
        <p:spPr bwMode="auto">
          <a:xfrm>
            <a:off x="4400729" y="2255923"/>
            <a:ext cx="112848" cy="4143867"/>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38" name="直線矢印コネクタ 37">
            <a:extLst>
              <a:ext uri="{FF2B5EF4-FFF2-40B4-BE49-F238E27FC236}">
                <a16:creationId xmlns:a16="http://schemas.microsoft.com/office/drawing/2014/main" id="{2D11862B-F6CC-4D39-AB81-D5D44A3415FC}"/>
              </a:ext>
            </a:extLst>
          </p:cNvPr>
          <p:cNvCxnSpPr>
            <a:cxnSpLocks/>
            <a:endCxn id="144" idx="0"/>
          </p:cNvCxnSpPr>
          <p:nvPr/>
        </p:nvCxnSpPr>
        <p:spPr bwMode="auto">
          <a:xfrm>
            <a:off x="4504368" y="2509182"/>
            <a:ext cx="1007767" cy="0"/>
          </a:xfrm>
          <a:prstGeom prst="straightConnector1">
            <a:avLst/>
          </a:prstGeom>
          <a:noFill/>
          <a:ln w="9525" cap="flat" cmpd="sng" algn="ctr">
            <a:solidFill>
              <a:schemeClr val="tx1"/>
            </a:solidFill>
            <a:prstDash val="solid"/>
            <a:round/>
            <a:headEnd type="none" w="med" len="med"/>
            <a:tailEnd type="triangle"/>
          </a:ln>
          <a:effectLst/>
        </p:spPr>
      </p:cxnSp>
      <p:sp>
        <p:nvSpPr>
          <p:cNvPr id="40" name="テキスト ボックス 39">
            <a:extLst>
              <a:ext uri="{FF2B5EF4-FFF2-40B4-BE49-F238E27FC236}">
                <a16:creationId xmlns:a16="http://schemas.microsoft.com/office/drawing/2014/main" id="{1FB2DAD9-5829-4A99-A3BC-B6C896E90268}"/>
              </a:ext>
            </a:extLst>
          </p:cNvPr>
          <p:cNvSpPr txBox="1"/>
          <p:nvPr/>
        </p:nvSpPr>
        <p:spPr>
          <a:xfrm>
            <a:off x="4512600" y="2385486"/>
            <a:ext cx="2397069"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認証要求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利用者トークン、利用者コネクタ</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とシークレット</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cxnSp>
        <p:nvCxnSpPr>
          <p:cNvPr id="41" name="直線矢印コネクタ 40">
            <a:extLst>
              <a:ext uri="{FF2B5EF4-FFF2-40B4-BE49-F238E27FC236}">
                <a16:creationId xmlns:a16="http://schemas.microsoft.com/office/drawing/2014/main" id="{A6C95FB0-926D-474C-ACEE-E40ED20B7FD0}"/>
              </a:ext>
            </a:extLst>
          </p:cNvPr>
          <p:cNvCxnSpPr>
            <a:cxnSpLocks/>
            <a:stCxn id="144" idx="2"/>
          </p:cNvCxnSpPr>
          <p:nvPr/>
        </p:nvCxnSpPr>
        <p:spPr bwMode="auto">
          <a:xfrm flipH="1">
            <a:off x="4513577" y="2663982"/>
            <a:ext cx="998558" cy="0"/>
          </a:xfrm>
          <a:prstGeom prst="straightConnector1">
            <a:avLst/>
          </a:prstGeom>
          <a:noFill/>
          <a:ln w="9525" cap="flat" cmpd="sng" algn="ctr">
            <a:solidFill>
              <a:schemeClr val="tx1"/>
            </a:solidFill>
            <a:prstDash val="solid"/>
            <a:round/>
            <a:headEnd type="none" w="med" len="med"/>
            <a:tailEnd type="triangle"/>
          </a:ln>
          <a:effectLst/>
        </p:spPr>
      </p:cxnSp>
      <p:sp>
        <p:nvSpPr>
          <p:cNvPr id="42" name="テキスト ボックス 41">
            <a:extLst>
              <a:ext uri="{FF2B5EF4-FFF2-40B4-BE49-F238E27FC236}">
                <a16:creationId xmlns:a16="http://schemas.microsoft.com/office/drawing/2014/main" id="{EA9D02A2-3CE1-4769-A598-8EE6BC4F61DB}"/>
              </a:ext>
            </a:extLst>
          </p:cNvPr>
          <p:cNvSpPr txBox="1"/>
          <p:nvPr/>
        </p:nvSpPr>
        <p:spPr>
          <a:xfrm>
            <a:off x="4591403" y="2548729"/>
            <a:ext cx="800206" cy="107722"/>
          </a:xfrm>
          <a:prstGeom prst="rect">
            <a:avLst/>
          </a:prstGeom>
          <a:noFill/>
        </p:spPr>
        <p:txBody>
          <a:bodyPr wrap="square" tIns="0" bIns="0" rtlCol="0">
            <a:spAutoFit/>
          </a:bodyPr>
          <a:lstStyle/>
          <a:p>
            <a:pPr algn="ctr"/>
            <a:r>
              <a:rPr lang="ja-JP" altLang="en-US" sz="700" dirty="0">
                <a:solidFill>
                  <a:prstClr val="black"/>
                </a:solidFill>
                <a:latin typeface="Meiryo UI" panose="020B0604030504040204" pitchFamily="50" charset="-128"/>
                <a:ea typeface="Meiryo UI" panose="020B0604030504040204" pitchFamily="50" charset="-128"/>
              </a:rPr>
              <a:t>認証トークン</a:t>
            </a:r>
          </a:p>
        </p:txBody>
      </p:sp>
      <p:sp>
        <p:nvSpPr>
          <p:cNvPr id="43" name="正方形/長方形 42">
            <a:extLst>
              <a:ext uri="{FF2B5EF4-FFF2-40B4-BE49-F238E27FC236}">
                <a16:creationId xmlns:a16="http://schemas.microsoft.com/office/drawing/2014/main" id="{DCCA54EA-505F-429E-88D3-208B2CDC4B03}"/>
              </a:ext>
            </a:extLst>
          </p:cNvPr>
          <p:cNvSpPr/>
          <p:nvPr/>
        </p:nvSpPr>
        <p:spPr bwMode="auto">
          <a:xfrm>
            <a:off x="6528022" y="3329122"/>
            <a:ext cx="107915" cy="3079439"/>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44" name="直線矢印コネクタ 43">
            <a:extLst>
              <a:ext uri="{FF2B5EF4-FFF2-40B4-BE49-F238E27FC236}">
                <a16:creationId xmlns:a16="http://schemas.microsoft.com/office/drawing/2014/main" id="{C6AC8061-7BF8-4DDA-AA55-08768DED0471}"/>
              </a:ext>
            </a:extLst>
          </p:cNvPr>
          <p:cNvCxnSpPr>
            <a:cxnSpLocks/>
            <a:endCxn id="43" idx="0"/>
          </p:cNvCxnSpPr>
          <p:nvPr/>
        </p:nvCxnSpPr>
        <p:spPr bwMode="auto">
          <a:xfrm flipV="1">
            <a:off x="4508409" y="3329122"/>
            <a:ext cx="2073571" cy="307"/>
          </a:xfrm>
          <a:prstGeom prst="straightConnector1">
            <a:avLst/>
          </a:prstGeom>
          <a:noFill/>
          <a:ln w="9525" cap="flat" cmpd="sng" algn="ctr">
            <a:solidFill>
              <a:schemeClr val="tx1"/>
            </a:solidFill>
            <a:prstDash val="solid"/>
            <a:round/>
            <a:headEnd type="none" w="med" len="med"/>
            <a:tailEnd type="triangle"/>
          </a:ln>
          <a:effectLst/>
        </p:spPr>
      </p:cxnSp>
      <p:sp>
        <p:nvSpPr>
          <p:cNvPr id="45" name="正方形/長方形 44">
            <a:extLst>
              <a:ext uri="{FF2B5EF4-FFF2-40B4-BE49-F238E27FC236}">
                <a16:creationId xmlns:a16="http://schemas.microsoft.com/office/drawing/2014/main" id="{0CDC0F82-70D6-4760-A65D-ACB0C890C003}"/>
              </a:ext>
            </a:extLst>
          </p:cNvPr>
          <p:cNvSpPr/>
          <p:nvPr/>
        </p:nvSpPr>
        <p:spPr bwMode="auto">
          <a:xfrm>
            <a:off x="7749303" y="3583126"/>
            <a:ext cx="105723" cy="497923"/>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
        <p:nvSpPr>
          <p:cNvPr id="46" name="テキスト ボックス 45">
            <a:extLst>
              <a:ext uri="{FF2B5EF4-FFF2-40B4-BE49-F238E27FC236}">
                <a16:creationId xmlns:a16="http://schemas.microsoft.com/office/drawing/2014/main" id="{AF6D7366-E93D-4DA1-A293-5C11C7F6F3DD}"/>
              </a:ext>
            </a:extLst>
          </p:cNvPr>
          <p:cNvSpPr txBox="1"/>
          <p:nvPr/>
        </p:nvSpPr>
        <p:spPr>
          <a:xfrm>
            <a:off x="4462481" y="3201794"/>
            <a:ext cx="2023510"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データ取得要求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認証トークン、リソース</a:t>
            </a:r>
            <a:r>
              <a:rPr lang="en-US" altLang="ja-JP" sz="700" dirty="0">
                <a:solidFill>
                  <a:prstClr val="black"/>
                </a:solidFill>
                <a:latin typeface="Meiryo UI" panose="020B0604030504040204" pitchFamily="50" charset="-128"/>
                <a:ea typeface="Meiryo UI" panose="020B0604030504040204" pitchFamily="50" charset="-128"/>
              </a:rPr>
              <a:t>URL)</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47" name="テキスト ボックス 46">
            <a:extLst>
              <a:ext uri="{FF2B5EF4-FFF2-40B4-BE49-F238E27FC236}">
                <a16:creationId xmlns:a16="http://schemas.microsoft.com/office/drawing/2014/main" id="{7C2DBCC9-AEBA-4B28-88DF-BF86F8D14847}"/>
              </a:ext>
            </a:extLst>
          </p:cNvPr>
          <p:cNvSpPr txBox="1"/>
          <p:nvPr/>
        </p:nvSpPr>
        <p:spPr>
          <a:xfrm>
            <a:off x="6583036" y="3450950"/>
            <a:ext cx="259940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認証要求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認証トークン、提供者コネクタ</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とシークレット</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cxnSp>
        <p:nvCxnSpPr>
          <p:cNvPr id="48" name="直線矢印コネクタ 47">
            <a:extLst>
              <a:ext uri="{FF2B5EF4-FFF2-40B4-BE49-F238E27FC236}">
                <a16:creationId xmlns:a16="http://schemas.microsoft.com/office/drawing/2014/main" id="{729F499C-2251-4A5D-913B-A93EDA6045FF}"/>
              </a:ext>
            </a:extLst>
          </p:cNvPr>
          <p:cNvCxnSpPr>
            <a:cxnSpLocks/>
            <a:endCxn id="45" idx="0"/>
          </p:cNvCxnSpPr>
          <p:nvPr/>
        </p:nvCxnSpPr>
        <p:spPr bwMode="auto">
          <a:xfrm>
            <a:off x="6642395" y="3583126"/>
            <a:ext cx="1159770" cy="0"/>
          </a:xfrm>
          <a:prstGeom prst="straightConnector1">
            <a:avLst/>
          </a:prstGeom>
          <a:noFill/>
          <a:ln w="9525" cap="flat" cmpd="sng" algn="ctr">
            <a:solidFill>
              <a:schemeClr val="tx1"/>
            </a:solidFill>
            <a:prstDash val="solid"/>
            <a:round/>
            <a:headEnd type="none" w="med" len="med"/>
            <a:tailEnd type="triangle"/>
          </a:ln>
          <a:effectLst/>
        </p:spPr>
      </p:cxnSp>
      <p:sp>
        <p:nvSpPr>
          <p:cNvPr id="51" name="テキスト ボックス 50">
            <a:extLst>
              <a:ext uri="{FF2B5EF4-FFF2-40B4-BE49-F238E27FC236}">
                <a16:creationId xmlns:a16="http://schemas.microsoft.com/office/drawing/2014/main" id="{BE33F775-F487-4ACC-AF6B-E58BF25825F7}"/>
              </a:ext>
            </a:extLst>
          </p:cNvPr>
          <p:cNvSpPr txBox="1"/>
          <p:nvPr/>
        </p:nvSpPr>
        <p:spPr>
          <a:xfrm>
            <a:off x="5508563" y="3640532"/>
            <a:ext cx="2303668" cy="107722"/>
          </a:xfrm>
          <a:prstGeom prst="rect">
            <a:avLst/>
          </a:prstGeom>
          <a:noFill/>
        </p:spPr>
        <p:txBody>
          <a:bodyPr wrap="square" tIns="0" bIns="0" rtlCol="0">
            <a:spAutoFit/>
          </a:bodyPr>
          <a:lstStyle/>
          <a:p>
            <a:r>
              <a:rPr lang="en-US" altLang="ja-JP" sz="700" dirty="0">
                <a:solidFill>
                  <a:prstClr val="black"/>
                </a:solidFill>
                <a:latin typeface="Meiryo UI" panose="020B0604030504040204" pitchFamily="50" charset="-128"/>
                <a:ea typeface="Meiryo UI" panose="020B0604030504040204" pitchFamily="50" charset="-128"/>
              </a:rPr>
              <a:t>IdP</a:t>
            </a:r>
            <a:r>
              <a:rPr lang="ja-JP" altLang="en-US" sz="700" dirty="0">
                <a:solidFill>
                  <a:prstClr val="black"/>
                </a:solidFill>
                <a:latin typeface="Meiryo UI" panose="020B0604030504040204" pitchFamily="50" charset="-128"/>
                <a:ea typeface="Meiryo UI" panose="020B0604030504040204" pitchFamily="50" charset="-128"/>
              </a:rPr>
              <a:t>連携による認証要求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利用者コネクタ</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、シークレット</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52" name="テキスト ボックス 51">
            <a:extLst>
              <a:ext uri="{FF2B5EF4-FFF2-40B4-BE49-F238E27FC236}">
                <a16:creationId xmlns:a16="http://schemas.microsoft.com/office/drawing/2014/main" id="{7D8CFD9E-EB40-416D-98C5-C40D2ACDF149}"/>
              </a:ext>
            </a:extLst>
          </p:cNvPr>
          <p:cNvSpPr txBox="1"/>
          <p:nvPr/>
        </p:nvSpPr>
        <p:spPr>
          <a:xfrm>
            <a:off x="5507269" y="3799504"/>
            <a:ext cx="666604"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認証結果</a:t>
            </a:r>
          </a:p>
        </p:txBody>
      </p:sp>
      <p:cxnSp>
        <p:nvCxnSpPr>
          <p:cNvPr id="53" name="直線矢印コネクタ 52">
            <a:extLst>
              <a:ext uri="{FF2B5EF4-FFF2-40B4-BE49-F238E27FC236}">
                <a16:creationId xmlns:a16="http://schemas.microsoft.com/office/drawing/2014/main" id="{BDC03B08-73F1-4769-B5B3-83E1980FD6E8}"/>
              </a:ext>
            </a:extLst>
          </p:cNvPr>
          <p:cNvCxnSpPr>
            <a:cxnSpLocks/>
            <a:stCxn id="174" idx="2"/>
          </p:cNvCxnSpPr>
          <p:nvPr/>
        </p:nvCxnSpPr>
        <p:spPr bwMode="auto">
          <a:xfrm flipV="1">
            <a:off x="5509024" y="3919713"/>
            <a:ext cx="2227776" cy="3616"/>
          </a:xfrm>
          <a:prstGeom prst="straightConnector1">
            <a:avLst/>
          </a:prstGeom>
          <a:noFill/>
          <a:ln w="9525" cap="flat" cmpd="sng" algn="ctr">
            <a:solidFill>
              <a:schemeClr val="tx1"/>
            </a:solidFill>
            <a:prstDash val="solid"/>
            <a:round/>
            <a:headEnd type="none" w="med" len="med"/>
            <a:tailEnd type="triangle"/>
          </a:ln>
          <a:effectLst/>
        </p:spPr>
      </p:cxnSp>
      <p:cxnSp>
        <p:nvCxnSpPr>
          <p:cNvPr id="54" name="直線矢印コネクタ 53">
            <a:extLst>
              <a:ext uri="{FF2B5EF4-FFF2-40B4-BE49-F238E27FC236}">
                <a16:creationId xmlns:a16="http://schemas.microsoft.com/office/drawing/2014/main" id="{51445A91-4BAE-4C5C-9BF7-3F2F97D1E935}"/>
              </a:ext>
            </a:extLst>
          </p:cNvPr>
          <p:cNvCxnSpPr>
            <a:cxnSpLocks/>
            <a:stCxn id="45" idx="2"/>
          </p:cNvCxnSpPr>
          <p:nvPr/>
        </p:nvCxnSpPr>
        <p:spPr bwMode="auto">
          <a:xfrm flipH="1" flipV="1">
            <a:off x="6633847" y="4080984"/>
            <a:ext cx="1168318" cy="65"/>
          </a:xfrm>
          <a:prstGeom prst="straightConnector1">
            <a:avLst/>
          </a:prstGeom>
          <a:noFill/>
          <a:ln w="9525" cap="flat" cmpd="sng" algn="ctr">
            <a:solidFill>
              <a:schemeClr val="tx1"/>
            </a:solidFill>
            <a:prstDash val="solid"/>
            <a:round/>
            <a:headEnd type="none" w="med" len="med"/>
            <a:tailEnd type="triangle"/>
          </a:ln>
          <a:effectLst/>
        </p:spPr>
      </p:cxnSp>
      <p:sp>
        <p:nvSpPr>
          <p:cNvPr id="55" name="テキスト ボックス 54">
            <a:extLst>
              <a:ext uri="{FF2B5EF4-FFF2-40B4-BE49-F238E27FC236}">
                <a16:creationId xmlns:a16="http://schemas.microsoft.com/office/drawing/2014/main" id="{7FCB85F8-F438-49EA-8E6C-F3B203F523FC}"/>
              </a:ext>
            </a:extLst>
          </p:cNvPr>
          <p:cNvSpPr txBox="1"/>
          <p:nvPr/>
        </p:nvSpPr>
        <p:spPr>
          <a:xfrm>
            <a:off x="6720611" y="3958848"/>
            <a:ext cx="888422"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認可トークン</a:t>
            </a:r>
          </a:p>
        </p:txBody>
      </p:sp>
      <p:sp>
        <p:nvSpPr>
          <p:cNvPr id="59" name="テキスト ボックス 58">
            <a:extLst>
              <a:ext uri="{FF2B5EF4-FFF2-40B4-BE49-F238E27FC236}">
                <a16:creationId xmlns:a16="http://schemas.microsoft.com/office/drawing/2014/main" id="{A8374F24-1238-49EB-8263-C8A5176A810A}"/>
              </a:ext>
            </a:extLst>
          </p:cNvPr>
          <p:cNvSpPr txBox="1"/>
          <p:nvPr/>
        </p:nvSpPr>
        <p:spPr>
          <a:xfrm>
            <a:off x="6592500" y="6135550"/>
            <a:ext cx="1585876"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データ取得要求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URL)</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60" name="正方形/長方形 59">
            <a:extLst>
              <a:ext uri="{FF2B5EF4-FFF2-40B4-BE49-F238E27FC236}">
                <a16:creationId xmlns:a16="http://schemas.microsoft.com/office/drawing/2014/main" id="{A060A195-990B-4489-9240-F21358DE023E}"/>
              </a:ext>
            </a:extLst>
          </p:cNvPr>
          <p:cNvSpPr/>
          <p:nvPr/>
        </p:nvSpPr>
        <p:spPr bwMode="auto">
          <a:xfrm>
            <a:off x="8686684" y="6268441"/>
            <a:ext cx="104200" cy="140119"/>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61" name="直線矢印コネクタ 60">
            <a:extLst>
              <a:ext uri="{FF2B5EF4-FFF2-40B4-BE49-F238E27FC236}">
                <a16:creationId xmlns:a16="http://schemas.microsoft.com/office/drawing/2014/main" id="{512B9114-02C6-4E00-8983-260F83A3699B}"/>
              </a:ext>
            </a:extLst>
          </p:cNvPr>
          <p:cNvCxnSpPr>
            <a:cxnSpLocks/>
            <a:stCxn id="43" idx="2"/>
            <a:endCxn id="37" idx="2"/>
          </p:cNvCxnSpPr>
          <p:nvPr/>
        </p:nvCxnSpPr>
        <p:spPr bwMode="auto">
          <a:xfrm flipH="1" flipV="1">
            <a:off x="4457153" y="6399790"/>
            <a:ext cx="2124827" cy="8771"/>
          </a:xfrm>
          <a:prstGeom prst="straightConnector1">
            <a:avLst/>
          </a:prstGeom>
          <a:noFill/>
          <a:ln w="9525" cap="flat" cmpd="sng" algn="ctr">
            <a:solidFill>
              <a:schemeClr val="tx1"/>
            </a:solidFill>
            <a:prstDash val="solid"/>
            <a:round/>
            <a:headEnd type="none" w="med" len="med"/>
            <a:tailEnd type="triangle"/>
          </a:ln>
          <a:effectLst/>
        </p:spPr>
      </p:cxnSp>
      <p:sp>
        <p:nvSpPr>
          <p:cNvPr id="62" name="テキスト ボックス 61">
            <a:extLst>
              <a:ext uri="{FF2B5EF4-FFF2-40B4-BE49-F238E27FC236}">
                <a16:creationId xmlns:a16="http://schemas.microsoft.com/office/drawing/2014/main" id="{71D26DCC-E453-430E-8FBD-43DBF57A035A}"/>
              </a:ext>
            </a:extLst>
          </p:cNvPr>
          <p:cNvSpPr txBox="1"/>
          <p:nvPr/>
        </p:nvSpPr>
        <p:spPr>
          <a:xfrm>
            <a:off x="6116374" y="6277862"/>
            <a:ext cx="46492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a:t>
            </a:r>
          </a:p>
        </p:txBody>
      </p:sp>
      <p:cxnSp>
        <p:nvCxnSpPr>
          <p:cNvPr id="63" name="直線矢印コネクタ 62">
            <a:extLst>
              <a:ext uri="{FF2B5EF4-FFF2-40B4-BE49-F238E27FC236}">
                <a16:creationId xmlns:a16="http://schemas.microsoft.com/office/drawing/2014/main" id="{EFD4D1DB-F4C9-4BDD-A7E3-509DE250411E}"/>
              </a:ext>
            </a:extLst>
          </p:cNvPr>
          <p:cNvCxnSpPr>
            <a:cxnSpLocks/>
            <a:stCxn id="37" idx="2"/>
            <a:endCxn id="30" idx="2"/>
          </p:cNvCxnSpPr>
          <p:nvPr/>
        </p:nvCxnSpPr>
        <p:spPr bwMode="auto">
          <a:xfrm flipH="1" flipV="1">
            <a:off x="2093089" y="6399789"/>
            <a:ext cx="2364064" cy="1"/>
          </a:xfrm>
          <a:prstGeom prst="straightConnector1">
            <a:avLst/>
          </a:prstGeom>
          <a:noFill/>
          <a:ln w="9525" cap="flat" cmpd="sng" algn="ctr">
            <a:solidFill>
              <a:schemeClr val="tx1"/>
            </a:solidFill>
            <a:prstDash val="solid"/>
            <a:round/>
            <a:headEnd type="none" w="med" len="med"/>
            <a:tailEnd type="triangle"/>
          </a:ln>
          <a:effectLst/>
        </p:spPr>
      </p:cxnSp>
      <p:sp>
        <p:nvSpPr>
          <p:cNvPr id="64" name="テキスト ボックス 63">
            <a:extLst>
              <a:ext uri="{FF2B5EF4-FFF2-40B4-BE49-F238E27FC236}">
                <a16:creationId xmlns:a16="http://schemas.microsoft.com/office/drawing/2014/main" id="{DA23B519-5179-4CB0-9BD9-F640A1EE1CA8}"/>
              </a:ext>
            </a:extLst>
          </p:cNvPr>
          <p:cNvSpPr txBox="1"/>
          <p:nvPr/>
        </p:nvSpPr>
        <p:spPr>
          <a:xfrm>
            <a:off x="3141129" y="6278195"/>
            <a:ext cx="46492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a:t>
            </a:r>
          </a:p>
        </p:txBody>
      </p:sp>
      <p:cxnSp>
        <p:nvCxnSpPr>
          <p:cNvPr id="65" name="直線矢印コネクタ 64">
            <a:extLst>
              <a:ext uri="{FF2B5EF4-FFF2-40B4-BE49-F238E27FC236}">
                <a16:creationId xmlns:a16="http://schemas.microsoft.com/office/drawing/2014/main" id="{87E7F681-3548-447F-B274-FA18C61165DC}"/>
              </a:ext>
            </a:extLst>
          </p:cNvPr>
          <p:cNvCxnSpPr>
            <a:cxnSpLocks/>
            <a:stCxn id="30" idx="2"/>
            <a:endCxn id="28" idx="2"/>
          </p:cNvCxnSpPr>
          <p:nvPr/>
        </p:nvCxnSpPr>
        <p:spPr bwMode="auto">
          <a:xfrm flipH="1">
            <a:off x="958879" y="6399789"/>
            <a:ext cx="1134210" cy="0"/>
          </a:xfrm>
          <a:prstGeom prst="straightConnector1">
            <a:avLst/>
          </a:prstGeom>
          <a:noFill/>
          <a:ln w="9525" cap="flat" cmpd="sng" algn="ctr">
            <a:solidFill>
              <a:schemeClr val="tx1"/>
            </a:solidFill>
            <a:prstDash val="solid"/>
            <a:round/>
            <a:headEnd type="none" w="med" len="med"/>
            <a:tailEnd type="triangle"/>
          </a:ln>
          <a:effectLst/>
        </p:spPr>
      </p:cxnSp>
      <p:sp>
        <p:nvSpPr>
          <p:cNvPr id="66" name="テキスト ボックス 65">
            <a:extLst>
              <a:ext uri="{FF2B5EF4-FFF2-40B4-BE49-F238E27FC236}">
                <a16:creationId xmlns:a16="http://schemas.microsoft.com/office/drawing/2014/main" id="{5F244E64-9733-4311-B7E0-2BA47EE77855}"/>
              </a:ext>
            </a:extLst>
          </p:cNvPr>
          <p:cNvSpPr txBox="1"/>
          <p:nvPr/>
        </p:nvSpPr>
        <p:spPr>
          <a:xfrm>
            <a:off x="1374798" y="6278080"/>
            <a:ext cx="46492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a:t>
            </a:r>
          </a:p>
        </p:txBody>
      </p:sp>
      <p:sp>
        <p:nvSpPr>
          <p:cNvPr id="67" name="正方形/長方形 66">
            <a:extLst>
              <a:ext uri="{FF2B5EF4-FFF2-40B4-BE49-F238E27FC236}">
                <a16:creationId xmlns:a16="http://schemas.microsoft.com/office/drawing/2014/main" id="{79282A8F-F8C2-4258-B4F4-DAA44A340AC6}"/>
              </a:ext>
            </a:extLst>
          </p:cNvPr>
          <p:cNvSpPr/>
          <p:nvPr/>
        </p:nvSpPr>
        <p:spPr bwMode="auto">
          <a:xfrm>
            <a:off x="652468" y="1572422"/>
            <a:ext cx="4999371" cy="527833"/>
          </a:xfrm>
          <a:prstGeom prst="rect">
            <a:avLst/>
          </a:prstGeom>
          <a:noFill/>
          <a:ln w="12700">
            <a:solidFill>
              <a:srgbClr val="FF0000"/>
            </a:solidFill>
            <a:miter lim="800000"/>
            <a:headEnd/>
            <a:tailEnd/>
          </a:ln>
          <a:effectLst/>
        </p:spPr>
        <p:txBody>
          <a:bodyPr wrap="none" rtlCol="0" anchor="ctr" anchorCtr="0">
            <a:noAutofit/>
          </a:bodyPr>
          <a:lstStyle/>
          <a:p>
            <a:pPr algn="ctr"/>
            <a:endParaRPr lang="ja-JP" altLang="en-US" sz="800" dirty="0">
              <a:latin typeface="Meiryo UI" panose="020B0604030504040204" pitchFamily="50" charset="-128"/>
              <a:ea typeface="Meiryo UI" panose="020B0604030504040204" pitchFamily="50" charset="-128"/>
            </a:endParaRPr>
          </a:p>
        </p:txBody>
      </p:sp>
      <p:sp>
        <p:nvSpPr>
          <p:cNvPr id="68" name="正方形/長方形 67">
            <a:extLst>
              <a:ext uri="{FF2B5EF4-FFF2-40B4-BE49-F238E27FC236}">
                <a16:creationId xmlns:a16="http://schemas.microsoft.com/office/drawing/2014/main" id="{157D1A42-BBC1-4DB9-8F80-C4D9E7CDA6B8}"/>
              </a:ext>
            </a:extLst>
          </p:cNvPr>
          <p:cNvSpPr/>
          <p:nvPr/>
        </p:nvSpPr>
        <p:spPr bwMode="auto">
          <a:xfrm>
            <a:off x="651426" y="1572908"/>
            <a:ext cx="998272" cy="111103"/>
          </a:xfrm>
          <a:prstGeom prst="rect">
            <a:avLst/>
          </a:prstGeom>
          <a:solidFill>
            <a:schemeClr val="bg1"/>
          </a:solidFill>
          <a:ln w="12700">
            <a:solidFill>
              <a:srgbClr val="FF0000"/>
            </a:solidFill>
            <a:miter lim="800000"/>
            <a:headEnd/>
            <a:tailEnd/>
          </a:ln>
          <a:effectLst/>
        </p:spPr>
        <p:txBody>
          <a:bodyPr wrap="none" rtlCol="0" anchor="ctr" anchorCtr="0">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①トークンの取得</a:t>
            </a:r>
          </a:p>
        </p:txBody>
      </p:sp>
      <p:sp>
        <p:nvSpPr>
          <p:cNvPr id="69" name="正方形/長方形 68">
            <a:extLst>
              <a:ext uri="{FF2B5EF4-FFF2-40B4-BE49-F238E27FC236}">
                <a16:creationId xmlns:a16="http://schemas.microsoft.com/office/drawing/2014/main" id="{76C7D0EE-BA0B-4989-9365-6A444D2130B8}"/>
              </a:ext>
            </a:extLst>
          </p:cNvPr>
          <p:cNvSpPr/>
          <p:nvPr/>
        </p:nvSpPr>
        <p:spPr bwMode="auto">
          <a:xfrm>
            <a:off x="3301232" y="2356756"/>
            <a:ext cx="3497557" cy="366042"/>
          </a:xfrm>
          <a:prstGeom prst="rect">
            <a:avLst/>
          </a:prstGeom>
          <a:noFill/>
          <a:ln w="12700">
            <a:solidFill>
              <a:srgbClr val="FF0000"/>
            </a:solidFill>
            <a:miter lim="800000"/>
            <a:headEnd/>
            <a:tailEnd/>
          </a:ln>
          <a:effectLst/>
        </p:spPr>
        <p:txBody>
          <a:bodyPr wrap="none" rtlCol="0" anchor="ctr" anchorCtr="0">
            <a:noAutofit/>
          </a:bodyPr>
          <a:lstStyle/>
          <a:p>
            <a:pPr algn="ctr"/>
            <a:endParaRPr lang="ja-JP" altLang="en-US" sz="800" dirty="0">
              <a:latin typeface="Meiryo UI" panose="020B0604030504040204" pitchFamily="50" charset="-128"/>
              <a:ea typeface="Meiryo UI" panose="020B0604030504040204" pitchFamily="50" charset="-128"/>
            </a:endParaRPr>
          </a:p>
        </p:txBody>
      </p:sp>
      <p:sp>
        <p:nvSpPr>
          <p:cNvPr id="70" name="正方形/長方形 69">
            <a:extLst>
              <a:ext uri="{FF2B5EF4-FFF2-40B4-BE49-F238E27FC236}">
                <a16:creationId xmlns:a16="http://schemas.microsoft.com/office/drawing/2014/main" id="{EDD535BC-C4C5-4CBD-B733-EF5EA1A7E8D2}"/>
              </a:ext>
            </a:extLst>
          </p:cNvPr>
          <p:cNvSpPr/>
          <p:nvPr/>
        </p:nvSpPr>
        <p:spPr bwMode="auto">
          <a:xfrm>
            <a:off x="3302605" y="2358094"/>
            <a:ext cx="972008" cy="128548"/>
          </a:xfrm>
          <a:prstGeom prst="rect">
            <a:avLst/>
          </a:prstGeom>
          <a:solidFill>
            <a:schemeClr val="bg1"/>
          </a:solidFill>
          <a:ln w="12700">
            <a:solidFill>
              <a:srgbClr val="FF0000"/>
            </a:solidFill>
            <a:miter lim="800000"/>
            <a:headEnd/>
            <a:tailEnd/>
          </a:ln>
          <a:effectLst/>
        </p:spPr>
        <p:txBody>
          <a:bodyPr wrap="none" rtlCol="0" anchor="ctr" anchorCtr="0">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②トークン交換</a:t>
            </a:r>
            <a:r>
              <a:rPr lang="en-US" altLang="ja-JP" sz="800" dirty="0">
                <a:solidFill>
                  <a:srgbClr val="FF0000"/>
                </a:solidFill>
                <a:latin typeface="Meiryo UI" panose="020B0604030504040204" pitchFamily="50" charset="-128"/>
                <a:ea typeface="Meiryo UI" panose="020B0604030504040204" pitchFamily="50" charset="-128"/>
              </a:rPr>
              <a:t>(</a:t>
            </a:r>
            <a:r>
              <a:rPr lang="ja-JP" altLang="en-US" sz="800" dirty="0">
                <a:solidFill>
                  <a:srgbClr val="FF0000"/>
                </a:solidFill>
                <a:latin typeface="Meiryo UI" panose="020B0604030504040204" pitchFamily="50" charset="-128"/>
                <a:ea typeface="Meiryo UI" panose="020B0604030504040204" pitchFamily="50" charset="-128"/>
              </a:rPr>
              <a:t>認証</a:t>
            </a:r>
            <a:r>
              <a:rPr lang="en-US" altLang="ja-JP" sz="800" dirty="0">
                <a:solidFill>
                  <a:srgbClr val="FF0000"/>
                </a:solidFill>
                <a:latin typeface="Meiryo UI" panose="020B0604030504040204" pitchFamily="50" charset="-128"/>
                <a:ea typeface="Meiryo UI" panose="020B0604030504040204" pitchFamily="50" charset="-128"/>
              </a:rPr>
              <a:t>)</a:t>
            </a:r>
            <a:endParaRPr lang="ja-JP" altLang="en-US" sz="800" dirty="0">
              <a:solidFill>
                <a:srgbClr val="FF0000"/>
              </a:solidFill>
              <a:latin typeface="Meiryo UI" panose="020B0604030504040204" pitchFamily="50" charset="-128"/>
              <a:ea typeface="Meiryo UI" panose="020B0604030504040204" pitchFamily="50" charset="-128"/>
            </a:endParaRPr>
          </a:p>
        </p:txBody>
      </p:sp>
      <p:sp>
        <p:nvSpPr>
          <p:cNvPr id="71" name="正方形/長方形 70">
            <a:extLst>
              <a:ext uri="{FF2B5EF4-FFF2-40B4-BE49-F238E27FC236}">
                <a16:creationId xmlns:a16="http://schemas.microsoft.com/office/drawing/2014/main" id="{8E711195-3F6E-4A69-B894-E2DBE8B43543}"/>
              </a:ext>
            </a:extLst>
          </p:cNvPr>
          <p:cNvSpPr/>
          <p:nvPr/>
        </p:nvSpPr>
        <p:spPr bwMode="auto">
          <a:xfrm>
            <a:off x="4599473" y="3414975"/>
            <a:ext cx="4448844" cy="716579"/>
          </a:xfrm>
          <a:prstGeom prst="rect">
            <a:avLst/>
          </a:prstGeom>
          <a:noFill/>
          <a:ln w="12700">
            <a:solidFill>
              <a:srgbClr val="FF0000"/>
            </a:solidFill>
            <a:miter lim="800000"/>
            <a:headEnd/>
            <a:tailEnd/>
          </a:ln>
          <a:effectLst/>
        </p:spPr>
        <p:txBody>
          <a:bodyPr wrap="none" rtlCol="0" anchor="ctr" anchorCtr="0">
            <a:noAutofit/>
          </a:bodyPr>
          <a:lstStyle/>
          <a:p>
            <a:pPr algn="ctr"/>
            <a:endParaRPr lang="ja-JP" altLang="en-US" sz="800" dirty="0">
              <a:latin typeface="Meiryo UI" panose="020B0604030504040204" pitchFamily="50" charset="-128"/>
              <a:ea typeface="Meiryo UI" panose="020B0604030504040204" pitchFamily="50" charset="-128"/>
            </a:endParaRPr>
          </a:p>
        </p:txBody>
      </p:sp>
      <p:sp>
        <p:nvSpPr>
          <p:cNvPr id="72" name="正方形/長方形 71">
            <a:extLst>
              <a:ext uri="{FF2B5EF4-FFF2-40B4-BE49-F238E27FC236}">
                <a16:creationId xmlns:a16="http://schemas.microsoft.com/office/drawing/2014/main" id="{EB037700-739A-48F5-8E9A-3D6830D5B539}"/>
              </a:ext>
            </a:extLst>
          </p:cNvPr>
          <p:cNvSpPr/>
          <p:nvPr/>
        </p:nvSpPr>
        <p:spPr bwMode="auto">
          <a:xfrm>
            <a:off x="4600139" y="3417919"/>
            <a:ext cx="995280" cy="132567"/>
          </a:xfrm>
          <a:prstGeom prst="rect">
            <a:avLst/>
          </a:prstGeom>
          <a:solidFill>
            <a:schemeClr val="bg1"/>
          </a:solidFill>
          <a:ln w="12700">
            <a:solidFill>
              <a:srgbClr val="FF0000"/>
            </a:solidFill>
            <a:miter lim="800000"/>
            <a:headEnd/>
            <a:tailEnd/>
          </a:ln>
          <a:effectLst/>
        </p:spPr>
        <p:txBody>
          <a:bodyPr wrap="none" rtlCol="0" anchor="ctr" anchorCtr="0">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④トークン交換</a:t>
            </a:r>
            <a:r>
              <a:rPr lang="en-US" altLang="ja-JP" sz="800" dirty="0">
                <a:solidFill>
                  <a:srgbClr val="FF0000"/>
                </a:solidFill>
                <a:latin typeface="Meiryo UI" panose="020B0604030504040204" pitchFamily="50" charset="-128"/>
                <a:ea typeface="Meiryo UI" panose="020B0604030504040204" pitchFamily="50" charset="-128"/>
              </a:rPr>
              <a:t>(</a:t>
            </a:r>
            <a:r>
              <a:rPr lang="ja-JP" altLang="en-US" sz="800" dirty="0">
                <a:solidFill>
                  <a:srgbClr val="FF0000"/>
                </a:solidFill>
                <a:latin typeface="Meiryo UI" panose="020B0604030504040204" pitchFamily="50" charset="-128"/>
                <a:ea typeface="Meiryo UI" panose="020B0604030504040204" pitchFamily="50" charset="-128"/>
              </a:rPr>
              <a:t>認可</a:t>
            </a:r>
            <a:r>
              <a:rPr lang="en-US" altLang="ja-JP" sz="800" dirty="0">
                <a:solidFill>
                  <a:srgbClr val="FF0000"/>
                </a:solidFill>
                <a:latin typeface="Meiryo UI" panose="020B0604030504040204" pitchFamily="50" charset="-128"/>
                <a:ea typeface="Meiryo UI" panose="020B0604030504040204" pitchFamily="50" charset="-128"/>
              </a:rPr>
              <a:t>)</a:t>
            </a:r>
            <a:endParaRPr lang="ja-JP" altLang="en-US" sz="800" dirty="0">
              <a:solidFill>
                <a:srgbClr val="FF0000"/>
              </a:solidFill>
              <a:latin typeface="Meiryo UI" panose="020B0604030504040204" pitchFamily="50" charset="-128"/>
              <a:ea typeface="Meiryo UI" panose="020B0604030504040204" pitchFamily="50" charset="-128"/>
            </a:endParaRPr>
          </a:p>
        </p:txBody>
      </p:sp>
      <p:cxnSp>
        <p:nvCxnSpPr>
          <p:cNvPr id="85" name="直線矢印コネクタ 84">
            <a:extLst>
              <a:ext uri="{FF2B5EF4-FFF2-40B4-BE49-F238E27FC236}">
                <a16:creationId xmlns:a16="http://schemas.microsoft.com/office/drawing/2014/main" id="{D70122A4-12A1-4C7C-ABFC-D9815C1526BA}"/>
              </a:ext>
            </a:extLst>
          </p:cNvPr>
          <p:cNvCxnSpPr>
            <a:cxnSpLocks/>
            <a:stCxn id="60" idx="2"/>
            <a:endCxn id="43" idx="2"/>
          </p:cNvCxnSpPr>
          <p:nvPr/>
        </p:nvCxnSpPr>
        <p:spPr bwMode="auto">
          <a:xfrm flipH="1">
            <a:off x="6581980" y="6408560"/>
            <a:ext cx="2156804" cy="1"/>
          </a:xfrm>
          <a:prstGeom prst="straightConnector1">
            <a:avLst/>
          </a:prstGeom>
          <a:noFill/>
          <a:ln w="9525" cap="flat" cmpd="sng" algn="ctr">
            <a:solidFill>
              <a:schemeClr val="tx1"/>
            </a:solidFill>
            <a:prstDash val="solid"/>
            <a:round/>
            <a:headEnd type="none" w="med" len="med"/>
            <a:tailEnd type="triangle"/>
          </a:ln>
          <a:effectLst/>
        </p:spPr>
      </p:cxnSp>
      <p:sp>
        <p:nvSpPr>
          <p:cNvPr id="86" name="テキスト ボックス 85">
            <a:extLst>
              <a:ext uri="{FF2B5EF4-FFF2-40B4-BE49-F238E27FC236}">
                <a16:creationId xmlns:a16="http://schemas.microsoft.com/office/drawing/2014/main" id="{BD5AFA60-0E5A-4EC1-B223-F7B57594E7CE}"/>
              </a:ext>
            </a:extLst>
          </p:cNvPr>
          <p:cNvSpPr txBox="1"/>
          <p:nvPr/>
        </p:nvSpPr>
        <p:spPr>
          <a:xfrm>
            <a:off x="8267711" y="6283920"/>
            <a:ext cx="46492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a:t>
            </a:r>
          </a:p>
        </p:txBody>
      </p:sp>
      <p:sp>
        <p:nvSpPr>
          <p:cNvPr id="92" name="正方形/長方形 91">
            <a:extLst>
              <a:ext uri="{FF2B5EF4-FFF2-40B4-BE49-F238E27FC236}">
                <a16:creationId xmlns:a16="http://schemas.microsoft.com/office/drawing/2014/main" id="{4C948D06-D617-4E8B-A747-02475D51D074}"/>
              </a:ext>
            </a:extLst>
          </p:cNvPr>
          <p:cNvSpPr/>
          <p:nvPr/>
        </p:nvSpPr>
        <p:spPr bwMode="auto">
          <a:xfrm>
            <a:off x="7736800" y="4391616"/>
            <a:ext cx="112499" cy="15480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93" name="直線矢印コネクタ 92">
            <a:extLst>
              <a:ext uri="{FF2B5EF4-FFF2-40B4-BE49-F238E27FC236}">
                <a16:creationId xmlns:a16="http://schemas.microsoft.com/office/drawing/2014/main" id="{7148687B-759D-4C01-A831-47B417F00FA9}"/>
              </a:ext>
            </a:extLst>
          </p:cNvPr>
          <p:cNvCxnSpPr>
            <a:cxnSpLocks/>
            <a:endCxn id="92" idx="0"/>
          </p:cNvCxnSpPr>
          <p:nvPr/>
        </p:nvCxnSpPr>
        <p:spPr bwMode="auto">
          <a:xfrm>
            <a:off x="6649266" y="4391616"/>
            <a:ext cx="1143784" cy="0"/>
          </a:xfrm>
          <a:prstGeom prst="straightConnector1">
            <a:avLst/>
          </a:prstGeom>
          <a:noFill/>
          <a:ln w="9525" cap="flat" cmpd="sng" algn="ctr">
            <a:solidFill>
              <a:schemeClr val="tx1"/>
            </a:solidFill>
            <a:prstDash val="solid"/>
            <a:round/>
            <a:headEnd type="none" w="med" len="med"/>
            <a:tailEnd type="triangle"/>
          </a:ln>
          <a:effectLst/>
        </p:spPr>
      </p:cxnSp>
      <p:cxnSp>
        <p:nvCxnSpPr>
          <p:cNvPr id="94" name="直線矢印コネクタ 93">
            <a:extLst>
              <a:ext uri="{FF2B5EF4-FFF2-40B4-BE49-F238E27FC236}">
                <a16:creationId xmlns:a16="http://schemas.microsoft.com/office/drawing/2014/main" id="{F66678E6-2A21-4CE6-B458-CCBE4C37BEDA}"/>
              </a:ext>
            </a:extLst>
          </p:cNvPr>
          <p:cNvCxnSpPr>
            <a:cxnSpLocks/>
            <a:stCxn id="92" idx="2"/>
          </p:cNvCxnSpPr>
          <p:nvPr/>
        </p:nvCxnSpPr>
        <p:spPr bwMode="auto">
          <a:xfrm flipH="1">
            <a:off x="6649266" y="4546416"/>
            <a:ext cx="1143784" cy="0"/>
          </a:xfrm>
          <a:prstGeom prst="straightConnector1">
            <a:avLst/>
          </a:prstGeom>
          <a:noFill/>
          <a:ln w="9525" cap="flat" cmpd="sng" algn="ctr">
            <a:solidFill>
              <a:schemeClr val="tx1"/>
            </a:solidFill>
            <a:prstDash val="solid"/>
            <a:round/>
            <a:headEnd type="none" w="med" len="med"/>
            <a:tailEnd type="triangle"/>
          </a:ln>
          <a:effectLst/>
        </p:spPr>
      </p:cxnSp>
      <p:sp>
        <p:nvSpPr>
          <p:cNvPr id="95" name="テキスト ボックス 94">
            <a:extLst>
              <a:ext uri="{FF2B5EF4-FFF2-40B4-BE49-F238E27FC236}">
                <a16:creationId xmlns:a16="http://schemas.microsoft.com/office/drawing/2014/main" id="{426A81E6-ED52-46A2-9B68-9B95C49A8924}"/>
              </a:ext>
            </a:extLst>
          </p:cNvPr>
          <p:cNvSpPr txBox="1"/>
          <p:nvPr/>
        </p:nvSpPr>
        <p:spPr>
          <a:xfrm>
            <a:off x="6584594" y="4264737"/>
            <a:ext cx="2341369"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トークン確認</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認可トークン</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提供者コネクタ</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とシークレット</a:t>
            </a:r>
            <a:r>
              <a:rPr lang="en-US" altLang="ja-JP" sz="700" dirty="0">
                <a:solidFill>
                  <a:prstClr val="black"/>
                </a:solidFill>
                <a:latin typeface="Meiryo UI" panose="020B0604030504040204" pitchFamily="50" charset="-128"/>
                <a:ea typeface="Meiryo UI" panose="020B0604030504040204" pitchFamily="50" charset="-128"/>
              </a:rPr>
              <a:t>)</a:t>
            </a:r>
          </a:p>
        </p:txBody>
      </p:sp>
      <p:sp>
        <p:nvSpPr>
          <p:cNvPr id="96" name="テキスト ボックス 95">
            <a:extLst>
              <a:ext uri="{FF2B5EF4-FFF2-40B4-BE49-F238E27FC236}">
                <a16:creationId xmlns:a16="http://schemas.microsoft.com/office/drawing/2014/main" id="{53C92C01-3EAF-44D9-96A0-20D52086EDBB}"/>
              </a:ext>
            </a:extLst>
          </p:cNvPr>
          <p:cNvSpPr txBox="1"/>
          <p:nvPr/>
        </p:nvSpPr>
        <p:spPr>
          <a:xfrm>
            <a:off x="6586287" y="4421295"/>
            <a:ext cx="1420730"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結果</a:t>
            </a:r>
            <a:r>
              <a:rPr lang="en-US" altLang="ja-JP" sz="700" dirty="0">
                <a:solidFill>
                  <a:prstClr val="black"/>
                </a:solidFill>
                <a:latin typeface="Meiryo UI" panose="020B0604030504040204" pitchFamily="50" charset="-128"/>
                <a:ea typeface="Meiryo UI" panose="020B0604030504040204" pitchFamily="50" charset="-128"/>
              </a:rPr>
              <a:t>(CADDE</a:t>
            </a:r>
            <a:r>
              <a:rPr lang="ja-JP" altLang="en-US" sz="700" dirty="0">
                <a:solidFill>
                  <a:prstClr val="black"/>
                </a:solidFill>
                <a:latin typeface="Meiryo UI" panose="020B0604030504040204" pitchFamily="50" charset="-128"/>
                <a:ea typeface="Meiryo UI" panose="020B0604030504040204" pitchFamily="50" charset="-128"/>
              </a:rPr>
              <a:t>ユーザ</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利用者</a:t>
            </a:r>
            <a:r>
              <a:rPr lang="en-US" altLang="ja-JP" sz="700" dirty="0">
                <a:solidFill>
                  <a:prstClr val="black"/>
                </a:solidFill>
                <a:latin typeface="Meiryo UI" panose="020B0604030504040204" pitchFamily="50" charset="-128"/>
                <a:ea typeface="Meiryo UI" panose="020B0604030504040204" pitchFamily="50" charset="-128"/>
              </a:rPr>
              <a:t>)</a:t>
            </a:r>
          </a:p>
        </p:txBody>
      </p:sp>
      <p:sp>
        <p:nvSpPr>
          <p:cNvPr id="97" name="正方形/長方形 96">
            <a:extLst>
              <a:ext uri="{FF2B5EF4-FFF2-40B4-BE49-F238E27FC236}">
                <a16:creationId xmlns:a16="http://schemas.microsoft.com/office/drawing/2014/main" id="{D37A0E4C-6968-4594-B1D1-61D1166D5649}"/>
              </a:ext>
            </a:extLst>
          </p:cNvPr>
          <p:cNvSpPr/>
          <p:nvPr/>
        </p:nvSpPr>
        <p:spPr bwMode="auto">
          <a:xfrm>
            <a:off x="5605040" y="4202606"/>
            <a:ext cx="3442559" cy="388965"/>
          </a:xfrm>
          <a:prstGeom prst="rect">
            <a:avLst/>
          </a:prstGeom>
          <a:noFill/>
          <a:ln w="12700">
            <a:solidFill>
              <a:srgbClr val="FF0000"/>
            </a:solidFill>
            <a:miter lim="800000"/>
            <a:headEnd/>
            <a:tailEnd/>
          </a:ln>
          <a:effectLst/>
        </p:spPr>
        <p:txBody>
          <a:bodyPr wrap="none" rtlCol="0" anchor="ctr" anchorCtr="0">
            <a:noAutofit/>
          </a:bodyPr>
          <a:lstStyle/>
          <a:p>
            <a:pPr algn="ctr"/>
            <a:endParaRPr lang="ja-JP" altLang="en-US" sz="800" dirty="0">
              <a:latin typeface="Meiryo UI" panose="020B0604030504040204" pitchFamily="50" charset="-128"/>
              <a:ea typeface="Meiryo UI" panose="020B0604030504040204" pitchFamily="50" charset="-128"/>
            </a:endParaRPr>
          </a:p>
        </p:txBody>
      </p:sp>
      <p:sp>
        <p:nvSpPr>
          <p:cNvPr id="98" name="正方形/長方形 97">
            <a:extLst>
              <a:ext uri="{FF2B5EF4-FFF2-40B4-BE49-F238E27FC236}">
                <a16:creationId xmlns:a16="http://schemas.microsoft.com/office/drawing/2014/main" id="{8DC84F07-073E-49E2-8054-EAB11C8DDE0A}"/>
              </a:ext>
            </a:extLst>
          </p:cNvPr>
          <p:cNvSpPr/>
          <p:nvPr/>
        </p:nvSpPr>
        <p:spPr bwMode="auto">
          <a:xfrm>
            <a:off x="5605040" y="4199004"/>
            <a:ext cx="652879" cy="156788"/>
          </a:xfrm>
          <a:prstGeom prst="rect">
            <a:avLst/>
          </a:prstGeom>
          <a:solidFill>
            <a:schemeClr val="bg1"/>
          </a:solidFill>
          <a:ln w="12700">
            <a:solidFill>
              <a:srgbClr val="FF0000"/>
            </a:solidFill>
            <a:miter lim="800000"/>
            <a:headEnd/>
            <a:tailEnd/>
          </a:ln>
          <a:effectLst/>
        </p:spPr>
        <p:txBody>
          <a:bodyPr wrap="none" rtlCol="0" anchor="ctr" anchorCtr="0">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⑤トークン確認</a:t>
            </a:r>
          </a:p>
        </p:txBody>
      </p:sp>
      <p:cxnSp>
        <p:nvCxnSpPr>
          <p:cNvPr id="100" name="直線矢印コネクタ 99">
            <a:extLst>
              <a:ext uri="{FF2B5EF4-FFF2-40B4-BE49-F238E27FC236}">
                <a16:creationId xmlns:a16="http://schemas.microsoft.com/office/drawing/2014/main" id="{364E320D-2D37-4965-B3C3-CFD73D19CCD4}"/>
              </a:ext>
            </a:extLst>
          </p:cNvPr>
          <p:cNvCxnSpPr>
            <a:cxnSpLocks/>
            <a:stCxn id="152" idx="2"/>
          </p:cNvCxnSpPr>
          <p:nvPr/>
        </p:nvCxnSpPr>
        <p:spPr bwMode="auto">
          <a:xfrm flipH="1">
            <a:off x="4512600" y="3099769"/>
            <a:ext cx="996506" cy="1187"/>
          </a:xfrm>
          <a:prstGeom prst="straightConnector1">
            <a:avLst/>
          </a:prstGeom>
          <a:noFill/>
          <a:ln w="9525" cap="flat" cmpd="sng" algn="ctr">
            <a:solidFill>
              <a:schemeClr val="tx1"/>
            </a:solidFill>
            <a:prstDash val="solid"/>
            <a:round/>
            <a:headEnd type="none" w="med" len="med"/>
            <a:tailEnd type="triangle"/>
          </a:ln>
          <a:effectLst/>
        </p:spPr>
      </p:cxnSp>
      <p:sp>
        <p:nvSpPr>
          <p:cNvPr id="102" name="正方形/長方形 101">
            <a:extLst>
              <a:ext uri="{FF2B5EF4-FFF2-40B4-BE49-F238E27FC236}">
                <a16:creationId xmlns:a16="http://schemas.microsoft.com/office/drawing/2014/main" id="{4D56665D-A230-4188-8670-BD11964ECCC6}"/>
              </a:ext>
            </a:extLst>
          </p:cNvPr>
          <p:cNvSpPr/>
          <p:nvPr/>
        </p:nvSpPr>
        <p:spPr bwMode="auto">
          <a:xfrm>
            <a:off x="3301232" y="2785354"/>
            <a:ext cx="2821115" cy="365071"/>
          </a:xfrm>
          <a:prstGeom prst="rect">
            <a:avLst/>
          </a:prstGeom>
          <a:noFill/>
          <a:ln w="12700">
            <a:solidFill>
              <a:srgbClr val="FF0000"/>
            </a:solidFill>
            <a:miter lim="800000"/>
            <a:headEnd/>
            <a:tailEnd/>
          </a:ln>
          <a:effectLst/>
        </p:spPr>
        <p:txBody>
          <a:bodyPr wrap="none" rtlCol="0" anchor="ctr" anchorCtr="0">
            <a:noAutofit/>
          </a:bodyPr>
          <a:lstStyle/>
          <a:p>
            <a:pPr algn="ctr"/>
            <a:endParaRPr lang="ja-JP" altLang="en-US" sz="800" dirty="0">
              <a:latin typeface="Meiryo UI" panose="020B0604030504040204" pitchFamily="50" charset="-128"/>
              <a:ea typeface="Meiryo UI" panose="020B0604030504040204" pitchFamily="50" charset="-128"/>
            </a:endParaRPr>
          </a:p>
        </p:txBody>
      </p:sp>
      <p:sp>
        <p:nvSpPr>
          <p:cNvPr id="103" name="正方形/長方形 102">
            <a:extLst>
              <a:ext uri="{FF2B5EF4-FFF2-40B4-BE49-F238E27FC236}">
                <a16:creationId xmlns:a16="http://schemas.microsoft.com/office/drawing/2014/main" id="{B38D78B1-7B77-494B-B281-274CAC865F1D}"/>
              </a:ext>
            </a:extLst>
          </p:cNvPr>
          <p:cNvSpPr/>
          <p:nvPr/>
        </p:nvSpPr>
        <p:spPr bwMode="auto">
          <a:xfrm>
            <a:off x="3301613" y="2784698"/>
            <a:ext cx="714607" cy="149743"/>
          </a:xfrm>
          <a:prstGeom prst="rect">
            <a:avLst/>
          </a:prstGeom>
          <a:solidFill>
            <a:schemeClr val="bg1"/>
          </a:solidFill>
          <a:ln w="12700">
            <a:solidFill>
              <a:srgbClr val="FF0000"/>
            </a:solidFill>
            <a:miter lim="800000"/>
            <a:headEnd/>
            <a:tailEnd/>
          </a:ln>
          <a:effectLst/>
        </p:spPr>
        <p:txBody>
          <a:bodyPr wrap="none" rtlCol="0" anchor="ctr" anchorCtr="0">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③トークン確認</a:t>
            </a:r>
          </a:p>
        </p:txBody>
      </p:sp>
      <p:sp>
        <p:nvSpPr>
          <p:cNvPr id="109" name="正方形/長方形 108">
            <a:extLst>
              <a:ext uri="{FF2B5EF4-FFF2-40B4-BE49-F238E27FC236}">
                <a16:creationId xmlns:a16="http://schemas.microsoft.com/office/drawing/2014/main" id="{C0FB6C14-9059-450B-A111-3164E58AACF4}"/>
              </a:ext>
            </a:extLst>
          </p:cNvPr>
          <p:cNvSpPr/>
          <p:nvPr/>
        </p:nvSpPr>
        <p:spPr bwMode="auto">
          <a:xfrm>
            <a:off x="5466371" y="1861622"/>
            <a:ext cx="104822" cy="152924"/>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33" name="直線矢印コネクタ 32">
            <a:extLst>
              <a:ext uri="{FF2B5EF4-FFF2-40B4-BE49-F238E27FC236}">
                <a16:creationId xmlns:a16="http://schemas.microsoft.com/office/drawing/2014/main" id="{CF7A8EE8-5B7F-486C-B258-F29089529BC1}"/>
              </a:ext>
            </a:extLst>
          </p:cNvPr>
          <p:cNvCxnSpPr>
            <a:cxnSpLocks/>
            <a:endCxn id="109" idx="0"/>
          </p:cNvCxnSpPr>
          <p:nvPr/>
        </p:nvCxnSpPr>
        <p:spPr bwMode="auto">
          <a:xfrm flipV="1">
            <a:off x="2139873" y="1861622"/>
            <a:ext cx="3378909" cy="9279"/>
          </a:xfrm>
          <a:prstGeom prst="straightConnector1">
            <a:avLst/>
          </a:prstGeom>
          <a:noFill/>
          <a:ln w="9525" cap="flat" cmpd="sng" algn="ctr">
            <a:solidFill>
              <a:schemeClr val="tx1"/>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B2C793E-3CE5-4A41-B7E0-857C17167C1B}"/>
              </a:ext>
            </a:extLst>
          </p:cNvPr>
          <p:cNvCxnSpPr>
            <a:cxnSpLocks/>
            <a:stCxn id="109" idx="2"/>
          </p:cNvCxnSpPr>
          <p:nvPr/>
        </p:nvCxnSpPr>
        <p:spPr bwMode="auto">
          <a:xfrm flipH="1">
            <a:off x="2139873" y="2014546"/>
            <a:ext cx="3378909" cy="6351"/>
          </a:xfrm>
          <a:prstGeom prst="straightConnector1">
            <a:avLst/>
          </a:prstGeom>
          <a:noFill/>
          <a:ln w="9525" cap="flat" cmpd="sng" algn="ctr">
            <a:solidFill>
              <a:schemeClr val="tx1"/>
            </a:solidFill>
            <a:prstDash val="solid"/>
            <a:round/>
            <a:headEnd type="none" w="med" len="med"/>
            <a:tailEnd type="triangle"/>
          </a:ln>
          <a:effectLst/>
        </p:spPr>
      </p:cxnSp>
      <p:sp>
        <p:nvSpPr>
          <p:cNvPr id="144" name="正方形/長方形 143">
            <a:extLst>
              <a:ext uri="{FF2B5EF4-FFF2-40B4-BE49-F238E27FC236}">
                <a16:creationId xmlns:a16="http://schemas.microsoft.com/office/drawing/2014/main" id="{CAA0A134-7F84-4E16-9860-5F546BD1E84A}"/>
              </a:ext>
            </a:extLst>
          </p:cNvPr>
          <p:cNvSpPr/>
          <p:nvPr/>
        </p:nvSpPr>
        <p:spPr bwMode="auto">
          <a:xfrm>
            <a:off x="5459724" y="2509182"/>
            <a:ext cx="104822" cy="15480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51" name="直線矢印コネクタ 150">
            <a:extLst>
              <a:ext uri="{FF2B5EF4-FFF2-40B4-BE49-F238E27FC236}">
                <a16:creationId xmlns:a16="http://schemas.microsoft.com/office/drawing/2014/main" id="{3E58A43C-880D-4F9B-898D-5A4623EE0608}"/>
              </a:ext>
            </a:extLst>
          </p:cNvPr>
          <p:cNvCxnSpPr>
            <a:cxnSpLocks/>
            <a:endCxn id="152" idx="0"/>
          </p:cNvCxnSpPr>
          <p:nvPr/>
        </p:nvCxnSpPr>
        <p:spPr bwMode="auto">
          <a:xfrm>
            <a:off x="4512759" y="2943461"/>
            <a:ext cx="996347" cy="1508"/>
          </a:xfrm>
          <a:prstGeom prst="straightConnector1">
            <a:avLst/>
          </a:prstGeom>
          <a:noFill/>
          <a:ln w="9525" cap="flat" cmpd="sng" algn="ctr">
            <a:solidFill>
              <a:schemeClr val="tx1"/>
            </a:solidFill>
            <a:prstDash val="solid"/>
            <a:round/>
            <a:headEnd type="none" w="med" len="med"/>
            <a:tailEnd type="triangle"/>
          </a:ln>
          <a:effectLst/>
        </p:spPr>
      </p:cxnSp>
      <p:sp>
        <p:nvSpPr>
          <p:cNvPr id="152" name="正方形/長方形 151">
            <a:extLst>
              <a:ext uri="{FF2B5EF4-FFF2-40B4-BE49-F238E27FC236}">
                <a16:creationId xmlns:a16="http://schemas.microsoft.com/office/drawing/2014/main" id="{C8BF1354-83DC-4462-8B8A-779BBFA8A2A3}"/>
              </a:ext>
            </a:extLst>
          </p:cNvPr>
          <p:cNvSpPr/>
          <p:nvPr/>
        </p:nvSpPr>
        <p:spPr bwMode="auto">
          <a:xfrm>
            <a:off x="5456695" y="2944969"/>
            <a:ext cx="104822" cy="15480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
        <p:nvSpPr>
          <p:cNvPr id="155" name="テキスト ボックス 154">
            <a:extLst>
              <a:ext uri="{FF2B5EF4-FFF2-40B4-BE49-F238E27FC236}">
                <a16:creationId xmlns:a16="http://schemas.microsoft.com/office/drawing/2014/main" id="{07A4D43B-A735-4B3E-B0D6-F61CC5000C31}"/>
              </a:ext>
            </a:extLst>
          </p:cNvPr>
          <p:cNvSpPr txBox="1"/>
          <p:nvPr/>
        </p:nvSpPr>
        <p:spPr>
          <a:xfrm>
            <a:off x="4578919" y="2817503"/>
            <a:ext cx="820248" cy="107722"/>
          </a:xfrm>
          <a:prstGeom prst="rect">
            <a:avLst/>
          </a:prstGeom>
          <a:noFill/>
        </p:spPr>
        <p:txBody>
          <a:bodyPr wrap="square" tIns="0" bIns="0" rtlCol="0">
            <a:spAutoFit/>
          </a:bodyPr>
          <a:lstStyle/>
          <a:p>
            <a:pPr algn="ctr"/>
            <a:r>
              <a:rPr lang="ja-JP" altLang="en-US" sz="700" dirty="0">
                <a:solidFill>
                  <a:prstClr val="black"/>
                </a:solidFill>
                <a:latin typeface="Meiryo UI" panose="020B0604030504040204" pitchFamily="50" charset="-128"/>
                <a:ea typeface="Meiryo UI" panose="020B0604030504040204" pitchFamily="50" charset="-128"/>
              </a:rPr>
              <a:t>認証トークン</a:t>
            </a:r>
          </a:p>
        </p:txBody>
      </p:sp>
      <p:sp>
        <p:nvSpPr>
          <p:cNvPr id="101" name="テキスト ボックス 100">
            <a:extLst>
              <a:ext uri="{FF2B5EF4-FFF2-40B4-BE49-F238E27FC236}">
                <a16:creationId xmlns:a16="http://schemas.microsoft.com/office/drawing/2014/main" id="{6A30387C-4720-41B0-B27E-76B4662B585C}"/>
              </a:ext>
            </a:extLst>
          </p:cNvPr>
          <p:cNvSpPr txBox="1"/>
          <p:nvPr/>
        </p:nvSpPr>
        <p:spPr>
          <a:xfrm>
            <a:off x="4322949" y="2975792"/>
            <a:ext cx="1428364"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結果</a:t>
            </a:r>
            <a:r>
              <a:rPr lang="en-US" altLang="ja-JP" sz="700" dirty="0">
                <a:solidFill>
                  <a:prstClr val="black"/>
                </a:solidFill>
                <a:latin typeface="Meiryo UI" panose="020B0604030504040204" pitchFamily="50" charset="-128"/>
                <a:ea typeface="Meiryo UI" panose="020B0604030504040204" pitchFamily="50" charset="-128"/>
              </a:rPr>
              <a:t>(CADDE</a:t>
            </a:r>
            <a:r>
              <a:rPr lang="ja-JP" altLang="en-US" sz="700" dirty="0">
                <a:solidFill>
                  <a:prstClr val="black"/>
                </a:solidFill>
                <a:latin typeface="Meiryo UI" panose="020B0604030504040204" pitchFamily="50" charset="-128"/>
                <a:ea typeface="Meiryo UI" panose="020B0604030504040204" pitchFamily="50" charset="-128"/>
              </a:rPr>
              <a:t>ユーザ</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利用者</a:t>
            </a:r>
            <a:r>
              <a:rPr lang="en-US" altLang="ja-JP" sz="700" dirty="0">
                <a:solidFill>
                  <a:prstClr val="black"/>
                </a:solidFill>
                <a:latin typeface="Meiryo UI" panose="020B0604030504040204" pitchFamily="50" charset="-128"/>
                <a:ea typeface="Meiryo UI" panose="020B0604030504040204" pitchFamily="50" charset="-128"/>
              </a:rPr>
              <a:t>)</a:t>
            </a:r>
          </a:p>
        </p:txBody>
      </p:sp>
      <p:sp>
        <p:nvSpPr>
          <p:cNvPr id="174" name="正方形/長方形 173">
            <a:extLst>
              <a:ext uri="{FF2B5EF4-FFF2-40B4-BE49-F238E27FC236}">
                <a16:creationId xmlns:a16="http://schemas.microsoft.com/office/drawing/2014/main" id="{967974AA-74E7-45A1-AE13-8B03D46D6618}"/>
              </a:ext>
            </a:extLst>
          </p:cNvPr>
          <p:cNvSpPr/>
          <p:nvPr/>
        </p:nvSpPr>
        <p:spPr bwMode="auto">
          <a:xfrm>
            <a:off x="5456613" y="3768529"/>
            <a:ext cx="104822" cy="15480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49" name="直線矢印コネクタ 48">
            <a:extLst>
              <a:ext uri="{FF2B5EF4-FFF2-40B4-BE49-F238E27FC236}">
                <a16:creationId xmlns:a16="http://schemas.microsoft.com/office/drawing/2014/main" id="{ED447849-4A0E-4DE6-8B80-1BFD38043F5B}"/>
              </a:ext>
            </a:extLst>
          </p:cNvPr>
          <p:cNvCxnSpPr>
            <a:cxnSpLocks/>
            <a:endCxn id="174" idx="0"/>
          </p:cNvCxnSpPr>
          <p:nvPr/>
        </p:nvCxnSpPr>
        <p:spPr bwMode="auto">
          <a:xfrm flipH="1" flipV="1">
            <a:off x="5509024" y="3768529"/>
            <a:ext cx="2242961" cy="323"/>
          </a:xfrm>
          <a:prstGeom prst="straightConnector1">
            <a:avLst/>
          </a:prstGeom>
          <a:noFill/>
          <a:ln w="9525" cap="flat" cmpd="sng" algn="ctr">
            <a:solidFill>
              <a:schemeClr val="tx1"/>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725C305E-7831-49DB-983E-7BAEAAC12297}"/>
              </a:ext>
            </a:extLst>
          </p:cNvPr>
          <p:cNvCxnSpPr>
            <a:cxnSpLocks/>
          </p:cNvCxnSpPr>
          <p:nvPr/>
        </p:nvCxnSpPr>
        <p:spPr bwMode="auto">
          <a:xfrm>
            <a:off x="2151905" y="2247320"/>
            <a:ext cx="2299779" cy="8604"/>
          </a:xfrm>
          <a:prstGeom prst="straightConnector1">
            <a:avLst/>
          </a:prstGeom>
          <a:noFill/>
          <a:ln w="9525" cap="flat" cmpd="sng" algn="ctr">
            <a:solidFill>
              <a:schemeClr val="tx1"/>
            </a:solidFill>
            <a:prstDash val="solid"/>
            <a:round/>
            <a:headEnd type="none" w="med" len="med"/>
            <a:tailEnd type="triangle"/>
          </a:ln>
          <a:effectLst/>
        </p:spPr>
      </p:cxnSp>
      <p:cxnSp>
        <p:nvCxnSpPr>
          <p:cNvPr id="58" name="直線矢印コネクタ 57">
            <a:extLst>
              <a:ext uri="{FF2B5EF4-FFF2-40B4-BE49-F238E27FC236}">
                <a16:creationId xmlns:a16="http://schemas.microsoft.com/office/drawing/2014/main" id="{1DED82F6-0443-41A9-BF17-917D76BC1A9B}"/>
              </a:ext>
            </a:extLst>
          </p:cNvPr>
          <p:cNvCxnSpPr>
            <a:cxnSpLocks/>
            <a:endCxn id="60" idx="0"/>
          </p:cNvCxnSpPr>
          <p:nvPr/>
        </p:nvCxnSpPr>
        <p:spPr bwMode="auto">
          <a:xfrm flipV="1">
            <a:off x="6661219" y="6268441"/>
            <a:ext cx="2077565" cy="1"/>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075382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8F469B8-6D6F-4A66-9B8F-B490668A0305}"/>
              </a:ext>
            </a:extLst>
          </p:cNvPr>
          <p:cNvSpPr/>
          <p:nvPr/>
        </p:nvSpPr>
        <p:spPr bwMode="auto">
          <a:xfrm>
            <a:off x="3822228" y="1106910"/>
            <a:ext cx="4483122" cy="5455866"/>
          </a:xfrm>
          <a:prstGeom prst="rect">
            <a:avLst/>
          </a:prstGeom>
          <a:solidFill>
            <a:schemeClr val="accent1">
              <a:lumMod val="20000"/>
              <a:lumOff val="80000"/>
              <a:alpha val="20000"/>
            </a:schemeClr>
          </a:solidFill>
          <a:ln w="6350">
            <a:solidFill>
              <a:schemeClr val="accent1"/>
            </a:solidFill>
            <a:miter lim="800000"/>
            <a:headEnd/>
            <a:tailEnd/>
          </a:ln>
          <a:effectLst/>
        </p:spPr>
        <p:txBody>
          <a:bodyPr wrap="none" rtlCol="0" anchor="t" anchorCtr="0">
            <a:noAutofit/>
          </a:bodyPr>
          <a:lstStyle/>
          <a:p>
            <a:pPr algn="ctr"/>
            <a:r>
              <a:rPr lang="ja-JP" altLang="en-US" sz="800" b="1" dirty="0">
                <a:solidFill>
                  <a:schemeClr val="accent1"/>
                </a:solidFill>
                <a:latin typeface="+mn-ea"/>
              </a:rPr>
              <a:t>分野間データ連携基盤</a:t>
            </a:r>
            <a:r>
              <a:rPr lang="en-US" altLang="ja-JP" sz="800" b="1" dirty="0">
                <a:solidFill>
                  <a:schemeClr val="accent1"/>
                </a:solidFill>
                <a:latin typeface="+mn-ea"/>
              </a:rPr>
              <a:t>(CADDE)</a:t>
            </a: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59839"/>
            <a:ext cx="9482454" cy="315678"/>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外部</a:t>
            </a:r>
            <a:r>
              <a:rPr lang="en-US" altLang="ja-JP" sz="1600" dirty="0">
                <a:latin typeface="Meiryo UI" panose="020B0604030504040204" pitchFamily="50" charset="-128"/>
                <a:ea typeface="Meiryo UI" panose="020B0604030504040204" pitchFamily="50" charset="-128"/>
              </a:rPr>
              <a:t>IdP</a:t>
            </a:r>
            <a:r>
              <a:rPr lang="ja-JP" altLang="en-US" sz="1600" dirty="0">
                <a:latin typeface="Meiryo UI" panose="020B0604030504040204" pitchFamily="50" charset="-128"/>
                <a:ea typeface="Meiryo UI" panose="020B0604030504040204" pitchFamily="50" charset="-128"/>
              </a:rPr>
              <a:t>を用いる認証のみのシーケンスを以下に示す。</a:t>
            </a:r>
            <a:endParaRPr lang="en-US" altLang="ja-JP" sz="16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fontScale="90000"/>
          </a:bodyPr>
          <a:lstStyle/>
          <a:p>
            <a:r>
              <a:rPr lang="en-US" altLang="ja-JP" sz="2000" dirty="0">
                <a:latin typeface="Meiryo UI" panose="020B0604030504040204" pitchFamily="50" charset="-128"/>
                <a:ea typeface="Meiryo UI" panose="020B0604030504040204" pitchFamily="50" charset="-128"/>
              </a:rPr>
              <a:t>2. </a:t>
            </a:r>
            <a:r>
              <a:rPr lang="ja-JP" altLang="en-US" sz="2000" dirty="0">
                <a:latin typeface="Meiryo UI" panose="020B0604030504040204" pitchFamily="50" charset="-128"/>
                <a:ea typeface="Meiryo UI" panose="020B0604030504040204" pitchFamily="50" charset="-128"/>
              </a:rPr>
              <a:t>認証認可方式 </a:t>
            </a:r>
            <a:r>
              <a:rPr lang="en-US" altLang="ja-JP" sz="2000" dirty="0">
                <a:latin typeface="Meiryo UI" panose="020B0604030504040204" pitchFamily="50" charset="-128"/>
                <a:ea typeface="Meiryo UI" panose="020B0604030504040204" pitchFamily="50" charset="-128"/>
              </a:rPr>
              <a:t>&gt; 2.2 </a:t>
            </a:r>
            <a:r>
              <a:rPr lang="ja-JP" altLang="en-US" sz="2000" dirty="0">
                <a:latin typeface="Meiryo UI" panose="020B0604030504040204" pitchFamily="50" charset="-128"/>
                <a:ea typeface="Meiryo UI" panose="020B0604030504040204" pitchFamily="50" charset="-128"/>
              </a:rPr>
              <a:t>分野間データ連携基盤の認証認可シーケンス</a:t>
            </a:r>
            <a:br>
              <a:rPr lang="en-US" altLang="ja-JP" sz="2000" dirty="0">
                <a:latin typeface="Meiryo UI" panose="020B0604030504040204" pitchFamily="50" charset="-128"/>
                <a:ea typeface="Meiryo UI" panose="020B0604030504040204" pitchFamily="50" charset="-128"/>
              </a:rPr>
            </a:br>
            <a:r>
              <a:rPr lang="en-US" altLang="ja-JP" sz="2000" dirty="0">
                <a:latin typeface="Meiryo UI" panose="020B0604030504040204" pitchFamily="50" charset="-128"/>
                <a:ea typeface="Meiryo UI" panose="020B0604030504040204" pitchFamily="50" charset="-128"/>
              </a:rPr>
              <a:t>&gt; 2.2.4 </a:t>
            </a:r>
            <a:r>
              <a:rPr lang="ja-JP" altLang="en-US" sz="2000" dirty="0">
                <a:latin typeface="Meiryo UI" panose="020B0604030504040204" pitchFamily="50" charset="-128"/>
                <a:ea typeface="Meiryo UI" panose="020B0604030504040204" pitchFamily="50" charset="-128"/>
              </a:rPr>
              <a:t>外部</a:t>
            </a:r>
            <a:r>
              <a:rPr lang="en-US" altLang="ja-JP" sz="2000" dirty="0">
                <a:latin typeface="Meiryo UI" panose="020B0604030504040204" pitchFamily="50" charset="-128"/>
                <a:ea typeface="Meiryo UI" panose="020B0604030504040204" pitchFamily="50" charset="-128"/>
              </a:rPr>
              <a:t>IdP</a:t>
            </a:r>
            <a:r>
              <a:rPr lang="ja-JP" altLang="en-US" sz="2000" dirty="0">
                <a:latin typeface="Meiryo UI" panose="020B0604030504040204" pitchFamily="50" charset="-128"/>
                <a:ea typeface="Meiryo UI" panose="020B0604030504040204" pitchFamily="50" charset="-128"/>
              </a:rPr>
              <a:t>を用いる認証ありのデータ取得</a:t>
            </a:r>
            <a:endParaRPr kumimoji="1" lang="ja-JP" altLang="en-US" sz="20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721C889F-289F-448C-9096-C6C6424D9D30}"/>
              </a:ext>
            </a:extLst>
          </p:cNvPr>
          <p:cNvSpPr txBox="1"/>
          <p:nvPr/>
        </p:nvSpPr>
        <p:spPr>
          <a:xfrm>
            <a:off x="1098691" y="1740011"/>
            <a:ext cx="857352"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データ取得要求</a:t>
            </a:r>
          </a:p>
        </p:txBody>
      </p:sp>
      <p:grpSp>
        <p:nvGrpSpPr>
          <p:cNvPr id="7" name="グループ化 6">
            <a:extLst>
              <a:ext uri="{FF2B5EF4-FFF2-40B4-BE49-F238E27FC236}">
                <a16:creationId xmlns:a16="http://schemas.microsoft.com/office/drawing/2014/main" id="{3549A369-CF4F-485D-99B9-F110831202CE}"/>
              </a:ext>
            </a:extLst>
          </p:cNvPr>
          <p:cNvGrpSpPr/>
          <p:nvPr/>
        </p:nvGrpSpPr>
        <p:grpSpPr>
          <a:xfrm>
            <a:off x="4113246" y="1302011"/>
            <a:ext cx="689244" cy="5257304"/>
            <a:chOff x="1343370" y="744876"/>
            <a:chExt cx="689244" cy="3806242"/>
          </a:xfrm>
        </p:grpSpPr>
        <p:sp>
          <p:nvSpPr>
            <p:cNvPr id="8" name="正方形/長方形 7">
              <a:extLst>
                <a:ext uri="{FF2B5EF4-FFF2-40B4-BE49-F238E27FC236}">
                  <a16:creationId xmlns:a16="http://schemas.microsoft.com/office/drawing/2014/main" id="{2E332D50-1B9F-4609-936A-6E6C20DDB676}"/>
                </a:ext>
              </a:extLst>
            </p:cNvPr>
            <p:cNvSpPr/>
            <p:nvPr/>
          </p:nvSpPr>
          <p:spPr bwMode="auto">
            <a:xfrm>
              <a:off x="1343370" y="744876"/>
              <a:ext cx="689244" cy="157326"/>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利用者コネクタ</a:t>
              </a:r>
            </a:p>
          </p:txBody>
        </p:sp>
        <p:cxnSp>
          <p:nvCxnSpPr>
            <p:cNvPr id="9" name="直線コネクタ 8">
              <a:extLst>
                <a:ext uri="{FF2B5EF4-FFF2-40B4-BE49-F238E27FC236}">
                  <a16:creationId xmlns:a16="http://schemas.microsoft.com/office/drawing/2014/main" id="{AAAD044D-1530-4782-8A84-3130E0A8DA72}"/>
                </a:ext>
              </a:extLst>
            </p:cNvPr>
            <p:cNvCxnSpPr>
              <a:cxnSpLocks/>
              <a:stCxn id="8" idx="2"/>
            </p:cNvCxnSpPr>
            <p:nvPr/>
          </p:nvCxnSpPr>
          <p:spPr bwMode="auto">
            <a:xfrm>
              <a:off x="1687992" y="902202"/>
              <a:ext cx="0" cy="3648916"/>
            </a:xfrm>
            <a:prstGeom prst="line">
              <a:avLst/>
            </a:prstGeom>
            <a:noFill/>
            <a:ln w="9525" cap="flat" cmpd="sng" algn="ctr">
              <a:solidFill>
                <a:schemeClr val="tx1"/>
              </a:solidFill>
              <a:prstDash val="solid"/>
              <a:round/>
              <a:headEnd type="none" w="med" len="med"/>
              <a:tailEnd type="none" w="med" len="med"/>
            </a:ln>
            <a:effectLst/>
          </p:spPr>
        </p:cxnSp>
      </p:grpSp>
      <p:grpSp>
        <p:nvGrpSpPr>
          <p:cNvPr id="10" name="グループ化 9">
            <a:extLst>
              <a:ext uri="{FF2B5EF4-FFF2-40B4-BE49-F238E27FC236}">
                <a16:creationId xmlns:a16="http://schemas.microsoft.com/office/drawing/2014/main" id="{B250FB17-48CE-48F9-B89D-C736820FC907}"/>
              </a:ext>
            </a:extLst>
          </p:cNvPr>
          <p:cNvGrpSpPr/>
          <p:nvPr/>
        </p:nvGrpSpPr>
        <p:grpSpPr>
          <a:xfrm>
            <a:off x="5207488" y="1298301"/>
            <a:ext cx="626724" cy="5245629"/>
            <a:chOff x="1365933" y="830359"/>
            <a:chExt cx="626724" cy="3840129"/>
          </a:xfrm>
        </p:grpSpPr>
        <p:sp>
          <p:nvSpPr>
            <p:cNvPr id="11" name="正方形/長方形 10">
              <a:extLst>
                <a:ext uri="{FF2B5EF4-FFF2-40B4-BE49-F238E27FC236}">
                  <a16:creationId xmlns:a16="http://schemas.microsoft.com/office/drawing/2014/main" id="{F39065C9-5F93-4AC7-94CD-E4F1D44E438D}"/>
                </a:ext>
              </a:extLst>
            </p:cNvPr>
            <p:cNvSpPr/>
            <p:nvPr/>
          </p:nvSpPr>
          <p:spPr bwMode="auto">
            <a:xfrm>
              <a:off x="1365933" y="830359"/>
              <a:ext cx="626724" cy="157326"/>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認証</a:t>
              </a:r>
              <a:endParaRPr lang="en-US" altLang="ja-JP" sz="800" dirty="0">
                <a:solidFill>
                  <a:prstClr val="black"/>
                </a:solidFill>
                <a:latin typeface="Meiryo UI" panose="020B0604030504040204" pitchFamily="50" charset="-128"/>
                <a:ea typeface="Meiryo UI" panose="020B0604030504040204" pitchFamily="50" charset="-128"/>
              </a:endParaRPr>
            </a:p>
            <a:p>
              <a:pPr algn="ctr"/>
              <a:r>
                <a:rPr lang="en-US" altLang="ja-JP" sz="800" dirty="0">
                  <a:solidFill>
                    <a:prstClr val="black"/>
                  </a:solidFill>
                  <a:latin typeface="Meiryo UI" panose="020B0604030504040204" pitchFamily="50" charset="-128"/>
                  <a:ea typeface="Meiryo UI" panose="020B0604030504040204" pitchFamily="50" charset="-128"/>
                </a:rPr>
                <a:t>(KeyCloak)</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2" name="直線コネクタ 11">
              <a:extLst>
                <a:ext uri="{FF2B5EF4-FFF2-40B4-BE49-F238E27FC236}">
                  <a16:creationId xmlns:a16="http://schemas.microsoft.com/office/drawing/2014/main" id="{FF64E60A-5694-412E-844C-1D0A71230748}"/>
                </a:ext>
              </a:extLst>
            </p:cNvPr>
            <p:cNvCxnSpPr>
              <a:cxnSpLocks/>
              <a:stCxn id="11" idx="2"/>
            </p:cNvCxnSpPr>
            <p:nvPr/>
          </p:nvCxnSpPr>
          <p:spPr bwMode="auto">
            <a:xfrm flipH="1">
              <a:off x="1665714" y="987685"/>
              <a:ext cx="13581" cy="3682803"/>
            </a:xfrm>
            <a:prstGeom prst="line">
              <a:avLst/>
            </a:prstGeom>
            <a:noFill/>
            <a:ln w="9525" cap="flat" cmpd="sng" algn="ctr">
              <a:solidFill>
                <a:schemeClr val="tx1"/>
              </a:solidFill>
              <a:prstDash val="solid"/>
              <a:round/>
              <a:headEnd type="none" w="med" len="med"/>
              <a:tailEnd type="none" w="med" len="med"/>
            </a:ln>
            <a:effectLst/>
          </p:spPr>
        </p:cxnSp>
      </p:grpSp>
      <p:grpSp>
        <p:nvGrpSpPr>
          <p:cNvPr id="13" name="グループ化 12">
            <a:extLst>
              <a:ext uri="{FF2B5EF4-FFF2-40B4-BE49-F238E27FC236}">
                <a16:creationId xmlns:a16="http://schemas.microsoft.com/office/drawing/2014/main" id="{E2449295-54E7-4D21-8661-DFA1B5FBFBE0}"/>
              </a:ext>
            </a:extLst>
          </p:cNvPr>
          <p:cNvGrpSpPr/>
          <p:nvPr/>
        </p:nvGrpSpPr>
        <p:grpSpPr>
          <a:xfrm>
            <a:off x="6217577" y="1300487"/>
            <a:ext cx="692881" cy="5258437"/>
            <a:chOff x="1305443" y="744876"/>
            <a:chExt cx="692881" cy="4132840"/>
          </a:xfrm>
        </p:grpSpPr>
        <p:sp>
          <p:nvSpPr>
            <p:cNvPr id="14" name="正方形/長方形 13">
              <a:extLst>
                <a:ext uri="{FF2B5EF4-FFF2-40B4-BE49-F238E27FC236}">
                  <a16:creationId xmlns:a16="http://schemas.microsoft.com/office/drawing/2014/main" id="{A8A0F06C-3380-49C8-A976-B76CD971772A}"/>
                </a:ext>
              </a:extLst>
            </p:cNvPr>
            <p:cNvSpPr/>
            <p:nvPr/>
          </p:nvSpPr>
          <p:spPr bwMode="auto">
            <a:xfrm>
              <a:off x="1305443" y="744876"/>
              <a:ext cx="692881" cy="171679"/>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提供者コネクタ</a:t>
              </a:r>
            </a:p>
          </p:txBody>
        </p:sp>
        <p:cxnSp>
          <p:nvCxnSpPr>
            <p:cNvPr id="15" name="直線コネクタ 14">
              <a:extLst>
                <a:ext uri="{FF2B5EF4-FFF2-40B4-BE49-F238E27FC236}">
                  <a16:creationId xmlns:a16="http://schemas.microsoft.com/office/drawing/2014/main" id="{F8325547-54D2-46C3-8A18-8BBF5FEF07A7}"/>
                </a:ext>
              </a:extLst>
            </p:cNvPr>
            <p:cNvCxnSpPr>
              <a:cxnSpLocks/>
            </p:cNvCxnSpPr>
            <p:nvPr/>
          </p:nvCxnSpPr>
          <p:spPr bwMode="auto">
            <a:xfrm>
              <a:off x="1662361" y="916555"/>
              <a:ext cx="0" cy="3961161"/>
            </a:xfrm>
            <a:prstGeom prst="line">
              <a:avLst/>
            </a:prstGeom>
            <a:noFill/>
            <a:ln w="9525" cap="flat" cmpd="sng" algn="ctr">
              <a:solidFill>
                <a:schemeClr val="tx1"/>
              </a:solidFill>
              <a:prstDash val="solid"/>
              <a:round/>
              <a:headEnd type="none" w="med" len="med"/>
              <a:tailEnd type="none" w="med" len="med"/>
            </a:ln>
            <a:effectLst/>
          </p:spPr>
        </p:cxnSp>
      </p:grpSp>
      <p:grpSp>
        <p:nvGrpSpPr>
          <p:cNvPr id="16" name="グループ化 15">
            <a:extLst>
              <a:ext uri="{FF2B5EF4-FFF2-40B4-BE49-F238E27FC236}">
                <a16:creationId xmlns:a16="http://schemas.microsoft.com/office/drawing/2014/main" id="{D7C4CA11-70F8-4BC0-B3B9-A35E3F92525C}"/>
              </a:ext>
            </a:extLst>
          </p:cNvPr>
          <p:cNvGrpSpPr/>
          <p:nvPr/>
        </p:nvGrpSpPr>
        <p:grpSpPr>
          <a:xfrm>
            <a:off x="7486542" y="1299992"/>
            <a:ext cx="626724" cy="5303302"/>
            <a:chOff x="1365913" y="850113"/>
            <a:chExt cx="626724" cy="4049401"/>
          </a:xfrm>
        </p:grpSpPr>
        <p:sp>
          <p:nvSpPr>
            <p:cNvPr id="17" name="正方形/長方形 16">
              <a:extLst>
                <a:ext uri="{FF2B5EF4-FFF2-40B4-BE49-F238E27FC236}">
                  <a16:creationId xmlns:a16="http://schemas.microsoft.com/office/drawing/2014/main" id="{4275F795-F749-4159-AA8F-D22695E817E6}"/>
                </a:ext>
              </a:extLst>
            </p:cNvPr>
            <p:cNvSpPr/>
            <p:nvPr/>
          </p:nvSpPr>
          <p:spPr bwMode="auto">
            <a:xfrm>
              <a:off x="1365913" y="850113"/>
              <a:ext cx="626724" cy="201048"/>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認可</a:t>
              </a:r>
              <a:endParaRPr lang="en-US" altLang="ja-JP" sz="800" dirty="0">
                <a:solidFill>
                  <a:prstClr val="black"/>
                </a:solidFill>
                <a:latin typeface="Meiryo UI" panose="020B0604030504040204" pitchFamily="50" charset="-128"/>
                <a:ea typeface="Meiryo UI" panose="020B0604030504040204" pitchFamily="50" charset="-128"/>
              </a:endParaRPr>
            </a:p>
            <a:p>
              <a:pPr algn="ctr"/>
              <a:r>
                <a:rPr lang="en-US" altLang="ja-JP" sz="800" dirty="0">
                  <a:solidFill>
                    <a:prstClr val="black"/>
                  </a:solidFill>
                  <a:latin typeface="Meiryo UI" panose="020B0604030504040204" pitchFamily="50" charset="-128"/>
                  <a:ea typeface="Meiryo UI" panose="020B0604030504040204" pitchFamily="50" charset="-128"/>
                </a:rPr>
                <a:t>(KeyCloak)</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8" name="直線コネクタ 17">
              <a:extLst>
                <a:ext uri="{FF2B5EF4-FFF2-40B4-BE49-F238E27FC236}">
                  <a16:creationId xmlns:a16="http://schemas.microsoft.com/office/drawing/2014/main" id="{B4DFED01-1312-4043-9580-7A97596C5991}"/>
                </a:ext>
              </a:extLst>
            </p:cNvPr>
            <p:cNvCxnSpPr>
              <a:cxnSpLocks/>
              <a:stCxn id="17" idx="2"/>
            </p:cNvCxnSpPr>
            <p:nvPr/>
          </p:nvCxnSpPr>
          <p:spPr bwMode="auto">
            <a:xfrm flipH="1">
              <a:off x="1674207" y="1051161"/>
              <a:ext cx="0" cy="3848353"/>
            </a:xfrm>
            <a:prstGeom prst="line">
              <a:avLst/>
            </a:prstGeom>
            <a:noFill/>
            <a:ln w="9525" cap="flat" cmpd="sng" algn="ctr">
              <a:solidFill>
                <a:schemeClr val="tx1"/>
              </a:solidFill>
              <a:prstDash val="solid"/>
              <a:round/>
              <a:headEnd type="none" w="med" len="med"/>
              <a:tailEnd type="none" w="med" len="med"/>
            </a:ln>
            <a:effectLst/>
          </p:spPr>
        </p:cxnSp>
      </p:grpSp>
      <p:grpSp>
        <p:nvGrpSpPr>
          <p:cNvPr id="19" name="グループ化 18">
            <a:extLst>
              <a:ext uri="{FF2B5EF4-FFF2-40B4-BE49-F238E27FC236}">
                <a16:creationId xmlns:a16="http://schemas.microsoft.com/office/drawing/2014/main" id="{B6844E40-C070-431B-886E-AB885E36C552}"/>
              </a:ext>
            </a:extLst>
          </p:cNvPr>
          <p:cNvGrpSpPr/>
          <p:nvPr/>
        </p:nvGrpSpPr>
        <p:grpSpPr>
          <a:xfrm>
            <a:off x="8421593" y="1302889"/>
            <a:ext cx="626724" cy="5280276"/>
            <a:chOff x="1371600" y="744878"/>
            <a:chExt cx="626724" cy="3822670"/>
          </a:xfrm>
        </p:grpSpPr>
        <p:sp>
          <p:nvSpPr>
            <p:cNvPr id="20" name="正方形/長方形 19">
              <a:extLst>
                <a:ext uri="{FF2B5EF4-FFF2-40B4-BE49-F238E27FC236}">
                  <a16:creationId xmlns:a16="http://schemas.microsoft.com/office/drawing/2014/main" id="{6FEED3D6-29A0-4CFD-800D-FF3939BA66B4}"/>
                </a:ext>
              </a:extLst>
            </p:cNvPr>
            <p:cNvSpPr/>
            <p:nvPr/>
          </p:nvSpPr>
          <p:spPr bwMode="auto">
            <a:xfrm>
              <a:off x="1371600" y="744878"/>
              <a:ext cx="626724" cy="173948"/>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データ管理</a:t>
              </a:r>
            </a:p>
          </p:txBody>
        </p:sp>
        <p:cxnSp>
          <p:nvCxnSpPr>
            <p:cNvPr id="21" name="直線コネクタ 20">
              <a:extLst>
                <a:ext uri="{FF2B5EF4-FFF2-40B4-BE49-F238E27FC236}">
                  <a16:creationId xmlns:a16="http://schemas.microsoft.com/office/drawing/2014/main" id="{D0473F51-34A8-499B-A4BB-F9EACD72250B}"/>
                </a:ext>
              </a:extLst>
            </p:cNvPr>
            <p:cNvCxnSpPr>
              <a:cxnSpLocks/>
              <a:stCxn id="20" idx="2"/>
            </p:cNvCxnSpPr>
            <p:nvPr/>
          </p:nvCxnSpPr>
          <p:spPr bwMode="auto">
            <a:xfrm>
              <a:off x="1684962" y="918826"/>
              <a:ext cx="0" cy="3648722"/>
            </a:xfrm>
            <a:prstGeom prst="line">
              <a:avLst/>
            </a:prstGeom>
            <a:noFill/>
            <a:ln w="9525" cap="flat" cmpd="sng" algn="ctr">
              <a:solidFill>
                <a:schemeClr val="tx1"/>
              </a:solidFill>
              <a:prstDash val="solid"/>
              <a:round/>
              <a:headEnd type="none" w="med" len="med"/>
              <a:tailEnd type="none" w="med" len="med"/>
            </a:ln>
            <a:effectLst/>
          </p:spPr>
        </p:cxnSp>
      </p:grpSp>
      <p:grpSp>
        <p:nvGrpSpPr>
          <p:cNvPr id="22" name="グループ化 21">
            <a:extLst>
              <a:ext uri="{FF2B5EF4-FFF2-40B4-BE49-F238E27FC236}">
                <a16:creationId xmlns:a16="http://schemas.microsoft.com/office/drawing/2014/main" id="{011AD97B-A446-4BC4-BD06-8ED82DF1E90D}"/>
              </a:ext>
            </a:extLst>
          </p:cNvPr>
          <p:cNvGrpSpPr/>
          <p:nvPr/>
        </p:nvGrpSpPr>
        <p:grpSpPr>
          <a:xfrm>
            <a:off x="1780407" y="1295102"/>
            <a:ext cx="626724" cy="5280890"/>
            <a:chOff x="1371600" y="744877"/>
            <a:chExt cx="626724" cy="4031903"/>
          </a:xfrm>
          <a:solidFill>
            <a:schemeClr val="bg1"/>
          </a:solidFill>
        </p:grpSpPr>
        <p:sp>
          <p:nvSpPr>
            <p:cNvPr id="23" name="正方形/長方形 22">
              <a:extLst>
                <a:ext uri="{FF2B5EF4-FFF2-40B4-BE49-F238E27FC236}">
                  <a16:creationId xmlns:a16="http://schemas.microsoft.com/office/drawing/2014/main" id="{D64E89A2-B19E-41A3-AC7A-A0E85EBE96B5}"/>
                </a:ext>
              </a:extLst>
            </p:cNvPr>
            <p:cNvSpPr/>
            <p:nvPr/>
          </p:nvSpPr>
          <p:spPr bwMode="auto">
            <a:xfrm>
              <a:off x="1371600" y="744877"/>
              <a:ext cx="626724" cy="183917"/>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en-US" altLang="ja-JP" sz="800" dirty="0">
                  <a:solidFill>
                    <a:prstClr val="black"/>
                  </a:solidFill>
                  <a:latin typeface="Meiryo UI" panose="020B0604030504040204" pitchFamily="50" charset="-128"/>
                  <a:ea typeface="Meiryo UI" panose="020B0604030504040204" pitchFamily="50" charset="-128"/>
                </a:rPr>
                <a:t>WebApp</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24" name="直線コネクタ 23">
              <a:extLst>
                <a:ext uri="{FF2B5EF4-FFF2-40B4-BE49-F238E27FC236}">
                  <a16:creationId xmlns:a16="http://schemas.microsoft.com/office/drawing/2014/main" id="{F335ABFA-D878-4EC7-862F-18EE577D8A44}"/>
                </a:ext>
              </a:extLst>
            </p:cNvPr>
            <p:cNvCxnSpPr>
              <a:cxnSpLocks/>
              <a:stCxn id="23" idx="2"/>
            </p:cNvCxnSpPr>
            <p:nvPr/>
          </p:nvCxnSpPr>
          <p:spPr bwMode="auto">
            <a:xfrm>
              <a:off x="1684962" y="928794"/>
              <a:ext cx="0" cy="3847986"/>
            </a:xfrm>
            <a:prstGeom prst="line">
              <a:avLst/>
            </a:prstGeom>
            <a:grpFill/>
            <a:ln w="9525" cap="flat" cmpd="sng" algn="ctr">
              <a:solidFill>
                <a:schemeClr val="tx1"/>
              </a:solidFill>
              <a:prstDash val="solid"/>
              <a:round/>
              <a:headEnd type="none" w="med" len="med"/>
              <a:tailEnd type="none" w="med" len="med"/>
            </a:ln>
            <a:effectLst/>
          </p:spPr>
        </p:cxnSp>
      </p:grpSp>
      <p:grpSp>
        <p:nvGrpSpPr>
          <p:cNvPr id="25" name="グループ化 24">
            <a:extLst>
              <a:ext uri="{FF2B5EF4-FFF2-40B4-BE49-F238E27FC236}">
                <a16:creationId xmlns:a16="http://schemas.microsoft.com/office/drawing/2014/main" id="{20E3C844-16F7-4E4D-A277-1A3A1EA3B67E}"/>
              </a:ext>
            </a:extLst>
          </p:cNvPr>
          <p:cNvGrpSpPr/>
          <p:nvPr/>
        </p:nvGrpSpPr>
        <p:grpSpPr>
          <a:xfrm>
            <a:off x="653766" y="1286167"/>
            <a:ext cx="626724" cy="5247772"/>
            <a:chOff x="1351493" y="744877"/>
            <a:chExt cx="626724" cy="4194609"/>
          </a:xfrm>
          <a:solidFill>
            <a:schemeClr val="bg1">
              <a:lumMod val="75000"/>
            </a:schemeClr>
          </a:solidFill>
        </p:grpSpPr>
        <p:sp>
          <p:nvSpPr>
            <p:cNvPr id="26" name="正方形/長方形 25">
              <a:extLst>
                <a:ext uri="{FF2B5EF4-FFF2-40B4-BE49-F238E27FC236}">
                  <a16:creationId xmlns:a16="http://schemas.microsoft.com/office/drawing/2014/main" id="{805312C9-AE39-43AE-A215-5C3017D7A87E}"/>
                </a:ext>
              </a:extLst>
            </p:cNvPr>
            <p:cNvSpPr/>
            <p:nvPr/>
          </p:nvSpPr>
          <p:spPr bwMode="auto">
            <a:xfrm>
              <a:off x="1351493" y="744877"/>
              <a:ext cx="626724" cy="166075"/>
            </a:xfrm>
            <a:prstGeom prst="rect">
              <a:avLst/>
            </a:prstGeom>
            <a:grp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利用者</a:t>
              </a:r>
            </a:p>
          </p:txBody>
        </p:sp>
        <p:cxnSp>
          <p:nvCxnSpPr>
            <p:cNvPr id="27" name="直線コネクタ 26">
              <a:extLst>
                <a:ext uri="{FF2B5EF4-FFF2-40B4-BE49-F238E27FC236}">
                  <a16:creationId xmlns:a16="http://schemas.microsoft.com/office/drawing/2014/main" id="{C9DB8A63-8ACE-486F-BC2B-B5836F16FD87}"/>
                </a:ext>
              </a:extLst>
            </p:cNvPr>
            <p:cNvCxnSpPr>
              <a:cxnSpLocks/>
              <a:stCxn id="26" idx="2"/>
            </p:cNvCxnSpPr>
            <p:nvPr/>
          </p:nvCxnSpPr>
          <p:spPr bwMode="auto">
            <a:xfrm flipH="1">
              <a:off x="1653925" y="910952"/>
              <a:ext cx="0" cy="4028534"/>
            </a:xfrm>
            <a:prstGeom prst="line">
              <a:avLst/>
            </a:prstGeom>
            <a:grpFill/>
            <a:ln w="9525" cap="flat" cmpd="sng" algn="ctr">
              <a:solidFill>
                <a:schemeClr val="tx1"/>
              </a:solidFill>
              <a:prstDash val="solid"/>
              <a:round/>
              <a:headEnd type="none" w="med" len="med"/>
              <a:tailEnd type="none" w="med" len="med"/>
            </a:ln>
            <a:effectLst/>
          </p:spPr>
        </p:cxnSp>
      </p:grpSp>
      <p:sp>
        <p:nvSpPr>
          <p:cNvPr id="28" name="正方形/長方形 27">
            <a:extLst>
              <a:ext uri="{FF2B5EF4-FFF2-40B4-BE49-F238E27FC236}">
                <a16:creationId xmlns:a16="http://schemas.microsoft.com/office/drawing/2014/main" id="{9DD920DA-3924-4AF9-B0F2-6B3C7C61DEF8}"/>
              </a:ext>
            </a:extLst>
          </p:cNvPr>
          <p:cNvSpPr/>
          <p:nvPr/>
        </p:nvSpPr>
        <p:spPr bwMode="auto">
          <a:xfrm>
            <a:off x="902710" y="1572244"/>
            <a:ext cx="112337" cy="4827545"/>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81057805-EFF1-48F8-ABC9-6B5CA3181303}"/>
              </a:ext>
            </a:extLst>
          </p:cNvPr>
          <p:cNvSpPr/>
          <p:nvPr/>
        </p:nvSpPr>
        <p:spPr bwMode="auto">
          <a:xfrm>
            <a:off x="2034272" y="1674021"/>
            <a:ext cx="117633" cy="4725768"/>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5FC23A66-9576-4984-989C-DD8E3AF0B4C1}"/>
              </a:ext>
            </a:extLst>
          </p:cNvPr>
          <p:cNvSpPr txBox="1"/>
          <p:nvPr/>
        </p:nvSpPr>
        <p:spPr>
          <a:xfrm>
            <a:off x="2105151" y="2122000"/>
            <a:ext cx="2577616"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データ取得要求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URL</a:t>
            </a:r>
            <a:r>
              <a:rPr lang="ja-JP" altLang="en-US" sz="700" dirty="0">
                <a:solidFill>
                  <a:prstClr val="black"/>
                </a:solidFill>
                <a:latin typeface="Meiryo UI" panose="020B0604030504040204" pitchFamily="50" charset="-128"/>
                <a:ea typeface="Meiryo UI" panose="020B0604030504040204" pitchFamily="50" charset="-128"/>
              </a:rPr>
              <a:t>、利用者トークン、</a:t>
            </a:r>
            <a:r>
              <a:rPr lang="ja-JP" altLang="en-US" sz="700" dirty="0">
                <a:solidFill>
                  <a:srgbClr val="FF0000"/>
                </a:solidFill>
                <a:latin typeface="Meiryo UI" panose="020B0604030504040204" pitchFamily="50" charset="-128"/>
                <a:ea typeface="Meiryo UI" panose="020B0604030504040204" pitchFamily="50" charset="-128"/>
              </a:rPr>
              <a:t>外部</a:t>
            </a:r>
            <a:r>
              <a:rPr lang="en-US" altLang="ja-JP" sz="700" dirty="0">
                <a:solidFill>
                  <a:srgbClr val="FF0000"/>
                </a:solidFill>
                <a:latin typeface="Meiryo UI" panose="020B0604030504040204" pitchFamily="50" charset="-128"/>
                <a:ea typeface="Meiryo UI" panose="020B0604030504040204" pitchFamily="50" charset="-128"/>
              </a:rPr>
              <a:t>IdP</a:t>
            </a:r>
            <a:r>
              <a:rPr lang="ja-JP" altLang="en-US" sz="700" dirty="0">
                <a:solidFill>
                  <a:srgbClr val="FF0000"/>
                </a:solidFill>
                <a:latin typeface="Meiryo UI" panose="020B0604030504040204" pitchFamily="50" charset="-128"/>
                <a:ea typeface="Meiryo UI" panose="020B0604030504040204" pitchFamily="50" charset="-128"/>
              </a:rPr>
              <a:t>の</a:t>
            </a:r>
            <a:r>
              <a:rPr lang="en-US" altLang="ja-JP" sz="700" dirty="0">
                <a:solidFill>
                  <a:srgbClr val="FF0000"/>
                </a:solidFill>
                <a:latin typeface="Meiryo UI" panose="020B0604030504040204" pitchFamily="50" charset="-128"/>
                <a:ea typeface="Meiryo UI" panose="020B0604030504040204" pitchFamily="50" charset="-128"/>
              </a:rPr>
              <a:t>URL</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cxnSp>
        <p:nvCxnSpPr>
          <p:cNvPr id="32" name="直線矢印コネクタ 31">
            <a:extLst>
              <a:ext uri="{FF2B5EF4-FFF2-40B4-BE49-F238E27FC236}">
                <a16:creationId xmlns:a16="http://schemas.microsoft.com/office/drawing/2014/main" id="{B35D9AB8-E579-4868-BDE0-7847B2F3E829}"/>
              </a:ext>
            </a:extLst>
          </p:cNvPr>
          <p:cNvCxnSpPr>
            <a:cxnSpLocks/>
          </p:cNvCxnSpPr>
          <p:nvPr/>
        </p:nvCxnSpPr>
        <p:spPr bwMode="auto">
          <a:xfrm>
            <a:off x="1015047" y="1866527"/>
            <a:ext cx="1019225" cy="0"/>
          </a:xfrm>
          <a:prstGeom prst="straightConnector1">
            <a:avLst/>
          </a:prstGeom>
          <a:noFill/>
          <a:ln w="9525" cap="flat" cmpd="sng" algn="ctr">
            <a:solidFill>
              <a:schemeClr val="tx1"/>
            </a:solidFill>
            <a:prstDash val="solid"/>
            <a:round/>
            <a:headEnd type="none" w="med" len="med"/>
            <a:tailEnd type="triangle"/>
          </a:ln>
          <a:effectLst/>
        </p:spPr>
      </p:cxnSp>
      <p:sp>
        <p:nvSpPr>
          <p:cNvPr id="35" name="テキスト ボックス 34">
            <a:extLst>
              <a:ext uri="{FF2B5EF4-FFF2-40B4-BE49-F238E27FC236}">
                <a16:creationId xmlns:a16="http://schemas.microsoft.com/office/drawing/2014/main" id="{69D97B9A-6916-4105-8F46-072C446347B9}"/>
              </a:ext>
            </a:extLst>
          </p:cNvPr>
          <p:cNvSpPr txBox="1"/>
          <p:nvPr/>
        </p:nvSpPr>
        <p:spPr>
          <a:xfrm>
            <a:off x="2256320" y="1732486"/>
            <a:ext cx="2062997"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認証要求</a:t>
            </a:r>
            <a:r>
              <a:rPr lang="en-US" altLang="ja-JP" sz="700" dirty="0">
                <a:solidFill>
                  <a:prstClr val="black"/>
                </a:solidFill>
                <a:latin typeface="Meiryo UI" panose="020B0604030504040204" pitchFamily="50" charset="-128"/>
                <a:ea typeface="Meiryo UI" panose="020B0604030504040204" pitchFamily="50" charset="-128"/>
              </a:rPr>
              <a:t>(CADDE</a:t>
            </a:r>
            <a:r>
              <a:rPr lang="ja-JP" altLang="en-US" sz="700" dirty="0">
                <a:solidFill>
                  <a:prstClr val="black"/>
                </a:solidFill>
                <a:latin typeface="Meiryo UI" panose="020B0604030504040204" pitchFamily="50" charset="-128"/>
                <a:ea typeface="Meiryo UI" panose="020B0604030504040204" pitchFamily="50" charset="-128"/>
              </a:rPr>
              <a:t>ユーザ名、パスワード</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3CE5B227-A418-4B16-9C13-45E80C7852E4}"/>
              </a:ext>
            </a:extLst>
          </p:cNvPr>
          <p:cNvSpPr txBox="1"/>
          <p:nvPr/>
        </p:nvSpPr>
        <p:spPr>
          <a:xfrm>
            <a:off x="2363846" y="1891748"/>
            <a:ext cx="1021059"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利用者トークン</a:t>
            </a:r>
          </a:p>
        </p:txBody>
      </p:sp>
      <p:sp>
        <p:nvSpPr>
          <p:cNvPr id="37" name="正方形/長方形 36">
            <a:extLst>
              <a:ext uri="{FF2B5EF4-FFF2-40B4-BE49-F238E27FC236}">
                <a16:creationId xmlns:a16="http://schemas.microsoft.com/office/drawing/2014/main" id="{C8A13B79-8EA0-4385-B760-30A1771325AE}"/>
              </a:ext>
            </a:extLst>
          </p:cNvPr>
          <p:cNvSpPr/>
          <p:nvPr/>
        </p:nvSpPr>
        <p:spPr bwMode="auto">
          <a:xfrm>
            <a:off x="4400729" y="2255923"/>
            <a:ext cx="112848" cy="4143867"/>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63" name="直線矢印コネクタ 62">
            <a:extLst>
              <a:ext uri="{FF2B5EF4-FFF2-40B4-BE49-F238E27FC236}">
                <a16:creationId xmlns:a16="http://schemas.microsoft.com/office/drawing/2014/main" id="{EFD4D1DB-F4C9-4BDD-A7E3-509DE250411E}"/>
              </a:ext>
            </a:extLst>
          </p:cNvPr>
          <p:cNvCxnSpPr>
            <a:cxnSpLocks/>
            <a:stCxn id="37" idx="2"/>
            <a:endCxn id="30" idx="2"/>
          </p:cNvCxnSpPr>
          <p:nvPr/>
        </p:nvCxnSpPr>
        <p:spPr bwMode="auto">
          <a:xfrm flipH="1" flipV="1">
            <a:off x="2093089" y="6399789"/>
            <a:ext cx="2364064" cy="1"/>
          </a:xfrm>
          <a:prstGeom prst="straightConnector1">
            <a:avLst/>
          </a:prstGeom>
          <a:noFill/>
          <a:ln w="9525" cap="flat" cmpd="sng" algn="ctr">
            <a:solidFill>
              <a:schemeClr val="tx1"/>
            </a:solidFill>
            <a:prstDash val="solid"/>
            <a:round/>
            <a:headEnd type="none" w="med" len="med"/>
            <a:tailEnd type="triangle"/>
          </a:ln>
          <a:effectLst/>
        </p:spPr>
      </p:cxnSp>
      <p:sp>
        <p:nvSpPr>
          <p:cNvPr id="64" name="テキスト ボックス 63">
            <a:extLst>
              <a:ext uri="{FF2B5EF4-FFF2-40B4-BE49-F238E27FC236}">
                <a16:creationId xmlns:a16="http://schemas.microsoft.com/office/drawing/2014/main" id="{DA23B519-5179-4CB0-9BD9-F640A1EE1CA8}"/>
              </a:ext>
            </a:extLst>
          </p:cNvPr>
          <p:cNvSpPr txBox="1"/>
          <p:nvPr/>
        </p:nvSpPr>
        <p:spPr>
          <a:xfrm>
            <a:off x="3628436" y="6264714"/>
            <a:ext cx="46492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a:t>
            </a:r>
          </a:p>
        </p:txBody>
      </p:sp>
      <p:cxnSp>
        <p:nvCxnSpPr>
          <p:cNvPr id="65" name="直線矢印コネクタ 64">
            <a:extLst>
              <a:ext uri="{FF2B5EF4-FFF2-40B4-BE49-F238E27FC236}">
                <a16:creationId xmlns:a16="http://schemas.microsoft.com/office/drawing/2014/main" id="{87E7F681-3548-447F-B274-FA18C61165DC}"/>
              </a:ext>
            </a:extLst>
          </p:cNvPr>
          <p:cNvCxnSpPr>
            <a:cxnSpLocks/>
            <a:stCxn id="30" idx="2"/>
            <a:endCxn id="28" idx="2"/>
          </p:cNvCxnSpPr>
          <p:nvPr/>
        </p:nvCxnSpPr>
        <p:spPr bwMode="auto">
          <a:xfrm flipH="1">
            <a:off x="958879" y="6399789"/>
            <a:ext cx="1134210" cy="0"/>
          </a:xfrm>
          <a:prstGeom prst="straightConnector1">
            <a:avLst/>
          </a:prstGeom>
          <a:noFill/>
          <a:ln w="9525" cap="flat" cmpd="sng" algn="ctr">
            <a:solidFill>
              <a:schemeClr val="tx1"/>
            </a:solidFill>
            <a:prstDash val="solid"/>
            <a:round/>
            <a:headEnd type="none" w="med" len="med"/>
            <a:tailEnd type="triangle"/>
          </a:ln>
          <a:effectLst/>
        </p:spPr>
      </p:cxnSp>
      <p:sp>
        <p:nvSpPr>
          <p:cNvPr id="66" name="テキスト ボックス 65">
            <a:extLst>
              <a:ext uri="{FF2B5EF4-FFF2-40B4-BE49-F238E27FC236}">
                <a16:creationId xmlns:a16="http://schemas.microsoft.com/office/drawing/2014/main" id="{5F244E64-9733-4311-B7E0-2BA47EE77855}"/>
              </a:ext>
            </a:extLst>
          </p:cNvPr>
          <p:cNvSpPr txBox="1"/>
          <p:nvPr/>
        </p:nvSpPr>
        <p:spPr>
          <a:xfrm>
            <a:off x="1374798" y="6278080"/>
            <a:ext cx="46492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a:t>
            </a:r>
          </a:p>
        </p:txBody>
      </p:sp>
      <p:sp>
        <p:nvSpPr>
          <p:cNvPr id="67" name="正方形/長方形 66">
            <a:extLst>
              <a:ext uri="{FF2B5EF4-FFF2-40B4-BE49-F238E27FC236}">
                <a16:creationId xmlns:a16="http://schemas.microsoft.com/office/drawing/2014/main" id="{79282A8F-F8C2-4258-B4F4-DAA44A340AC6}"/>
              </a:ext>
            </a:extLst>
          </p:cNvPr>
          <p:cNvSpPr/>
          <p:nvPr/>
        </p:nvSpPr>
        <p:spPr bwMode="auto">
          <a:xfrm>
            <a:off x="652468" y="1572422"/>
            <a:ext cx="4999371" cy="527833"/>
          </a:xfrm>
          <a:prstGeom prst="rect">
            <a:avLst/>
          </a:prstGeom>
          <a:noFill/>
          <a:ln w="12700">
            <a:solidFill>
              <a:srgbClr val="FF0000"/>
            </a:solidFill>
            <a:miter lim="800000"/>
            <a:headEnd/>
            <a:tailEnd/>
          </a:ln>
          <a:effectLst/>
        </p:spPr>
        <p:txBody>
          <a:bodyPr wrap="none" rtlCol="0" anchor="ctr" anchorCtr="0">
            <a:noAutofit/>
          </a:bodyPr>
          <a:lstStyle/>
          <a:p>
            <a:pPr algn="ctr"/>
            <a:endParaRPr lang="ja-JP" altLang="en-US" sz="800" dirty="0">
              <a:latin typeface="Meiryo UI" panose="020B0604030504040204" pitchFamily="50" charset="-128"/>
              <a:ea typeface="Meiryo UI" panose="020B0604030504040204" pitchFamily="50" charset="-128"/>
            </a:endParaRPr>
          </a:p>
        </p:txBody>
      </p:sp>
      <p:sp>
        <p:nvSpPr>
          <p:cNvPr id="68" name="正方形/長方形 67">
            <a:extLst>
              <a:ext uri="{FF2B5EF4-FFF2-40B4-BE49-F238E27FC236}">
                <a16:creationId xmlns:a16="http://schemas.microsoft.com/office/drawing/2014/main" id="{157D1A42-BBC1-4DB9-8F80-C4D9E7CDA6B8}"/>
              </a:ext>
            </a:extLst>
          </p:cNvPr>
          <p:cNvSpPr/>
          <p:nvPr/>
        </p:nvSpPr>
        <p:spPr bwMode="auto">
          <a:xfrm>
            <a:off x="651426" y="1572908"/>
            <a:ext cx="998272" cy="111103"/>
          </a:xfrm>
          <a:prstGeom prst="rect">
            <a:avLst/>
          </a:prstGeom>
          <a:solidFill>
            <a:schemeClr val="bg1"/>
          </a:solidFill>
          <a:ln w="12700">
            <a:solidFill>
              <a:srgbClr val="FF0000"/>
            </a:solidFill>
            <a:miter lim="800000"/>
            <a:headEnd/>
            <a:tailEnd/>
          </a:ln>
          <a:effectLst/>
        </p:spPr>
        <p:txBody>
          <a:bodyPr wrap="none" rtlCol="0" anchor="ctr" anchorCtr="0">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①トークンの取得</a:t>
            </a:r>
          </a:p>
        </p:txBody>
      </p:sp>
      <p:sp>
        <p:nvSpPr>
          <p:cNvPr id="69" name="正方形/長方形 68">
            <a:extLst>
              <a:ext uri="{FF2B5EF4-FFF2-40B4-BE49-F238E27FC236}">
                <a16:creationId xmlns:a16="http://schemas.microsoft.com/office/drawing/2014/main" id="{76C7D0EE-BA0B-4989-9365-6A444D2130B8}"/>
              </a:ext>
            </a:extLst>
          </p:cNvPr>
          <p:cNvSpPr/>
          <p:nvPr/>
        </p:nvSpPr>
        <p:spPr bwMode="auto">
          <a:xfrm>
            <a:off x="2823530" y="2326678"/>
            <a:ext cx="4280687" cy="599702"/>
          </a:xfrm>
          <a:prstGeom prst="rect">
            <a:avLst/>
          </a:prstGeom>
          <a:noFill/>
          <a:ln w="12700">
            <a:solidFill>
              <a:srgbClr val="FF0000"/>
            </a:solidFill>
            <a:miter lim="800000"/>
            <a:headEnd/>
            <a:tailEnd/>
          </a:ln>
          <a:effectLst/>
        </p:spPr>
        <p:txBody>
          <a:bodyPr wrap="none" rtlCol="0" anchor="ctr" anchorCtr="0">
            <a:noAutofit/>
          </a:bodyPr>
          <a:lstStyle/>
          <a:p>
            <a:pPr algn="ctr"/>
            <a:endParaRPr lang="ja-JP" altLang="en-US" sz="800" dirty="0">
              <a:latin typeface="Meiryo UI" panose="020B0604030504040204" pitchFamily="50" charset="-128"/>
              <a:ea typeface="Meiryo UI" panose="020B0604030504040204" pitchFamily="50" charset="-128"/>
            </a:endParaRPr>
          </a:p>
        </p:txBody>
      </p:sp>
      <p:sp>
        <p:nvSpPr>
          <p:cNvPr id="70" name="正方形/長方形 69">
            <a:extLst>
              <a:ext uri="{FF2B5EF4-FFF2-40B4-BE49-F238E27FC236}">
                <a16:creationId xmlns:a16="http://schemas.microsoft.com/office/drawing/2014/main" id="{EDD535BC-C4C5-4CBD-B733-EF5EA1A7E8D2}"/>
              </a:ext>
            </a:extLst>
          </p:cNvPr>
          <p:cNvSpPr/>
          <p:nvPr/>
        </p:nvSpPr>
        <p:spPr bwMode="auto">
          <a:xfrm>
            <a:off x="2821343" y="2328016"/>
            <a:ext cx="972008" cy="128548"/>
          </a:xfrm>
          <a:prstGeom prst="rect">
            <a:avLst/>
          </a:prstGeom>
          <a:solidFill>
            <a:schemeClr val="bg1"/>
          </a:solidFill>
          <a:ln w="12700">
            <a:solidFill>
              <a:srgbClr val="FF0000"/>
            </a:solidFill>
            <a:miter lim="800000"/>
            <a:headEnd/>
            <a:tailEnd/>
          </a:ln>
          <a:effectLst/>
        </p:spPr>
        <p:txBody>
          <a:bodyPr wrap="none" rtlCol="0" anchor="ctr" anchorCtr="0">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②トークン交換</a:t>
            </a:r>
            <a:r>
              <a:rPr lang="en-US" altLang="ja-JP" sz="800" dirty="0">
                <a:solidFill>
                  <a:srgbClr val="FF0000"/>
                </a:solidFill>
                <a:latin typeface="Meiryo UI" panose="020B0604030504040204" pitchFamily="50" charset="-128"/>
                <a:ea typeface="Meiryo UI" panose="020B0604030504040204" pitchFamily="50" charset="-128"/>
              </a:rPr>
              <a:t>(</a:t>
            </a:r>
            <a:r>
              <a:rPr lang="ja-JP" altLang="en-US" sz="800" dirty="0">
                <a:solidFill>
                  <a:srgbClr val="FF0000"/>
                </a:solidFill>
                <a:latin typeface="Meiryo UI" panose="020B0604030504040204" pitchFamily="50" charset="-128"/>
                <a:ea typeface="Meiryo UI" panose="020B0604030504040204" pitchFamily="50" charset="-128"/>
              </a:rPr>
              <a:t>認証</a:t>
            </a:r>
            <a:r>
              <a:rPr lang="en-US" altLang="ja-JP" sz="800" dirty="0">
                <a:solidFill>
                  <a:srgbClr val="FF0000"/>
                </a:solidFill>
                <a:latin typeface="Meiryo UI" panose="020B0604030504040204" pitchFamily="50" charset="-128"/>
                <a:ea typeface="Meiryo UI" panose="020B0604030504040204" pitchFamily="50" charset="-128"/>
              </a:rPr>
              <a:t>)</a:t>
            </a:r>
            <a:endParaRPr lang="ja-JP" altLang="en-US" sz="800" dirty="0">
              <a:solidFill>
                <a:srgbClr val="FF0000"/>
              </a:solidFill>
              <a:latin typeface="Meiryo UI" panose="020B0604030504040204" pitchFamily="50" charset="-128"/>
              <a:ea typeface="Meiryo UI" panose="020B0604030504040204" pitchFamily="50" charset="-128"/>
            </a:endParaRPr>
          </a:p>
        </p:txBody>
      </p:sp>
      <p:cxnSp>
        <p:nvCxnSpPr>
          <p:cNvPr id="100" name="直線矢印コネクタ 99">
            <a:extLst>
              <a:ext uri="{FF2B5EF4-FFF2-40B4-BE49-F238E27FC236}">
                <a16:creationId xmlns:a16="http://schemas.microsoft.com/office/drawing/2014/main" id="{364E320D-2D37-4965-B3C3-CFD73D19CCD4}"/>
              </a:ext>
            </a:extLst>
          </p:cNvPr>
          <p:cNvCxnSpPr>
            <a:cxnSpLocks/>
            <a:stCxn id="152" idx="2"/>
          </p:cNvCxnSpPr>
          <p:nvPr/>
        </p:nvCxnSpPr>
        <p:spPr bwMode="auto">
          <a:xfrm flipH="1">
            <a:off x="4512600" y="3292279"/>
            <a:ext cx="996506" cy="1187"/>
          </a:xfrm>
          <a:prstGeom prst="straightConnector1">
            <a:avLst/>
          </a:prstGeom>
          <a:noFill/>
          <a:ln w="9525" cap="flat" cmpd="sng" algn="ctr">
            <a:solidFill>
              <a:schemeClr val="tx1"/>
            </a:solidFill>
            <a:prstDash val="solid"/>
            <a:round/>
            <a:headEnd type="none" w="med" len="med"/>
            <a:tailEnd type="triangle"/>
          </a:ln>
          <a:effectLst/>
        </p:spPr>
      </p:cxnSp>
      <p:sp>
        <p:nvSpPr>
          <p:cNvPr id="102" name="正方形/長方形 101">
            <a:extLst>
              <a:ext uri="{FF2B5EF4-FFF2-40B4-BE49-F238E27FC236}">
                <a16:creationId xmlns:a16="http://schemas.microsoft.com/office/drawing/2014/main" id="{4D56665D-A230-4188-8670-BD11964ECCC6}"/>
              </a:ext>
            </a:extLst>
          </p:cNvPr>
          <p:cNvSpPr/>
          <p:nvPr/>
        </p:nvSpPr>
        <p:spPr bwMode="auto">
          <a:xfrm>
            <a:off x="3301232" y="2977864"/>
            <a:ext cx="2821115" cy="372932"/>
          </a:xfrm>
          <a:prstGeom prst="rect">
            <a:avLst/>
          </a:prstGeom>
          <a:noFill/>
          <a:ln w="12700">
            <a:solidFill>
              <a:srgbClr val="FF0000"/>
            </a:solidFill>
            <a:miter lim="800000"/>
            <a:headEnd/>
            <a:tailEnd/>
          </a:ln>
          <a:effectLst/>
        </p:spPr>
        <p:txBody>
          <a:bodyPr wrap="none" rtlCol="0" anchor="ctr" anchorCtr="0">
            <a:noAutofit/>
          </a:bodyPr>
          <a:lstStyle/>
          <a:p>
            <a:pPr algn="ctr"/>
            <a:endParaRPr lang="ja-JP" altLang="en-US" sz="800" dirty="0">
              <a:latin typeface="Meiryo UI" panose="020B0604030504040204" pitchFamily="50" charset="-128"/>
              <a:ea typeface="Meiryo UI" panose="020B0604030504040204" pitchFamily="50" charset="-128"/>
            </a:endParaRPr>
          </a:p>
        </p:txBody>
      </p:sp>
      <p:sp>
        <p:nvSpPr>
          <p:cNvPr id="103" name="正方形/長方形 102">
            <a:extLst>
              <a:ext uri="{FF2B5EF4-FFF2-40B4-BE49-F238E27FC236}">
                <a16:creationId xmlns:a16="http://schemas.microsoft.com/office/drawing/2014/main" id="{B38D78B1-7B77-494B-B281-274CAC865F1D}"/>
              </a:ext>
            </a:extLst>
          </p:cNvPr>
          <p:cNvSpPr/>
          <p:nvPr/>
        </p:nvSpPr>
        <p:spPr bwMode="auto">
          <a:xfrm>
            <a:off x="3301613" y="2977208"/>
            <a:ext cx="714607" cy="149743"/>
          </a:xfrm>
          <a:prstGeom prst="rect">
            <a:avLst/>
          </a:prstGeom>
          <a:solidFill>
            <a:schemeClr val="bg1"/>
          </a:solidFill>
          <a:ln w="12700">
            <a:solidFill>
              <a:srgbClr val="FF0000"/>
            </a:solidFill>
            <a:miter lim="800000"/>
            <a:headEnd/>
            <a:tailEnd/>
          </a:ln>
          <a:effectLst/>
        </p:spPr>
        <p:txBody>
          <a:bodyPr wrap="none" rtlCol="0" anchor="ctr" anchorCtr="0">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③トークン確認</a:t>
            </a:r>
          </a:p>
        </p:txBody>
      </p:sp>
      <p:cxnSp>
        <p:nvCxnSpPr>
          <p:cNvPr id="33" name="直線矢印コネクタ 32">
            <a:extLst>
              <a:ext uri="{FF2B5EF4-FFF2-40B4-BE49-F238E27FC236}">
                <a16:creationId xmlns:a16="http://schemas.microsoft.com/office/drawing/2014/main" id="{CF7A8EE8-5B7F-486C-B258-F29089529BC1}"/>
              </a:ext>
            </a:extLst>
          </p:cNvPr>
          <p:cNvCxnSpPr>
            <a:cxnSpLocks/>
            <a:endCxn id="109" idx="0"/>
          </p:cNvCxnSpPr>
          <p:nvPr/>
        </p:nvCxnSpPr>
        <p:spPr bwMode="auto">
          <a:xfrm>
            <a:off x="2156800" y="1860555"/>
            <a:ext cx="1106056" cy="1067"/>
          </a:xfrm>
          <a:prstGeom prst="straightConnector1">
            <a:avLst/>
          </a:prstGeom>
          <a:noFill/>
          <a:ln w="9525" cap="flat" cmpd="sng" algn="ctr">
            <a:solidFill>
              <a:schemeClr val="tx1"/>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B2C793E-3CE5-4A41-B7E0-857C17167C1B}"/>
              </a:ext>
            </a:extLst>
          </p:cNvPr>
          <p:cNvCxnSpPr>
            <a:cxnSpLocks/>
            <a:stCxn id="109" idx="2"/>
          </p:cNvCxnSpPr>
          <p:nvPr/>
        </p:nvCxnSpPr>
        <p:spPr bwMode="auto">
          <a:xfrm flipH="1">
            <a:off x="2139303" y="2014546"/>
            <a:ext cx="1123553" cy="2522"/>
          </a:xfrm>
          <a:prstGeom prst="straightConnector1">
            <a:avLst/>
          </a:prstGeom>
          <a:noFill/>
          <a:ln w="9525" cap="flat" cmpd="sng" algn="ctr">
            <a:solidFill>
              <a:schemeClr val="tx1"/>
            </a:solidFill>
            <a:prstDash val="solid"/>
            <a:round/>
            <a:headEnd type="none" w="med" len="med"/>
            <a:tailEnd type="triangle"/>
          </a:ln>
          <a:effectLst/>
        </p:spPr>
      </p:cxnSp>
      <p:cxnSp>
        <p:nvCxnSpPr>
          <p:cNvPr id="151" name="直線矢印コネクタ 150">
            <a:extLst>
              <a:ext uri="{FF2B5EF4-FFF2-40B4-BE49-F238E27FC236}">
                <a16:creationId xmlns:a16="http://schemas.microsoft.com/office/drawing/2014/main" id="{3E58A43C-880D-4F9B-898D-5A4623EE0608}"/>
              </a:ext>
            </a:extLst>
          </p:cNvPr>
          <p:cNvCxnSpPr>
            <a:cxnSpLocks/>
            <a:endCxn id="152" idx="0"/>
          </p:cNvCxnSpPr>
          <p:nvPr/>
        </p:nvCxnSpPr>
        <p:spPr bwMode="auto">
          <a:xfrm>
            <a:off x="4512759" y="3135971"/>
            <a:ext cx="996347" cy="1508"/>
          </a:xfrm>
          <a:prstGeom prst="straightConnector1">
            <a:avLst/>
          </a:prstGeom>
          <a:noFill/>
          <a:ln w="9525" cap="flat" cmpd="sng" algn="ctr">
            <a:solidFill>
              <a:schemeClr val="tx1"/>
            </a:solidFill>
            <a:prstDash val="solid"/>
            <a:round/>
            <a:headEnd type="none" w="med" len="med"/>
            <a:tailEnd type="triangle"/>
          </a:ln>
          <a:effectLst/>
        </p:spPr>
      </p:cxnSp>
      <p:sp>
        <p:nvSpPr>
          <p:cNvPr id="152" name="正方形/長方形 151">
            <a:extLst>
              <a:ext uri="{FF2B5EF4-FFF2-40B4-BE49-F238E27FC236}">
                <a16:creationId xmlns:a16="http://schemas.microsoft.com/office/drawing/2014/main" id="{C8BF1354-83DC-4462-8B8A-779BBFA8A2A3}"/>
              </a:ext>
            </a:extLst>
          </p:cNvPr>
          <p:cNvSpPr/>
          <p:nvPr/>
        </p:nvSpPr>
        <p:spPr bwMode="auto">
          <a:xfrm>
            <a:off x="5456695" y="3137479"/>
            <a:ext cx="104822" cy="15480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
        <p:nvSpPr>
          <p:cNvPr id="155" name="テキスト ボックス 154">
            <a:extLst>
              <a:ext uri="{FF2B5EF4-FFF2-40B4-BE49-F238E27FC236}">
                <a16:creationId xmlns:a16="http://schemas.microsoft.com/office/drawing/2014/main" id="{07A4D43B-A735-4B3E-B0D6-F61CC5000C31}"/>
              </a:ext>
            </a:extLst>
          </p:cNvPr>
          <p:cNvSpPr txBox="1"/>
          <p:nvPr/>
        </p:nvSpPr>
        <p:spPr>
          <a:xfrm>
            <a:off x="4578919" y="3010013"/>
            <a:ext cx="820248" cy="107722"/>
          </a:xfrm>
          <a:prstGeom prst="rect">
            <a:avLst/>
          </a:prstGeom>
          <a:noFill/>
        </p:spPr>
        <p:txBody>
          <a:bodyPr wrap="square" tIns="0" bIns="0" rtlCol="0">
            <a:spAutoFit/>
          </a:bodyPr>
          <a:lstStyle/>
          <a:p>
            <a:pPr algn="ctr"/>
            <a:r>
              <a:rPr lang="ja-JP" altLang="en-US" sz="700" dirty="0">
                <a:solidFill>
                  <a:prstClr val="black"/>
                </a:solidFill>
                <a:latin typeface="Meiryo UI" panose="020B0604030504040204" pitchFamily="50" charset="-128"/>
                <a:ea typeface="Meiryo UI" panose="020B0604030504040204" pitchFamily="50" charset="-128"/>
              </a:rPr>
              <a:t>認証トークン</a:t>
            </a:r>
          </a:p>
        </p:txBody>
      </p:sp>
      <p:sp>
        <p:nvSpPr>
          <p:cNvPr id="101" name="テキスト ボックス 100">
            <a:extLst>
              <a:ext uri="{FF2B5EF4-FFF2-40B4-BE49-F238E27FC236}">
                <a16:creationId xmlns:a16="http://schemas.microsoft.com/office/drawing/2014/main" id="{6A30387C-4720-41B0-B27E-76B4662B585C}"/>
              </a:ext>
            </a:extLst>
          </p:cNvPr>
          <p:cNvSpPr txBox="1"/>
          <p:nvPr/>
        </p:nvSpPr>
        <p:spPr>
          <a:xfrm>
            <a:off x="4322949" y="3168302"/>
            <a:ext cx="1428364"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結果</a:t>
            </a:r>
            <a:r>
              <a:rPr lang="en-US" altLang="ja-JP" sz="700" dirty="0">
                <a:solidFill>
                  <a:prstClr val="black"/>
                </a:solidFill>
                <a:latin typeface="Meiryo UI" panose="020B0604030504040204" pitchFamily="50" charset="-128"/>
                <a:ea typeface="Meiryo UI" panose="020B0604030504040204" pitchFamily="50" charset="-128"/>
              </a:rPr>
              <a:t>(CADDE</a:t>
            </a:r>
            <a:r>
              <a:rPr lang="ja-JP" altLang="en-US" sz="700" dirty="0">
                <a:solidFill>
                  <a:prstClr val="black"/>
                </a:solidFill>
                <a:latin typeface="Meiryo UI" panose="020B0604030504040204" pitchFamily="50" charset="-128"/>
                <a:ea typeface="Meiryo UI" panose="020B0604030504040204" pitchFamily="50" charset="-128"/>
              </a:rPr>
              <a:t>ユーザ</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利用者</a:t>
            </a:r>
            <a:r>
              <a:rPr lang="en-US" altLang="ja-JP" sz="700" dirty="0">
                <a:solidFill>
                  <a:prstClr val="black"/>
                </a:solidFill>
                <a:latin typeface="Meiryo UI" panose="020B0604030504040204" pitchFamily="50" charset="-128"/>
                <a:ea typeface="Meiryo UI" panose="020B0604030504040204" pitchFamily="50" charset="-128"/>
              </a:rPr>
              <a:t>)</a:t>
            </a:r>
          </a:p>
        </p:txBody>
      </p:sp>
      <p:cxnSp>
        <p:nvCxnSpPr>
          <p:cNvPr id="29" name="直線矢印コネクタ 28">
            <a:extLst>
              <a:ext uri="{FF2B5EF4-FFF2-40B4-BE49-F238E27FC236}">
                <a16:creationId xmlns:a16="http://schemas.microsoft.com/office/drawing/2014/main" id="{725C305E-7831-49DB-983E-7BAEAAC12297}"/>
              </a:ext>
            </a:extLst>
          </p:cNvPr>
          <p:cNvCxnSpPr>
            <a:cxnSpLocks/>
          </p:cNvCxnSpPr>
          <p:nvPr/>
        </p:nvCxnSpPr>
        <p:spPr bwMode="auto">
          <a:xfrm>
            <a:off x="2151905" y="2247320"/>
            <a:ext cx="2299779" cy="8604"/>
          </a:xfrm>
          <a:prstGeom prst="straightConnector1">
            <a:avLst/>
          </a:prstGeom>
          <a:noFill/>
          <a:ln w="9525" cap="flat" cmpd="sng" algn="ctr">
            <a:solidFill>
              <a:schemeClr val="tx1"/>
            </a:solidFill>
            <a:prstDash val="solid"/>
            <a:round/>
            <a:headEnd type="none" w="med" len="med"/>
            <a:tailEnd type="triangle"/>
          </a:ln>
          <a:effectLst/>
        </p:spPr>
      </p:cxnSp>
      <p:grpSp>
        <p:nvGrpSpPr>
          <p:cNvPr id="111" name="グループ化 110">
            <a:extLst>
              <a:ext uri="{FF2B5EF4-FFF2-40B4-BE49-F238E27FC236}">
                <a16:creationId xmlns:a16="http://schemas.microsoft.com/office/drawing/2014/main" id="{F633058A-EF5F-45CD-A25F-222F3AC40BF8}"/>
              </a:ext>
            </a:extLst>
          </p:cNvPr>
          <p:cNvGrpSpPr/>
          <p:nvPr/>
        </p:nvGrpSpPr>
        <p:grpSpPr>
          <a:xfrm>
            <a:off x="2956045" y="1286167"/>
            <a:ext cx="626724" cy="5285269"/>
            <a:chOff x="1371600" y="744877"/>
            <a:chExt cx="626724" cy="3802483"/>
          </a:xfrm>
          <a:solidFill>
            <a:schemeClr val="bg1">
              <a:lumMod val="75000"/>
            </a:schemeClr>
          </a:solidFill>
        </p:grpSpPr>
        <p:sp>
          <p:nvSpPr>
            <p:cNvPr id="112" name="正方形/長方形 111">
              <a:extLst>
                <a:ext uri="{FF2B5EF4-FFF2-40B4-BE49-F238E27FC236}">
                  <a16:creationId xmlns:a16="http://schemas.microsoft.com/office/drawing/2014/main" id="{69048768-6574-48DF-9B37-74BB8F963F14}"/>
                </a:ext>
              </a:extLst>
            </p:cNvPr>
            <p:cNvSpPr/>
            <p:nvPr/>
          </p:nvSpPr>
          <p:spPr bwMode="auto">
            <a:xfrm>
              <a:off x="1371600" y="744877"/>
              <a:ext cx="626724" cy="176459"/>
            </a:xfrm>
            <a:prstGeom prst="rect">
              <a:avLst/>
            </a:prstGeom>
            <a:grp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外部</a:t>
              </a:r>
              <a:r>
                <a:rPr lang="en-US" altLang="ja-JP" sz="800" dirty="0">
                  <a:solidFill>
                    <a:prstClr val="black"/>
                  </a:solidFill>
                  <a:latin typeface="Meiryo UI" panose="020B0604030504040204" pitchFamily="50" charset="-128"/>
                  <a:ea typeface="Meiryo UI" panose="020B0604030504040204" pitchFamily="50" charset="-128"/>
                </a:rPr>
                <a:t>IdP</a:t>
              </a:r>
            </a:p>
            <a:p>
              <a:pPr algn="ctr"/>
              <a:r>
                <a:rPr lang="en-US" altLang="ja-JP" sz="800" dirty="0">
                  <a:solidFill>
                    <a:prstClr val="black"/>
                  </a:solidFill>
                  <a:latin typeface="Meiryo UI" panose="020B0604030504040204" pitchFamily="50" charset="-128"/>
                  <a:ea typeface="Meiryo UI" panose="020B0604030504040204" pitchFamily="50" charset="-128"/>
                </a:rPr>
                <a:t>(KeyCloak)</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13" name="直線コネクタ 112">
              <a:extLst>
                <a:ext uri="{FF2B5EF4-FFF2-40B4-BE49-F238E27FC236}">
                  <a16:creationId xmlns:a16="http://schemas.microsoft.com/office/drawing/2014/main" id="{729DFEB7-91D4-4783-B124-F03089697493}"/>
                </a:ext>
              </a:extLst>
            </p:cNvPr>
            <p:cNvCxnSpPr>
              <a:cxnSpLocks/>
              <a:stCxn id="112" idx="2"/>
            </p:cNvCxnSpPr>
            <p:nvPr/>
          </p:nvCxnSpPr>
          <p:spPr bwMode="auto">
            <a:xfrm flipH="1">
              <a:off x="1674688" y="921336"/>
              <a:ext cx="0" cy="3626024"/>
            </a:xfrm>
            <a:prstGeom prst="line">
              <a:avLst/>
            </a:prstGeom>
            <a:grpFill/>
            <a:ln w="9525" cap="flat" cmpd="sng" algn="ctr">
              <a:solidFill>
                <a:schemeClr val="tx1"/>
              </a:solidFill>
              <a:prstDash val="solid"/>
              <a:round/>
              <a:headEnd type="none" w="med" len="med"/>
              <a:tailEnd type="none" w="med" len="med"/>
            </a:ln>
            <a:effectLst/>
          </p:spPr>
        </p:cxnSp>
      </p:grpSp>
      <p:sp>
        <p:nvSpPr>
          <p:cNvPr id="116" name="正方形/長方形 115">
            <a:extLst>
              <a:ext uri="{FF2B5EF4-FFF2-40B4-BE49-F238E27FC236}">
                <a16:creationId xmlns:a16="http://schemas.microsoft.com/office/drawing/2014/main" id="{80351DB5-3194-4704-8534-108F81BFC428}"/>
              </a:ext>
            </a:extLst>
          </p:cNvPr>
          <p:cNvSpPr/>
          <p:nvPr/>
        </p:nvSpPr>
        <p:spPr bwMode="auto">
          <a:xfrm>
            <a:off x="6528022" y="3495675"/>
            <a:ext cx="107915" cy="2912886"/>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17" name="直線矢印コネクタ 116">
            <a:extLst>
              <a:ext uri="{FF2B5EF4-FFF2-40B4-BE49-F238E27FC236}">
                <a16:creationId xmlns:a16="http://schemas.microsoft.com/office/drawing/2014/main" id="{0FFCBEDB-8AAE-4EDB-A44C-CC18D85B2746}"/>
              </a:ext>
            </a:extLst>
          </p:cNvPr>
          <p:cNvCxnSpPr>
            <a:cxnSpLocks/>
            <a:endCxn id="116" idx="0"/>
          </p:cNvCxnSpPr>
          <p:nvPr/>
        </p:nvCxnSpPr>
        <p:spPr bwMode="auto">
          <a:xfrm>
            <a:off x="4512600" y="3495675"/>
            <a:ext cx="2069380" cy="0"/>
          </a:xfrm>
          <a:prstGeom prst="straightConnector1">
            <a:avLst/>
          </a:prstGeom>
          <a:noFill/>
          <a:ln w="9525" cap="flat" cmpd="sng" algn="ctr">
            <a:solidFill>
              <a:schemeClr val="tx1"/>
            </a:solidFill>
            <a:prstDash val="solid"/>
            <a:round/>
            <a:headEnd type="none" w="med" len="med"/>
            <a:tailEnd type="triangle"/>
          </a:ln>
          <a:effectLst/>
        </p:spPr>
      </p:cxnSp>
      <p:sp>
        <p:nvSpPr>
          <p:cNvPr id="118" name="正方形/長方形 117">
            <a:extLst>
              <a:ext uri="{FF2B5EF4-FFF2-40B4-BE49-F238E27FC236}">
                <a16:creationId xmlns:a16="http://schemas.microsoft.com/office/drawing/2014/main" id="{8B2ED0D4-2D9E-460F-8D2F-A77ADADC384F}"/>
              </a:ext>
            </a:extLst>
          </p:cNvPr>
          <p:cNvSpPr/>
          <p:nvPr/>
        </p:nvSpPr>
        <p:spPr bwMode="auto">
          <a:xfrm>
            <a:off x="7749303" y="3733523"/>
            <a:ext cx="105723" cy="497923"/>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
        <p:nvSpPr>
          <p:cNvPr id="119" name="テキスト ボックス 118">
            <a:extLst>
              <a:ext uri="{FF2B5EF4-FFF2-40B4-BE49-F238E27FC236}">
                <a16:creationId xmlns:a16="http://schemas.microsoft.com/office/drawing/2014/main" id="{2966BACD-7AA5-4178-B826-3EE2C2D4EC6F}"/>
              </a:ext>
            </a:extLst>
          </p:cNvPr>
          <p:cNvSpPr txBox="1"/>
          <p:nvPr/>
        </p:nvSpPr>
        <p:spPr>
          <a:xfrm>
            <a:off x="4462481" y="3373244"/>
            <a:ext cx="2023510"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データ取得要求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認証トークン、リソース</a:t>
            </a:r>
            <a:r>
              <a:rPr lang="en-US" altLang="ja-JP" sz="700" dirty="0">
                <a:solidFill>
                  <a:prstClr val="black"/>
                </a:solidFill>
                <a:latin typeface="Meiryo UI" panose="020B0604030504040204" pitchFamily="50" charset="-128"/>
                <a:ea typeface="Meiryo UI" panose="020B0604030504040204" pitchFamily="50" charset="-128"/>
              </a:rPr>
              <a:t>URL)</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120" name="テキスト ボックス 119">
            <a:extLst>
              <a:ext uri="{FF2B5EF4-FFF2-40B4-BE49-F238E27FC236}">
                <a16:creationId xmlns:a16="http://schemas.microsoft.com/office/drawing/2014/main" id="{99788D2B-E453-4069-8669-35706932325E}"/>
              </a:ext>
            </a:extLst>
          </p:cNvPr>
          <p:cNvSpPr txBox="1"/>
          <p:nvPr/>
        </p:nvSpPr>
        <p:spPr>
          <a:xfrm>
            <a:off x="6583036" y="3601347"/>
            <a:ext cx="259940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認証要求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認証トークン、提供者コネクタ</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とシークレット</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cxnSp>
        <p:nvCxnSpPr>
          <p:cNvPr id="121" name="直線矢印コネクタ 120">
            <a:extLst>
              <a:ext uri="{FF2B5EF4-FFF2-40B4-BE49-F238E27FC236}">
                <a16:creationId xmlns:a16="http://schemas.microsoft.com/office/drawing/2014/main" id="{DC5DBD77-264C-4AE2-B425-D32B89C7E9D9}"/>
              </a:ext>
            </a:extLst>
          </p:cNvPr>
          <p:cNvCxnSpPr>
            <a:cxnSpLocks/>
            <a:endCxn id="118" idx="0"/>
          </p:cNvCxnSpPr>
          <p:nvPr/>
        </p:nvCxnSpPr>
        <p:spPr bwMode="auto">
          <a:xfrm>
            <a:off x="6642395" y="3733523"/>
            <a:ext cx="1159770" cy="0"/>
          </a:xfrm>
          <a:prstGeom prst="straightConnector1">
            <a:avLst/>
          </a:prstGeom>
          <a:noFill/>
          <a:ln w="9525" cap="flat" cmpd="sng" algn="ctr">
            <a:solidFill>
              <a:schemeClr val="tx1"/>
            </a:solidFill>
            <a:prstDash val="solid"/>
            <a:round/>
            <a:headEnd type="none" w="med" len="med"/>
            <a:tailEnd type="triangle"/>
          </a:ln>
          <a:effectLst/>
        </p:spPr>
      </p:cxnSp>
      <p:sp>
        <p:nvSpPr>
          <p:cNvPr id="122" name="テキスト ボックス 121">
            <a:extLst>
              <a:ext uri="{FF2B5EF4-FFF2-40B4-BE49-F238E27FC236}">
                <a16:creationId xmlns:a16="http://schemas.microsoft.com/office/drawing/2014/main" id="{7710C090-7397-49B8-A5A6-5DC0B65A70B3}"/>
              </a:ext>
            </a:extLst>
          </p:cNvPr>
          <p:cNvSpPr txBox="1"/>
          <p:nvPr/>
        </p:nvSpPr>
        <p:spPr>
          <a:xfrm>
            <a:off x="5508563" y="3790929"/>
            <a:ext cx="2303668" cy="107722"/>
          </a:xfrm>
          <a:prstGeom prst="rect">
            <a:avLst/>
          </a:prstGeom>
          <a:noFill/>
        </p:spPr>
        <p:txBody>
          <a:bodyPr wrap="square" tIns="0" bIns="0" rtlCol="0">
            <a:spAutoFit/>
          </a:bodyPr>
          <a:lstStyle/>
          <a:p>
            <a:r>
              <a:rPr lang="en-US" altLang="ja-JP" sz="700" dirty="0">
                <a:solidFill>
                  <a:prstClr val="black"/>
                </a:solidFill>
                <a:latin typeface="Meiryo UI" panose="020B0604030504040204" pitchFamily="50" charset="-128"/>
                <a:ea typeface="Meiryo UI" panose="020B0604030504040204" pitchFamily="50" charset="-128"/>
              </a:rPr>
              <a:t>IdP</a:t>
            </a:r>
            <a:r>
              <a:rPr lang="ja-JP" altLang="en-US" sz="700" dirty="0">
                <a:solidFill>
                  <a:prstClr val="black"/>
                </a:solidFill>
                <a:latin typeface="Meiryo UI" panose="020B0604030504040204" pitchFamily="50" charset="-128"/>
                <a:ea typeface="Meiryo UI" panose="020B0604030504040204" pitchFamily="50" charset="-128"/>
              </a:rPr>
              <a:t>連携による認証要求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利用者コネクタ</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、シークレット</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123" name="テキスト ボックス 122">
            <a:extLst>
              <a:ext uri="{FF2B5EF4-FFF2-40B4-BE49-F238E27FC236}">
                <a16:creationId xmlns:a16="http://schemas.microsoft.com/office/drawing/2014/main" id="{F64DB108-EBC0-4FF8-B4D9-211DAD3B147D}"/>
              </a:ext>
            </a:extLst>
          </p:cNvPr>
          <p:cNvSpPr txBox="1"/>
          <p:nvPr/>
        </p:nvSpPr>
        <p:spPr>
          <a:xfrm>
            <a:off x="5507269" y="3949901"/>
            <a:ext cx="666604"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認証結果</a:t>
            </a:r>
          </a:p>
        </p:txBody>
      </p:sp>
      <p:cxnSp>
        <p:nvCxnSpPr>
          <p:cNvPr id="124" name="直線矢印コネクタ 123">
            <a:extLst>
              <a:ext uri="{FF2B5EF4-FFF2-40B4-BE49-F238E27FC236}">
                <a16:creationId xmlns:a16="http://schemas.microsoft.com/office/drawing/2014/main" id="{45AB603D-9B6F-4600-9859-2F8604C94634}"/>
              </a:ext>
            </a:extLst>
          </p:cNvPr>
          <p:cNvCxnSpPr>
            <a:cxnSpLocks/>
            <a:stCxn id="164" idx="2"/>
          </p:cNvCxnSpPr>
          <p:nvPr/>
        </p:nvCxnSpPr>
        <p:spPr bwMode="auto">
          <a:xfrm flipV="1">
            <a:off x="5509024" y="4070110"/>
            <a:ext cx="2227776" cy="3616"/>
          </a:xfrm>
          <a:prstGeom prst="straightConnector1">
            <a:avLst/>
          </a:prstGeom>
          <a:noFill/>
          <a:ln w="9525" cap="flat" cmpd="sng" algn="ctr">
            <a:solidFill>
              <a:schemeClr val="tx1"/>
            </a:solidFill>
            <a:prstDash val="solid"/>
            <a:round/>
            <a:headEnd type="none" w="med" len="med"/>
            <a:tailEnd type="triangle"/>
          </a:ln>
          <a:effectLst/>
        </p:spPr>
      </p:cxnSp>
      <p:cxnSp>
        <p:nvCxnSpPr>
          <p:cNvPr id="125" name="直線矢印コネクタ 124">
            <a:extLst>
              <a:ext uri="{FF2B5EF4-FFF2-40B4-BE49-F238E27FC236}">
                <a16:creationId xmlns:a16="http://schemas.microsoft.com/office/drawing/2014/main" id="{0CC7C07D-2A40-42FA-ADD2-BD9EA785748E}"/>
              </a:ext>
            </a:extLst>
          </p:cNvPr>
          <p:cNvCxnSpPr>
            <a:cxnSpLocks/>
            <a:stCxn id="118" idx="2"/>
          </p:cNvCxnSpPr>
          <p:nvPr/>
        </p:nvCxnSpPr>
        <p:spPr bwMode="auto">
          <a:xfrm flipH="1" flipV="1">
            <a:off x="6633847" y="4231381"/>
            <a:ext cx="1168318" cy="65"/>
          </a:xfrm>
          <a:prstGeom prst="straightConnector1">
            <a:avLst/>
          </a:prstGeom>
          <a:noFill/>
          <a:ln w="9525" cap="flat" cmpd="sng" algn="ctr">
            <a:solidFill>
              <a:schemeClr val="tx1"/>
            </a:solidFill>
            <a:prstDash val="solid"/>
            <a:round/>
            <a:headEnd type="none" w="med" len="med"/>
            <a:tailEnd type="triangle"/>
          </a:ln>
          <a:effectLst/>
        </p:spPr>
      </p:cxnSp>
      <p:sp>
        <p:nvSpPr>
          <p:cNvPr id="126" name="テキスト ボックス 125">
            <a:extLst>
              <a:ext uri="{FF2B5EF4-FFF2-40B4-BE49-F238E27FC236}">
                <a16:creationId xmlns:a16="http://schemas.microsoft.com/office/drawing/2014/main" id="{18359C4E-AEC7-44DF-AD76-C8FFE032E8EE}"/>
              </a:ext>
            </a:extLst>
          </p:cNvPr>
          <p:cNvSpPr txBox="1"/>
          <p:nvPr/>
        </p:nvSpPr>
        <p:spPr>
          <a:xfrm>
            <a:off x="6720611" y="4109245"/>
            <a:ext cx="888422"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認可トークン</a:t>
            </a:r>
          </a:p>
        </p:txBody>
      </p:sp>
      <p:sp>
        <p:nvSpPr>
          <p:cNvPr id="128" name="テキスト ボックス 127">
            <a:extLst>
              <a:ext uri="{FF2B5EF4-FFF2-40B4-BE49-F238E27FC236}">
                <a16:creationId xmlns:a16="http://schemas.microsoft.com/office/drawing/2014/main" id="{0471FFAF-6C03-407C-9E7A-EB3D68A8E4DC}"/>
              </a:ext>
            </a:extLst>
          </p:cNvPr>
          <p:cNvSpPr txBox="1"/>
          <p:nvPr/>
        </p:nvSpPr>
        <p:spPr>
          <a:xfrm>
            <a:off x="6592500" y="6135550"/>
            <a:ext cx="1585876"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データ取得要求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URL)</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130" name="正方形/長方形 129">
            <a:extLst>
              <a:ext uri="{FF2B5EF4-FFF2-40B4-BE49-F238E27FC236}">
                <a16:creationId xmlns:a16="http://schemas.microsoft.com/office/drawing/2014/main" id="{18D4B4B6-0DC2-480B-8CAA-505B3730B7A9}"/>
              </a:ext>
            </a:extLst>
          </p:cNvPr>
          <p:cNvSpPr/>
          <p:nvPr/>
        </p:nvSpPr>
        <p:spPr bwMode="auto">
          <a:xfrm>
            <a:off x="8686684" y="6268441"/>
            <a:ext cx="104200" cy="140119"/>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31" name="直線矢印コネクタ 130">
            <a:extLst>
              <a:ext uri="{FF2B5EF4-FFF2-40B4-BE49-F238E27FC236}">
                <a16:creationId xmlns:a16="http://schemas.microsoft.com/office/drawing/2014/main" id="{42EEA4CB-8F2C-4E23-8ABC-DC44039A9A0C}"/>
              </a:ext>
            </a:extLst>
          </p:cNvPr>
          <p:cNvCxnSpPr>
            <a:cxnSpLocks/>
            <a:stCxn id="116" idx="2"/>
          </p:cNvCxnSpPr>
          <p:nvPr/>
        </p:nvCxnSpPr>
        <p:spPr bwMode="auto">
          <a:xfrm flipH="1" flipV="1">
            <a:off x="4457153" y="6399790"/>
            <a:ext cx="2124827" cy="8771"/>
          </a:xfrm>
          <a:prstGeom prst="straightConnector1">
            <a:avLst/>
          </a:prstGeom>
          <a:noFill/>
          <a:ln w="9525" cap="flat" cmpd="sng" algn="ctr">
            <a:solidFill>
              <a:schemeClr val="tx1"/>
            </a:solidFill>
            <a:prstDash val="solid"/>
            <a:round/>
            <a:headEnd type="none" w="med" len="med"/>
            <a:tailEnd type="triangle"/>
          </a:ln>
          <a:effectLst/>
        </p:spPr>
      </p:cxnSp>
      <p:sp>
        <p:nvSpPr>
          <p:cNvPr id="132" name="テキスト ボックス 131">
            <a:extLst>
              <a:ext uri="{FF2B5EF4-FFF2-40B4-BE49-F238E27FC236}">
                <a16:creationId xmlns:a16="http://schemas.microsoft.com/office/drawing/2014/main" id="{8CEE185E-F1AA-45E5-8F9D-0E859D89603E}"/>
              </a:ext>
            </a:extLst>
          </p:cNvPr>
          <p:cNvSpPr txBox="1"/>
          <p:nvPr/>
        </p:nvSpPr>
        <p:spPr>
          <a:xfrm>
            <a:off x="6116374" y="6277862"/>
            <a:ext cx="46492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a:t>
            </a:r>
          </a:p>
        </p:txBody>
      </p:sp>
      <p:sp>
        <p:nvSpPr>
          <p:cNvPr id="133" name="正方形/長方形 132">
            <a:extLst>
              <a:ext uri="{FF2B5EF4-FFF2-40B4-BE49-F238E27FC236}">
                <a16:creationId xmlns:a16="http://schemas.microsoft.com/office/drawing/2014/main" id="{2A7FD8DF-5187-486D-ACE7-14A2B6F90E76}"/>
              </a:ext>
            </a:extLst>
          </p:cNvPr>
          <p:cNvSpPr/>
          <p:nvPr/>
        </p:nvSpPr>
        <p:spPr bwMode="auto">
          <a:xfrm>
            <a:off x="4599473" y="3565372"/>
            <a:ext cx="4448844" cy="716579"/>
          </a:xfrm>
          <a:prstGeom prst="rect">
            <a:avLst/>
          </a:prstGeom>
          <a:noFill/>
          <a:ln w="12700">
            <a:solidFill>
              <a:srgbClr val="FF0000"/>
            </a:solidFill>
            <a:miter lim="800000"/>
            <a:headEnd/>
            <a:tailEnd/>
          </a:ln>
          <a:effectLst/>
        </p:spPr>
        <p:txBody>
          <a:bodyPr wrap="none" rtlCol="0" anchor="ctr" anchorCtr="0">
            <a:noAutofit/>
          </a:bodyPr>
          <a:lstStyle/>
          <a:p>
            <a:pPr algn="ctr"/>
            <a:endParaRPr lang="ja-JP" altLang="en-US" sz="800" dirty="0">
              <a:latin typeface="Meiryo UI" panose="020B0604030504040204" pitchFamily="50" charset="-128"/>
              <a:ea typeface="Meiryo UI" panose="020B0604030504040204" pitchFamily="50" charset="-128"/>
            </a:endParaRPr>
          </a:p>
        </p:txBody>
      </p:sp>
      <p:sp>
        <p:nvSpPr>
          <p:cNvPr id="134" name="正方形/長方形 133">
            <a:extLst>
              <a:ext uri="{FF2B5EF4-FFF2-40B4-BE49-F238E27FC236}">
                <a16:creationId xmlns:a16="http://schemas.microsoft.com/office/drawing/2014/main" id="{F396E997-4685-42EB-8641-89A8AC1E166D}"/>
              </a:ext>
            </a:extLst>
          </p:cNvPr>
          <p:cNvSpPr/>
          <p:nvPr/>
        </p:nvSpPr>
        <p:spPr bwMode="auto">
          <a:xfrm>
            <a:off x="4600139" y="3568316"/>
            <a:ext cx="995280" cy="132567"/>
          </a:xfrm>
          <a:prstGeom prst="rect">
            <a:avLst/>
          </a:prstGeom>
          <a:solidFill>
            <a:schemeClr val="bg1"/>
          </a:solidFill>
          <a:ln w="12700">
            <a:solidFill>
              <a:srgbClr val="FF0000"/>
            </a:solidFill>
            <a:miter lim="800000"/>
            <a:headEnd/>
            <a:tailEnd/>
          </a:ln>
          <a:effectLst/>
        </p:spPr>
        <p:txBody>
          <a:bodyPr wrap="none" rtlCol="0" anchor="ctr" anchorCtr="0">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④トークン交換</a:t>
            </a:r>
            <a:r>
              <a:rPr lang="en-US" altLang="ja-JP" sz="800" dirty="0">
                <a:solidFill>
                  <a:srgbClr val="FF0000"/>
                </a:solidFill>
                <a:latin typeface="Meiryo UI" panose="020B0604030504040204" pitchFamily="50" charset="-128"/>
                <a:ea typeface="Meiryo UI" panose="020B0604030504040204" pitchFamily="50" charset="-128"/>
              </a:rPr>
              <a:t>(</a:t>
            </a:r>
            <a:r>
              <a:rPr lang="ja-JP" altLang="en-US" sz="800" dirty="0">
                <a:solidFill>
                  <a:srgbClr val="FF0000"/>
                </a:solidFill>
                <a:latin typeface="Meiryo UI" panose="020B0604030504040204" pitchFamily="50" charset="-128"/>
                <a:ea typeface="Meiryo UI" panose="020B0604030504040204" pitchFamily="50" charset="-128"/>
              </a:rPr>
              <a:t>認可</a:t>
            </a:r>
            <a:r>
              <a:rPr lang="en-US" altLang="ja-JP" sz="800" dirty="0">
                <a:solidFill>
                  <a:srgbClr val="FF0000"/>
                </a:solidFill>
                <a:latin typeface="Meiryo UI" panose="020B0604030504040204" pitchFamily="50" charset="-128"/>
                <a:ea typeface="Meiryo UI" panose="020B0604030504040204" pitchFamily="50" charset="-128"/>
              </a:rPr>
              <a:t>)</a:t>
            </a:r>
            <a:endParaRPr lang="ja-JP" altLang="en-US" sz="800" dirty="0">
              <a:solidFill>
                <a:srgbClr val="FF0000"/>
              </a:solidFill>
              <a:latin typeface="Meiryo UI" panose="020B0604030504040204" pitchFamily="50" charset="-128"/>
              <a:ea typeface="Meiryo UI" panose="020B0604030504040204" pitchFamily="50" charset="-128"/>
            </a:endParaRPr>
          </a:p>
        </p:txBody>
      </p:sp>
      <p:cxnSp>
        <p:nvCxnSpPr>
          <p:cNvPr id="149" name="直線矢印コネクタ 148">
            <a:extLst>
              <a:ext uri="{FF2B5EF4-FFF2-40B4-BE49-F238E27FC236}">
                <a16:creationId xmlns:a16="http://schemas.microsoft.com/office/drawing/2014/main" id="{DA258472-2100-444F-B75D-517EBBB1BD4D}"/>
              </a:ext>
            </a:extLst>
          </p:cNvPr>
          <p:cNvCxnSpPr>
            <a:cxnSpLocks/>
            <a:stCxn id="130" idx="2"/>
            <a:endCxn id="116" idx="2"/>
          </p:cNvCxnSpPr>
          <p:nvPr/>
        </p:nvCxnSpPr>
        <p:spPr bwMode="auto">
          <a:xfrm flipH="1">
            <a:off x="6581980" y="6408560"/>
            <a:ext cx="2156804" cy="1"/>
          </a:xfrm>
          <a:prstGeom prst="straightConnector1">
            <a:avLst/>
          </a:prstGeom>
          <a:noFill/>
          <a:ln w="9525" cap="flat" cmpd="sng" algn="ctr">
            <a:solidFill>
              <a:schemeClr val="tx1"/>
            </a:solidFill>
            <a:prstDash val="solid"/>
            <a:round/>
            <a:headEnd type="none" w="med" len="med"/>
            <a:tailEnd type="triangle"/>
          </a:ln>
          <a:effectLst/>
        </p:spPr>
      </p:cxnSp>
      <p:sp>
        <p:nvSpPr>
          <p:cNvPr id="150" name="テキスト ボックス 149">
            <a:extLst>
              <a:ext uri="{FF2B5EF4-FFF2-40B4-BE49-F238E27FC236}">
                <a16:creationId xmlns:a16="http://schemas.microsoft.com/office/drawing/2014/main" id="{D7A282C8-237F-4716-ABE3-D204F536C11D}"/>
              </a:ext>
            </a:extLst>
          </p:cNvPr>
          <p:cNvSpPr txBox="1"/>
          <p:nvPr/>
        </p:nvSpPr>
        <p:spPr>
          <a:xfrm>
            <a:off x="8267711" y="6283920"/>
            <a:ext cx="46492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a:t>
            </a:r>
          </a:p>
        </p:txBody>
      </p:sp>
      <p:sp>
        <p:nvSpPr>
          <p:cNvPr id="157" name="正方形/長方形 156">
            <a:extLst>
              <a:ext uri="{FF2B5EF4-FFF2-40B4-BE49-F238E27FC236}">
                <a16:creationId xmlns:a16="http://schemas.microsoft.com/office/drawing/2014/main" id="{9F6E60D4-3238-47A9-8800-49D6C182F180}"/>
              </a:ext>
            </a:extLst>
          </p:cNvPr>
          <p:cNvSpPr/>
          <p:nvPr/>
        </p:nvSpPr>
        <p:spPr bwMode="auto">
          <a:xfrm>
            <a:off x="7736800" y="4517950"/>
            <a:ext cx="112499" cy="15480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58" name="直線矢印コネクタ 157">
            <a:extLst>
              <a:ext uri="{FF2B5EF4-FFF2-40B4-BE49-F238E27FC236}">
                <a16:creationId xmlns:a16="http://schemas.microsoft.com/office/drawing/2014/main" id="{20DBB17D-1AF0-47BC-8A7F-025FC1E3E56A}"/>
              </a:ext>
            </a:extLst>
          </p:cNvPr>
          <p:cNvCxnSpPr>
            <a:cxnSpLocks/>
            <a:endCxn id="157" idx="0"/>
          </p:cNvCxnSpPr>
          <p:nvPr/>
        </p:nvCxnSpPr>
        <p:spPr bwMode="auto">
          <a:xfrm>
            <a:off x="6649266" y="4517950"/>
            <a:ext cx="1143784" cy="0"/>
          </a:xfrm>
          <a:prstGeom prst="straightConnector1">
            <a:avLst/>
          </a:prstGeom>
          <a:noFill/>
          <a:ln w="9525" cap="flat" cmpd="sng" algn="ctr">
            <a:solidFill>
              <a:schemeClr val="tx1"/>
            </a:solidFill>
            <a:prstDash val="solid"/>
            <a:round/>
            <a:headEnd type="none" w="med" len="med"/>
            <a:tailEnd type="triangle"/>
          </a:ln>
          <a:effectLst/>
        </p:spPr>
      </p:cxnSp>
      <p:sp>
        <p:nvSpPr>
          <p:cNvPr id="160" name="テキスト ボックス 159">
            <a:extLst>
              <a:ext uri="{FF2B5EF4-FFF2-40B4-BE49-F238E27FC236}">
                <a16:creationId xmlns:a16="http://schemas.microsoft.com/office/drawing/2014/main" id="{D3A17D59-F871-4F1C-A645-D4D58A410EB5}"/>
              </a:ext>
            </a:extLst>
          </p:cNvPr>
          <p:cNvSpPr txBox="1"/>
          <p:nvPr/>
        </p:nvSpPr>
        <p:spPr>
          <a:xfrm>
            <a:off x="6584594" y="4391071"/>
            <a:ext cx="2341369"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トークン確認</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認可トークン</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提供者コネクタ</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とシークレット</a:t>
            </a:r>
            <a:r>
              <a:rPr lang="en-US" altLang="ja-JP" sz="700" dirty="0">
                <a:solidFill>
                  <a:prstClr val="black"/>
                </a:solidFill>
                <a:latin typeface="Meiryo UI" panose="020B0604030504040204" pitchFamily="50" charset="-128"/>
                <a:ea typeface="Meiryo UI" panose="020B0604030504040204" pitchFamily="50" charset="-128"/>
              </a:rPr>
              <a:t>)</a:t>
            </a:r>
          </a:p>
        </p:txBody>
      </p:sp>
      <p:sp>
        <p:nvSpPr>
          <p:cNvPr id="161" name="テキスト ボックス 160">
            <a:extLst>
              <a:ext uri="{FF2B5EF4-FFF2-40B4-BE49-F238E27FC236}">
                <a16:creationId xmlns:a16="http://schemas.microsoft.com/office/drawing/2014/main" id="{466B77ED-A8EC-4199-958A-D4164DB342CC}"/>
              </a:ext>
            </a:extLst>
          </p:cNvPr>
          <p:cNvSpPr txBox="1"/>
          <p:nvPr/>
        </p:nvSpPr>
        <p:spPr>
          <a:xfrm>
            <a:off x="6586287" y="4547629"/>
            <a:ext cx="1420730"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結果</a:t>
            </a:r>
            <a:r>
              <a:rPr lang="en-US" altLang="ja-JP" sz="700" dirty="0">
                <a:solidFill>
                  <a:prstClr val="black"/>
                </a:solidFill>
                <a:latin typeface="Meiryo UI" panose="020B0604030504040204" pitchFamily="50" charset="-128"/>
                <a:ea typeface="Meiryo UI" panose="020B0604030504040204" pitchFamily="50" charset="-128"/>
              </a:rPr>
              <a:t>(CADDE</a:t>
            </a:r>
            <a:r>
              <a:rPr lang="ja-JP" altLang="en-US" sz="700" dirty="0">
                <a:solidFill>
                  <a:prstClr val="black"/>
                </a:solidFill>
                <a:latin typeface="Meiryo UI" panose="020B0604030504040204" pitchFamily="50" charset="-128"/>
                <a:ea typeface="Meiryo UI" panose="020B0604030504040204" pitchFamily="50" charset="-128"/>
              </a:rPr>
              <a:t>ユーザ</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利用者</a:t>
            </a:r>
            <a:r>
              <a:rPr lang="en-US" altLang="ja-JP" sz="700" dirty="0">
                <a:solidFill>
                  <a:prstClr val="black"/>
                </a:solidFill>
                <a:latin typeface="Meiryo UI" panose="020B0604030504040204" pitchFamily="50" charset="-128"/>
                <a:ea typeface="Meiryo UI" panose="020B0604030504040204" pitchFamily="50" charset="-128"/>
              </a:rPr>
              <a:t>)</a:t>
            </a:r>
          </a:p>
        </p:txBody>
      </p:sp>
      <p:sp>
        <p:nvSpPr>
          <p:cNvPr id="162" name="正方形/長方形 161">
            <a:extLst>
              <a:ext uri="{FF2B5EF4-FFF2-40B4-BE49-F238E27FC236}">
                <a16:creationId xmlns:a16="http://schemas.microsoft.com/office/drawing/2014/main" id="{14DD00F0-44FE-4A89-A21C-7CD967027D09}"/>
              </a:ext>
            </a:extLst>
          </p:cNvPr>
          <p:cNvSpPr/>
          <p:nvPr/>
        </p:nvSpPr>
        <p:spPr bwMode="auto">
          <a:xfrm>
            <a:off x="5605040" y="4328940"/>
            <a:ext cx="3442559" cy="388965"/>
          </a:xfrm>
          <a:prstGeom prst="rect">
            <a:avLst/>
          </a:prstGeom>
          <a:noFill/>
          <a:ln w="12700">
            <a:solidFill>
              <a:srgbClr val="FF0000"/>
            </a:solidFill>
            <a:miter lim="800000"/>
            <a:headEnd/>
            <a:tailEnd/>
          </a:ln>
          <a:effectLst/>
        </p:spPr>
        <p:txBody>
          <a:bodyPr wrap="none" rtlCol="0" anchor="ctr" anchorCtr="0">
            <a:noAutofit/>
          </a:bodyPr>
          <a:lstStyle/>
          <a:p>
            <a:pPr algn="ctr"/>
            <a:endParaRPr lang="ja-JP" altLang="en-US" sz="800" dirty="0">
              <a:latin typeface="Meiryo UI" panose="020B0604030504040204" pitchFamily="50" charset="-128"/>
              <a:ea typeface="Meiryo UI" panose="020B0604030504040204" pitchFamily="50" charset="-128"/>
            </a:endParaRPr>
          </a:p>
        </p:txBody>
      </p:sp>
      <p:sp>
        <p:nvSpPr>
          <p:cNvPr id="163" name="正方形/長方形 162">
            <a:extLst>
              <a:ext uri="{FF2B5EF4-FFF2-40B4-BE49-F238E27FC236}">
                <a16:creationId xmlns:a16="http://schemas.microsoft.com/office/drawing/2014/main" id="{58446AC5-5AFA-454A-BD43-633E4AE82CE2}"/>
              </a:ext>
            </a:extLst>
          </p:cNvPr>
          <p:cNvSpPr/>
          <p:nvPr/>
        </p:nvSpPr>
        <p:spPr bwMode="auto">
          <a:xfrm>
            <a:off x="5605040" y="4325338"/>
            <a:ext cx="652879" cy="156788"/>
          </a:xfrm>
          <a:prstGeom prst="rect">
            <a:avLst/>
          </a:prstGeom>
          <a:solidFill>
            <a:schemeClr val="bg1"/>
          </a:solidFill>
          <a:ln w="12700">
            <a:solidFill>
              <a:srgbClr val="FF0000"/>
            </a:solidFill>
            <a:miter lim="800000"/>
            <a:headEnd/>
            <a:tailEnd/>
          </a:ln>
          <a:effectLst/>
        </p:spPr>
        <p:txBody>
          <a:bodyPr wrap="none" rtlCol="0" anchor="ctr" anchorCtr="0">
            <a:noAutofit/>
          </a:bodyPr>
          <a:lstStyle/>
          <a:p>
            <a:pPr algn="ctr"/>
            <a:r>
              <a:rPr lang="ja-JP" altLang="en-US" sz="800" dirty="0">
                <a:solidFill>
                  <a:srgbClr val="FF0000"/>
                </a:solidFill>
                <a:latin typeface="Meiryo UI" panose="020B0604030504040204" pitchFamily="50" charset="-128"/>
                <a:ea typeface="Meiryo UI" panose="020B0604030504040204" pitchFamily="50" charset="-128"/>
              </a:rPr>
              <a:t>⑤トークン確認</a:t>
            </a:r>
          </a:p>
        </p:txBody>
      </p:sp>
      <p:sp>
        <p:nvSpPr>
          <p:cNvPr id="164" name="正方形/長方形 163">
            <a:extLst>
              <a:ext uri="{FF2B5EF4-FFF2-40B4-BE49-F238E27FC236}">
                <a16:creationId xmlns:a16="http://schemas.microsoft.com/office/drawing/2014/main" id="{4E227EC3-34D5-44E8-8E3F-F4932904770B}"/>
              </a:ext>
            </a:extLst>
          </p:cNvPr>
          <p:cNvSpPr/>
          <p:nvPr/>
        </p:nvSpPr>
        <p:spPr bwMode="auto">
          <a:xfrm>
            <a:off x="5456613" y="3918926"/>
            <a:ext cx="104822" cy="15480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65" name="直線矢印コネクタ 164">
            <a:extLst>
              <a:ext uri="{FF2B5EF4-FFF2-40B4-BE49-F238E27FC236}">
                <a16:creationId xmlns:a16="http://schemas.microsoft.com/office/drawing/2014/main" id="{A6677A3A-8232-4C95-9FFA-C6BB132F62A1}"/>
              </a:ext>
            </a:extLst>
          </p:cNvPr>
          <p:cNvCxnSpPr>
            <a:cxnSpLocks/>
            <a:endCxn id="164" idx="0"/>
          </p:cNvCxnSpPr>
          <p:nvPr/>
        </p:nvCxnSpPr>
        <p:spPr bwMode="auto">
          <a:xfrm flipH="1" flipV="1">
            <a:off x="5509024" y="3918926"/>
            <a:ext cx="2242961" cy="323"/>
          </a:xfrm>
          <a:prstGeom prst="straightConnector1">
            <a:avLst/>
          </a:prstGeom>
          <a:noFill/>
          <a:ln w="9525" cap="flat" cmpd="sng" algn="ctr">
            <a:solidFill>
              <a:schemeClr val="tx1"/>
            </a:solidFill>
            <a:prstDash val="solid"/>
            <a:round/>
            <a:headEnd type="none" w="med" len="med"/>
            <a:tailEnd type="triangle"/>
          </a:ln>
          <a:effectLst/>
        </p:spPr>
      </p:cxnSp>
      <p:cxnSp>
        <p:nvCxnSpPr>
          <p:cNvPr id="127" name="直線矢印コネクタ 126">
            <a:extLst>
              <a:ext uri="{FF2B5EF4-FFF2-40B4-BE49-F238E27FC236}">
                <a16:creationId xmlns:a16="http://schemas.microsoft.com/office/drawing/2014/main" id="{AA1BA4EF-9BC5-463B-ABC2-C2F5DDB060F0}"/>
              </a:ext>
            </a:extLst>
          </p:cNvPr>
          <p:cNvCxnSpPr>
            <a:cxnSpLocks/>
            <a:endCxn id="130" idx="0"/>
          </p:cNvCxnSpPr>
          <p:nvPr/>
        </p:nvCxnSpPr>
        <p:spPr bwMode="auto">
          <a:xfrm>
            <a:off x="6633847" y="6268441"/>
            <a:ext cx="2104937" cy="0"/>
          </a:xfrm>
          <a:prstGeom prst="straightConnector1">
            <a:avLst/>
          </a:prstGeom>
          <a:noFill/>
          <a:ln w="9525" cap="flat" cmpd="sng" algn="ctr">
            <a:solidFill>
              <a:schemeClr val="tx1"/>
            </a:solidFill>
            <a:prstDash val="solid"/>
            <a:round/>
            <a:headEnd type="none" w="med" len="med"/>
            <a:tailEnd type="triangle"/>
          </a:ln>
          <a:effectLst/>
        </p:spPr>
      </p:cxnSp>
      <p:cxnSp>
        <p:nvCxnSpPr>
          <p:cNvPr id="177" name="直線矢印コネクタ 176">
            <a:extLst>
              <a:ext uri="{FF2B5EF4-FFF2-40B4-BE49-F238E27FC236}">
                <a16:creationId xmlns:a16="http://schemas.microsoft.com/office/drawing/2014/main" id="{C5F5429A-F2F9-4D64-935A-536BA163ECFC}"/>
              </a:ext>
            </a:extLst>
          </p:cNvPr>
          <p:cNvCxnSpPr>
            <a:cxnSpLocks/>
            <a:endCxn id="189" idx="0"/>
          </p:cNvCxnSpPr>
          <p:nvPr/>
        </p:nvCxnSpPr>
        <p:spPr bwMode="auto">
          <a:xfrm flipH="1">
            <a:off x="3259147" y="2625180"/>
            <a:ext cx="2189704" cy="0"/>
          </a:xfrm>
          <a:prstGeom prst="straightConnector1">
            <a:avLst/>
          </a:prstGeom>
          <a:noFill/>
          <a:ln w="9525" cap="flat" cmpd="sng" algn="ctr">
            <a:solidFill>
              <a:schemeClr val="tx1"/>
            </a:solidFill>
            <a:prstDash val="solid"/>
            <a:round/>
            <a:headEnd type="none" w="med" len="med"/>
            <a:tailEnd type="triangle"/>
          </a:ln>
          <a:effectLst/>
        </p:spPr>
      </p:cxnSp>
      <p:cxnSp>
        <p:nvCxnSpPr>
          <p:cNvPr id="178" name="直線矢印コネクタ 177">
            <a:extLst>
              <a:ext uri="{FF2B5EF4-FFF2-40B4-BE49-F238E27FC236}">
                <a16:creationId xmlns:a16="http://schemas.microsoft.com/office/drawing/2014/main" id="{72A478CC-0DAB-408C-A02E-46AE70E7CCF4}"/>
              </a:ext>
            </a:extLst>
          </p:cNvPr>
          <p:cNvCxnSpPr>
            <a:cxnSpLocks/>
            <a:stCxn id="189" idx="2"/>
          </p:cNvCxnSpPr>
          <p:nvPr/>
        </p:nvCxnSpPr>
        <p:spPr bwMode="auto">
          <a:xfrm flipV="1">
            <a:off x="3259147" y="2772818"/>
            <a:ext cx="2192160" cy="5286"/>
          </a:xfrm>
          <a:prstGeom prst="straightConnector1">
            <a:avLst/>
          </a:prstGeom>
          <a:noFill/>
          <a:ln w="9525" cap="flat" cmpd="sng" algn="ctr">
            <a:solidFill>
              <a:schemeClr val="tx1"/>
            </a:solidFill>
            <a:prstDash val="solid"/>
            <a:round/>
            <a:headEnd type="none" w="med" len="med"/>
            <a:tailEnd type="triangle"/>
          </a:ln>
          <a:effectLst/>
        </p:spPr>
      </p:cxnSp>
      <p:sp>
        <p:nvSpPr>
          <p:cNvPr id="179" name="テキスト ボックス 178">
            <a:extLst>
              <a:ext uri="{FF2B5EF4-FFF2-40B4-BE49-F238E27FC236}">
                <a16:creationId xmlns:a16="http://schemas.microsoft.com/office/drawing/2014/main" id="{6B470C03-FD9C-48C4-968E-D0CCFCB68986}"/>
              </a:ext>
            </a:extLst>
          </p:cNvPr>
          <p:cNvSpPr txBox="1"/>
          <p:nvPr/>
        </p:nvSpPr>
        <p:spPr>
          <a:xfrm>
            <a:off x="4460959" y="2351515"/>
            <a:ext cx="2716101"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認証要求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利用者トークン、利用者コネクタ</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とシークレット、</a:t>
            </a:r>
            <a:r>
              <a:rPr lang="ja-JP" altLang="en-US" sz="700" dirty="0">
                <a:solidFill>
                  <a:srgbClr val="FF0000"/>
                </a:solidFill>
                <a:latin typeface="Meiryo UI" panose="020B0604030504040204" pitchFamily="50" charset="-128"/>
                <a:ea typeface="Meiryo UI" panose="020B0604030504040204" pitchFamily="50" charset="-128"/>
              </a:rPr>
              <a:t>外部</a:t>
            </a:r>
            <a:r>
              <a:rPr lang="en-US" altLang="ja-JP" sz="700" dirty="0">
                <a:solidFill>
                  <a:srgbClr val="FF0000"/>
                </a:solidFill>
                <a:latin typeface="Meiryo UI" panose="020B0604030504040204" pitchFamily="50" charset="-128"/>
                <a:ea typeface="Meiryo UI" panose="020B0604030504040204" pitchFamily="50" charset="-128"/>
              </a:rPr>
              <a:t>IDP</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180" name="テキスト ボックス 179">
            <a:extLst>
              <a:ext uri="{FF2B5EF4-FFF2-40B4-BE49-F238E27FC236}">
                <a16:creationId xmlns:a16="http://schemas.microsoft.com/office/drawing/2014/main" id="{84B175F2-E79F-45DD-ACE3-F57676E29A25}"/>
              </a:ext>
            </a:extLst>
          </p:cNvPr>
          <p:cNvSpPr txBox="1"/>
          <p:nvPr/>
        </p:nvSpPr>
        <p:spPr>
          <a:xfrm>
            <a:off x="3257193" y="2647781"/>
            <a:ext cx="1082927"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認証結果</a:t>
            </a:r>
          </a:p>
        </p:txBody>
      </p:sp>
      <p:sp>
        <p:nvSpPr>
          <p:cNvPr id="181" name="テキスト ボックス 180">
            <a:extLst>
              <a:ext uri="{FF2B5EF4-FFF2-40B4-BE49-F238E27FC236}">
                <a16:creationId xmlns:a16="http://schemas.microsoft.com/office/drawing/2014/main" id="{29B48C39-0A51-4EAA-A821-3CDF5E03BCA2}"/>
              </a:ext>
            </a:extLst>
          </p:cNvPr>
          <p:cNvSpPr txBox="1"/>
          <p:nvPr/>
        </p:nvSpPr>
        <p:spPr>
          <a:xfrm>
            <a:off x="3440894" y="2502469"/>
            <a:ext cx="2079956" cy="107722"/>
          </a:xfrm>
          <a:prstGeom prst="rect">
            <a:avLst/>
          </a:prstGeom>
          <a:noFill/>
        </p:spPr>
        <p:txBody>
          <a:bodyPr wrap="square" tIns="0" bIns="0" rtlCol="0">
            <a:spAutoFit/>
          </a:bodyPr>
          <a:lstStyle/>
          <a:p>
            <a:r>
              <a:rPr lang="en-US" altLang="ja-JP" sz="700" dirty="0">
                <a:solidFill>
                  <a:prstClr val="black"/>
                </a:solidFill>
                <a:latin typeface="Meiryo UI" panose="020B0604030504040204" pitchFamily="50" charset="-128"/>
                <a:ea typeface="Meiryo UI" panose="020B0604030504040204" pitchFamily="50" charset="-128"/>
              </a:rPr>
              <a:t>IdP</a:t>
            </a:r>
            <a:r>
              <a:rPr lang="ja-JP" altLang="en-US" sz="700" dirty="0">
                <a:solidFill>
                  <a:prstClr val="black"/>
                </a:solidFill>
                <a:latin typeface="Meiryo UI" panose="020B0604030504040204" pitchFamily="50" charset="-128"/>
                <a:ea typeface="Meiryo UI" panose="020B0604030504040204" pitchFamily="50" charset="-128"/>
              </a:rPr>
              <a:t>連携による認証要求</a:t>
            </a:r>
            <a:r>
              <a:rPr lang="en-US" altLang="ja-JP" sz="700" dirty="0">
                <a:solidFill>
                  <a:prstClr val="black"/>
                </a:solidFill>
                <a:latin typeface="Meiryo UI" panose="020B0604030504040204" pitchFamily="50" charset="-128"/>
                <a:ea typeface="Meiryo UI" panose="020B0604030504040204" pitchFamily="50" charset="-128"/>
              </a:rPr>
              <a:t>(WebAPPID</a:t>
            </a:r>
            <a:r>
              <a:rPr lang="ja-JP" altLang="en-US" sz="700" dirty="0">
                <a:solidFill>
                  <a:prstClr val="black"/>
                </a:solidFill>
                <a:latin typeface="Meiryo UI" panose="020B0604030504040204" pitchFamily="50" charset="-128"/>
                <a:ea typeface="Meiryo UI" panose="020B0604030504040204" pitchFamily="50" charset="-128"/>
              </a:rPr>
              <a:t>、シークレット</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183" name="正方形/長方形 182">
            <a:extLst>
              <a:ext uri="{FF2B5EF4-FFF2-40B4-BE49-F238E27FC236}">
                <a16:creationId xmlns:a16="http://schemas.microsoft.com/office/drawing/2014/main" id="{B49C17FB-8E0B-4AB8-9691-20FF5E45B2B9}"/>
              </a:ext>
            </a:extLst>
          </p:cNvPr>
          <p:cNvSpPr/>
          <p:nvPr/>
        </p:nvSpPr>
        <p:spPr bwMode="auto">
          <a:xfrm>
            <a:off x="5459847" y="2476551"/>
            <a:ext cx="108000" cy="416629"/>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84" name="直線矢印コネクタ 183">
            <a:extLst>
              <a:ext uri="{FF2B5EF4-FFF2-40B4-BE49-F238E27FC236}">
                <a16:creationId xmlns:a16="http://schemas.microsoft.com/office/drawing/2014/main" id="{539F1F8C-3B0D-47DF-B405-ACA4F43898AA}"/>
              </a:ext>
            </a:extLst>
          </p:cNvPr>
          <p:cNvCxnSpPr>
            <a:cxnSpLocks/>
            <a:stCxn id="183" idx="2"/>
          </p:cNvCxnSpPr>
          <p:nvPr/>
        </p:nvCxnSpPr>
        <p:spPr bwMode="auto">
          <a:xfrm flipH="1">
            <a:off x="4512600" y="2893180"/>
            <a:ext cx="1001247" cy="0"/>
          </a:xfrm>
          <a:prstGeom prst="straightConnector1">
            <a:avLst/>
          </a:prstGeom>
          <a:noFill/>
          <a:ln w="9525" cap="flat" cmpd="sng" algn="ctr">
            <a:solidFill>
              <a:schemeClr val="tx1"/>
            </a:solidFill>
            <a:prstDash val="solid"/>
            <a:round/>
            <a:headEnd type="none" w="med" len="med"/>
            <a:tailEnd type="triangle"/>
          </a:ln>
          <a:effectLst/>
        </p:spPr>
      </p:cxnSp>
      <p:sp>
        <p:nvSpPr>
          <p:cNvPr id="185" name="テキスト ボックス 184">
            <a:extLst>
              <a:ext uri="{FF2B5EF4-FFF2-40B4-BE49-F238E27FC236}">
                <a16:creationId xmlns:a16="http://schemas.microsoft.com/office/drawing/2014/main" id="{BC3D5D5E-FE98-429B-AB34-D0F09C23F7A2}"/>
              </a:ext>
            </a:extLst>
          </p:cNvPr>
          <p:cNvSpPr txBox="1"/>
          <p:nvPr/>
        </p:nvSpPr>
        <p:spPr>
          <a:xfrm>
            <a:off x="4658846" y="2778502"/>
            <a:ext cx="690396" cy="107722"/>
          </a:xfrm>
          <a:prstGeom prst="rect">
            <a:avLst/>
          </a:prstGeom>
          <a:noFill/>
        </p:spPr>
        <p:txBody>
          <a:bodyPr wrap="square" tIns="0" bIns="0" rtlCol="0">
            <a:spAutoFit/>
          </a:bodyPr>
          <a:lstStyle/>
          <a:p>
            <a:pPr algn="ctr"/>
            <a:r>
              <a:rPr lang="ja-JP" altLang="en-US" sz="700" dirty="0">
                <a:solidFill>
                  <a:prstClr val="black"/>
                </a:solidFill>
                <a:latin typeface="Meiryo UI" panose="020B0604030504040204" pitchFamily="50" charset="-128"/>
                <a:ea typeface="Meiryo UI" panose="020B0604030504040204" pitchFamily="50" charset="-128"/>
              </a:rPr>
              <a:t>認証トークン</a:t>
            </a:r>
          </a:p>
        </p:txBody>
      </p:sp>
      <p:cxnSp>
        <p:nvCxnSpPr>
          <p:cNvPr id="182" name="直線矢印コネクタ 181">
            <a:extLst>
              <a:ext uri="{FF2B5EF4-FFF2-40B4-BE49-F238E27FC236}">
                <a16:creationId xmlns:a16="http://schemas.microsoft.com/office/drawing/2014/main" id="{34948446-CC2C-4449-BB9C-C1B66FE78A9F}"/>
              </a:ext>
            </a:extLst>
          </p:cNvPr>
          <p:cNvCxnSpPr>
            <a:cxnSpLocks/>
            <a:endCxn id="183" idx="0"/>
          </p:cNvCxnSpPr>
          <p:nvPr/>
        </p:nvCxnSpPr>
        <p:spPr bwMode="auto">
          <a:xfrm flipV="1">
            <a:off x="4512600" y="2476551"/>
            <a:ext cx="1001247" cy="1"/>
          </a:xfrm>
          <a:prstGeom prst="straightConnector1">
            <a:avLst/>
          </a:prstGeom>
          <a:noFill/>
          <a:ln w="9525" cap="flat" cmpd="sng" algn="ctr">
            <a:solidFill>
              <a:schemeClr val="tx1"/>
            </a:solidFill>
            <a:prstDash val="solid"/>
            <a:round/>
            <a:headEnd type="none" w="med" len="med"/>
            <a:tailEnd type="triangle"/>
          </a:ln>
          <a:effectLst/>
        </p:spPr>
      </p:cxnSp>
      <p:sp>
        <p:nvSpPr>
          <p:cNvPr id="189" name="正方形/長方形 188">
            <a:extLst>
              <a:ext uri="{FF2B5EF4-FFF2-40B4-BE49-F238E27FC236}">
                <a16:creationId xmlns:a16="http://schemas.microsoft.com/office/drawing/2014/main" id="{4D113928-948F-44A7-8835-95D4266EE0A3}"/>
              </a:ext>
            </a:extLst>
          </p:cNvPr>
          <p:cNvSpPr/>
          <p:nvPr/>
        </p:nvSpPr>
        <p:spPr bwMode="auto">
          <a:xfrm>
            <a:off x="3206736" y="2625180"/>
            <a:ext cx="104822" cy="152924"/>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
        <p:nvSpPr>
          <p:cNvPr id="109" name="正方形/長方形 108">
            <a:extLst>
              <a:ext uri="{FF2B5EF4-FFF2-40B4-BE49-F238E27FC236}">
                <a16:creationId xmlns:a16="http://schemas.microsoft.com/office/drawing/2014/main" id="{C0FB6C14-9059-450B-A111-3164E58AACF4}"/>
              </a:ext>
            </a:extLst>
          </p:cNvPr>
          <p:cNvSpPr/>
          <p:nvPr/>
        </p:nvSpPr>
        <p:spPr bwMode="auto">
          <a:xfrm>
            <a:off x="3210445" y="1861622"/>
            <a:ext cx="104822" cy="152924"/>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81374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8F469B8-6D6F-4A66-9B8F-B490668A0305}"/>
              </a:ext>
            </a:extLst>
          </p:cNvPr>
          <p:cNvSpPr/>
          <p:nvPr/>
        </p:nvSpPr>
        <p:spPr bwMode="auto">
          <a:xfrm>
            <a:off x="3822228" y="1106910"/>
            <a:ext cx="4483122" cy="5455866"/>
          </a:xfrm>
          <a:prstGeom prst="rect">
            <a:avLst/>
          </a:prstGeom>
          <a:solidFill>
            <a:schemeClr val="accent1">
              <a:lumMod val="20000"/>
              <a:lumOff val="80000"/>
              <a:alpha val="20000"/>
            </a:schemeClr>
          </a:solidFill>
          <a:ln w="6350">
            <a:solidFill>
              <a:schemeClr val="accent1"/>
            </a:solidFill>
            <a:miter lim="800000"/>
            <a:headEnd/>
            <a:tailEnd/>
          </a:ln>
          <a:effectLst/>
        </p:spPr>
        <p:txBody>
          <a:bodyPr wrap="none" rtlCol="0" anchor="t" anchorCtr="0">
            <a:noAutofit/>
          </a:bodyPr>
          <a:lstStyle/>
          <a:p>
            <a:pPr algn="ctr"/>
            <a:r>
              <a:rPr lang="ja-JP" altLang="en-US" sz="800" b="1" dirty="0">
                <a:solidFill>
                  <a:schemeClr val="accent1"/>
                </a:solidFill>
                <a:latin typeface="+mn-ea"/>
              </a:rPr>
              <a:t>分野間データ連携基盤</a:t>
            </a:r>
            <a:r>
              <a:rPr lang="en-US" altLang="ja-JP" sz="800" b="1" dirty="0">
                <a:solidFill>
                  <a:schemeClr val="accent1"/>
                </a:solidFill>
                <a:latin typeface="+mn-ea"/>
              </a:rPr>
              <a:t>(CADDE)</a:t>
            </a: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59839"/>
            <a:ext cx="9482454" cy="315678"/>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認証および認可を行わないデータ取得シーケンスを以下に示す。</a:t>
            </a:r>
            <a:endParaRPr lang="en-US" altLang="ja-JP" sz="16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fontScale="90000"/>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認証認可方式 </a:t>
            </a:r>
            <a:r>
              <a:rPr lang="en-US" altLang="ja-JP" sz="1800" dirty="0">
                <a:latin typeface="Meiryo UI" panose="020B0604030504040204" pitchFamily="50" charset="-128"/>
                <a:ea typeface="Meiryo UI" panose="020B0604030504040204" pitchFamily="50" charset="-128"/>
              </a:rPr>
              <a:t>&gt; 2.2</a:t>
            </a:r>
            <a:r>
              <a:rPr lang="ja-JP" altLang="en-US" sz="1800" dirty="0">
                <a:latin typeface="Meiryo UI" panose="020B0604030504040204" pitchFamily="50" charset="-128"/>
                <a:ea typeface="Meiryo UI" panose="020B0604030504040204" pitchFamily="50" charset="-128"/>
              </a:rPr>
              <a:t> 分野間データ連携基盤の認証認可シーケンス</a:t>
            </a:r>
            <a:br>
              <a:rPr lang="en-US" altLang="ja-JP" sz="1800" dirty="0">
                <a:latin typeface="Meiryo UI" panose="020B0604030504040204" pitchFamily="50" charset="-128"/>
                <a:ea typeface="Meiryo UI" panose="020B0604030504040204" pitchFamily="50" charset="-128"/>
              </a:rPr>
            </a:br>
            <a:r>
              <a:rPr lang="en-US" altLang="ja-JP" sz="1800" dirty="0">
                <a:latin typeface="Meiryo UI" panose="020B0604030504040204" pitchFamily="50" charset="-128"/>
                <a:ea typeface="Meiryo UI" panose="020B0604030504040204" pitchFamily="50" charset="-128"/>
              </a:rPr>
              <a:t>&gt; 2.2.5 </a:t>
            </a:r>
            <a:r>
              <a:rPr lang="ja-JP" altLang="en-US" sz="1800" dirty="0">
                <a:latin typeface="Meiryo UI" panose="020B0604030504040204" pitchFamily="50" charset="-128"/>
                <a:ea typeface="Meiryo UI" panose="020B0604030504040204" pitchFamily="50" charset="-128"/>
              </a:rPr>
              <a:t>認証認可を行わないデータ取得</a:t>
            </a:r>
            <a:endParaRPr kumimoji="1" lang="ja-JP" altLang="en-US" sz="18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721C889F-289F-448C-9096-C6C6424D9D30}"/>
              </a:ext>
            </a:extLst>
          </p:cNvPr>
          <p:cNvSpPr txBox="1"/>
          <p:nvPr/>
        </p:nvSpPr>
        <p:spPr>
          <a:xfrm>
            <a:off x="1098691" y="1740011"/>
            <a:ext cx="857352"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データ取得要求</a:t>
            </a:r>
          </a:p>
        </p:txBody>
      </p:sp>
      <p:grpSp>
        <p:nvGrpSpPr>
          <p:cNvPr id="7" name="グループ化 6">
            <a:extLst>
              <a:ext uri="{FF2B5EF4-FFF2-40B4-BE49-F238E27FC236}">
                <a16:creationId xmlns:a16="http://schemas.microsoft.com/office/drawing/2014/main" id="{3549A369-CF4F-485D-99B9-F110831202CE}"/>
              </a:ext>
            </a:extLst>
          </p:cNvPr>
          <p:cNvGrpSpPr/>
          <p:nvPr/>
        </p:nvGrpSpPr>
        <p:grpSpPr>
          <a:xfrm>
            <a:off x="4113246" y="1302011"/>
            <a:ext cx="689244" cy="5257304"/>
            <a:chOff x="1343370" y="744876"/>
            <a:chExt cx="689244" cy="3806242"/>
          </a:xfrm>
        </p:grpSpPr>
        <p:sp>
          <p:nvSpPr>
            <p:cNvPr id="8" name="正方形/長方形 7">
              <a:extLst>
                <a:ext uri="{FF2B5EF4-FFF2-40B4-BE49-F238E27FC236}">
                  <a16:creationId xmlns:a16="http://schemas.microsoft.com/office/drawing/2014/main" id="{2E332D50-1B9F-4609-936A-6E6C20DDB676}"/>
                </a:ext>
              </a:extLst>
            </p:cNvPr>
            <p:cNvSpPr/>
            <p:nvPr/>
          </p:nvSpPr>
          <p:spPr bwMode="auto">
            <a:xfrm>
              <a:off x="1343370" y="744876"/>
              <a:ext cx="689244" cy="157326"/>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利用者コネクタ</a:t>
              </a:r>
            </a:p>
          </p:txBody>
        </p:sp>
        <p:cxnSp>
          <p:nvCxnSpPr>
            <p:cNvPr id="9" name="直線コネクタ 8">
              <a:extLst>
                <a:ext uri="{FF2B5EF4-FFF2-40B4-BE49-F238E27FC236}">
                  <a16:creationId xmlns:a16="http://schemas.microsoft.com/office/drawing/2014/main" id="{AAAD044D-1530-4782-8A84-3130E0A8DA72}"/>
                </a:ext>
              </a:extLst>
            </p:cNvPr>
            <p:cNvCxnSpPr>
              <a:cxnSpLocks/>
              <a:stCxn id="8" idx="2"/>
            </p:cNvCxnSpPr>
            <p:nvPr/>
          </p:nvCxnSpPr>
          <p:spPr bwMode="auto">
            <a:xfrm>
              <a:off x="1687992" y="902202"/>
              <a:ext cx="0" cy="3648916"/>
            </a:xfrm>
            <a:prstGeom prst="line">
              <a:avLst/>
            </a:prstGeom>
            <a:noFill/>
            <a:ln w="9525" cap="flat" cmpd="sng" algn="ctr">
              <a:solidFill>
                <a:schemeClr val="tx1"/>
              </a:solidFill>
              <a:prstDash val="solid"/>
              <a:round/>
              <a:headEnd type="none" w="med" len="med"/>
              <a:tailEnd type="none" w="med" len="med"/>
            </a:ln>
            <a:effectLst/>
          </p:spPr>
        </p:cxnSp>
      </p:grpSp>
      <p:grpSp>
        <p:nvGrpSpPr>
          <p:cNvPr id="10" name="グループ化 9">
            <a:extLst>
              <a:ext uri="{FF2B5EF4-FFF2-40B4-BE49-F238E27FC236}">
                <a16:creationId xmlns:a16="http://schemas.microsoft.com/office/drawing/2014/main" id="{B250FB17-48CE-48F9-B89D-C736820FC907}"/>
              </a:ext>
            </a:extLst>
          </p:cNvPr>
          <p:cNvGrpSpPr/>
          <p:nvPr/>
        </p:nvGrpSpPr>
        <p:grpSpPr>
          <a:xfrm>
            <a:off x="5207488" y="1298301"/>
            <a:ext cx="626724" cy="5245629"/>
            <a:chOff x="1365933" y="830359"/>
            <a:chExt cx="626724" cy="3840129"/>
          </a:xfrm>
        </p:grpSpPr>
        <p:sp>
          <p:nvSpPr>
            <p:cNvPr id="11" name="正方形/長方形 10">
              <a:extLst>
                <a:ext uri="{FF2B5EF4-FFF2-40B4-BE49-F238E27FC236}">
                  <a16:creationId xmlns:a16="http://schemas.microsoft.com/office/drawing/2014/main" id="{F39065C9-5F93-4AC7-94CD-E4F1D44E438D}"/>
                </a:ext>
              </a:extLst>
            </p:cNvPr>
            <p:cNvSpPr/>
            <p:nvPr/>
          </p:nvSpPr>
          <p:spPr bwMode="auto">
            <a:xfrm>
              <a:off x="1365933" y="830359"/>
              <a:ext cx="626724" cy="157326"/>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認証</a:t>
              </a:r>
              <a:endParaRPr lang="en-US" altLang="ja-JP" sz="800" dirty="0">
                <a:solidFill>
                  <a:prstClr val="black"/>
                </a:solidFill>
                <a:latin typeface="Meiryo UI" panose="020B0604030504040204" pitchFamily="50" charset="-128"/>
                <a:ea typeface="Meiryo UI" panose="020B0604030504040204" pitchFamily="50" charset="-128"/>
              </a:endParaRPr>
            </a:p>
            <a:p>
              <a:pPr algn="ctr"/>
              <a:r>
                <a:rPr lang="en-US" altLang="ja-JP" sz="800" dirty="0">
                  <a:solidFill>
                    <a:prstClr val="black"/>
                  </a:solidFill>
                  <a:latin typeface="Meiryo UI" panose="020B0604030504040204" pitchFamily="50" charset="-128"/>
                  <a:ea typeface="Meiryo UI" panose="020B0604030504040204" pitchFamily="50" charset="-128"/>
                </a:rPr>
                <a:t>(KeyCloak)</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2" name="直線コネクタ 11">
              <a:extLst>
                <a:ext uri="{FF2B5EF4-FFF2-40B4-BE49-F238E27FC236}">
                  <a16:creationId xmlns:a16="http://schemas.microsoft.com/office/drawing/2014/main" id="{FF64E60A-5694-412E-844C-1D0A71230748}"/>
                </a:ext>
              </a:extLst>
            </p:cNvPr>
            <p:cNvCxnSpPr>
              <a:cxnSpLocks/>
              <a:stCxn id="11" idx="2"/>
            </p:cNvCxnSpPr>
            <p:nvPr/>
          </p:nvCxnSpPr>
          <p:spPr bwMode="auto">
            <a:xfrm flipH="1">
              <a:off x="1665714" y="987685"/>
              <a:ext cx="13581" cy="3682803"/>
            </a:xfrm>
            <a:prstGeom prst="line">
              <a:avLst/>
            </a:prstGeom>
            <a:noFill/>
            <a:ln w="9525" cap="flat" cmpd="sng" algn="ctr">
              <a:solidFill>
                <a:schemeClr val="tx1"/>
              </a:solidFill>
              <a:prstDash val="solid"/>
              <a:round/>
              <a:headEnd type="none" w="med" len="med"/>
              <a:tailEnd type="none" w="med" len="med"/>
            </a:ln>
            <a:effectLst/>
          </p:spPr>
        </p:cxnSp>
      </p:grpSp>
      <p:grpSp>
        <p:nvGrpSpPr>
          <p:cNvPr id="13" name="グループ化 12">
            <a:extLst>
              <a:ext uri="{FF2B5EF4-FFF2-40B4-BE49-F238E27FC236}">
                <a16:creationId xmlns:a16="http://schemas.microsoft.com/office/drawing/2014/main" id="{E2449295-54E7-4D21-8661-DFA1B5FBFBE0}"/>
              </a:ext>
            </a:extLst>
          </p:cNvPr>
          <p:cNvGrpSpPr/>
          <p:nvPr/>
        </p:nvGrpSpPr>
        <p:grpSpPr>
          <a:xfrm>
            <a:off x="6217577" y="1300487"/>
            <a:ext cx="692881" cy="5258437"/>
            <a:chOff x="1305443" y="744876"/>
            <a:chExt cx="692881" cy="4132840"/>
          </a:xfrm>
        </p:grpSpPr>
        <p:sp>
          <p:nvSpPr>
            <p:cNvPr id="14" name="正方形/長方形 13">
              <a:extLst>
                <a:ext uri="{FF2B5EF4-FFF2-40B4-BE49-F238E27FC236}">
                  <a16:creationId xmlns:a16="http://schemas.microsoft.com/office/drawing/2014/main" id="{A8A0F06C-3380-49C8-A976-B76CD971772A}"/>
                </a:ext>
              </a:extLst>
            </p:cNvPr>
            <p:cNvSpPr/>
            <p:nvPr/>
          </p:nvSpPr>
          <p:spPr bwMode="auto">
            <a:xfrm>
              <a:off x="1305443" y="744876"/>
              <a:ext cx="692881" cy="171679"/>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提供者コネクタ</a:t>
              </a:r>
            </a:p>
          </p:txBody>
        </p:sp>
        <p:cxnSp>
          <p:nvCxnSpPr>
            <p:cNvPr id="15" name="直線コネクタ 14">
              <a:extLst>
                <a:ext uri="{FF2B5EF4-FFF2-40B4-BE49-F238E27FC236}">
                  <a16:creationId xmlns:a16="http://schemas.microsoft.com/office/drawing/2014/main" id="{F8325547-54D2-46C3-8A18-8BBF5FEF07A7}"/>
                </a:ext>
              </a:extLst>
            </p:cNvPr>
            <p:cNvCxnSpPr>
              <a:cxnSpLocks/>
            </p:cNvCxnSpPr>
            <p:nvPr/>
          </p:nvCxnSpPr>
          <p:spPr bwMode="auto">
            <a:xfrm>
              <a:off x="1662361" y="916555"/>
              <a:ext cx="0" cy="3961161"/>
            </a:xfrm>
            <a:prstGeom prst="line">
              <a:avLst/>
            </a:prstGeom>
            <a:noFill/>
            <a:ln w="9525" cap="flat" cmpd="sng" algn="ctr">
              <a:solidFill>
                <a:schemeClr val="tx1"/>
              </a:solidFill>
              <a:prstDash val="solid"/>
              <a:round/>
              <a:headEnd type="none" w="med" len="med"/>
              <a:tailEnd type="none" w="med" len="med"/>
            </a:ln>
            <a:effectLst/>
          </p:spPr>
        </p:cxnSp>
      </p:grpSp>
      <p:grpSp>
        <p:nvGrpSpPr>
          <p:cNvPr id="16" name="グループ化 15">
            <a:extLst>
              <a:ext uri="{FF2B5EF4-FFF2-40B4-BE49-F238E27FC236}">
                <a16:creationId xmlns:a16="http://schemas.microsoft.com/office/drawing/2014/main" id="{D7C4CA11-70F8-4BC0-B3B9-A35E3F92525C}"/>
              </a:ext>
            </a:extLst>
          </p:cNvPr>
          <p:cNvGrpSpPr/>
          <p:nvPr/>
        </p:nvGrpSpPr>
        <p:grpSpPr>
          <a:xfrm>
            <a:off x="7486542" y="1299992"/>
            <a:ext cx="626724" cy="5303302"/>
            <a:chOff x="1365913" y="850113"/>
            <a:chExt cx="626724" cy="4049401"/>
          </a:xfrm>
        </p:grpSpPr>
        <p:sp>
          <p:nvSpPr>
            <p:cNvPr id="17" name="正方形/長方形 16">
              <a:extLst>
                <a:ext uri="{FF2B5EF4-FFF2-40B4-BE49-F238E27FC236}">
                  <a16:creationId xmlns:a16="http://schemas.microsoft.com/office/drawing/2014/main" id="{4275F795-F749-4159-AA8F-D22695E817E6}"/>
                </a:ext>
              </a:extLst>
            </p:cNvPr>
            <p:cNvSpPr/>
            <p:nvPr/>
          </p:nvSpPr>
          <p:spPr bwMode="auto">
            <a:xfrm>
              <a:off x="1365913" y="850113"/>
              <a:ext cx="626724" cy="201048"/>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認可</a:t>
              </a:r>
              <a:endParaRPr lang="en-US" altLang="ja-JP" sz="800" dirty="0">
                <a:solidFill>
                  <a:prstClr val="black"/>
                </a:solidFill>
                <a:latin typeface="Meiryo UI" panose="020B0604030504040204" pitchFamily="50" charset="-128"/>
                <a:ea typeface="Meiryo UI" panose="020B0604030504040204" pitchFamily="50" charset="-128"/>
              </a:endParaRPr>
            </a:p>
            <a:p>
              <a:pPr algn="ctr"/>
              <a:r>
                <a:rPr lang="en-US" altLang="ja-JP" sz="800" dirty="0">
                  <a:solidFill>
                    <a:prstClr val="black"/>
                  </a:solidFill>
                  <a:latin typeface="Meiryo UI" panose="020B0604030504040204" pitchFamily="50" charset="-128"/>
                  <a:ea typeface="Meiryo UI" panose="020B0604030504040204" pitchFamily="50" charset="-128"/>
                </a:rPr>
                <a:t>(KeyCloak)</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8" name="直線コネクタ 17">
              <a:extLst>
                <a:ext uri="{FF2B5EF4-FFF2-40B4-BE49-F238E27FC236}">
                  <a16:creationId xmlns:a16="http://schemas.microsoft.com/office/drawing/2014/main" id="{B4DFED01-1312-4043-9580-7A97596C5991}"/>
                </a:ext>
              </a:extLst>
            </p:cNvPr>
            <p:cNvCxnSpPr>
              <a:cxnSpLocks/>
              <a:stCxn id="17" idx="2"/>
            </p:cNvCxnSpPr>
            <p:nvPr/>
          </p:nvCxnSpPr>
          <p:spPr bwMode="auto">
            <a:xfrm flipH="1">
              <a:off x="1674207" y="1051161"/>
              <a:ext cx="0" cy="3848353"/>
            </a:xfrm>
            <a:prstGeom prst="line">
              <a:avLst/>
            </a:prstGeom>
            <a:noFill/>
            <a:ln w="9525" cap="flat" cmpd="sng" algn="ctr">
              <a:solidFill>
                <a:schemeClr val="tx1"/>
              </a:solidFill>
              <a:prstDash val="solid"/>
              <a:round/>
              <a:headEnd type="none" w="med" len="med"/>
              <a:tailEnd type="none" w="med" len="med"/>
            </a:ln>
            <a:effectLst/>
          </p:spPr>
        </p:cxnSp>
      </p:grpSp>
      <p:grpSp>
        <p:nvGrpSpPr>
          <p:cNvPr id="19" name="グループ化 18">
            <a:extLst>
              <a:ext uri="{FF2B5EF4-FFF2-40B4-BE49-F238E27FC236}">
                <a16:creationId xmlns:a16="http://schemas.microsoft.com/office/drawing/2014/main" id="{B6844E40-C070-431B-886E-AB885E36C552}"/>
              </a:ext>
            </a:extLst>
          </p:cNvPr>
          <p:cNvGrpSpPr/>
          <p:nvPr/>
        </p:nvGrpSpPr>
        <p:grpSpPr>
          <a:xfrm>
            <a:off x="8421593" y="1302889"/>
            <a:ext cx="626724" cy="5280276"/>
            <a:chOff x="1371600" y="744878"/>
            <a:chExt cx="626724" cy="3822670"/>
          </a:xfrm>
        </p:grpSpPr>
        <p:sp>
          <p:nvSpPr>
            <p:cNvPr id="20" name="正方形/長方形 19">
              <a:extLst>
                <a:ext uri="{FF2B5EF4-FFF2-40B4-BE49-F238E27FC236}">
                  <a16:creationId xmlns:a16="http://schemas.microsoft.com/office/drawing/2014/main" id="{6FEED3D6-29A0-4CFD-800D-FF3939BA66B4}"/>
                </a:ext>
              </a:extLst>
            </p:cNvPr>
            <p:cNvSpPr/>
            <p:nvPr/>
          </p:nvSpPr>
          <p:spPr bwMode="auto">
            <a:xfrm>
              <a:off x="1371600" y="744878"/>
              <a:ext cx="626724" cy="173948"/>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データ管理</a:t>
              </a:r>
            </a:p>
          </p:txBody>
        </p:sp>
        <p:cxnSp>
          <p:nvCxnSpPr>
            <p:cNvPr id="21" name="直線コネクタ 20">
              <a:extLst>
                <a:ext uri="{FF2B5EF4-FFF2-40B4-BE49-F238E27FC236}">
                  <a16:creationId xmlns:a16="http://schemas.microsoft.com/office/drawing/2014/main" id="{D0473F51-34A8-499B-A4BB-F9EACD72250B}"/>
                </a:ext>
              </a:extLst>
            </p:cNvPr>
            <p:cNvCxnSpPr>
              <a:cxnSpLocks/>
              <a:stCxn id="20" idx="2"/>
            </p:cNvCxnSpPr>
            <p:nvPr/>
          </p:nvCxnSpPr>
          <p:spPr bwMode="auto">
            <a:xfrm>
              <a:off x="1684962" y="918826"/>
              <a:ext cx="0" cy="3648722"/>
            </a:xfrm>
            <a:prstGeom prst="line">
              <a:avLst/>
            </a:prstGeom>
            <a:noFill/>
            <a:ln w="9525" cap="flat" cmpd="sng" algn="ctr">
              <a:solidFill>
                <a:schemeClr val="tx1"/>
              </a:solidFill>
              <a:prstDash val="solid"/>
              <a:round/>
              <a:headEnd type="none" w="med" len="med"/>
              <a:tailEnd type="none" w="med" len="med"/>
            </a:ln>
            <a:effectLst/>
          </p:spPr>
        </p:cxnSp>
      </p:grpSp>
      <p:grpSp>
        <p:nvGrpSpPr>
          <p:cNvPr id="22" name="グループ化 21">
            <a:extLst>
              <a:ext uri="{FF2B5EF4-FFF2-40B4-BE49-F238E27FC236}">
                <a16:creationId xmlns:a16="http://schemas.microsoft.com/office/drawing/2014/main" id="{011AD97B-A446-4BC4-BD06-8ED82DF1E90D}"/>
              </a:ext>
            </a:extLst>
          </p:cNvPr>
          <p:cNvGrpSpPr/>
          <p:nvPr/>
        </p:nvGrpSpPr>
        <p:grpSpPr>
          <a:xfrm>
            <a:off x="1780407" y="1295102"/>
            <a:ext cx="626724" cy="5280890"/>
            <a:chOff x="1371600" y="744877"/>
            <a:chExt cx="626724" cy="4031903"/>
          </a:xfrm>
          <a:solidFill>
            <a:schemeClr val="bg1"/>
          </a:solidFill>
        </p:grpSpPr>
        <p:sp>
          <p:nvSpPr>
            <p:cNvPr id="23" name="正方形/長方形 22">
              <a:extLst>
                <a:ext uri="{FF2B5EF4-FFF2-40B4-BE49-F238E27FC236}">
                  <a16:creationId xmlns:a16="http://schemas.microsoft.com/office/drawing/2014/main" id="{D64E89A2-B19E-41A3-AC7A-A0E85EBE96B5}"/>
                </a:ext>
              </a:extLst>
            </p:cNvPr>
            <p:cNvSpPr/>
            <p:nvPr/>
          </p:nvSpPr>
          <p:spPr bwMode="auto">
            <a:xfrm>
              <a:off x="1371600" y="744877"/>
              <a:ext cx="626724" cy="183917"/>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en-US" altLang="ja-JP" sz="800" dirty="0">
                  <a:solidFill>
                    <a:prstClr val="black"/>
                  </a:solidFill>
                  <a:latin typeface="Meiryo UI" panose="020B0604030504040204" pitchFamily="50" charset="-128"/>
                  <a:ea typeface="Meiryo UI" panose="020B0604030504040204" pitchFamily="50" charset="-128"/>
                </a:rPr>
                <a:t>WebApp</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24" name="直線コネクタ 23">
              <a:extLst>
                <a:ext uri="{FF2B5EF4-FFF2-40B4-BE49-F238E27FC236}">
                  <a16:creationId xmlns:a16="http://schemas.microsoft.com/office/drawing/2014/main" id="{F335ABFA-D878-4EC7-862F-18EE577D8A44}"/>
                </a:ext>
              </a:extLst>
            </p:cNvPr>
            <p:cNvCxnSpPr>
              <a:cxnSpLocks/>
              <a:stCxn id="23" idx="2"/>
            </p:cNvCxnSpPr>
            <p:nvPr/>
          </p:nvCxnSpPr>
          <p:spPr bwMode="auto">
            <a:xfrm>
              <a:off x="1684962" y="928794"/>
              <a:ext cx="0" cy="3847986"/>
            </a:xfrm>
            <a:prstGeom prst="line">
              <a:avLst/>
            </a:prstGeom>
            <a:grpFill/>
            <a:ln w="9525" cap="flat" cmpd="sng" algn="ctr">
              <a:solidFill>
                <a:schemeClr val="tx1"/>
              </a:solidFill>
              <a:prstDash val="solid"/>
              <a:round/>
              <a:headEnd type="none" w="med" len="med"/>
              <a:tailEnd type="none" w="med" len="med"/>
            </a:ln>
            <a:effectLst/>
          </p:spPr>
        </p:cxnSp>
      </p:grpSp>
      <p:grpSp>
        <p:nvGrpSpPr>
          <p:cNvPr id="25" name="グループ化 24">
            <a:extLst>
              <a:ext uri="{FF2B5EF4-FFF2-40B4-BE49-F238E27FC236}">
                <a16:creationId xmlns:a16="http://schemas.microsoft.com/office/drawing/2014/main" id="{20E3C844-16F7-4E4D-A277-1A3A1EA3B67E}"/>
              </a:ext>
            </a:extLst>
          </p:cNvPr>
          <p:cNvGrpSpPr/>
          <p:nvPr/>
        </p:nvGrpSpPr>
        <p:grpSpPr>
          <a:xfrm>
            <a:off x="653766" y="1286167"/>
            <a:ext cx="626724" cy="5247772"/>
            <a:chOff x="1351493" y="744877"/>
            <a:chExt cx="626724" cy="4194609"/>
          </a:xfrm>
          <a:solidFill>
            <a:schemeClr val="bg1">
              <a:lumMod val="75000"/>
            </a:schemeClr>
          </a:solidFill>
        </p:grpSpPr>
        <p:sp>
          <p:nvSpPr>
            <p:cNvPr id="26" name="正方形/長方形 25">
              <a:extLst>
                <a:ext uri="{FF2B5EF4-FFF2-40B4-BE49-F238E27FC236}">
                  <a16:creationId xmlns:a16="http://schemas.microsoft.com/office/drawing/2014/main" id="{805312C9-AE39-43AE-A215-5C3017D7A87E}"/>
                </a:ext>
              </a:extLst>
            </p:cNvPr>
            <p:cNvSpPr/>
            <p:nvPr/>
          </p:nvSpPr>
          <p:spPr bwMode="auto">
            <a:xfrm>
              <a:off x="1351493" y="744877"/>
              <a:ext cx="626724" cy="166075"/>
            </a:xfrm>
            <a:prstGeom prst="rect">
              <a:avLst/>
            </a:prstGeom>
            <a:grp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利用者</a:t>
              </a:r>
            </a:p>
          </p:txBody>
        </p:sp>
        <p:cxnSp>
          <p:nvCxnSpPr>
            <p:cNvPr id="27" name="直線コネクタ 26">
              <a:extLst>
                <a:ext uri="{FF2B5EF4-FFF2-40B4-BE49-F238E27FC236}">
                  <a16:creationId xmlns:a16="http://schemas.microsoft.com/office/drawing/2014/main" id="{C9DB8A63-8ACE-486F-BC2B-B5836F16FD87}"/>
                </a:ext>
              </a:extLst>
            </p:cNvPr>
            <p:cNvCxnSpPr>
              <a:cxnSpLocks/>
              <a:stCxn id="26" idx="2"/>
            </p:cNvCxnSpPr>
            <p:nvPr/>
          </p:nvCxnSpPr>
          <p:spPr bwMode="auto">
            <a:xfrm flipH="1">
              <a:off x="1653925" y="910952"/>
              <a:ext cx="0" cy="4028534"/>
            </a:xfrm>
            <a:prstGeom prst="line">
              <a:avLst/>
            </a:prstGeom>
            <a:grpFill/>
            <a:ln w="9525" cap="flat" cmpd="sng" algn="ctr">
              <a:solidFill>
                <a:schemeClr val="tx1"/>
              </a:solidFill>
              <a:prstDash val="solid"/>
              <a:round/>
              <a:headEnd type="none" w="med" len="med"/>
              <a:tailEnd type="none" w="med" len="med"/>
            </a:ln>
            <a:effectLst/>
          </p:spPr>
        </p:cxnSp>
      </p:grpSp>
      <p:sp>
        <p:nvSpPr>
          <p:cNvPr id="28" name="正方形/長方形 27">
            <a:extLst>
              <a:ext uri="{FF2B5EF4-FFF2-40B4-BE49-F238E27FC236}">
                <a16:creationId xmlns:a16="http://schemas.microsoft.com/office/drawing/2014/main" id="{9DD920DA-3924-4AF9-B0F2-6B3C7C61DEF8}"/>
              </a:ext>
            </a:extLst>
          </p:cNvPr>
          <p:cNvSpPr/>
          <p:nvPr/>
        </p:nvSpPr>
        <p:spPr bwMode="auto">
          <a:xfrm>
            <a:off x="902710" y="1572244"/>
            <a:ext cx="112337" cy="4827545"/>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81057805-EFF1-48F8-ABC9-6B5CA3181303}"/>
              </a:ext>
            </a:extLst>
          </p:cNvPr>
          <p:cNvSpPr/>
          <p:nvPr/>
        </p:nvSpPr>
        <p:spPr bwMode="auto">
          <a:xfrm>
            <a:off x="2034272" y="1674021"/>
            <a:ext cx="117633" cy="4725768"/>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5FC23A66-9576-4984-989C-DD8E3AF0B4C1}"/>
              </a:ext>
            </a:extLst>
          </p:cNvPr>
          <p:cNvSpPr txBox="1"/>
          <p:nvPr/>
        </p:nvSpPr>
        <p:spPr>
          <a:xfrm>
            <a:off x="2303673" y="2122000"/>
            <a:ext cx="2048984"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データ取得要求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URL)</a:t>
            </a:r>
            <a:endParaRPr lang="ja-JP" altLang="en-US" sz="700" dirty="0">
              <a:solidFill>
                <a:prstClr val="black"/>
              </a:solidFill>
              <a:latin typeface="Meiryo UI" panose="020B0604030504040204" pitchFamily="50" charset="-128"/>
              <a:ea typeface="Meiryo UI" panose="020B0604030504040204" pitchFamily="50" charset="-128"/>
            </a:endParaRPr>
          </a:p>
        </p:txBody>
      </p:sp>
      <p:cxnSp>
        <p:nvCxnSpPr>
          <p:cNvPr id="32" name="直線矢印コネクタ 31">
            <a:extLst>
              <a:ext uri="{FF2B5EF4-FFF2-40B4-BE49-F238E27FC236}">
                <a16:creationId xmlns:a16="http://schemas.microsoft.com/office/drawing/2014/main" id="{B35D9AB8-E579-4868-BDE0-7847B2F3E829}"/>
              </a:ext>
            </a:extLst>
          </p:cNvPr>
          <p:cNvCxnSpPr>
            <a:cxnSpLocks/>
          </p:cNvCxnSpPr>
          <p:nvPr/>
        </p:nvCxnSpPr>
        <p:spPr bwMode="auto">
          <a:xfrm>
            <a:off x="1015047" y="1866527"/>
            <a:ext cx="1019225" cy="0"/>
          </a:xfrm>
          <a:prstGeom prst="straightConnector1">
            <a:avLst/>
          </a:prstGeom>
          <a:noFill/>
          <a:ln w="9525" cap="flat" cmpd="sng" algn="ctr">
            <a:solidFill>
              <a:schemeClr val="tx1"/>
            </a:solidFill>
            <a:prstDash val="solid"/>
            <a:round/>
            <a:headEnd type="none" w="med" len="med"/>
            <a:tailEnd type="triangle"/>
          </a:ln>
          <a:effectLst/>
        </p:spPr>
      </p:cxnSp>
      <p:sp>
        <p:nvSpPr>
          <p:cNvPr id="37" name="正方形/長方形 36">
            <a:extLst>
              <a:ext uri="{FF2B5EF4-FFF2-40B4-BE49-F238E27FC236}">
                <a16:creationId xmlns:a16="http://schemas.microsoft.com/office/drawing/2014/main" id="{C8A13B79-8EA0-4385-B760-30A1771325AE}"/>
              </a:ext>
            </a:extLst>
          </p:cNvPr>
          <p:cNvSpPr/>
          <p:nvPr/>
        </p:nvSpPr>
        <p:spPr bwMode="auto">
          <a:xfrm>
            <a:off x="4400729" y="2255923"/>
            <a:ext cx="112848" cy="4143867"/>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63" name="直線矢印コネクタ 62">
            <a:extLst>
              <a:ext uri="{FF2B5EF4-FFF2-40B4-BE49-F238E27FC236}">
                <a16:creationId xmlns:a16="http://schemas.microsoft.com/office/drawing/2014/main" id="{EFD4D1DB-F4C9-4BDD-A7E3-509DE250411E}"/>
              </a:ext>
            </a:extLst>
          </p:cNvPr>
          <p:cNvCxnSpPr>
            <a:cxnSpLocks/>
            <a:stCxn id="37" idx="2"/>
            <a:endCxn id="30" idx="2"/>
          </p:cNvCxnSpPr>
          <p:nvPr/>
        </p:nvCxnSpPr>
        <p:spPr bwMode="auto">
          <a:xfrm flipH="1" flipV="1">
            <a:off x="2093089" y="6399789"/>
            <a:ext cx="2364064" cy="1"/>
          </a:xfrm>
          <a:prstGeom prst="straightConnector1">
            <a:avLst/>
          </a:prstGeom>
          <a:noFill/>
          <a:ln w="9525" cap="flat" cmpd="sng" algn="ctr">
            <a:solidFill>
              <a:schemeClr val="tx1"/>
            </a:solidFill>
            <a:prstDash val="solid"/>
            <a:round/>
            <a:headEnd type="none" w="med" len="med"/>
            <a:tailEnd type="triangle"/>
          </a:ln>
          <a:effectLst/>
        </p:spPr>
      </p:cxnSp>
      <p:sp>
        <p:nvSpPr>
          <p:cNvPr id="64" name="テキスト ボックス 63">
            <a:extLst>
              <a:ext uri="{FF2B5EF4-FFF2-40B4-BE49-F238E27FC236}">
                <a16:creationId xmlns:a16="http://schemas.microsoft.com/office/drawing/2014/main" id="{DA23B519-5179-4CB0-9BD9-F640A1EE1CA8}"/>
              </a:ext>
            </a:extLst>
          </p:cNvPr>
          <p:cNvSpPr txBox="1"/>
          <p:nvPr/>
        </p:nvSpPr>
        <p:spPr>
          <a:xfrm>
            <a:off x="3628436" y="6264714"/>
            <a:ext cx="46492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a:t>
            </a:r>
          </a:p>
        </p:txBody>
      </p:sp>
      <p:cxnSp>
        <p:nvCxnSpPr>
          <p:cNvPr id="65" name="直線矢印コネクタ 64">
            <a:extLst>
              <a:ext uri="{FF2B5EF4-FFF2-40B4-BE49-F238E27FC236}">
                <a16:creationId xmlns:a16="http://schemas.microsoft.com/office/drawing/2014/main" id="{87E7F681-3548-447F-B274-FA18C61165DC}"/>
              </a:ext>
            </a:extLst>
          </p:cNvPr>
          <p:cNvCxnSpPr>
            <a:cxnSpLocks/>
            <a:stCxn id="30" idx="2"/>
            <a:endCxn id="28" idx="2"/>
          </p:cNvCxnSpPr>
          <p:nvPr/>
        </p:nvCxnSpPr>
        <p:spPr bwMode="auto">
          <a:xfrm flipH="1">
            <a:off x="958879" y="6399789"/>
            <a:ext cx="1134210" cy="0"/>
          </a:xfrm>
          <a:prstGeom prst="straightConnector1">
            <a:avLst/>
          </a:prstGeom>
          <a:noFill/>
          <a:ln w="9525" cap="flat" cmpd="sng" algn="ctr">
            <a:solidFill>
              <a:schemeClr val="tx1"/>
            </a:solidFill>
            <a:prstDash val="solid"/>
            <a:round/>
            <a:headEnd type="none" w="med" len="med"/>
            <a:tailEnd type="triangle"/>
          </a:ln>
          <a:effectLst/>
        </p:spPr>
      </p:cxnSp>
      <p:sp>
        <p:nvSpPr>
          <p:cNvPr id="66" name="テキスト ボックス 65">
            <a:extLst>
              <a:ext uri="{FF2B5EF4-FFF2-40B4-BE49-F238E27FC236}">
                <a16:creationId xmlns:a16="http://schemas.microsoft.com/office/drawing/2014/main" id="{5F244E64-9733-4311-B7E0-2BA47EE77855}"/>
              </a:ext>
            </a:extLst>
          </p:cNvPr>
          <p:cNvSpPr txBox="1"/>
          <p:nvPr/>
        </p:nvSpPr>
        <p:spPr>
          <a:xfrm>
            <a:off x="1374798" y="6278080"/>
            <a:ext cx="46492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a:t>
            </a:r>
          </a:p>
        </p:txBody>
      </p:sp>
      <p:cxnSp>
        <p:nvCxnSpPr>
          <p:cNvPr id="29" name="直線矢印コネクタ 28">
            <a:extLst>
              <a:ext uri="{FF2B5EF4-FFF2-40B4-BE49-F238E27FC236}">
                <a16:creationId xmlns:a16="http://schemas.microsoft.com/office/drawing/2014/main" id="{725C305E-7831-49DB-983E-7BAEAAC12297}"/>
              </a:ext>
            </a:extLst>
          </p:cNvPr>
          <p:cNvCxnSpPr>
            <a:cxnSpLocks/>
          </p:cNvCxnSpPr>
          <p:nvPr/>
        </p:nvCxnSpPr>
        <p:spPr bwMode="auto">
          <a:xfrm>
            <a:off x="2151905" y="2247320"/>
            <a:ext cx="2299779" cy="8604"/>
          </a:xfrm>
          <a:prstGeom prst="straightConnector1">
            <a:avLst/>
          </a:prstGeom>
          <a:noFill/>
          <a:ln w="9525" cap="flat" cmpd="sng" algn="ctr">
            <a:solidFill>
              <a:schemeClr val="tx1"/>
            </a:solidFill>
            <a:prstDash val="solid"/>
            <a:round/>
            <a:headEnd type="none" w="med" len="med"/>
            <a:tailEnd type="triangle"/>
          </a:ln>
          <a:effectLst/>
        </p:spPr>
      </p:cxnSp>
      <p:grpSp>
        <p:nvGrpSpPr>
          <p:cNvPr id="111" name="グループ化 110">
            <a:extLst>
              <a:ext uri="{FF2B5EF4-FFF2-40B4-BE49-F238E27FC236}">
                <a16:creationId xmlns:a16="http://schemas.microsoft.com/office/drawing/2014/main" id="{F633058A-EF5F-45CD-A25F-222F3AC40BF8}"/>
              </a:ext>
            </a:extLst>
          </p:cNvPr>
          <p:cNvGrpSpPr/>
          <p:nvPr/>
        </p:nvGrpSpPr>
        <p:grpSpPr>
          <a:xfrm>
            <a:off x="2956045" y="1286167"/>
            <a:ext cx="626724" cy="5285269"/>
            <a:chOff x="1371600" y="744877"/>
            <a:chExt cx="626724" cy="3802483"/>
          </a:xfrm>
          <a:solidFill>
            <a:schemeClr val="bg1">
              <a:lumMod val="75000"/>
            </a:schemeClr>
          </a:solidFill>
        </p:grpSpPr>
        <p:sp>
          <p:nvSpPr>
            <p:cNvPr id="112" name="正方形/長方形 111">
              <a:extLst>
                <a:ext uri="{FF2B5EF4-FFF2-40B4-BE49-F238E27FC236}">
                  <a16:creationId xmlns:a16="http://schemas.microsoft.com/office/drawing/2014/main" id="{69048768-6574-48DF-9B37-74BB8F963F14}"/>
                </a:ext>
              </a:extLst>
            </p:cNvPr>
            <p:cNvSpPr/>
            <p:nvPr/>
          </p:nvSpPr>
          <p:spPr bwMode="auto">
            <a:xfrm>
              <a:off x="1371600" y="744877"/>
              <a:ext cx="626724" cy="176459"/>
            </a:xfrm>
            <a:prstGeom prst="rect">
              <a:avLst/>
            </a:prstGeom>
            <a:grp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外部</a:t>
              </a:r>
              <a:r>
                <a:rPr lang="en-US" altLang="ja-JP" sz="800" dirty="0">
                  <a:solidFill>
                    <a:prstClr val="black"/>
                  </a:solidFill>
                  <a:latin typeface="Meiryo UI" panose="020B0604030504040204" pitchFamily="50" charset="-128"/>
                  <a:ea typeface="Meiryo UI" panose="020B0604030504040204" pitchFamily="50" charset="-128"/>
                </a:rPr>
                <a:t>IdP</a:t>
              </a:r>
            </a:p>
            <a:p>
              <a:pPr algn="ctr"/>
              <a:r>
                <a:rPr lang="en-US" altLang="ja-JP" sz="800" dirty="0">
                  <a:solidFill>
                    <a:prstClr val="black"/>
                  </a:solidFill>
                  <a:latin typeface="Meiryo UI" panose="020B0604030504040204" pitchFamily="50" charset="-128"/>
                  <a:ea typeface="Meiryo UI" panose="020B0604030504040204" pitchFamily="50" charset="-128"/>
                </a:rPr>
                <a:t>(KeyCloak)</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13" name="直線コネクタ 112">
              <a:extLst>
                <a:ext uri="{FF2B5EF4-FFF2-40B4-BE49-F238E27FC236}">
                  <a16:creationId xmlns:a16="http://schemas.microsoft.com/office/drawing/2014/main" id="{729DFEB7-91D4-4783-B124-F03089697493}"/>
                </a:ext>
              </a:extLst>
            </p:cNvPr>
            <p:cNvCxnSpPr>
              <a:cxnSpLocks/>
              <a:stCxn id="112" idx="2"/>
            </p:cNvCxnSpPr>
            <p:nvPr/>
          </p:nvCxnSpPr>
          <p:spPr bwMode="auto">
            <a:xfrm flipH="1">
              <a:off x="1674688" y="921336"/>
              <a:ext cx="0" cy="3626024"/>
            </a:xfrm>
            <a:prstGeom prst="line">
              <a:avLst/>
            </a:prstGeom>
            <a:grpFill/>
            <a:ln w="9525" cap="flat" cmpd="sng" algn="ctr">
              <a:solidFill>
                <a:schemeClr val="tx1"/>
              </a:solidFill>
              <a:prstDash val="solid"/>
              <a:round/>
              <a:headEnd type="none" w="med" len="med"/>
              <a:tailEnd type="none" w="med" len="med"/>
            </a:ln>
            <a:effectLst/>
          </p:spPr>
        </p:cxnSp>
      </p:grpSp>
      <p:sp>
        <p:nvSpPr>
          <p:cNvPr id="116" name="正方形/長方形 115">
            <a:extLst>
              <a:ext uri="{FF2B5EF4-FFF2-40B4-BE49-F238E27FC236}">
                <a16:creationId xmlns:a16="http://schemas.microsoft.com/office/drawing/2014/main" id="{80351DB5-3194-4704-8534-108F81BFC428}"/>
              </a:ext>
            </a:extLst>
          </p:cNvPr>
          <p:cNvSpPr/>
          <p:nvPr/>
        </p:nvSpPr>
        <p:spPr bwMode="auto">
          <a:xfrm>
            <a:off x="6528022" y="3495675"/>
            <a:ext cx="107915" cy="2912886"/>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17" name="直線矢印コネクタ 116">
            <a:extLst>
              <a:ext uri="{FF2B5EF4-FFF2-40B4-BE49-F238E27FC236}">
                <a16:creationId xmlns:a16="http://schemas.microsoft.com/office/drawing/2014/main" id="{0FFCBEDB-8AAE-4EDB-A44C-CC18D85B2746}"/>
              </a:ext>
            </a:extLst>
          </p:cNvPr>
          <p:cNvCxnSpPr>
            <a:cxnSpLocks/>
            <a:endCxn id="116" idx="0"/>
          </p:cNvCxnSpPr>
          <p:nvPr/>
        </p:nvCxnSpPr>
        <p:spPr bwMode="auto">
          <a:xfrm>
            <a:off x="4512600" y="3495675"/>
            <a:ext cx="2069380" cy="0"/>
          </a:xfrm>
          <a:prstGeom prst="straightConnector1">
            <a:avLst/>
          </a:prstGeom>
          <a:noFill/>
          <a:ln w="9525" cap="flat" cmpd="sng" algn="ctr">
            <a:solidFill>
              <a:schemeClr val="tx1"/>
            </a:solidFill>
            <a:prstDash val="solid"/>
            <a:round/>
            <a:headEnd type="none" w="med" len="med"/>
            <a:tailEnd type="triangle"/>
          </a:ln>
          <a:effectLst/>
        </p:spPr>
      </p:cxnSp>
      <p:sp>
        <p:nvSpPr>
          <p:cNvPr id="119" name="テキスト ボックス 118">
            <a:extLst>
              <a:ext uri="{FF2B5EF4-FFF2-40B4-BE49-F238E27FC236}">
                <a16:creationId xmlns:a16="http://schemas.microsoft.com/office/drawing/2014/main" id="{2966BACD-7AA5-4178-B826-3EE2C2D4EC6F}"/>
              </a:ext>
            </a:extLst>
          </p:cNvPr>
          <p:cNvSpPr txBox="1"/>
          <p:nvPr/>
        </p:nvSpPr>
        <p:spPr>
          <a:xfrm>
            <a:off x="4462481" y="3373244"/>
            <a:ext cx="2023510"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データ取得要求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URL)</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128" name="テキスト ボックス 127">
            <a:extLst>
              <a:ext uri="{FF2B5EF4-FFF2-40B4-BE49-F238E27FC236}">
                <a16:creationId xmlns:a16="http://schemas.microsoft.com/office/drawing/2014/main" id="{0471FFAF-6C03-407C-9E7A-EB3D68A8E4DC}"/>
              </a:ext>
            </a:extLst>
          </p:cNvPr>
          <p:cNvSpPr txBox="1"/>
          <p:nvPr/>
        </p:nvSpPr>
        <p:spPr>
          <a:xfrm>
            <a:off x="6592500" y="6135550"/>
            <a:ext cx="1585876"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データ取得要求</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URL)</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130" name="正方形/長方形 129">
            <a:extLst>
              <a:ext uri="{FF2B5EF4-FFF2-40B4-BE49-F238E27FC236}">
                <a16:creationId xmlns:a16="http://schemas.microsoft.com/office/drawing/2014/main" id="{18D4B4B6-0DC2-480B-8CAA-505B3730B7A9}"/>
              </a:ext>
            </a:extLst>
          </p:cNvPr>
          <p:cNvSpPr/>
          <p:nvPr/>
        </p:nvSpPr>
        <p:spPr bwMode="auto">
          <a:xfrm>
            <a:off x="8686684" y="6268441"/>
            <a:ext cx="104200" cy="140119"/>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31" name="直線矢印コネクタ 130">
            <a:extLst>
              <a:ext uri="{FF2B5EF4-FFF2-40B4-BE49-F238E27FC236}">
                <a16:creationId xmlns:a16="http://schemas.microsoft.com/office/drawing/2014/main" id="{42EEA4CB-8F2C-4E23-8ABC-DC44039A9A0C}"/>
              </a:ext>
            </a:extLst>
          </p:cNvPr>
          <p:cNvCxnSpPr>
            <a:cxnSpLocks/>
            <a:stCxn id="116" idx="2"/>
          </p:cNvCxnSpPr>
          <p:nvPr/>
        </p:nvCxnSpPr>
        <p:spPr bwMode="auto">
          <a:xfrm flipH="1" flipV="1">
            <a:off x="4457153" y="6399790"/>
            <a:ext cx="2124827" cy="8771"/>
          </a:xfrm>
          <a:prstGeom prst="straightConnector1">
            <a:avLst/>
          </a:prstGeom>
          <a:noFill/>
          <a:ln w="9525" cap="flat" cmpd="sng" algn="ctr">
            <a:solidFill>
              <a:schemeClr val="tx1"/>
            </a:solidFill>
            <a:prstDash val="solid"/>
            <a:round/>
            <a:headEnd type="none" w="med" len="med"/>
            <a:tailEnd type="triangle"/>
          </a:ln>
          <a:effectLst/>
        </p:spPr>
      </p:cxnSp>
      <p:sp>
        <p:nvSpPr>
          <p:cNvPr id="132" name="テキスト ボックス 131">
            <a:extLst>
              <a:ext uri="{FF2B5EF4-FFF2-40B4-BE49-F238E27FC236}">
                <a16:creationId xmlns:a16="http://schemas.microsoft.com/office/drawing/2014/main" id="{8CEE185E-F1AA-45E5-8F9D-0E859D89603E}"/>
              </a:ext>
            </a:extLst>
          </p:cNvPr>
          <p:cNvSpPr txBox="1"/>
          <p:nvPr/>
        </p:nvSpPr>
        <p:spPr>
          <a:xfrm>
            <a:off x="6116374" y="6277862"/>
            <a:ext cx="46492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a:t>
            </a:r>
          </a:p>
        </p:txBody>
      </p:sp>
      <p:cxnSp>
        <p:nvCxnSpPr>
          <p:cNvPr id="149" name="直線矢印コネクタ 148">
            <a:extLst>
              <a:ext uri="{FF2B5EF4-FFF2-40B4-BE49-F238E27FC236}">
                <a16:creationId xmlns:a16="http://schemas.microsoft.com/office/drawing/2014/main" id="{DA258472-2100-444F-B75D-517EBBB1BD4D}"/>
              </a:ext>
            </a:extLst>
          </p:cNvPr>
          <p:cNvCxnSpPr>
            <a:cxnSpLocks/>
            <a:stCxn id="130" idx="2"/>
            <a:endCxn id="116" idx="2"/>
          </p:cNvCxnSpPr>
          <p:nvPr/>
        </p:nvCxnSpPr>
        <p:spPr bwMode="auto">
          <a:xfrm flipH="1">
            <a:off x="6581980" y="6408560"/>
            <a:ext cx="2156804" cy="1"/>
          </a:xfrm>
          <a:prstGeom prst="straightConnector1">
            <a:avLst/>
          </a:prstGeom>
          <a:noFill/>
          <a:ln w="9525" cap="flat" cmpd="sng" algn="ctr">
            <a:solidFill>
              <a:schemeClr val="tx1"/>
            </a:solidFill>
            <a:prstDash val="solid"/>
            <a:round/>
            <a:headEnd type="none" w="med" len="med"/>
            <a:tailEnd type="triangle"/>
          </a:ln>
          <a:effectLst/>
        </p:spPr>
      </p:cxnSp>
      <p:sp>
        <p:nvSpPr>
          <p:cNvPr id="150" name="テキスト ボックス 149">
            <a:extLst>
              <a:ext uri="{FF2B5EF4-FFF2-40B4-BE49-F238E27FC236}">
                <a16:creationId xmlns:a16="http://schemas.microsoft.com/office/drawing/2014/main" id="{D7A282C8-237F-4716-ABE3-D204F536C11D}"/>
              </a:ext>
            </a:extLst>
          </p:cNvPr>
          <p:cNvSpPr txBox="1"/>
          <p:nvPr/>
        </p:nvSpPr>
        <p:spPr>
          <a:xfrm>
            <a:off x="8267711" y="6283920"/>
            <a:ext cx="46492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データ</a:t>
            </a:r>
          </a:p>
        </p:txBody>
      </p:sp>
      <p:cxnSp>
        <p:nvCxnSpPr>
          <p:cNvPr id="127" name="直線矢印コネクタ 126">
            <a:extLst>
              <a:ext uri="{FF2B5EF4-FFF2-40B4-BE49-F238E27FC236}">
                <a16:creationId xmlns:a16="http://schemas.microsoft.com/office/drawing/2014/main" id="{AA1BA4EF-9BC5-463B-ABC2-C2F5DDB060F0}"/>
              </a:ext>
            </a:extLst>
          </p:cNvPr>
          <p:cNvCxnSpPr>
            <a:cxnSpLocks/>
            <a:endCxn id="130" idx="0"/>
          </p:cNvCxnSpPr>
          <p:nvPr/>
        </p:nvCxnSpPr>
        <p:spPr bwMode="auto">
          <a:xfrm>
            <a:off x="6633847" y="6268441"/>
            <a:ext cx="2104937"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435646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8F469B8-6D6F-4A66-9B8F-B490668A0305}"/>
              </a:ext>
            </a:extLst>
          </p:cNvPr>
          <p:cNvSpPr/>
          <p:nvPr/>
        </p:nvSpPr>
        <p:spPr bwMode="auto">
          <a:xfrm>
            <a:off x="2762210" y="1106910"/>
            <a:ext cx="5543140" cy="5455866"/>
          </a:xfrm>
          <a:prstGeom prst="rect">
            <a:avLst/>
          </a:prstGeom>
          <a:solidFill>
            <a:schemeClr val="accent1">
              <a:lumMod val="20000"/>
              <a:lumOff val="80000"/>
              <a:alpha val="20000"/>
            </a:schemeClr>
          </a:solidFill>
          <a:ln w="6350">
            <a:solidFill>
              <a:schemeClr val="accent1"/>
            </a:solidFill>
            <a:miter lim="800000"/>
            <a:headEnd/>
            <a:tailEnd/>
          </a:ln>
          <a:effectLst/>
        </p:spPr>
        <p:txBody>
          <a:bodyPr wrap="none" rtlCol="0" anchor="t" anchorCtr="0">
            <a:noAutofit/>
          </a:bodyPr>
          <a:lstStyle/>
          <a:p>
            <a:pPr algn="ctr"/>
            <a:r>
              <a:rPr lang="ja-JP" altLang="en-US" sz="800" b="1" dirty="0">
                <a:solidFill>
                  <a:schemeClr val="accent1"/>
                </a:solidFill>
                <a:latin typeface="+mn-ea"/>
              </a:rPr>
              <a:t>分野間データ連携基盤</a:t>
            </a:r>
            <a:r>
              <a:rPr lang="en-US" altLang="ja-JP" sz="800" b="1" dirty="0">
                <a:solidFill>
                  <a:schemeClr val="accent1"/>
                </a:solidFill>
                <a:latin typeface="+mn-ea"/>
              </a:rPr>
              <a:t>(CADDE)</a:t>
            </a: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59839"/>
            <a:ext cx="9482454" cy="315678"/>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契約を要する認可情報更新のシーケンスを以下に示す。</a:t>
            </a:r>
            <a:endParaRPr lang="en-US" altLang="ja-JP" sz="16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a:xfrm>
            <a:off x="233998" y="117874"/>
            <a:ext cx="9482453" cy="432000"/>
          </a:xfrm>
        </p:spPr>
        <p:txBody>
          <a:bodyPr>
            <a:no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認証認可方式 </a:t>
            </a:r>
            <a:r>
              <a:rPr lang="en-US" altLang="ja-JP" sz="1800" dirty="0">
                <a:latin typeface="Meiryo UI" panose="020B0604030504040204" pitchFamily="50" charset="-128"/>
                <a:ea typeface="Meiryo UI" panose="020B0604030504040204" pitchFamily="50" charset="-128"/>
              </a:rPr>
              <a:t>&gt; 2.2 </a:t>
            </a:r>
            <a:r>
              <a:rPr lang="ja-JP" altLang="en-US" sz="1800" dirty="0">
                <a:latin typeface="Meiryo UI" panose="020B0604030504040204" pitchFamily="50" charset="-128"/>
                <a:ea typeface="Meiryo UI" panose="020B0604030504040204" pitchFamily="50" charset="-128"/>
              </a:rPr>
              <a:t>分野間データ連携基盤の認証認可シーケンス</a:t>
            </a:r>
            <a:br>
              <a:rPr lang="en-US" altLang="ja-JP" sz="1800" dirty="0">
                <a:latin typeface="Meiryo UI" panose="020B0604030504040204" pitchFamily="50" charset="-128"/>
                <a:ea typeface="Meiryo UI" panose="020B0604030504040204" pitchFamily="50" charset="-128"/>
              </a:rPr>
            </a:b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2.2.6 </a:t>
            </a:r>
            <a:r>
              <a:rPr lang="ja-JP" altLang="en-US" sz="1800" dirty="0">
                <a:latin typeface="Meiryo UI" panose="020B0604030504040204" pitchFamily="50" charset="-128"/>
                <a:ea typeface="Meiryo UI" panose="020B0604030504040204" pitchFamily="50" charset="-128"/>
              </a:rPr>
              <a:t>契約を要する認可情報更新</a:t>
            </a:r>
            <a:endParaRPr kumimoji="1" lang="ja-JP" altLang="en-US" sz="18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721C889F-289F-448C-9096-C6C6424D9D30}"/>
              </a:ext>
            </a:extLst>
          </p:cNvPr>
          <p:cNvSpPr txBox="1"/>
          <p:nvPr/>
        </p:nvSpPr>
        <p:spPr>
          <a:xfrm>
            <a:off x="1017966" y="1891615"/>
            <a:ext cx="1631244" cy="646331"/>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認可情報更新</a:t>
            </a:r>
            <a:r>
              <a:rPr lang="en-US" altLang="ja-JP" sz="700" dirty="0">
                <a:solidFill>
                  <a:prstClr val="black"/>
                </a:solidFill>
                <a:latin typeface="Meiryo UI" panose="020B0604030504040204" pitchFamily="50" charset="-128"/>
                <a:ea typeface="Meiryo UI" panose="020B0604030504040204" pitchFamily="50" charset="-128"/>
              </a:rPr>
              <a:t>(</a:t>
            </a:r>
          </a:p>
          <a:p>
            <a:r>
              <a:rPr lang="en-US" altLang="ja-JP" sz="700" dirty="0">
                <a:solidFill>
                  <a:prstClr val="black"/>
                </a:solidFill>
                <a:latin typeface="Meiryo UI" panose="020B0604030504040204" pitchFamily="50" charset="-128"/>
                <a:ea typeface="Meiryo UI" panose="020B0604030504040204" pitchFamily="50" charset="-128"/>
              </a:rPr>
              <a:t>CADDE</a:t>
            </a:r>
            <a:r>
              <a:rPr lang="ja-JP" altLang="en-US" sz="700" dirty="0">
                <a:solidFill>
                  <a:prstClr val="black"/>
                </a:solidFill>
                <a:latin typeface="Meiryo UI" panose="020B0604030504040204" pitchFamily="50" charset="-128"/>
                <a:ea typeface="Meiryo UI" panose="020B0604030504040204" pitchFamily="50" charset="-128"/>
              </a:rPr>
              <a:t>ユーザ</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利用者</a:t>
            </a:r>
            <a:r>
              <a:rPr lang="en-US" altLang="ja-JP" sz="700" dirty="0">
                <a:solidFill>
                  <a:prstClr val="black"/>
                </a:solidFill>
                <a:latin typeface="Meiryo UI" panose="020B0604030504040204" pitchFamily="50" charset="-128"/>
                <a:ea typeface="Meiryo UI" panose="020B0604030504040204" pitchFamily="50" charset="-128"/>
              </a:rPr>
              <a:t>)</a:t>
            </a:r>
          </a:p>
          <a:p>
            <a:r>
              <a:rPr lang="en-US" altLang="ja-JP" sz="700" dirty="0">
                <a:solidFill>
                  <a:prstClr val="black"/>
                </a:solidFill>
                <a:latin typeface="Meiryo UI" panose="020B0604030504040204" pitchFamily="50" charset="-128"/>
                <a:ea typeface="Meiryo UI" panose="020B0604030504040204" pitchFamily="50" charset="-128"/>
              </a:rPr>
              <a:t>CADDE</a:t>
            </a:r>
            <a:r>
              <a:rPr lang="ja-JP" altLang="en-US" sz="700" dirty="0">
                <a:solidFill>
                  <a:prstClr val="black"/>
                </a:solidFill>
                <a:latin typeface="Meiryo UI" panose="020B0604030504040204" pitchFamily="50" charset="-128"/>
                <a:ea typeface="Meiryo UI" panose="020B0604030504040204" pitchFamily="50" charset="-128"/>
              </a:rPr>
              <a:t>ユーザ</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提供者</a:t>
            </a:r>
            <a:r>
              <a:rPr lang="en-US" altLang="ja-JP" sz="700" dirty="0">
                <a:solidFill>
                  <a:prstClr val="black"/>
                </a:solidFill>
                <a:latin typeface="Meiryo UI" panose="020B0604030504040204" pitchFamily="50" charset="-128"/>
                <a:ea typeface="Meiryo UI" panose="020B0604030504040204" pitchFamily="50" charset="-128"/>
              </a:rPr>
              <a:t>)</a:t>
            </a:r>
          </a:p>
          <a:p>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URL</a:t>
            </a:r>
          </a:p>
          <a:p>
            <a:r>
              <a:rPr lang="ja-JP" altLang="en-US" sz="700" dirty="0">
                <a:solidFill>
                  <a:prstClr val="black"/>
                </a:solidFill>
                <a:latin typeface="Meiryo UI" panose="020B0604030504040204" pitchFamily="50" charset="-128"/>
                <a:ea typeface="Meiryo UI" panose="020B0604030504040204" pitchFamily="50" charset="-128"/>
              </a:rPr>
              <a:t>取引</a:t>
            </a:r>
            <a:r>
              <a:rPr lang="en-US" altLang="ja-JP" sz="700" dirty="0">
                <a:solidFill>
                  <a:prstClr val="black"/>
                </a:solidFill>
                <a:latin typeface="Meiryo UI" panose="020B0604030504040204" pitchFamily="50" charset="-128"/>
                <a:ea typeface="Meiryo UI" panose="020B0604030504040204" pitchFamily="50" charset="-128"/>
              </a:rPr>
              <a:t>ID</a:t>
            </a:r>
          </a:p>
          <a:p>
            <a:r>
              <a:rPr lang="ja-JP" altLang="en-US" sz="700" dirty="0">
                <a:solidFill>
                  <a:prstClr val="black"/>
                </a:solidFill>
                <a:latin typeface="Meiryo UI" panose="020B0604030504040204" pitchFamily="50" charset="-128"/>
                <a:ea typeface="Meiryo UI" panose="020B0604030504040204" pitchFamily="50" charset="-128"/>
              </a:rPr>
              <a:t>認可形態</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grpSp>
        <p:nvGrpSpPr>
          <p:cNvPr id="7" name="グループ化 6">
            <a:extLst>
              <a:ext uri="{FF2B5EF4-FFF2-40B4-BE49-F238E27FC236}">
                <a16:creationId xmlns:a16="http://schemas.microsoft.com/office/drawing/2014/main" id="{3549A369-CF4F-485D-99B9-F110831202CE}"/>
              </a:ext>
            </a:extLst>
          </p:cNvPr>
          <p:cNvGrpSpPr/>
          <p:nvPr/>
        </p:nvGrpSpPr>
        <p:grpSpPr>
          <a:xfrm>
            <a:off x="4113246" y="1302011"/>
            <a:ext cx="689244" cy="5257304"/>
            <a:chOff x="1343370" y="744876"/>
            <a:chExt cx="689244" cy="3806242"/>
          </a:xfrm>
        </p:grpSpPr>
        <p:sp>
          <p:nvSpPr>
            <p:cNvPr id="8" name="正方形/長方形 7">
              <a:extLst>
                <a:ext uri="{FF2B5EF4-FFF2-40B4-BE49-F238E27FC236}">
                  <a16:creationId xmlns:a16="http://schemas.microsoft.com/office/drawing/2014/main" id="{2E332D50-1B9F-4609-936A-6E6C20DDB676}"/>
                </a:ext>
              </a:extLst>
            </p:cNvPr>
            <p:cNvSpPr/>
            <p:nvPr/>
          </p:nvSpPr>
          <p:spPr bwMode="auto">
            <a:xfrm>
              <a:off x="1343370" y="744876"/>
              <a:ext cx="689244" cy="157326"/>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利用者コネクタ</a:t>
              </a:r>
            </a:p>
          </p:txBody>
        </p:sp>
        <p:cxnSp>
          <p:nvCxnSpPr>
            <p:cNvPr id="9" name="直線コネクタ 8">
              <a:extLst>
                <a:ext uri="{FF2B5EF4-FFF2-40B4-BE49-F238E27FC236}">
                  <a16:creationId xmlns:a16="http://schemas.microsoft.com/office/drawing/2014/main" id="{AAAD044D-1530-4782-8A84-3130E0A8DA72}"/>
                </a:ext>
              </a:extLst>
            </p:cNvPr>
            <p:cNvCxnSpPr>
              <a:cxnSpLocks/>
              <a:stCxn id="8" idx="2"/>
            </p:cNvCxnSpPr>
            <p:nvPr/>
          </p:nvCxnSpPr>
          <p:spPr bwMode="auto">
            <a:xfrm>
              <a:off x="1687992" y="902202"/>
              <a:ext cx="0" cy="3648916"/>
            </a:xfrm>
            <a:prstGeom prst="line">
              <a:avLst/>
            </a:prstGeom>
            <a:noFill/>
            <a:ln w="9525" cap="flat" cmpd="sng" algn="ctr">
              <a:solidFill>
                <a:schemeClr val="tx1"/>
              </a:solidFill>
              <a:prstDash val="solid"/>
              <a:round/>
              <a:headEnd type="none" w="med" len="med"/>
              <a:tailEnd type="none" w="med" len="med"/>
            </a:ln>
            <a:effectLst/>
          </p:spPr>
        </p:cxnSp>
      </p:grpSp>
      <p:grpSp>
        <p:nvGrpSpPr>
          <p:cNvPr id="10" name="グループ化 9">
            <a:extLst>
              <a:ext uri="{FF2B5EF4-FFF2-40B4-BE49-F238E27FC236}">
                <a16:creationId xmlns:a16="http://schemas.microsoft.com/office/drawing/2014/main" id="{B250FB17-48CE-48F9-B89D-C736820FC907}"/>
              </a:ext>
            </a:extLst>
          </p:cNvPr>
          <p:cNvGrpSpPr/>
          <p:nvPr/>
        </p:nvGrpSpPr>
        <p:grpSpPr>
          <a:xfrm>
            <a:off x="5207488" y="1298301"/>
            <a:ext cx="626724" cy="5245629"/>
            <a:chOff x="1365933" y="830359"/>
            <a:chExt cx="626724" cy="3840129"/>
          </a:xfrm>
        </p:grpSpPr>
        <p:sp>
          <p:nvSpPr>
            <p:cNvPr id="11" name="正方形/長方形 10">
              <a:extLst>
                <a:ext uri="{FF2B5EF4-FFF2-40B4-BE49-F238E27FC236}">
                  <a16:creationId xmlns:a16="http://schemas.microsoft.com/office/drawing/2014/main" id="{F39065C9-5F93-4AC7-94CD-E4F1D44E438D}"/>
                </a:ext>
              </a:extLst>
            </p:cNvPr>
            <p:cNvSpPr/>
            <p:nvPr/>
          </p:nvSpPr>
          <p:spPr bwMode="auto">
            <a:xfrm>
              <a:off x="1365933" y="830359"/>
              <a:ext cx="626724" cy="157326"/>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認証</a:t>
              </a:r>
              <a:endParaRPr lang="en-US" altLang="ja-JP" sz="800" dirty="0">
                <a:solidFill>
                  <a:prstClr val="black"/>
                </a:solidFill>
                <a:latin typeface="Meiryo UI" panose="020B0604030504040204" pitchFamily="50" charset="-128"/>
                <a:ea typeface="Meiryo UI" panose="020B0604030504040204" pitchFamily="50" charset="-128"/>
              </a:endParaRPr>
            </a:p>
            <a:p>
              <a:pPr algn="ctr"/>
              <a:r>
                <a:rPr lang="en-US" altLang="ja-JP" sz="800" dirty="0">
                  <a:solidFill>
                    <a:prstClr val="black"/>
                  </a:solidFill>
                  <a:latin typeface="Meiryo UI" panose="020B0604030504040204" pitchFamily="50" charset="-128"/>
                  <a:ea typeface="Meiryo UI" panose="020B0604030504040204" pitchFamily="50" charset="-128"/>
                </a:rPr>
                <a:t>(KeyCloak)</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2" name="直線コネクタ 11">
              <a:extLst>
                <a:ext uri="{FF2B5EF4-FFF2-40B4-BE49-F238E27FC236}">
                  <a16:creationId xmlns:a16="http://schemas.microsoft.com/office/drawing/2014/main" id="{FF64E60A-5694-412E-844C-1D0A71230748}"/>
                </a:ext>
              </a:extLst>
            </p:cNvPr>
            <p:cNvCxnSpPr>
              <a:cxnSpLocks/>
              <a:stCxn id="11" idx="2"/>
            </p:cNvCxnSpPr>
            <p:nvPr/>
          </p:nvCxnSpPr>
          <p:spPr bwMode="auto">
            <a:xfrm flipH="1">
              <a:off x="1665714" y="987685"/>
              <a:ext cx="13581" cy="3682803"/>
            </a:xfrm>
            <a:prstGeom prst="line">
              <a:avLst/>
            </a:prstGeom>
            <a:noFill/>
            <a:ln w="9525" cap="flat" cmpd="sng" algn="ctr">
              <a:solidFill>
                <a:schemeClr val="tx1"/>
              </a:solidFill>
              <a:prstDash val="solid"/>
              <a:round/>
              <a:headEnd type="none" w="med" len="med"/>
              <a:tailEnd type="none" w="med" len="med"/>
            </a:ln>
            <a:effectLst/>
          </p:spPr>
        </p:cxnSp>
      </p:grpSp>
      <p:grpSp>
        <p:nvGrpSpPr>
          <p:cNvPr id="13" name="グループ化 12">
            <a:extLst>
              <a:ext uri="{FF2B5EF4-FFF2-40B4-BE49-F238E27FC236}">
                <a16:creationId xmlns:a16="http://schemas.microsoft.com/office/drawing/2014/main" id="{E2449295-54E7-4D21-8661-DFA1B5FBFBE0}"/>
              </a:ext>
            </a:extLst>
          </p:cNvPr>
          <p:cNvGrpSpPr/>
          <p:nvPr/>
        </p:nvGrpSpPr>
        <p:grpSpPr>
          <a:xfrm>
            <a:off x="6217577" y="1300487"/>
            <a:ext cx="692881" cy="5258437"/>
            <a:chOff x="1305443" y="744876"/>
            <a:chExt cx="692881" cy="4132840"/>
          </a:xfrm>
        </p:grpSpPr>
        <p:sp>
          <p:nvSpPr>
            <p:cNvPr id="14" name="正方形/長方形 13">
              <a:extLst>
                <a:ext uri="{FF2B5EF4-FFF2-40B4-BE49-F238E27FC236}">
                  <a16:creationId xmlns:a16="http://schemas.microsoft.com/office/drawing/2014/main" id="{A8A0F06C-3380-49C8-A976-B76CD971772A}"/>
                </a:ext>
              </a:extLst>
            </p:cNvPr>
            <p:cNvSpPr/>
            <p:nvPr/>
          </p:nvSpPr>
          <p:spPr bwMode="auto">
            <a:xfrm>
              <a:off x="1305443" y="744876"/>
              <a:ext cx="692881" cy="171679"/>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提供者コネクタ</a:t>
              </a:r>
            </a:p>
          </p:txBody>
        </p:sp>
        <p:cxnSp>
          <p:nvCxnSpPr>
            <p:cNvPr id="15" name="直線コネクタ 14">
              <a:extLst>
                <a:ext uri="{FF2B5EF4-FFF2-40B4-BE49-F238E27FC236}">
                  <a16:creationId xmlns:a16="http://schemas.microsoft.com/office/drawing/2014/main" id="{F8325547-54D2-46C3-8A18-8BBF5FEF07A7}"/>
                </a:ext>
              </a:extLst>
            </p:cNvPr>
            <p:cNvCxnSpPr>
              <a:cxnSpLocks/>
            </p:cNvCxnSpPr>
            <p:nvPr/>
          </p:nvCxnSpPr>
          <p:spPr bwMode="auto">
            <a:xfrm>
              <a:off x="1662361" y="916555"/>
              <a:ext cx="0" cy="3961161"/>
            </a:xfrm>
            <a:prstGeom prst="line">
              <a:avLst/>
            </a:prstGeom>
            <a:noFill/>
            <a:ln w="9525" cap="flat" cmpd="sng" algn="ctr">
              <a:solidFill>
                <a:schemeClr val="tx1"/>
              </a:solidFill>
              <a:prstDash val="solid"/>
              <a:round/>
              <a:headEnd type="none" w="med" len="med"/>
              <a:tailEnd type="none" w="med" len="med"/>
            </a:ln>
            <a:effectLst/>
          </p:spPr>
        </p:cxnSp>
      </p:grpSp>
      <p:grpSp>
        <p:nvGrpSpPr>
          <p:cNvPr id="16" name="グループ化 15">
            <a:extLst>
              <a:ext uri="{FF2B5EF4-FFF2-40B4-BE49-F238E27FC236}">
                <a16:creationId xmlns:a16="http://schemas.microsoft.com/office/drawing/2014/main" id="{D7C4CA11-70F8-4BC0-B3B9-A35E3F92525C}"/>
              </a:ext>
            </a:extLst>
          </p:cNvPr>
          <p:cNvGrpSpPr/>
          <p:nvPr/>
        </p:nvGrpSpPr>
        <p:grpSpPr>
          <a:xfrm>
            <a:off x="7486542" y="1299992"/>
            <a:ext cx="626724" cy="5303302"/>
            <a:chOff x="1365913" y="850113"/>
            <a:chExt cx="626724" cy="4049401"/>
          </a:xfrm>
        </p:grpSpPr>
        <p:sp>
          <p:nvSpPr>
            <p:cNvPr id="17" name="正方形/長方形 16">
              <a:extLst>
                <a:ext uri="{FF2B5EF4-FFF2-40B4-BE49-F238E27FC236}">
                  <a16:creationId xmlns:a16="http://schemas.microsoft.com/office/drawing/2014/main" id="{4275F795-F749-4159-AA8F-D22695E817E6}"/>
                </a:ext>
              </a:extLst>
            </p:cNvPr>
            <p:cNvSpPr/>
            <p:nvPr/>
          </p:nvSpPr>
          <p:spPr bwMode="auto">
            <a:xfrm>
              <a:off x="1365913" y="850113"/>
              <a:ext cx="626724" cy="201048"/>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認可</a:t>
              </a:r>
              <a:endParaRPr lang="en-US" altLang="ja-JP" sz="800" dirty="0">
                <a:solidFill>
                  <a:prstClr val="black"/>
                </a:solidFill>
                <a:latin typeface="Meiryo UI" panose="020B0604030504040204" pitchFamily="50" charset="-128"/>
                <a:ea typeface="Meiryo UI" panose="020B0604030504040204" pitchFamily="50" charset="-128"/>
              </a:endParaRPr>
            </a:p>
            <a:p>
              <a:pPr algn="ctr"/>
              <a:r>
                <a:rPr lang="en-US" altLang="ja-JP" sz="800" dirty="0">
                  <a:solidFill>
                    <a:prstClr val="black"/>
                  </a:solidFill>
                  <a:latin typeface="Meiryo UI" panose="020B0604030504040204" pitchFamily="50" charset="-128"/>
                  <a:ea typeface="Meiryo UI" panose="020B0604030504040204" pitchFamily="50" charset="-128"/>
                </a:rPr>
                <a:t>(KeyCloak)</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8" name="直線コネクタ 17">
              <a:extLst>
                <a:ext uri="{FF2B5EF4-FFF2-40B4-BE49-F238E27FC236}">
                  <a16:creationId xmlns:a16="http://schemas.microsoft.com/office/drawing/2014/main" id="{B4DFED01-1312-4043-9580-7A97596C5991}"/>
                </a:ext>
              </a:extLst>
            </p:cNvPr>
            <p:cNvCxnSpPr>
              <a:cxnSpLocks/>
              <a:stCxn id="17" idx="2"/>
            </p:cNvCxnSpPr>
            <p:nvPr/>
          </p:nvCxnSpPr>
          <p:spPr bwMode="auto">
            <a:xfrm flipH="1">
              <a:off x="1674207" y="1051161"/>
              <a:ext cx="0" cy="3848353"/>
            </a:xfrm>
            <a:prstGeom prst="line">
              <a:avLst/>
            </a:prstGeom>
            <a:noFill/>
            <a:ln w="9525" cap="flat" cmpd="sng" algn="ctr">
              <a:solidFill>
                <a:schemeClr val="tx1"/>
              </a:solidFill>
              <a:prstDash val="solid"/>
              <a:round/>
              <a:headEnd type="none" w="med" len="med"/>
              <a:tailEnd type="none" w="med" len="med"/>
            </a:ln>
            <a:effectLst/>
          </p:spPr>
        </p:cxnSp>
      </p:grpSp>
      <p:grpSp>
        <p:nvGrpSpPr>
          <p:cNvPr id="19" name="グループ化 18">
            <a:extLst>
              <a:ext uri="{FF2B5EF4-FFF2-40B4-BE49-F238E27FC236}">
                <a16:creationId xmlns:a16="http://schemas.microsoft.com/office/drawing/2014/main" id="{B6844E40-C070-431B-886E-AB885E36C552}"/>
              </a:ext>
            </a:extLst>
          </p:cNvPr>
          <p:cNvGrpSpPr/>
          <p:nvPr/>
        </p:nvGrpSpPr>
        <p:grpSpPr>
          <a:xfrm>
            <a:off x="8421593" y="1302889"/>
            <a:ext cx="626724" cy="5280276"/>
            <a:chOff x="1371600" y="744878"/>
            <a:chExt cx="626724" cy="3822670"/>
          </a:xfrm>
        </p:grpSpPr>
        <p:sp>
          <p:nvSpPr>
            <p:cNvPr id="20" name="正方形/長方形 19">
              <a:extLst>
                <a:ext uri="{FF2B5EF4-FFF2-40B4-BE49-F238E27FC236}">
                  <a16:creationId xmlns:a16="http://schemas.microsoft.com/office/drawing/2014/main" id="{6FEED3D6-29A0-4CFD-800D-FF3939BA66B4}"/>
                </a:ext>
              </a:extLst>
            </p:cNvPr>
            <p:cNvSpPr/>
            <p:nvPr/>
          </p:nvSpPr>
          <p:spPr bwMode="auto">
            <a:xfrm>
              <a:off x="1371600" y="744878"/>
              <a:ext cx="626724" cy="173948"/>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データ管理</a:t>
              </a:r>
            </a:p>
          </p:txBody>
        </p:sp>
        <p:cxnSp>
          <p:nvCxnSpPr>
            <p:cNvPr id="21" name="直線コネクタ 20">
              <a:extLst>
                <a:ext uri="{FF2B5EF4-FFF2-40B4-BE49-F238E27FC236}">
                  <a16:creationId xmlns:a16="http://schemas.microsoft.com/office/drawing/2014/main" id="{D0473F51-34A8-499B-A4BB-F9EACD72250B}"/>
                </a:ext>
              </a:extLst>
            </p:cNvPr>
            <p:cNvCxnSpPr>
              <a:cxnSpLocks/>
              <a:stCxn id="20" idx="2"/>
            </p:cNvCxnSpPr>
            <p:nvPr/>
          </p:nvCxnSpPr>
          <p:spPr bwMode="auto">
            <a:xfrm>
              <a:off x="1684962" y="918826"/>
              <a:ext cx="0" cy="3648722"/>
            </a:xfrm>
            <a:prstGeom prst="line">
              <a:avLst/>
            </a:prstGeom>
            <a:noFill/>
            <a:ln w="9525" cap="flat" cmpd="sng" algn="ctr">
              <a:solidFill>
                <a:schemeClr val="tx1"/>
              </a:solidFill>
              <a:prstDash val="solid"/>
              <a:round/>
              <a:headEnd type="none" w="med" len="med"/>
              <a:tailEnd type="none" w="med" len="med"/>
            </a:ln>
            <a:effectLst/>
          </p:spPr>
        </p:cxnSp>
      </p:grpSp>
      <p:grpSp>
        <p:nvGrpSpPr>
          <p:cNvPr id="22" name="グループ化 21">
            <a:extLst>
              <a:ext uri="{FF2B5EF4-FFF2-40B4-BE49-F238E27FC236}">
                <a16:creationId xmlns:a16="http://schemas.microsoft.com/office/drawing/2014/main" id="{011AD97B-A446-4BC4-BD06-8ED82DF1E90D}"/>
              </a:ext>
            </a:extLst>
          </p:cNvPr>
          <p:cNvGrpSpPr/>
          <p:nvPr/>
        </p:nvGrpSpPr>
        <p:grpSpPr>
          <a:xfrm>
            <a:off x="1780407" y="1301118"/>
            <a:ext cx="626724" cy="5280890"/>
            <a:chOff x="1371600" y="744877"/>
            <a:chExt cx="626724" cy="4031903"/>
          </a:xfrm>
          <a:solidFill>
            <a:schemeClr val="bg1"/>
          </a:solidFill>
        </p:grpSpPr>
        <p:sp>
          <p:nvSpPr>
            <p:cNvPr id="23" name="正方形/長方形 22">
              <a:extLst>
                <a:ext uri="{FF2B5EF4-FFF2-40B4-BE49-F238E27FC236}">
                  <a16:creationId xmlns:a16="http://schemas.microsoft.com/office/drawing/2014/main" id="{D64E89A2-B19E-41A3-AC7A-A0E85EBE96B5}"/>
                </a:ext>
              </a:extLst>
            </p:cNvPr>
            <p:cNvSpPr/>
            <p:nvPr/>
          </p:nvSpPr>
          <p:spPr bwMode="auto">
            <a:xfrm>
              <a:off x="1371600" y="744877"/>
              <a:ext cx="626724" cy="183917"/>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en-US" altLang="ja-JP" sz="800" dirty="0">
                  <a:solidFill>
                    <a:prstClr val="black"/>
                  </a:solidFill>
                  <a:latin typeface="Meiryo UI" panose="020B0604030504040204" pitchFamily="50" charset="-128"/>
                  <a:ea typeface="Meiryo UI" panose="020B0604030504040204" pitchFamily="50" charset="-128"/>
                </a:rPr>
                <a:t>WebApp</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24" name="直線コネクタ 23">
              <a:extLst>
                <a:ext uri="{FF2B5EF4-FFF2-40B4-BE49-F238E27FC236}">
                  <a16:creationId xmlns:a16="http://schemas.microsoft.com/office/drawing/2014/main" id="{F335ABFA-D878-4EC7-862F-18EE577D8A44}"/>
                </a:ext>
              </a:extLst>
            </p:cNvPr>
            <p:cNvCxnSpPr>
              <a:cxnSpLocks/>
              <a:stCxn id="23" idx="2"/>
            </p:cNvCxnSpPr>
            <p:nvPr/>
          </p:nvCxnSpPr>
          <p:spPr bwMode="auto">
            <a:xfrm>
              <a:off x="1684962" y="928794"/>
              <a:ext cx="0" cy="3847986"/>
            </a:xfrm>
            <a:prstGeom prst="line">
              <a:avLst/>
            </a:prstGeom>
            <a:grpFill/>
            <a:ln w="9525" cap="flat" cmpd="sng" algn="ctr">
              <a:solidFill>
                <a:schemeClr val="tx1"/>
              </a:solidFill>
              <a:prstDash val="solid"/>
              <a:round/>
              <a:headEnd type="none" w="med" len="med"/>
              <a:tailEnd type="none" w="med" len="med"/>
            </a:ln>
            <a:effectLst/>
          </p:spPr>
        </p:cxnSp>
      </p:grpSp>
      <p:grpSp>
        <p:nvGrpSpPr>
          <p:cNvPr id="25" name="グループ化 24">
            <a:extLst>
              <a:ext uri="{FF2B5EF4-FFF2-40B4-BE49-F238E27FC236}">
                <a16:creationId xmlns:a16="http://schemas.microsoft.com/office/drawing/2014/main" id="{20E3C844-16F7-4E4D-A277-1A3A1EA3B67E}"/>
              </a:ext>
            </a:extLst>
          </p:cNvPr>
          <p:cNvGrpSpPr/>
          <p:nvPr/>
        </p:nvGrpSpPr>
        <p:grpSpPr>
          <a:xfrm>
            <a:off x="653766" y="1286167"/>
            <a:ext cx="626724" cy="5247772"/>
            <a:chOff x="1351493" y="744877"/>
            <a:chExt cx="626724" cy="4194609"/>
          </a:xfrm>
          <a:solidFill>
            <a:schemeClr val="bg1">
              <a:lumMod val="75000"/>
            </a:schemeClr>
          </a:solidFill>
        </p:grpSpPr>
        <p:sp>
          <p:nvSpPr>
            <p:cNvPr id="26" name="正方形/長方形 25">
              <a:extLst>
                <a:ext uri="{FF2B5EF4-FFF2-40B4-BE49-F238E27FC236}">
                  <a16:creationId xmlns:a16="http://schemas.microsoft.com/office/drawing/2014/main" id="{805312C9-AE39-43AE-A215-5C3017D7A87E}"/>
                </a:ext>
              </a:extLst>
            </p:cNvPr>
            <p:cNvSpPr/>
            <p:nvPr/>
          </p:nvSpPr>
          <p:spPr bwMode="auto">
            <a:xfrm>
              <a:off x="1351493" y="744877"/>
              <a:ext cx="626724" cy="166075"/>
            </a:xfrm>
            <a:prstGeom prst="rect">
              <a:avLst/>
            </a:prstGeom>
            <a:grp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契約管理</a:t>
              </a:r>
            </a:p>
          </p:txBody>
        </p:sp>
        <p:cxnSp>
          <p:nvCxnSpPr>
            <p:cNvPr id="27" name="直線コネクタ 26">
              <a:extLst>
                <a:ext uri="{FF2B5EF4-FFF2-40B4-BE49-F238E27FC236}">
                  <a16:creationId xmlns:a16="http://schemas.microsoft.com/office/drawing/2014/main" id="{C9DB8A63-8ACE-486F-BC2B-B5836F16FD87}"/>
                </a:ext>
              </a:extLst>
            </p:cNvPr>
            <p:cNvCxnSpPr>
              <a:cxnSpLocks/>
              <a:stCxn id="26" idx="2"/>
            </p:cNvCxnSpPr>
            <p:nvPr/>
          </p:nvCxnSpPr>
          <p:spPr bwMode="auto">
            <a:xfrm flipH="1">
              <a:off x="1653925" y="910952"/>
              <a:ext cx="0" cy="4028534"/>
            </a:xfrm>
            <a:prstGeom prst="line">
              <a:avLst/>
            </a:prstGeom>
            <a:grpFill/>
            <a:ln w="9525" cap="flat" cmpd="sng" algn="ctr">
              <a:solidFill>
                <a:schemeClr val="tx1"/>
              </a:solidFill>
              <a:prstDash val="solid"/>
              <a:round/>
              <a:headEnd type="none" w="med" len="med"/>
              <a:tailEnd type="none" w="med" len="med"/>
            </a:ln>
            <a:effectLst/>
          </p:spPr>
        </p:cxnSp>
      </p:grpSp>
      <p:sp>
        <p:nvSpPr>
          <p:cNvPr id="28" name="正方形/長方形 27">
            <a:extLst>
              <a:ext uri="{FF2B5EF4-FFF2-40B4-BE49-F238E27FC236}">
                <a16:creationId xmlns:a16="http://schemas.microsoft.com/office/drawing/2014/main" id="{9DD920DA-3924-4AF9-B0F2-6B3C7C61DEF8}"/>
              </a:ext>
            </a:extLst>
          </p:cNvPr>
          <p:cNvSpPr/>
          <p:nvPr/>
        </p:nvSpPr>
        <p:spPr bwMode="auto">
          <a:xfrm>
            <a:off x="902710" y="1572244"/>
            <a:ext cx="112337" cy="4827545"/>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32" name="直線矢印コネクタ 31">
            <a:extLst>
              <a:ext uri="{FF2B5EF4-FFF2-40B4-BE49-F238E27FC236}">
                <a16:creationId xmlns:a16="http://schemas.microsoft.com/office/drawing/2014/main" id="{B35D9AB8-E579-4868-BDE0-7847B2F3E829}"/>
              </a:ext>
            </a:extLst>
          </p:cNvPr>
          <p:cNvCxnSpPr>
            <a:cxnSpLocks/>
          </p:cNvCxnSpPr>
          <p:nvPr/>
        </p:nvCxnSpPr>
        <p:spPr bwMode="auto">
          <a:xfrm>
            <a:off x="1015047" y="2576392"/>
            <a:ext cx="2232535" cy="0"/>
          </a:xfrm>
          <a:prstGeom prst="straightConnector1">
            <a:avLst/>
          </a:prstGeom>
          <a:noFill/>
          <a:ln w="9525" cap="flat" cmpd="sng" algn="ctr">
            <a:solidFill>
              <a:schemeClr val="tx1"/>
            </a:solidFill>
            <a:prstDash val="solid"/>
            <a:round/>
            <a:headEnd type="none" w="med" len="med"/>
            <a:tailEnd type="triangle"/>
          </a:ln>
          <a:effectLst/>
        </p:spPr>
      </p:cxnSp>
      <p:sp>
        <p:nvSpPr>
          <p:cNvPr id="35" name="テキスト ボックス 34">
            <a:extLst>
              <a:ext uri="{FF2B5EF4-FFF2-40B4-BE49-F238E27FC236}">
                <a16:creationId xmlns:a16="http://schemas.microsoft.com/office/drawing/2014/main" id="{69D97B9A-6916-4105-8F46-072C446347B9}"/>
              </a:ext>
            </a:extLst>
          </p:cNvPr>
          <p:cNvSpPr txBox="1"/>
          <p:nvPr/>
        </p:nvSpPr>
        <p:spPr>
          <a:xfrm>
            <a:off x="3321216" y="2436675"/>
            <a:ext cx="2664961"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リソース作成</a:t>
            </a:r>
            <a:r>
              <a:rPr lang="en-US" altLang="ja-JP" sz="700" dirty="0">
                <a:solidFill>
                  <a:prstClr val="black"/>
                </a:solidFill>
                <a:latin typeface="Meiryo UI" panose="020B0604030504040204" pitchFamily="50" charset="-128"/>
                <a:ea typeface="Meiryo UI" panose="020B0604030504040204" pitchFamily="50" charset="-128"/>
              </a:rPr>
              <a:t>(CADDE</a:t>
            </a:r>
            <a:r>
              <a:rPr lang="ja-JP" altLang="en-US" sz="700" dirty="0">
                <a:solidFill>
                  <a:prstClr val="black"/>
                </a:solidFill>
                <a:latin typeface="Meiryo UI" panose="020B0604030504040204" pitchFamily="50" charset="-128"/>
                <a:ea typeface="Meiryo UI" panose="020B0604030504040204" pitchFamily="50" charset="-128"/>
              </a:rPr>
              <a:t>ユーザ</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提供者</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URL</a:t>
            </a:r>
            <a:r>
              <a:rPr lang="ja-JP" altLang="en-US" sz="700" dirty="0">
                <a:solidFill>
                  <a:prstClr val="black"/>
                </a:solidFill>
                <a:latin typeface="Meiryo UI" panose="020B0604030504040204" pitchFamily="50" charset="-128"/>
                <a:ea typeface="Meiryo UI" panose="020B0604030504040204" pitchFamily="50" charset="-128"/>
              </a:rPr>
              <a:t>、取引</a:t>
            </a:r>
            <a:r>
              <a:rPr lang="en-US" altLang="ja-JP" sz="700" dirty="0">
                <a:solidFill>
                  <a:prstClr val="black"/>
                </a:solidFill>
                <a:latin typeface="Meiryo UI" panose="020B0604030504040204" pitchFamily="50" charset="-128"/>
                <a:ea typeface="Meiryo UI" panose="020B0604030504040204" pitchFamily="50" charset="-128"/>
              </a:rPr>
              <a:t>ID)</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3CE5B227-A418-4B16-9C13-45E80C7852E4}"/>
              </a:ext>
            </a:extLst>
          </p:cNvPr>
          <p:cNvSpPr txBox="1"/>
          <p:nvPr/>
        </p:nvSpPr>
        <p:spPr>
          <a:xfrm>
            <a:off x="2635572" y="3446850"/>
            <a:ext cx="675144"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更新結果</a:t>
            </a:r>
          </a:p>
        </p:txBody>
      </p:sp>
      <p:sp>
        <p:nvSpPr>
          <p:cNvPr id="109" name="正方形/長方形 108">
            <a:extLst>
              <a:ext uri="{FF2B5EF4-FFF2-40B4-BE49-F238E27FC236}">
                <a16:creationId xmlns:a16="http://schemas.microsoft.com/office/drawing/2014/main" id="{C0FB6C14-9059-450B-A111-3164E58AACF4}"/>
              </a:ext>
            </a:extLst>
          </p:cNvPr>
          <p:cNvSpPr/>
          <p:nvPr/>
        </p:nvSpPr>
        <p:spPr bwMode="auto">
          <a:xfrm>
            <a:off x="7740348" y="2571487"/>
            <a:ext cx="104822" cy="152924"/>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33" name="直線矢印コネクタ 32">
            <a:extLst>
              <a:ext uri="{FF2B5EF4-FFF2-40B4-BE49-F238E27FC236}">
                <a16:creationId xmlns:a16="http://schemas.microsoft.com/office/drawing/2014/main" id="{CF7A8EE8-5B7F-486C-B258-F29089529BC1}"/>
              </a:ext>
            </a:extLst>
          </p:cNvPr>
          <p:cNvCxnSpPr>
            <a:cxnSpLocks/>
            <a:endCxn id="109" idx="0"/>
          </p:cNvCxnSpPr>
          <p:nvPr/>
        </p:nvCxnSpPr>
        <p:spPr bwMode="auto">
          <a:xfrm>
            <a:off x="3384905" y="2568026"/>
            <a:ext cx="4407854" cy="3461"/>
          </a:xfrm>
          <a:prstGeom prst="straightConnector1">
            <a:avLst/>
          </a:prstGeom>
          <a:noFill/>
          <a:ln w="9525" cap="flat" cmpd="sng" algn="ctr">
            <a:solidFill>
              <a:schemeClr val="tx1"/>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B2C793E-3CE5-4A41-B7E0-857C17167C1B}"/>
              </a:ext>
            </a:extLst>
          </p:cNvPr>
          <p:cNvCxnSpPr>
            <a:cxnSpLocks/>
            <a:stCxn id="109" idx="2"/>
          </p:cNvCxnSpPr>
          <p:nvPr/>
        </p:nvCxnSpPr>
        <p:spPr bwMode="auto">
          <a:xfrm flipH="1">
            <a:off x="3361892" y="2724411"/>
            <a:ext cx="4430867"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725C305E-7831-49DB-983E-7BAEAAC12297}"/>
              </a:ext>
            </a:extLst>
          </p:cNvPr>
          <p:cNvCxnSpPr>
            <a:cxnSpLocks/>
          </p:cNvCxnSpPr>
          <p:nvPr/>
        </p:nvCxnSpPr>
        <p:spPr bwMode="auto">
          <a:xfrm flipH="1">
            <a:off x="1015047" y="3579171"/>
            <a:ext cx="2229918" cy="0"/>
          </a:xfrm>
          <a:prstGeom prst="straightConnector1">
            <a:avLst/>
          </a:prstGeom>
          <a:noFill/>
          <a:ln w="9525" cap="flat" cmpd="sng" algn="ctr">
            <a:solidFill>
              <a:schemeClr val="tx1"/>
            </a:solidFill>
            <a:prstDash val="solid"/>
            <a:round/>
            <a:headEnd type="none" w="med" len="med"/>
            <a:tailEnd type="triangle"/>
          </a:ln>
          <a:effectLst/>
        </p:spPr>
      </p:cxnSp>
      <p:grpSp>
        <p:nvGrpSpPr>
          <p:cNvPr id="110" name="グループ化 109">
            <a:extLst>
              <a:ext uri="{FF2B5EF4-FFF2-40B4-BE49-F238E27FC236}">
                <a16:creationId xmlns:a16="http://schemas.microsoft.com/office/drawing/2014/main" id="{F6CB1CC6-6173-4997-960C-6EF1EB961C4C}"/>
              </a:ext>
            </a:extLst>
          </p:cNvPr>
          <p:cNvGrpSpPr/>
          <p:nvPr/>
        </p:nvGrpSpPr>
        <p:grpSpPr>
          <a:xfrm>
            <a:off x="2994042" y="1298301"/>
            <a:ext cx="626724" cy="5245629"/>
            <a:chOff x="1365933" y="830359"/>
            <a:chExt cx="626724" cy="3840129"/>
          </a:xfrm>
        </p:grpSpPr>
        <p:sp>
          <p:nvSpPr>
            <p:cNvPr id="111" name="正方形/長方形 110">
              <a:extLst>
                <a:ext uri="{FF2B5EF4-FFF2-40B4-BE49-F238E27FC236}">
                  <a16:creationId xmlns:a16="http://schemas.microsoft.com/office/drawing/2014/main" id="{8758AF72-607D-4D1B-8D6D-A3497446322A}"/>
                </a:ext>
              </a:extLst>
            </p:cNvPr>
            <p:cNvSpPr/>
            <p:nvPr/>
          </p:nvSpPr>
          <p:spPr bwMode="auto">
            <a:xfrm>
              <a:off x="1365933" y="830359"/>
              <a:ext cx="626724" cy="157326"/>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認証認可</a:t>
              </a:r>
              <a:endParaRPr lang="en-US" altLang="ja-JP" sz="800" dirty="0">
                <a:solidFill>
                  <a:prstClr val="black"/>
                </a:solidFill>
                <a:latin typeface="Meiryo UI" panose="020B0604030504040204" pitchFamily="50" charset="-128"/>
                <a:ea typeface="Meiryo UI" panose="020B0604030504040204" pitchFamily="50" charset="-128"/>
              </a:endParaRPr>
            </a:p>
            <a:p>
              <a:pPr algn="ctr"/>
              <a:r>
                <a:rPr lang="ja-JP" altLang="en-US" sz="800" dirty="0">
                  <a:solidFill>
                    <a:prstClr val="black"/>
                  </a:solidFill>
                  <a:latin typeface="Meiryo UI" panose="020B0604030504040204" pitchFamily="50" charset="-128"/>
                  <a:ea typeface="Meiryo UI" panose="020B0604030504040204" pitchFamily="50" charset="-128"/>
                </a:rPr>
                <a:t>サーバ</a:t>
              </a:r>
            </a:p>
          </p:txBody>
        </p:sp>
        <p:cxnSp>
          <p:nvCxnSpPr>
            <p:cNvPr id="112" name="直線コネクタ 111">
              <a:extLst>
                <a:ext uri="{FF2B5EF4-FFF2-40B4-BE49-F238E27FC236}">
                  <a16:creationId xmlns:a16="http://schemas.microsoft.com/office/drawing/2014/main" id="{06363E9C-029A-4A09-8479-FA2528350E38}"/>
                </a:ext>
              </a:extLst>
            </p:cNvPr>
            <p:cNvCxnSpPr>
              <a:cxnSpLocks/>
              <a:stCxn id="111" idx="2"/>
            </p:cNvCxnSpPr>
            <p:nvPr/>
          </p:nvCxnSpPr>
          <p:spPr bwMode="auto">
            <a:xfrm flipH="1">
              <a:off x="1665714" y="987685"/>
              <a:ext cx="13581" cy="3682803"/>
            </a:xfrm>
            <a:prstGeom prst="line">
              <a:avLst/>
            </a:prstGeom>
            <a:noFill/>
            <a:ln w="9525" cap="flat" cmpd="sng" algn="ctr">
              <a:solidFill>
                <a:schemeClr val="tx1"/>
              </a:solidFill>
              <a:prstDash val="solid"/>
              <a:round/>
              <a:headEnd type="none" w="med" len="med"/>
              <a:tailEnd type="none" w="med" len="med"/>
            </a:ln>
            <a:effectLst/>
          </p:spPr>
        </p:cxnSp>
      </p:grpSp>
      <p:sp>
        <p:nvSpPr>
          <p:cNvPr id="30" name="正方形/長方形 29">
            <a:extLst>
              <a:ext uri="{FF2B5EF4-FFF2-40B4-BE49-F238E27FC236}">
                <a16:creationId xmlns:a16="http://schemas.microsoft.com/office/drawing/2014/main" id="{81057805-EFF1-48F8-ABC9-6B5CA3181303}"/>
              </a:ext>
            </a:extLst>
          </p:cNvPr>
          <p:cNvSpPr/>
          <p:nvPr/>
        </p:nvSpPr>
        <p:spPr bwMode="auto">
          <a:xfrm>
            <a:off x="3249659" y="1682792"/>
            <a:ext cx="117633" cy="4725768"/>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
        <p:nvSpPr>
          <p:cNvPr id="121" name="正方形/長方形 120">
            <a:extLst>
              <a:ext uri="{FF2B5EF4-FFF2-40B4-BE49-F238E27FC236}">
                <a16:creationId xmlns:a16="http://schemas.microsoft.com/office/drawing/2014/main" id="{BC3F05EB-2255-4003-97AB-CED20C7837A3}"/>
              </a:ext>
            </a:extLst>
          </p:cNvPr>
          <p:cNvSpPr/>
          <p:nvPr/>
        </p:nvSpPr>
        <p:spPr bwMode="auto">
          <a:xfrm>
            <a:off x="7740348" y="2983922"/>
            <a:ext cx="104822" cy="152924"/>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22" name="直線矢印コネクタ 121">
            <a:extLst>
              <a:ext uri="{FF2B5EF4-FFF2-40B4-BE49-F238E27FC236}">
                <a16:creationId xmlns:a16="http://schemas.microsoft.com/office/drawing/2014/main" id="{09977130-1DAF-41CB-A9E5-2B25C3DD6DB3}"/>
              </a:ext>
            </a:extLst>
          </p:cNvPr>
          <p:cNvCxnSpPr>
            <a:cxnSpLocks/>
            <a:endCxn id="121" idx="0"/>
          </p:cNvCxnSpPr>
          <p:nvPr/>
        </p:nvCxnSpPr>
        <p:spPr bwMode="auto">
          <a:xfrm>
            <a:off x="3384905" y="2980461"/>
            <a:ext cx="4407854" cy="3461"/>
          </a:xfrm>
          <a:prstGeom prst="straightConnector1">
            <a:avLst/>
          </a:prstGeom>
          <a:noFill/>
          <a:ln w="9525" cap="flat" cmpd="sng" algn="ctr">
            <a:solidFill>
              <a:schemeClr val="tx1"/>
            </a:solidFill>
            <a:prstDash val="solid"/>
            <a:round/>
            <a:headEnd type="none" w="med" len="med"/>
            <a:tailEnd type="triangle"/>
          </a:ln>
          <a:effectLst/>
        </p:spPr>
      </p:cxnSp>
      <p:cxnSp>
        <p:nvCxnSpPr>
          <p:cNvPr id="123" name="直線矢印コネクタ 122">
            <a:extLst>
              <a:ext uri="{FF2B5EF4-FFF2-40B4-BE49-F238E27FC236}">
                <a16:creationId xmlns:a16="http://schemas.microsoft.com/office/drawing/2014/main" id="{B67A2588-B4CB-4EED-AE55-78A875A28CE4}"/>
              </a:ext>
            </a:extLst>
          </p:cNvPr>
          <p:cNvCxnSpPr>
            <a:cxnSpLocks/>
            <a:stCxn id="121" idx="2"/>
          </p:cNvCxnSpPr>
          <p:nvPr/>
        </p:nvCxnSpPr>
        <p:spPr bwMode="auto">
          <a:xfrm flipH="1">
            <a:off x="3361892" y="3136846"/>
            <a:ext cx="4430867" cy="0"/>
          </a:xfrm>
          <a:prstGeom prst="straightConnector1">
            <a:avLst/>
          </a:prstGeom>
          <a:noFill/>
          <a:ln w="9525" cap="flat" cmpd="sng" algn="ctr">
            <a:solidFill>
              <a:schemeClr val="tx1"/>
            </a:solidFill>
            <a:prstDash val="solid"/>
            <a:round/>
            <a:headEnd type="none" w="med" len="med"/>
            <a:tailEnd type="triangle"/>
          </a:ln>
          <a:effectLst/>
        </p:spPr>
      </p:cxnSp>
      <p:sp>
        <p:nvSpPr>
          <p:cNvPr id="124" name="テキスト ボックス 123">
            <a:extLst>
              <a:ext uri="{FF2B5EF4-FFF2-40B4-BE49-F238E27FC236}">
                <a16:creationId xmlns:a16="http://schemas.microsoft.com/office/drawing/2014/main" id="{41946A8A-8D9E-43B9-BD78-B4B4E437B151}"/>
              </a:ext>
            </a:extLst>
          </p:cNvPr>
          <p:cNvSpPr txBox="1"/>
          <p:nvPr/>
        </p:nvSpPr>
        <p:spPr>
          <a:xfrm>
            <a:off x="3321502" y="3279404"/>
            <a:ext cx="2586465"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パーミッション作成</a:t>
            </a:r>
            <a:r>
              <a:rPr lang="en-US" altLang="ja-JP" sz="700" dirty="0">
                <a:solidFill>
                  <a:prstClr val="black"/>
                </a:solidFill>
                <a:latin typeface="Meiryo UI" panose="020B0604030504040204" pitchFamily="50" charset="-128"/>
                <a:ea typeface="Meiryo UI" panose="020B0604030504040204" pitchFamily="50" charset="-128"/>
              </a:rPr>
              <a:t>(CADDE</a:t>
            </a:r>
            <a:r>
              <a:rPr lang="ja-JP" altLang="en-US" sz="700" dirty="0">
                <a:solidFill>
                  <a:prstClr val="black"/>
                </a:solidFill>
                <a:latin typeface="Meiryo UI" panose="020B0604030504040204" pitchFamily="50" charset="-128"/>
                <a:ea typeface="Meiryo UI" panose="020B0604030504040204" pitchFamily="50" charset="-128"/>
              </a:rPr>
              <a:t>ユーザ</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提供者</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、リソース、ポリシー</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125" name="正方形/長方形 124">
            <a:extLst>
              <a:ext uri="{FF2B5EF4-FFF2-40B4-BE49-F238E27FC236}">
                <a16:creationId xmlns:a16="http://schemas.microsoft.com/office/drawing/2014/main" id="{01D28EEB-50D7-4AAF-A698-B1A9656266BA}"/>
              </a:ext>
            </a:extLst>
          </p:cNvPr>
          <p:cNvSpPr/>
          <p:nvPr/>
        </p:nvSpPr>
        <p:spPr bwMode="auto">
          <a:xfrm>
            <a:off x="7740634" y="3426247"/>
            <a:ext cx="104822" cy="152924"/>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26" name="直線矢印コネクタ 125">
            <a:extLst>
              <a:ext uri="{FF2B5EF4-FFF2-40B4-BE49-F238E27FC236}">
                <a16:creationId xmlns:a16="http://schemas.microsoft.com/office/drawing/2014/main" id="{F7C9581E-5912-4A6C-A432-961AA9E77F09}"/>
              </a:ext>
            </a:extLst>
          </p:cNvPr>
          <p:cNvCxnSpPr>
            <a:cxnSpLocks/>
            <a:endCxn id="125" idx="0"/>
          </p:cNvCxnSpPr>
          <p:nvPr/>
        </p:nvCxnSpPr>
        <p:spPr bwMode="auto">
          <a:xfrm>
            <a:off x="3385191" y="3422786"/>
            <a:ext cx="4407854" cy="3461"/>
          </a:xfrm>
          <a:prstGeom prst="straightConnector1">
            <a:avLst/>
          </a:prstGeom>
          <a:noFill/>
          <a:ln w="9525" cap="flat" cmpd="sng" algn="ctr">
            <a:solidFill>
              <a:schemeClr val="tx1"/>
            </a:solidFill>
            <a:prstDash val="solid"/>
            <a:round/>
            <a:headEnd type="none" w="med" len="med"/>
            <a:tailEnd type="triangle"/>
          </a:ln>
          <a:effectLst/>
        </p:spPr>
      </p:cxnSp>
      <p:cxnSp>
        <p:nvCxnSpPr>
          <p:cNvPr id="127" name="直線矢印コネクタ 126">
            <a:extLst>
              <a:ext uri="{FF2B5EF4-FFF2-40B4-BE49-F238E27FC236}">
                <a16:creationId xmlns:a16="http://schemas.microsoft.com/office/drawing/2014/main" id="{DD366BD7-C358-44E6-9754-9B5CA92DAD66}"/>
              </a:ext>
            </a:extLst>
          </p:cNvPr>
          <p:cNvCxnSpPr>
            <a:cxnSpLocks/>
            <a:stCxn id="125" idx="2"/>
          </p:cNvCxnSpPr>
          <p:nvPr/>
        </p:nvCxnSpPr>
        <p:spPr bwMode="auto">
          <a:xfrm flipH="1">
            <a:off x="3362178" y="3579171"/>
            <a:ext cx="4430867" cy="0"/>
          </a:xfrm>
          <a:prstGeom prst="straightConnector1">
            <a:avLst/>
          </a:prstGeom>
          <a:noFill/>
          <a:ln w="9525" cap="flat" cmpd="sng" algn="ctr">
            <a:solidFill>
              <a:schemeClr val="tx1"/>
            </a:solidFill>
            <a:prstDash val="solid"/>
            <a:round/>
            <a:headEnd type="none" w="med" len="med"/>
            <a:tailEnd type="triangle"/>
          </a:ln>
          <a:effectLst/>
        </p:spPr>
      </p:cxnSp>
      <p:sp>
        <p:nvSpPr>
          <p:cNvPr id="128" name="テキスト ボックス 127">
            <a:extLst>
              <a:ext uri="{FF2B5EF4-FFF2-40B4-BE49-F238E27FC236}">
                <a16:creationId xmlns:a16="http://schemas.microsoft.com/office/drawing/2014/main" id="{684E0323-5B45-4D4C-910E-3E965F334ED6}"/>
              </a:ext>
            </a:extLst>
          </p:cNvPr>
          <p:cNvSpPr txBox="1"/>
          <p:nvPr/>
        </p:nvSpPr>
        <p:spPr>
          <a:xfrm>
            <a:off x="3317204" y="2841744"/>
            <a:ext cx="2896028"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ポリシー作成</a:t>
            </a:r>
            <a:r>
              <a:rPr lang="en-US" altLang="ja-JP" sz="700" dirty="0">
                <a:solidFill>
                  <a:prstClr val="black"/>
                </a:solidFill>
                <a:latin typeface="Meiryo UI" panose="020B0604030504040204" pitchFamily="50" charset="-128"/>
                <a:ea typeface="Meiryo UI" panose="020B0604030504040204" pitchFamily="50" charset="-128"/>
              </a:rPr>
              <a:t>(CADDE</a:t>
            </a:r>
            <a:r>
              <a:rPr lang="ja-JP" altLang="en-US" sz="700" dirty="0">
                <a:solidFill>
                  <a:prstClr val="black"/>
                </a:solidFill>
                <a:latin typeface="Meiryo UI" panose="020B0604030504040204" pitchFamily="50" charset="-128"/>
                <a:ea typeface="Meiryo UI" panose="020B0604030504040204" pitchFamily="50" charset="-128"/>
              </a:rPr>
              <a:t>ユーザ</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提供者</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a:t>
            </a:r>
            <a:r>
              <a:rPr lang="en-US" altLang="ja-JP" sz="700" dirty="0">
                <a:solidFill>
                  <a:prstClr val="black"/>
                </a:solidFill>
                <a:latin typeface="Meiryo UI" panose="020B0604030504040204" pitchFamily="50" charset="-128"/>
                <a:ea typeface="Meiryo UI" panose="020B0604030504040204" pitchFamily="50" charset="-128"/>
              </a:rPr>
              <a:t>CADDE</a:t>
            </a:r>
            <a:r>
              <a:rPr lang="ja-JP" altLang="en-US" sz="700" dirty="0">
                <a:solidFill>
                  <a:prstClr val="black"/>
                </a:solidFill>
                <a:latin typeface="Meiryo UI" panose="020B0604030504040204" pitchFamily="50" charset="-128"/>
                <a:ea typeface="Meiryo UI" panose="020B0604030504040204" pitchFamily="50" charset="-128"/>
              </a:rPr>
              <a:t>ユーザ</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利用者</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130" name="テキスト ボックス 129">
            <a:extLst>
              <a:ext uri="{FF2B5EF4-FFF2-40B4-BE49-F238E27FC236}">
                <a16:creationId xmlns:a16="http://schemas.microsoft.com/office/drawing/2014/main" id="{B9544776-941A-429B-B3FE-E9064D763FFF}"/>
              </a:ext>
            </a:extLst>
          </p:cNvPr>
          <p:cNvSpPr txBox="1"/>
          <p:nvPr/>
        </p:nvSpPr>
        <p:spPr>
          <a:xfrm>
            <a:off x="7162814" y="2600936"/>
            <a:ext cx="633223"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リソース</a:t>
            </a:r>
          </a:p>
        </p:txBody>
      </p:sp>
      <p:sp>
        <p:nvSpPr>
          <p:cNvPr id="131" name="テキスト ボックス 130">
            <a:extLst>
              <a:ext uri="{FF2B5EF4-FFF2-40B4-BE49-F238E27FC236}">
                <a16:creationId xmlns:a16="http://schemas.microsoft.com/office/drawing/2014/main" id="{740BBC2C-CE44-43DF-B2BC-D17AEE95822E}"/>
              </a:ext>
            </a:extLst>
          </p:cNvPr>
          <p:cNvSpPr txBox="1"/>
          <p:nvPr/>
        </p:nvSpPr>
        <p:spPr>
          <a:xfrm>
            <a:off x="7153350" y="3006321"/>
            <a:ext cx="633223"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ポリシー</a:t>
            </a:r>
          </a:p>
        </p:txBody>
      </p:sp>
      <p:sp>
        <p:nvSpPr>
          <p:cNvPr id="132" name="テキスト ボックス 131">
            <a:extLst>
              <a:ext uri="{FF2B5EF4-FFF2-40B4-BE49-F238E27FC236}">
                <a16:creationId xmlns:a16="http://schemas.microsoft.com/office/drawing/2014/main" id="{1445D889-3E20-40A7-9E28-A0352B785BC9}"/>
              </a:ext>
            </a:extLst>
          </p:cNvPr>
          <p:cNvSpPr txBox="1"/>
          <p:nvPr/>
        </p:nvSpPr>
        <p:spPr>
          <a:xfrm>
            <a:off x="7135802" y="3454661"/>
            <a:ext cx="633223"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パーミッション</a:t>
            </a:r>
          </a:p>
        </p:txBody>
      </p:sp>
    </p:spTree>
    <p:extLst>
      <p:ext uri="{BB962C8B-B14F-4D97-AF65-F5344CB8AC3E}">
        <p14:creationId xmlns:p14="http://schemas.microsoft.com/office/powerpoint/2010/main" val="475266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8F469B8-6D6F-4A66-9B8F-B490668A0305}"/>
              </a:ext>
            </a:extLst>
          </p:cNvPr>
          <p:cNvSpPr/>
          <p:nvPr/>
        </p:nvSpPr>
        <p:spPr bwMode="auto">
          <a:xfrm>
            <a:off x="2762210" y="1106910"/>
            <a:ext cx="5543140" cy="5455866"/>
          </a:xfrm>
          <a:prstGeom prst="rect">
            <a:avLst/>
          </a:prstGeom>
          <a:solidFill>
            <a:schemeClr val="accent1">
              <a:lumMod val="20000"/>
              <a:lumOff val="80000"/>
              <a:alpha val="20000"/>
            </a:schemeClr>
          </a:solidFill>
          <a:ln w="6350">
            <a:solidFill>
              <a:schemeClr val="accent1"/>
            </a:solidFill>
            <a:miter lim="800000"/>
            <a:headEnd/>
            <a:tailEnd/>
          </a:ln>
          <a:effectLst/>
        </p:spPr>
        <p:txBody>
          <a:bodyPr wrap="none" rtlCol="0" anchor="t" anchorCtr="0">
            <a:noAutofit/>
          </a:bodyPr>
          <a:lstStyle/>
          <a:p>
            <a:pPr algn="ctr"/>
            <a:r>
              <a:rPr lang="ja-JP" altLang="en-US" sz="800" b="1" dirty="0">
                <a:solidFill>
                  <a:schemeClr val="accent1"/>
                </a:solidFill>
                <a:latin typeface="+mn-ea"/>
              </a:rPr>
              <a:t>分野間データ連携基盤</a:t>
            </a:r>
            <a:r>
              <a:rPr lang="en-US" altLang="ja-JP" sz="800" b="1" dirty="0">
                <a:solidFill>
                  <a:schemeClr val="accent1"/>
                </a:solidFill>
                <a:latin typeface="+mn-ea"/>
              </a:rPr>
              <a:t>(CADDE)</a:t>
            </a: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59839"/>
            <a:ext cx="9482454" cy="315678"/>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契約を要しない認可情報更新のシーケンスを以下に示す。</a:t>
            </a:r>
            <a:endParaRPr lang="en-US" altLang="ja-JP" sz="16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a:xfrm>
            <a:off x="233998" y="117874"/>
            <a:ext cx="9482453" cy="432000"/>
          </a:xfrm>
        </p:spPr>
        <p:txBody>
          <a:bodyPr>
            <a:no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認証認可方式 </a:t>
            </a:r>
            <a:r>
              <a:rPr lang="en-US" altLang="ja-JP" sz="1800" dirty="0">
                <a:latin typeface="Meiryo UI" panose="020B0604030504040204" pitchFamily="50" charset="-128"/>
                <a:ea typeface="Meiryo UI" panose="020B0604030504040204" pitchFamily="50" charset="-128"/>
              </a:rPr>
              <a:t>&gt; 2.2</a:t>
            </a:r>
            <a:r>
              <a:rPr lang="ja-JP" altLang="en-US" sz="1800" dirty="0">
                <a:latin typeface="Meiryo UI" panose="020B0604030504040204" pitchFamily="50" charset="-128"/>
                <a:ea typeface="Meiryo UI" panose="020B0604030504040204" pitchFamily="50" charset="-128"/>
              </a:rPr>
              <a:t> 分野間データ連携基盤の認証認可シーケンス</a:t>
            </a:r>
            <a:br>
              <a:rPr lang="en-US" altLang="ja-JP" sz="1800" dirty="0">
                <a:latin typeface="Meiryo UI" panose="020B0604030504040204" pitchFamily="50" charset="-128"/>
                <a:ea typeface="Meiryo UI" panose="020B0604030504040204" pitchFamily="50" charset="-128"/>
              </a:rPr>
            </a:br>
            <a:r>
              <a:rPr lang="en-US" altLang="ja-JP" sz="1800" dirty="0">
                <a:latin typeface="Meiryo UI" panose="020B0604030504040204" pitchFamily="50" charset="-128"/>
                <a:ea typeface="Meiryo UI" panose="020B0604030504040204" pitchFamily="50" charset="-128"/>
              </a:rPr>
              <a:t>&gt; 2.2.7 </a:t>
            </a:r>
            <a:r>
              <a:rPr lang="ja-JP" altLang="en-US" sz="1800" dirty="0">
                <a:latin typeface="Meiryo UI" panose="020B0604030504040204" pitchFamily="50" charset="-128"/>
                <a:ea typeface="Meiryo UI" panose="020B0604030504040204" pitchFamily="50" charset="-128"/>
              </a:rPr>
              <a:t>契約を要しない認可情報更新</a:t>
            </a:r>
            <a:endParaRPr kumimoji="1" lang="ja-JP" altLang="en-US" sz="18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721C889F-289F-448C-9096-C6C6424D9D30}"/>
              </a:ext>
            </a:extLst>
          </p:cNvPr>
          <p:cNvSpPr txBox="1"/>
          <p:nvPr/>
        </p:nvSpPr>
        <p:spPr>
          <a:xfrm>
            <a:off x="1017966" y="2120220"/>
            <a:ext cx="1631244" cy="430887"/>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認可情報更新</a:t>
            </a:r>
            <a:r>
              <a:rPr lang="en-US" altLang="ja-JP" sz="700" dirty="0">
                <a:solidFill>
                  <a:prstClr val="black"/>
                </a:solidFill>
                <a:latin typeface="Meiryo UI" panose="020B0604030504040204" pitchFamily="50" charset="-128"/>
                <a:ea typeface="Meiryo UI" panose="020B0604030504040204" pitchFamily="50" charset="-128"/>
              </a:rPr>
              <a:t>(</a:t>
            </a:r>
          </a:p>
          <a:p>
            <a:r>
              <a:rPr lang="en-US" altLang="ja-JP" sz="700" dirty="0">
                <a:solidFill>
                  <a:prstClr val="black"/>
                </a:solidFill>
                <a:latin typeface="Meiryo UI" panose="020B0604030504040204" pitchFamily="50" charset="-128"/>
                <a:ea typeface="Meiryo UI" panose="020B0604030504040204" pitchFamily="50" charset="-128"/>
              </a:rPr>
              <a:t>CADDE</a:t>
            </a:r>
            <a:r>
              <a:rPr lang="ja-JP" altLang="en-US" sz="700" dirty="0">
                <a:solidFill>
                  <a:prstClr val="black"/>
                </a:solidFill>
                <a:latin typeface="Meiryo UI" panose="020B0604030504040204" pitchFamily="50" charset="-128"/>
                <a:ea typeface="Meiryo UI" panose="020B0604030504040204" pitchFamily="50" charset="-128"/>
              </a:rPr>
              <a:t>ユーザ</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提供者</a:t>
            </a:r>
            <a:r>
              <a:rPr lang="en-US" altLang="ja-JP" sz="700" dirty="0">
                <a:solidFill>
                  <a:prstClr val="black"/>
                </a:solidFill>
                <a:latin typeface="Meiryo UI" panose="020B0604030504040204" pitchFamily="50" charset="-128"/>
                <a:ea typeface="Meiryo UI" panose="020B0604030504040204" pitchFamily="50" charset="-128"/>
              </a:rPr>
              <a:t>)</a:t>
            </a:r>
          </a:p>
          <a:p>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URL</a:t>
            </a:r>
          </a:p>
          <a:p>
            <a:r>
              <a:rPr lang="ja-JP" altLang="en-US" sz="700" dirty="0">
                <a:solidFill>
                  <a:prstClr val="black"/>
                </a:solidFill>
                <a:latin typeface="Meiryo UI" panose="020B0604030504040204" pitchFamily="50" charset="-128"/>
                <a:ea typeface="Meiryo UI" panose="020B0604030504040204" pitchFamily="50" charset="-128"/>
              </a:rPr>
              <a:t>認可形態</a:t>
            </a:r>
            <a:r>
              <a:rPr lang="en-US" altLang="ja-JP" sz="700" dirty="0">
                <a:solidFill>
                  <a:prstClr val="black"/>
                </a:solidFill>
                <a:latin typeface="Meiryo UI" panose="020B0604030504040204" pitchFamily="50" charset="-128"/>
                <a:ea typeface="Meiryo UI" panose="020B0604030504040204" pitchFamily="50" charset="-128"/>
              </a:rPr>
              <a:t>)</a:t>
            </a:r>
            <a:endParaRPr lang="ja-JP" altLang="en-US" sz="700" dirty="0">
              <a:solidFill>
                <a:prstClr val="black"/>
              </a:solidFill>
              <a:latin typeface="Meiryo UI" panose="020B0604030504040204" pitchFamily="50" charset="-128"/>
              <a:ea typeface="Meiryo UI" panose="020B0604030504040204" pitchFamily="50" charset="-128"/>
            </a:endParaRPr>
          </a:p>
        </p:txBody>
      </p:sp>
      <p:grpSp>
        <p:nvGrpSpPr>
          <p:cNvPr id="7" name="グループ化 6">
            <a:extLst>
              <a:ext uri="{FF2B5EF4-FFF2-40B4-BE49-F238E27FC236}">
                <a16:creationId xmlns:a16="http://schemas.microsoft.com/office/drawing/2014/main" id="{3549A369-CF4F-485D-99B9-F110831202CE}"/>
              </a:ext>
            </a:extLst>
          </p:cNvPr>
          <p:cNvGrpSpPr/>
          <p:nvPr/>
        </p:nvGrpSpPr>
        <p:grpSpPr>
          <a:xfrm>
            <a:off x="4113246" y="1302011"/>
            <a:ext cx="689244" cy="5257304"/>
            <a:chOff x="1343370" y="744876"/>
            <a:chExt cx="689244" cy="3806242"/>
          </a:xfrm>
        </p:grpSpPr>
        <p:sp>
          <p:nvSpPr>
            <p:cNvPr id="8" name="正方形/長方形 7">
              <a:extLst>
                <a:ext uri="{FF2B5EF4-FFF2-40B4-BE49-F238E27FC236}">
                  <a16:creationId xmlns:a16="http://schemas.microsoft.com/office/drawing/2014/main" id="{2E332D50-1B9F-4609-936A-6E6C20DDB676}"/>
                </a:ext>
              </a:extLst>
            </p:cNvPr>
            <p:cNvSpPr/>
            <p:nvPr/>
          </p:nvSpPr>
          <p:spPr bwMode="auto">
            <a:xfrm>
              <a:off x="1343370" y="744876"/>
              <a:ext cx="689244" cy="157326"/>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利用者コネクタ</a:t>
              </a:r>
            </a:p>
          </p:txBody>
        </p:sp>
        <p:cxnSp>
          <p:nvCxnSpPr>
            <p:cNvPr id="9" name="直線コネクタ 8">
              <a:extLst>
                <a:ext uri="{FF2B5EF4-FFF2-40B4-BE49-F238E27FC236}">
                  <a16:creationId xmlns:a16="http://schemas.microsoft.com/office/drawing/2014/main" id="{AAAD044D-1530-4782-8A84-3130E0A8DA72}"/>
                </a:ext>
              </a:extLst>
            </p:cNvPr>
            <p:cNvCxnSpPr>
              <a:cxnSpLocks/>
              <a:stCxn id="8" idx="2"/>
            </p:cNvCxnSpPr>
            <p:nvPr/>
          </p:nvCxnSpPr>
          <p:spPr bwMode="auto">
            <a:xfrm>
              <a:off x="1687992" y="902202"/>
              <a:ext cx="0" cy="3648916"/>
            </a:xfrm>
            <a:prstGeom prst="line">
              <a:avLst/>
            </a:prstGeom>
            <a:noFill/>
            <a:ln w="9525" cap="flat" cmpd="sng" algn="ctr">
              <a:solidFill>
                <a:schemeClr val="tx1"/>
              </a:solidFill>
              <a:prstDash val="solid"/>
              <a:round/>
              <a:headEnd type="none" w="med" len="med"/>
              <a:tailEnd type="none" w="med" len="med"/>
            </a:ln>
            <a:effectLst/>
          </p:spPr>
        </p:cxnSp>
      </p:grpSp>
      <p:grpSp>
        <p:nvGrpSpPr>
          <p:cNvPr id="10" name="グループ化 9">
            <a:extLst>
              <a:ext uri="{FF2B5EF4-FFF2-40B4-BE49-F238E27FC236}">
                <a16:creationId xmlns:a16="http://schemas.microsoft.com/office/drawing/2014/main" id="{B250FB17-48CE-48F9-B89D-C736820FC907}"/>
              </a:ext>
            </a:extLst>
          </p:cNvPr>
          <p:cNvGrpSpPr/>
          <p:nvPr/>
        </p:nvGrpSpPr>
        <p:grpSpPr>
          <a:xfrm>
            <a:off x="5207488" y="1298301"/>
            <a:ext cx="626724" cy="5245629"/>
            <a:chOff x="1365933" y="830359"/>
            <a:chExt cx="626724" cy="3840129"/>
          </a:xfrm>
        </p:grpSpPr>
        <p:sp>
          <p:nvSpPr>
            <p:cNvPr id="11" name="正方形/長方形 10">
              <a:extLst>
                <a:ext uri="{FF2B5EF4-FFF2-40B4-BE49-F238E27FC236}">
                  <a16:creationId xmlns:a16="http://schemas.microsoft.com/office/drawing/2014/main" id="{F39065C9-5F93-4AC7-94CD-E4F1D44E438D}"/>
                </a:ext>
              </a:extLst>
            </p:cNvPr>
            <p:cNvSpPr/>
            <p:nvPr/>
          </p:nvSpPr>
          <p:spPr bwMode="auto">
            <a:xfrm>
              <a:off x="1365933" y="830359"/>
              <a:ext cx="626724" cy="157326"/>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認証</a:t>
              </a:r>
              <a:endParaRPr lang="en-US" altLang="ja-JP" sz="800" dirty="0">
                <a:solidFill>
                  <a:prstClr val="black"/>
                </a:solidFill>
                <a:latin typeface="Meiryo UI" panose="020B0604030504040204" pitchFamily="50" charset="-128"/>
                <a:ea typeface="Meiryo UI" panose="020B0604030504040204" pitchFamily="50" charset="-128"/>
              </a:endParaRPr>
            </a:p>
            <a:p>
              <a:pPr algn="ctr"/>
              <a:r>
                <a:rPr lang="en-US" altLang="ja-JP" sz="800" dirty="0">
                  <a:solidFill>
                    <a:prstClr val="black"/>
                  </a:solidFill>
                  <a:latin typeface="Meiryo UI" panose="020B0604030504040204" pitchFamily="50" charset="-128"/>
                  <a:ea typeface="Meiryo UI" panose="020B0604030504040204" pitchFamily="50" charset="-128"/>
                </a:rPr>
                <a:t>(KeyCloak)</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2" name="直線コネクタ 11">
              <a:extLst>
                <a:ext uri="{FF2B5EF4-FFF2-40B4-BE49-F238E27FC236}">
                  <a16:creationId xmlns:a16="http://schemas.microsoft.com/office/drawing/2014/main" id="{FF64E60A-5694-412E-844C-1D0A71230748}"/>
                </a:ext>
              </a:extLst>
            </p:cNvPr>
            <p:cNvCxnSpPr>
              <a:cxnSpLocks/>
              <a:stCxn id="11" idx="2"/>
            </p:cNvCxnSpPr>
            <p:nvPr/>
          </p:nvCxnSpPr>
          <p:spPr bwMode="auto">
            <a:xfrm flipH="1">
              <a:off x="1665714" y="987685"/>
              <a:ext cx="13581" cy="3682803"/>
            </a:xfrm>
            <a:prstGeom prst="line">
              <a:avLst/>
            </a:prstGeom>
            <a:noFill/>
            <a:ln w="9525" cap="flat" cmpd="sng" algn="ctr">
              <a:solidFill>
                <a:schemeClr val="tx1"/>
              </a:solidFill>
              <a:prstDash val="solid"/>
              <a:round/>
              <a:headEnd type="none" w="med" len="med"/>
              <a:tailEnd type="none" w="med" len="med"/>
            </a:ln>
            <a:effectLst/>
          </p:spPr>
        </p:cxnSp>
      </p:grpSp>
      <p:grpSp>
        <p:nvGrpSpPr>
          <p:cNvPr id="13" name="グループ化 12">
            <a:extLst>
              <a:ext uri="{FF2B5EF4-FFF2-40B4-BE49-F238E27FC236}">
                <a16:creationId xmlns:a16="http://schemas.microsoft.com/office/drawing/2014/main" id="{E2449295-54E7-4D21-8661-DFA1B5FBFBE0}"/>
              </a:ext>
            </a:extLst>
          </p:cNvPr>
          <p:cNvGrpSpPr/>
          <p:nvPr/>
        </p:nvGrpSpPr>
        <p:grpSpPr>
          <a:xfrm>
            <a:off x="6217577" y="1300487"/>
            <a:ext cx="692881" cy="5258437"/>
            <a:chOff x="1305443" y="744876"/>
            <a:chExt cx="692881" cy="4132840"/>
          </a:xfrm>
        </p:grpSpPr>
        <p:sp>
          <p:nvSpPr>
            <p:cNvPr id="14" name="正方形/長方形 13">
              <a:extLst>
                <a:ext uri="{FF2B5EF4-FFF2-40B4-BE49-F238E27FC236}">
                  <a16:creationId xmlns:a16="http://schemas.microsoft.com/office/drawing/2014/main" id="{A8A0F06C-3380-49C8-A976-B76CD971772A}"/>
                </a:ext>
              </a:extLst>
            </p:cNvPr>
            <p:cNvSpPr/>
            <p:nvPr/>
          </p:nvSpPr>
          <p:spPr bwMode="auto">
            <a:xfrm>
              <a:off x="1305443" y="744876"/>
              <a:ext cx="692881" cy="171679"/>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提供者コネクタ</a:t>
              </a:r>
            </a:p>
          </p:txBody>
        </p:sp>
        <p:cxnSp>
          <p:nvCxnSpPr>
            <p:cNvPr id="15" name="直線コネクタ 14">
              <a:extLst>
                <a:ext uri="{FF2B5EF4-FFF2-40B4-BE49-F238E27FC236}">
                  <a16:creationId xmlns:a16="http://schemas.microsoft.com/office/drawing/2014/main" id="{F8325547-54D2-46C3-8A18-8BBF5FEF07A7}"/>
                </a:ext>
              </a:extLst>
            </p:cNvPr>
            <p:cNvCxnSpPr>
              <a:cxnSpLocks/>
            </p:cNvCxnSpPr>
            <p:nvPr/>
          </p:nvCxnSpPr>
          <p:spPr bwMode="auto">
            <a:xfrm>
              <a:off x="1662361" y="916555"/>
              <a:ext cx="0" cy="3961161"/>
            </a:xfrm>
            <a:prstGeom prst="line">
              <a:avLst/>
            </a:prstGeom>
            <a:noFill/>
            <a:ln w="9525" cap="flat" cmpd="sng" algn="ctr">
              <a:solidFill>
                <a:schemeClr val="tx1"/>
              </a:solidFill>
              <a:prstDash val="solid"/>
              <a:round/>
              <a:headEnd type="none" w="med" len="med"/>
              <a:tailEnd type="none" w="med" len="med"/>
            </a:ln>
            <a:effectLst/>
          </p:spPr>
        </p:cxnSp>
      </p:grpSp>
      <p:grpSp>
        <p:nvGrpSpPr>
          <p:cNvPr id="16" name="グループ化 15">
            <a:extLst>
              <a:ext uri="{FF2B5EF4-FFF2-40B4-BE49-F238E27FC236}">
                <a16:creationId xmlns:a16="http://schemas.microsoft.com/office/drawing/2014/main" id="{D7C4CA11-70F8-4BC0-B3B9-A35E3F92525C}"/>
              </a:ext>
            </a:extLst>
          </p:cNvPr>
          <p:cNvGrpSpPr/>
          <p:nvPr/>
        </p:nvGrpSpPr>
        <p:grpSpPr>
          <a:xfrm>
            <a:off x="7486542" y="1299992"/>
            <a:ext cx="626724" cy="5303302"/>
            <a:chOff x="1365913" y="850113"/>
            <a:chExt cx="626724" cy="4049401"/>
          </a:xfrm>
        </p:grpSpPr>
        <p:sp>
          <p:nvSpPr>
            <p:cNvPr id="17" name="正方形/長方形 16">
              <a:extLst>
                <a:ext uri="{FF2B5EF4-FFF2-40B4-BE49-F238E27FC236}">
                  <a16:creationId xmlns:a16="http://schemas.microsoft.com/office/drawing/2014/main" id="{4275F795-F749-4159-AA8F-D22695E817E6}"/>
                </a:ext>
              </a:extLst>
            </p:cNvPr>
            <p:cNvSpPr/>
            <p:nvPr/>
          </p:nvSpPr>
          <p:spPr bwMode="auto">
            <a:xfrm>
              <a:off x="1365913" y="850113"/>
              <a:ext cx="626724" cy="201048"/>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認可</a:t>
              </a:r>
              <a:endParaRPr lang="en-US" altLang="ja-JP" sz="800" dirty="0">
                <a:solidFill>
                  <a:prstClr val="black"/>
                </a:solidFill>
                <a:latin typeface="Meiryo UI" panose="020B0604030504040204" pitchFamily="50" charset="-128"/>
                <a:ea typeface="Meiryo UI" panose="020B0604030504040204" pitchFamily="50" charset="-128"/>
              </a:endParaRPr>
            </a:p>
            <a:p>
              <a:pPr algn="ctr"/>
              <a:r>
                <a:rPr lang="en-US" altLang="ja-JP" sz="800" dirty="0">
                  <a:solidFill>
                    <a:prstClr val="black"/>
                  </a:solidFill>
                  <a:latin typeface="Meiryo UI" panose="020B0604030504040204" pitchFamily="50" charset="-128"/>
                  <a:ea typeface="Meiryo UI" panose="020B0604030504040204" pitchFamily="50" charset="-128"/>
                </a:rPr>
                <a:t>(KeyCloak)</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18" name="直線コネクタ 17">
              <a:extLst>
                <a:ext uri="{FF2B5EF4-FFF2-40B4-BE49-F238E27FC236}">
                  <a16:creationId xmlns:a16="http://schemas.microsoft.com/office/drawing/2014/main" id="{B4DFED01-1312-4043-9580-7A97596C5991}"/>
                </a:ext>
              </a:extLst>
            </p:cNvPr>
            <p:cNvCxnSpPr>
              <a:cxnSpLocks/>
              <a:stCxn id="17" idx="2"/>
            </p:cNvCxnSpPr>
            <p:nvPr/>
          </p:nvCxnSpPr>
          <p:spPr bwMode="auto">
            <a:xfrm flipH="1">
              <a:off x="1674207" y="1051161"/>
              <a:ext cx="0" cy="3848353"/>
            </a:xfrm>
            <a:prstGeom prst="line">
              <a:avLst/>
            </a:prstGeom>
            <a:noFill/>
            <a:ln w="9525" cap="flat" cmpd="sng" algn="ctr">
              <a:solidFill>
                <a:schemeClr val="tx1"/>
              </a:solidFill>
              <a:prstDash val="solid"/>
              <a:round/>
              <a:headEnd type="none" w="med" len="med"/>
              <a:tailEnd type="none" w="med" len="med"/>
            </a:ln>
            <a:effectLst/>
          </p:spPr>
        </p:cxnSp>
      </p:grpSp>
      <p:grpSp>
        <p:nvGrpSpPr>
          <p:cNvPr id="19" name="グループ化 18">
            <a:extLst>
              <a:ext uri="{FF2B5EF4-FFF2-40B4-BE49-F238E27FC236}">
                <a16:creationId xmlns:a16="http://schemas.microsoft.com/office/drawing/2014/main" id="{B6844E40-C070-431B-886E-AB885E36C552}"/>
              </a:ext>
            </a:extLst>
          </p:cNvPr>
          <p:cNvGrpSpPr/>
          <p:nvPr/>
        </p:nvGrpSpPr>
        <p:grpSpPr>
          <a:xfrm>
            <a:off x="8421593" y="1302889"/>
            <a:ext cx="626724" cy="5280276"/>
            <a:chOff x="1371600" y="744878"/>
            <a:chExt cx="626724" cy="3822670"/>
          </a:xfrm>
        </p:grpSpPr>
        <p:sp>
          <p:nvSpPr>
            <p:cNvPr id="20" name="正方形/長方形 19">
              <a:extLst>
                <a:ext uri="{FF2B5EF4-FFF2-40B4-BE49-F238E27FC236}">
                  <a16:creationId xmlns:a16="http://schemas.microsoft.com/office/drawing/2014/main" id="{6FEED3D6-29A0-4CFD-800D-FF3939BA66B4}"/>
                </a:ext>
              </a:extLst>
            </p:cNvPr>
            <p:cNvSpPr/>
            <p:nvPr/>
          </p:nvSpPr>
          <p:spPr bwMode="auto">
            <a:xfrm>
              <a:off x="1371600" y="744878"/>
              <a:ext cx="626724" cy="173948"/>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データ管理</a:t>
              </a:r>
            </a:p>
          </p:txBody>
        </p:sp>
        <p:cxnSp>
          <p:nvCxnSpPr>
            <p:cNvPr id="21" name="直線コネクタ 20">
              <a:extLst>
                <a:ext uri="{FF2B5EF4-FFF2-40B4-BE49-F238E27FC236}">
                  <a16:creationId xmlns:a16="http://schemas.microsoft.com/office/drawing/2014/main" id="{D0473F51-34A8-499B-A4BB-F9EACD72250B}"/>
                </a:ext>
              </a:extLst>
            </p:cNvPr>
            <p:cNvCxnSpPr>
              <a:cxnSpLocks/>
              <a:stCxn id="20" idx="2"/>
            </p:cNvCxnSpPr>
            <p:nvPr/>
          </p:nvCxnSpPr>
          <p:spPr bwMode="auto">
            <a:xfrm>
              <a:off x="1684962" y="918826"/>
              <a:ext cx="0" cy="3648722"/>
            </a:xfrm>
            <a:prstGeom prst="line">
              <a:avLst/>
            </a:prstGeom>
            <a:noFill/>
            <a:ln w="9525" cap="flat" cmpd="sng" algn="ctr">
              <a:solidFill>
                <a:schemeClr val="tx1"/>
              </a:solidFill>
              <a:prstDash val="solid"/>
              <a:round/>
              <a:headEnd type="none" w="med" len="med"/>
              <a:tailEnd type="none" w="med" len="med"/>
            </a:ln>
            <a:effectLst/>
          </p:spPr>
        </p:cxnSp>
      </p:grpSp>
      <p:grpSp>
        <p:nvGrpSpPr>
          <p:cNvPr id="22" name="グループ化 21">
            <a:extLst>
              <a:ext uri="{FF2B5EF4-FFF2-40B4-BE49-F238E27FC236}">
                <a16:creationId xmlns:a16="http://schemas.microsoft.com/office/drawing/2014/main" id="{011AD97B-A446-4BC4-BD06-8ED82DF1E90D}"/>
              </a:ext>
            </a:extLst>
          </p:cNvPr>
          <p:cNvGrpSpPr/>
          <p:nvPr/>
        </p:nvGrpSpPr>
        <p:grpSpPr>
          <a:xfrm>
            <a:off x="1780407" y="1301118"/>
            <a:ext cx="626724" cy="5280890"/>
            <a:chOff x="1371600" y="744877"/>
            <a:chExt cx="626724" cy="4031903"/>
          </a:xfrm>
          <a:solidFill>
            <a:schemeClr val="bg1"/>
          </a:solidFill>
        </p:grpSpPr>
        <p:sp>
          <p:nvSpPr>
            <p:cNvPr id="23" name="正方形/長方形 22">
              <a:extLst>
                <a:ext uri="{FF2B5EF4-FFF2-40B4-BE49-F238E27FC236}">
                  <a16:creationId xmlns:a16="http://schemas.microsoft.com/office/drawing/2014/main" id="{D64E89A2-B19E-41A3-AC7A-A0E85EBE96B5}"/>
                </a:ext>
              </a:extLst>
            </p:cNvPr>
            <p:cNvSpPr/>
            <p:nvPr/>
          </p:nvSpPr>
          <p:spPr bwMode="auto">
            <a:xfrm>
              <a:off x="1371600" y="744877"/>
              <a:ext cx="626724" cy="183917"/>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en-US" altLang="ja-JP" sz="800" dirty="0">
                  <a:solidFill>
                    <a:prstClr val="black"/>
                  </a:solidFill>
                  <a:latin typeface="Meiryo UI" panose="020B0604030504040204" pitchFamily="50" charset="-128"/>
                  <a:ea typeface="Meiryo UI" panose="020B0604030504040204" pitchFamily="50" charset="-128"/>
                </a:rPr>
                <a:t>WebApp</a:t>
              </a: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24" name="直線コネクタ 23">
              <a:extLst>
                <a:ext uri="{FF2B5EF4-FFF2-40B4-BE49-F238E27FC236}">
                  <a16:creationId xmlns:a16="http://schemas.microsoft.com/office/drawing/2014/main" id="{F335ABFA-D878-4EC7-862F-18EE577D8A44}"/>
                </a:ext>
              </a:extLst>
            </p:cNvPr>
            <p:cNvCxnSpPr>
              <a:cxnSpLocks/>
              <a:stCxn id="23" idx="2"/>
            </p:cNvCxnSpPr>
            <p:nvPr/>
          </p:nvCxnSpPr>
          <p:spPr bwMode="auto">
            <a:xfrm>
              <a:off x="1684962" y="928794"/>
              <a:ext cx="0" cy="3847986"/>
            </a:xfrm>
            <a:prstGeom prst="line">
              <a:avLst/>
            </a:prstGeom>
            <a:grpFill/>
            <a:ln w="9525" cap="flat" cmpd="sng" algn="ctr">
              <a:solidFill>
                <a:schemeClr val="tx1"/>
              </a:solidFill>
              <a:prstDash val="solid"/>
              <a:round/>
              <a:headEnd type="none" w="med" len="med"/>
              <a:tailEnd type="none" w="med" len="med"/>
            </a:ln>
            <a:effectLst/>
          </p:spPr>
        </p:cxnSp>
      </p:grpSp>
      <p:grpSp>
        <p:nvGrpSpPr>
          <p:cNvPr id="25" name="グループ化 24">
            <a:extLst>
              <a:ext uri="{FF2B5EF4-FFF2-40B4-BE49-F238E27FC236}">
                <a16:creationId xmlns:a16="http://schemas.microsoft.com/office/drawing/2014/main" id="{20E3C844-16F7-4E4D-A277-1A3A1EA3B67E}"/>
              </a:ext>
            </a:extLst>
          </p:cNvPr>
          <p:cNvGrpSpPr/>
          <p:nvPr/>
        </p:nvGrpSpPr>
        <p:grpSpPr>
          <a:xfrm>
            <a:off x="653766" y="1286167"/>
            <a:ext cx="626724" cy="5247772"/>
            <a:chOff x="1351493" y="744877"/>
            <a:chExt cx="626724" cy="4194609"/>
          </a:xfrm>
          <a:solidFill>
            <a:schemeClr val="bg1">
              <a:lumMod val="75000"/>
            </a:schemeClr>
          </a:solidFill>
        </p:grpSpPr>
        <p:sp>
          <p:nvSpPr>
            <p:cNvPr id="26" name="正方形/長方形 25">
              <a:extLst>
                <a:ext uri="{FF2B5EF4-FFF2-40B4-BE49-F238E27FC236}">
                  <a16:creationId xmlns:a16="http://schemas.microsoft.com/office/drawing/2014/main" id="{805312C9-AE39-43AE-A215-5C3017D7A87E}"/>
                </a:ext>
              </a:extLst>
            </p:cNvPr>
            <p:cNvSpPr/>
            <p:nvPr/>
          </p:nvSpPr>
          <p:spPr bwMode="auto">
            <a:xfrm>
              <a:off x="1351493" y="744877"/>
              <a:ext cx="626724" cy="166075"/>
            </a:xfrm>
            <a:prstGeom prst="rect">
              <a:avLst/>
            </a:prstGeom>
            <a:grp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提供者</a:t>
              </a:r>
            </a:p>
          </p:txBody>
        </p:sp>
        <p:cxnSp>
          <p:nvCxnSpPr>
            <p:cNvPr id="27" name="直線コネクタ 26">
              <a:extLst>
                <a:ext uri="{FF2B5EF4-FFF2-40B4-BE49-F238E27FC236}">
                  <a16:creationId xmlns:a16="http://schemas.microsoft.com/office/drawing/2014/main" id="{C9DB8A63-8ACE-486F-BC2B-B5836F16FD87}"/>
                </a:ext>
              </a:extLst>
            </p:cNvPr>
            <p:cNvCxnSpPr>
              <a:cxnSpLocks/>
              <a:stCxn id="26" idx="2"/>
            </p:cNvCxnSpPr>
            <p:nvPr/>
          </p:nvCxnSpPr>
          <p:spPr bwMode="auto">
            <a:xfrm flipH="1">
              <a:off x="1653925" y="910952"/>
              <a:ext cx="0" cy="4028534"/>
            </a:xfrm>
            <a:prstGeom prst="line">
              <a:avLst/>
            </a:prstGeom>
            <a:grpFill/>
            <a:ln w="9525" cap="flat" cmpd="sng" algn="ctr">
              <a:solidFill>
                <a:schemeClr val="tx1"/>
              </a:solidFill>
              <a:prstDash val="solid"/>
              <a:round/>
              <a:headEnd type="none" w="med" len="med"/>
              <a:tailEnd type="none" w="med" len="med"/>
            </a:ln>
            <a:effectLst/>
          </p:spPr>
        </p:cxnSp>
      </p:grpSp>
      <p:sp>
        <p:nvSpPr>
          <p:cNvPr id="28" name="正方形/長方形 27">
            <a:extLst>
              <a:ext uri="{FF2B5EF4-FFF2-40B4-BE49-F238E27FC236}">
                <a16:creationId xmlns:a16="http://schemas.microsoft.com/office/drawing/2014/main" id="{9DD920DA-3924-4AF9-B0F2-6B3C7C61DEF8}"/>
              </a:ext>
            </a:extLst>
          </p:cNvPr>
          <p:cNvSpPr/>
          <p:nvPr/>
        </p:nvSpPr>
        <p:spPr bwMode="auto">
          <a:xfrm>
            <a:off x="902710" y="1572244"/>
            <a:ext cx="112337" cy="4827545"/>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32" name="直線矢印コネクタ 31">
            <a:extLst>
              <a:ext uri="{FF2B5EF4-FFF2-40B4-BE49-F238E27FC236}">
                <a16:creationId xmlns:a16="http://schemas.microsoft.com/office/drawing/2014/main" id="{B35D9AB8-E579-4868-BDE0-7847B2F3E829}"/>
              </a:ext>
            </a:extLst>
          </p:cNvPr>
          <p:cNvCxnSpPr>
            <a:cxnSpLocks/>
          </p:cNvCxnSpPr>
          <p:nvPr/>
        </p:nvCxnSpPr>
        <p:spPr bwMode="auto">
          <a:xfrm>
            <a:off x="1015047" y="2576392"/>
            <a:ext cx="2232535" cy="0"/>
          </a:xfrm>
          <a:prstGeom prst="straightConnector1">
            <a:avLst/>
          </a:prstGeom>
          <a:noFill/>
          <a:ln w="9525" cap="flat" cmpd="sng" algn="ctr">
            <a:solidFill>
              <a:schemeClr val="tx1"/>
            </a:solidFill>
            <a:prstDash val="solid"/>
            <a:round/>
            <a:headEnd type="none" w="med" len="med"/>
            <a:tailEnd type="triangle"/>
          </a:ln>
          <a:effectLst/>
        </p:spPr>
      </p:cxnSp>
      <p:sp>
        <p:nvSpPr>
          <p:cNvPr id="35" name="テキスト ボックス 34">
            <a:extLst>
              <a:ext uri="{FF2B5EF4-FFF2-40B4-BE49-F238E27FC236}">
                <a16:creationId xmlns:a16="http://schemas.microsoft.com/office/drawing/2014/main" id="{69D97B9A-6916-4105-8F46-072C446347B9}"/>
              </a:ext>
            </a:extLst>
          </p:cNvPr>
          <p:cNvSpPr txBox="1"/>
          <p:nvPr/>
        </p:nvSpPr>
        <p:spPr>
          <a:xfrm>
            <a:off x="3321216" y="2436675"/>
            <a:ext cx="2664961"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リソース作成</a:t>
            </a:r>
            <a:r>
              <a:rPr lang="en-US" altLang="ja-JP" sz="700" dirty="0">
                <a:solidFill>
                  <a:prstClr val="black"/>
                </a:solidFill>
                <a:latin typeface="Meiryo UI" panose="020B0604030504040204" pitchFamily="50" charset="-128"/>
                <a:ea typeface="Meiryo UI" panose="020B0604030504040204" pitchFamily="50" charset="-128"/>
              </a:rPr>
              <a:t>(CADDE</a:t>
            </a:r>
            <a:r>
              <a:rPr lang="ja-JP" altLang="en-US" sz="700" dirty="0">
                <a:solidFill>
                  <a:prstClr val="black"/>
                </a:solidFill>
                <a:latin typeface="Meiryo UI" panose="020B0604030504040204" pitchFamily="50" charset="-128"/>
                <a:ea typeface="Meiryo UI" panose="020B0604030504040204" pitchFamily="50" charset="-128"/>
              </a:rPr>
              <a:t>ユーザ</a:t>
            </a:r>
            <a:r>
              <a:rPr lang="en-US" altLang="ja-JP" sz="700" dirty="0">
                <a:solidFill>
                  <a:prstClr val="black"/>
                </a:solidFill>
                <a:latin typeface="Meiryo UI" panose="020B0604030504040204" pitchFamily="50" charset="-128"/>
                <a:ea typeface="Meiryo UI" panose="020B0604030504040204" pitchFamily="50" charset="-128"/>
              </a:rPr>
              <a:t>ID(</a:t>
            </a:r>
            <a:r>
              <a:rPr lang="ja-JP" altLang="en-US" sz="700" dirty="0">
                <a:solidFill>
                  <a:prstClr val="black"/>
                </a:solidFill>
                <a:latin typeface="Meiryo UI" panose="020B0604030504040204" pitchFamily="50" charset="-128"/>
                <a:ea typeface="Meiryo UI" panose="020B0604030504040204" pitchFamily="50" charset="-128"/>
              </a:rPr>
              <a:t>提供者</a:t>
            </a:r>
            <a:r>
              <a:rPr lang="en-US" altLang="ja-JP" sz="700" dirty="0">
                <a:solidFill>
                  <a:prstClr val="black"/>
                </a:solidFill>
                <a:latin typeface="Meiryo UI" panose="020B0604030504040204" pitchFamily="50" charset="-128"/>
                <a:ea typeface="Meiryo UI" panose="020B0604030504040204" pitchFamily="50" charset="-128"/>
              </a:rPr>
              <a:t>)</a:t>
            </a:r>
            <a:r>
              <a:rPr lang="ja-JP" altLang="en-US" sz="700" dirty="0">
                <a:solidFill>
                  <a:prstClr val="black"/>
                </a:solidFill>
                <a:latin typeface="Meiryo UI" panose="020B0604030504040204" pitchFamily="50" charset="-128"/>
                <a:ea typeface="Meiryo UI" panose="020B0604030504040204" pitchFamily="50" charset="-128"/>
              </a:rPr>
              <a:t>、リソース</a:t>
            </a:r>
            <a:r>
              <a:rPr lang="en-US" altLang="ja-JP" sz="700" dirty="0">
                <a:solidFill>
                  <a:prstClr val="black"/>
                </a:solidFill>
                <a:latin typeface="Meiryo UI" panose="020B0604030504040204" pitchFamily="50" charset="-128"/>
                <a:ea typeface="Meiryo UI" panose="020B0604030504040204" pitchFamily="50" charset="-128"/>
              </a:rPr>
              <a:t>URL)</a:t>
            </a:r>
            <a:endParaRPr lang="ja-JP" altLang="en-US" sz="700" dirty="0">
              <a:solidFill>
                <a:prstClr val="black"/>
              </a:solidFill>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3CE5B227-A418-4B16-9C13-45E80C7852E4}"/>
              </a:ext>
            </a:extLst>
          </p:cNvPr>
          <p:cNvSpPr txBox="1"/>
          <p:nvPr/>
        </p:nvSpPr>
        <p:spPr>
          <a:xfrm>
            <a:off x="2635572" y="2598619"/>
            <a:ext cx="675144"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更新結果</a:t>
            </a:r>
          </a:p>
        </p:txBody>
      </p:sp>
      <p:sp>
        <p:nvSpPr>
          <p:cNvPr id="109" name="正方形/長方形 108">
            <a:extLst>
              <a:ext uri="{FF2B5EF4-FFF2-40B4-BE49-F238E27FC236}">
                <a16:creationId xmlns:a16="http://schemas.microsoft.com/office/drawing/2014/main" id="{C0FB6C14-9059-450B-A111-3164E58AACF4}"/>
              </a:ext>
            </a:extLst>
          </p:cNvPr>
          <p:cNvSpPr/>
          <p:nvPr/>
        </p:nvSpPr>
        <p:spPr bwMode="auto">
          <a:xfrm>
            <a:off x="7740348" y="2571487"/>
            <a:ext cx="104822" cy="152924"/>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cxnSp>
        <p:nvCxnSpPr>
          <p:cNvPr id="33" name="直線矢印コネクタ 32">
            <a:extLst>
              <a:ext uri="{FF2B5EF4-FFF2-40B4-BE49-F238E27FC236}">
                <a16:creationId xmlns:a16="http://schemas.microsoft.com/office/drawing/2014/main" id="{CF7A8EE8-5B7F-486C-B258-F29089529BC1}"/>
              </a:ext>
            </a:extLst>
          </p:cNvPr>
          <p:cNvCxnSpPr>
            <a:cxnSpLocks/>
            <a:endCxn id="109" idx="0"/>
          </p:cNvCxnSpPr>
          <p:nvPr/>
        </p:nvCxnSpPr>
        <p:spPr bwMode="auto">
          <a:xfrm>
            <a:off x="3384905" y="2568026"/>
            <a:ext cx="4407854" cy="3461"/>
          </a:xfrm>
          <a:prstGeom prst="straightConnector1">
            <a:avLst/>
          </a:prstGeom>
          <a:noFill/>
          <a:ln w="9525" cap="flat" cmpd="sng" algn="ctr">
            <a:solidFill>
              <a:schemeClr val="tx1"/>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B2C793E-3CE5-4A41-B7E0-857C17167C1B}"/>
              </a:ext>
            </a:extLst>
          </p:cNvPr>
          <p:cNvCxnSpPr>
            <a:cxnSpLocks/>
            <a:stCxn id="109" idx="2"/>
          </p:cNvCxnSpPr>
          <p:nvPr/>
        </p:nvCxnSpPr>
        <p:spPr bwMode="auto">
          <a:xfrm flipH="1">
            <a:off x="3361892" y="2724411"/>
            <a:ext cx="4430867"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725C305E-7831-49DB-983E-7BAEAAC12297}"/>
              </a:ext>
            </a:extLst>
          </p:cNvPr>
          <p:cNvCxnSpPr>
            <a:cxnSpLocks/>
          </p:cNvCxnSpPr>
          <p:nvPr/>
        </p:nvCxnSpPr>
        <p:spPr bwMode="auto">
          <a:xfrm flipH="1">
            <a:off x="1015047" y="2730940"/>
            <a:ext cx="2229918" cy="0"/>
          </a:xfrm>
          <a:prstGeom prst="straightConnector1">
            <a:avLst/>
          </a:prstGeom>
          <a:noFill/>
          <a:ln w="9525" cap="flat" cmpd="sng" algn="ctr">
            <a:solidFill>
              <a:schemeClr val="tx1"/>
            </a:solidFill>
            <a:prstDash val="solid"/>
            <a:round/>
            <a:headEnd type="none" w="med" len="med"/>
            <a:tailEnd type="triangle"/>
          </a:ln>
          <a:effectLst/>
        </p:spPr>
      </p:cxnSp>
      <p:grpSp>
        <p:nvGrpSpPr>
          <p:cNvPr id="110" name="グループ化 109">
            <a:extLst>
              <a:ext uri="{FF2B5EF4-FFF2-40B4-BE49-F238E27FC236}">
                <a16:creationId xmlns:a16="http://schemas.microsoft.com/office/drawing/2014/main" id="{F6CB1CC6-6173-4997-960C-6EF1EB961C4C}"/>
              </a:ext>
            </a:extLst>
          </p:cNvPr>
          <p:cNvGrpSpPr/>
          <p:nvPr/>
        </p:nvGrpSpPr>
        <p:grpSpPr>
          <a:xfrm>
            <a:off x="2994042" y="1298301"/>
            <a:ext cx="626724" cy="5245629"/>
            <a:chOff x="1365933" y="830359"/>
            <a:chExt cx="626724" cy="3840129"/>
          </a:xfrm>
        </p:grpSpPr>
        <p:sp>
          <p:nvSpPr>
            <p:cNvPr id="111" name="正方形/長方形 110">
              <a:extLst>
                <a:ext uri="{FF2B5EF4-FFF2-40B4-BE49-F238E27FC236}">
                  <a16:creationId xmlns:a16="http://schemas.microsoft.com/office/drawing/2014/main" id="{8758AF72-607D-4D1B-8D6D-A3497446322A}"/>
                </a:ext>
              </a:extLst>
            </p:cNvPr>
            <p:cNvSpPr/>
            <p:nvPr/>
          </p:nvSpPr>
          <p:spPr bwMode="auto">
            <a:xfrm>
              <a:off x="1365933" y="830359"/>
              <a:ext cx="626724" cy="157326"/>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認証認可</a:t>
              </a:r>
              <a:endParaRPr lang="en-US" altLang="ja-JP" sz="800" dirty="0">
                <a:solidFill>
                  <a:prstClr val="black"/>
                </a:solidFill>
                <a:latin typeface="Meiryo UI" panose="020B0604030504040204" pitchFamily="50" charset="-128"/>
                <a:ea typeface="Meiryo UI" panose="020B0604030504040204" pitchFamily="50" charset="-128"/>
              </a:endParaRPr>
            </a:p>
            <a:p>
              <a:pPr algn="ctr"/>
              <a:r>
                <a:rPr lang="ja-JP" altLang="en-US" sz="800" dirty="0">
                  <a:solidFill>
                    <a:prstClr val="black"/>
                  </a:solidFill>
                  <a:latin typeface="Meiryo UI" panose="020B0604030504040204" pitchFamily="50" charset="-128"/>
                  <a:ea typeface="Meiryo UI" panose="020B0604030504040204" pitchFamily="50" charset="-128"/>
                </a:rPr>
                <a:t>サーバ</a:t>
              </a:r>
            </a:p>
          </p:txBody>
        </p:sp>
        <p:cxnSp>
          <p:nvCxnSpPr>
            <p:cNvPr id="112" name="直線コネクタ 111">
              <a:extLst>
                <a:ext uri="{FF2B5EF4-FFF2-40B4-BE49-F238E27FC236}">
                  <a16:creationId xmlns:a16="http://schemas.microsoft.com/office/drawing/2014/main" id="{06363E9C-029A-4A09-8479-FA2528350E38}"/>
                </a:ext>
              </a:extLst>
            </p:cNvPr>
            <p:cNvCxnSpPr>
              <a:cxnSpLocks/>
              <a:stCxn id="111" idx="2"/>
            </p:cNvCxnSpPr>
            <p:nvPr/>
          </p:nvCxnSpPr>
          <p:spPr bwMode="auto">
            <a:xfrm flipH="1">
              <a:off x="1665714" y="987685"/>
              <a:ext cx="13581" cy="3682803"/>
            </a:xfrm>
            <a:prstGeom prst="line">
              <a:avLst/>
            </a:prstGeom>
            <a:noFill/>
            <a:ln w="9525" cap="flat" cmpd="sng" algn="ctr">
              <a:solidFill>
                <a:schemeClr val="tx1"/>
              </a:solidFill>
              <a:prstDash val="solid"/>
              <a:round/>
              <a:headEnd type="none" w="med" len="med"/>
              <a:tailEnd type="none" w="med" len="med"/>
            </a:ln>
            <a:effectLst/>
          </p:spPr>
        </p:cxnSp>
      </p:grpSp>
      <p:sp>
        <p:nvSpPr>
          <p:cNvPr id="30" name="正方形/長方形 29">
            <a:extLst>
              <a:ext uri="{FF2B5EF4-FFF2-40B4-BE49-F238E27FC236}">
                <a16:creationId xmlns:a16="http://schemas.microsoft.com/office/drawing/2014/main" id="{81057805-EFF1-48F8-ABC9-6B5CA3181303}"/>
              </a:ext>
            </a:extLst>
          </p:cNvPr>
          <p:cNvSpPr/>
          <p:nvPr/>
        </p:nvSpPr>
        <p:spPr bwMode="auto">
          <a:xfrm>
            <a:off x="3249659" y="1682792"/>
            <a:ext cx="117633" cy="4725768"/>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endParaRPr lang="ja-JP" altLang="en-US" sz="800" dirty="0">
              <a:solidFill>
                <a:prstClr val="black"/>
              </a:solidFill>
              <a:latin typeface="Meiryo UI" panose="020B0604030504040204" pitchFamily="50" charset="-128"/>
              <a:ea typeface="Meiryo UI" panose="020B0604030504040204" pitchFamily="50" charset="-128"/>
            </a:endParaRPr>
          </a:p>
        </p:txBody>
      </p:sp>
      <p:sp>
        <p:nvSpPr>
          <p:cNvPr id="130" name="テキスト ボックス 129">
            <a:extLst>
              <a:ext uri="{FF2B5EF4-FFF2-40B4-BE49-F238E27FC236}">
                <a16:creationId xmlns:a16="http://schemas.microsoft.com/office/drawing/2014/main" id="{B9544776-941A-429B-B3FE-E9064D763FFF}"/>
              </a:ext>
            </a:extLst>
          </p:cNvPr>
          <p:cNvSpPr txBox="1"/>
          <p:nvPr/>
        </p:nvSpPr>
        <p:spPr>
          <a:xfrm>
            <a:off x="7162814" y="2600936"/>
            <a:ext cx="633223" cy="107722"/>
          </a:xfrm>
          <a:prstGeom prst="rect">
            <a:avLst/>
          </a:prstGeom>
          <a:noFill/>
        </p:spPr>
        <p:txBody>
          <a:bodyPr wrap="square" tIns="0" bIns="0" rtlCol="0">
            <a:spAutoFit/>
          </a:bodyPr>
          <a:lstStyle/>
          <a:p>
            <a:r>
              <a:rPr lang="ja-JP" altLang="en-US" sz="700" dirty="0">
                <a:solidFill>
                  <a:prstClr val="black"/>
                </a:solidFill>
                <a:latin typeface="Meiryo UI" panose="020B0604030504040204" pitchFamily="50" charset="-128"/>
                <a:ea typeface="Meiryo UI" panose="020B0604030504040204" pitchFamily="50" charset="-128"/>
              </a:rPr>
              <a:t>リソース</a:t>
            </a:r>
          </a:p>
        </p:txBody>
      </p:sp>
    </p:spTree>
    <p:extLst>
      <p:ext uri="{BB962C8B-B14F-4D97-AF65-F5344CB8AC3E}">
        <p14:creationId xmlns:p14="http://schemas.microsoft.com/office/powerpoint/2010/main" val="1624732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59837"/>
            <a:ext cx="9482454" cy="1192773"/>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認証認可サービスは認証用レルムと認可用レルムを保持する。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認証レルムは利用者コネクタの認証情報を保持し、利用者コネクタからの認証リクエストを受け付ける。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認可レルムは提供者コネクタの認証情報および認可情報を保持し、提供者コネクタからの認証リクエストを受け付け、取得要求されているデータの認可を確認する。</a:t>
            </a:r>
            <a:endParaRPr lang="en-US" altLang="ja-JP" sz="16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2000" dirty="0">
                <a:latin typeface="Meiryo UI" panose="020B0604030504040204" pitchFamily="50" charset="-128"/>
                <a:ea typeface="Meiryo UI" panose="020B0604030504040204" pitchFamily="50" charset="-128"/>
              </a:rPr>
              <a:t>2. </a:t>
            </a:r>
            <a:r>
              <a:rPr lang="ja-JP" altLang="en-US" sz="2000" dirty="0">
                <a:latin typeface="Meiryo UI" panose="020B0604030504040204" pitchFamily="50" charset="-128"/>
                <a:ea typeface="Meiryo UI" panose="020B0604030504040204" pitchFamily="50" charset="-128"/>
              </a:rPr>
              <a:t>認証認可方式 </a:t>
            </a:r>
            <a:r>
              <a:rPr lang="en-US" altLang="ja-JP" sz="2000" dirty="0">
                <a:latin typeface="Meiryo UI" panose="020B0604030504040204" pitchFamily="50" charset="-128"/>
                <a:ea typeface="Meiryo UI" panose="020B0604030504040204" pitchFamily="50" charset="-128"/>
              </a:rPr>
              <a:t>&gt; 2.4 </a:t>
            </a:r>
            <a:r>
              <a:rPr lang="ja-JP" altLang="en-US" sz="2000" dirty="0">
                <a:latin typeface="Meiryo UI" panose="020B0604030504040204" pitchFamily="50" charset="-128"/>
                <a:ea typeface="Meiryo UI" panose="020B0604030504040204" pitchFamily="50" charset="-128"/>
              </a:rPr>
              <a:t>分野間データ連携基盤の認証認可の構成</a:t>
            </a:r>
            <a:r>
              <a:rPr lang="en-US" altLang="ja-JP" sz="2000" dirty="0">
                <a:latin typeface="Meiryo UI" panose="020B0604030504040204" pitchFamily="50" charset="-128"/>
                <a:ea typeface="Meiryo UI" panose="020B0604030504040204" pitchFamily="50" charset="-128"/>
              </a:rPr>
              <a:t>(1/4)</a:t>
            </a:r>
            <a:endParaRPr kumimoji="1" lang="ja-JP" altLang="en-US" sz="2000" dirty="0">
              <a:latin typeface="Meiryo UI" panose="020B0604030504040204" pitchFamily="50" charset="-128"/>
              <a:ea typeface="Meiryo UI" panose="020B0604030504040204" pitchFamily="50" charset="-128"/>
            </a:endParaRPr>
          </a:p>
        </p:txBody>
      </p:sp>
      <p:sp>
        <p:nvSpPr>
          <p:cNvPr id="8" name="スマイル 7">
            <a:extLst>
              <a:ext uri="{FF2B5EF4-FFF2-40B4-BE49-F238E27FC236}">
                <a16:creationId xmlns:a16="http://schemas.microsoft.com/office/drawing/2014/main" id="{6A8B2776-1A4A-45CA-9F7B-DE15A37A13BE}"/>
              </a:ext>
            </a:extLst>
          </p:cNvPr>
          <p:cNvSpPr/>
          <p:nvPr/>
        </p:nvSpPr>
        <p:spPr bwMode="auto">
          <a:xfrm>
            <a:off x="471258" y="5351697"/>
            <a:ext cx="552723" cy="552723"/>
          </a:xfrm>
          <a:prstGeom prst="smileyFace">
            <a:avLst/>
          </a:prstGeom>
          <a:noFill/>
          <a:ln w="12700">
            <a:solidFill>
              <a:schemeClr val="tx1"/>
            </a:solidFill>
            <a:miter lim="800000"/>
            <a:headEnd/>
            <a:tailEnd/>
          </a:ln>
          <a:effectLst/>
        </p:spPr>
        <p:txBody>
          <a:bodyPr wrap="none" rtlCol="0" anchor="ctr" anchorCtr="0">
            <a:noAutofit/>
          </a:bodyPr>
          <a:lstStyle/>
          <a:p>
            <a:pPr algn="ctr"/>
            <a:endParaRPr kumimoji="1" lang="ja-JP" altLang="en-US" sz="1200">
              <a:solidFill>
                <a:schemeClr val="tx1"/>
              </a:solidFill>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908B419-DD48-465F-ACF3-F22BE431A667}"/>
              </a:ext>
            </a:extLst>
          </p:cNvPr>
          <p:cNvSpPr/>
          <p:nvPr/>
        </p:nvSpPr>
        <p:spPr bwMode="auto">
          <a:xfrm>
            <a:off x="1167921" y="5443817"/>
            <a:ext cx="943346" cy="368482"/>
          </a:xfrm>
          <a:prstGeom prst="rect">
            <a:avLst/>
          </a:prstGeom>
          <a:noFill/>
          <a:ln w="12700">
            <a:solidFill>
              <a:schemeClr val="tx1"/>
            </a:solidFill>
            <a:miter lim="800000"/>
            <a:headEnd/>
            <a:tailEnd/>
          </a:ln>
          <a:effectLst/>
        </p:spPr>
        <p:txBody>
          <a:bodyPr wrap="none" rtlCol="0" anchor="ctr"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ブラウザ</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2616241C-AA08-4D15-9B80-D9C732528A9B}"/>
              </a:ext>
            </a:extLst>
          </p:cNvPr>
          <p:cNvSpPr/>
          <p:nvPr/>
        </p:nvSpPr>
        <p:spPr bwMode="auto">
          <a:xfrm>
            <a:off x="2471090" y="5447146"/>
            <a:ext cx="984893" cy="368482"/>
          </a:xfrm>
          <a:prstGeom prst="rect">
            <a:avLst/>
          </a:prstGeom>
          <a:noFill/>
          <a:ln w="12700">
            <a:solidFill>
              <a:schemeClr val="tx1"/>
            </a:solidFill>
            <a:miter lim="800000"/>
            <a:headEnd/>
            <a:tailEnd/>
          </a:ln>
          <a:effectLst/>
        </p:spPr>
        <p:txBody>
          <a:bodyPr wrap="none" rtlCol="0" anchor="ctr" anchorCtr="0">
            <a:noAutofit/>
          </a:bodyPr>
          <a:lstStyle/>
          <a:p>
            <a:pPr algn="ctr"/>
            <a:r>
              <a:rPr lang="en-US" altLang="ja-JP" sz="1200" dirty="0">
                <a:solidFill>
                  <a:schemeClr val="tx1"/>
                </a:solidFill>
                <a:latin typeface="Meiryo UI" panose="020B0604030504040204" pitchFamily="50" charset="-128"/>
                <a:ea typeface="Meiryo UI" panose="020B0604030504040204" pitchFamily="50" charset="-128"/>
              </a:rPr>
              <a:t>WebApp</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1" name="円柱 10">
            <a:extLst>
              <a:ext uri="{FF2B5EF4-FFF2-40B4-BE49-F238E27FC236}">
                <a16:creationId xmlns:a16="http://schemas.microsoft.com/office/drawing/2014/main" id="{EA9CA9B0-F5A6-4E98-8420-797835DF0986}"/>
              </a:ext>
            </a:extLst>
          </p:cNvPr>
          <p:cNvSpPr/>
          <p:nvPr/>
        </p:nvSpPr>
        <p:spPr bwMode="auto">
          <a:xfrm>
            <a:off x="2348784" y="2619023"/>
            <a:ext cx="1225963" cy="1742241"/>
          </a:xfrm>
          <a:prstGeom prst="can">
            <a:avLst/>
          </a:prstGeom>
          <a:noFill/>
          <a:ln w="12700">
            <a:solidFill>
              <a:schemeClr val="tx1"/>
            </a:solidFill>
            <a:miter lim="800000"/>
            <a:headEnd/>
            <a:tailEnd/>
          </a:ln>
          <a:effectLst/>
        </p:spPr>
        <p:txBody>
          <a:bodyPr wrap="none" rtlCol="0" anchor="t"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外部</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プロバイダー</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6354F90A-390B-4F81-8C93-30C16C03FD96}"/>
              </a:ext>
            </a:extLst>
          </p:cNvPr>
          <p:cNvSpPr/>
          <p:nvPr/>
        </p:nvSpPr>
        <p:spPr bwMode="auto">
          <a:xfrm>
            <a:off x="3717957" y="5358233"/>
            <a:ext cx="1190703" cy="552723"/>
          </a:xfrm>
          <a:prstGeom prst="rect">
            <a:avLst/>
          </a:prstGeom>
          <a:noFill/>
          <a:ln w="12700">
            <a:solidFill>
              <a:schemeClr val="tx1"/>
            </a:solidFill>
            <a:miter lim="800000"/>
            <a:headEnd/>
            <a:tailEnd/>
          </a:ln>
          <a:effectLst/>
        </p:spPr>
        <p:txBody>
          <a:bodyPr wrap="none" rtlCol="0" anchor="ctr" anchorCtr="0">
            <a:noAutofit/>
          </a:bodyPr>
          <a:lstStyle/>
          <a:p>
            <a:pPr algn="ctr"/>
            <a:r>
              <a:rPr kumimoji="1" lang="ja-JP" altLang="en-US" sz="1200" dirty="0">
                <a:solidFill>
                  <a:schemeClr val="tx1"/>
                </a:solidFill>
                <a:latin typeface="Meiryo UI" panose="020B0604030504040204" pitchFamily="50" charset="-128"/>
                <a:ea typeface="Meiryo UI" panose="020B0604030504040204" pitchFamily="50" charset="-128"/>
              </a:rPr>
              <a:t>利用者</a:t>
            </a:r>
            <a:br>
              <a:rPr kumimoji="1" lang="en-US" altLang="ja-JP" sz="1200" dirty="0">
                <a:solidFill>
                  <a:schemeClr val="tx1"/>
                </a:solidFill>
                <a:latin typeface="Meiryo UI" panose="020B0604030504040204" pitchFamily="50" charset="-128"/>
                <a:ea typeface="Meiryo UI" panose="020B0604030504040204" pitchFamily="50" charset="-128"/>
              </a:rPr>
            </a:br>
            <a:r>
              <a:rPr kumimoji="1" lang="ja-JP" altLang="en-US" sz="1200" dirty="0">
                <a:solidFill>
                  <a:schemeClr val="tx1"/>
                </a:solidFill>
                <a:latin typeface="Meiryo UI" panose="020B0604030504040204" pitchFamily="50" charset="-128"/>
                <a:ea typeface="Meiryo UI" panose="020B0604030504040204" pitchFamily="50" charset="-128"/>
              </a:rPr>
              <a:t>コネクタ</a:t>
            </a:r>
          </a:p>
        </p:txBody>
      </p:sp>
      <p:cxnSp>
        <p:nvCxnSpPr>
          <p:cNvPr id="14" name="直線コネクタ 13">
            <a:extLst>
              <a:ext uri="{FF2B5EF4-FFF2-40B4-BE49-F238E27FC236}">
                <a16:creationId xmlns:a16="http://schemas.microsoft.com/office/drawing/2014/main" id="{E71F534D-AA72-4035-8529-32061F523EE6}"/>
              </a:ext>
            </a:extLst>
          </p:cNvPr>
          <p:cNvCxnSpPr>
            <a:cxnSpLocks/>
            <a:stCxn id="9" idx="3"/>
            <a:endCxn id="10" idx="1"/>
          </p:cNvCxnSpPr>
          <p:nvPr/>
        </p:nvCxnSpPr>
        <p:spPr bwMode="auto">
          <a:xfrm>
            <a:off x="2111267" y="5628058"/>
            <a:ext cx="359823" cy="3329"/>
          </a:xfrm>
          <a:prstGeom prst="line">
            <a:avLst/>
          </a:prstGeom>
          <a:noFill/>
          <a:ln w="12700" cap="flat" cmpd="sng" algn="ctr">
            <a:solidFill>
              <a:schemeClr val="tx1"/>
            </a:solidFill>
            <a:prstDash val="solid"/>
            <a:round/>
            <a:headEnd type="none" w="med" len="med"/>
            <a:tailEnd type="none" w="med" len="med"/>
          </a:ln>
          <a:effectLst/>
        </p:spPr>
      </p:cxnSp>
      <p:cxnSp>
        <p:nvCxnSpPr>
          <p:cNvPr id="15" name="直線コネクタ 14">
            <a:extLst>
              <a:ext uri="{FF2B5EF4-FFF2-40B4-BE49-F238E27FC236}">
                <a16:creationId xmlns:a16="http://schemas.microsoft.com/office/drawing/2014/main" id="{B24A6451-FADB-4019-B16A-C26109AAE590}"/>
              </a:ext>
            </a:extLst>
          </p:cNvPr>
          <p:cNvCxnSpPr>
            <a:cxnSpLocks/>
            <a:stCxn id="10" idx="3"/>
            <a:endCxn id="13" idx="1"/>
          </p:cNvCxnSpPr>
          <p:nvPr/>
        </p:nvCxnSpPr>
        <p:spPr bwMode="auto">
          <a:xfrm>
            <a:off x="3455983" y="5631387"/>
            <a:ext cx="261974" cy="3208"/>
          </a:xfrm>
          <a:prstGeom prst="line">
            <a:avLst/>
          </a:prstGeom>
          <a:noFill/>
          <a:ln w="12700" cap="flat" cmpd="sng" algn="ctr">
            <a:solidFill>
              <a:schemeClr val="tx1"/>
            </a:solidFill>
            <a:prstDash val="solid"/>
            <a:round/>
            <a:headEnd type="none" w="med" len="med"/>
            <a:tailEnd type="none" w="med" len="med"/>
          </a:ln>
          <a:effectLst/>
        </p:spPr>
      </p:cxnSp>
      <p:cxnSp>
        <p:nvCxnSpPr>
          <p:cNvPr id="16" name="直線コネクタ 15">
            <a:extLst>
              <a:ext uri="{FF2B5EF4-FFF2-40B4-BE49-F238E27FC236}">
                <a16:creationId xmlns:a16="http://schemas.microsoft.com/office/drawing/2014/main" id="{A744F855-1512-4219-86D7-D381F3A8C946}"/>
              </a:ext>
            </a:extLst>
          </p:cNvPr>
          <p:cNvCxnSpPr>
            <a:cxnSpLocks/>
            <a:stCxn id="11" idx="3"/>
            <a:endCxn id="10" idx="0"/>
          </p:cNvCxnSpPr>
          <p:nvPr/>
        </p:nvCxnSpPr>
        <p:spPr bwMode="auto">
          <a:xfrm>
            <a:off x="2961766" y="4361264"/>
            <a:ext cx="1771" cy="1085882"/>
          </a:xfrm>
          <a:prstGeom prst="line">
            <a:avLst/>
          </a:prstGeom>
          <a:noFill/>
          <a:ln w="12700" cap="flat" cmpd="sng" algn="ctr">
            <a:solidFill>
              <a:schemeClr val="tx1"/>
            </a:solidFill>
            <a:prstDash val="solid"/>
            <a:round/>
            <a:headEnd type="none" w="med" len="med"/>
            <a:tailEnd type="none" w="med" len="med"/>
          </a:ln>
          <a:effectLst/>
        </p:spPr>
      </p:cxnSp>
      <p:cxnSp>
        <p:nvCxnSpPr>
          <p:cNvPr id="17" name="直線コネクタ 16">
            <a:extLst>
              <a:ext uri="{FF2B5EF4-FFF2-40B4-BE49-F238E27FC236}">
                <a16:creationId xmlns:a16="http://schemas.microsoft.com/office/drawing/2014/main" id="{A99685D0-BB21-4D03-B721-FDD376A2F402}"/>
              </a:ext>
            </a:extLst>
          </p:cNvPr>
          <p:cNvCxnSpPr>
            <a:cxnSpLocks/>
            <a:stCxn id="11" idx="4"/>
            <a:endCxn id="22" idx="2"/>
          </p:cNvCxnSpPr>
          <p:nvPr/>
        </p:nvCxnSpPr>
        <p:spPr bwMode="auto">
          <a:xfrm>
            <a:off x="3574747" y="3490144"/>
            <a:ext cx="1095250" cy="0"/>
          </a:xfrm>
          <a:prstGeom prst="line">
            <a:avLst/>
          </a:prstGeom>
          <a:noFill/>
          <a:ln w="12700" cap="flat" cmpd="sng" algn="ctr">
            <a:solidFill>
              <a:schemeClr val="tx1"/>
            </a:solidFill>
            <a:prstDash val="solid"/>
            <a:round/>
            <a:headEnd type="none" w="med" len="med"/>
            <a:tailEnd type="none" w="med" len="med"/>
          </a:ln>
          <a:effectLst/>
        </p:spPr>
      </p:cxnSp>
      <p:cxnSp>
        <p:nvCxnSpPr>
          <p:cNvPr id="18" name="直線コネクタ 17">
            <a:extLst>
              <a:ext uri="{FF2B5EF4-FFF2-40B4-BE49-F238E27FC236}">
                <a16:creationId xmlns:a16="http://schemas.microsoft.com/office/drawing/2014/main" id="{533C6031-1734-40BC-AFC2-0703FB93CAA7}"/>
              </a:ext>
            </a:extLst>
          </p:cNvPr>
          <p:cNvCxnSpPr>
            <a:cxnSpLocks/>
            <a:stCxn id="22" idx="3"/>
            <a:endCxn id="13" idx="0"/>
          </p:cNvCxnSpPr>
          <p:nvPr/>
        </p:nvCxnSpPr>
        <p:spPr bwMode="auto">
          <a:xfrm flipH="1">
            <a:off x="4313309" y="4361265"/>
            <a:ext cx="952040" cy="996968"/>
          </a:xfrm>
          <a:prstGeom prst="line">
            <a:avLst/>
          </a:prstGeom>
          <a:noFill/>
          <a:ln w="12700" cap="flat" cmpd="sng" algn="ctr">
            <a:solidFill>
              <a:schemeClr val="tx1"/>
            </a:solidFill>
            <a:prstDash val="solid"/>
            <a:round/>
            <a:headEnd type="none" w="med" len="med"/>
            <a:tailEnd type="none" w="med" len="med"/>
          </a:ln>
          <a:effectLst/>
        </p:spPr>
      </p:cxnSp>
      <p:cxnSp>
        <p:nvCxnSpPr>
          <p:cNvPr id="19" name="直線コネクタ 18">
            <a:extLst>
              <a:ext uri="{FF2B5EF4-FFF2-40B4-BE49-F238E27FC236}">
                <a16:creationId xmlns:a16="http://schemas.microsoft.com/office/drawing/2014/main" id="{9BCFC68D-4979-4340-B47A-D71D78F44825}"/>
              </a:ext>
            </a:extLst>
          </p:cNvPr>
          <p:cNvCxnSpPr>
            <a:cxnSpLocks/>
            <a:stCxn id="20" idx="1"/>
            <a:endCxn id="13" idx="3"/>
          </p:cNvCxnSpPr>
          <p:nvPr/>
        </p:nvCxnSpPr>
        <p:spPr bwMode="auto">
          <a:xfrm flipH="1" flipV="1">
            <a:off x="4908660" y="5634595"/>
            <a:ext cx="2441853" cy="3179"/>
          </a:xfrm>
          <a:prstGeom prst="line">
            <a:avLst/>
          </a:prstGeom>
          <a:noFill/>
          <a:ln w="12700" cap="flat" cmpd="sng" algn="ctr">
            <a:solidFill>
              <a:schemeClr val="tx1"/>
            </a:solidFill>
            <a:prstDash val="solid"/>
            <a:round/>
            <a:headEnd type="none" w="med" len="med"/>
            <a:tailEnd type="none" w="med" len="med"/>
          </a:ln>
          <a:effectLst/>
        </p:spPr>
      </p:cxnSp>
      <p:sp>
        <p:nvSpPr>
          <p:cNvPr id="20" name="正方形/長方形 19">
            <a:extLst>
              <a:ext uri="{FF2B5EF4-FFF2-40B4-BE49-F238E27FC236}">
                <a16:creationId xmlns:a16="http://schemas.microsoft.com/office/drawing/2014/main" id="{CBCACEC3-66D2-4555-AE4C-95F09BFFB573}"/>
              </a:ext>
            </a:extLst>
          </p:cNvPr>
          <p:cNvSpPr/>
          <p:nvPr/>
        </p:nvSpPr>
        <p:spPr bwMode="auto">
          <a:xfrm>
            <a:off x="7350513" y="5361412"/>
            <a:ext cx="1190703" cy="552723"/>
          </a:xfrm>
          <a:prstGeom prst="rect">
            <a:avLst/>
          </a:prstGeom>
          <a:noFill/>
          <a:ln w="12700">
            <a:solidFill>
              <a:schemeClr val="tx1"/>
            </a:solidFill>
            <a:miter lim="800000"/>
            <a:headEnd/>
            <a:tailEnd/>
          </a:ln>
          <a:effectLst/>
        </p:spPr>
        <p:txBody>
          <a:bodyPr wrap="none" rtlCol="0" anchor="ctr" anchorCtr="0">
            <a:noAutofit/>
          </a:bodyPr>
          <a:lstStyle/>
          <a:p>
            <a:pPr algn="ctr"/>
            <a:r>
              <a:rPr kumimoji="1" lang="ja-JP" altLang="en-US" sz="1200" dirty="0">
                <a:solidFill>
                  <a:schemeClr val="tx1"/>
                </a:solidFill>
                <a:latin typeface="Meiryo UI" panose="020B0604030504040204" pitchFamily="50" charset="-128"/>
                <a:ea typeface="Meiryo UI" panose="020B0604030504040204" pitchFamily="50" charset="-128"/>
              </a:rPr>
              <a:t>提供者</a:t>
            </a:r>
            <a:br>
              <a:rPr kumimoji="1" lang="en-US" altLang="ja-JP" sz="1200" dirty="0">
                <a:solidFill>
                  <a:schemeClr val="tx1"/>
                </a:solidFill>
                <a:latin typeface="Meiryo UI" panose="020B0604030504040204" pitchFamily="50" charset="-128"/>
                <a:ea typeface="Meiryo UI" panose="020B0604030504040204" pitchFamily="50" charset="-128"/>
              </a:rPr>
            </a:br>
            <a:r>
              <a:rPr kumimoji="1" lang="ja-JP" altLang="en-US" sz="1200" dirty="0">
                <a:solidFill>
                  <a:schemeClr val="tx1"/>
                </a:solidFill>
                <a:latin typeface="Meiryo UI" panose="020B0604030504040204" pitchFamily="50" charset="-128"/>
                <a:ea typeface="Meiryo UI" panose="020B0604030504040204" pitchFamily="50" charset="-128"/>
              </a:rPr>
              <a:t>コネクタ</a:t>
            </a:r>
          </a:p>
        </p:txBody>
      </p:sp>
      <p:cxnSp>
        <p:nvCxnSpPr>
          <p:cNvPr id="21" name="直線コネクタ 20">
            <a:extLst>
              <a:ext uri="{FF2B5EF4-FFF2-40B4-BE49-F238E27FC236}">
                <a16:creationId xmlns:a16="http://schemas.microsoft.com/office/drawing/2014/main" id="{FC2872BC-EDC9-4814-ABF5-43A1E394BF2C}"/>
              </a:ext>
            </a:extLst>
          </p:cNvPr>
          <p:cNvCxnSpPr>
            <a:cxnSpLocks/>
            <a:stCxn id="20" idx="0"/>
            <a:endCxn id="12" idx="3"/>
          </p:cNvCxnSpPr>
          <p:nvPr/>
        </p:nvCxnSpPr>
        <p:spPr bwMode="auto">
          <a:xfrm flipH="1" flipV="1">
            <a:off x="7534628" y="4361264"/>
            <a:ext cx="411237" cy="1000148"/>
          </a:xfrm>
          <a:prstGeom prst="line">
            <a:avLst/>
          </a:prstGeom>
          <a:noFill/>
          <a:ln w="12700" cap="flat" cmpd="sng" algn="ctr">
            <a:solidFill>
              <a:schemeClr val="tx1"/>
            </a:solidFill>
            <a:prstDash val="solid"/>
            <a:round/>
            <a:headEnd type="none" w="med" len="med"/>
            <a:tailEnd type="none" w="med" len="med"/>
          </a:ln>
          <a:effectLst/>
        </p:spPr>
      </p:cxnSp>
      <p:sp>
        <p:nvSpPr>
          <p:cNvPr id="22" name="円柱 21">
            <a:extLst>
              <a:ext uri="{FF2B5EF4-FFF2-40B4-BE49-F238E27FC236}">
                <a16:creationId xmlns:a16="http://schemas.microsoft.com/office/drawing/2014/main" id="{19FB6E3C-058D-43F6-95E0-2536103E2D39}"/>
              </a:ext>
            </a:extLst>
          </p:cNvPr>
          <p:cNvSpPr/>
          <p:nvPr/>
        </p:nvSpPr>
        <p:spPr bwMode="auto">
          <a:xfrm>
            <a:off x="4669997" y="2619023"/>
            <a:ext cx="1190703" cy="1742242"/>
          </a:xfrm>
          <a:prstGeom prst="can">
            <a:avLst/>
          </a:prstGeom>
          <a:solidFill>
            <a:schemeClr val="accent1">
              <a:lumMod val="20000"/>
              <a:lumOff val="80000"/>
            </a:schemeClr>
          </a:solidFill>
          <a:ln w="12700">
            <a:solidFill>
              <a:schemeClr val="tx1"/>
            </a:solidFill>
            <a:miter lim="800000"/>
            <a:headEnd/>
            <a:tailEnd/>
          </a:ln>
          <a:effectLst/>
        </p:spPr>
        <p:txBody>
          <a:bodyPr wrap="none" rtlCol="0" anchor="t"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認証レルム</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cxnSp>
        <p:nvCxnSpPr>
          <p:cNvPr id="23" name="直線コネクタ 22">
            <a:extLst>
              <a:ext uri="{FF2B5EF4-FFF2-40B4-BE49-F238E27FC236}">
                <a16:creationId xmlns:a16="http://schemas.microsoft.com/office/drawing/2014/main" id="{D0504ACB-DCD2-44B6-A006-F7C3E077C205}"/>
              </a:ext>
            </a:extLst>
          </p:cNvPr>
          <p:cNvCxnSpPr>
            <a:cxnSpLocks/>
            <a:stCxn id="22" idx="4"/>
            <a:endCxn id="12" idx="2"/>
          </p:cNvCxnSpPr>
          <p:nvPr/>
        </p:nvCxnSpPr>
        <p:spPr bwMode="auto">
          <a:xfrm>
            <a:off x="5860700" y="3490144"/>
            <a:ext cx="1078576" cy="0"/>
          </a:xfrm>
          <a:prstGeom prst="line">
            <a:avLst/>
          </a:prstGeom>
          <a:noFill/>
          <a:ln w="12700" cap="flat" cmpd="sng" algn="ctr">
            <a:solidFill>
              <a:schemeClr val="tx1"/>
            </a:solidFill>
            <a:prstDash val="solid"/>
            <a:round/>
            <a:headEnd type="none" w="med" len="med"/>
            <a:tailEnd type="none" w="med" len="med"/>
          </a:ln>
          <a:effectLst/>
        </p:spPr>
      </p:cxnSp>
      <p:sp>
        <p:nvSpPr>
          <p:cNvPr id="24" name="円柱 23">
            <a:extLst>
              <a:ext uri="{FF2B5EF4-FFF2-40B4-BE49-F238E27FC236}">
                <a16:creationId xmlns:a16="http://schemas.microsoft.com/office/drawing/2014/main" id="{CD7FA8B2-5E67-4A35-AC5E-63E84FCE4376}"/>
              </a:ext>
            </a:extLst>
          </p:cNvPr>
          <p:cNvSpPr/>
          <p:nvPr/>
        </p:nvSpPr>
        <p:spPr bwMode="auto">
          <a:xfrm>
            <a:off x="8777399" y="5396071"/>
            <a:ext cx="767475" cy="478851"/>
          </a:xfrm>
          <a:prstGeom prst="can">
            <a:avLst/>
          </a:prstGeom>
          <a:noFill/>
          <a:ln w="12700">
            <a:solidFill>
              <a:schemeClr val="tx1"/>
            </a:solidFill>
            <a:miter lim="800000"/>
            <a:headEnd/>
            <a:tailEnd/>
          </a:ln>
          <a:effectLst/>
        </p:spPr>
        <p:txBody>
          <a:bodyPr wrap="none" rtlCol="0" anchor="ctr"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データ</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cxnSp>
        <p:nvCxnSpPr>
          <p:cNvPr id="25" name="直線コネクタ 24">
            <a:extLst>
              <a:ext uri="{FF2B5EF4-FFF2-40B4-BE49-F238E27FC236}">
                <a16:creationId xmlns:a16="http://schemas.microsoft.com/office/drawing/2014/main" id="{E16B280F-CE2E-4563-ACB1-0685EA886429}"/>
              </a:ext>
            </a:extLst>
          </p:cNvPr>
          <p:cNvCxnSpPr>
            <a:cxnSpLocks/>
            <a:stCxn id="20" idx="3"/>
            <a:endCxn id="24" idx="2"/>
          </p:cNvCxnSpPr>
          <p:nvPr/>
        </p:nvCxnSpPr>
        <p:spPr bwMode="auto">
          <a:xfrm flipV="1">
            <a:off x="8541216" y="5635497"/>
            <a:ext cx="236183" cy="2277"/>
          </a:xfrm>
          <a:prstGeom prst="line">
            <a:avLst/>
          </a:prstGeom>
          <a:noFill/>
          <a:ln w="12700" cap="flat" cmpd="sng" algn="ctr">
            <a:solidFill>
              <a:schemeClr val="tx1"/>
            </a:solidFill>
            <a:prstDash val="solid"/>
            <a:round/>
            <a:headEnd type="none" w="med" len="med"/>
            <a:tailEnd type="none" w="med" len="med"/>
          </a:ln>
          <a:effectLst/>
        </p:spPr>
      </p:cxnSp>
      <p:sp>
        <p:nvSpPr>
          <p:cNvPr id="32" name="正方形/長方形 31">
            <a:extLst>
              <a:ext uri="{FF2B5EF4-FFF2-40B4-BE49-F238E27FC236}">
                <a16:creationId xmlns:a16="http://schemas.microsoft.com/office/drawing/2014/main" id="{29E1D5DE-01D6-4822-BCB8-D024A67EC24F}"/>
              </a:ext>
            </a:extLst>
          </p:cNvPr>
          <p:cNvSpPr/>
          <p:nvPr/>
        </p:nvSpPr>
        <p:spPr bwMode="auto">
          <a:xfrm>
            <a:off x="3894455" y="2029063"/>
            <a:ext cx="4984099" cy="2670342"/>
          </a:xfrm>
          <a:prstGeom prst="rect">
            <a:avLst/>
          </a:prstGeom>
          <a:noFill/>
          <a:ln w="12700">
            <a:solidFill>
              <a:schemeClr val="tx1"/>
            </a:solidFill>
            <a:miter lim="800000"/>
            <a:headEnd/>
            <a:tailEnd/>
          </a:ln>
          <a:effectLst/>
        </p:spPr>
        <p:txBody>
          <a:bodyPr wrap="none" rtlCol="0" anchor="t"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分野間データ連携基盤</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3" name="正方形/長方形 32">
            <a:extLst>
              <a:ext uri="{FF2B5EF4-FFF2-40B4-BE49-F238E27FC236}">
                <a16:creationId xmlns:a16="http://schemas.microsoft.com/office/drawing/2014/main" id="{28A67698-63F5-4421-810A-9339DF167673}"/>
              </a:ext>
            </a:extLst>
          </p:cNvPr>
          <p:cNvSpPr/>
          <p:nvPr/>
        </p:nvSpPr>
        <p:spPr bwMode="auto">
          <a:xfrm>
            <a:off x="167411" y="5965002"/>
            <a:ext cx="1160416" cy="368482"/>
          </a:xfrm>
          <a:prstGeom prst="rect">
            <a:avLst/>
          </a:prstGeom>
          <a:noFill/>
          <a:ln w="12700">
            <a:noFill/>
            <a:miter lim="800000"/>
            <a:headEnd/>
            <a:tailEnd/>
          </a:ln>
          <a:effectLst/>
        </p:spPr>
        <p:txBody>
          <a:bodyPr wrap="none" rtlCol="0" anchor="ctr"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データ利用者</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4" name="正方形/長方形 33">
            <a:extLst>
              <a:ext uri="{FF2B5EF4-FFF2-40B4-BE49-F238E27FC236}">
                <a16:creationId xmlns:a16="http://schemas.microsoft.com/office/drawing/2014/main" id="{20B9F0A6-AF85-4A7E-8849-2C2F08F3C278}"/>
              </a:ext>
            </a:extLst>
          </p:cNvPr>
          <p:cNvSpPr/>
          <p:nvPr/>
        </p:nvSpPr>
        <p:spPr bwMode="auto">
          <a:xfrm>
            <a:off x="204716" y="5056974"/>
            <a:ext cx="4984099" cy="1276509"/>
          </a:xfrm>
          <a:prstGeom prst="rect">
            <a:avLst/>
          </a:prstGeom>
          <a:noFill/>
          <a:ln w="12700">
            <a:solidFill>
              <a:schemeClr val="tx1"/>
            </a:solidFill>
            <a:miter lim="800000"/>
            <a:headEnd/>
            <a:tailEnd/>
          </a:ln>
          <a:effectLst/>
        </p:spPr>
        <p:txBody>
          <a:bodyPr wrap="none" rtlCol="0" anchor="t"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データ利用者</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5" name="正方形/長方形 34">
            <a:extLst>
              <a:ext uri="{FF2B5EF4-FFF2-40B4-BE49-F238E27FC236}">
                <a16:creationId xmlns:a16="http://schemas.microsoft.com/office/drawing/2014/main" id="{9D950E67-1DA5-42B0-8CDD-FF2F4196F336}"/>
              </a:ext>
            </a:extLst>
          </p:cNvPr>
          <p:cNvSpPr/>
          <p:nvPr/>
        </p:nvSpPr>
        <p:spPr bwMode="auto">
          <a:xfrm>
            <a:off x="7126600" y="4975767"/>
            <a:ext cx="2563390" cy="1114820"/>
          </a:xfrm>
          <a:prstGeom prst="rect">
            <a:avLst/>
          </a:prstGeom>
          <a:noFill/>
          <a:ln w="12700">
            <a:solidFill>
              <a:schemeClr val="tx1"/>
            </a:solidFill>
            <a:miter lim="800000"/>
            <a:headEnd/>
            <a:tailEnd/>
          </a:ln>
          <a:effectLst/>
        </p:spPr>
        <p:txBody>
          <a:bodyPr wrap="none" rtlCol="0" anchor="t"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データ提供者</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52" name="正方形/長方形 51">
            <a:extLst>
              <a:ext uri="{FF2B5EF4-FFF2-40B4-BE49-F238E27FC236}">
                <a16:creationId xmlns:a16="http://schemas.microsoft.com/office/drawing/2014/main" id="{7C536013-BD2C-4B3D-A030-41A99CA9FAAB}"/>
              </a:ext>
            </a:extLst>
          </p:cNvPr>
          <p:cNvSpPr/>
          <p:nvPr/>
        </p:nvSpPr>
        <p:spPr bwMode="auto">
          <a:xfrm>
            <a:off x="4057362" y="2292116"/>
            <a:ext cx="4581736" cy="2261124"/>
          </a:xfrm>
          <a:prstGeom prst="rect">
            <a:avLst/>
          </a:prstGeom>
          <a:noFill/>
          <a:ln w="12700">
            <a:solidFill>
              <a:schemeClr val="tx1"/>
            </a:solidFill>
            <a:miter lim="800000"/>
            <a:headEnd/>
            <a:tailEnd/>
          </a:ln>
          <a:effectLst/>
        </p:spPr>
        <p:txBody>
          <a:bodyPr wrap="none" rtlCol="0" anchor="t"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認証認可サービス</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2" name="円柱 11">
            <a:extLst>
              <a:ext uri="{FF2B5EF4-FFF2-40B4-BE49-F238E27FC236}">
                <a16:creationId xmlns:a16="http://schemas.microsoft.com/office/drawing/2014/main" id="{8331CD36-E406-4BAD-9C61-A2B531888CE6}"/>
              </a:ext>
            </a:extLst>
          </p:cNvPr>
          <p:cNvSpPr/>
          <p:nvPr/>
        </p:nvSpPr>
        <p:spPr bwMode="auto">
          <a:xfrm>
            <a:off x="6939276" y="2619023"/>
            <a:ext cx="1190704" cy="1742241"/>
          </a:xfrm>
          <a:prstGeom prst="can">
            <a:avLst/>
          </a:prstGeom>
          <a:solidFill>
            <a:schemeClr val="accent1">
              <a:lumMod val="20000"/>
              <a:lumOff val="80000"/>
            </a:schemeClr>
          </a:solidFill>
          <a:ln w="12700">
            <a:solidFill>
              <a:schemeClr val="tx1"/>
            </a:solidFill>
            <a:miter lim="800000"/>
            <a:headEnd/>
            <a:tailEnd/>
          </a:ln>
          <a:effectLst/>
        </p:spPr>
        <p:txBody>
          <a:bodyPr wrap="none" rtlCol="0" anchor="t" anchorCtr="0">
            <a:noAutofit/>
          </a:bodyPr>
          <a:lstStyle/>
          <a:p>
            <a:pPr algn="ctr"/>
            <a:r>
              <a:rPr kumimoji="1" lang="ja-JP" altLang="en-US" sz="1200" dirty="0">
                <a:solidFill>
                  <a:schemeClr val="tx1"/>
                </a:solidFill>
                <a:latin typeface="Meiryo UI" panose="020B0604030504040204" pitchFamily="50" charset="-128"/>
                <a:ea typeface="Meiryo UI" panose="020B0604030504040204" pitchFamily="50" charset="-128"/>
              </a:rPr>
              <a:t>認可レルム</a:t>
            </a:r>
          </a:p>
        </p:txBody>
      </p:sp>
      <p:sp>
        <p:nvSpPr>
          <p:cNvPr id="209" name="正方形/長方形 208">
            <a:extLst>
              <a:ext uri="{FF2B5EF4-FFF2-40B4-BE49-F238E27FC236}">
                <a16:creationId xmlns:a16="http://schemas.microsoft.com/office/drawing/2014/main" id="{111FE140-88F5-4DC7-94F7-BA3F93722EFC}"/>
              </a:ext>
            </a:extLst>
          </p:cNvPr>
          <p:cNvSpPr/>
          <p:nvPr/>
        </p:nvSpPr>
        <p:spPr bwMode="auto">
          <a:xfrm>
            <a:off x="2480545" y="3305902"/>
            <a:ext cx="984893" cy="368482"/>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ユーザ情報</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210" name="正方形/長方形 209">
            <a:extLst>
              <a:ext uri="{FF2B5EF4-FFF2-40B4-BE49-F238E27FC236}">
                <a16:creationId xmlns:a16="http://schemas.microsoft.com/office/drawing/2014/main" id="{7A6347B9-B7DF-4D72-B333-1C4DAAF5E533}"/>
              </a:ext>
            </a:extLst>
          </p:cNvPr>
          <p:cNvSpPr/>
          <p:nvPr/>
        </p:nvSpPr>
        <p:spPr bwMode="auto">
          <a:xfrm>
            <a:off x="4777787" y="3231892"/>
            <a:ext cx="984893" cy="57665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利用者コネクタ</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情報</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211" name="正方形/長方形 210">
            <a:extLst>
              <a:ext uri="{FF2B5EF4-FFF2-40B4-BE49-F238E27FC236}">
                <a16:creationId xmlns:a16="http://schemas.microsoft.com/office/drawing/2014/main" id="{6C3CF611-325E-4F4C-9A5D-35108060D1DE}"/>
              </a:ext>
            </a:extLst>
          </p:cNvPr>
          <p:cNvSpPr/>
          <p:nvPr/>
        </p:nvSpPr>
        <p:spPr bwMode="auto">
          <a:xfrm>
            <a:off x="7042191" y="3231891"/>
            <a:ext cx="984893" cy="57665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提供者コネクタ</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情報</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212" name="正方形/長方形 211">
            <a:extLst>
              <a:ext uri="{FF2B5EF4-FFF2-40B4-BE49-F238E27FC236}">
                <a16:creationId xmlns:a16="http://schemas.microsoft.com/office/drawing/2014/main" id="{B100F477-4923-47AD-808D-DCF647BB2BFB}"/>
              </a:ext>
            </a:extLst>
          </p:cNvPr>
          <p:cNvSpPr/>
          <p:nvPr/>
        </p:nvSpPr>
        <p:spPr bwMode="auto">
          <a:xfrm>
            <a:off x="7042190" y="3878401"/>
            <a:ext cx="984893" cy="341230"/>
          </a:xfrm>
          <a:prstGeom prst="rect">
            <a:avLst/>
          </a:prstGeom>
          <a:solidFill>
            <a:schemeClr val="bg1"/>
          </a:solidFill>
          <a:ln w="12700">
            <a:solidFill>
              <a:schemeClr val="tx1"/>
            </a:solidFill>
            <a:miter lim="800000"/>
            <a:headEnd/>
            <a:tailEnd/>
          </a:ln>
          <a:effectLst/>
        </p:spPr>
        <p:txBody>
          <a:bodyPr wrap="none" rtlCol="0" anchor="ctr"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認可情報</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99961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59838"/>
            <a:ext cx="9482454" cy="615397"/>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認証認可サービスが保持する認証レルムは</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つのみ。</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認証認可サービスが保持する認可レルムはデータ提供者ごとに異なる。</a:t>
            </a:r>
            <a:endParaRPr lang="en-US" altLang="ja-JP" sz="16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2000" dirty="0">
                <a:latin typeface="Meiryo UI" panose="020B0604030504040204" pitchFamily="50" charset="-128"/>
                <a:ea typeface="Meiryo UI" panose="020B0604030504040204" pitchFamily="50" charset="-128"/>
              </a:rPr>
              <a:t>2. </a:t>
            </a:r>
            <a:r>
              <a:rPr lang="ja-JP" altLang="en-US" sz="2000" dirty="0">
                <a:latin typeface="Meiryo UI" panose="020B0604030504040204" pitchFamily="50" charset="-128"/>
                <a:ea typeface="Meiryo UI" panose="020B0604030504040204" pitchFamily="50" charset="-128"/>
              </a:rPr>
              <a:t>認証認可方式 </a:t>
            </a:r>
            <a:r>
              <a:rPr lang="en-US" altLang="ja-JP" sz="2000" dirty="0">
                <a:latin typeface="Meiryo UI" panose="020B0604030504040204" pitchFamily="50" charset="-128"/>
                <a:ea typeface="Meiryo UI" panose="020B0604030504040204" pitchFamily="50" charset="-128"/>
              </a:rPr>
              <a:t>&gt; 2.4 </a:t>
            </a:r>
            <a:r>
              <a:rPr lang="ja-JP" altLang="en-US" sz="2000" dirty="0">
                <a:latin typeface="Meiryo UI" panose="020B0604030504040204" pitchFamily="50" charset="-128"/>
                <a:ea typeface="Meiryo UI" panose="020B0604030504040204" pitchFamily="50" charset="-128"/>
              </a:rPr>
              <a:t>分野間データ連携基盤の認証認可の構成</a:t>
            </a:r>
            <a:r>
              <a:rPr lang="en-US" altLang="ja-JP" sz="2000" dirty="0">
                <a:latin typeface="Meiryo UI" panose="020B0604030504040204" pitchFamily="50" charset="-128"/>
                <a:ea typeface="Meiryo UI" panose="020B0604030504040204" pitchFamily="50" charset="-128"/>
              </a:rPr>
              <a:t>(2/4)</a:t>
            </a:r>
            <a:endParaRPr kumimoji="1" lang="ja-JP" altLang="en-US" sz="2000" dirty="0">
              <a:latin typeface="Meiryo UI" panose="020B0604030504040204" pitchFamily="50" charset="-128"/>
              <a:ea typeface="Meiryo UI" panose="020B0604030504040204" pitchFamily="50" charset="-128"/>
            </a:endParaRPr>
          </a:p>
        </p:txBody>
      </p:sp>
      <p:sp>
        <p:nvSpPr>
          <p:cNvPr id="8" name="スマイル 7">
            <a:extLst>
              <a:ext uri="{FF2B5EF4-FFF2-40B4-BE49-F238E27FC236}">
                <a16:creationId xmlns:a16="http://schemas.microsoft.com/office/drawing/2014/main" id="{6A8B2776-1A4A-45CA-9F7B-DE15A37A13BE}"/>
              </a:ext>
            </a:extLst>
          </p:cNvPr>
          <p:cNvSpPr/>
          <p:nvPr/>
        </p:nvSpPr>
        <p:spPr bwMode="auto">
          <a:xfrm>
            <a:off x="481735" y="3893245"/>
            <a:ext cx="552723" cy="552723"/>
          </a:xfrm>
          <a:prstGeom prst="smileyFace">
            <a:avLst/>
          </a:prstGeom>
          <a:noFill/>
          <a:ln w="12700">
            <a:solidFill>
              <a:schemeClr val="tx1"/>
            </a:solidFill>
            <a:miter lim="800000"/>
            <a:headEnd/>
            <a:tailEnd/>
          </a:ln>
          <a:effectLst/>
        </p:spPr>
        <p:txBody>
          <a:bodyPr wrap="none" rtlCol="0" anchor="ctr" anchorCtr="0">
            <a:noAutofit/>
          </a:bodyPr>
          <a:lstStyle/>
          <a:p>
            <a:pPr algn="ctr"/>
            <a:endParaRPr kumimoji="1" lang="ja-JP" altLang="en-US" sz="1200">
              <a:solidFill>
                <a:schemeClr val="tx1"/>
              </a:solidFill>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908B419-DD48-465F-ACF3-F22BE431A667}"/>
              </a:ext>
            </a:extLst>
          </p:cNvPr>
          <p:cNvSpPr/>
          <p:nvPr/>
        </p:nvSpPr>
        <p:spPr bwMode="auto">
          <a:xfrm>
            <a:off x="1178398" y="3985365"/>
            <a:ext cx="943346" cy="368482"/>
          </a:xfrm>
          <a:prstGeom prst="rect">
            <a:avLst/>
          </a:prstGeom>
          <a:noFill/>
          <a:ln w="12700">
            <a:solidFill>
              <a:schemeClr val="tx1"/>
            </a:solidFill>
            <a:miter lim="800000"/>
            <a:headEnd/>
            <a:tailEnd/>
          </a:ln>
          <a:effectLst/>
        </p:spPr>
        <p:txBody>
          <a:bodyPr wrap="none" rtlCol="0" anchor="ctr"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ブラウザ</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2616241C-AA08-4D15-9B80-D9C732528A9B}"/>
              </a:ext>
            </a:extLst>
          </p:cNvPr>
          <p:cNvSpPr/>
          <p:nvPr/>
        </p:nvSpPr>
        <p:spPr bwMode="auto">
          <a:xfrm>
            <a:off x="2481567" y="3988694"/>
            <a:ext cx="984893" cy="368482"/>
          </a:xfrm>
          <a:prstGeom prst="rect">
            <a:avLst/>
          </a:prstGeom>
          <a:noFill/>
          <a:ln w="12700">
            <a:solidFill>
              <a:schemeClr val="tx1"/>
            </a:solidFill>
            <a:miter lim="800000"/>
            <a:headEnd/>
            <a:tailEnd/>
          </a:ln>
          <a:effectLst/>
        </p:spPr>
        <p:txBody>
          <a:bodyPr wrap="none" rtlCol="0" anchor="ctr" anchorCtr="0">
            <a:noAutofit/>
          </a:bodyPr>
          <a:lstStyle/>
          <a:p>
            <a:pPr algn="ctr"/>
            <a:r>
              <a:rPr lang="en-US" altLang="ja-JP" sz="1200" dirty="0">
                <a:solidFill>
                  <a:schemeClr val="tx1"/>
                </a:solidFill>
                <a:latin typeface="Meiryo UI" panose="020B0604030504040204" pitchFamily="50" charset="-128"/>
                <a:ea typeface="Meiryo UI" panose="020B0604030504040204" pitchFamily="50" charset="-128"/>
              </a:rPr>
              <a:t>WebApp</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1" name="円柱 10">
            <a:extLst>
              <a:ext uri="{FF2B5EF4-FFF2-40B4-BE49-F238E27FC236}">
                <a16:creationId xmlns:a16="http://schemas.microsoft.com/office/drawing/2014/main" id="{EA9CA9B0-F5A6-4E98-8420-797835DF0986}"/>
              </a:ext>
            </a:extLst>
          </p:cNvPr>
          <p:cNvSpPr/>
          <p:nvPr/>
        </p:nvSpPr>
        <p:spPr bwMode="auto">
          <a:xfrm>
            <a:off x="2360078" y="2226438"/>
            <a:ext cx="1225963" cy="478857"/>
          </a:xfrm>
          <a:prstGeom prst="can">
            <a:avLst/>
          </a:prstGeom>
          <a:noFill/>
          <a:ln w="12700">
            <a:solidFill>
              <a:schemeClr val="tx1"/>
            </a:solidFill>
            <a:miter lim="800000"/>
            <a:headEnd/>
            <a:tailEnd/>
          </a:ln>
          <a:effectLst/>
        </p:spPr>
        <p:txBody>
          <a:bodyPr wrap="none" rtlCol="0" anchor="ctr"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外部</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プロバイダー</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6354F90A-390B-4F81-8C93-30C16C03FD96}"/>
              </a:ext>
            </a:extLst>
          </p:cNvPr>
          <p:cNvSpPr/>
          <p:nvPr/>
        </p:nvSpPr>
        <p:spPr bwMode="auto">
          <a:xfrm>
            <a:off x="3728434" y="3899781"/>
            <a:ext cx="1190703" cy="552723"/>
          </a:xfrm>
          <a:prstGeom prst="rect">
            <a:avLst/>
          </a:prstGeom>
          <a:noFill/>
          <a:ln w="12700">
            <a:solidFill>
              <a:schemeClr val="tx1"/>
            </a:solidFill>
            <a:miter lim="800000"/>
            <a:headEnd/>
            <a:tailEnd/>
          </a:ln>
          <a:effectLst/>
        </p:spPr>
        <p:txBody>
          <a:bodyPr wrap="none" rtlCol="0" anchor="ctr" anchorCtr="0">
            <a:noAutofit/>
          </a:bodyPr>
          <a:lstStyle/>
          <a:p>
            <a:pPr algn="ctr"/>
            <a:r>
              <a:rPr kumimoji="1" lang="ja-JP" altLang="en-US" sz="1200" dirty="0">
                <a:solidFill>
                  <a:schemeClr val="tx1"/>
                </a:solidFill>
                <a:latin typeface="Meiryo UI" panose="020B0604030504040204" pitchFamily="50" charset="-128"/>
                <a:ea typeface="Meiryo UI" panose="020B0604030504040204" pitchFamily="50" charset="-128"/>
              </a:rPr>
              <a:t>利用者</a:t>
            </a:r>
            <a:br>
              <a:rPr kumimoji="1" lang="en-US" altLang="ja-JP" sz="1200" dirty="0">
                <a:solidFill>
                  <a:schemeClr val="tx1"/>
                </a:solidFill>
                <a:latin typeface="Meiryo UI" panose="020B0604030504040204" pitchFamily="50" charset="-128"/>
                <a:ea typeface="Meiryo UI" panose="020B0604030504040204" pitchFamily="50" charset="-128"/>
              </a:rPr>
            </a:br>
            <a:r>
              <a:rPr kumimoji="1" lang="ja-JP" altLang="en-US" sz="1200" dirty="0">
                <a:solidFill>
                  <a:schemeClr val="tx1"/>
                </a:solidFill>
                <a:latin typeface="Meiryo UI" panose="020B0604030504040204" pitchFamily="50" charset="-128"/>
                <a:ea typeface="Meiryo UI" panose="020B0604030504040204" pitchFamily="50" charset="-128"/>
              </a:rPr>
              <a:t>コネクタ</a:t>
            </a:r>
          </a:p>
        </p:txBody>
      </p:sp>
      <p:cxnSp>
        <p:nvCxnSpPr>
          <p:cNvPr id="14" name="直線コネクタ 13">
            <a:extLst>
              <a:ext uri="{FF2B5EF4-FFF2-40B4-BE49-F238E27FC236}">
                <a16:creationId xmlns:a16="http://schemas.microsoft.com/office/drawing/2014/main" id="{E71F534D-AA72-4035-8529-32061F523EE6}"/>
              </a:ext>
            </a:extLst>
          </p:cNvPr>
          <p:cNvCxnSpPr>
            <a:cxnSpLocks/>
            <a:stCxn id="9" idx="3"/>
            <a:endCxn id="10" idx="1"/>
          </p:cNvCxnSpPr>
          <p:nvPr/>
        </p:nvCxnSpPr>
        <p:spPr bwMode="auto">
          <a:xfrm>
            <a:off x="2121744" y="4169606"/>
            <a:ext cx="359823" cy="3329"/>
          </a:xfrm>
          <a:prstGeom prst="line">
            <a:avLst/>
          </a:prstGeom>
          <a:noFill/>
          <a:ln w="12700" cap="flat" cmpd="sng" algn="ctr">
            <a:solidFill>
              <a:schemeClr val="tx1"/>
            </a:solidFill>
            <a:prstDash val="solid"/>
            <a:round/>
            <a:headEnd type="none" w="med" len="med"/>
            <a:tailEnd type="none" w="med" len="med"/>
          </a:ln>
          <a:effectLst/>
        </p:spPr>
      </p:cxnSp>
      <p:cxnSp>
        <p:nvCxnSpPr>
          <p:cNvPr id="15" name="直線コネクタ 14">
            <a:extLst>
              <a:ext uri="{FF2B5EF4-FFF2-40B4-BE49-F238E27FC236}">
                <a16:creationId xmlns:a16="http://schemas.microsoft.com/office/drawing/2014/main" id="{B24A6451-FADB-4019-B16A-C26109AAE590}"/>
              </a:ext>
            </a:extLst>
          </p:cNvPr>
          <p:cNvCxnSpPr>
            <a:cxnSpLocks/>
            <a:stCxn id="10" idx="3"/>
            <a:endCxn id="13" idx="1"/>
          </p:cNvCxnSpPr>
          <p:nvPr/>
        </p:nvCxnSpPr>
        <p:spPr bwMode="auto">
          <a:xfrm>
            <a:off x="3466460" y="4172935"/>
            <a:ext cx="261974" cy="3208"/>
          </a:xfrm>
          <a:prstGeom prst="line">
            <a:avLst/>
          </a:prstGeom>
          <a:noFill/>
          <a:ln w="12700" cap="flat" cmpd="sng" algn="ctr">
            <a:solidFill>
              <a:schemeClr val="tx1"/>
            </a:solidFill>
            <a:prstDash val="solid"/>
            <a:round/>
            <a:headEnd type="none" w="med" len="med"/>
            <a:tailEnd type="none" w="med" len="med"/>
          </a:ln>
          <a:effectLst/>
        </p:spPr>
      </p:cxnSp>
      <p:cxnSp>
        <p:nvCxnSpPr>
          <p:cNvPr id="16" name="直線コネクタ 15">
            <a:extLst>
              <a:ext uri="{FF2B5EF4-FFF2-40B4-BE49-F238E27FC236}">
                <a16:creationId xmlns:a16="http://schemas.microsoft.com/office/drawing/2014/main" id="{A744F855-1512-4219-86D7-D381F3A8C946}"/>
              </a:ext>
            </a:extLst>
          </p:cNvPr>
          <p:cNvCxnSpPr>
            <a:cxnSpLocks/>
            <a:stCxn id="11" idx="3"/>
            <a:endCxn id="10" idx="0"/>
          </p:cNvCxnSpPr>
          <p:nvPr/>
        </p:nvCxnSpPr>
        <p:spPr bwMode="auto">
          <a:xfrm>
            <a:off x="2973060" y="2705295"/>
            <a:ext cx="954" cy="1283399"/>
          </a:xfrm>
          <a:prstGeom prst="line">
            <a:avLst/>
          </a:prstGeom>
          <a:noFill/>
          <a:ln w="12700" cap="flat" cmpd="sng" algn="ctr">
            <a:solidFill>
              <a:schemeClr val="tx1"/>
            </a:solidFill>
            <a:prstDash val="solid"/>
            <a:round/>
            <a:headEnd type="none" w="med" len="med"/>
            <a:tailEnd type="none" w="med" len="med"/>
          </a:ln>
          <a:effectLst/>
        </p:spPr>
      </p:cxnSp>
      <p:cxnSp>
        <p:nvCxnSpPr>
          <p:cNvPr id="17" name="直線コネクタ 16">
            <a:extLst>
              <a:ext uri="{FF2B5EF4-FFF2-40B4-BE49-F238E27FC236}">
                <a16:creationId xmlns:a16="http://schemas.microsoft.com/office/drawing/2014/main" id="{A99685D0-BB21-4D03-B721-FDD376A2F402}"/>
              </a:ext>
            </a:extLst>
          </p:cNvPr>
          <p:cNvCxnSpPr>
            <a:cxnSpLocks/>
            <a:stCxn id="11" idx="4"/>
            <a:endCxn id="22" idx="2"/>
          </p:cNvCxnSpPr>
          <p:nvPr/>
        </p:nvCxnSpPr>
        <p:spPr bwMode="auto">
          <a:xfrm>
            <a:off x="3586041" y="2465867"/>
            <a:ext cx="643679" cy="1344"/>
          </a:xfrm>
          <a:prstGeom prst="line">
            <a:avLst/>
          </a:prstGeom>
          <a:noFill/>
          <a:ln w="12700" cap="flat" cmpd="sng" algn="ctr">
            <a:solidFill>
              <a:schemeClr val="tx1"/>
            </a:solidFill>
            <a:prstDash val="solid"/>
            <a:round/>
            <a:headEnd type="none" w="med" len="med"/>
            <a:tailEnd type="none" w="med" len="med"/>
          </a:ln>
          <a:effectLst/>
        </p:spPr>
      </p:cxnSp>
      <p:cxnSp>
        <p:nvCxnSpPr>
          <p:cNvPr id="18" name="直線コネクタ 17">
            <a:extLst>
              <a:ext uri="{FF2B5EF4-FFF2-40B4-BE49-F238E27FC236}">
                <a16:creationId xmlns:a16="http://schemas.microsoft.com/office/drawing/2014/main" id="{533C6031-1734-40BC-AFC2-0703FB93CAA7}"/>
              </a:ext>
            </a:extLst>
          </p:cNvPr>
          <p:cNvCxnSpPr>
            <a:cxnSpLocks/>
            <a:stCxn id="22" idx="3"/>
            <a:endCxn id="13" idx="0"/>
          </p:cNvCxnSpPr>
          <p:nvPr/>
        </p:nvCxnSpPr>
        <p:spPr bwMode="auto">
          <a:xfrm flipH="1">
            <a:off x="4323786" y="2706639"/>
            <a:ext cx="501286" cy="1193142"/>
          </a:xfrm>
          <a:prstGeom prst="line">
            <a:avLst/>
          </a:prstGeom>
          <a:noFill/>
          <a:ln w="12700" cap="flat" cmpd="sng" algn="ctr">
            <a:solidFill>
              <a:schemeClr val="tx1"/>
            </a:solidFill>
            <a:prstDash val="solid"/>
            <a:round/>
            <a:headEnd type="none" w="med" len="med"/>
            <a:tailEnd type="none" w="med" len="med"/>
          </a:ln>
          <a:effectLst/>
        </p:spPr>
      </p:cxnSp>
      <p:cxnSp>
        <p:nvCxnSpPr>
          <p:cNvPr id="19" name="直線コネクタ 18">
            <a:extLst>
              <a:ext uri="{FF2B5EF4-FFF2-40B4-BE49-F238E27FC236}">
                <a16:creationId xmlns:a16="http://schemas.microsoft.com/office/drawing/2014/main" id="{9BCFC68D-4979-4340-B47A-D71D78F44825}"/>
              </a:ext>
            </a:extLst>
          </p:cNvPr>
          <p:cNvCxnSpPr>
            <a:cxnSpLocks/>
            <a:stCxn id="20" idx="1"/>
            <a:endCxn id="13" idx="3"/>
          </p:cNvCxnSpPr>
          <p:nvPr/>
        </p:nvCxnSpPr>
        <p:spPr bwMode="auto">
          <a:xfrm flipH="1">
            <a:off x="4919137" y="4169607"/>
            <a:ext cx="2442670" cy="6536"/>
          </a:xfrm>
          <a:prstGeom prst="line">
            <a:avLst/>
          </a:prstGeom>
          <a:noFill/>
          <a:ln w="12700" cap="flat" cmpd="sng" algn="ctr">
            <a:solidFill>
              <a:schemeClr val="tx1"/>
            </a:solidFill>
            <a:prstDash val="solid"/>
            <a:round/>
            <a:headEnd type="none" w="med" len="med"/>
            <a:tailEnd type="none" w="med" len="med"/>
          </a:ln>
          <a:effectLst/>
        </p:spPr>
      </p:cxnSp>
      <p:sp>
        <p:nvSpPr>
          <p:cNvPr id="20" name="正方形/長方形 19">
            <a:extLst>
              <a:ext uri="{FF2B5EF4-FFF2-40B4-BE49-F238E27FC236}">
                <a16:creationId xmlns:a16="http://schemas.microsoft.com/office/drawing/2014/main" id="{CBCACEC3-66D2-4555-AE4C-95F09BFFB573}"/>
              </a:ext>
            </a:extLst>
          </p:cNvPr>
          <p:cNvSpPr/>
          <p:nvPr/>
        </p:nvSpPr>
        <p:spPr bwMode="auto">
          <a:xfrm>
            <a:off x="7361807" y="3893245"/>
            <a:ext cx="1190703" cy="552723"/>
          </a:xfrm>
          <a:prstGeom prst="rect">
            <a:avLst/>
          </a:prstGeom>
          <a:noFill/>
          <a:ln w="12700">
            <a:solidFill>
              <a:schemeClr val="tx1"/>
            </a:solidFill>
            <a:miter lim="800000"/>
            <a:headEnd/>
            <a:tailEnd/>
          </a:ln>
          <a:effectLst/>
        </p:spPr>
        <p:txBody>
          <a:bodyPr wrap="none" rtlCol="0" anchor="ctr" anchorCtr="0">
            <a:noAutofit/>
          </a:bodyPr>
          <a:lstStyle/>
          <a:p>
            <a:pPr algn="ctr"/>
            <a:r>
              <a:rPr kumimoji="1" lang="ja-JP" altLang="en-US" sz="1200" dirty="0">
                <a:solidFill>
                  <a:schemeClr val="tx1"/>
                </a:solidFill>
                <a:latin typeface="Meiryo UI" panose="020B0604030504040204" pitchFamily="50" charset="-128"/>
                <a:ea typeface="Meiryo UI" panose="020B0604030504040204" pitchFamily="50" charset="-128"/>
              </a:rPr>
              <a:t>提供者</a:t>
            </a:r>
            <a:br>
              <a:rPr kumimoji="1" lang="en-US" altLang="ja-JP" sz="1200" dirty="0">
                <a:solidFill>
                  <a:schemeClr val="tx1"/>
                </a:solidFill>
                <a:latin typeface="Meiryo UI" panose="020B0604030504040204" pitchFamily="50" charset="-128"/>
                <a:ea typeface="Meiryo UI" panose="020B0604030504040204" pitchFamily="50" charset="-128"/>
              </a:rPr>
            </a:br>
            <a:r>
              <a:rPr kumimoji="1" lang="ja-JP" altLang="en-US" sz="1200" dirty="0">
                <a:solidFill>
                  <a:schemeClr val="tx1"/>
                </a:solidFill>
                <a:latin typeface="Meiryo UI" panose="020B0604030504040204" pitchFamily="50" charset="-128"/>
                <a:ea typeface="Meiryo UI" panose="020B0604030504040204" pitchFamily="50" charset="-128"/>
              </a:rPr>
              <a:t>コネクタ</a:t>
            </a:r>
          </a:p>
        </p:txBody>
      </p:sp>
      <p:cxnSp>
        <p:nvCxnSpPr>
          <p:cNvPr id="21" name="直線コネクタ 20">
            <a:extLst>
              <a:ext uri="{FF2B5EF4-FFF2-40B4-BE49-F238E27FC236}">
                <a16:creationId xmlns:a16="http://schemas.microsoft.com/office/drawing/2014/main" id="{FC2872BC-EDC9-4814-ABF5-43A1E394BF2C}"/>
              </a:ext>
            </a:extLst>
          </p:cNvPr>
          <p:cNvCxnSpPr>
            <a:cxnSpLocks/>
            <a:stCxn id="20" idx="0"/>
            <a:endCxn id="12" idx="3"/>
          </p:cNvCxnSpPr>
          <p:nvPr/>
        </p:nvCxnSpPr>
        <p:spPr bwMode="auto">
          <a:xfrm flipH="1" flipV="1">
            <a:off x="7957158" y="2494329"/>
            <a:ext cx="1" cy="1398916"/>
          </a:xfrm>
          <a:prstGeom prst="line">
            <a:avLst/>
          </a:prstGeom>
          <a:noFill/>
          <a:ln w="12700" cap="flat" cmpd="sng" algn="ctr">
            <a:solidFill>
              <a:schemeClr val="tx1"/>
            </a:solidFill>
            <a:prstDash val="solid"/>
            <a:round/>
            <a:headEnd type="none" w="med" len="med"/>
            <a:tailEnd type="none" w="med" len="med"/>
          </a:ln>
          <a:effectLst/>
        </p:spPr>
      </p:cxnSp>
      <p:sp>
        <p:nvSpPr>
          <p:cNvPr id="22" name="円柱 21">
            <a:extLst>
              <a:ext uri="{FF2B5EF4-FFF2-40B4-BE49-F238E27FC236}">
                <a16:creationId xmlns:a16="http://schemas.microsoft.com/office/drawing/2014/main" id="{19FB6E3C-058D-43F6-95E0-2536103E2D39}"/>
              </a:ext>
            </a:extLst>
          </p:cNvPr>
          <p:cNvSpPr/>
          <p:nvPr/>
        </p:nvSpPr>
        <p:spPr bwMode="auto">
          <a:xfrm>
            <a:off x="4229720" y="2227782"/>
            <a:ext cx="1190703" cy="478857"/>
          </a:xfrm>
          <a:prstGeom prst="can">
            <a:avLst/>
          </a:prstGeom>
          <a:solidFill>
            <a:schemeClr val="accent1">
              <a:lumMod val="20000"/>
              <a:lumOff val="80000"/>
            </a:schemeClr>
          </a:solidFill>
          <a:ln w="12700">
            <a:solidFill>
              <a:schemeClr val="tx1"/>
            </a:solidFill>
            <a:miter lim="800000"/>
            <a:headEnd/>
            <a:tailEnd/>
          </a:ln>
          <a:effectLst/>
        </p:spPr>
        <p:txBody>
          <a:bodyPr wrap="none" rtlCol="0" anchor="ctr"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認証レルム</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cxnSp>
        <p:nvCxnSpPr>
          <p:cNvPr id="23" name="直線コネクタ 22">
            <a:extLst>
              <a:ext uri="{FF2B5EF4-FFF2-40B4-BE49-F238E27FC236}">
                <a16:creationId xmlns:a16="http://schemas.microsoft.com/office/drawing/2014/main" id="{D0504ACB-DCD2-44B6-A006-F7C3E077C205}"/>
              </a:ext>
            </a:extLst>
          </p:cNvPr>
          <p:cNvCxnSpPr>
            <a:cxnSpLocks/>
            <a:stCxn id="22" idx="4"/>
            <a:endCxn id="12" idx="2"/>
          </p:cNvCxnSpPr>
          <p:nvPr/>
        </p:nvCxnSpPr>
        <p:spPr bwMode="auto">
          <a:xfrm flipV="1">
            <a:off x="5420423" y="2254904"/>
            <a:ext cx="1941383" cy="212307"/>
          </a:xfrm>
          <a:prstGeom prst="line">
            <a:avLst/>
          </a:prstGeom>
          <a:noFill/>
          <a:ln w="12700" cap="flat" cmpd="sng" algn="ctr">
            <a:solidFill>
              <a:schemeClr val="tx1"/>
            </a:solidFill>
            <a:prstDash val="solid"/>
            <a:round/>
            <a:headEnd type="none" w="med" len="med"/>
            <a:tailEnd type="none" w="med" len="med"/>
          </a:ln>
          <a:effectLst/>
        </p:spPr>
      </p:cxnSp>
      <p:sp>
        <p:nvSpPr>
          <p:cNvPr id="24" name="円柱 23">
            <a:extLst>
              <a:ext uri="{FF2B5EF4-FFF2-40B4-BE49-F238E27FC236}">
                <a16:creationId xmlns:a16="http://schemas.microsoft.com/office/drawing/2014/main" id="{CD7FA8B2-5E67-4A35-AC5E-63E84FCE4376}"/>
              </a:ext>
            </a:extLst>
          </p:cNvPr>
          <p:cNvSpPr/>
          <p:nvPr/>
        </p:nvSpPr>
        <p:spPr bwMode="auto">
          <a:xfrm>
            <a:off x="8788693" y="3927904"/>
            <a:ext cx="767475" cy="478851"/>
          </a:xfrm>
          <a:prstGeom prst="can">
            <a:avLst/>
          </a:prstGeom>
          <a:noFill/>
          <a:ln w="12700">
            <a:solidFill>
              <a:schemeClr val="tx1"/>
            </a:solidFill>
            <a:miter lim="800000"/>
            <a:headEnd/>
            <a:tailEnd/>
          </a:ln>
          <a:effectLst/>
        </p:spPr>
        <p:txBody>
          <a:bodyPr wrap="none" rtlCol="0" anchor="ctr"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データ</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cxnSp>
        <p:nvCxnSpPr>
          <p:cNvPr id="25" name="直線コネクタ 24">
            <a:extLst>
              <a:ext uri="{FF2B5EF4-FFF2-40B4-BE49-F238E27FC236}">
                <a16:creationId xmlns:a16="http://schemas.microsoft.com/office/drawing/2014/main" id="{E16B280F-CE2E-4563-ACB1-0685EA886429}"/>
              </a:ext>
            </a:extLst>
          </p:cNvPr>
          <p:cNvCxnSpPr>
            <a:cxnSpLocks/>
            <a:stCxn id="20" idx="3"/>
            <a:endCxn id="24" idx="2"/>
          </p:cNvCxnSpPr>
          <p:nvPr/>
        </p:nvCxnSpPr>
        <p:spPr bwMode="auto">
          <a:xfrm flipV="1">
            <a:off x="8552510" y="4167330"/>
            <a:ext cx="236183" cy="2277"/>
          </a:xfrm>
          <a:prstGeom prst="line">
            <a:avLst/>
          </a:prstGeom>
          <a:noFill/>
          <a:ln w="12700" cap="flat" cmpd="sng" algn="ctr">
            <a:solidFill>
              <a:schemeClr val="tx1"/>
            </a:solidFill>
            <a:prstDash val="solid"/>
            <a:round/>
            <a:headEnd type="none" w="med" len="med"/>
            <a:tailEnd type="none" w="med" len="med"/>
          </a:ln>
          <a:effectLst/>
        </p:spPr>
      </p:cxnSp>
      <p:sp>
        <p:nvSpPr>
          <p:cNvPr id="32" name="正方形/長方形 31">
            <a:extLst>
              <a:ext uri="{FF2B5EF4-FFF2-40B4-BE49-F238E27FC236}">
                <a16:creationId xmlns:a16="http://schemas.microsoft.com/office/drawing/2014/main" id="{29E1D5DE-01D6-4822-BCB8-D024A67EC24F}"/>
              </a:ext>
            </a:extLst>
          </p:cNvPr>
          <p:cNvSpPr/>
          <p:nvPr/>
        </p:nvSpPr>
        <p:spPr bwMode="auto">
          <a:xfrm>
            <a:off x="3905749" y="1340441"/>
            <a:ext cx="4984099" cy="2023650"/>
          </a:xfrm>
          <a:prstGeom prst="rect">
            <a:avLst/>
          </a:prstGeom>
          <a:noFill/>
          <a:ln w="12700">
            <a:solidFill>
              <a:schemeClr val="tx1"/>
            </a:solidFill>
            <a:miter lim="800000"/>
            <a:headEnd/>
            <a:tailEnd/>
          </a:ln>
          <a:effectLst/>
        </p:spPr>
        <p:txBody>
          <a:bodyPr wrap="none" rtlCol="0" anchor="t"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分野間データ連携基盤</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3" name="正方形/長方形 32">
            <a:extLst>
              <a:ext uri="{FF2B5EF4-FFF2-40B4-BE49-F238E27FC236}">
                <a16:creationId xmlns:a16="http://schemas.microsoft.com/office/drawing/2014/main" id="{28A67698-63F5-4421-810A-9339DF167673}"/>
              </a:ext>
            </a:extLst>
          </p:cNvPr>
          <p:cNvSpPr/>
          <p:nvPr/>
        </p:nvSpPr>
        <p:spPr bwMode="auto">
          <a:xfrm>
            <a:off x="177888" y="4506550"/>
            <a:ext cx="1160416" cy="368482"/>
          </a:xfrm>
          <a:prstGeom prst="rect">
            <a:avLst/>
          </a:prstGeom>
          <a:noFill/>
          <a:ln w="12700">
            <a:noFill/>
            <a:miter lim="800000"/>
            <a:headEnd/>
            <a:tailEnd/>
          </a:ln>
          <a:effectLst/>
        </p:spPr>
        <p:txBody>
          <a:bodyPr wrap="none" rtlCol="0" anchor="ctr"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データ利用者</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4" name="正方形/長方形 33">
            <a:extLst>
              <a:ext uri="{FF2B5EF4-FFF2-40B4-BE49-F238E27FC236}">
                <a16:creationId xmlns:a16="http://schemas.microsoft.com/office/drawing/2014/main" id="{20B9F0A6-AF85-4A7E-8849-2C2F08F3C278}"/>
              </a:ext>
            </a:extLst>
          </p:cNvPr>
          <p:cNvSpPr/>
          <p:nvPr/>
        </p:nvSpPr>
        <p:spPr bwMode="auto">
          <a:xfrm>
            <a:off x="215193" y="3598522"/>
            <a:ext cx="4984099" cy="1276509"/>
          </a:xfrm>
          <a:prstGeom prst="rect">
            <a:avLst/>
          </a:prstGeom>
          <a:noFill/>
          <a:ln w="12700">
            <a:solidFill>
              <a:schemeClr val="tx1"/>
            </a:solidFill>
            <a:miter lim="800000"/>
            <a:headEnd/>
            <a:tailEnd/>
          </a:ln>
          <a:effectLst/>
        </p:spPr>
        <p:txBody>
          <a:bodyPr wrap="none" rtlCol="0" anchor="t"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データ利用者</a:t>
            </a:r>
            <a:r>
              <a:rPr lang="en-US" altLang="ja-JP" sz="1200" dirty="0">
                <a:solidFill>
                  <a:schemeClr val="tx1"/>
                </a:solidFill>
                <a:latin typeface="Meiryo UI" panose="020B0604030504040204" pitchFamily="50" charset="-128"/>
                <a:ea typeface="Meiryo UI" panose="020B0604030504040204" pitchFamily="50" charset="-128"/>
              </a:rPr>
              <a:t>A</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5" name="正方形/長方形 34">
            <a:extLst>
              <a:ext uri="{FF2B5EF4-FFF2-40B4-BE49-F238E27FC236}">
                <a16:creationId xmlns:a16="http://schemas.microsoft.com/office/drawing/2014/main" id="{9D950E67-1DA5-42B0-8CDD-FF2F4196F336}"/>
              </a:ext>
            </a:extLst>
          </p:cNvPr>
          <p:cNvSpPr/>
          <p:nvPr/>
        </p:nvSpPr>
        <p:spPr bwMode="auto">
          <a:xfrm>
            <a:off x="7137894" y="3507600"/>
            <a:ext cx="2563390" cy="1114820"/>
          </a:xfrm>
          <a:prstGeom prst="rect">
            <a:avLst/>
          </a:prstGeom>
          <a:noFill/>
          <a:ln w="12700">
            <a:solidFill>
              <a:schemeClr val="tx1"/>
            </a:solidFill>
            <a:miter lim="800000"/>
            <a:headEnd/>
            <a:tailEnd/>
          </a:ln>
          <a:effectLst/>
        </p:spPr>
        <p:txBody>
          <a:bodyPr wrap="none" rtlCol="0" anchor="t"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データ提供者</a:t>
            </a:r>
            <a:r>
              <a:rPr lang="en-US" altLang="ja-JP" sz="1200" dirty="0">
                <a:solidFill>
                  <a:schemeClr val="tx1"/>
                </a:solidFill>
                <a:latin typeface="Meiryo UI" panose="020B0604030504040204" pitchFamily="50" charset="-128"/>
                <a:ea typeface="Meiryo UI" panose="020B0604030504040204" pitchFamily="50" charset="-128"/>
              </a:rPr>
              <a:t>A</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52" name="正方形/長方形 51">
            <a:extLst>
              <a:ext uri="{FF2B5EF4-FFF2-40B4-BE49-F238E27FC236}">
                <a16:creationId xmlns:a16="http://schemas.microsoft.com/office/drawing/2014/main" id="{7C536013-BD2C-4B3D-A030-41A99CA9FAAB}"/>
              </a:ext>
            </a:extLst>
          </p:cNvPr>
          <p:cNvSpPr/>
          <p:nvPr/>
        </p:nvSpPr>
        <p:spPr bwMode="auto">
          <a:xfrm>
            <a:off x="4068656" y="1789371"/>
            <a:ext cx="4581736" cy="1405596"/>
          </a:xfrm>
          <a:prstGeom prst="rect">
            <a:avLst/>
          </a:prstGeom>
          <a:noFill/>
          <a:ln w="12700">
            <a:solidFill>
              <a:schemeClr val="tx1"/>
            </a:solidFill>
            <a:miter lim="800000"/>
            <a:headEnd/>
            <a:tailEnd/>
          </a:ln>
          <a:effectLst/>
        </p:spPr>
        <p:txBody>
          <a:bodyPr wrap="none" rtlCol="0" anchor="t"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認証認可サービス</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2" name="円柱 11">
            <a:extLst>
              <a:ext uri="{FF2B5EF4-FFF2-40B4-BE49-F238E27FC236}">
                <a16:creationId xmlns:a16="http://schemas.microsoft.com/office/drawing/2014/main" id="{8331CD36-E406-4BAD-9C61-A2B531888CE6}"/>
              </a:ext>
            </a:extLst>
          </p:cNvPr>
          <p:cNvSpPr/>
          <p:nvPr/>
        </p:nvSpPr>
        <p:spPr bwMode="auto">
          <a:xfrm>
            <a:off x="7361806" y="2015478"/>
            <a:ext cx="1190704" cy="478851"/>
          </a:xfrm>
          <a:prstGeom prst="can">
            <a:avLst/>
          </a:prstGeom>
          <a:solidFill>
            <a:schemeClr val="accent1">
              <a:lumMod val="20000"/>
              <a:lumOff val="80000"/>
            </a:schemeClr>
          </a:solidFill>
          <a:ln w="12700">
            <a:solidFill>
              <a:schemeClr val="tx1"/>
            </a:solidFill>
            <a:miter lim="800000"/>
            <a:headEnd/>
            <a:tailEnd/>
          </a:ln>
          <a:effectLst/>
        </p:spPr>
        <p:txBody>
          <a:bodyPr wrap="none" rtlCol="0" anchor="ctr" anchorCtr="0">
            <a:noAutofit/>
          </a:bodyPr>
          <a:lstStyle/>
          <a:p>
            <a:pPr algn="ctr"/>
            <a:r>
              <a:rPr kumimoji="1" lang="ja-JP" altLang="en-US" sz="1200" dirty="0">
                <a:solidFill>
                  <a:schemeClr val="tx1"/>
                </a:solidFill>
                <a:latin typeface="Meiryo UI" panose="020B0604030504040204" pitchFamily="50" charset="-128"/>
                <a:ea typeface="Meiryo UI" panose="020B0604030504040204" pitchFamily="50" charset="-128"/>
              </a:rPr>
              <a:t>認可レルム</a:t>
            </a:r>
            <a:r>
              <a:rPr kumimoji="1" lang="en-US" altLang="ja-JP" sz="1200" dirty="0">
                <a:solidFill>
                  <a:schemeClr val="tx1"/>
                </a:solidFill>
                <a:latin typeface="Meiryo UI" panose="020B0604030504040204" pitchFamily="50" charset="-128"/>
                <a:ea typeface="Meiryo UI" panose="020B0604030504040204" pitchFamily="50" charset="-128"/>
              </a:rPr>
              <a:t>A</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96" name="正方形/長方形 95">
            <a:extLst>
              <a:ext uri="{FF2B5EF4-FFF2-40B4-BE49-F238E27FC236}">
                <a16:creationId xmlns:a16="http://schemas.microsoft.com/office/drawing/2014/main" id="{0E848939-4F06-46F0-857B-0C4E5DC16FE9}"/>
              </a:ext>
            </a:extLst>
          </p:cNvPr>
          <p:cNvSpPr/>
          <p:nvPr/>
        </p:nvSpPr>
        <p:spPr bwMode="auto">
          <a:xfrm>
            <a:off x="6401384" y="5244024"/>
            <a:ext cx="1190703" cy="552723"/>
          </a:xfrm>
          <a:prstGeom prst="rect">
            <a:avLst/>
          </a:prstGeom>
          <a:noFill/>
          <a:ln w="12700">
            <a:solidFill>
              <a:schemeClr val="tx1"/>
            </a:solidFill>
            <a:miter lim="800000"/>
            <a:headEnd/>
            <a:tailEnd/>
          </a:ln>
          <a:effectLst/>
        </p:spPr>
        <p:txBody>
          <a:bodyPr wrap="none" rtlCol="0" anchor="ctr" anchorCtr="0">
            <a:noAutofit/>
          </a:bodyPr>
          <a:lstStyle/>
          <a:p>
            <a:pPr algn="ctr"/>
            <a:r>
              <a:rPr kumimoji="1" lang="ja-JP" altLang="en-US" sz="1200" dirty="0">
                <a:solidFill>
                  <a:schemeClr val="tx1"/>
                </a:solidFill>
                <a:latin typeface="Meiryo UI" panose="020B0604030504040204" pitchFamily="50" charset="-128"/>
                <a:ea typeface="Meiryo UI" panose="020B0604030504040204" pitchFamily="50" charset="-128"/>
              </a:rPr>
              <a:t>提供者</a:t>
            </a:r>
            <a:br>
              <a:rPr kumimoji="1" lang="en-US" altLang="ja-JP" sz="1200" dirty="0">
                <a:solidFill>
                  <a:schemeClr val="tx1"/>
                </a:solidFill>
                <a:latin typeface="Meiryo UI" panose="020B0604030504040204" pitchFamily="50" charset="-128"/>
                <a:ea typeface="Meiryo UI" panose="020B0604030504040204" pitchFamily="50" charset="-128"/>
              </a:rPr>
            </a:br>
            <a:r>
              <a:rPr kumimoji="1" lang="ja-JP" altLang="en-US" sz="1200" dirty="0">
                <a:solidFill>
                  <a:schemeClr val="tx1"/>
                </a:solidFill>
                <a:latin typeface="Meiryo UI" panose="020B0604030504040204" pitchFamily="50" charset="-128"/>
                <a:ea typeface="Meiryo UI" panose="020B0604030504040204" pitchFamily="50" charset="-128"/>
              </a:rPr>
              <a:t>コネクタ</a:t>
            </a:r>
          </a:p>
        </p:txBody>
      </p:sp>
      <p:sp>
        <p:nvSpPr>
          <p:cNvPr id="97" name="円柱 96">
            <a:extLst>
              <a:ext uri="{FF2B5EF4-FFF2-40B4-BE49-F238E27FC236}">
                <a16:creationId xmlns:a16="http://schemas.microsoft.com/office/drawing/2014/main" id="{07FFEE77-8682-4F66-B497-EC6EB3FB45A4}"/>
              </a:ext>
            </a:extLst>
          </p:cNvPr>
          <p:cNvSpPr/>
          <p:nvPr/>
        </p:nvSpPr>
        <p:spPr bwMode="auto">
          <a:xfrm>
            <a:off x="7828270" y="5278683"/>
            <a:ext cx="767475" cy="478851"/>
          </a:xfrm>
          <a:prstGeom prst="can">
            <a:avLst/>
          </a:prstGeom>
          <a:noFill/>
          <a:ln w="12700">
            <a:solidFill>
              <a:schemeClr val="tx1"/>
            </a:solidFill>
            <a:miter lim="800000"/>
            <a:headEnd/>
            <a:tailEnd/>
          </a:ln>
          <a:effectLst/>
        </p:spPr>
        <p:txBody>
          <a:bodyPr wrap="none" rtlCol="0" anchor="ctr"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データ</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cxnSp>
        <p:nvCxnSpPr>
          <p:cNvPr id="98" name="直線コネクタ 97">
            <a:extLst>
              <a:ext uri="{FF2B5EF4-FFF2-40B4-BE49-F238E27FC236}">
                <a16:creationId xmlns:a16="http://schemas.microsoft.com/office/drawing/2014/main" id="{836A010E-4CAB-4303-B428-63B1B7F95EAA}"/>
              </a:ext>
            </a:extLst>
          </p:cNvPr>
          <p:cNvCxnSpPr>
            <a:cxnSpLocks/>
            <a:stCxn id="96" idx="3"/>
            <a:endCxn id="97" idx="2"/>
          </p:cNvCxnSpPr>
          <p:nvPr/>
        </p:nvCxnSpPr>
        <p:spPr bwMode="auto">
          <a:xfrm flipV="1">
            <a:off x="7592087" y="5518109"/>
            <a:ext cx="236183" cy="2277"/>
          </a:xfrm>
          <a:prstGeom prst="line">
            <a:avLst/>
          </a:prstGeom>
          <a:noFill/>
          <a:ln w="12700" cap="flat" cmpd="sng" algn="ctr">
            <a:solidFill>
              <a:schemeClr val="tx1"/>
            </a:solidFill>
            <a:prstDash val="solid"/>
            <a:round/>
            <a:headEnd type="none" w="med" len="med"/>
            <a:tailEnd type="none" w="med" len="med"/>
          </a:ln>
          <a:effectLst/>
        </p:spPr>
      </p:cxnSp>
      <p:sp>
        <p:nvSpPr>
          <p:cNvPr id="99" name="正方形/長方形 98">
            <a:extLst>
              <a:ext uri="{FF2B5EF4-FFF2-40B4-BE49-F238E27FC236}">
                <a16:creationId xmlns:a16="http://schemas.microsoft.com/office/drawing/2014/main" id="{EB4E307F-855F-4E7C-820F-564523ACA843}"/>
              </a:ext>
            </a:extLst>
          </p:cNvPr>
          <p:cNvSpPr/>
          <p:nvPr/>
        </p:nvSpPr>
        <p:spPr bwMode="auto">
          <a:xfrm>
            <a:off x="6177471" y="4858379"/>
            <a:ext cx="2563390" cy="1114820"/>
          </a:xfrm>
          <a:prstGeom prst="rect">
            <a:avLst/>
          </a:prstGeom>
          <a:noFill/>
          <a:ln w="12700">
            <a:solidFill>
              <a:schemeClr val="tx1"/>
            </a:solidFill>
            <a:miter lim="800000"/>
            <a:headEnd/>
            <a:tailEnd/>
          </a:ln>
          <a:effectLst/>
        </p:spPr>
        <p:txBody>
          <a:bodyPr wrap="none" rtlCol="0" anchor="t"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データ提供者</a:t>
            </a:r>
            <a:r>
              <a:rPr lang="en-US" altLang="ja-JP" sz="1200" dirty="0">
                <a:solidFill>
                  <a:schemeClr val="tx1"/>
                </a:solidFill>
                <a:latin typeface="Meiryo UI" panose="020B0604030504040204" pitchFamily="50" charset="-128"/>
                <a:ea typeface="Meiryo UI" panose="020B0604030504040204" pitchFamily="50" charset="-128"/>
              </a:rPr>
              <a:t>B</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cxnSp>
        <p:nvCxnSpPr>
          <p:cNvPr id="100" name="直線コネクタ 99">
            <a:extLst>
              <a:ext uri="{FF2B5EF4-FFF2-40B4-BE49-F238E27FC236}">
                <a16:creationId xmlns:a16="http://schemas.microsoft.com/office/drawing/2014/main" id="{E559C76B-ACE5-40C9-A415-AFB77187A45B}"/>
              </a:ext>
            </a:extLst>
          </p:cNvPr>
          <p:cNvCxnSpPr>
            <a:cxnSpLocks/>
            <a:stCxn id="96" idx="1"/>
            <a:endCxn id="13" idx="3"/>
          </p:cNvCxnSpPr>
          <p:nvPr/>
        </p:nvCxnSpPr>
        <p:spPr bwMode="auto">
          <a:xfrm flipH="1" flipV="1">
            <a:off x="4919137" y="4176143"/>
            <a:ext cx="1482247" cy="1344243"/>
          </a:xfrm>
          <a:prstGeom prst="line">
            <a:avLst/>
          </a:prstGeom>
          <a:noFill/>
          <a:ln w="12700" cap="flat" cmpd="sng" algn="ctr">
            <a:solidFill>
              <a:schemeClr val="tx1"/>
            </a:solidFill>
            <a:prstDash val="solid"/>
            <a:round/>
            <a:headEnd type="none" w="med" len="med"/>
            <a:tailEnd type="none" w="med" len="med"/>
          </a:ln>
          <a:effectLst/>
        </p:spPr>
      </p:cxnSp>
      <p:cxnSp>
        <p:nvCxnSpPr>
          <p:cNvPr id="103" name="直線コネクタ 102">
            <a:extLst>
              <a:ext uri="{FF2B5EF4-FFF2-40B4-BE49-F238E27FC236}">
                <a16:creationId xmlns:a16="http://schemas.microsoft.com/office/drawing/2014/main" id="{CE0A1E7A-1714-4E8A-8CD3-65340C4D3C99}"/>
              </a:ext>
            </a:extLst>
          </p:cNvPr>
          <p:cNvCxnSpPr>
            <a:cxnSpLocks/>
            <a:stCxn id="96" idx="0"/>
            <a:endCxn id="111" idx="3"/>
          </p:cNvCxnSpPr>
          <p:nvPr/>
        </p:nvCxnSpPr>
        <p:spPr bwMode="auto">
          <a:xfrm flipV="1">
            <a:off x="6996736" y="3075547"/>
            <a:ext cx="0" cy="2168477"/>
          </a:xfrm>
          <a:prstGeom prst="line">
            <a:avLst/>
          </a:prstGeom>
          <a:noFill/>
          <a:ln w="12700" cap="flat" cmpd="sng" algn="ctr">
            <a:solidFill>
              <a:schemeClr val="tx1"/>
            </a:solidFill>
            <a:prstDash val="solid"/>
            <a:round/>
            <a:headEnd type="none" w="med" len="med"/>
            <a:tailEnd type="none" w="med" len="med"/>
          </a:ln>
          <a:effectLst/>
        </p:spPr>
      </p:cxnSp>
      <p:sp>
        <p:nvSpPr>
          <p:cNvPr id="111" name="円柱 110">
            <a:extLst>
              <a:ext uri="{FF2B5EF4-FFF2-40B4-BE49-F238E27FC236}">
                <a16:creationId xmlns:a16="http://schemas.microsoft.com/office/drawing/2014/main" id="{BB395D18-A89F-4205-8730-09B8B76BD4E0}"/>
              </a:ext>
            </a:extLst>
          </p:cNvPr>
          <p:cNvSpPr/>
          <p:nvPr/>
        </p:nvSpPr>
        <p:spPr bwMode="auto">
          <a:xfrm>
            <a:off x="6401384" y="2596696"/>
            <a:ext cx="1190703" cy="478851"/>
          </a:xfrm>
          <a:prstGeom prst="can">
            <a:avLst/>
          </a:prstGeom>
          <a:solidFill>
            <a:schemeClr val="accent1">
              <a:lumMod val="20000"/>
              <a:lumOff val="80000"/>
            </a:schemeClr>
          </a:solidFill>
          <a:ln w="12700">
            <a:solidFill>
              <a:schemeClr val="tx1"/>
            </a:solidFill>
            <a:miter lim="800000"/>
            <a:headEnd/>
            <a:tailEnd/>
          </a:ln>
          <a:effectLst/>
        </p:spPr>
        <p:txBody>
          <a:bodyPr wrap="none" rtlCol="0" anchor="ctr" anchorCtr="0">
            <a:noAutofit/>
          </a:bodyPr>
          <a:lstStyle/>
          <a:p>
            <a:pPr algn="ctr"/>
            <a:r>
              <a:rPr kumimoji="1" lang="ja-JP" altLang="en-US" sz="1200" dirty="0">
                <a:solidFill>
                  <a:schemeClr val="tx1"/>
                </a:solidFill>
                <a:latin typeface="Meiryo UI" panose="020B0604030504040204" pitchFamily="50" charset="-128"/>
                <a:ea typeface="Meiryo UI" panose="020B0604030504040204" pitchFamily="50" charset="-128"/>
              </a:rPr>
              <a:t>認可レルム</a:t>
            </a:r>
            <a:r>
              <a:rPr kumimoji="1" lang="en-US" altLang="ja-JP" sz="1200" dirty="0">
                <a:solidFill>
                  <a:schemeClr val="tx1"/>
                </a:solidFill>
                <a:latin typeface="Meiryo UI" panose="020B0604030504040204" pitchFamily="50" charset="-128"/>
                <a:ea typeface="Meiryo UI" panose="020B0604030504040204" pitchFamily="50" charset="-128"/>
              </a:rPr>
              <a:t>B</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cxnSp>
        <p:nvCxnSpPr>
          <p:cNvPr id="134" name="直線コネクタ 133">
            <a:extLst>
              <a:ext uri="{FF2B5EF4-FFF2-40B4-BE49-F238E27FC236}">
                <a16:creationId xmlns:a16="http://schemas.microsoft.com/office/drawing/2014/main" id="{D9E0D385-43EA-4155-AEEF-34A4CE8475B2}"/>
              </a:ext>
            </a:extLst>
          </p:cNvPr>
          <p:cNvCxnSpPr>
            <a:cxnSpLocks/>
            <a:stCxn id="22" idx="4"/>
            <a:endCxn id="111" idx="2"/>
          </p:cNvCxnSpPr>
          <p:nvPr/>
        </p:nvCxnSpPr>
        <p:spPr bwMode="auto">
          <a:xfrm>
            <a:off x="5420423" y="2467211"/>
            <a:ext cx="980961" cy="368911"/>
          </a:xfrm>
          <a:prstGeom prst="line">
            <a:avLst/>
          </a:prstGeom>
          <a:noFill/>
          <a:ln w="12700" cap="flat" cmpd="sng" algn="ctr">
            <a:solidFill>
              <a:schemeClr val="tx1"/>
            </a:solidFill>
            <a:prstDash val="solid"/>
            <a:round/>
            <a:headEnd type="none" w="med" len="med"/>
            <a:tailEnd type="none" w="med" len="med"/>
          </a:ln>
          <a:effectLst/>
        </p:spPr>
      </p:cxnSp>
      <p:sp>
        <p:nvSpPr>
          <p:cNvPr id="139" name="スマイル 138">
            <a:extLst>
              <a:ext uri="{FF2B5EF4-FFF2-40B4-BE49-F238E27FC236}">
                <a16:creationId xmlns:a16="http://schemas.microsoft.com/office/drawing/2014/main" id="{4D9B3952-4FBA-412F-B85B-A8D962984865}"/>
              </a:ext>
            </a:extLst>
          </p:cNvPr>
          <p:cNvSpPr/>
          <p:nvPr/>
        </p:nvSpPr>
        <p:spPr bwMode="auto">
          <a:xfrm>
            <a:off x="481735" y="5232747"/>
            <a:ext cx="552723" cy="552723"/>
          </a:xfrm>
          <a:prstGeom prst="smileyFace">
            <a:avLst/>
          </a:prstGeom>
          <a:noFill/>
          <a:ln w="12700">
            <a:solidFill>
              <a:schemeClr val="tx1"/>
            </a:solidFill>
            <a:miter lim="800000"/>
            <a:headEnd/>
            <a:tailEnd/>
          </a:ln>
          <a:effectLst/>
        </p:spPr>
        <p:txBody>
          <a:bodyPr wrap="none" rtlCol="0" anchor="ctr" anchorCtr="0">
            <a:noAutofit/>
          </a:bodyPr>
          <a:lstStyle/>
          <a:p>
            <a:pPr algn="ctr"/>
            <a:endParaRPr kumimoji="1" lang="ja-JP" altLang="en-US" sz="1200">
              <a:solidFill>
                <a:schemeClr val="tx1"/>
              </a:solidFill>
              <a:latin typeface="Meiryo UI" panose="020B0604030504040204" pitchFamily="50" charset="-128"/>
              <a:ea typeface="Meiryo UI" panose="020B0604030504040204" pitchFamily="50" charset="-128"/>
            </a:endParaRPr>
          </a:p>
        </p:txBody>
      </p:sp>
      <p:sp>
        <p:nvSpPr>
          <p:cNvPr id="140" name="正方形/長方形 139">
            <a:extLst>
              <a:ext uri="{FF2B5EF4-FFF2-40B4-BE49-F238E27FC236}">
                <a16:creationId xmlns:a16="http://schemas.microsoft.com/office/drawing/2014/main" id="{74BBD042-C6B9-42DF-B13B-EB39BBB0D449}"/>
              </a:ext>
            </a:extLst>
          </p:cNvPr>
          <p:cNvSpPr/>
          <p:nvPr/>
        </p:nvSpPr>
        <p:spPr bwMode="auto">
          <a:xfrm>
            <a:off x="1178398" y="5324867"/>
            <a:ext cx="943346" cy="368482"/>
          </a:xfrm>
          <a:prstGeom prst="rect">
            <a:avLst/>
          </a:prstGeom>
          <a:noFill/>
          <a:ln w="12700">
            <a:solidFill>
              <a:schemeClr val="tx1"/>
            </a:solidFill>
            <a:miter lim="800000"/>
            <a:headEnd/>
            <a:tailEnd/>
          </a:ln>
          <a:effectLst/>
        </p:spPr>
        <p:txBody>
          <a:bodyPr wrap="none" rtlCol="0" anchor="ctr"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ブラウザ</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41" name="正方形/長方形 140">
            <a:extLst>
              <a:ext uri="{FF2B5EF4-FFF2-40B4-BE49-F238E27FC236}">
                <a16:creationId xmlns:a16="http://schemas.microsoft.com/office/drawing/2014/main" id="{8425EEB8-8A5F-402D-B6CD-7108B236BCC3}"/>
              </a:ext>
            </a:extLst>
          </p:cNvPr>
          <p:cNvSpPr/>
          <p:nvPr/>
        </p:nvSpPr>
        <p:spPr bwMode="auto">
          <a:xfrm>
            <a:off x="2481567" y="5328196"/>
            <a:ext cx="984893" cy="368482"/>
          </a:xfrm>
          <a:prstGeom prst="rect">
            <a:avLst/>
          </a:prstGeom>
          <a:noFill/>
          <a:ln w="12700">
            <a:solidFill>
              <a:schemeClr val="tx1"/>
            </a:solidFill>
            <a:miter lim="800000"/>
            <a:headEnd/>
            <a:tailEnd/>
          </a:ln>
          <a:effectLst/>
        </p:spPr>
        <p:txBody>
          <a:bodyPr wrap="none" rtlCol="0" anchor="ctr" anchorCtr="0">
            <a:noAutofit/>
          </a:bodyPr>
          <a:lstStyle/>
          <a:p>
            <a:pPr algn="ctr"/>
            <a:r>
              <a:rPr lang="en-US" altLang="ja-JP" sz="1200" dirty="0">
                <a:solidFill>
                  <a:schemeClr val="tx1"/>
                </a:solidFill>
                <a:latin typeface="Meiryo UI" panose="020B0604030504040204" pitchFamily="50" charset="-128"/>
                <a:ea typeface="Meiryo UI" panose="020B0604030504040204" pitchFamily="50" charset="-128"/>
              </a:rPr>
              <a:t>WebApp</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42" name="正方形/長方形 141">
            <a:extLst>
              <a:ext uri="{FF2B5EF4-FFF2-40B4-BE49-F238E27FC236}">
                <a16:creationId xmlns:a16="http://schemas.microsoft.com/office/drawing/2014/main" id="{B2926E83-393C-4B35-9EEC-60BA121BBFCF}"/>
              </a:ext>
            </a:extLst>
          </p:cNvPr>
          <p:cNvSpPr/>
          <p:nvPr/>
        </p:nvSpPr>
        <p:spPr bwMode="auto">
          <a:xfrm>
            <a:off x="3728434" y="5239283"/>
            <a:ext cx="1190703" cy="552723"/>
          </a:xfrm>
          <a:prstGeom prst="rect">
            <a:avLst/>
          </a:prstGeom>
          <a:noFill/>
          <a:ln w="12700">
            <a:solidFill>
              <a:schemeClr val="tx1"/>
            </a:solidFill>
            <a:miter lim="800000"/>
            <a:headEnd/>
            <a:tailEnd/>
          </a:ln>
          <a:effectLst/>
        </p:spPr>
        <p:txBody>
          <a:bodyPr wrap="none" rtlCol="0" anchor="ctr" anchorCtr="0">
            <a:noAutofit/>
          </a:bodyPr>
          <a:lstStyle/>
          <a:p>
            <a:pPr algn="ctr"/>
            <a:r>
              <a:rPr kumimoji="1" lang="ja-JP" altLang="en-US" sz="1200" dirty="0">
                <a:solidFill>
                  <a:schemeClr val="tx1"/>
                </a:solidFill>
                <a:latin typeface="Meiryo UI" panose="020B0604030504040204" pitchFamily="50" charset="-128"/>
                <a:ea typeface="Meiryo UI" panose="020B0604030504040204" pitchFamily="50" charset="-128"/>
              </a:rPr>
              <a:t>利用者</a:t>
            </a:r>
            <a:br>
              <a:rPr kumimoji="1" lang="en-US" altLang="ja-JP" sz="1200" dirty="0">
                <a:solidFill>
                  <a:schemeClr val="tx1"/>
                </a:solidFill>
                <a:latin typeface="Meiryo UI" panose="020B0604030504040204" pitchFamily="50" charset="-128"/>
                <a:ea typeface="Meiryo UI" panose="020B0604030504040204" pitchFamily="50" charset="-128"/>
              </a:rPr>
            </a:br>
            <a:r>
              <a:rPr kumimoji="1" lang="ja-JP" altLang="en-US" sz="1200" dirty="0">
                <a:solidFill>
                  <a:schemeClr val="tx1"/>
                </a:solidFill>
                <a:latin typeface="Meiryo UI" panose="020B0604030504040204" pitchFamily="50" charset="-128"/>
                <a:ea typeface="Meiryo UI" panose="020B0604030504040204" pitchFamily="50" charset="-128"/>
              </a:rPr>
              <a:t>コネクタ</a:t>
            </a:r>
          </a:p>
        </p:txBody>
      </p:sp>
      <p:cxnSp>
        <p:nvCxnSpPr>
          <p:cNvPr id="143" name="直線コネクタ 142">
            <a:extLst>
              <a:ext uri="{FF2B5EF4-FFF2-40B4-BE49-F238E27FC236}">
                <a16:creationId xmlns:a16="http://schemas.microsoft.com/office/drawing/2014/main" id="{BFE9A87C-A2E0-4FB6-8C02-BE92B4B67A0A}"/>
              </a:ext>
            </a:extLst>
          </p:cNvPr>
          <p:cNvCxnSpPr>
            <a:cxnSpLocks/>
            <a:stCxn id="140" idx="3"/>
            <a:endCxn id="141" idx="1"/>
          </p:cNvCxnSpPr>
          <p:nvPr/>
        </p:nvCxnSpPr>
        <p:spPr bwMode="auto">
          <a:xfrm>
            <a:off x="2121744" y="5509108"/>
            <a:ext cx="359823" cy="3329"/>
          </a:xfrm>
          <a:prstGeom prst="line">
            <a:avLst/>
          </a:prstGeom>
          <a:noFill/>
          <a:ln w="12700" cap="flat" cmpd="sng" algn="ctr">
            <a:solidFill>
              <a:schemeClr val="tx1"/>
            </a:solidFill>
            <a:prstDash val="solid"/>
            <a:round/>
            <a:headEnd type="none" w="med" len="med"/>
            <a:tailEnd type="none" w="med" len="med"/>
          </a:ln>
          <a:effectLst/>
        </p:spPr>
      </p:cxnSp>
      <p:cxnSp>
        <p:nvCxnSpPr>
          <p:cNvPr id="144" name="直線コネクタ 143">
            <a:extLst>
              <a:ext uri="{FF2B5EF4-FFF2-40B4-BE49-F238E27FC236}">
                <a16:creationId xmlns:a16="http://schemas.microsoft.com/office/drawing/2014/main" id="{C3DCCED5-2F18-4155-B818-DB8352002635}"/>
              </a:ext>
            </a:extLst>
          </p:cNvPr>
          <p:cNvCxnSpPr>
            <a:cxnSpLocks/>
            <a:stCxn id="141" idx="3"/>
            <a:endCxn id="142" idx="1"/>
          </p:cNvCxnSpPr>
          <p:nvPr/>
        </p:nvCxnSpPr>
        <p:spPr bwMode="auto">
          <a:xfrm>
            <a:off x="3466460" y="5512437"/>
            <a:ext cx="261974" cy="3208"/>
          </a:xfrm>
          <a:prstGeom prst="line">
            <a:avLst/>
          </a:prstGeom>
          <a:noFill/>
          <a:ln w="12700" cap="flat" cmpd="sng" algn="ctr">
            <a:solidFill>
              <a:schemeClr val="tx1"/>
            </a:solidFill>
            <a:prstDash val="solid"/>
            <a:round/>
            <a:headEnd type="none" w="med" len="med"/>
            <a:tailEnd type="none" w="med" len="med"/>
          </a:ln>
          <a:effectLst/>
        </p:spPr>
      </p:cxnSp>
      <p:sp>
        <p:nvSpPr>
          <p:cNvPr id="145" name="正方形/長方形 144">
            <a:extLst>
              <a:ext uri="{FF2B5EF4-FFF2-40B4-BE49-F238E27FC236}">
                <a16:creationId xmlns:a16="http://schemas.microsoft.com/office/drawing/2014/main" id="{DFCF43AA-C3C4-4036-9D88-43252D620604}"/>
              </a:ext>
            </a:extLst>
          </p:cNvPr>
          <p:cNvSpPr/>
          <p:nvPr/>
        </p:nvSpPr>
        <p:spPr bwMode="auto">
          <a:xfrm>
            <a:off x="177888" y="5846052"/>
            <a:ext cx="1160416" cy="368482"/>
          </a:xfrm>
          <a:prstGeom prst="rect">
            <a:avLst/>
          </a:prstGeom>
          <a:noFill/>
          <a:ln w="12700">
            <a:noFill/>
            <a:miter lim="800000"/>
            <a:headEnd/>
            <a:tailEnd/>
          </a:ln>
          <a:effectLst/>
        </p:spPr>
        <p:txBody>
          <a:bodyPr wrap="none" rtlCol="0" anchor="ctr"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データ利用者</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46" name="正方形/長方形 145">
            <a:extLst>
              <a:ext uri="{FF2B5EF4-FFF2-40B4-BE49-F238E27FC236}">
                <a16:creationId xmlns:a16="http://schemas.microsoft.com/office/drawing/2014/main" id="{F3B0174A-E38E-4017-91FC-E418EDC2190D}"/>
              </a:ext>
            </a:extLst>
          </p:cNvPr>
          <p:cNvSpPr/>
          <p:nvPr/>
        </p:nvSpPr>
        <p:spPr bwMode="auto">
          <a:xfrm>
            <a:off x="215193" y="5023588"/>
            <a:ext cx="4984099" cy="1190945"/>
          </a:xfrm>
          <a:prstGeom prst="rect">
            <a:avLst/>
          </a:prstGeom>
          <a:noFill/>
          <a:ln w="12700">
            <a:solidFill>
              <a:schemeClr val="tx1"/>
            </a:solidFill>
            <a:miter lim="800000"/>
            <a:headEnd/>
            <a:tailEnd/>
          </a:ln>
          <a:effectLst/>
        </p:spPr>
        <p:txBody>
          <a:bodyPr wrap="none" rtlCol="0" anchor="t"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データ利用者</a:t>
            </a:r>
            <a:r>
              <a:rPr lang="en-US" altLang="ja-JP" sz="1200" dirty="0">
                <a:solidFill>
                  <a:schemeClr val="tx1"/>
                </a:solidFill>
                <a:latin typeface="Meiryo UI" panose="020B0604030504040204" pitchFamily="50" charset="-128"/>
                <a:ea typeface="Meiryo UI" panose="020B0604030504040204" pitchFamily="50" charset="-128"/>
              </a:rPr>
              <a:t>A</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cxnSp>
        <p:nvCxnSpPr>
          <p:cNvPr id="147" name="直線コネクタ 146">
            <a:extLst>
              <a:ext uri="{FF2B5EF4-FFF2-40B4-BE49-F238E27FC236}">
                <a16:creationId xmlns:a16="http://schemas.microsoft.com/office/drawing/2014/main" id="{12673B8C-7D90-4905-94C9-0CFE808FE74E}"/>
              </a:ext>
            </a:extLst>
          </p:cNvPr>
          <p:cNvCxnSpPr>
            <a:cxnSpLocks/>
            <a:stCxn id="22" idx="3"/>
            <a:endCxn id="142" idx="0"/>
          </p:cNvCxnSpPr>
          <p:nvPr/>
        </p:nvCxnSpPr>
        <p:spPr bwMode="auto">
          <a:xfrm flipH="1">
            <a:off x="4323786" y="2706639"/>
            <a:ext cx="501286" cy="2532644"/>
          </a:xfrm>
          <a:prstGeom prst="line">
            <a:avLst/>
          </a:prstGeom>
          <a:noFill/>
          <a:ln w="12700" cap="flat" cmpd="sng" algn="ctr">
            <a:solidFill>
              <a:schemeClr val="tx1"/>
            </a:solidFill>
            <a:prstDash val="solid"/>
            <a:round/>
            <a:headEnd type="none" w="med" len="med"/>
            <a:tailEnd type="none" w="med" len="med"/>
          </a:ln>
          <a:effectLst/>
        </p:spPr>
      </p:cxnSp>
      <p:sp>
        <p:nvSpPr>
          <p:cNvPr id="152" name="円柱 151">
            <a:extLst>
              <a:ext uri="{FF2B5EF4-FFF2-40B4-BE49-F238E27FC236}">
                <a16:creationId xmlns:a16="http://schemas.microsoft.com/office/drawing/2014/main" id="{A4C11335-FD07-48BC-B9AA-CAEE761F96D9}"/>
              </a:ext>
            </a:extLst>
          </p:cNvPr>
          <p:cNvSpPr/>
          <p:nvPr/>
        </p:nvSpPr>
        <p:spPr bwMode="auto">
          <a:xfrm>
            <a:off x="1663219" y="1612385"/>
            <a:ext cx="1225963" cy="478857"/>
          </a:xfrm>
          <a:prstGeom prst="can">
            <a:avLst/>
          </a:prstGeom>
          <a:noFill/>
          <a:ln w="12700">
            <a:solidFill>
              <a:schemeClr val="tx1"/>
            </a:solidFill>
            <a:miter lim="800000"/>
            <a:headEnd/>
            <a:tailEnd/>
          </a:ln>
          <a:effectLst/>
        </p:spPr>
        <p:txBody>
          <a:bodyPr wrap="none" rtlCol="0" anchor="ctr" anchorCtr="0">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外部</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プロバイダー</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cxnSp>
        <p:nvCxnSpPr>
          <p:cNvPr id="153" name="直線コネクタ 152">
            <a:extLst>
              <a:ext uri="{FF2B5EF4-FFF2-40B4-BE49-F238E27FC236}">
                <a16:creationId xmlns:a16="http://schemas.microsoft.com/office/drawing/2014/main" id="{08769E6E-A5A7-41F1-B97C-17CF4E8D4C22}"/>
              </a:ext>
            </a:extLst>
          </p:cNvPr>
          <p:cNvCxnSpPr>
            <a:cxnSpLocks/>
            <a:stCxn id="152" idx="4"/>
            <a:endCxn id="22" idx="2"/>
          </p:cNvCxnSpPr>
          <p:nvPr/>
        </p:nvCxnSpPr>
        <p:spPr bwMode="auto">
          <a:xfrm>
            <a:off x="2889182" y="1851814"/>
            <a:ext cx="1340538" cy="615397"/>
          </a:xfrm>
          <a:prstGeom prst="line">
            <a:avLst/>
          </a:prstGeom>
          <a:noFill/>
          <a:ln w="12700" cap="flat" cmpd="sng" algn="ctr">
            <a:solidFill>
              <a:schemeClr val="tx1"/>
            </a:solidFill>
            <a:prstDash val="solid"/>
            <a:round/>
            <a:headEnd type="none" w="med" len="med"/>
            <a:tailEnd type="none" w="med" len="med"/>
          </a:ln>
          <a:effectLst/>
        </p:spPr>
      </p:cxnSp>
      <p:cxnSp>
        <p:nvCxnSpPr>
          <p:cNvPr id="156" name="直線コネクタ 155">
            <a:extLst>
              <a:ext uri="{FF2B5EF4-FFF2-40B4-BE49-F238E27FC236}">
                <a16:creationId xmlns:a16="http://schemas.microsoft.com/office/drawing/2014/main" id="{4E01D1ED-8A9E-4D4D-81FF-444DAC9E6631}"/>
              </a:ext>
            </a:extLst>
          </p:cNvPr>
          <p:cNvCxnSpPr>
            <a:cxnSpLocks/>
            <a:stCxn id="152" idx="3"/>
            <a:endCxn id="141" idx="0"/>
          </p:cNvCxnSpPr>
          <p:nvPr/>
        </p:nvCxnSpPr>
        <p:spPr bwMode="auto">
          <a:xfrm rot="16200000" flipH="1">
            <a:off x="1006630" y="3360812"/>
            <a:ext cx="3236954" cy="697813"/>
          </a:xfrm>
          <a:prstGeom prst="bentConnector3">
            <a:avLst>
              <a:gd name="adj1" fmla="val 88363"/>
            </a:avLst>
          </a:prstGeom>
          <a:noFill/>
          <a:ln w="12700" cap="flat" cmpd="sng" algn="ctr">
            <a:solidFill>
              <a:schemeClr val="tx1"/>
            </a:solidFill>
            <a:prstDash val="solid"/>
            <a:round/>
            <a:headEnd type="none" w="med" len="med"/>
            <a:tailEnd type="none" w="med" len="med"/>
          </a:ln>
          <a:effectLst/>
        </p:spPr>
      </p:cxnSp>
      <p:cxnSp>
        <p:nvCxnSpPr>
          <p:cNvPr id="159" name="直線コネクタ 158">
            <a:extLst>
              <a:ext uri="{FF2B5EF4-FFF2-40B4-BE49-F238E27FC236}">
                <a16:creationId xmlns:a16="http://schemas.microsoft.com/office/drawing/2014/main" id="{83ED6FA8-AAFF-4649-B5FC-C4BF4877D990}"/>
              </a:ext>
            </a:extLst>
          </p:cNvPr>
          <p:cNvCxnSpPr>
            <a:cxnSpLocks/>
            <a:stCxn id="96" idx="1"/>
            <a:endCxn id="142" idx="3"/>
          </p:cNvCxnSpPr>
          <p:nvPr/>
        </p:nvCxnSpPr>
        <p:spPr bwMode="auto">
          <a:xfrm flipH="1" flipV="1">
            <a:off x="4919137" y="5515645"/>
            <a:ext cx="1482247" cy="4741"/>
          </a:xfrm>
          <a:prstGeom prst="line">
            <a:avLst/>
          </a:prstGeom>
          <a:noFill/>
          <a:ln w="12700" cap="flat" cmpd="sng" algn="ctr">
            <a:solidFill>
              <a:schemeClr val="tx1"/>
            </a:solidFill>
            <a:prstDash val="solid"/>
            <a:round/>
            <a:headEnd type="none" w="med" len="med"/>
            <a:tailEnd type="none" w="med" len="med"/>
          </a:ln>
          <a:effectLst/>
        </p:spPr>
      </p:cxnSp>
      <p:cxnSp>
        <p:nvCxnSpPr>
          <p:cNvPr id="162" name="直線コネクタ 161">
            <a:extLst>
              <a:ext uri="{FF2B5EF4-FFF2-40B4-BE49-F238E27FC236}">
                <a16:creationId xmlns:a16="http://schemas.microsoft.com/office/drawing/2014/main" id="{7F246312-BFAF-47A2-A140-D25E487755AF}"/>
              </a:ext>
            </a:extLst>
          </p:cNvPr>
          <p:cNvCxnSpPr>
            <a:cxnSpLocks/>
            <a:stCxn id="20" idx="1"/>
            <a:endCxn id="142" idx="3"/>
          </p:cNvCxnSpPr>
          <p:nvPr/>
        </p:nvCxnSpPr>
        <p:spPr bwMode="auto">
          <a:xfrm flipH="1">
            <a:off x="4919137" y="4169607"/>
            <a:ext cx="2442670" cy="1346038"/>
          </a:xfrm>
          <a:prstGeom prst="line">
            <a:avLst/>
          </a:prstGeom>
          <a:noFill/>
          <a:ln w="127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7262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円柱 29">
            <a:extLst>
              <a:ext uri="{FF2B5EF4-FFF2-40B4-BE49-F238E27FC236}">
                <a16:creationId xmlns:a16="http://schemas.microsoft.com/office/drawing/2014/main" id="{009BD2C4-053A-484C-AE74-99FB9BBFC407}"/>
              </a:ext>
            </a:extLst>
          </p:cNvPr>
          <p:cNvSpPr/>
          <p:nvPr/>
        </p:nvSpPr>
        <p:spPr bwMode="auto">
          <a:xfrm>
            <a:off x="6936594" y="1453151"/>
            <a:ext cx="3010789" cy="4946603"/>
          </a:xfrm>
          <a:prstGeom prst="can">
            <a:avLst>
              <a:gd name="adj" fmla="val 10221"/>
            </a:avLst>
          </a:prstGeom>
          <a:solidFill>
            <a:schemeClr val="accent1">
              <a:lumMod val="20000"/>
              <a:lumOff val="80000"/>
            </a:schemeClr>
          </a:solidFill>
          <a:ln w="12700">
            <a:solidFill>
              <a:schemeClr val="tx1"/>
            </a:solidFill>
            <a:miter lim="800000"/>
            <a:headEnd/>
            <a:tailEnd/>
          </a:ln>
          <a:effectLst/>
        </p:spPr>
        <p:txBody>
          <a:bodyPr wrap="none" rtlCol="0" anchor="t" anchorCtr="0">
            <a:noAutofit/>
          </a:bodyPr>
          <a:lstStyle/>
          <a:p>
            <a:pPr algn="ctr"/>
            <a:r>
              <a:rPr lang="ja-JP" altLang="en-US" dirty="0">
                <a:solidFill>
                  <a:schemeClr val="tx1"/>
                </a:solidFill>
                <a:latin typeface="Meiryo UI" panose="020B0604030504040204" pitchFamily="50" charset="-128"/>
                <a:ea typeface="Meiryo UI" panose="020B0604030504040204" pitchFamily="50" charset="-128"/>
              </a:rPr>
              <a:t>認可レルム</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95" name="円柱 94">
            <a:extLst>
              <a:ext uri="{FF2B5EF4-FFF2-40B4-BE49-F238E27FC236}">
                <a16:creationId xmlns:a16="http://schemas.microsoft.com/office/drawing/2014/main" id="{BAF6AC92-1BDA-45C9-8028-7A4E6B1764D2}"/>
              </a:ext>
            </a:extLst>
          </p:cNvPr>
          <p:cNvSpPr/>
          <p:nvPr/>
        </p:nvSpPr>
        <p:spPr bwMode="auto">
          <a:xfrm>
            <a:off x="124528" y="1579205"/>
            <a:ext cx="2470152" cy="2250407"/>
          </a:xfrm>
          <a:prstGeom prst="can">
            <a:avLst>
              <a:gd name="adj" fmla="val 10221"/>
            </a:avLst>
          </a:prstGeom>
          <a:solidFill>
            <a:schemeClr val="bg1"/>
          </a:solidFill>
          <a:ln w="12700">
            <a:solidFill>
              <a:schemeClr val="tx1"/>
            </a:solidFill>
            <a:miter lim="800000"/>
            <a:headEnd/>
            <a:tailEnd/>
          </a:ln>
          <a:effectLst/>
        </p:spPr>
        <p:txBody>
          <a:bodyPr wrap="none" rtlCol="0" anchor="t" anchorCtr="0">
            <a:noAutofit/>
          </a:bodyPr>
          <a:lstStyle/>
          <a:p>
            <a:pPr algn="ctr"/>
            <a:r>
              <a:rPr lang="ja-JP" altLang="en-US" sz="1800" dirty="0">
                <a:solidFill>
                  <a:schemeClr val="tx1"/>
                </a:solidFill>
                <a:latin typeface="Meiryo UI" panose="020B0604030504040204" pitchFamily="50" charset="-128"/>
                <a:ea typeface="Meiryo UI" panose="020B0604030504040204" pitchFamily="50" charset="-128"/>
              </a:rPr>
              <a:t>外部</a:t>
            </a:r>
            <a:r>
              <a:rPr lang="en-US" altLang="ja-JP" sz="1800" dirty="0">
                <a:solidFill>
                  <a:schemeClr val="tx1"/>
                </a:solidFill>
                <a:latin typeface="Meiryo UI" panose="020B0604030504040204" pitchFamily="50" charset="-128"/>
                <a:ea typeface="Meiryo UI" panose="020B0604030504040204" pitchFamily="50" charset="-128"/>
              </a:rPr>
              <a:t>ID</a:t>
            </a:r>
            <a:r>
              <a:rPr lang="ja-JP" altLang="en-US" sz="1800" dirty="0">
                <a:solidFill>
                  <a:schemeClr val="tx1"/>
                </a:solidFill>
                <a:latin typeface="Meiryo UI" panose="020B0604030504040204" pitchFamily="50" charset="-128"/>
                <a:ea typeface="Meiryo UI" panose="020B0604030504040204" pitchFamily="50" charset="-128"/>
              </a:rPr>
              <a:t>プロバイダー</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91" name="円柱 90">
            <a:extLst>
              <a:ext uri="{FF2B5EF4-FFF2-40B4-BE49-F238E27FC236}">
                <a16:creationId xmlns:a16="http://schemas.microsoft.com/office/drawing/2014/main" id="{FA98DB00-BC56-4FB0-9DE1-BADDDD269A15}"/>
              </a:ext>
            </a:extLst>
          </p:cNvPr>
          <p:cNvSpPr/>
          <p:nvPr/>
        </p:nvSpPr>
        <p:spPr bwMode="auto">
          <a:xfrm>
            <a:off x="6765971" y="1579204"/>
            <a:ext cx="3010789" cy="4946603"/>
          </a:xfrm>
          <a:prstGeom prst="can">
            <a:avLst>
              <a:gd name="adj" fmla="val 10221"/>
            </a:avLst>
          </a:prstGeom>
          <a:solidFill>
            <a:schemeClr val="accent1">
              <a:lumMod val="20000"/>
              <a:lumOff val="80000"/>
            </a:schemeClr>
          </a:solidFill>
          <a:ln w="12700">
            <a:solidFill>
              <a:schemeClr val="tx1"/>
            </a:solidFill>
            <a:miter lim="800000"/>
            <a:headEnd/>
            <a:tailEnd/>
          </a:ln>
          <a:effectLst/>
        </p:spPr>
        <p:txBody>
          <a:bodyPr wrap="none" rtlCol="0" anchor="t" anchorCtr="0">
            <a:noAutofit/>
          </a:bodyPr>
          <a:lstStyle/>
          <a:p>
            <a:pPr algn="ctr"/>
            <a:r>
              <a:rPr lang="ja-JP" altLang="en-US" dirty="0">
                <a:solidFill>
                  <a:schemeClr val="tx1"/>
                </a:solidFill>
                <a:latin typeface="Meiryo UI" panose="020B0604030504040204" pitchFamily="50" charset="-128"/>
                <a:ea typeface="Meiryo UI" panose="020B0604030504040204" pitchFamily="50" charset="-128"/>
              </a:rPr>
              <a:t>認可レルム</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87" name="円柱 86">
            <a:extLst>
              <a:ext uri="{FF2B5EF4-FFF2-40B4-BE49-F238E27FC236}">
                <a16:creationId xmlns:a16="http://schemas.microsoft.com/office/drawing/2014/main" id="{F10393A3-AA24-4511-8244-A6023113F77C}"/>
              </a:ext>
            </a:extLst>
          </p:cNvPr>
          <p:cNvSpPr/>
          <p:nvPr/>
        </p:nvSpPr>
        <p:spPr bwMode="auto">
          <a:xfrm>
            <a:off x="3212532" y="1579205"/>
            <a:ext cx="3010789" cy="4946603"/>
          </a:xfrm>
          <a:prstGeom prst="can">
            <a:avLst>
              <a:gd name="adj" fmla="val 10221"/>
            </a:avLst>
          </a:prstGeom>
          <a:solidFill>
            <a:schemeClr val="accent1">
              <a:lumMod val="20000"/>
              <a:lumOff val="80000"/>
            </a:schemeClr>
          </a:solidFill>
          <a:ln w="12700">
            <a:solidFill>
              <a:schemeClr val="tx1"/>
            </a:solidFill>
            <a:miter lim="800000"/>
            <a:headEnd/>
            <a:tailEnd/>
          </a:ln>
          <a:effectLst/>
        </p:spPr>
        <p:txBody>
          <a:bodyPr wrap="none" rtlCol="0" anchor="t" anchorCtr="0">
            <a:noAutofit/>
          </a:bodyPr>
          <a:lstStyle/>
          <a:p>
            <a:pPr algn="ctr"/>
            <a:r>
              <a:rPr lang="ja-JP" altLang="en-US" dirty="0">
                <a:solidFill>
                  <a:schemeClr val="tx1"/>
                </a:solidFill>
                <a:latin typeface="Meiryo UI" panose="020B0604030504040204" pitchFamily="50" charset="-128"/>
                <a:ea typeface="Meiryo UI" panose="020B0604030504040204" pitchFamily="50" charset="-128"/>
              </a:rPr>
              <a:t>認証レルム</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59838"/>
            <a:ext cx="9482454" cy="937888"/>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認証レルムは分野間データ連携基盤の外に配置されている外部</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プロバイダーと</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連携を行う。</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データ提供者ごとの認可レルムは認証レルムと</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連携を行う。</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以下に各レルム内の設定情報と関連を図示する。</a:t>
            </a:r>
            <a:endParaRPr lang="en-US" altLang="ja-JP" sz="16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2000" dirty="0">
                <a:latin typeface="Meiryo UI" panose="020B0604030504040204" pitchFamily="50" charset="-128"/>
                <a:ea typeface="Meiryo UI" panose="020B0604030504040204" pitchFamily="50" charset="-128"/>
              </a:rPr>
              <a:t>2. </a:t>
            </a:r>
            <a:r>
              <a:rPr lang="ja-JP" altLang="en-US" sz="2000" dirty="0">
                <a:latin typeface="Meiryo UI" panose="020B0604030504040204" pitchFamily="50" charset="-128"/>
                <a:ea typeface="Meiryo UI" panose="020B0604030504040204" pitchFamily="50" charset="-128"/>
              </a:rPr>
              <a:t>認証認可方式 </a:t>
            </a:r>
            <a:r>
              <a:rPr lang="en-US" altLang="ja-JP" sz="2000" dirty="0">
                <a:latin typeface="Meiryo UI" panose="020B0604030504040204" pitchFamily="50" charset="-128"/>
                <a:ea typeface="Meiryo UI" panose="020B0604030504040204" pitchFamily="50" charset="-128"/>
              </a:rPr>
              <a:t>&gt; 2.4 </a:t>
            </a:r>
            <a:r>
              <a:rPr lang="ja-JP" altLang="en-US" sz="2000" dirty="0">
                <a:latin typeface="Meiryo UI" panose="020B0604030504040204" pitchFamily="50" charset="-128"/>
                <a:ea typeface="Meiryo UI" panose="020B0604030504040204" pitchFamily="50" charset="-128"/>
              </a:rPr>
              <a:t>分野間データ連携基盤の認証認可の構成</a:t>
            </a:r>
            <a:r>
              <a:rPr lang="en-US" altLang="ja-JP" sz="2000" dirty="0">
                <a:latin typeface="Meiryo UI" panose="020B0604030504040204" pitchFamily="50" charset="-128"/>
                <a:ea typeface="Meiryo UI" panose="020B0604030504040204" pitchFamily="50" charset="-128"/>
              </a:rPr>
              <a:t>(3/4)</a:t>
            </a:r>
            <a:endParaRPr kumimoji="1" lang="ja-JP" altLang="en-US" sz="2000" dirty="0">
              <a:latin typeface="Meiryo UI" panose="020B0604030504040204" pitchFamily="50" charset="-128"/>
              <a:ea typeface="Meiryo UI" panose="020B0604030504040204" pitchFamily="50" charset="-128"/>
            </a:endParaRPr>
          </a:p>
        </p:txBody>
      </p:sp>
      <p:sp>
        <p:nvSpPr>
          <p:cNvPr id="51" name="正方形/長方形 50">
            <a:extLst>
              <a:ext uri="{FF2B5EF4-FFF2-40B4-BE49-F238E27FC236}">
                <a16:creationId xmlns:a16="http://schemas.microsoft.com/office/drawing/2014/main" id="{ECD4C5BD-9A01-4CFA-8DEC-65DA34C4E625}"/>
              </a:ext>
            </a:extLst>
          </p:cNvPr>
          <p:cNvSpPr/>
          <p:nvPr/>
        </p:nvSpPr>
        <p:spPr bwMode="auto">
          <a:xfrm>
            <a:off x="357686" y="2344415"/>
            <a:ext cx="2061366" cy="1100193"/>
          </a:xfrm>
          <a:prstGeom prst="rect">
            <a:avLst/>
          </a:prstGeom>
          <a:solidFill>
            <a:schemeClr val="bg1">
              <a:lumMod val="75000"/>
            </a:schemeClr>
          </a:solidFill>
          <a:ln w="9525">
            <a:noFill/>
            <a:miter lim="800000"/>
            <a:headEnd/>
            <a:tailEnd/>
          </a:ln>
          <a:effectLst/>
        </p:spPr>
        <p:txBody>
          <a:bodyPr wrap="none" rtlCol="0" anchor="t" anchorCtr="0">
            <a:noAutofit/>
          </a:bodyPr>
          <a:lstStyle/>
          <a:p>
            <a:pPr algn="ctr"/>
            <a:r>
              <a:rPr kumimoji="1" lang="ja-JP" altLang="en-US" sz="1600" dirty="0">
                <a:solidFill>
                  <a:schemeClr val="bg1"/>
                </a:solidFill>
                <a:latin typeface="Meiryo UI" panose="020B0604030504040204" pitchFamily="50" charset="-128"/>
                <a:ea typeface="Meiryo UI" panose="020B0604030504040204" pitchFamily="50" charset="-128"/>
              </a:rPr>
              <a:t>ユーザ情報</a:t>
            </a:r>
          </a:p>
        </p:txBody>
      </p:sp>
      <p:sp>
        <p:nvSpPr>
          <p:cNvPr id="57" name="正方形/長方形 56">
            <a:extLst>
              <a:ext uri="{FF2B5EF4-FFF2-40B4-BE49-F238E27FC236}">
                <a16:creationId xmlns:a16="http://schemas.microsoft.com/office/drawing/2014/main" id="{715BE345-B218-494C-8682-039FFC9A4CA1}"/>
              </a:ext>
            </a:extLst>
          </p:cNvPr>
          <p:cNvSpPr/>
          <p:nvPr/>
        </p:nvSpPr>
        <p:spPr bwMode="auto">
          <a:xfrm>
            <a:off x="3637585" y="4013019"/>
            <a:ext cx="2155881" cy="1137813"/>
          </a:xfrm>
          <a:prstGeom prst="rect">
            <a:avLst/>
          </a:prstGeom>
          <a:solidFill>
            <a:schemeClr val="bg1">
              <a:lumMod val="75000"/>
            </a:schemeClr>
          </a:solidFill>
          <a:ln w="9525">
            <a:noFill/>
            <a:miter lim="800000"/>
            <a:headEnd/>
            <a:tailEnd/>
          </a:ln>
          <a:effectLst/>
        </p:spPr>
        <p:txBody>
          <a:bodyPr wrap="square" rtlCol="0" anchor="t" anchorCtr="0">
            <a:noAutofit/>
          </a:bodyPr>
          <a:lstStyle/>
          <a:p>
            <a:pPr algn="ctr"/>
            <a:r>
              <a:rPr kumimoji="1" lang="ja-JP" altLang="en-US" sz="1600" dirty="0">
                <a:solidFill>
                  <a:schemeClr val="bg1"/>
                </a:solidFill>
                <a:latin typeface="Meiryo UI" panose="020B0604030504040204" pitchFamily="50" charset="-128"/>
                <a:ea typeface="Meiryo UI" panose="020B0604030504040204" pitchFamily="50" charset="-128"/>
              </a:rPr>
              <a:t>クライアント</a:t>
            </a:r>
            <a:r>
              <a:rPr lang="ja-JP" altLang="en-US" sz="1600" dirty="0">
                <a:solidFill>
                  <a:schemeClr val="bg1"/>
                </a:solidFill>
                <a:latin typeface="Meiryo UI" panose="020B0604030504040204" pitchFamily="50" charset="-128"/>
                <a:ea typeface="Meiryo UI" panose="020B0604030504040204" pitchFamily="50" charset="-128"/>
              </a:rPr>
              <a:t>設定</a:t>
            </a:r>
            <a:endParaRPr kumimoji="1" lang="ja-JP" altLang="en-US" sz="1600" dirty="0">
              <a:solidFill>
                <a:schemeClr val="bg1"/>
              </a:solidFill>
              <a:latin typeface="Meiryo UI" panose="020B0604030504040204" pitchFamily="50" charset="-128"/>
              <a:ea typeface="Meiryo UI" panose="020B0604030504040204" pitchFamily="50" charset="-128"/>
            </a:endParaRPr>
          </a:p>
        </p:txBody>
      </p:sp>
      <p:sp>
        <p:nvSpPr>
          <p:cNvPr id="60" name="正方形/長方形 59">
            <a:extLst>
              <a:ext uri="{FF2B5EF4-FFF2-40B4-BE49-F238E27FC236}">
                <a16:creationId xmlns:a16="http://schemas.microsoft.com/office/drawing/2014/main" id="{FD815C37-F96F-4F32-81FE-DE7B70DF98CA}"/>
              </a:ext>
            </a:extLst>
          </p:cNvPr>
          <p:cNvSpPr/>
          <p:nvPr/>
        </p:nvSpPr>
        <p:spPr bwMode="auto">
          <a:xfrm>
            <a:off x="3441829" y="2332715"/>
            <a:ext cx="2568302" cy="1113183"/>
          </a:xfrm>
          <a:prstGeom prst="rect">
            <a:avLst/>
          </a:prstGeom>
          <a:solidFill>
            <a:schemeClr val="bg1">
              <a:lumMod val="75000"/>
            </a:schemeClr>
          </a:solidFill>
          <a:ln w="9525">
            <a:noFill/>
            <a:miter lim="800000"/>
            <a:headEnd/>
            <a:tailEnd/>
          </a:ln>
          <a:effectLst/>
        </p:spPr>
        <p:txBody>
          <a:bodyPr wrap="square" rtlCol="0" anchor="t" anchorCtr="0">
            <a:noAutofit/>
          </a:bodyPr>
          <a:lstStyle/>
          <a:p>
            <a:r>
              <a:rPr kumimoji="1" lang="en-US" altLang="ja-JP" sz="1600" b="0" i="0" dirty="0">
                <a:solidFill>
                  <a:schemeClr val="bg1"/>
                </a:solidFill>
                <a:effectLst/>
                <a:latin typeface="Meiryo UI" panose="020B0604030504040204" pitchFamily="50" charset="-128"/>
                <a:ea typeface="Meiryo UI" panose="020B0604030504040204" pitchFamily="50" charset="-128"/>
              </a:rPr>
              <a:t>ID</a:t>
            </a:r>
            <a:r>
              <a:rPr kumimoji="1" lang="ja-JP" altLang="en-US" sz="1600" b="0" i="0" dirty="0">
                <a:solidFill>
                  <a:schemeClr val="bg1"/>
                </a:solidFill>
                <a:effectLst/>
                <a:latin typeface="Meiryo UI" panose="020B0604030504040204" pitchFamily="50" charset="-128"/>
                <a:ea typeface="Meiryo UI" panose="020B0604030504040204" pitchFamily="50" charset="-128"/>
              </a:rPr>
              <a:t>連携設定</a:t>
            </a:r>
            <a:r>
              <a:rPr kumimoji="1" lang="en-US" altLang="ja-JP" sz="1600" b="0" i="0" dirty="0">
                <a:solidFill>
                  <a:schemeClr val="bg1"/>
                </a:solidFill>
                <a:effectLst/>
                <a:latin typeface="Meiryo UI" panose="020B0604030504040204" pitchFamily="50" charset="-128"/>
                <a:ea typeface="Meiryo UI" panose="020B0604030504040204" pitchFamily="50" charset="-128"/>
              </a:rPr>
              <a:t>(</a:t>
            </a:r>
            <a:r>
              <a:rPr kumimoji="1" lang="ja-JP" altLang="en-US" sz="1600" b="0" i="0" dirty="0">
                <a:solidFill>
                  <a:schemeClr val="bg1"/>
                </a:solidFill>
                <a:effectLst/>
                <a:latin typeface="Meiryo UI" panose="020B0604030504040204" pitchFamily="50" charset="-128"/>
                <a:ea typeface="Meiryo UI" panose="020B0604030504040204" pitchFamily="50" charset="-128"/>
              </a:rPr>
              <a:t>アイデンティプロバイダー</a:t>
            </a:r>
            <a:r>
              <a:rPr kumimoji="1" lang="en-US" altLang="ja-JP" sz="1600" b="0" i="0" dirty="0">
                <a:solidFill>
                  <a:schemeClr val="bg1"/>
                </a:solidFill>
                <a:effectLst/>
                <a:latin typeface="Meiryo UI" panose="020B0604030504040204" pitchFamily="50" charset="-128"/>
                <a:ea typeface="Meiryo UI" panose="020B0604030504040204" pitchFamily="50" charset="-128"/>
              </a:rPr>
              <a:t>)</a:t>
            </a:r>
            <a:endParaRPr kumimoji="1" lang="ja-JP" altLang="en-US" sz="1600" b="0" i="0" dirty="0">
              <a:solidFill>
                <a:schemeClr val="bg1"/>
              </a:solidFill>
              <a:effectLst/>
              <a:latin typeface="Meiryo UI" panose="020B0604030504040204" pitchFamily="50" charset="-128"/>
              <a:ea typeface="Meiryo UI" panose="020B0604030504040204" pitchFamily="50" charset="-128"/>
            </a:endParaRPr>
          </a:p>
          <a:p>
            <a:endParaRPr kumimoji="1" lang="ja-JP" altLang="en-US" sz="1600" dirty="0"/>
          </a:p>
        </p:txBody>
      </p:sp>
      <p:sp>
        <p:nvSpPr>
          <p:cNvPr id="61" name="テキスト ボックス 60">
            <a:extLst>
              <a:ext uri="{FF2B5EF4-FFF2-40B4-BE49-F238E27FC236}">
                <a16:creationId xmlns:a16="http://schemas.microsoft.com/office/drawing/2014/main" id="{76AAC017-48EB-4ACA-A736-463B46CF2798}"/>
              </a:ext>
            </a:extLst>
          </p:cNvPr>
          <p:cNvSpPr txBox="1"/>
          <p:nvPr/>
        </p:nvSpPr>
        <p:spPr>
          <a:xfrm>
            <a:off x="3585227" y="2978587"/>
            <a:ext cx="2263761" cy="307777"/>
          </a:xfrm>
          <a:prstGeom prst="rect">
            <a:avLst/>
          </a:prstGeom>
          <a:solidFill>
            <a:schemeClr val="bg1"/>
          </a:solidFill>
        </p:spPr>
        <p:txBody>
          <a:bodyPr wrap="none" rtlCol="0">
            <a:spAutoFit/>
          </a:bodyPr>
          <a:lstStyle/>
          <a:p>
            <a:pPr algn="l"/>
            <a:r>
              <a:rPr kumimoji="1" lang="ja-JP" altLang="en-US" sz="1400" b="0" i="0" dirty="0">
                <a:solidFill>
                  <a:schemeClr val="tx1"/>
                </a:solidFill>
                <a:effectLst/>
                <a:latin typeface="Meiryo UI" panose="020B0604030504040204" pitchFamily="50" charset="-128"/>
                <a:ea typeface="Meiryo UI" panose="020B0604030504040204" pitchFamily="50" charset="-128"/>
              </a:rPr>
              <a:t>連携する外部</a:t>
            </a:r>
            <a:r>
              <a:rPr kumimoji="1" lang="en-US" altLang="ja-JP" sz="1400" b="0" i="0" dirty="0">
                <a:solidFill>
                  <a:schemeClr val="tx1"/>
                </a:solidFill>
                <a:effectLst/>
                <a:latin typeface="Meiryo UI" panose="020B0604030504040204" pitchFamily="50" charset="-128"/>
                <a:ea typeface="Meiryo UI" panose="020B0604030504040204" pitchFamily="50" charset="-128"/>
              </a:rPr>
              <a:t>ID</a:t>
            </a:r>
            <a:r>
              <a:rPr lang="ja-JP" altLang="en-US" sz="1400" dirty="0">
                <a:latin typeface="Meiryo UI" panose="020B0604030504040204" pitchFamily="50" charset="-128"/>
                <a:ea typeface="Meiryo UI" panose="020B0604030504040204" pitchFamily="50" charset="-128"/>
              </a:rPr>
              <a:t>プロバイダー</a:t>
            </a:r>
            <a:endParaRPr kumimoji="1" lang="ja-JP" altLang="en-US" sz="1400" b="0" i="0" dirty="0">
              <a:solidFill>
                <a:schemeClr val="tx1"/>
              </a:solidFill>
              <a:effectLst/>
              <a:latin typeface="Meiryo UI" panose="020B0604030504040204" pitchFamily="50" charset="-128"/>
              <a:ea typeface="Meiryo UI" panose="020B0604030504040204" pitchFamily="50" charset="-128"/>
            </a:endParaRPr>
          </a:p>
        </p:txBody>
      </p:sp>
      <p:cxnSp>
        <p:nvCxnSpPr>
          <p:cNvPr id="64" name="コネクタ: カギ線 63">
            <a:extLst>
              <a:ext uri="{FF2B5EF4-FFF2-40B4-BE49-F238E27FC236}">
                <a16:creationId xmlns:a16="http://schemas.microsoft.com/office/drawing/2014/main" id="{CC8EEECB-39F1-4DE7-90F7-FA198DE00C6C}"/>
              </a:ext>
            </a:extLst>
          </p:cNvPr>
          <p:cNvCxnSpPr>
            <a:cxnSpLocks/>
            <a:stCxn id="61" idx="2"/>
            <a:endCxn id="109" idx="0"/>
          </p:cNvCxnSpPr>
          <p:nvPr/>
        </p:nvCxnSpPr>
        <p:spPr bwMode="auto">
          <a:xfrm>
            <a:off x="4717108" y="3286364"/>
            <a:ext cx="3454" cy="1058218"/>
          </a:xfrm>
          <a:prstGeom prst="straightConnector1">
            <a:avLst/>
          </a:prstGeom>
          <a:noFill/>
          <a:ln w="9525" cap="flat" cmpd="sng" algn="ctr">
            <a:solidFill>
              <a:srgbClr val="FF0000"/>
            </a:solidFill>
            <a:prstDash val="solid"/>
            <a:round/>
            <a:headEnd type="none" w="med" len="med"/>
            <a:tailEnd type="triangle"/>
          </a:ln>
          <a:effectLst/>
        </p:spPr>
      </p:cxnSp>
      <p:sp>
        <p:nvSpPr>
          <p:cNvPr id="65" name="テキスト ボックス 64">
            <a:extLst>
              <a:ext uri="{FF2B5EF4-FFF2-40B4-BE49-F238E27FC236}">
                <a16:creationId xmlns:a16="http://schemas.microsoft.com/office/drawing/2014/main" id="{A4BDA321-D1E8-4461-9D69-8878760464F8}"/>
              </a:ext>
            </a:extLst>
          </p:cNvPr>
          <p:cNvSpPr txBox="1"/>
          <p:nvPr/>
        </p:nvSpPr>
        <p:spPr>
          <a:xfrm>
            <a:off x="4039152" y="3571080"/>
            <a:ext cx="1518429" cy="258532"/>
          </a:xfrm>
          <a:prstGeom prst="rect">
            <a:avLst/>
          </a:prstGeom>
          <a:solidFill>
            <a:schemeClr val="bg1"/>
          </a:solidFill>
          <a:ln>
            <a:solidFill>
              <a:srgbClr val="FF0000"/>
            </a:solidFill>
          </a:ln>
        </p:spPr>
        <p:txBody>
          <a:bodyPr wrap="none" rtlCol="0">
            <a:spAutoFit/>
          </a:bodyPr>
          <a:lstStyle/>
          <a:p>
            <a:pPr algn="l"/>
            <a:r>
              <a:rPr kumimoji="1" lang="en-US" altLang="ja-JP" sz="1200" b="1" i="0" dirty="0">
                <a:solidFill>
                  <a:srgbClr val="FF0000"/>
                </a:solidFill>
                <a:effectLst/>
                <a:latin typeface="Meiryo UI" panose="020B0604030504040204" pitchFamily="50" charset="-128"/>
                <a:ea typeface="Meiryo UI" panose="020B0604030504040204" pitchFamily="50" charset="-128"/>
              </a:rPr>
              <a:t>Token-exchange</a:t>
            </a:r>
            <a:endParaRPr kumimoji="1" lang="ja-JP" altLang="en-US" sz="1200" b="1" i="0" dirty="0">
              <a:solidFill>
                <a:srgbClr val="FF0000"/>
              </a:solidFill>
              <a:effectLst/>
              <a:latin typeface="Meiryo UI" panose="020B0604030504040204" pitchFamily="50" charset="-128"/>
              <a:ea typeface="Meiryo UI" panose="020B0604030504040204" pitchFamily="50" charset="-128"/>
            </a:endParaRPr>
          </a:p>
        </p:txBody>
      </p:sp>
      <p:cxnSp>
        <p:nvCxnSpPr>
          <p:cNvPr id="67" name="コネクタ: カギ線 66">
            <a:extLst>
              <a:ext uri="{FF2B5EF4-FFF2-40B4-BE49-F238E27FC236}">
                <a16:creationId xmlns:a16="http://schemas.microsoft.com/office/drawing/2014/main" id="{93D6BCBB-0BC3-4C27-8D44-59B92DC620E6}"/>
              </a:ext>
            </a:extLst>
          </p:cNvPr>
          <p:cNvCxnSpPr>
            <a:cxnSpLocks/>
            <a:stCxn id="61" idx="0"/>
            <a:endCxn id="114" idx="3"/>
          </p:cNvCxnSpPr>
          <p:nvPr/>
        </p:nvCxnSpPr>
        <p:spPr bwMode="auto">
          <a:xfrm rot="16200000" flipH="1" flipV="1">
            <a:off x="3369506" y="1634738"/>
            <a:ext cx="3753" cy="2691450"/>
          </a:xfrm>
          <a:prstGeom prst="bentConnector4">
            <a:avLst>
              <a:gd name="adj1" fmla="val -6091127"/>
              <a:gd name="adj2" fmla="val 71027"/>
            </a:avLst>
          </a:prstGeom>
          <a:noFill/>
          <a:ln w="9525" cap="flat" cmpd="sng" algn="ctr">
            <a:solidFill>
              <a:srgbClr val="FF0000"/>
            </a:solidFill>
            <a:prstDash val="solid"/>
            <a:round/>
            <a:headEnd type="none" w="med" len="med"/>
            <a:tailEnd type="triangle"/>
          </a:ln>
          <a:effectLst/>
        </p:spPr>
      </p:cxnSp>
      <p:sp>
        <p:nvSpPr>
          <p:cNvPr id="68" name="テキスト ボックス 67">
            <a:extLst>
              <a:ext uri="{FF2B5EF4-FFF2-40B4-BE49-F238E27FC236}">
                <a16:creationId xmlns:a16="http://schemas.microsoft.com/office/drawing/2014/main" id="{CA7087F4-421E-476F-9B20-B30310ABC919}"/>
              </a:ext>
            </a:extLst>
          </p:cNvPr>
          <p:cNvSpPr txBox="1"/>
          <p:nvPr/>
        </p:nvSpPr>
        <p:spPr>
          <a:xfrm>
            <a:off x="2491474" y="2459827"/>
            <a:ext cx="824265" cy="461665"/>
          </a:xfrm>
          <a:prstGeom prst="rect">
            <a:avLst/>
          </a:prstGeom>
          <a:solidFill>
            <a:schemeClr val="bg1"/>
          </a:solidFill>
          <a:ln>
            <a:solidFill>
              <a:srgbClr val="FF0000"/>
            </a:solidFill>
          </a:ln>
        </p:spPr>
        <p:txBody>
          <a:bodyPr wrap="none" rtlCol="0">
            <a:spAutoFit/>
          </a:bodyPr>
          <a:lstStyle/>
          <a:p>
            <a:pPr algn="l"/>
            <a:r>
              <a:rPr kumimoji="1" lang="en-US" altLang="ja-JP" sz="1200" b="1" i="0" dirty="0">
                <a:solidFill>
                  <a:srgbClr val="FF0000"/>
                </a:solidFill>
                <a:effectLst/>
                <a:latin typeface="Meiryo UI" panose="020B0604030504040204" pitchFamily="50" charset="-128"/>
                <a:ea typeface="Meiryo UI" panose="020B0604030504040204" pitchFamily="50" charset="-128"/>
              </a:rPr>
              <a:t>openID</a:t>
            </a:r>
            <a:endParaRPr lang="en-US" altLang="ja-JP" sz="1200" b="1" dirty="0">
              <a:solidFill>
                <a:srgbClr val="FF0000"/>
              </a:solidFill>
              <a:latin typeface="Meiryo UI" panose="020B0604030504040204" pitchFamily="50" charset="-128"/>
              <a:ea typeface="Meiryo UI" panose="020B0604030504040204" pitchFamily="50" charset="-128"/>
            </a:endParaRPr>
          </a:p>
          <a:p>
            <a:pPr algn="l"/>
            <a:r>
              <a:rPr kumimoji="1" lang="en-US" altLang="ja-JP" sz="1200" b="1" i="0" dirty="0">
                <a:solidFill>
                  <a:srgbClr val="FF0000"/>
                </a:solidFill>
                <a:effectLst/>
                <a:latin typeface="Meiryo UI" panose="020B0604030504040204" pitchFamily="50" charset="-128"/>
                <a:ea typeface="Meiryo UI" panose="020B0604030504040204" pitchFamily="50" charset="-128"/>
              </a:rPr>
              <a:t>connect</a:t>
            </a:r>
            <a:endParaRPr kumimoji="1" lang="ja-JP" altLang="en-US" sz="1200" b="1" i="0" dirty="0">
              <a:solidFill>
                <a:srgbClr val="FF0000"/>
              </a:solidFill>
              <a:effectLst/>
              <a:latin typeface="Meiryo UI" panose="020B0604030504040204" pitchFamily="50" charset="-128"/>
              <a:ea typeface="Meiryo UI" panose="020B0604030504040204" pitchFamily="50" charset="-128"/>
            </a:endParaRPr>
          </a:p>
        </p:txBody>
      </p:sp>
      <p:sp>
        <p:nvSpPr>
          <p:cNvPr id="71" name="正方形/長方形 70">
            <a:extLst>
              <a:ext uri="{FF2B5EF4-FFF2-40B4-BE49-F238E27FC236}">
                <a16:creationId xmlns:a16="http://schemas.microsoft.com/office/drawing/2014/main" id="{0C6452C7-DD91-4DF6-994E-A12FB19C5134}"/>
              </a:ext>
            </a:extLst>
          </p:cNvPr>
          <p:cNvSpPr/>
          <p:nvPr/>
        </p:nvSpPr>
        <p:spPr bwMode="auto">
          <a:xfrm>
            <a:off x="7201482" y="4052955"/>
            <a:ext cx="2183329" cy="883561"/>
          </a:xfrm>
          <a:prstGeom prst="rect">
            <a:avLst/>
          </a:prstGeom>
          <a:solidFill>
            <a:schemeClr val="bg1">
              <a:lumMod val="75000"/>
            </a:schemeClr>
          </a:solidFill>
          <a:ln w="9525">
            <a:noFill/>
            <a:miter lim="800000"/>
            <a:headEnd/>
            <a:tailEnd/>
          </a:ln>
          <a:effectLst/>
        </p:spPr>
        <p:txBody>
          <a:bodyPr wrap="none" rtlCol="0" anchor="t" anchorCtr="0">
            <a:noAutofit/>
          </a:bodyPr>
          <a:lstStyle/>
          <a:p>
            <a:pPr algn="ctr"/>
            <a:r>
              <a:rPr kumimoji="1" lang="ja-JP" altLang="en-US" sz="1600" dirty="0">
                <a:solidFill>
                  <a:schemeClr val="bg1"/>
                </a:solidFill>
                <a:latin typeface="Meiryo UI" panose="020B0604030504040204" pitchFamily="50" charset="-128"/>
                <a:ea typeface="Meiryo UI" panose="020B0604030504040204" pitchFamily="50" charset="-128"/>
              </a:rPr>
              <a:t>クライアント設定</a:t>
            </a:r>
          </a:p>
        </p:txBody>
      </p:sp>
      <p:sp>
        <p:nvSpPr>
          <p:cNvPr id="74" name="正方形/長方形 73">
            <a:extLst>
              <a:ext uri="{FF2B5EF4-FFF2-40B4-BE49-F238E27FC236}">
                <a16:creationId xmlns:a16="http://schemas.microsoft.com/office/drawing/2014/main" id="{F6E7F8B3-BBA0-403F-B338-E96F5DA1324F}"/>
              </a:ext>
            </a:extLst>
          </p:cNvPr>
          <p:cNvSpPr/>
          <p:nvPr/>
        </p:nvSpPr>
        <p:spPr bwMode="auto">
          <a:xfrm>
            <a:off x="7013399" y="2331425"/>
            <a:ext cx="2562057" cy="1113183"/>
          </a:xfrm>
          <a:prstGeom prst="rect">
            <a:avLst/>
          </a:prstGeom>
          <a:solidFill>
            <a:schemeClr val="bg1">
              <a:lumMod val="75000"/>
            </a:schemeClr>
          </a:solidFill>
          <a:ln w="9525">
            <a:noFill/>
            <a:miter lim="800000"/>
            <a:headEnd/>
            <a:tailEnd/>
          </a:ln>
          <a:effectLst/>
        </p:spPr>
        <p:txBody>
          <a:bodyPr wrap="square" rtlCol="0" anchor="t" anchorCtr="0">
            <a:noAutofit/>
          </a:bodyPr>
          <a:lstStyle/>
          <a:p>
            <a:r>
              <a:rPr kumimoji="1" lang="en-US" altLang="ja-JP" sz="1600" b="0" i="0" dirty="0">
                <a:solidFill>
                  <a:schemeClr val="bg1"/>
                </a:solidFill>
                <a:effectLst/>
                <a:latin typeface="Meiryo UI" panose="020B0604030504040204" pitchFamily="50" charset="-128"/>
                <a:ea typeface="Meiryo UI" panose="020B0604030504040204" pitchFamily="50" charset="-128"/>
              </a:rPr>
              <a:t>ID</a:t>
            </a:r>
            <a:r>
              <a:rPr kumimoji="1" lang="ja-JP" altLang="en-US" sz="1600" b="0" i="0" dirty="0">
                <a:solidFill>
                  <a:schemeClr val="bg1"/>
                </a:solidFill>
                <a:effectLst/>
                <a:latin typeface="Meiryo UI" panose="020B0604030504040204" pitchFamily="50" charset="-128"/>
                <a:ea typeface="Meiryo UI" panose="020B0604030504040204" pitchFamily="50" charset="-128"/>
              </a:rPr>
              <a:t>連携</a:t>
            </a:r>
            <a:r>
              <a:rPr kumimoji="1" lang="en-US" altLang="ja-JP" sz="1600" b="0" i="0" dirty="0">
                <a:solidFill>
                  <a:schemeClr val="bg1"/>
                </a:solidFill>
                <a:effectLst/>
                <a:latin typeface="Meiryo UI" panose="020B0604030504040204" pitchFamily="50" charset="-128"/>
                <a:ea typeface="Meiryo UI" panose="020B0604030504040204" pitchFamily="50" charset="-128"/>
              </a:rPr>
              <a:t>(</a:t>
            </a:r>
            <a:r>
              <a:rPr kumimoji="1" lang="ja-JP" altLang="en-US" sz="1600" b="0" i="0" dirty="0">
                <a:solidFill>
                  <a:schemeClr val="bg1"/>
                </a:solidFill>
                <a:effectLst/>
                <a:latin typeface="Meiryo UI" panose="020B0604030504040204" pitchFamily="50" charset="-128"/>
                <a:ea typeface="Meiryo UI" panose="020B0604030504040204" pitchFamily="50" charset="-128"/>
              </a:rPr>
              <a:t>アイデンティプロバイダー設定</a:t>
            </a:r>
            <a:r>
              <a:rPr kumimoji="1" lang="en-US" altLang="ja-JP" sz="1600" b="0" i="0" dirty="0">
                <a:solidFill>
                  <a:schemeClr val="bg1"/>
                </a:solidFill>
                <a:effectLst/>
                <a:latin typeface="Meiryo UI" panose="020B0604030504040204" pitchFamily="50" charset="-128"/>
                <a:ea typeface="Meiryo UI" panose="020B0604030504040204" pitchFamily="50" charset="-128"/>
              </a:rPr>
              <a:t>)</a:t>
            </a:r>
            <a:endParaRPr kumimoji="1" lang="ja-JP" altLang="en-US" sz="1600" b="0" i="0" dirty="0">
              <a:solidFill>
                <a:schemeClr val="bg1"/>
              </a:solidFill>
              <a:effectLst/>
              <a:latin typeface="Meiryo UI" panose="020B0604030504040204" pitchFamily="50" charset="-128"/>
              <a:ea typeface="Meiryo UI" panose="020B0604030504040204" pitchFamily="50" charset="-128"/>
            </a:endParaRPr>
          </a:p>
          <a:p>
            <a:endParaRPr kumimoji="1" lang="ja-JP" altLang="en-US" sz="1600" dirty="0">
              <a:solidFill>
                <a:schemeClr val="tx1"/>
              </a:solidFill>
            </a:endParaRPr>
          </a:p>
          <a:p>
            <a:pPr algn="ctr"/>
            <a:endParaRPr kumimoji="1" lang="ja-JP" altLang="en-US" sz="1600" dirty="0">
              <a:solidFill>
                <a:schemeClr val="tx1"/>
              </a:solidFill>
            </a:endParaRPr>
          </a:p>
        </p:txBody>
      </p:sp>
      <p:sp>
        <p:nvSpPr>
          <p:cNvPr id="75" name="テキスト ボックス 74">
            <a:extLst>
              <a:ext uri="{FF2B5EF4-FFF2-40B4-BE49-F238E27FC236}">
                <a16:creationId xmlns:a16="http://schemas.microsoft.com/office/drawing/2014/main" id="{4AFBC4D6-18F7-49F8-9CE8-252064B2A5FE}"/>
              </a:ext>
            </a:extLst>
          </p:cNvPr>
          <p:cNvSpPr txBox="1"/>
          <p:nvPr/>
        </p:nvSpPr>
        <p:spPr>
          <a:xfrm>
            <a:off x="7157919" y="2974183"/>
            <a:ext cx="2226892" cy="307777"/>
          </a:xfrm>
          <a:prstGeom prst="rect">
            <a:avLst/>
          </a:prstGeom>
          <a:solidFill>
            <a:schemeClr val="bg1"/>
          </a:solidFill>
        </p:spPr>
        <p:txBody>
          <a:bodyPr wrap="square" rtlCol="0">
            <a:spAutoFit/>
          </a:bodyPr>
          <a:lstStyle/>
          <a:p>
            <a:pPr algn="ctr"/>
            <a:r>
              <a:rPr lang="ja-JP" altLang="en-US" sz="1400" dirty="0">
                <a:solidFill>
                  <a:schemeClr val="tx1"/>
                </a:solidFill>
                <a:latin typeface="Meiryo UI" panose="020B0604030504040204" pitchFamily="50" charset="-128"/>
                <a:ea typeface="Meiryo UI" panose="020B0604030504040204" pitchFamily="50" charset="-128"/>
              </a:rPr>
              <a:t>連携する認証レルム</a:t>
            </a:r>
            <a:endParaRPr kumimoji="1" lang="ja-JP" altLang="en-US" sz="1400" i="0" dirty="0">
              <a:solidFill>
                <a:schemeClr val="tx1"/>
              </a:solidFill>
              <a:effectLst/>
              <a:latin typeface="Meiryo UI" panose="020B0604030504040204" pitchFamily="50" charset="-128"/>
              <a:ea typeface="Meiryo UI" panose="020B0604030504040204" pitchFamily="50" charset="-128"/>
            </a:endParaRPr>
          </a:p>
        </p:txBody>
      </p:sp>
      <p:sp>
        <p:nvSpPr>
          <p:cNvPr id="77" name="正方形/長方形 76">
            <a:extLst>
              <a:ext uri="{FF2B5EF4-FFF2-40B4-BE49-F238E27FC236}">
                <a16:creationId xmlns:a16="http://schemas.microsoft.com/office/drawing/2014/main" id="{8D282E6D-E1E5-49F2-B331-6312C25E4138}"/>
              </a:ext>
            </a:extLst>
          </p:cNvPr>
          <p:cNvSpPr/>
          <p:nvPr/>
        </p:nvSpPr>
        <p:spPr bwMode="auto">
          <a:xfrm>
            <a:off x="7367167" y="4438043"/>
            <a:ext cx="1823381" cy="307777"/>
          </a:xfrm>
          <a:prstGeom prst="rect">
            <a:avLst/>
          </a:prstGeom>
          <a:solidFill>
            <a:schemeClr val="bg1"/>
          </a:solidFill>
          <a:ln w="38100">
            <a:solidFill>
              <a:srgbClr val="FF0000"/>
            </a:solidFill>
            <a:miter lim="800000"/>
            <a:headEnd/>
            <a:tailEnd/>
          </a:ln>
          <a:effectLst/>
        </p:spPr>
        <p:txBody>
          <a:bodyPr wrap="none" rtlCol="0" anchor="ctr" anchorCtr="0">
            <a:noAutofit/>
          </a:bodyPr>
          <a:lstStyle/>
          <a:p>
            <a:pPr algn="ctr"/>
            <a:r>
              <a:rPr kumimoji="1" lang="ja-JP" altLang="en-US" sz="1400" dirty="0">
                <a:solidFill>
                  <a:schemeClr val="tx1"/>
                </a:solidFill>
                <a:latin typeface="Meiryo UI" panose="020B0604030504040204" pitchFamily="50" charset="-128"/>
                <a:ea typeface="Meiryo UI" panose="020B0604030504040204" pitchFamily="50" charset="-128"/>
              </a:rPr>
              <a:t>提供者コネクタ</a:t>
            </a:r>
            <a:r>
              <a:rPr kumimoji="1" lang="en-US" altLang="ja-JP" sz="1400" dirty="0">
                <a:solidFill>
                  <a:schemeClr val="tx1"/>
                </a:solidFill>
              </a:rPr>
              <a:t>ID</a:t>
            </a:r>
            <a:endParaRPr kumimoji="1" lang="ja-JP" altLang="en-US" sz="1400" dirty="0">
              <a:solidFill>
                <a:schemeClr val="tx1"/>
              </a:solidFill>
            </a:endParaRPr>
          </a:p>
        </p:txBody>
      </p:sp>
      <p:cxnSp>
        <p:nvCxnSpPr>
          <p:cNvPr id="78" name="コネクタ: カギ線 77">
            <a:extLst>
              <a:ext uri="{FF2B5EF4-FFF2-40B4-BE49-F238E27FC236}">
                <a16:creationId xmlns:a16="http://schemas.microsoft.com/office/drawing/2014/main" id="{E6C7F1BA-B3A1-4C63-BB29-7FAA52AD9454}"/>
              </a:ext>
            </a:extLst>
          </p:cNvPr>
          <p:cNvCxnSpPr>
            <a:cxnSpLocks/>
            <a:stCxn id="75" idx="2"/>
            <a:endCxn id="77" idx="0"/>
          </p:cNvCxnSpPr>
          <p:nvPr/>
        </p:nvCxnSpPr>
        <p:spPr bwMode="auto">
          <a:xfrm>
            <a:off x="8271365" y="3281960"/>
            <a:ext cx="7493" cy="1156083"/>
          </a:xfrm>
          <a:prstGeom prst="straightConnector1">
            <a:avLst/>
          </a:prstGeom>
          <a:noFill/>
          <a:ln w="9525" cap="flat" cmpd="sng" algn="ctr">
            <a:solidFill>
              <a:srgbClr val="FF0000"/>
            </a:solidFill>
            <a:prstDash val="solid"/>
            <a:round/>
            <a:headEnd type="none" w="med" len="med"/>
            <a:tailEnd type="triangle"/>
          </a:ln>
          <a:effectLst/>
        </p:spPr>
      </p:cxnSp>
      <p:sp>
        <p:nvSpPr>
          <p:cNvPr id="79" name="テキスト ボックス 78">
            <a:extLst>
              <a:ext uri="{FF2B5EF4-FFF2-40B4-BE49-F238E27FC236}">
                <a16:creationId xmlns:a16="http://schemas.microsoft.com/office/drawing/2014/main" id="{2803C022-1073-4ABB-AED9-082B9FE6E364}"/>
              </a:ext>
            </a:extLst>
          </p:cNvPr>
          <p:cNvSpPr txBox="1"/>
          <p:nvPr/>
        </p:nvSpPr>
        <p:spPr>
          <a:xfrm>
            <a:off x="7501748" y="3585829"/>
            <a:ext cx="1518429" cy="258532"/>
          </a:xfrm>
          <a:prstGeom prst="rect">
            <a:avLst/>
          </a:prstGeom>
          <a:solidFill>
            <a:schemeClr val="bg1"/>
          </a:solidFill>
          <a:ln>
            <a:solidFill>
              <a:srgbClr val="FF0000"/>
            </a:solidFill>
          </a:ln>
        </p:spPr>
        <p:txBody>
          <a:bodyPr wrap="none" rtlCol="0">
            <a:spAutoFit/>
          </a:bodyPr>
          <a:lstStyle/>
          <a:p>
            <a:pPr algn="l"/>
            <a:r>
              <a:rPr kumimoji="1" lang="en-US" altLang="ja-JP" sz="1200" b="1" i="0" dirty="0">
                <a:solidFill>
                  <a:srgbClr val="FF0000"/>
                </a:solidFill>
                <a:effectLst/>
                <a:latin typeface="Meiryo UI" panose="020B0604030504040204" pitchFamily="50" charset="-128"/>
                <a:ea typeface="Meiryo UI" panose="020B0604030504040204" pitchFamily="50" charset="-128"/>
              </a:rPr>
              <a:t>Token-exchange</a:t>
            </a:r>
            <a:endParaRPr kumimoji="1" lang="ja-JP" altLang="en-US" sz="1200" b="1" i="0" dirty="0">
              <a:solidFill>
                <a:srgbClr val="FF0000"/>
              </a:solidFill>
              <a:effectLst/>
              <a:latin typeface="Meiryo UI" panose="020B0604030504040204" pitchFamily="50" charset="-128"/>
              <a:ea typeface="Meiryo UI" panose="020B0604030504040204" pitchFamily="50" charset="-128"/>
            </a:endParaRPr>
          </a:p>
        </p:txBody>
      </p:sp>
      <p:cxnSp>
        <p:nvCxnSpPr>
          <p:cNvPr id="81" name="コネクタ: カギ線 80">
            <a:extLst>
              <a:ext uri="{FF2B5EF4-FFF2-40B4-BE49-F238E27FC236}">
                <a16:creationId xmlns:a16="http://schemas.microsoft.com/office/drawing/2014/main" id="{8C22A370-AABB-4AC2-BE82-2F7750220832}"/>
              </a:ext>
            </a:extLst>
          </p:cNvPr>
          <p:cNvCxnSpPr>
            <a:cxnSpLocks/>
            <a:stCxn id="75" idx="0"/>
            <a:endCxn id="110" idx="3"/>
          </p:cNvCxnSpPr>
          <p:nvPr/>
        </p:nvCxnSpPr>
        <p:spPr bwMode="auto">
          <a:xfrm rot="16200000" flipH="1" flipV="1">
            <a:off x="5828148" y="2459637"/>
            <a:ext cx="1928672" cy="2957763"/>
          </a:xfrm>
          <a:prstGeom prst="bentConnector4">
            <a:avLst>
              <a:gd name="adj1" fmla="val -11853"/>
              <a:gd name="adj2" fmla="val 60127"/>
            </a:avLst>
          </a:prstGeom>
          <a:noFill/>
          <a:ln w="9525" cap="flat" cmpd="sng" algn="ctr">
            <a:solidFill>
              <a:srgbClr val="FF0000"/>
            </a:solidFill>
            <a:prstDash val="solid"/>
            <a:round/>
            <a:headEnd type="none" w="med" len="med"/>
            <a:tailEnd type="triangle"/>
          </a:ln>
          <a:effectLst/>
        </p:spPr>
      </p:cxnSp>
      <p:sp>
        <p:nvSpPr>
          <p:cNvPr id="82" name="テキスト ボックス 81">
            <a:extLst>
              <a:ext uri="{FF2B5EF4-FFF2-40B4-BE49-F238E27FC236}">
                <a16:creationId xmlns:a16="http://schemas.microsoft.com/office/drawing/2014/main" id="{E55EEB2C-9BDF-43C6-8214-8876E990FDC6}"/>
              </a:ext>
            </a:extLst>
          </p:cNvPr>
          <p:cNvSpPr txBox="1"/>
          <p:nvPr/>
        </p:nvSpPr>
        <p:spPr>
          <a:xfrm>
            <a:off x="6077012" y="3754794"/>
            <a:ext cx="824265" cy="461665"/>
          </a:xfrm>
          <a:prstGeom prst="rect">
            <a:avLst/>
          </a:prstGeom>
          <a:solidFill>
            <a:schemeClr val="bg1"/>
          </a:solidFill>
          <a:ln>
            <a:solidFill>
              <a:srgbClr val="FF0000"/>
            </a:solidFill>
          </a:ln>
        </p:spPr>
        <p:txBody>
          <a:bodyPr wrap="none" rtlCol="0">
            <a:spAutoFit/>
          </a:bodyPr>
          <a:lstStyle/>
          <a:p>
            <a:pPr algn="l"/>
            <a:r>
              <a:rPr kumimoji="1" lang="en-US" altLang="ja-JP" sz="1200" b="1" i="0" dirty="0">
                <a:solidFill>
                  <a:srgbClr val="FF0000"/>
                </a:solidFill>
                <a:effectLst/>
                <a:latin typeface="Meiryo UI" panose="020B0604030504040204" pitchFamily="50" charset="-128"/>
                <a:ea typeface="Meiryo UI" panose="020B0604030504040204" pitchFamily="50" charset="-128"/>
              </a:rPr>
              <a:t>openID</a:t>
            </a:r>
            <a:endParaRPr lang="en-US" altLang="ja-JP" sz="1200" b="1" dirty="0">
              <a:solidFill>
                <a:srgbClr val="FF0000"/>
              </a:solidFill>
              <a:latin typeface="Meiryo UI" panose="020B0604030504040204" pitchFamily="50" charset="-128"/>
              <a:ea typeface="Meiryo UI" panose="020B0604030504040204" pitchFamily="50" charset="-128"/>
            </a:endParaRPr>
          </a:p>
          <a:p>
            <a:pPr algn="l"/>
            <a:r>
              <a:rPr kumimoji="1" lang="en-US" altLang="ja-JP" sz="1200" b="1" i="0" dirty="0">
                <a:solidFill>
                  <a:srgbClr val="FF0000"/>
                </a:solidFill>
                <a:effectLst/>
                <a:latin typeface="Meiryo UI" panose="020B0604030504040204" pitchFamily="50" charset="-128"/>
                <a:ea typeface="Meiryo UI" panose="020B0604030504040204" pitchFamily="50" charset="-128"/>
              </a:rPr>
              <a:t>connect</a:t>
            </a:r>
            <a:endParaRPr kumimoji="1" lang="ja-JP" altLang="en-US" sz="1200" b="1" i="0" dirty="0">
              <a:solidFill>
                <a:srgbClr val="FF0000"/>
              </a:solidFill>
              <a:effectLst/>
              <a:latin typeface="Meiryo UI" panose="020B0604030504040204" pitchFamily="50" charset="-128"/>
              <a:ea typeface="Meiryo UI" panose="020B0604030504040204" pitchFamily="50" charset="-128"/>
            </a:endParaRPr>
          </a:p>
        </p:txBody>
      </p:sp>
      <p:sp>
        <p:nvSpPr>
          <p:cNvPr id="109" name="テキスト ボックス 108">
            <a:extLst>
              <a:ext uri="{FF2B5EF4-FFF2-40B4-BE49-F238E27FC236}">
                <a16:creationId xmlns:a16="http://schemas.microsoft.com/office/drawing/2014/main" id="{A4D9E483-DA13-40F5-B487-2B50EA49032D}"/>
              </a:ext>
            </a:extLst>
          </p:cNvPr>
          <p:cNvSpPr txBox="1"/>
          <p:nvPr/>
        </p:nvSpPr>
        <p:spPr>
          <a:xfrm>
            <a:off x="3997447" y="4344582"/>
            <a:ext cx="1446230" cy="307777"/>
          </a:xfrm>
          <a:prstGeom prst="rect">
            <a:avLst/>
          </a:prstGeom>
          <a:solidFill>
            <a:schemeClr val="bg1"/>
          </a:solidFill>
          <a:ln w="38100">
            <a:solidFill>
              <a:srgbClr val="FF0000"/>
            </a:solidFill>
          </a:ln>
        </p:spPr>
        <p:txBody>
          <a:bodyPr wrap="none" rtlCol="0">
            <a:noAutofit/>
          </a:bodyPr>
          <a:lstStyle/>
          <a:p>
            <a:pPr algn="l"/>
            <a:r>
              <a:rPr kumimoji="1" lang="ja-JP" altLang="en-US" sz="1400" b="0" i="0" dirty="0">
                <a:solidFill>
                  <a:schemeClr val="tx1"/>
                </a:solidFill>
                <a:effectLst/>
                <a:latin typeface="Meiryo UI" panose="020B0604030504040204" pitchFamily="50" charset="-128"/>
                <a:ea typeface="Meiryo UI" panose="020B0604030504040204" pitchFamily="50" charset="-128"/>
              </a:rPr>
              <a:t>利用者コネクタ</a:t>
            </a:r>
            <a:r>
              <a:rPr kumimoji="1" lang="en-US" altLang="ja-JP" sz="1400" b="0" i="0" dirty="0">
                <a:solidFill>
                  <a:schemeClr val="tx1"/>
                </a:solidFill>
                <a:effectLst/>
                <a:latin typeface="Meiryo UI" panose="020B0604030504040204" pitchFamily="50" charset="-128"/>
                <a:ea typeface="Meiryo UI" panose="020B0604030504040204" pitchFamily="50" charset="-128"/>
              </a:rPr>
              <a:t>ID</a:t>
            </a:r>
            <a:endParaRPr kumimoji="1" lang="ja-JP" altLang="en-US" sz="1400" b="0" i="0" dirty="0">
              <a:solidFill>
                <a:schemeClr val="tx1"/>
              </a:solidFill>
              <a:effectLst/>
              <a:latin typeface="Meiryo UI" panose="020B0604030504040204" pitchFamily="50" charset="-128"/>
              <a:ea typeface="Meiryo UI" panose="020B0604030504040204" pitchFamily="50" charset="-128"/>
            </a:endParaRPr>
          </a:p>
        </p:txBody>
      </p:sp>
      <p:sp>
        <p:nvSpPr>
          <p:cNvPr id="110" name="テキスト ボックス 109">
            <a:extLst>
              <a:ext uri="{FF2B5EF4-FFF2-40B4-BE49-F238E27FC236}">
                <a16:creationId xmlns:a16="http://schemas.microsoft.com/office/drawing/2014/main" id="{677E85A5-5FDD-4C11-B2FA-75240ED68D7E}"/>
              </a:ext>
            </a:extLst>
          </p:cNvPr>
          <p:cNvSpPr txBox="1"/>
          <p:nvPr/>
        </p:nvSpPr>
        <p:spPr>
          <a:xfrm>
            <a:off x="4122250" y="4748966"/>
            <a:ext cx="1191352" cy="307777"/>
          </a:xfrm>
          <a:prstGeom prst="rect">
            <a:avLst/>
          </a:prstGeom>
          <a:solidFill>
            <a:schemeClr val="bg1"/>
          </a:solidFill>
          <a:ln w="38100">
            <a:solidFill>
              <a:srgbClr val="FF0000"/>
            </a:solidFill>
          </a:ln>
        </p:spPr>
        <p:txBody>
          <a:bodyPr wrap="none" rtlCol="0">
            <a:noAutofit/>
          </a:bodyPr>
          <a:lstStyle/>
          <a:p>
            <a:pPr algn="l"/>
            <a:r>
              <a:rPr kumimoji="1" lang="ja-JP" altLang="en-US" sz="1400" b="0" i="0" dirty="0">
                <a:solidFill>
                  <a:schemeClr val="tx1"/>
                </a:solidFill>
                <a:effectLst/>
                <a:latin typeface="Meiryo UI" panose="020B0604030504040204" pitchFamily="50" charset="-128"/>
                <a:ea typeface="Meiryo UI" panose="020B0604030504040204" pitchFamily="50" charset="-128"/>
              </a:rPr>
              <a:t>認可レルム</a:t>
            </a:r>
            <a:r>
              <a:rPr kumimoji="1" lang="en-US" altLang="ja-JP" sz="1400" b="0" i="0" dirty="0">
                <a:solidFill>
                  <a:schemeClr val="tx1"/>
                </a:solidFill>
                <a:effectLst/>
                <a:latin typeface="Meiryo UI" panose="020B0604030504040204" pitchFamily="50" charset="-128"/>
                <a:ea typeface="Meiryo UI" panose="020B0604030504040204" pitchFamily="50" charset="-128"/>
              </a:rPr>
              <a:t>ID</a:t>
            </a:r>
            <a:endParaRPr kumimoji="1" lang="ja-JP" altLang="en-US" sz="1400" b="0" i="0" dirty="0">
              <a:solidFill>
                <a:schemeClr val="tx1"/>
              </a:solidFill>
              <a:effectLst/>
              <a:latin typeface="Meiryo UI" panose="020B0604030504040204" pitchFamily="50" charset="-128"/>
              <a:ea typeface="Meiryo UI" panose="020B0604030504040204" pitchFamily="50" charset="-128"/>
            </a:endParaRPr>
          </a:p>
        </p:txBody>
      </p:sp>
      <p:sp>
        <p:nvSpPr>
          <p:cNvPr id="114" name="テキスト ボックス 113">
            <a:extLst>
              <a:ext uri="{FF2B5EF4-FFF2-40B4-BE49-F238E27FC236}">
                <a16:creationId xmlns:a16="http://schemas.microsoft.com/office/drawing/2014/main" id="{5AE4C2A9-9E2C-4393-BB6D-4DB29D7FCC89}"/>
              </a:ext>
            </a:extLst>
          </p:cNvPr>
          <p:cNvSpPr txBox="1"/>
          <p:nvPr/>
        </p:nvSpPr>
        <p:spPr>
          <a:xfrm>
            <a:off x="757425" y="2828451"/>
            <a:ext cx="1268233" cy="307777"/>
          </a:xfrm>
          <a:prstGeom prst="rect">
            <a:avLst/>
          </a:prstGeom>
          <a:solidFill>
            <a:schemeClr val="bg1"/>
          </a:solidFill>
          <a:ln w="38100">
            <a:solidFill>
              <a:srgbClr val="FF0000"/>
            </a:solidFill>
          </a:ln>
        </p:spPr>
        <p:txBody>
          <a:bodyPr wrap="square" rtlCol="0">
            <a:noAutofit/>
          </a:bodyPr>
          <a:lstStyle/>
          <a:p>
            <a:pPr algn="ctr"/>
            <a:r>
              <a:rPr kumimoji="1" lang="ja-JP" altLang="en-US" sz="1400" b="0" i="0" dirty="0">
                <a:solidFill>
                  <a:schemeClr val="tx1"/>
                </a:solidFill>
                <a:effectLst/>
                <a:latin typeface="Meiryo UI" panose="020B0604030504040204" pitchFamily="50" charset="-128"/>
                <a:ea typeface="Meiryo UI" panose="020B0604030504040204" pitchFamily="50" charset="-128"/>
              </a:rPr>
              <a:t>利用者</a:t>
            </a:r>
          </a:p>
        </p:txBody>
      </p:sp>
      <p:sp>
        <p:nvSpPr>
          <p:cNvPr id="119" name="正方形/長方形 118">
            <a:extLst>
              <a:ext uri="{FF2B5EF4-FFF2-40B4-BE49-F238E27FC236}">
                <a16:creationId xmlns:a16="http://schemas.microsoft.com/office/drawing/2014/main" id="{4346F1C6-1979-4F92-AFBB-BC608E795CC9}"/>
              </a:ext>
            </a:extLst>
          </p:cNvPr>
          <p:cNvSpPr/>
          <p:nvPr/>
        </p:nvSpPr>
        <p:spPr bwMode="auto">
          <a:xfrm>
            <a:off x="3448073" y="5320283"/>
            <a:ext cx="2562057" cy="947121"/>
          </a:xfrm>
          <a:prstGeom prst="rect">
            <a:avLst/>
          </a:prstGeom>
          <a:solidFill>
            <a:schemeClr val="bg1">
              <a:lumMod val="75000"/>
            </a:schemeClr>
          </a:solidFill>
          <a:ln w="9525">
            <a:noFill/>
            <a:miter lim="800000"/>
            <a:headEnd/>
            <a:tailEnd/>
          </a:ln>
          <a:effectLst/>
        </p:spPr>
        <p:txBody>
          <a:bodyPr wrap="square" rtlCol="0" anchor="t" anchorCtr="0">
            <a:noAutofit/>
          </a:bodyPr>
          <a:lstStyle/>
          <a:p>
            <a:pPr algn="ctr"/>
            <a:r>
              <a:rPr kumimoji="1" lang="ja-JP" altLang="en-US" sz="1600" dirty="0">
                <a:solidFill>
                  <a:schemeClr val="bg1"/>
                </a:solidFill>
                <a:latin typeface="Meiryo UI" panose="020B0604030504040204" pitchFamily="50" charset="-128"/>
                <a:ea typeface="Meiryo UI" panose="020B0604030504040204" pitchFamily="50" charset="-128"/>
              </a:rPr>
              <a:t>ユーザ</a:t>
            </a:r>
            <a:r>
              <a:rPr lang="ja-JP" altLang="en-US" sz="1600" dirty="0">
                <a:solidFill>
                  <a:schemeClr val="bg1"/>
                </a:solidFill>
                <a:latin typeface="Meiryo UI" panose="020B0604030504040204" pitchFamily="50" charset="-128"/>
                <a:ea typeface="Meiryo UI" panose="020B0604030504040204" pitchFamily="50" charset="-128"/>
              </a:rPr>
              <a:t>設定</a:t>
            </a:r>
            <a:endParaRPr kumimoji="1" lang="ja-JP" altLang="en-US" sz="1600" dirty="0">
              <a:solidFill>
                <a:schemeClr val="bg1"/>
              </a:solidFill>
              <a:latin typeface="Meiryo UI" panose="020B0604030504040204" pitchFamily="50" charset="-128"/>
              <a:ea typeface="Meiryo UI" panose="020B0604030504040204" pitchFamily="50" charset="-128"/>
            </a:endParaRPr>
          </a:p>
        </p:txBody>
      </p:sp>
      <p:sp>
        <p:nvSpPr>
          <p:cNvPr id="154" name="正方形/長方形 153">
            <a:extLst>
              <a:ext uri="{FF2B5EF4-FFF2-40B4-BE49-F238E27FC236}">
                <a16:creationId xmlns:a16="http://schemas.microsoft.com/office/drawing/2014/main" id="{E3DD1662-22B3-4361-9AA5-FC1BB16B1847}"/>
              </a:ext>
            </a:extLst>
          </p:cNvPr>
          <p:cNvSpPr/>
          <p:nvPr/>
        </p:nvSpPr>
        <p:spPr bwMode="auto">
          <a:xfrm>
            <a:off x="7013399" y="5319136"/>
            <a:ext cx="2562057" cy="947121"/>
          </a:xfrm>
          <a:prstGeom prst="rect">
            <a:avLst/>
          </a:prstGeom>
          <a:solidFill>
            <a:schemeClr val="bg1">
              <a:lumMod val="75000"/>
            </a:schemeClr>
          </a:solidFill>
          <a:ln w="9525">
            <a:noFill/>
            <a:miter lim="800000"/>
            <a:headEnd/>
            <a:tailEnd/>
          </a:ln>
          <a:effectLst/>
        </p:spPr>
        <p:txBody>
          <a:bodyPr wrap="square" rtlCol="0" anchor="t" anchorCtr="0">
            <a:noAutofit/>
          </a:bodyPr>
          <a:lstStyle/>
          <a:p>
            <a:pPr algn="ctr"/>
            <a:r>
              <a:rPr kumimoji="1" lang="ja-JP" altLang="en-US" sz="1600" dirty="0">
                <a:solidFill>
                  <a:schemeClr val="bg1"/>
                </a:solidFill>
                <a:latin typeface="Meiryo UI" panose="020B0604030504040204" pitchFamily="50" charset="-128"/>
                <a:ea typeface="Meiryo UI" panose="020B0604030504040204" pitchFamily="50" charset="-128"/>
              </a:rPr>
              <a:t>ユーザ</a:t>
            </a:r>
            <a:r>
              <a:rPr lang="ja-JP" altLang="en-US" sz="1600" dirty="0">
                <a:solidFill>
                  <a:schemeClr val="bg1"/>
                </a:solidFill>
                <a:latin typeface="Meiryo UI" panose="020B0604030504040204" pitchFamily="50" charset="-128"/>
                <a:ea typeface="Meiryo UI" panose="020B0604030504040204" pitchFamily="50" charset="-128"/>
              </a:rPr>
              <a:t>設定</a:t>
            </a:r>
            <a:endParaRPr kumimoji="1" lang="ja-JP" altLang="en-US" sz="1600" dirty="0">
              <a:solidFill>
                <a:schemeClr val="bg1"/>
              </a:solidFill>
              <a:latin typeface="Meiryo UI" panose="020B0604030504040204" pitchFamily="50" charset="-128"/>
              <a:ea typeface="Meiryo UI" panose="020B0604030504040204" pitchFamily="50" charset="-128"/>
            </a:endParaRPr>
          </a:p>
        </p:txBody>
      </p:sp>
      <p:sp>
        <p:nvSpPr>
          <p:cNvPr id="167" name="テキスト ボックス 166">
            <a:extLst>
              <a:ext uri="{FF2B5EF4-FFF2-40B4-BE49-F238E27FC236}">
                <a16:creationId xmlns:a16="http://schemas.microsoft.com/office/drawing/2014/main" id="{2E3DCE85-5C3F-49F3-8E76-AA4C9C483314}"/>
              </a:ext>
            </a:extLst>
          </p:cNvPr>
          <p:cNvSpPr txBox="1"/>
          <p:nvPr/>
        </p:nvSpPr>
        <p:spPr>
          <a:xfrm>
            <a:off x="3602317" y="5755303"/>
            <a:ext cx="2226892" cy="307777"/>
          </a:xfrm>
          <a:prstGeom prst="rect">
            <a:avLst/>
          </a:prstGeom>
          <a:solidFill>
            <a:schemeClr val="bg1"/>
          </a:solidFill>
          <a:ln w="38100">
            <a:solidFill>
              <a:srgbClr val="FF0000"/>
            </a:solidFill>
          </a:ln>
        </p:spPr>
        <p:txBody>
          <a:bodyPr wrap="none" rtlCol="0">
            <a:noAutofit/>
          </a:bodyPr>
          <a:lstStyle/>
          <a:p>
            <a:pPr algn="l"/>
            <a:r>
              <a:rPr kumimoji="1" lang="en-US" altLang="ja-JP" sz="1400" b="0" i="0" dirty="0">
                <a:solidFill>
                  <a:schemeClr val="tx1"/>
                </a:solidFill>
                <a:effectLst/>
                <a:latin typeface="Meiryo UI" panose="020B0604030504040204" pitchFamily="50" charset="-128"/>
                <a:ea typeface="Meiryo UI" panose="020B0604030504040204" pitchFamily="50" charset="-128"/>
              </a:rPr>
              <a:t>CADDE</a:t>
            </a:r>
            <a:r>
              <a:rPr kumimoji="1" lang="ja-JP" altLang="en-US" sz="1400" b="0" i="0" dirty="0">
                <a:solidFill>
                  <a:schemeClr val="tx1"/>
                </a:solidFill>
                <a:effectLst/>
                <a:latin typeface="Meiryo UI" panose="020B0604030504040204" pitchFamily="50" charset="-128"/>
                <a:ea typeface="Meiryo UI" panose="020B0604030504040204" pitchFamily="50" charset="-128"/>
              </a:rPr>
              <a:t>ユーザ</a:t>
            </a:r>
            <a:r>
              <a:rPr kumimoji="1" lang="en-US" altLang="ja-JP" sz="1400" b="0" i="0" dirty="0">
                <a:solidFill>
                  <a:schemeClr val="tx1"/>
                </a:solidFill>
                <a:effectLst/>
                <a:latin typeface="Meiryo UI" panose="020B0604030504040204" pitchFamily="50" charset="-128"/>
                <a:ea typeface="Meiryo UI" panose="020B0604030504040204" pitchFamily="50" charset="-128"/>
              </a:rPr>
              <a:t>ID(</a:t>
            </a:r>
            <a:r>
              <a:rPr kumimoji="1" lang="ja-JP" altLang="en-US" sz="1400" b="0" i="0" dirty="0">
                <a:solidFill>
                  <a:schemeClr val="tx1"/>
                </a:solidFill>
                <a:effectLst/>
                <a:latin typeface="Meiryo UI" panose="020B0604030504040204" pitchFamily="50" charset="-128"/>
                <a:ea typeface="Meiryo UI" panose="020B0604030504040204" pitchFamily="50" charset="-128"/>
              </a:rPr>
              <a:t>利用者</a:t>
            </a:r>
            <a:r>
              <a:rPr kumimoji="1" lang="en-US" altLang="ja-JP" sz="1400" b="0" i="0" dirty="0">
                <a:solidFill>
                  <a:schemeClr val="tx1"/>
                </a:solidFill>
                <a:effectLst/>
                <a:latin typeface="Meiryo UI" panose="020B0604030504040204" pitchFamily="50" charset="-128"/>
                <a:ea typeface="Meiryo UI" panose="020B0604030504040204" pitchFamily="50" charset="-128"/>
              </a:rPr>
              <a:t>)</a:t>
            </a:r>
            <a:endParaRPr kumimoji="1" lang="ja-JP" altLang="en-US" sz="1400" b="0" i="0" dirty="0">
              <a:solidFill>
                <a:schemeClr val="tx1"/>
              </a:solidFill>
              <a:effectLst/>
              <a:latin typeface="Meiryo UI" panose="020B0604030504040204" pitchFamily="50" charset="-128"/>
              <a:ea typeface="Meiryo UI" panose="020B0604030504040204" pitchFamily="50" charset="-128"/>
            </a:endParaRPr>
          </a:p>
        </p:txBody>
      </p:sp>
      <p:sp>
        <p:nvSpPr>
          <p:cNvPr id="170" name="テキスト ボックス 169">
            <a:extLst>
              <a:ext uri="{FF2B5EF4-FFF2-40B4-BE49-F238E27FC236}">
                <a16:creationId xmlns:a16="http://schemas.microsoft.com/office/drawing/2014/main" id="{636E0B11-7BF4-4464-9205-C513C14642B7}"/>
              </a:ext>
            </a:extLst>
          </p:cNvPr>
          <p:cNvSpPr txBox="1"/>
          <p:nvPr/>
        </p:nvSpPr>
        <p:spPr>
          <a:xfrm>
            <a:off x="7167643" y="5754156"/>
            <a:ext cx="2226892" cy="307777"/>
          </a:xfrm>
          <a:prstGeom prst="rect">
            <a:avLst/>
          </a:prstGeom>
          <a:solidFill>
            <a:schemeClr val="bg1"/>
          </a:solidFill>
          <a:ln w="38100">
            <a:solidFill>
              <a:srgbClr val="FF0000"/>
            </a:solidFill>
          </a:ln>
        </p:spPr>
        <p:txBody>
          <a:bodyPr wrap="none" rtlCol="0">
            <a:noAutofit/>
          </a:bodyPr>
          <a:lstStyle/>
          <a:p>
            <a:pPr algn="l"/>
            <a:r>
              <a:rPr kumimoji="1" lang="en-US" altLang="ja-JP" sz="1400" b="0" i="0" dirty="0">
                <a:solidFill>
                  <a:schemeClr val="tx1"/>
                </a:solidFill>
                <a:effectLst/>
                <a:latin typeface="Meiryo UI" panose="020B0604030504040204" pitchFamily="50" charset="-128"/>
                <a:ea typeface="Meiryo UI" panose="020B0604030504040204" pitchFamily="50" charset="-128"/>
              </a:rPr>
              <a:t>CADDE</a:t>
            </a:r>
            <a:r>
              <a:rPr kumimoji="1" lang="ja-JP" altLang="en-US" sz="1400" b="0" i="0" dirty="0">
                <a:solidFill>
                  <a:schemeClr val="tx1"/>
                </a:solidFill>
                <a:effectLst/>
                <a:latin typeface="Meiryo UI" panose="020B0604030504040204" pitchFamily="50" charset="-128"/>
                <a:ea typeface="Meiryo UI" panose="020B0604030504040204" pitchFamily="50" charset="-128"/>
              </a:rPr>
              <a:t>ユーザ</a:t>
            </a:r>
            <a:r>
              <a:rPr kumimoji="1" lang="en-US" altLang="ja-JP" sz="1400" b="0" i="0" dirty="0">
                <a:solidFill>
                  <a:schemeClr val="tx1"/>
                </a:solidFill>
                <a:effectLst/>
                <a:latin typeface="Meiryo UI" panose="020B0604030504040204" pitchFamily="50" charset="-128"/>
                <a:ea typeface="Meiryo UI" panose="020B0604030504040204" pitchFamily="50" charset="-128"/>
              </a:rPr>
              <a:t>ID(</a:t>
            </a:r>
            <a:r>
              <a:rPr kumimoji="1" lang="ja-JP" altLang="en-US" sz="1400" b="0" i="0" dirty="0">
                <a:solidFill>
                  <a:schemeClr val="tx1"/>
                </a:solidFill>
                <a:effectLst/>
                <a:latin typeface="Meiryo UI" panose="020B0604030504040204" pitchFamily="50" charset="-128"/>
                <a:ea typeface="Meiryo UI" panose="020B0604030504040204" pitchFamily="50" charset="-128"/>
              </a:rPr>
              <a:t>提供者</a:t>
            </a:r>
            <a:r>
              <a:rPr kumimoji="1" lang="en-US" altLang="ja-JP" sz="1400" b="0" i="0" dirty="0">
                <a:solidFill>
                  <a:schemeClr val="tx1"/>
                </a:solidFill>
                <a:effectLst/>
                <a:latin typeface="Meiryo UI" panose="020B0604030504040204" pitchFamily="50" charset="-128"/>
                <a:ea typeface="Meiryo UI" panose="020B0604030504040204" pitchFamily="50" charset="-128"/>
              </a:rPr>
              <a:t>)</a:t>
            </a:r>
            <a:endParaRPr kumimoji="1" lang="ja-JP" altLang="en-US" sz="1400" b="0" i="0" dirty="0">
              <a:solidFill>
                <a:schemeClr val="tx1"/>
              </a:solidFill>
              <a:effectLst/>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8657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F55D1DAF-FF71-45B3-9E11-C89DA1D09A7F}"/>
              </a:ext>
            </a:extLst>
          </p:cNvPr>
          <p:cNvSpPr txBox="1">
            <a:spLocks/>
          </p:cNvSpPr>
          <p:nvPr/>
        </p:nvSpPr>
        <p:spPr>
          <a:xfrm>
            <a:off x="232025" y="127774"/>
            <a:ext cx="9067500" cy="432000"/>
          </a:xfrm>
          <a:prstGeom prst="rect">
            <a:avLst/>
          </a:prstGeom>
        </p:spPr>
        <p:txBody>
          <a:bodyPr vert="horz" lIns="0" tIns="45720" rIns="91440" bIns="45720" rtlCol="0" anchor="ctr">
            <a:norm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2000" dirty="0">
                <a:latin typeface="Meiryo UI" panose="020B0604030504040204" pitchFamily="50" charset="-128"/>
                <a:ea typeface="Meiryo UI" panose="020B0604030504040204" pitchFamily="50" charset="-128"/>
              </a:rPr>
              <a:t>用語一覧 </a:t>
            </a:r>
            <a:r>
              <a:rPr lang="en-US" altLang="ja-JP" sz="2000" dirty="0">
                <a:latin typeface="Meiryo UI" panose="020B0604030504040204" pitchFamily="50" charset="-128"/>
                <a:ea typeface="Meiryo UI" panose="020B0604030504040204" pitchFamily="50" charset="-128"/>
              </a:rPr>
              <a:t>(1/1)</a:t>
            </a:r>
            <a:endParaRPr lang="ja-JP" altLang="en-US" sz="2000" dirty="0">
              <a:latin typeface="Meiryo UI" panose="020B0604030504040204" pitchFamily="50" charset="-128"/>
              <a:ea typeface="Meiryo UI" panose="020B0604030504040204" pitchFamily="50" charset="-128"/>
            </a:endParaRPr>
          </a:p>
        </p:txBody>
      </p:sp>
      <p:graphicFrame>
        <p:nvGraphicFramePr>
          <p:cNvPr id="3" name="表 129">
            <a:extLst>
              <a:ext uri="{FF2B5EF4-FFF2-40B4-BE49-F238E27FC236}">
                <a16:creationId xmlns:a16="http://schemas.microsoft.com/office/drawing/2014/main" id="{D072F471-0445-408E-B7BD-14DF8182A41C}"/>
              </a:ext>
            </a:extLst>
          </p:cNvPr>
          <p:cNvGraphicFramePr>
            <a:graphicFrameLocks noGrp="1"/>
          </p:cNvGraphicFramePr>
          <p:nvPr>
            <p:extLst>
              <p:ext uri="{D42A27DB-BD31-4B8C-83A1-F6EECF244321}">
                <p14:modId xmlns:p14="http://schemas.microsoft.com/office/powerpoint/2010/main" val="3085577646"/>
              </p:ext>
            </p:extLst>
          </p:nvPr>
        </p:nvGraphicFramePr>
        <p:xfrm>
          <a:off x="232025" y="660639"/>
          <a:ext cx="9434488" cy="5729064"/>
        </p:xfrm>
        <a:graphic>
          <a:graphicData uri="http://schemas.openxmlformats.org/drawingml/2006/table">
            <a:tbl>
              <a:tblPr>
                <a:tableStyleId>{BC89EF96-8CEA-46FF-86C4-4CE0E7609802}</a:tableStyleId>
              </a:tblPr>
              <a:tblGrid>
                <a:gridCol w="405680">
                  <a:extLst>
                    <a:ext uri="{9D8B030D-6E8A-4147-A177-3AD203B41FA5}">
                      <a16:colId xmlns:a16="http://schemas.microsoft.com/office/drawing/2014/main" val="2913863535"/>
                    </a:ext>
                  </a:extLst>
                </a:gridCol>
                <a:gridCol w="1778117">
                  <a:extLst>
                    <a:ext uri="{9D8B030D-6E8A-4147-A177-3AD203B41FA5}">
                      <a16:colId xmlns:a16="http://schemas.microsoft.com/office/drawing/2014/main" val="3132160870"/>
                    </a:ext>
                  </a:extLst>
                </a:gridCol>
                <a:gridCol w="530578">
                  <a:extLst>
                    <a:ext uri="{9D8B030D-6E8A-4147-A177-3AD203B41FA5}">
                      <a16:colId xmlns:a16="http://schemas.microsoft.com/office/drawing/2014/main" val="1183317624"/>
                    </a:ext>
                  </a:extLst>
                </a:gridCol>
                <a:gridCol w="925689">
                  <a:extLst>
                    <a:ext uri="{9D8B030D-6E8A-4147-A177-3AD203B41FA5}">
                      <a16:colId xmlns:a16="http://schemas.microsoft.com/office/drawing/2014/main" val="3569423141"/>
                    </a:ext>
                  </a:extLst>
                </a:gridCol>
                <a:gridCol w="5794424">
                  <a:extLst>
                    <a:ext uri="{9D8B030D-6E8A-4147-A177-3AD203B41FA5}">
                      <a16:colId xmlns:a16="http://schemas.microsoft.com/office/drawing/2014/main" val="457990227"/>
                    </a:ext>
                  </a:extLst>
                </a:gridCol>
              </a:tblGrid>
              <a:tr h="265524">
                <a:tc>
                  <a:txBody>
                    <a:bodyPr/>
                    <a:lstStyle/>
                    <a:p>
                      <a:pPr algn="l"/>
                      <a:r>
                        <a:rPr kumimoji="1" lang="en-US" altLang="ja-JP" sz="1050" b="0" dirty="0">
                          <a:latin typeface="Meiryo UI" panose="020B0604030504040204" pitchFamily="50" charset="-128"/>
                          <a:ea typeface="Meiryo UI" panose="020B0604030504040204" pitchFamily="50" charset="-128"/>
                        </a:rPr>
                        <a:t>#</a:t>
                      </a:r>
                      <a:endParaRPr kumimoji="1" lang="ja-JP" altLang="en-US" sz="105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1050" b="0" dirty="0">
                          <a:latin typeface="Meiryo UI" panose="020B0604030504040204" pitchFamily="50" charset="-128"/>
                          <a:ea typeface="Meiryo UI" panose="020B0604030504040204" pitchFamily="50" charset="-128"/>
                        </a:rPr>
                        <a:t>用語</a:t>
                      </a:r>
                    </a:p>
                  </a:txBody>
                  <a:tcPr>
                    <a:solidFill>
                      <a:schemeClr val="accent1">
                        <a:lumMod val="20000"/>
                        <a:lumOff val="80000"/>
                      </a:schemeClr>
                    </a:solidFill>
                  </a:tcPr>
                </a:tc>
                <a:tc>
                  <a:txBody>
                    <a:bodyPr/>
                    <a:lstStyle/>
                    <a:p>
                      <a:pPr algn="l"/>
                      <a:r>
                        <a:rPr kumimoji="1" lang="ja-JP" altLang="en-US" sz="1050" b="0" dirty="0">
                          <a:latin typeface="Meiryo UI" panose="020B0604030504040204" pitchFamily="50" charset="-128"/>
                          <a:ea typeface="Meiryo UI" panose="020B0604030504040204" pitchFamily="50" charset="-128"/>
                        </a:rPr>
                        <a:t>略号</a:t>
                      </a:r>
                    </a:p>
                  </a:txBody>
                  <a:tcPr>
                    <a:solidFill>
                      <a:schemeClr val="accent1">
                        <a:lumMod val="20000"/>
                        <a:lumOff val="80000"/>
                      </a:schemeClr>
                    </a:solidFill>
                  </a:tcPr>
                </a:tc>
                <a:tc>
                  <a:txBody>
                    <a:bodyPr/>
                    <a:lstStyle/>
                    <a:p>
                      <a:pPr algn="l"/>
                      <a:r>
                        <a:rPr kumimoji="1" lang="ja-JP" altLang="en-US" sz="1050" b="0" dirty="0">
                          <a:latin typeface="Meiryo UI" panose="020B0604030504040204" pitchFamily="50" charset="-128"/>
                          <a:ea typeface="Meiryo UI" panose="020B0604030504040204" pitchFamily="50" charset="-128"/>
                        </a:rPr>
                        <a:t>分類</a:t>
                      </a:r>
                    </a:p>
                  </a:txBody>
                  <a:tcPr>
                    <a:solidFill>
                      <a:schemeClr val="accent1">
                        <a:lumMod val="20000"/>
                        <a:lumOff val="80000"/>
                      </a:schemeClr>
                    </a:solidFill>
                  </a:tcPr>
                </a:tc>
                <a:tc>
                  <a:txBody>
                    <a:bodyPr/>
                    <a:lstStyle/>
                    <a:p>
                      <a:pPr algn="l"/>
                      <a:r>
                        <a:rPr kumimoji="1" lang="ja-JP" altLang="en-US" sz="1050" b="0" dirty="0">
                          <a:latin typeface="Meiryo UI" panose="020B0604030504040204" pitchFamily="50" charset="-128"/>
                          <a:ea typeface="Meiryo UI" panose="020B0604030504040204" pitchFamily="50" charset="-128"/>
                        </a:rPr>
                        <a:t>説明</a:t>
                      </a:r>
                    </a:p>
                  </a:txBody>
                  <a:tcPr>
                    <a:solidFill>
                      <a:schemeClr val="accent1">
                        <a:lumMod val="20000"/>
                        <a:lumOff val="80000"/>
                      </a:schemeClr>
                    </a:solidFill>
                  </a:tcPr>
                </a:tc>
                <a:extLst>
                  <a:ext uri="{0D108BD9-81ED-4DB2-BD59-A6C34878D82A}">
                    <a16:rowId xmlns:a16="http://schemas.microsoft.com/office/drawing/2014/main" val="3357424517"/>
                  </a:ext>
                </a:extLst>
              </a:tr>
              <a:tr h="0">
                <a:tc>
                  <a:txBody>
                    <a:bodyPr/>
                    <a:lstStyle/>
                    <a:p>
                      <a:pPr algn="l"/>
                      <a:r>
                        <a:rPr kumimoji="1" lang="en-US" altLang="ja-JP" sz="1050" dirty="0">
                          <a:latin typeface="Meiryo UI" panose="020B0604030504040204" pitchFamily="50" charset="-128"/>
                          <a:ea typeface="Meiryo UI" panose="020B0604030504040204" pitchFamily="50" charset="-128"/>
                        </a:rPr>
                        <a:t>1</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sz="1050" b="0" i="0" u="none" strike="noStrike" dirty="0">
                          <a:solidFill>
                            <a:srgbClr val="000000"/>
                          </a:solidFill>
                          <a:effectLst/>
                          <a:latin typeface="Meiryo UI" panose="020B0604030504040204" pitchFamily="50" charset="-128"/>
                          <a:ea typeface="Meiryo UI" panose="020B0604030504040204" pitchFamily="50" charset="-128"/>
                        </a:rPr>
                        <a:t>KeyCloak</a:t>
                      </a:r>
                      <a:endParaRPr lang="ja-JP" altLang="en-US" sz="105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前提ソフトウェア</a:t>
                      </a:r>
                    </a:p>
                  </a:txBody>
                  <a:tcPr marL="0" marR="0" marT="0" marB="0" anchor="ct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Web</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上でのシングルサインオン（</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SSO</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）を実現するための</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Java</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ベースの認証ソフトウェア</a:t>
                      </a:r>
                    </a:p>
                    <a:p>
                      <a:pPr algn="l" fontAlgn="ct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認証プロトコルとして</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OpenID Connect</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、認可プロトコルとして</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に対応している</a:t>
                      </a:r>
                    </a:p>
                  </a:txBody>
                  <a:tcPr marL="0" marR="0" marT="0" marB="0" anchor="ctr"/>
                </a:tc>
                <a:extLst>
                  <a:ext uri="{0D108BD9-81ED-4DB2-BD59-A6C34878D82A}">
                    <a16:rowId xmlns:a16="http://schemas.microsoft.com/office/drawing/2014/main" val="338407796"/>
                  </a:ext>
                </a:extLst>
              </a:tr>
              <a:tr h="0">
                <a:tc>
                  <a:txBody>
                    <a:bodyPr/>
                    <a:lstStyle/>
                    <a:p>
                      <a:pPr algn="l"/>
                      <a:r>
                        <a:rPr kumimoji="1" lang="en-US" altLang="ja-JP" sz="1050" dirty="0">
                          <a:latin typeface="Meiryo UI" panose="020B0604030504040204" pitchFamily="50" charset="-128"/>
                          <a:ea typeface="Meiryo UI" panose="020B0604030504040204" pitchFamily="50" charset="-128"/>
                        </a:rPr>
                        <a:t>2</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OpenID Connect</a:t>
                      </a:r>
                      <a:endParaRPr lang="ja-JP" altLang="en-US" sz="105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anchor="ctr"/>
                </a:tc>
                <a:tc>
                  <a:txBody>
                    <a:bodyPr/>
                    <a:lstStyle/>
                    <a:p>
                      <a:pPr algn="l" fontAlgn="ct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プロトコル</a:t>
                      </a:r>
                    </a:p>
                  </a:txBody>
                  <a:tcPr marL="0" marR="0" marT="0" marB="0" anchor="ctr"/>
                </a:tc>
                <a:tc>
                  <a:txBody>
                    <a:bodyPr/>
                    <a:lstStyle/>
                    <a:p>
                      <a:pPr algn="l" fontAlgn="ct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アイデンティティの検証</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認証</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を行うため、</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OAuth 2.0 </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を拡張したプロトコル仕様</a:t>
                      </a:r>
                    </a:p>
                  </a:txBody>
                  <a:tcPr marL="0" marR="0" marT="0" marB="0" anchor="ctr"/>
                </a:tc>
                <a:extLst>
                  <a:ext uri="{0D108BD9-81ED-4DB2-BD59-A6C34878D82A}">
                    <a16:rowId xmlns:a16="http://schemas.microsoft.com/office/drawing/2014/main" val="2645655212"/>
                  </a:ext>
                </a:extLst>
              </a:tr>
              <a:tr h="0">
                <a:tc>
                  <a:txBody>
                    <a:bodyPr/>
                    <a:lstStyle/>
                    <a:p>
                      <a:pPr algn="l"/>
                      <a:r>
                        <a:rPr kumimoji="1" lang="en-US" altLang="ja-JP" sz="1050" dirty="0">
                          <a:latin typeface="Meiryo UI" panose="020B0604030504040204" pitchFamily="50" charset="-128"/>
                          <a:ea typeface="Meiryo UI" panose="020B0604030504040204" pitchFamily="50" charset="-128"/>
                        </a:rPr>
                        <a:t>3</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OAuth2.0</a:t>
                      </a:r>
                      <a:endParaRPr lang="ja-JP" altLang="en-US" sz="105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anchor="ctr"/>
                </a:tc>
                <a:tc>
                  <a:txBody>
                    <a:bodyPr/>
                    <a:lstStyle/>
                    <a:p>
                      <a:pPr algn="l" fontAlgn="ct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プロトコル</a:t>
                      </a:r>
                    </a:p>
                  </a:txBody>
                  <a:tcPr marL="0" marR="0" marT="0" marB="0" anchor="ctr"/>
                </a:tc>
                <a:tc>
                  <a:txBody>
                    <a:bodyPr/>
                    <a:lstStyle/>
                    <a:p>
                      <a:pPr algn="l" fontAlgn="ct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権限の認可を行うためのプロトコル仕様</a:t>
                      </a:r>
                    </a:p>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RFC6749</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RFC6750</a:t>
                      </a:r>
                      <a:endParaRPr lang="ja-JP" altLang="en-US" sz="105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941556902"/>
                  </a:ext>
                </a:extLst>
              </a:tr>
              <a:tr h="0">
                <a:tc>
                  <a:txBody>
                    <a:bodyPr/>
                    <a:lstStyle/>
                    <a:p>
                      <a:pPr algn="l"/>
                      <a:r>
                        <a:rPr kumimoji="1" lang="en-US" altLang="ja-JP" sz="1050" dirty="0">
                          <a:latin typeface="Meiryo UI" panose="020B0604030504040204" pitchFamily="50" charset="-128"/>
                          <a:ea typeface="Meiryo UI" panose="020B0604030504040204" pitchFamily="50" charset="-128"/>
                        </a:rPr>
                        <a:t>4</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algn="l" fontAlgn="ctr"/>
                      <a:r>
                        <a:rPr lang="ja-JP" altLang="en-US" sz="1050" b="0" i="0" u="none" strike="noStrike" dirty="0">
                          <a:solidFill>
                            <a:schemeClr val="tx1"/>
                          </a:solidFill>
                          <a:effectLst/>
                          <a:latin typeface="Meiryo UI" panose="020B0604030504040204" pitchFamily="50" charset="-128"/>
                          <a:ea typeface="Meiryo UI" panose="020B0604030504040204" pitchFamily="50" charset="-128"/>
                        </a:rPr>
                        <a:t>利用者トークン</a:t>
                      </a:r>
                      <a:endParaRPr lang="en-US" sz="105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50" b="0" i="0" u="none" strike="noStrike" dirty="0">
                          <a:solidFill>
                            <a:schemeClr val="tx1"/>
                          </a:solidFill>
                          <a:effectLst/>
                          <a:latin typeface="Meiryo UI" panose="020B0604030504040204" pitchFamily="50" charset="-128"/>
                          <a:ea typeface="Meiryo UI" panose="020B0604030504040204" pitchFamily="50" charset="-128"/>
                        </a:rPr>
                        <a:t>-</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用語</a:t>
                      </a:r>
                      <a:endParaRPr kumimoji="1" lang="ja-JP" altLang="en-US" sz="105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50" b="0" i="0" u="none" strike="noStrike" dirty="0">
                          <a:solidFill>
                            <a:schemeClr val="tx1"/>
                          </a:solidFill>
                          <a:effectLst/>
                          <a:latin typeface="Meiryo UI" panose="020B0604030504040204" pitchFamily="50" charset="-128"/>
                          <a:ea typeface="Meiryo UI" panose="020B0604030504040204" pitchFamily="50" charset="-128"/>
                        </a:rPr>
                        <a:t>OAuth2.0</a:t>
                      </a:r>
                      <a:r>
                        <a:rPr lang="ja-JP" altLang="en-US" sz="1050" b="0" i="0" u="none" strike="noStrike" dirty="0">
                          <a:solidFill>
                            <a:schemeClr val="tx1"/>
                          </a:solidFill>
                          <a:effectLst/>
                          <a:latin typeface="Meiryo UI" panose="020B0604030504040204" pitchFamily="50" charset="-128"/>
                          <a:ea typeface="Meiryo UI" panose="020B0604030504040204" pitchFamily="50" charset="-128"/>
                        </a:rPr>
                        <a:t>の</a:t>
                      </a:r>
                      <a:r>
                        <a:rPr lang="en-US" altLang="ja-JP" sz="1050" b="0" i="0" u="none" strike="noStrike" dirty="0">
                          <a:solidFill>
                            <a:schemeClr val="tx1"/>
                          </a:solidFill>
                          <a:effectLst/>
                          <a:latin typeface="Meiryo UI" panose="020B0604030504040204" pitchFamily="50" charset="-128"/>
                          <a:ea typeface="Meiryo UI" panose="020B0604030504040204" pitchFamily="50" charset="-128"/>
                        </a:rPr>
                        <a:t>Access Token</a:t>
                      </a:r>
                    </a:p>
                    <a:p>
                      <a:pPr algn="l" fontAlgn="ctr"/>
                      <a:r>
                        <a:rPr lang="ja-JP" altLang="en-US" sz="1050" b="0" i="0" u="none" strike="noStrike" dirty="0">
                          <a:solidFill>
                            <a:schemeClr val="tx1"/>
                          </a:solidFill>
                          <a:effectLst/>
                          <a:latin typeface="Meiryo UI" panose="020B0604030504040204" pitchFamily="50" charset="-128"/>
                          <a:ea typeface="Meiryo UI" panose="020B0604030504040204" pitchFamily="50" charset="-128"/>
                        </a:rPr>
                        <a:t>ユーザ認証して得られるトークンで、</a:t>
                      </a:r>
                      <a:r>
                        <a:rPr lang="en-US" altLang="ja-JP" sz="1050" b="0" i="0" u="none" strike="noStrike" dirty="0">
                          <a:solidFill>
                            <a:schemeClr val="tx1"/>
                          </a:solidFill>
                          <a:effectLst/>
                          <a:latin typeface="Meiryo UI" panose="020B0604030504040204" pitchFamily="50" charset="-128"/>
                          <a:ea typeface="Meiryo UI" panose="020B0604030504040204" pitchFamily="50" charset="-128"/>
                        </a:rPr>
                        <a:t>audience</a:t>
                      </a:r>
                      <a:r>
                        <a:rPr lang="ja-JP" altLang="en-US" sz="1050" b="0" i="0" u="none" strike="noStrike" dirty="0">
                          <a:solidFill>
                            <a:schemeClr val="tx1"/>
                          </a:solidFill>
                          <a:effectLst/>
                          <a:latin typeface="Meiryo UI" panose="020B0604030504040204" pitchFamily="50" charset="-128"/>
                          <a:ea typeface="Meiryo UI" panose="020B0604030504040204" pitchFamily="50" charset="-128"/>
                        </a:rPr>
                        <a:t>が指定されていないので、レルム内の全クライアントにアクセスできる</a:t>
                      </a:r>
                      <a:endParaRPr lang="en-US" sz="105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2875718253"/>
                  </a:ext>
                </a:extLst>
              </a:tr>
              <a:tr h="0">
                <a:tc>
                  <a:txBody>
                    <a:bodyPr/>
                    <a:lstStyle/>
                    <a:p>
                      <a:pPr algn="l"/>
                      <a:r>
                        <a:rPr kumimoji="1" lang="en-US" altLang="ja-JP" sz="1050" dirty="0">
                          <a:latin typeface="Meiryo UI" panose="020B0604030504040204" pitchFamily="50" charset="-128"/>
                          <a:ea typeface="Meiryo UI" panose="020B0604030504040204" pitchFamily="50" charset="-128"/>
                        </a:rPr>
                        <a:t>5</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algn="l" fontAlgn="ctr"/>
                      <a:r>
                        <a:rPr lang="ja-JP" altLang="en-US" sz="1050" b="0" i="0" u="none" strike="noStrike" dirty="0">
                          <a:solidFill>
                            <a:schemeClr val="tx1"/>
                          </a:solidFill>
                          <a:effectLst/>
                          <a:latin typeface="Meiryo UI" panose="020B0604030504040204" pitchFamily="50" charset="-128"/>
                          <a:ea typeface="Meiryo UI" panose="020B0604030504040204" pitchFamily="50" charset="-128"/>
                        </a:rPr>
                        <a:t>認可トークン</a:t>
                      </a:r>
                      <a:endParaRPr lang="en-US" sz="105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50" b="0" i="0" u="none" strike="noStrike" dirty="0">
                          <a:solidFill>
                            <a:schemeClr val="tx1"/>
                          </a:solidFill>
                          <a:effectLst/>
                          <a:latin typeface="Meiryo UI" panose="020B0604030504040204" pitchFamily="50" charset="-128"/>
                          <a:ea typeface="Meiryo UI" panose="020B0604030504040204" pitchFamily="50" charset="-128"/>
                        </a:rPr>
                        <a:t>-</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用語</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50" b="0" i="0" u="none" strike="noStrike" dirty="0">
                          <a:solidFill>
                            <a:schemeClr val="tx1"/>
                          </a:solidFill>
                          <a:effectLst/>
                          <a:latin typeface="Meiryo UI" panose="020B0604030504040204" pitchFamily="50" charset="-128"/>
                          <a:ea typeface="Meiryo UI" panose="020B0604030504040204" pitchFamily="50" charset="-128"/>
                        </a:rPr>
                        <a:t>OAuth2.0</a:t>
                      </a:r>
                      <a:r>
                        <a:rPr lang="ja-JP" altLang="en-US" sz="1050" b="0" i="0" u="none" strike="noStrike" dirty="0">
                          <a:solidFill>
                            <a:schemeClr val="tx1"/>
                          </a:solidFill>
                          <a:effectLst/>
                          <a:latin typeface="Meiryo UI" panose="020B0604030504040204" pitchFamily="50" charset="-128"/>
                          <a:ea typeface="Meiryo UI" panose="020B0604030504040204" pitchFamily="50" charset="-128"/>
                        </a:rPr>
                        <a:t>の</a:t>
                      </a:r>
                      <a:r>
                        <a:rPr lang="en-US" altLang="ja-JP" sz="1050" b="0" i="0" u="none" strike="noStrike" dirty="0">
                          <a:solidFill>
                            <a:schemeClr val="tx1"/>
                          </a:solidFill>
                          <a:effectLst/>
                          <a:latin typeface="Meiryo UI" panose="020B0604030504040204" pitchFamily="50" charset="-128"/>
                          <a:ea typeface="Meiryo UI" panose="020B0604030504040204" pitchFamily="50" charset="-128"/>
                        </a:rPr>
                        <a:t>Access Token</a:t>
                      </a:r>
                    </a:p>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50" b="0" i="0" u="none" strike="noStrike" dirty="0">
                          <a:solidFill>
                            <a:schemeClr val="tx1"/>
                          </a:solidFill>
                          <a:effectLst/>
                          <a:latin typeface="Meiryo UI" panose="020B0604030504040204" pitchFamily="50" charset="-128"/>
                          <a:ea typeface="Meiryo UI" panose="020B0604030504040204" pitchFamily="50" charset="-128"/>
                        </a:rPr>
                        <a:t>Token Exchange</a:t>
                      </a:r>
                      <a:r>
                        <a:rPr lang="ja-JP" altLang="en-US" sz="1050" b="0" i="0" u="none" strike="noStrike" dirty="0">
                          <a:solidFill>
                            <a:schemeClr val="tx1"/>
                          </a:solidFill>
                          <a:effectLst/>
                          <a:latin typeface="Meiryo UI" panose="020B0604030504040204" pitchFamily="50" charset="-128"/>
                          <a:ea typeface="Meiryo UI" panose="020B0604030504040204" pitchFamily="50" charset="-128"/>
                        </a:rPr>
                        <a:t>で得られるトークンで、</a:t>
                      </a:r>
                      <a:r>
                        <a:rPr lang="en-US" altLang="ja-JP" sz="1050" b="0" i="0" u="none" strike="noStrike" dirty="0">
                          <a:solidFill>
                            <a:schemeClr val="tx1"/>
                          </a:solidFill>
                          <a:effectLst/>
                          <a:latin typeface="Meiryo UI" panose="020B0604030504040204" pitchFamily="50" charset="-128"/>
                          <a:ea typeface="Meiryo UI" panose="020B0604030504040204" pitchFamily="50" charset="-128"/>
                        </a:rPr>
                        <a:t>audience</a:t>
                      </a:r>
                      <a:r>
                        <a:rPr lang="ja-JP" altLang="en-US" sz="1050" b="0" i="0" u="none" strike="noStrike" dirty="0">
                          <a:solidFill>
                            <a:schemeClr val="tx1"/>
                          </a:solidFill>
                          <a:effectLst/>
                          <a:latin typeface="Meiryo UI" panose="020B0604030504040204" pitchFamily="50" charset="-128"/>
                          <a:ea typeface="Meiryo UI" panose="020B0604030504040204" pitchFamily="50" charset="-128"/>
                        </a:rPr>
                        <a:t>が指定されている</a:t>
                      </a:r>
                      <a:endParaRPr lang="en-US" altLang="ja-JP" sz="105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2786511297"/>
                  </a:ext>
                </a:extLst>
              </a:tr>
              <a:tr h="0">
                <a:tc>
                  <a:txBody>
                    <a:bodyPr/>
                    <a:lstStyle/>
                    <a:p>
                      <a:pPr algn="l"/>
                      <a:r>
                        <a:rPr kumimoji="1" lang="en-US" altLang="ja-JP" sz="1050" dirty="0">
                          <a:latin typeface="Meiryo UI" panose="020B0604030504040204" pitchFamily="50" charset="-128"/>
                          <a:ea typeface="Meiryo UI" panose="020B0604030504040204" pitchFamily="50" charset="-128"/>
                        </a:rPr>
                        <a:t>6</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Protection API Token</a:t>
                      </a:r>
                    </a:p>
                  </a:txBody>
                  <a:tcPr marL="0" marR="0" marT="0" marB="0" anchor="ct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PAT</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用語</a:t>
                      </a:r>
                    </a:p>
                  </a:txBody>
                  <a:tcPr marL="0" marR="0" marT="0" marB="0" anchor="ctr"/>
                </a:tc>
                <a:tc>
                  <a:txBody>
                    <a:bodyPr/>
                    <a:lstStyle/>
                    <a:p>
                      <a:pPr algn="l" fontAlgn="ct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リソース</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URL</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を用いてリソース</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ID</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を問い合わせるために、一時的に使われるだけのトークン</a:t>
                      </a:r>
                    </a:p>
                  </a:txBody>
                  <a:tcPr marL="0" marR="0" marT="0" marB="0" anchor="ctr"/>
                </a:tc>
                <a:extLst>
                  <a:ext uri="{0D108BD9-81ED-4DB2-BD59-A6C34878D82A}">
                    <a16:rowId xmlns:a16="http://schemas.microsoft.com/office/drawing/2014/main" val="1412160138"/>
                  </a:ext>
                </a:extLst>
              </a:tr>
              <a:tr h="0">
                <a:tc>
                  <a:txBody>
                    <a:bodyPr/>
                    <a:lstStyle/>
                    <a:p>
                      <a:pPr algn="l"/>
                      <a:r>
                        <a:rPr kumimoji="1" lang="en-US" altLang="ja-JP" sz="1050" dirty="0">
                          <a:latin typeface="Meiryo UI" panose="020B0604030504040204" pitchFamily="50" charset="-128"/>
                          <a:ea typeface="Meiryo UI" panose="020B0604030504040204" pitchFamily="50" charset="-128"/>
                        </a:rPr>
                        <a:t>7</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Requesting Party Token</a:t>
                      </a:r>
                      <a:endParaRPr lang="ja-JP" altLang="en-US" sz="105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RPT</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用語</a:t>
                      </a:r>
                    </a:p>
                  </a:txBody>
                  <a:tcPr marL="0" marR="0" marT="0" marB="0" anchor="ct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KeyCloak</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の</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Authorization Services</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の</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Requesting Party Token </a:t>
                      </a:r>
                    </a:p>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名称は</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User-Managed Access</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の仕様に由来する</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t>
                      </a:r>
                    </a:p>
                    <a:p>
                      <a:pPr algn="l" fontAlgn="ct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契約確認した際に得られるトークンで、認可情報が入っている</a:t>
                      </a:r>
                    </a:p>
                    <a:p>
                      <a:pPr algn="l" fontAlgn="ct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その他の</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Claims</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は</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の</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Access Token</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と同様</a:t>
                      </a:r>
                    </a:p>
                  </a:txBody>
                  <a:tcPr marL="0" marR="0" marT="0" marB="0" anchor="ctr"/>
                </a:tc>
                <a:extLst>
                  <a:ext uri="{0D108BD9-81ED-4DB2-BD59-A6C34878D82A}">
                    <a16:rowId xmlns:a16="http://schemas.microsoft.com/office/drawing/2014/main" val="4169343161"/>
                  </a:ext>
                </a:extLst>
              </a:tr>
              <a:tr h="0">
                <a:tc>
                  <a:txBody>
                    <a:bodyPr/>
                    <a:lstStyle/>
                    <a:p>
                      <a:pPr algn="l"/>
                      <a:r>
                        <a:rPr kumimoji="1" lang="en-US" altLang="ja-JP" sz="1050" dirty="0">
                          <a:latin typeface="Meiryo UI" panose="020B0604030504040204" pitchFamily="50" charset="-128"/>
                          <a:ea typeface="Meiryo UI" panose="020B0604030504040204" pitchFamily="50" charset="-128"/>
                        </a:rPr>
                        <a:t>8</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Token Introspection</a:t>
                      </a:r>
                      <a:endParaRPr lang="ja-JP" altLang="en-US" sz="105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用語</a:t>
                      </a:r>
                    </a:p>
                  </a:txBody>
                  <a:tcPr marL="0" marR="0" marT="0" marB="0" anchor="ct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Client(OAuth2.0)</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から</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Resource Server(OAuth2.0)</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に送られてきた</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Access Token</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が有効かどうかを、</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Resource Server(OAuth2.0)</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が</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Authorization Server(OAuth2.0)</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に確認すること</a:t>
                      </a:r>
                    </a:p>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Access Token</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が有効だった場合は、</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Access Token</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のデコードされた</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Payload</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部が得られる</a:t>
                      </a:r>
                    </a:p>
                  </a:txBody>
                  <a:tcPr marL="0" marR="0" marT="0" marB="0" anchor="ctr"/>
                </a:tc>
                <a:extLst>
                  <a:ext uri="{0D108BD9-81ED-4DB2-BD59-A6C34878D82A}">
                    <a16:rowId xmlns:a16="http://schemas.microsoft.com/office/drawing/2014/main" val="3435604795"/>
                  </a:ext>
                </a:extLst>
              </a:tr>
              <a:tr h="0">
                <a:tc>
                  <a:txBody>
                    <a:bodyPr/>
                    <a:lstStyle/>
                    <a:p>
                      <a:pPr algn="l"/>
                      <a:r>
                        <a:rPr kumimoji="1" lang="en-US" altLang="ja-JP" sz="1050" dirty="0">
                          <a:latin typeface="Meiryo UI" panose="020B0604030504040204" pitchFamily="50" charset="-128"/>
                          <a:ea typeface="Meiryo UI" panose="020B0604030504040204" pitchFamily="50" charset="-128"/>
                        </a:rPr>
                        <a:t>9</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Token Exchange</a:t>
                      </a:r>
                      <a:endParaRPr lang="ja-JP" altLang="en-US" sz="105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用語</a:t>
                      </a:r>
                    </a:p>
                  </a:txBody>
                  <a:tcPr marL="0" marR="0" marT="0" marB="0" anchor="ctr"/>
                </a:tc>
                <a:tc>
                  <a:txBody>
                    <a:bodyPr/>
                    <a:lstStyle/>
                    <a:p>
                      <a:pPr algn="l" fontAlgn="ct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既存の</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Access Token</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を</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Subject Token</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として</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Authorization Server(OAuth2.0)</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に渡すことで新しい</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Access Token</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を得る</a:t>
                      </a:r>
                    </a:p>
                  </a:txBody>
                  <a:tcPr marL="0" marR="0" marT="0" marB="0" anchor="ctr"/>
                </a:tc>
                <a:extLst>
                  <a:ext uri="{0D108BD9-81ED-4DB2-BD59-A6C34878D82A}">
                    <a16:rowId xmlns:a16="http://schemas.microsoft.com/office/drawing/2014/main" val="2505951192"/>
                  </a:ext>
                </a:extLst>
              </a:tr>
              <a:tr h="0">
                <a:tc>
                  <a:txBody>
                    <a:bodyPr/>
                    <a:lstStyle/>
                    <a:p>
                      <a:pPr algn="l"/>
                      <a:r>
                        <a:rPr kumimoji="1" lang="en-US" altLang="ja-JP" sz="1050" dirty="0">
                          <a:latin typeface="Meiryo UI" panose="020B0604030504040204" pitchFamily="50" charset="-128"/>
                          <a:ea typeface="Meiryo UI" panose="020B0604030504040204" pitchFamily="50" charset="-128"/>
                        </a:rPr>
                        <a:t>10</a:t>
                      </a:r>
                    </a:p>
                  </a:txBody>
                  <a:tcP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IdP</a:t>
                      </a:r>
                      <a:endParaRPr lang="ja-JP" altLang="en-US" sz="105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用語</a:t>
                      </a:r>
                    </a:p>
                  </a:txBody>
                  <a:tcPr marL="0" marR="0" marT="0" marB="0" anchor="ct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Identity Provider</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。認証情報の提供者</a:t>
                      </a:r>
                      <a:endParaRPr lang="en-US" altLang="ja-JP" sz="105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Google</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などのサービスで提供されていることが多いが、</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KeyCloak</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を</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IdP</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として使うことも可能</a:t>
                      </a:r>
                    </a:p>
                  </a:txBody>
                  <a:tcPr marL="0" marR="0" marT="0" marB="0" anchor="ctr"/>
                </a:tc>
                <a:extLst>
                  <a:ext uri="{0D108BD9-81ED-4DB2-BD59-A6C34878D82A}">
                    <a16:rowId xmlns:a16="http://schemas.microsoft.com/office/drawing/2014/main" val="307173351"/>
                  </a:ext>
                </a:extLst>
              </a:tr>
              <a:tr h="0">
                <a:tc>
                  <a:txBody>
                    <a:bodyPr/>
                    <a:lstStyle/>
                    <a:p>
                      <a:pPr algn="l"/>
                      <a:r>
                        <a:rPr kumimoji="1" lang="en-US" altLang="ja-JP" sz="1050" dirty="0">
                          <a:latin typeface="Meiryo UI" panose="020B0604030504040204" pitchFamily="50" charset="-128"/>
                          <a:ea typeface="Meiryo UI" panose="020B0604030504040204" pitchFamily="50" charset="-128"/>
                        </a:rPr>
                        <a:t>11</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Claims</a:t>
                      </a:r>
                      <a:endParaRPr lang="ja-JP" altLang="en-US" sz="105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用語</a:t>
                      </a:r>
                    </a:p>
                  </a:txBody>
                  <a:tcPr marL="0" marR="0" marT="0" marB="0" anchor="ct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Access Token</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の</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Payload</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部に入っている情報</a:t>
                      </a:r>
                      <a:endParaRPr lang="en-US" altLang="ja-JP" sz="105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Sub</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azp</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aud</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など</a:t>
                      </a:r>
                    </a:p>
                  </a:txBody>
                  <a:tcPr marL="0" marR="0" marT="0" marB="0" anchor="ctr"/>
                </a:tc>
                <a:extLst>
                  <a:ext uri="{0D108BD9-81ED-4DB2-BD59-A6C34878D82A}">
                    <a16:rowId xmlns:a16="http://schemas.microsoft.com/office/drawing/2014/main" val="3493645306"/>
                  </a:ext>
                </a:extLst>
              </a:tr>
              <a:tr h="0">
                <a:tc>
                  <a:txBody>
                    <a:bodyPr/>
                    <a:lstStyle/>
                    <a:p>
                      <a:pPr algn="l"/>
                      <a:r>
                        <a:rPr kumimoji="1" lang="en-US" altLang="ja-JP" sz="1050" dirty="0">
                          <a:latin typeface="Meiryo UI" panose="020B0604030504040204" pitchFamily="50" charset="-128"/>
                          <a:ea typeface="Meiryo UI" panose="020B0604030504040204" pitchFamily="50" charset="-128"/>
                        </a:rPr>
                        <a:t>12</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Realms</a:t>
                      </a:r>
                      <a:endParaRPr lang="ja-JP" altLang="en-US" sz="105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用語</a:t>
                      </a:r>
                    </a:p>
                  </a:txBody>
                  <a:tcPr marL="0" marR="0" marT="0" marB="0" anchor="ct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Key cloak</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の設定の単位</a:t>
                      </a:r>
                      <a:endParaRPr lang="en-US" altLang="ja-JP" sz="105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Users</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や</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Clients</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を包含する</a:t>
                      </a:r>
                    </a:p>
                  </a:txBody>
                  <a:tcPr marL="0" marR="0" marT="0" marB="0" anchor="ctr"/>
                </a:tc>
                <a:extLst>
                  <a:ext uri="{0D108BD9-81ED-4DB2-BD59-A6C34878D82A}">
                    <a16:rowId xmlns:a16="http://schemas.microsoft.com/office/drawing/2014/main" val="1993763649"/>
                  </a:ext>
                </a:extLst>
              </a:tr>
              <a:tr h="0">
                <a:tc>
                  <a:txBody>
                    <a:bodyPr/>
                    <a:lstStyle/>
                    <a:p>
                      <a:pPr algn="l"/>
                      <a:r>
                        <a:rPr kumimoji="1" lang="en-US" altLang="ja-JP" sz="1050" dirty="0">
                          <a:latin typeface="Meiryo UI" panose="020B0604030504040204" pitchFamily="50" charset="-128"/>
                          <a:ea typeface="Meiryo UI" panose="020B0604030504040204" pitchFamily="50" charset="-128"/>
                        </a:rPr>
                        <a:t>13</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algn="l" fontAlgn="ctr"/>
                      <a:r>
                        <a:rPr lang="en-US" altLang="zh-CN" sz="1050" b="0" i="0" u="none" strike="noStrike" dirty="0">
                          <a:solidFill>
                            <a:srgbClr val="000000"/>
                          </a:solidFill>
                          <a:effectLst/>
                          <a:latin typeface="Meiryo UI" panose="020B0604030504040204" pitchFamily="50" charset="-128"/>
                          <a:ea typeface="Meiryo UI" panose="020B0604030504040204" pitchFamily="50" charset="-128"/>
                        </a:rPr>
                        <a:t>Users</a:t>
                      </a:r>
                      <a:endParaRPr lang="zh-CN" altLang="en-US" sz="105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用語</a:t>
                      </a:r>
                    </a:p>
                  </a:txBody>
                  <a:tcPr marL="0" marR="0" marT="0" marB="0" anchor="ct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KeyCloak</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が保管しているユーザ情報</a:t>
                      </a:r>
                      <a:endParaRPr lang="en-US" altLang="ja-JP" sz="105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ユーザ名、パスワード、その他ユーザ属性</a:t>
                      </a:r>
                    </a:p>
                  </a:txBody>
                  <a:tcPr marL="0" marR="0" marT="0" marB="0" anchor="ctr"/>
                </a:tc>
                <a:extLst>
                  <a:ext uri="{0D108BD9-81ED-4DB2-BD59-A6C34878D82A}">
                    <a16:rowId xmlns:a16="http://schemas.microsoft.com/office/drawing/2014/main" val="4208996493"/>
                  </a:ext>
                </a:extLst>
              </a:tr>
              <a:tr h="0">
                <a:tc>
                  <a:txBody>
                    <a:bodyPr/>
                    <a:lstStyle/>
                    <a:p>
                      <a:pPr algn="l"/>
                      <a:r>
                        <a:rPr kumimoji="1" lang="en-US" altLang="ja-JP" sz="1050" dirty="0">
                          <a:latin typeface="Meiryo UI" panose="020B0604030504040204" pitchFamily="50" charset="-128"/>
                          <a:ea typeface="Meiryo UI" panose="020B0604030504040204" pitchFamily="50" charset="-128"/>
                        </a:rPr>
                        <a:t>14</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Clients</a:t>
                      </a:r>
                      <a:endParaRPr lang="ja-JP" altLang="en-US" sz="105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50" b="0" i="0" u="none" strike="noStrike" dirty="0">
                          <a:solidFill>
                            <a:schemeClr val="tx1"/>
                          </a:solidFill>
                          <a:effectLst/>
                          <a:latin typeface="Meiryo UI" panose="020B0604030504040204" pitchFamily="50" charset="-128"/>
                          <a:ea typeface="Meiryo UI" panose="020B0604030504040204" pitchFamily="50" charset="-128"/>
                        </a:rPr>
                        <a:t>-</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用語</a:t>
                      </a:r>
                    </a:p>
                  </a:txBody>
                  <a:tcPr marL="0" marR="0" marT="0" marB="0" anchor="ct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KeyCloak</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が保管しているクライアント情報</a:t>
                      </a:r>
                      <a:endParaRPr lang="en-US" altLang="ja-JP" sz="105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ここでいうクライアントとは、</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KeyCloak</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に対してリクエストを飛ばすアプリのことで、アプリは、</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Client(OAuth2.0)</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か</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Resource Server(OAuth2.0)</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のどちらかの役割を持つ</a:t>
                      </a:r>
                    </a:p>
                  </a:txBody>
                  <a:tcPr marL="0" marR="0" marT="0" marB="0" anchor="ctr"/>
                </a:tc>
                <a:extLst>
                  <a:ext uri="{0D108BD9-81ED-4DB2-BD59-A6C34878D82A}">
                    <a16:rowId xmlns:a16="http://schemas.microsoft.com/office/drawing/2014/main" val="3488625203"/>
                  </a:ext>
                </a:extLst>
              </a:tr>
              <a:tr h="0">
                <a:tc>
                  <a:txBody>
                    <a:bodyPr/>
                    <a:lstStyle/>
                    <a:p>
                      <a:pPr algn="l"/>
                      <a:r>
                        <a:rPr kumimoji="1" lang="en-US" altLang="ja-JP" sz="1050" dirty="0">
                          <a:latin typeface="Meiryo UI" panose="020B0604030504040204" pitchFamily="50" charset="-128"/>
                          <a:ea typeface="Meiryo UI" panose="020B0604030504040204" pitchFamily="50" charset="-128"/>
                        </a:rPr>
                        <a:t>15</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pPr algn="l" fontAlgn="ct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認可情報</a:t>
                      </a:r>
                    </a:p>
                  </a:txBody>
                  <a:tcPr marL="0" marR="0" marT="0" marB="0" anchor="ctr"/>
                </a:tc>
                <a:tc>
                  <a:txBody>
                    <a:bodyPr/>
                    <a:lstStyle/>
                    <a:p>
                      <a:pPr algn="l" fontAlgn="ctr"/>
                      <a:r>
                        <a:rPr lang="en-US" altLang="ja-JP" sz="1050" b="0" i="0" u="none" strike="noStrike" dirty="0">
                          <a:solidFill>
                            <a:schemeClr val="tx1"/>
                          </a:solidFill>
                          <a:effectLst/>
                          <a:latin typeface="Meiryo UI" panose="020B0604030504040204" pitchFamily="50" charset="-128"/>
                          <a:ea typeface="Meiryo UI" panose="020B0604030504040204" pitchFamily="50" charset="-128"/>
                        </a:rPr>
                        <a:t>-</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用語</a:t>
                      </a:r>
                    </a:p>
                  </a:txBody>
                  <a:tcPr marL="0" marR="0" marT="0" marB="0" anchor="ctr"/>
                </a:tc>
                <a:tc>
                  <a:txBody>
                    <a:bodyPr/>
                    <a:lstStyle/>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KeyCloak</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の</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Authorization Services</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機能の設定を指す</a:t>
                      </a:r>
                    </a:p>
                    <a:p>
                      <a:pPr algn="l"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Policies(</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条件</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と</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Resources(URI</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など</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を</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Permissions</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で紐づけて細かいアクセス制御を定義する</a:t>
                      </a:r>
                    </a:p>
                  </a:txBody>
                  <a:tcPr marL="0" marR="0" marT="0" marB="0" anchor="ctr"/>
                </a:tc>
                <a:extLst>
                  <a:ext uri="{0D108BD9-81ED-4DB2-BD59-A6C34878D82A}">
                    <a16:rowId xmlns:a16="http://schemas.microsoft.com/office/drawing/2014/main" val="2224976081"/>
                  </a:ext>
                </a:extLst>
              </a:tr>
            </a:tbl>
          </a:graphicData>
        </a:graphic>
      </p:graphicFrame>
    </p:spTree>
    <p:extLst>
      <p:ext uri="{BB962C8B-B14F-4D97-AF65-F5344CB8AC3E}">
        <p14:creationId xmlns:p14="http://schemas.microsoft.com/office/powerpoint/2010/main" val="3330352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円柱 34">
            <a:extLst>
              <a:ext uri="{FF2B5EF4-FFF2-40B4-BE49-F238E27FC236}">
                <a16:creationId xmlns:a16="http://schemas.microsoft.com/office/drawing/2014/main" id="{FDC145A1-B020-44FA-AD6D-71DAA5B81420}"/>
              </a:ext>
            </a:extLst>
          </p:cNvPr>
          <p:cNvSpPr/>
          <p:nvPr/>
        </p:nvSpPr>
        <p:spPr bwMode="auto">
          <a:xfrm>
            <a:off x="6936594" y="1453151"/>
            <a:ext cx="3010789" cy="4946603"/>
          </a:xfrm>
          <a:prstGeom prst="can">
            <a:avLst>
              <a:gd name="adj" fmla="val 10221"/>
            </a:avLst>
          </a:prstGeom>
          <a:solidFill>
            <a:schemeClr val="accent1">
              <a:lumMod val="20000"/>
              <a:lumOff val="80000"/>
            </a:schemeClr>
          </a:solidFill>
          <a:ln w="12700">
            <a:solidFill>
              <a:schemeClr val="tx1"/>
            </a:solidFill>
            <a:miter lim="800000"/>
            <a:headEnd/>
            <a:tailEnd/>
          </a:ln>
          <a:effectLst/>
        </p:spPr>
        <p:txBody>
          <a:bodyPr wrap="none" rtlCol="0" anchor="t" anchorCtr="0">
            <a:noAutofit/>
          </a:bodyPr>
          <a:lstStyle/>
          <a:p>
            <a:pPr algn="ctr"/>
            <a:r>
              <a:rPr lang="ja-JP" altLang="en-US" dirty="0">
                <a:solidFill>
                  <a:schemeClr val="tx1"/>
                </a:solidFill>
                <a:latin typeface="Meiryo UI" panose="020B0604030504040204" pitchFamily="50" charset="-128"/>
                <a:ea typeface="Meiryo UI" panose="020B0604030504040204" pitchFamily="50" charset="-128"/>
              </a:rPr>
              <a:t>認可レルム</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95" name="円柱 94">
            <a:extLst>
              <a:ext uri="{FF2B5EF4-FFF2-40B4-BE49-F238E27FC236}">
                <a16:creationId xmlns:a16="http://schemas.microsoft.com/office/drawing/2014/main" id="{BAF6AC92-1BDA-45C9-8028-7A4E6B1764D2}"/>
              </a:ext>
            </a:extLst>
          </p:cNvPr>
          <p:cNvSpPr/>
          <p:nvPr/>
        </p:nvSpPr>
        <p:spPr bwMode="auto">
          <a:xfrm>
            <a:off x="124528" y="1579205"/>
            <a:ext cx="2470152" cy="2250407"/>
          </a:xfrm>
          <a:prstGeom prst="can">
            <a:avLst>
              <a:gd name="adj" fmla="val 10221"/>
            </a:avLst>
          </a:prstGeom>
          <a:solidFill>
            <a:schemeClr val="bg1"/>
          </a:solidFill>
          <a:ln w="12700">
            <a:solidFill>
              <a:schemeClr val="tx1"/>
            </a:solidFill>
            <a:miter lim="800000"/>
            <a:headEnd/>
            <a:tailEnd/>
          </a:ln>
          <a:effectLst/>
        </p:spPr>
        <p:txBody>
          <a:bodyPr wrap="none" rtlCol="0" anchor="t" anchorCtr="0">
            <a:noAutofit/>
          </a:bodyPr>
          <a:lstStyle/>
          <a:p>
            <a:pPr algn="ctr"/>
            <a:r>
              <a:rPr lang="ja-JP" altLang="en-US" sz="1800" dirty="0">
                <a:solidFill>
                  <a:schemeClr val="tx1"/>
                </a:solidFill>
                <a:latin typeface="Meiryo UI" panose="020B0604030504040204" pitchFamily="50" charset="-128"/>
                <a:ea typeface="Meiryo UI" panose="020B0604030504040204" pitchFamily="50" charset="-128"/>
              </a:rPr>
              <a:t>外部</a:t>
            </a:r>
            <a:r>
              <a:rPr lang="en-US" altLang="ja-JP" sz="1800" dirty="0">
                <a:solidFill>
                  <a:schemeClr val="tx1"/>
                </a:solidFill>
                <a:latin typeface="Meiryo UI" panose="020B0604030504040204" pitchFamily="50" charset="-128"/>
                <a:ea typeface="Meiryo UI" panose="020B0604030504040204" pitchFamily="50" charset="-128"/>
              </a:rPr>
              <a:t>ID</a:t>
            </a:r>
            <a:r>
              <a:rPr lang="ja-JP" altLang="en-US" sz="1800" dirty="0">
                <a:solidFill>
                  <a:schemeClr val="tx1"/>
                </a:solidFill>
                <a:latin typeface="Meiryo UI" panose="020B0604030504040204" pitchFamily="50" charset="-128"/>
                <a:ea typeface="Meiryo UI" panose="020B0604030504040204" pitchFamily="50" charset="-128"/>
              </a:rPr>
              <a:t>プロバイダー</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91" name="円柱 90">
            <a:extLst>
              <a:ext uri="{FF2B5EF4-FFF2-40B4-BE49-F238E27FC236}">
                <a16:creationId xmlns:a16="http://schemas.microsoft.com/office/drawing/2014/main" id="{FA98DB00-BC56-4FB0-9DE1-BADDDD269A15}"/>
              </a:ext>
            </a:extLst>
          </p:cNvPr>
          <p:cNvSpPr/>
          <p:nvPr/>
        </p:nvSpPr>
        <p:spPr bwMode="auto">
          <a:xfrm>
            <a:off x="6765971" y="1579204"/>
            <a:ext cx="3010789" cy="4946603"/>
          </a:xfrm>
          <a:prstGeom prst="can">
            <a:avLst>
              <a:gd name="adj" fmla="val 10221"/>
            </a:avLst>
          </a:prstGeom>
          <a:solidFill>
            <a:schemeClr val="accent1">
              <a:lumMod val="20000"/>
              <a:lumOff val="80000"/>
            </a:schemeClr>
          </a:solidFill>
          <a:ln w="12700">
            <a:solidFill>
              <a:schemeClr val="tx1"/>
            </a:solidFill>
            <a:miter lim="800000"/>
            <a:headEnd/>
            <a:tailEnd/>
          </a:ln>
          <a:effectLst/>
        </p:spPr>
        <p:txBody>
          <a:bodyPr wrap="none" rtlCol="0" anchor="t" anchorCtr="0">
            <a:noAutofit/>
          </a:bodyPr>
          <a:lstStyle/>
          <a:p>
            <a:pPr algn="ctr"/>
            <a:r>
              <a:rPr lang="ja-JP" altLang="en-US" dirty="0">
                <a:solidFill>
                  <a:schemeClr val="tx1"/>
                </a:solidFill>
                <a:latin typeface="Meiryo UI" panose="020B0604030504040204" pitchFamily="50" charset="-128"/>
                <a:ea typeface="Meiryo UI" panose="020B0604030504040204" pitchFamily="50" charset="-128"/>
              </a:rPr>
              <a:t>認可レルム</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87" name="円柱 86">
            <a:extLst>
              <a:ext uri="{FF2B5EF4-FFF2-40B4-BE49-F238E27FC236}">
                <a16:creationId xmlns:a16="http://schemas.microsoft.com/office/drawing/2014/main" id="{F10393A3-AA24-4511-8244-A6023113F77C}"/>
              </a:ext>
            </a:extLst>
          </p:cNvPr>
          <p:cNvSpPr/>
          <p:nvPr/>
        </p:nvSpPr>
        <p:spPr bwMode="auto">
          <a:xfrm>
            <a:off x="3212532" y="1579205"/>
            <a:ext cx="3010789" cy="4946603"/>
          </a:xfrm>
          <a:prstGeom prst="can">
            <a:avLst>
              <a:gd name="adj" fmla="val 10221"/>
            </a:avLst>
          </a:prstGeom>
          <a:solidFill>
            <a:schemeClr val="accent1">
              <a:lumMod val="20000"/>
              <a:lumOff val="80000"/>
            </a:schemeClr>
          </a:solidFill>
          <a:ln w="12700">
            <a:solidFill>
              <a:schemeClr val="tx1"/>
            </a:solidFill>
            <a:miter lim="800000"/>
            <a:headEnd/>
            <a:tailEnd/>
          </a:ln>
          <a:effectLst/>
        </p:spPr>
        <p:txBody>
          <a:bodyPr wrap="none" rtlCol="0" anchor="t" anchorCtr="0">
            <a:noAutofit/>
          </a:bodyPr>
          <a:lstStyle/>
          <a:p>
            <a:pPr algn="ctr"/>
            <a:r>
              <a:rPr lang="ja-JP" altLang="en-US" dirty="0">
                <a:solidFill>
                  <a:schemeClr val="tx1"/>
                </a:solidFill>
                <a:latin typeface="Meiryo UI" panose="020B0604030504040204" pitchFamily="50" charset="-128"/>
                <a:ea typeface="Meiryo UI" panose="020B0604030504040204" pitchFamily="50" charset="-128"/>
              </a:rPr>
              <a:t>認証レルム</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59838"/>
            <a:ext cx="9482454" cy="937888"/>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認可を設定する場合は、</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連携設定に</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ユーザ</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利用者</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をリンクする。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レルムを跨いで</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を認証可能にするために各レルムに</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ユーザ</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利用者</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を設定する。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以下に各レルム内の設定情報と関連を図示する。</a:t>
            </a:r>
            <a:endParaRPr lang="en-US" altLang="ja-JP" sz="16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2000" dirty="0">
                <a:latin typeface="Meiryo UI" panose="020B0604030504040204" pitchFamily="50" charset="-128"/>
                <a:ea typeface="Meiryo UI" panose="020B0604030504040204" pitchFamily="50" charset="-128"/>
              </a:rPr>
              <a:t>2. </a:t>
            </a:r>
            <a:r>
              <a:rPr lang="ja-JP" altLang="en-US" sz="2000" dirty="0">
                <a:latin typeface="Meiryo UI" panose="020B0604030504040204" pitchFamily="50" charset="-128"/>
                <a:ea typeface="Meiryo UI" panose="020B0604030504040204" pitchFamily="50" charset="-128"/>
              </a:rPr>
              <a:t>認証認可方式 </a:t>
            </a:r>
            <a:r>
              <a:rPr lang="en-US" altLang="ja-JP" sz="2000" dirty="0">
                <a:latin typeface="Meiryo UI" panose="020B0604030504040204" pitchFamily="50" charset="-128"/>
                <a:ea typeface="Meiryo UI" panose="020B0604030504040204" pitchFamily="50" charset="-128"/>
              </a:rPr>
              <a:t>&gt; 2.4 </a:t>
            </a:r>
            <a:r>
              <a:rPr lang="ja-JP" altLang="en-US" sz="2000" dirty="0">
                <a:latin typeface="Meiryo UI" panose="020B0604030504040204" pitchFamily="50" charset="-128"/>
                <a:ea typeface="Meiryo UI" panose="020B0604030504040204" pitchFamily="50" charset="-128"/>
              </a:rPr>
              <a:t>分野間データ連携基盤の認証認可の構成</a:t>
            </a:r>
            <a:r>
              <a:rPr lang="en-US" altLang="ja-JP" sz="2000" dirty="0">
                <a:latin typeface="Meiryo UI" panose="020B0604030504040204" pitchFamily="50" charset="-128"/>
                <a:ea typeface="Meiryo UI" panose="020B0604030504040204" pitchFamily="50" charset="-128"/>
              </a:rPr>
              <a:t>(4/4)</a:t>
            </a:r>
            <a:endParaRPr kumimoji="1" lang="ja-JP" altLang="en-US" sz="2000" dirty="0">
              <a:latin typeface="Meiryo UI" panose="020B0604030504040204" pitchFamily="50" charset="-128"/>
              <a:ea typeface="Meiryo UI" panose="020B0604030504040204" pitchFamily="50" charset="-128"/>
            </a:endParaRPr>
          </a:p>
        </p:txBody>
      </p:sp>
      <p:sp>
        <p:nvSpPr>
          <p:cNvPr id="51" name="正方形/長方形 50">
            <a:extLst>
              <a:ext uri="{FF2B5EF4-FFF2-40B4-BE49-F238E27FC236}">
                <a16:creationId xmlns:a16="http://schemas.microsoft.com/office/drawing/2014/main" id="{ECD4C5BD-9A01-4CFA-8DEC-65DA34C4E625}"/>
              </a:ext>
            </a:extLst>
          </p:cNvPr>
          <p:cNvSpPr/>
          <p:nvPr/>
        </p:nvSpPr>
        <p:spPr bwMode="auto">
          <a:xfrm>
            <a:off x="357686" y="2344415"/>
            <a:ext cx="2061366" cy="1100193"/>
          </a:xfrm>
          <a:prstGeom prst="rect">
            <a:avLst/>
          </a:prstGeom>
          <a:solidFill>
            <a:schemeClr val="bg1">
              <a:lumMod val="75000"/>
            </a:schemeClr>
          </a:solidFill>
          <a:ln w="9525">
            <a:noFill/>
            <a:miter lim="800000"/>
            <a:headEnd/>
            <a:tailEnd/>
          </a:ln>
          <a:effectLst/>
        </p:spPr>
        <p:txBody>
          <a:bodyPr wrap="none" rtlCol="0" anchor="t" anchorCtr="0">
            <a:noAutofit/>
          </a:bodyPr>
          <a:lstStyle/>
          <a:p>
            <a:pPr algn="ctr"/>
            <a:r>
              <a:rPr kumimoji="1" lang="ja-JP" altLang="en-US" sz="1600" dirty="0">
                <a:solidFill>
                  <a:schemeClr val="bg1"/>
                </a:solidFill>
                <a:latin typeface="Meiryo UI" panose="020B0604030504040204" pitchFamily="50" charset="-128"/>
                <a:ea typeface="Meiryo UI" panose="020B0604030504040204" pitchFamily="50" charset="-128"/>
              </a:rPr>
              <a:t>ユーザ情報</a:t>
            </a:r>
          </a:p>
        </p:txBody>
      </p:sp>
      <p:sp>
        <p:nvSpPr>
          <p:cNvPr id="57" name="正方形/長方形 56">
            <a:extLst>
              <a:ext uri="{FF2B5EF4-FFF2-40B4-BE49-F238E27FC236}">
                <a16:creationId xmlns:a16="http://schemas.microsoft.com/office/drawing/2014/main" id="{715BE345-B218-494C-8682-039FFC9A4CA1}"/>
              </a:ext>
            </a:extLst>
          </p:cNvPr>
          <p:cNvSpPr/>
          <p:nvPr/>
        </p:nvSpPr>
        <p:spPr bwMode="auto">
          <a:xfrm>
            <a:off x="3637585" y="4013019"/>
            <a:ext cx="2155881" cy="1137813"/>
          </a:xfrm>
          <a:prstGeom prst="rect">
            <a:avLst/>
          </a:prstGeom>
          <a:solidFill>
            <a:schemeClr val="bg1">
              <a:lumMod val="75000"/>
            </a:schemeClr>
          </a:solidFill>
          <a:ln w="9525">
            <a:noFill/>
            <a:miter lim="800000"/>
            <a:headEnd/>
            <a:tailEnd/>
          </a:ln>
          <a:effectLst/>
        </p:spPr>
        <p:txBody>
          <a:bodyPr wrap="square" rtlCol="0" anchor="t" anchorCtr="0">
            <a:noAutofit/>
          </a:bodyPr>
          <a:lstStyle/>
          <a:p>
            <a:pPr algn="ctr"/>
            <a:r>
              <a:rPr kumimoji="1" lang="ja-JP" altLang="en-US" sz="1600" dirty="0">
                <a:solidFill>
                  <a:schemeClr val="bg1"/>
                </a:solidFill>
                <a:latin typeface="Meiryo UI" panose="020B0604030504040204" pitchFamily="50" charset="-128"/>
                <a:ea typeface="Meiryo UI" panose="020B0604030504040204" pitchFamily="50" charset="-128"/>
              </a:rPr>
              <a:t>クライアント</a:t>
            </a:r>
            <a:r>
              <a:rPr lang="ja-JP" altLang="en-US" sz="1600" dirty="0">
                <a:solidFill>
                  <a:schemeClr val="bg1"/>
                </a:solidFill>
                <a:latin typeface="Meiryo UI" panose="020B0604030504040204" pitchFamily="50" charset="-128"/>
                <a:ea typeface="Meiryo UI" panose="020B0604030504040204" pitchFamily="50" charset="-128"/>
              </a:rPr>
              <a:t>設定</a:t>
            </a:r>
            <a:endParaRPr kumimoji="1" lang="ja-JP" altLang="en-US" sz="1600" dirty="0">
              <a:solidFill>
                <a:schemeClr val="bg1"/>
              </a:solidFill>
              <a:latin typeface="Meiryo UI" panose="020B0604030504040204" pitchFamily="50" charset="-128"/>
              <a:ea typeface="Meiryo UI" panose="020B0604030504040204" pitchFamily="50" charset="-128"/>
            </a:endParaRPr>
          </a:p>
        </p:txBody>
      </p:sp>
      <p:sp>
        <p:nvSpPr>
          <p:cNvPr id="60" name="正方形/長方形 59">
            <a:extLst>
              <a:ext uri="{FF2B5EF4-FFF2-40B4-BE49-F238E27FC236}">
                <a16:creationId xmlns:a16="http://schemas.microsoft.com/office/drawing/2014/main" id="{FD815C37-F96F-4F32-81FE-DE7B70DF98CA}"/>
              </a:ext>
            </a:extLst>
          </p:cNvPr>
          <p:cNvSpPr/>
          <p:nvPr/>
        </p:nvSpPr>
        <p:spPr bwMode="auto">
          <a:xfrm>
            <a:off x="3441829" y="2332715"/>
            <a:ext cx="2568302" cy="1113183"/>
          </a:xfrm>
          <a:prstGeom prst="rect">
            <a:avLst/>
          </a:prstGeom>
          <a:solidFill>
            <a:schemeClr val="bg1">
              <a:lumMod val="75000"/>
            </a:schemeClr>
          </a:solidFill>
          <a:ln w="9525">
            <a:noFill/>
            <a:miter lim="800000"/>
            <a:headEnd/>
            <a:tailEnd/>
          </a:ln>
          <a:effectLst/>
        </p:spPr>
        <p:txBody>
          <a:bodyPr wrap="square" rtlCol="0" anchor="t" anchorCtr="0">
            <a:noAutofit/>
          </a:bodyPr>
          <a:lstStyle/>
          <a:p>
            <a:r>
              <a:rPr kumimoji="1" lang="en-US" altLang="ja-JP" sz="1600" b="0" i="0" dirty="0">
                <a:solidFill>
                  <a:schemeClr val="bg1"/>
                </a:solidFill>
                <a:effectLst/>
                <a:latin typeface="Meiryo UI" panose="020B0604030504040204" pitchFamily="50" charset="-128"/>
                <a:ea typeface="Meiryo UI" panose="020B0604030504040204" pitchFamily="50" charset="-128"/>
              </a:rPr>
              <a:t>ID</a:t>
            </a:r>
            <a:r>
              <a:rPr kumimoji="1" lang="ja-JP" altLang="en-US" sz="1600" b="0" i="0" dirty="0">
                <a:solidFill>
                  <a:schemeClr val="bg1"/>
                </a:solidFill>
                <a:effectLst/>
                <a:latin typeface="Meiryo UI" panose="020B0604030504040204" pitchFamily="50" charset="-128"/>
                <a:ea typeface="Meiryo UI" panose="020B0604030504040204" pitchFamily="50" charset="-128"/>
              </a:rPr>
              <a:t>連携設定</a:t>
            </a:r>
            <a:r>
              <a:rPr kumimoji="1" lang="en-US" altLang="ja-JP" sz="1600" b="0" i="0" dirty="0">
                <a:solidFill>
                  <a:schemeClr val="bg1"/>
                </a:solidFill>
                <a:effectLst/>
                <a:latin typeface="Meiryo UI" panose="020B0604030504040204" pitchFamily="50" charset="-128"/>
                <a:ea typeface="Meiryo UI" panose="020B0604030504040204" pitchFamily="50" charset="-128"/>
              </a:rPr>
              <a:t>(</a:t>
            </a:r>
            <a:r>
              <a:rPr kumimoji="1" lang="ja-JP" altLang="en-US" sz="1600" b="0" i="0" dirty="0">
                <a:solidFill>
                  <a:schemeClr val="bg1"/>
                </a:solidFill>
                <a:effectLst/>
                <a:latin typeface="Meiryo UI" panose="020B0604030504040204" pitchFamily="50" charset="-128"/>
                <a:ea typeface="Meiryo UI" panose="020B0604030504040204" pitchFamily="50" charset="-128"/>
              </a:rPr>
              <a:t>アイデンティプロバイダー</a:t>
            </a:r>
            <a:r>
              <a:rPr kumimoji="1" lang="en-US" altLang="ja-JP" sz="1600" b="0" i="0" dirty="0">
                <a:solidFill>
                  <a:schemeClr val="bg1"/>
                </a:solidFill>
                <a:effectLst/>
                <a:latin typeface="Meiryo UI" panose="020B0604030504040204" pitchFamily="50" charset="-128"/>
                <a:ea typeface="Meiryo UI" panose="020B0604030504040204" pitchFamily="50" charset="-128"/>
              </a:rPr>
              <a:t>)</a:t>
            </a:r>
            <a:endParaRPr kumimoji="1" lang="ja-JP" altLang="en-US" sz="1600" b="0" i="0" dirty="0">
              <a:solidFill>
                <a:schemeClr val="bg1"/>
              </a:solidFill>
              <a:effectLst/>
              <a:latin typeface="Meiryo UI" panose="020B0604030504040204" pitchFamily="50" charset="-128"/>
              <a:ea typeface="Meiryo UI" panose="020B0604030504040204" pitchFamily="50" charset="-128"/>
            </a:endParaRPr>
          </a:p>
          <a:p>
            <a:endParaRPr kumimoji="1" lang="ja-JP" altLang="en-US" sz="1600" dirty="0"/>
          </a:p>
        </p:txBody>
      </p:sp>
      <p:sp>
        <p:nvSpPr>
          <p:cNvPr id="61" name="テキスト ボックス 60">
            <a:extLst>
              <a:ext uri="{FF2B5EF4-FFF2-40B4-BE49-F238E27FC236}">
                <a16:creationId xmlns:a16="http://schemas.microsoft.com/office/drawing/2014/main" id="{76AAC017-48EB-4ACA-A736-463B46CF2798}"/>
              </a:ext>
            </a:extLst>
          </p:cNvPr>
          <p:cNvSpPr txBox="1"/>
          <p:nvPr/>
        </p:nvSpPr>
        <p:spPr>
          <a:xfrm>
            <a:off x="3585227" y="2978587"/>
            <a:ext cx="2263761" cy="307777"/>
          </a:xfrm>
          <a:prstGeom prst="rect">
            <a:avLst/>
          </a:prstGeom>
          <a:solidFill>
            <a:schemeClr val="bg1"/>
          </a:solidFill>
        </p:spPr>
        <p:txBody>
          <a:bodyPr wrap="none" rtlCol="0">
            <a:noAutofit/>
          </a:bodyPr>
          <a:lstStyle/>
          <a:p>
            <a:pPr algn="l"/>
            <a:r>
              <a:rPr kumimoji="1" lang="ja-JP" altLang="en-US" sz="1400" b="0" i="0" dirty="0">
                <a:solidFill>
                  <a:schemeClr val="tx1"/>
                </a:solidFill>
                <a:effectLst/>
                <a:latin typeface="Meiryo UI" panose="020B0604030504040204" pitchFamily="50" charset="-128"/>
                <a:ea typeface="Meiryo UI" panose="020B0604030504040204" pitchFamily="50" charset="-128"/>
              </a:rPr>
              <a:t>連携する外部</a:t>
            </a:r>
            <a:r>
              <a:rPr kumimoji="1" lang="en-US" altLang="ja-JP" sz="1400" b="0" i="0" dirty="0">
                <a:solidFill>
                  <a:schemeClr val="tx1"/>
                </a:solidFill>
                <a:effectLst/>
                <a:latin typeface="Meiryo UI" panose="020B0604030504040204" pitchFamily="50" charset="-128"/>
                <a:ea typeface="Meiryo UI" panose="020B0604030504040204" pitchFamily="50" charset="-128"/>
              </a:rPr>
              <a:t>ID</a:t>
            </a:r>
            <a:r>
              <a:rPr lang="ja-JP" altLang="en-US" sz="1400" dirty="0">
                <a:latin typeface="Meiryo UI" panose="020B0604030504040204" pitchFamily="50" charset="-128"/>
                <a:ea typeface="Meiryo UI" panose="020B0604030504040204" pitchFamily="50" charset="-128"/>
              </a:rPr>
              <a:t>プロバイダー</a:t>
            </a:r>
            <a:endParaRPr kumimoji="1" lang="ja-JP" altLang="en-US" sz="1400" b="0" i="0" dirty="0">
              <a:solidFill>
                <a:schemeClr val="tx1"/>
              </a:solidFill>
              <a:effectLst/>
              <a:latin typeface="Meiryo UI" panose="020B0604030504040204" pitchFamily="50" charset="-128"/>
              <a:ea typeface="Meiryo UI" panose="020B0604030504040204" pitchFamily="50" charset="-128"/>
            </a:endParaRPr>
          </a:p>
        </p:txBody>
      </p:sp>
      <p:cxnSp>
        <p:nvCxnSpPr>
          <p:cNvPr id="64" name="コネクタ: カギ線 63">
            <a:extLst>
              <a:ext uri="{FF2B5EF4-FFF2-40B4-BE49-F238E27FC236}">
                <a16:creationId xmlns:a16="http://schemas.microsoft.com/office/drawing/2014/main" id="{CC8EEECB-39F1-4DE7-90F7-FA198DE00C6C}"/>
              </a:ext>
            </a:extLst>
          </p:cNvPr>
          <p:cNvCxnSpPr>
            <a:cxnSpLocks/>
            <a:stCxn id="61" idx="2"/>
            <a:endCxn id="109" idx="0"/>
          </p:cNvCxnSpPr>
          <p:nvPr/>
        </p:nvCxnSpPr>
        <p:spPr bwMode="auto">
          <a:xfrm>
            <a:off x="4717108" y="3286364"/>
            <a:ext cx="3454" cy="1058218"/>
          </a:xfrm>
          <a:prstGeom prst="straightConnector1">
            <a:avLst/>
          </a:prstGeom>
          <a:noFill/>
          <a:ln w="9525" cap="flat" cmpd="sng" algn="ctr">
            <a:solidFill>
              <a:srgbClr val="FF0000"/>
            </a:solidFill>
            <a:prstDash val="solid"/>
            <a:round/>
            <a:headEnd type="none" w="med" len="med"/>
            <a:tailEnd type="triangle"/>
          </a:ln>
          <a:effectLst/>
        </p:spPr>
      </p:cxnSp>
      <p:sp>
        <p:nvSpPr>
          <p:cNvPr id="65" name="テキスト ボックス 64">
            <a:extLst>
              <a:ext uri="{FF2B5EF4-FFF2-40B4-BE49-F238E27FC236}">
                <a16:creationId xmlns:a16="http://schemas.microsoft.com/office/drawing/2014/main" id="{A4BDA321-D1E8-4461-9D69-8878760464F8}"/>
              </a:ext>
            </a:extLst>
          </p:cNvPr>
          <p:cNvSpPr txBox="1"/>
          <p:nvPr/>
        </p:nvSpPr>
        <p:spPr>
          <a:xfrm>
            <a:off x="3967712" y="3571080"/>
            <a:ext cx="1309974" cy="246221"/>
          </a:xfrm>
          <a:prstGeom prst="rect">
            <a:avLst/>
          </a:prstGeom>
          <a:solidFill>
            <a:schemeClr val="bg1"/>
          </a:solidFill>
          <a:ln>
            <a:solidFill>
              <a:srgbClr val="FF0000"/>
            </a:solidFill>
          </a:ln>
        </p:spPr>
        <p:txBody>
          <a:bodyPr wrap="none" rtlCol="0">
            <a:spAutoFit/>
          </a:bodyPr>
          <a:lstStyle/>
          <a:p>
            <a:pPr algn="l"/>
            <a:r>
              <a:rPr kumimoji="1" lang="en-US" altLang="ja-JP" sz="1000" b="1" i="0" dirty="0">
                <a:solidFill>
                  <a:srgbClr val="FF0000"/>
                </a:solidFill>
                <a:effectLst/>
                <a:latin typeface="Meiryo UI" panose="020B0604030504040204" pitchFamily="50" charset="-128"/>
                <a:ea typeface="Meiryo UI" panose="020B0604030504040204" pitchFamily="50" charset="-128"/>
              </a:rPr>
              <a:t>Token-exchange</a:t>
            </a:r>
            <a:endParaRPr kumimoji="1" lang="ja-JP" altLang="en-US" sz="1000" b="1" i="0" dirty="0">
              <a:solidFill>
                <a:srgbClr val="FF0000"/>
              </a:solidFill>
              <a:effectLst/>
              <a:latin typeface="Meiryo UI" panose="020B0604030504040204" pitchFamily="50" charset="-128"/>
              <a:ea typeface="Meiryo UI" panose="020B0604030504040204" pitchFamily="50" charset="-128"/>
            </a:endParaRPr>
          </a:p>
        </p:txBody>
      </p:sp>
      <p:cxnSp>
        <p:nvCxnSpPr>
          <p:cNvPr id="67" name="コネクタ: カギ線 66">
            <a:extLst>
              <a:ext uri="{FF2B5EF4-FFF2-40B4-BE49-F238E27FC236}">
                <a16:creationId xmlns:a16="http://schemas.microsoft.com/office/drawing/2014/main" id="{93D6BCBB-0BC3-4C27-8D44-59B92DC620E6}"/>
              </a:ext>
            </a:extLst>
          </p:cNvPr>
          <p:cNvCxnSpPr>
            <a:cxnSpLocks/>
            <a:stCxn id="61" idx="0"/>
            <a:endCxn id="114" idx="3"/>
          </p:cNvCxnSpPr>
          <p:nvPr/>
        </p:nvCxnSpPr>
        <p:spPr bwMode="auto">
          <a:xfrm rot="16200000" flipH="1" flipV="1">
            <a:off x="3344220" y="1657976"/>
            <a:ext cx="52278" cy="2693499"/>
          </a:xfrm>
          <a:prstGeom prst="bentConnector4">
            <a:avLst>
              <a:gd name="adj1" fmla="val -437278"/>
              <a:gd name="adj2" fmla="val 71011"/>
            </a:avLst>
          </a:prstGeom>
          <a:noFill/>
          <a:ln w="9525" cap="flat" cmpd="sng" algn="ctr">
            <a:solidFill>
              <a:srgbClr val="FF0000"/>
            </a:solidFill>
            <a:prstDash val="solid"/>
            <a:round/>
            <a:headEnd type="none" w="med" len="med"/>
            <a:tailEnd type="triangle"/>
          </a:ln>
          <a:effectLst/>
        </p:spPr>
      </p:cxnSp>
      <p:sp>
        <p:nvSpPr>
          <p:cNvPr id="68" name="テキスト ボックス 67">
            <a:extLst>
              <a:ext uri="{FF2B5EF4-FFF2-40B4-BE49-F238E27FC236}">
                <a16:creationId xmlns:a16="http://schemas.microsoft.com/office/drawing/2014/main" id="{CA7087F4-421E-476F-9B20-B30310ABC919}"/>
              </a:ext>
            </a:extLst>
          </p:cNvPr>
          <p:cNvSpPr txBox="1"/>
          <p:nvPr/>
        </p:nvSpPr>
        <p:spPr>
          <a:xfrm>
            <a:off x="2516077" y="2527671"/>
            <a:ext cx="716863" cy="400110"/>
          </a:xfrm>
          <a:prstGeom prst="rect">
            <a:avLst/>
          </a:prstGeom>
          <a:solidFill>
            <a:schemeClr val="bg1"/>
          </a:solidFill>
          <a:ln>
            <a:solidFill>
              <a:srgbClr val="FF0000"/>
            </a:solidFill>
          </a:ln>
        </p:spPr>
        <p:txBody>
          <a:bodyPr wrap="none" rtlCol="0">
            <a:spAutoFit/>
          </a:bodyPr>
          <a:lstStyle/>
          <a:p>
            <a:pPr algn="l"/>
            <a:r>
              <a:rPr kumimoji="1" lang="en-US" altLang="ja-JP" sz="1000" b="1" i="0" dirty="0">
                <a:solidFill>
                  <a:srgbClr val="FF0000"/>
                </a:solidFill>
                <a:effectLst/>
                <a:latin typeface="Meiryo UI" panose="020B0604030504040204" pitchFamily="50" charset="-128"/>
                <a:ea typeface="Meiryo UI" panose="020B0604030504040204" pitchFamily="50" charset="-128"/>
              </a:rPr>
              <a:t>openID</a:t>
            </a:r>
            <a:endParaRPr lang="en-US" altLang="ja-JP" sz="1000" b="1" dirty="0">
              <a:solidFill>
                <a:srgbClr val="FF0000"/>
              </a:solidFill>
              <a:latin typeface="Meiryo UI" panose="020B0604030504040204" pitchFamily="50" charset="-128"/>
              <a:ea typeface="Meiryo UI" panose="020B0604030504040204" pitchFamily="50" charset="-128"/>
            </a:endParaRPr>
          </a:p>
          <a:p>
            <a:pPr algn="l"/>
            <a:r>
              <a:rPr kumimoji="1" lang="en-US" altLang="ja-JP" sz="1000" b="1" i="0" dirty="0">
                <a:solidFill>
                  <a:srgbClr val="FF0000"/>
                </a:solidFill>
                <a:effectLst/>
                <a:latin typeface="Meiryo UI" panose="020B0604030504040204" pitchFamily="50" charset="-128"/>
                <a:ea typeface="Meiryo UI" panose="020B0604030504040204" pitchFamily="50" charset="-128"/>
              </a:rPr>
              <a:t>connect</a:t>
            </a:r>
            <a:endParaRPr kumimoji="1" lang="ja-JP" altLang="en-US" sz="1000" b="1" i="0" dirty="0">
              <a:solidFill>
                <a:srgbClr val="FF0000"/>
              </a:solidFill>
              <a:effectLst/>
              <a:latin typeface="Meiryo UI" panose="020B0604030504040204" pitchFamily="50" charset="-128"/>
              <a:ea typeface="Meiryo UI" panose="020B0604030504040204" pitchFamily="50" charset="-128"/>
            </a:endParaRPr>
          </a:p>
        </p:txBody>
      </p:sp>
      <p:sp>
        <p:nvSpPr>
          <p:cNvPr id="71" name="正方形/長方形 70">
            <a:extLst>
              <a:ext uri="{FF2B5EF4-FFF2-40B4-BE49-F238E27FC236}">
                <a16:creationId xmlns:a16="http://schemas.microsoft.com/office/drawing/2014/main" id="{0C6452C7-DD91-4DF6-994E-A12FB19C5134}"/>
              </a:ext>
            </a:extLst>
          </p:cNvPr>
          <p:cNvSpPr/>
          <p:nvPr/>
        </p:nvSpPr>
        <p:spPr bwMode="auto">
          <a:xfrm>
            <a:off x="7077421" y="3794580"/>
            <a:ext cx="2407471" cy="1408077"/>
          </a:xfrm>
          <a:prstGeom prst="rect">
            <a:avLst/>
          </a:prstGeom>
          <a:solidFill>
            <a:schemeClr val="bg1">
              <a:lumMod val="75000"/>
            </a:schemeClr>
          </a:solidFill>
          <a:ln w="9525">
            <a:noFill/>
            <a:miter lim="800000"/>
            <a:headEnd/>
            <a:tailEnd/>
          </a:ln>
          <a:effectLst/>
        </p:spPr>
        <p:txBody>
          <a:bodyPr wrap="none" rtlCol="0" anchor="t" anchorCtr="0">
            <a:noAutofit/>
          </a:bodyPr>
          <a:lstStyle/>
          <a:p>
            <a:pPr algn="ctr"/>
            <a:r>
              <a:rPr kumimoji="1" lang="ja-JP" altLang="en-US" sz="1600" dirty="0">
                <a:solidFill>
                  <a:schemeClr val="bg1"/>
                </a:solidFill>
                <a:latin typeface="Meiryo UI" panose="020B0604030504040204" pitchFamily="50" charset="-128"/>
                <a:ea typeface="Meiryo UI" panose="020B0604030504040204" pitchFamily="50" charset="-128"/>
              </a:rPr>
              <a:t>クライアント設定</a:t>
            </a:r>
          </a:p>
        </p:txBody>
      </p:sp>
      <p:sp>
        <p:nvSpPr>
          <p:cNvPr id="74" name="正方形/長方形 73">
            <a:extLst>
              <a:ext uri="{FF2B5EF4-FFF2-40B4-BE49-F238E27FC236}">
                <a16:creationId xmlns:a16="http://schemas.microsoft.com/office/drawing/2014/main" id="{F6E7F8B3-BBA0-403F-B338-E96F5DA1324F}"/>
              </a:ext>
            </a:extLst>
          </p:cNvPr>
          <p:cNvSpPr/>
          <p:nvPr/>
        </p:nvSpPr>
        <p:spPr bwMode="auto">
          <a:xfrm>
            <a:off x="7013399" y="2331426"/>
            <a:ext cx="2562057" cy="1026672"/>
          </a:xfrm>
          <a:prstGeom prst="rect">
            <a:avLst/>
          </a:prstGeom>
          <a:solidFill>
            <a:schemeClr val="bg1">
              <a:lumMod val="75000"/>
            </a:schemeClr>
          </a:solidFill>
          <a:ln w="9525">
            <a:noFill/>
            <a:miter lim="800000"/>
            <a:headEnd/>
            <a:tailEnd/>
          </a:ln>
          <a:effectLst/>
        </p:spPr>
        <p:txBody>
          <a:bodyPr wrap="square" rtlCol="0" anchor="t" anchorCtr="0">
            <a:noAutofit/>
          </a:bodyPr>
          <a:lstStyle/>
          <a:p>
            <a:r>
              <a:rPr kumimoji="1" lang="en-US" altLang="ja-JP" sz="1600" b="0" i="0" dirty="0">
                <a:solidFill>
                  <a:schemeClr val="bg1"/>
                </a:solidFill>
                <a:effectLst/>
                <a:latin typeface="Meiryo UI" panose="020B0604030504040204" pitchFamily="50" charset="-128"/>
                <a:ea typeface="Meiryo UI" panose="020B0604030504040204" pitchFamily="50" charset="-128"/>
              </a:rPr>
              <a:t>ID</a:t>
            </a:r>
            <a:r>
              <a:rPr kumimoji="1" lang="ja-JP" altLang="en-US" sz="1600" b="0" i="0" dirty="0">
                <a:solidFill>
                  <a:schemeClr val="bg1"/>
                </a:solidFill>
                <a:effectLst/>
                <a:latin typeface="Meiryo UI" panose="020B0604030504040204" pitchFamily="50" charset="-128"/>
                <a:ea typeface="Meiryo UI" panose="020B0604030504040204" pitchFamily="50" charset="-128"/>
              </a:rPr>
              <a:t>連携</a:t>
            </a:r>
            <a:r>
              <a:rPr kumimoji="1" lang="en-US" altLang="ja-JP" sz="1600" b="0" i="0" dirty="0">
                <a:solidFill>
                  <a:schemeClr val="bg1"/>
                </a:solidFill>
                <a:effectLst/>
                <a:latin typeface="Meiryo UI" panose="020B0604030504040204" pitchFamily="50" charset="-128"/>
                <a:ea typeface="Meiryo UI" panose="020B0604030504040204" pitchFamily="50" charset="-128"/>
              </a:rPr>
              <a:t>(</a:t>
            </a:r>
            <a:r>
              <a:rPr kumimoji="1" lang="ja-JP" altLang="en-US" sz="1600" b="0" i="0" dirty="0">
                <a:solidFill>
                  <a:schemeClr val="bg1"/>
                </a:solidFill>
                <a:effectLst/>
                <a:latin typeface="Meiryo UI" panose="020B0604030504040204" pitchFamily="50" charset="-128"/>
                <a:ea typeface="Meiryo UI" panose="020B0604030504040204" pitchFamily="50" charset="-128"/>
              </a:rPr>
              <a:t>アイデンティプロバイダー設定</a:t>
            </a:r>
            <a:r>
              <a:rPr kumimoji="1" lang="en-US" altLang="ja-JP" sz="1600" b="0" i="0" dirty="0">
                <a:solidFill>
                  <a:schemeClr val="bg1"/>
                </a:solidFill>
                <a:effectLst/>
                <a:latin typeface="Meiryo UI" panose="020B0604030504040204" pitchFamily="50" charset="-128"/>
                <a:ea typeface="Meiryo UI" panose="020B0604030504040204" pitchFamily="50" charset="-128"/>
              </a:rPr>
              <a:t>)</a:t>
            </a:r>
            <a:endParaRPr kumimoji="1" lang="ja-JP" altLang="en-US" sz="1600" b="0" i="0" dirty="0">
              <a:solidFill>
                <a:schemeClr val="bg1"/>
              </a:solidFill>
              <a:effectLst/>
              <a:latin typeface="Meiryo UI" panose="020B0604030504040204" pitchFamily="50" charset="-128"/>
              <a:ea typeface="Meiryo UI" panose="020B0604030504040204" pitchFamily="50" charset="-128"/>
            </a:endParaRPr>
          </a:p>
          <a:p>
            <a:endParaRPr kumimoji="1" lang="ja-JP" altLang="en-US" sz="1600" dirty="0">
              <a:solidFill>
                <a:schemeClr val="tx1"/>
              </a:solidFill>
            </a:endParaRPr>
          </a:p>
          <a:p>
            <a:pPr algn="ctr"/>
            <a:endParaRPr kumimoji="1" lang="ja-JP" altLang="en-US" sz="1600" dirty="0">
              <a:solidFill>
                <a:schemeClr val="tx1"/>
              </a:solidFill>
            </a:endParaRPr>
          </a:p>
        </p:txBody>
      </p:sp>
      <p:sp>
        <p:nvSpPr>
          <p:cNvPr id="75" name="テキスト ボックス 74">
            <a:extLst>
              <a:ext uri="{FF2B5EF4-FFF2-40B4-BE49-F238E27FC236}">
                <a16:creationId xmlns:a16="http://schemas.microsoft.com/office/drawing/2014/main" id="{4AFBC4D6-18F7-49F8-9CE8-252064B2A5FE}"/>
              </a:ext>
            </a:extLst>
          </p:cNvPr>
          <p:cNvSpPr txBox="1"/>
          <p:nvPr/>
        </p:nvSpPr>
        <p:spPr>
          <a:xfrm>
            <a:off x="7157919" y="2974183"/>
            <a:ext cx="2226892" cy="307777"/>
          </a:xfrm>
          <a:prstGeom prst="rect">
            <a:avLst/>
          </a:prstGeom>
          <a:solidFill>
            <a:schemeClr val="bg1"/>
          </a:solidFill>
        </p:spPr>
        <p:txBody>
          <a:bodyPr wrap="square" rtlCol="0">
            <a:noAutofit/>
          </a:bodyPr>
          <a:lstStyle/>
          <a:p>
            <a:pPr algn="ctr"/>
            <a:r>
              <a:rPr lang="ja-JP" altLang="en-US" sz="1400" dirty="0">
                <a:solidFill>
                  <a:schemeClr val="tx1"/>
                </a:solidFill>
                <a:latin typeface="Meiryo UI" panose="020B0604030504040204" pitchFamily="50" charset="-128"/>
                <a:ea typeface="Meiryo UI" panose="020B0604030504040204" pitchFamily="50" charset="-128"/>
              </a:rPr>
              <a:t>連携する認証レルム</a:t>
            </a:r>
            <a:endParaRPr kumimoji="1" lang="ja-JP" altLang="en-US" sz="1400" i="0" dirty="0">
              <a:solidFill>
                <a:schemeClr val="tx1"/>
              </a:solidFill>
              <a:effectLst/>
              <a:latin typeface="Meiryo UI" panose="020B0604030504040204" pitchFamily="50" charset="-128"/>
              <a:ea typeface="Meiryo UI" panose="020B0604030504040204" pitchFamily="50" charset="-128"/>
            </a:endParaRPr>
          </a:p>
        </p:txBody>
      </p:sp>
      <p:sp>
        <p:nvSpPr>
          <p:cNvPr id="77" name="正方形/長方形 76">
            <a:extLst>
              <a:ext uri="{FF2B5EF4-FFF2-40B4-BE49-F238E27FC236}">
                <a16:creationId xmlns:a16="http://schemas.microsoft.com/office/drawing/2014/main" id="{8D282E6D-E1E5-49F2-B331-6312C25E4138}"/>
              </a:ext>
            </a:extLst>
          </p:cNvPr>
          <p:cNvSpPr/>
          <p:nvPr/>
        </p:nvSpPr>
        <p:spPr bwMode="auto">
          <a:xfrm>
            <a:off x="7119694" y="4117862"/>
            <a:ext cx="2343024" cy="1032970"/>
          </a:xfrm>
          <a:prstGeom prst="rect">
            <a:avLst/>
          </a:prstGeom>
          <a:solidFill>
            <a:schemeClr val="bg1"/>
          </a:solidFill>
          <a:ln w="38100">
            <a:solidFill>
              <a:srgbClr val="FF0000"/>
            </a:solidFill>
            <a:miter lim="800000"/>
            <a:headEnd/>
            <a:tailEnd/>
          </a:ln>
          <a:effectLst/>
        </p:spPr>
        <p:txBody>
          <a:bodyPr wrap="none" rtlCol="0" anchor="t" anchorCtr="0">
            <a:noAutofit/>
          </a:bodyPr>
          <a:lstStyle/>
          <a:p>
            <a:pPr algn="ctr"/>
            <a:r>
              <a:rPr kumimoji="1" lang="ja-JP" altLang="en-US" sz="1400" dirty="0">
                <a:solidFill>
                  <a:schemeClr val="tx1"/>
                </a:solidFill>
                <a:latin typeface="Meiryo UI" panose="020B0604030504040204" pitchFamily="50" charset="-128"/>
                <a:ea typeface="Meiryo UI" panose="020B0604030504040204" pitchFamily="50" charset="-128"/>
              </a:rPr>
              <a:t>提供者コネクタ</a:t>
            </a:r>
            <a:r>
              <a:rPr kumimoji="1" lang="en-US" altLang="ja-JP" sz="1400" dirty="0">
                <a:solidFill>
                  <a:schemeClr val="tx1"/>
                </a:solidFill>
              </a:rPr>
              <a:t>ID</a:t>
            </a:r>
            <a:endParaRPr kumimoji="1" lang="ja-JP" altLang="en-US" sz="1400" dirty="0">
              <a:solidFill>
                <a:schemeClr val="tx1"/>
              </a:solidFill>
            </a:endParaRPr>
          </a:p>
        </p:txBody>
      </p:sp>
      <p:cxnSp>
        <p:nvCxnSpPr>
          <p:cNvPr id="78" name="コネクタ: カギ線 77">
            <a:extLst>
              <a:ext uri="{FF2B5EF4-FFF2-40B4-BE49-F238E27FC236}">
                <a16:creationId xmlns:a16="http://schemas.microsoft.com/office/drawing/2014/main" id="{E6C7F1BA-B3A1-4C63-BB29-7FAA52AD9454}"/>
              </a:ext>
            </a:extLst>
          </p:cNvPr>
          <p:cNvCxnSpPr>
            <a:cxnSpLocks/>
            <a:stCxn id="75" idx="2"/>
            <a:endCxn id="77" idx="0"/>
          </p:cNvCxnSpPr>
          <p:nvPr/>
        </p:nvCxnSpPr>
        <p:spPr bwMode="auto">
          <a:xfrm>
            <a:off x="8271365" y="3281960"/>
            <a:ext cx="19841" cy="835902"/>
          </a:xfrm>
          <a:prstGeom prst="straightConnector1">
            <a:avLst/>
          </a:prstGeom>
          <a:noFill/>
          <a:ln w="9525" cap="flat" cmpd="sng" algn="ctr">
            <a:solidFill>
              <a:srgbClr val="FF0000"/>
            </a:solidFill>
            <a:prstDash val="solid"/>
            <a:round/>
            <a:headEnd type="none" w="med" len="med"/>
            <a:tailEnd type="triangle"/>
          </a:ln>
          <a:effectLst/>
        </p:spPr>
      </p:cxnSp>
      <p:sp>
        <p:nvSpPr>
          <p:cNvPr id="79" name="テキスト ボックス 78">
            <a:extLst>
              <a:ext uri="{FF2B5EF4-FFF2-40B4-BE49-F238E27FC236}">
                <a16:creationId xmlns:a16="http://schemas.microsoft.com/office/drawing/2014/main" id="{2803C022-1073-4ABB-AED9-082B9FE6E364}"/>
              </a:ext>
            </a:extLst>
          </p:cNvPr>
          <p:cNvSpPr txBox="1"/>
          <p:nvPr/>
        </p:nvSpPr>
        <p:spPr>
          <a:xfrm>
            <a:off x="7627270" y="3466626"/>
            <a:ext cx="1309974" cy="246221"/>
          </a:xfrm>
          <a:prstGeom prst="rect">
            <a:avLst/>
          </a:prstGeom>
          <a:solidFill>
            <a:schemeClr val="bg1"/>
          </a:solidFill>
          <a:ln>
            <a:solidFill>
              <a:srgbClr val="FF0000"/>
            </a:solidFill>
          </a:ln>
        </p:spPr>
        <p:txBody>
          <a:bodyPr wrap="none" rtlCol="0">
            <a:spAutoFit/>
          </a:bodyPr>
          <a:lstStyle/>
          <a:p>
            <a:pPr algn="l"/>
            <a:r>
              <a:rPr kumimoji="1" lang="en-US" altLang="ja-JP" sz="1000" b="1" i="0" dirty="0">
                <a:solidFill>
                  <a:srgbClr val="FF0000"/>
                </a:solidFill>
                <a:effectLst/>
                <a:latin typeface="Meiryo UI" panose="020B0604030504040204" pitchFamily="50" charset="-128"/>
                <a:ea typeface="Meiryo UI" panose="020B0604030504040204" pitchFamily="50" charset="-128"/>
              </a:rPr>
              <a:t>Token-exchange</a:t>
            </a:r>
            <a:endParaRPr kumimoji="1" lang="ja-JP" altLang="en-US" sz="1000" b="1" i="0" dirty="0">
              <a:solidFill>
                <a:srgbClr val="FF0000"/>
              </a:solidFill>
              <a:effectLst/>
              <a:latin typeface="Meiryo UI" panose="020B0604030504040204" pitchFamily="50" charset="-128"/>
              <a:ea typeface="Meiryo UI" panose="020B0604030504040204" pitchFamily="50" charset="-128"/>
            </a:endParaRPr>
          </a:p>
        </p:txBody>
      </p:sp>
      <p:cxnSp>
        <p:nvCxnSpPr>
          <p:cNvPr id="81" name="コネクタ: カギ線 80">
            <a:extLst>
              <a:ext uri="{FF2B5EF4-FFF2-40B4-BE49-F238E27FC236}">
                <a16:creationId xmlns:a16="http://schemas.microsoft.com/office/drawing/2014/main" id="{8C22A370-AABB-4AC2-BE82-2F7750220832}"/>
              </a:ext>
            </a:extLst>
          </p:cNvPr>
          <p:cNvCxnSpPr>
            <a:cxnSpLocks/>
            <a:stCxn id="75" idx="0"/>
            <a:endCxn id="110" idx="3"/>
          </p:cNvCxnSpPr>
          <p:nvPr/>
        </p:nvCxnSpPr>
        <p:spPr bwMode="auto">
          <a:xfrm rot="16200000" flipH="1" flipV="1">
            <a:off x="5828148" y="2459637"/>
            <a:ext cx="1928672" cy="2957763"/>
          </a:xfrm>
          <a:prstGeom prst="bentConnector4">
            <a:avLst>
              <a:gd name="adj1" fmla="val -11853"/>
              <a:gd name="adj2" fmla="val 60127"/>
            </a:avLst>
          </a:prstGeom>
          <a:noFill/>
          <a:ln w="9525" cap="flat" cmpd="sng" algn="ctr">
            <a:solidFill>
              <a:srgbClr val="FF0000"/>
            </a:solidFill>
            <a:prstDash val="solid"/>
            <a:round/>
            <a:headEnd type="none" w="med" len="med"/>
            <a:tailEnd type="triangle"/>
          </a:ln>
          <a:effectLst/>
        </p:spPr>
      </p:cxnSp>
      <p:sp>
        <p:nvSpPr>
          <p:cNvPr id="82" name="テキスト ボックス 81">
            <a:extLst>
              <a:ext uri="{FF2B5EF4-FFF2-40B4-BE49-F238E27FC236}">
                <a16:creationId xmlns:a16="http://schemas.microsoft.com/office/drawing/2014/main" id="{E55EEB2C-9BDF-43C6-8214-8876E990FDC6}"/>
              </a:ext>
            </a:extLst>
          </p:cNvPr>
          <p:cNvSpPr txBox="1"/>
          <p:nvPr/>
        </p:nvSpPr>
        <p:spPr>
          <a:xfrm>
            <a:off x="6077012" y="3754794"/>
            <a:ext cx="716863" cy="400110"/>
          </a:xfrm>
          <a:prstGeom prst="rect">
            <a:avLst/>
          </a:prstGeom>
          <a:solidFill>
            <a:schemeClr val="bg1"/>
          </a:solidFill>
          <a:ln>
            <a:solidFill>
              <a:srgbClr val="FF0000"/>
            </a:solidFill>
          </a:ln>
        </p:spPr>
        <p:txBody>
          <a:bodyPr wrap="none" rtlCol="0">
            <a:spAutoFit/>
          </a:bodyPr>
          <a:lstStyle/>
          <a:p>
            <a:pPr algn="l"/>
            <a:r>
              <a:rPr kumimoji="1" lang="en-US" altLang="ja-JP" sz="1000" b="1" i="0" dirty="0">
                <a:solidFill>
                  <a:srgbClr val="FF0000"/>
                </a:solidFill>
                <a:effectLst/>
                <a:latin typeface="Meiryo UI" panose="020B0604030504040204" pitchFamily="50" charset="-128"/>
                <a:ea typeface="Meiryo UI" panose="020B0604030504040204" pitchFamily="50" charset="-128"/>
              </a:rPr>
              <a:t>openID</a:t>
            </a:r>
            <a:endParaRPr lang="en-US" altLang="ja-JP" sz="1000" b="1" dirty="0">
              <a:solidFill>
                <a:srgbClr val="FF0000"/>
              </a:solidFill>
              <a:latin typeface="Meiryo UI" panose="020B0604030504040204" pitchFamily="50" charset="-128"/>
              <a:ea typeface="Meiryo UI" panose="020B0604030504040204" pitchFamily="50" charset="-128"/>
            </a:endParaRPr>
          </a:p>
          <a:p>
            <a:pPr algn="l"/>
            <a:r>
              <a:rPr kumimoji="1" lang="en-US" altLang="ja-JP" sz="1000" b="1" i="0" dirty="0">
                <a:solidFill>
                  <a:srgbClr val="FF0000"/>
                </a:solidFill>
                <a:effectLst/>
                <a:latin typeface="Meiryo UI" panose="020B0604030504040204" pitchFamily="50" charset="-128"/>
                <a:ea typeface="Meiryo UI" panose="020B0604030504040204" pitchFamily="50" charset="-128"/>
              </a:rPr>
              <a:t>connect</a:t>
            </a:r>
            <a:endParaRPr kumimoji="1" lang="ja-JP" altLang="en-US" sz="1000" b="1" i="0" dirty="0">
              <a:solidFill>
                <a:srgbClr val="FF0000"/>
              </a:solidFill>
              <a:effectLst/>
              <a:latin typeface="Meiryo UI" panose="020B0604030504040204" pitchFamily="50" charset="-128"/>
              <a:ea typeface="Meiryo UI" panose="020B0604030504040204" pitchFamily="50" charset="-128"/>
            </a:endParaRPr>
          </a:p>
        </p:txBody>
      </p:sp>
      <p:sp>
        <p:nvSpPr>
          <p:cNvPr id="109" name="テキスト ボックス 108">
            <a:extLst>
              <a:ext uri="{FF2B5EF4-FFF2-40B4-BE49-F238E27FC236}">
                <a16:creationId xmlns:a16="http://schemas.microsoft.com/office/drawing/2014/main" id="{A4D9E483-DA13-40F5-B487-2B50EA49032D}"/>
              </a:ext>
            </a:extLst>
          </p:cNvPr>
          <p:cNvSpPr txBox="1"/>
          <p:nvPr/>
        </p:nvSpPr>
        <p:spPr>
          <a:xfrm>
            <a:off x="3997447" y="4344582"/>
            <a:ext cx="1446230" cy="307777"/>
          </a:xfrm>
          <a:prstGeom prst="rect">
            <a:avLst/>
          </a:prstGeom>
          <a:solidFill>
            <a:schemeClr val="bg1"/>
          </a:solidFill>
          <a:ln w="38100">
            <a:solidFill>
              <a:srgbClr val="FF0000"/>
            </a:solidFill>
          </a:ln>
        </p:spPr>
        <p:txBody>
          <a:bodyPr wrap="none" rtlCol="0">
            <a:noAutofit/>
          </a:bodyPr>
          <a:lstStyle/>
          <a:p>
            <a:pPr algn="l"/>
            <a:r>
              <a:rPr kumimoji="1" lang="ja-JP" altLang="en-US" sz="1400" b="0" i="0" dirty="0">
                <a:solidFill>
                  <a:schemeClr val="tx1"/>
                </a:solidFill>
                <a:effectLst/>
                <a:latin typeface="Meiryo UI" panose="020B0604030504040204" pitchFamily="50" charset="-128"/>
                <a:ea typeface="Meiryo UI" panose="020B0604030504040204" pitchFamily="50" charset="-128"/>
              </a:rPr>
              <a:t>利用者コネクタ</a:t>
            </a:r>
            <a:r>
              <a:rPr kumimoji="1" lang="en-US" altLang="ja-JP" sz="1400" b="0" i="0" dirty="0">
                <a:solidFill>
                  <a:schemeClr val="tx1"/>
                </a:solidFill>
                <a:effectLst/>
                <a:latin typeface="Meiryo UI" panose="020B0604030504040204" pitchFamily="50" charset="-128"/>
                <a:ea typeface="Meiryo UI" panose="020B0604030504040204" pitchFamily="50" charset="-128"/>
              </a:rPr>
              <a:t>ID</a:t>
            </a:r>
            <a:endParaRPr kumimoji="1" lang="ja-JP" altLang="en-US" sz="1400" b="0" i="0" dirty="0">
              <a:solidFill>
                <a:schemeClr val="tx1"/>
              </a:solidFill>
              <a:effectLst/>
              <a:latin typeface="Meiryo UI" panose="020B0604030504040204" pitchFamily="50" charset="-128"/>
              <a:ea typeface="Meiryo UI" panose="020B0604030504040204" pitchFamily="50" charset="-128"/>
            </a:endParaRPr>
          </a:p>
        </p:txBody>
      </p:sp>
      <p:sp>
        <p:nvSpPr>
          <p:cNvPr id="110" name="テキスト ボックス 109">
            <a:extLst>
              <a:ext uri="{FF2B5EF4-FFF2-40B4-BE49-F238E27FC236}">
                <a16:creationId xmlns:a16="http://schemas.microsoft.com/office/drawing/2014/main" id="{677E85A5-5FDD-4C11-B2FA-75240ED68D7E}"/>
              </a:ext>
            </a:extLst>
          </p:cNvPr>
          <p:cNvSpPr txBox="1"/>
          <p:nvPr/>
        </p:nvSpPr>
        <p:spPr>
          <a:xfrm>
            <a:off x="4122250" y="4748966"/>
            <a:ext cx="1191352" cy="307777"/>
          </a:xfrm>
          <a:prstGeom prst="rect">
            <a:avLst/>
          </a:prstGeom>
          <a:solidFill>
            <a:schemeClr val="bg1"/>
          </a:solidFill>
          <a:ln w="38100">
            <a:solidFill>
              <a:srgbClr val="FF0000"/>
            </a:solidFill>
          </a:ln>
        </p:spPr>
        <p:txBody>
          <a:bodyPr wrap="none" rtlCol="0">
            <a:noAutofit/>
          </a:bodyPr>
          <a:lstStyle/>
          <a:p>
            <a:pPr algn="l"/>
            <a:r>
              <a:rPr kumimoji="1" lang="ja-JP" altLang="en-US" sz="1400" b="0" i="0" dirty="0">
                <a:solidFill>
                  <a:schemeClr val="tx1"/>
                </a:solidFill>
                <a:effectLst/>
                <a:latin typeface="Meiryo UI" panose="020B0604030504040204" pitchFamily="50" charset="-128"/>
                <a:ea typeface="Meiryo UI" panose="020B0604030504040204" pitchFamily="50" charset="-128"/>
              </a:rPr>
              <a:t>認可レルム</a:t>
            </a:r>
            <a:r>
              <a:rPr kumimoji="1" lang="en-US" altLang="ja-JP" sz="1400" b="0" i="0" dirty="0">
                <a:solidFill>
                  <a:schemeClr val="tx1"/>
                </a:solidFill>
                <a:effectLst/>
                <a:latin typeface="Meiryo UI" panose="020B0604030504040204" pitchFamily="50" charset="-128"/>
                <a:ea typeface="Meiryo UI" panose="020B0604030504040204" pitchFamily="50" charset="-128"/>
              </a:rPr>
              <a:t>ID</a:t>
            </a:r>
            <a:endParaRPr kumimoji="1" lang="ja-JP" altLang="en-US" sz="1400" b="0" i="0" dirty="0">
              <a:solidFill>
                <a:schemeClr val="tx1"/>
              </a:solidFill>
              <a:effectLst/>
              <a:latin typeface="Meiryo UI" panose="020B0604030504040204" pitchFamily="50" charset="-128"/>
              <a:ea typeface="Meiryo UI" panose="020B0604030504040204" pitchFamily="50" charset="-128"/>
            </a:endParaRPr>
          </a:p>
        </p:txBody>
      </p:sp>
      <p:sp>
        <p:nvSpPr>
          <p:cNvPr id="114" name="テキスト ボックス 113">
            <a:extLst>
              <a:ext uri="{FF2B5EF4-FFF2-40B4-BE49-F238E27FC236}">
                <a16:creationId xmlns:a16="http://schemas.microsoft.com/office/drawing/2014/main" id="{5AE4C2A9-9E2C-4393-BB6D-4DB29D7FCC89}"/>
              </a:ext>
            </a:extLst>
          </p:cNvPr>
          <p:cNvSpPr txBox="1"/>
          <p:nvPr/>
        </p:nvSpPr>
        <p:spPr>
          <a:xfrm>
            <a:off x="755376" y="2876976"/>
            <a:ext cx="1268233" cy="307777"/>
          </a:xfrm>
          <a:prstGeom prst="rect">
            <a:avLst/>
          </a:prstGeom>
          <a:solidFill>
            <a:schemeClr val="bg1"/>
          </a:solidFill>
          <a:ln w="38100">
            <a:solidFill>
              <a:srgbClr val="FF0000"/>
            </a:solidFill>
          </a:ln>
        </p:spPr>
        <p:txBody>
          <a:bodyPr wrap="square" rtlCol="0">
            <a:noAutofit/>
          </a:bodyPr>
          <a:lstStyle/>
          <a:p>
            <a:pPr algn="ctr"/>
            <a:r>
              <a:rPr kumimoji="1" lang="ja-JP" altLang="en-US" sz="1400" b="0" i="0" dirty="0">
                <a:solidFill>
                  <a:schemeClr val="tx1"/>
                </a:solidFill>
                <a:effectLst/>
                <a:latin typeface="Meiryo UI" panose="020B0604030504040204" pitchFamily="50" charset="-128"/>
                <a:ea typeface="Meiryo UI" panose="020B0604030504040204" pitchFamily="50" charset="-128"/>
              </a:rPr>
              <a:t>利用者</a:t>
            </a:r>
          </a:p>
        </p:txBody>
      </p:sp>
      <p:sp>
        <p:nvSpPr>
          <p:cNvPr id="119" name="正方形/長方形 118">
            <a:extLst>
              <a:ext uri="{FF2B5EF4-FFF2-40B4-BE49-F238E27FC236}">
                <a16:creationId xmlns:a16="http://schemas.microsoft.com/office/drawing/2014/main" id="{4346F1C6-1979-4F92-AFBB-BC608E795CC9}"/>
              </a:ext>
            </a:extLst>
          </p:cNvPr>
          <p:cNvSpPr/>
          <p:nvPr/>
        </p:nvSpPr>
        <p:spPr bwMode="auto">
          <a:xfrm>
            <a:off x="3448073" y="5320283"/>
            <a:ext cx="2562057" cy="947121"/>
          </a:xfrm>
          <a:prstGeom prst="rect">
            <a:avLst/>
          </a:prstGeom>
          <a:solidFill>
            <a:schemeClr val="bg1">
              <a:lumMod val="75000"/>
            </a:schemeClr>
          </a:solidFill>
          <a:ln w="9525">
            <a:noFill/>
            <a:miter lim="800000"/>
            <a:headEnd/>
            <a:tailEnd/>
          </a:ln>
          <a:effectLst/>
        </p:spPr>
        <p:txBody>
          <a:bodyPr wrap="square" rtlCol="0" anchor="t" anchorCtr="0">
            <a:noAutofit/>
          </a:bodyPr>
          <a:lstStyle/>
          <a:p>
            <a:pPr algn="ctr"/>
            <a:r>
              <a:rPr kumimoji="1" lang="ja-JP" altLang="en-US" sz="1600" dirty="0">
                <a:solidFill>
                  <a:schemeClr val="bg1"/>
                </a:solidFill>
                <a:latin typeface="Meiryo UI" panose="020B0604030504040204" pitchFamily="50" charset="-128"/>
                <a:ea typeface="Meiryo UI" panose="020B0604030504040204" pitchFamily="50" charset="-128"/>
              </a:rPr>
              <a:t>ユーザ</a:t>
            </a:r>
            <a:r>
              <a:rPr lang="ja-JP" altLang="en-US" sz="1600" dirty="0">
                <a:solidFill>
                  <a:schemeClr val="bg1"/>
                </a:solidFill>
                <a:latin typeface="Meiryo UI" panose="020B0604030504040204" pitchFamily="50" charset="-128"/>
                <a:ea typeface="Meiryo UI" panose="020B0604030504040204" pitchFamily="50" charset="-128"/>
              </a:rPr>
              <a:t>設定</a:t>
            </a:r>
            <a:endParaRPr kumimoji="1" lang="ja-JP" altLang="en-US" sz="1600" dirty="0">
              <a:solidFill>
                <a:schemeClr val="bg1"/>
              </a:solidFill>
              <a:latin typeface="Meiryo UI" panose="020B0604030504040204" pitchFamily="50" charset="-128"/>
              <a:ea typeface="Meiryo UI" panose="020B0604030504040204" pitchFamily="50" charset="-128"/>
            </a:endParaRPr>
          </a:p>
        </p:txBody>
      </p:sp>
      <p:sp>
        <p:nvSpPr>
          <p:cNvPr id="120" name="テキスト ボックス 119">
            <a:extLst>
              <a:ext uri="{FF2B5EF4-FFF2-40B4-BE49-F238E27FC236}">
                <a16:creationId xmlns:a16="http://schemas.microsoft.com/office/drawing/2014/main" id="{05DDBFA6-096E-4E50-80AB-6976A879EE3D}"/>
              </a:ext>
            </a:extLst>
          </p:cNvPr>
          <p:cNvSpPr txBox="1"/>
          <p:nvPr/>
        </p:nvSpPr>
        <p:spPr>
          <a:xfrm>
            <a:off x="3602317" y="5755303"/>
            <a:ext cx="2226892" cy="307777"/>
          </a:xfrm>
          <a:prstGeom prst="rect">
            <a:avLst/>
          </a:prstGeom>
          <a:solidFill>
            <a:schemeClr val="bg1"/>
          </a:solidFill>
          <a:ln w="38100">
            <a:solidFill>
              <a:srgbClr val="FF0000"/>
            </a:solidFill>
          </a:ln>
        </p:spPr>
        <p:txBody>
          <a:bodyPr wrap="none" rtlCol="0">
            <a:noAutofit/>
          </a:bodyPr>
          <a:lstStyle/>
          <a:p>
            <a:pPr algn="l"/>
            <a:r>
              <a:rPr kumimoji="1" lang="en-US" altLang="ja-JP" sz="1400" b="0" i="0" dirty="0">
                <a:solidFill>
                  <a:schemeClr val="tx1"/>
                </a:solidFill>
                <a:effectLst/>
                <a:latin typeface="Meiryo UI" panose="020B0604030504040204" pitchFamily="50" charset="-128"/>
                <a:ea typeface="Meiryo UI" panose="020B0604030504040204" pitchFamily="50" charset="-128"/>
              </a:rPr>
              <a:t>CADDE</a:t>
            </a:r>
            <a:r>
              <a:rPr kumimoji="1" lang="ja-JP" altLang="en-US" sz="1400" b="0" i="0" dirty="0">
                <a:solidFill>
                  <a:schemeClr val="tx1"/>
                </a:solidFill>
                <a:effectLst/>
                <a:latin typeface="Meiryo UI" panose="020B0604030504040204" pitchFamily="50" charset="-128"/>
                <a:ea typeface="Meiryo UI" panose="020B0604030504040204" pitchFamily="50" charset="-128"/>
              </a:rPr>
              <a:t>ユーザ</a:t>
            </a:r>
            <a:r>
              <a:rPr kumimoji="1" lang="en-US" altLang="ja-JP" sz="1400" b="0" i="0" dirty="0">
                <a:solidFill>
                  <a:schemeClr val="tx1"/>
                </a:solidFill>
                <a:effectLst/>
                <a:latin typeface="Meiryo UI" panose="020B0604030504040204" pitchFamily="50" charset="-128"/>
                <a:ea typeface="Meiryo UI" panose="020B0604030504040204" pitchFamily="50" charset="-128"/>
              </a:rPr>
              <a:t>ID(</a:t>
            </a:r>
            <a:r>
              <a:rPr kumimoji="1" lang="ja-JP" altLang="en-US" sz="1400" b="0" i="0" dirty="0">
                <a:solidFill>
                  <a:schemeClr val="tx1"/>
                </a:solidFill>
                <a:effectLst/>
                <a:latin typeface="Meiryo UI" panose="020B0604030504040204" pitchFamily="50" charset="-128"/>
                <a:ea typeface="Meiryo UI" panose="020B0604030504040204" pitchFamily="50" charset="-128"/>
              </a:rPr>
              <a:t>利用者</a:t>
            </a:r>
            <a:r>
              <a:rPr kumimoji="1" lang="en-US" altLang="ja-JP" sz="1400" b="0" i="0" dirty="0">
                <a:solidFill>
                  <a:schemeClr val="tx1"/>
                </a:solidFill>
                <a:effectLst/>
                <a:latin typeface="Meiryo UI" panose="020B0604030504040204" pitchFamily="50" charset="-128"/>
                <a:ea typeface="Meiryo UI" panose="020B0604030504040204" pitchFamily="50" charset="-128"/>
              </a:rPr>
              <a:t>)</a:t>
            </a:r>
            <a:endParaRPr kumimoji="1" lang="ja-JP" altLang="en-US" sz="1400" b="0" i="0" dirty="0">
              <a:solidFill>
                <a:schemeClr val="tx1"/>
              </a:solidFill>
              <a:effectLst/>
              <a:latin typeface="Meiryo UI" panose="020B0604030504040204" pitchFamily="50" charset="-128"/>
              <a:ea typeface="Meiryo UI" panose="020B0604030504040204" pitchFamily="50" charset="-128"/>
            </a:endParaRPr>
          </a:p>
        </p:txBody>
      </p:sp>
      <p:cxnSp>
        <p:nvCxnSpPr>
          <p:cNvPr id="121" name="コネクタ: カギ線 63">
            <a:extLst>
              <a:ext uri="{FF2B5EF4-FFF2-40B4-BE49-F238E27FC236}">
                <a16:creationId xmlns:a16="http://schemas.microsoft.com/office/drawing/2014/main" id="{6CC36032-FD23-4AD7-B691-875DF8B0BB2C}"/>
              </a:ext>
            </a:extLst>
          </p:cNvPr>
          <p:cNvCxnSpPr>
            <a:cxnSpLocks/>
            <a:stCxn id="120" idx="1"/>
            <a:endCxn id="61" idx="1"/>
          </p:cNvCxnSpPr>
          <p:nvPr/>
        </p:nvCxnSpPr>
        <p:spPr bwMode="auto">
          <a:xfrm rot="10800000">
            <a:off x="3585227" y="3132476"/>
            <a:ext cx="17090" cy="2776716"/>
          </a:xfrm>
          <a:prstGeom prst="bentConnector3">
            <a:avLst>
              <a:gd name="adj1" fmla="val 1437624"/>
            </a:avLst>
          </a:prstGeom>
          <a:noFill/>
          <a:ln w="9525" cap="flat" cmpd="sng" algn="ctr">
            <a:solidFill>
              <a:srgbClr val="FF0000"/>
            </a:solidFill>
            <a:prstDash val="solid"/>
            <a:round/>
            <a:headEnd type="none" w="med" len="med"/>
            <a:tailEnd type="triangle"/>
          </a:ln>
          <a:effectLst/>
        </p:spPr>
      </p:cxnSp>
      <p:cxnSp>
        <p:nvCxnSpPr>
          <p:cNvPr id="151" name="コネクタ: カギ線 63">
            <a:extLst>
              <a:ext uri="{FF2B5EF4-FFF2-40B4-BE49-F238E27FC236}">
                <a16:creationId xmlns:a16="http://schemas.microsoft.com/office/drawing/2014/main" id="{74A7EC50-C77E-4DE8-8C77-ED560E90DAD1}"/>
              </a:ext>
            </a:extLst>
          </p:cNvPr>
          <p:cNvCxnSpPr>
            <a:cxnSpLocks/>
            <a:stCxn id="120" idx="1"/>
            <a:endCxn id="114" idx="2"/>
          </p:cNvCxnSpPr>
          <p:nvPr/>
        </p:nvCxnSpPr>
        <p:spPr bwMode="auto">
          <a:xfrm rot="10800000">
            <a:off x="1389493" y="3184754"/>
            <a:ext cx="2212824" cy="2724439"/>
          </a:xfrm>
          <a:prstGeom prst="bentConnector2">
            <a:avLst/>
          </a:prstGeom>
          <a:noFill/>
          <a:ln w="9525" cap="flat" cmpd="sng" algn="ctr">
            <a:solidFill>
              <a:srgbClr val="FF0000"/>
            </a:solidFill>
            <a:prstDash val="solid"/>
            <a:round/>
            <a:headEnd type="none" w="med" len="med"/>
            <a:tailEnd type="triangle"/>
          </a:ln>
          <a:effectLst/>
        </p:spPr>
      </p:cxnSp>
      <p:sp>
        <p:nvSpPr>
          <p:cNvPr id="154" name="正方形/長方形 153">
            <a:extLst>
              <a:ext uri="{FF2B5EF4-FFF2-40B4-BE49-F238E27FC236}">
                <a16:creationId xmlns:a16="http://schemas.microsoft.com/office/drawing/2014/main" id="{E3DD1662-22B3-4361-9AA5-FC1BB16B1847}"/>
              </a:ext>
            </a:extLst>
          </p:cNvPr>
          <p:cNvSpPr/>
          <p:nvPr/>
        </p:nvSpPr>
        <p:spPr bwMode="auto">
          <a:xfrm>
            <a:off x="7013399" y="5278796"/>
            <a:ext cx="2562057" cy="1107714"/>
          </a:xfrm>
          <a:prstGeom prst="rect">
            <a:avLst/>
          </a:prstGeom>
          <a:solidFill>
            <a:schemeClr val="bg1">
              <a:lumMod val="75000"/>
            </a:schemeClr>
          </a:solidFill>
          <a:ln w="9525">
            <a:noFill/>
            <a:miter lim="800000"/>
            <a:headEnd/>
            <a:tailEnd/>
          </a:ln>
          <a:effectLst/>
        </p:spPr>
        <p:txBody>
          <a:bodyPr wrap="square" rtlCol="0" anchor="t" anchorCtr="0">
            <a:noAutofit/>
          </a:bodyPr>
          <a:lstStyle/>
          <a:p>
            <a:pPr algn="ctr"/>
            <a:r>
              <a:rPr kumimoji="1" lang="ja-JP" altLang="en-US" sz="1600" dirty="0">
                <a:solidFill>
                  <a:schemeClr val="bg1"/>
                </a:solidFill>
                <a:latin typeface="Meiryo UI" panose="020B0604030504040204" pitchFamily="50" charset="-128"/>
                <a:ea typeface="Meiryo UI" panose="020B0604030504040204" pitchFamily="50" charset="-128"/>
              </a:rPr>
              <a:t>ユーザ</a:t>
            </a:r>
            <a:r>
              <a:rPr lang="ja-JP" altLang="en-US" sz="1600" dirty="0">
                <a:solidFill>
                  <a:schemeClr val="bg1"/>
                </a:solidFill>
                <a:latin typeface="Meiryo UI" panose="020B0604030504040204" pitchFamily="50" charset="-128"/>
                <a:ea typeface="Meiryo UI" panose="020B0604030504040204" pitchFamily="50" charset="-128"/>
              </a:rPr>
              <a:t>設定</a:t>
            </a:r>
            <a:endParaRPr kumimoji="1" lang="ja-JP" altLang="en-US" sz="1600" dirty="0">
              <a:solidFill>
                <a:schemeClr val="bg1"/>
              </a:solidFill>
              <a:latin typeface="Meiryo UI" panose="020B0604030504040204" pitchFamily="50" charset="-128"/>
              <a:ea typeface="Meiryo UI" panose="020B0604030504040204" pitchFamily="50" charset="-128"/>
            </a:endParaRPr>
          </a:p>
        </p:txBody>
      </p:sp>
      <p:sp>
        <p:nvSpPr>
          <p:cNvPr id="155" name="テキスト ボックス 154">
            <a:extLst>
              <a:ext uri="{FF2B5EF4-FFF2-40B4-BE49-F238E27FC236}">
                <a16:creationId xmlns:a16="http://schemas.microsoft.com/office/drawing/2014/main" id="{765059D5-4F96-4911-908C-AF8C51F12460}"/>
              </a:ext>
            </a:extLst>
          </p:cNvPr>
          <p:cNvSpPr txBox="1"/>
          <p:nvPr/>
        </p:nvSpPr>
        <p:spPr>
          <a:xfrm>
            <a:off x="7167643" y="5649284"/>
            <a:ext cx="2226892" cy="307777"/>
          </a:xfrm>
          <a:prstGeom prst="rect">
            <a:avLst/>
          </a:prstGeom>
          <a:solidFill>
            <a:schemeClr val="bg1"/>
          </a:solidFill>
          <a:ln w="38100">
            <a:solidFill>
              <a:srgbClr val="FF0000"/>
            </a:solidFill>
          </a:ln>
        </p:spPr>
        <p:txBody>
          <a:bodyPr wrap="none" rtlCol="0">
            <a:noAutofit/>
          </a:bodyPr>
          <a:lstStyle/>
          <a:p>
            <a:pPr algn="l"/>
            <a:r>
              <a:rPr kumimoji="1" lang="en-US" altLang="ja-JP" sz="1400" b="0" i="0" dirty="0">
                <a:solidFill>
                  <a:schemeClr val="tx1"/>
                </a:solidFill>
                <a:effectLst/>
                <a:latin typeface="Meiryo UI" panose="020B0604030504040204" pitchFamily="50" charset="-128"/>
                <a:ea typeface="Meiryo UI" panose="020B0604030504040204" pitchFamily="50" charset="-128"/>
              </a:rPr>
              <a:t>CADDE</a:t>
            </a:r>
            <a:r>
              <a:rPr kumimoji="1" lang="ja-JP" altLang="en-US" sz="1400" b="0" i="0" dirty="0">
                <a:solidFill>
                  <a:schemeClr val="tx1"/>
                </a:solidFill>
                <a:effectLst/>
                <a:latin typeface="Meiryo UI" panose="020B0604030504040204" pitchFamily="50" charset="-128"/>
                <a:ea typeface="Meiryo UI" panose="020B0604030504040204" pitchFamily="50" charset="-128"/>
              </a:rPr>
              <a:t>ユーザ</a:t>
            </a:r>
            <a:r>
              <a:rPr kumimoji="1" lang="en-US" altLang="ja-JP" sz="1400" b="0" i="0" dirty="0">
                <a:solidFill>
                  <a:schemeClr val="tx1"/>
                </a:solidFill>
                <a:effectLst/>
                <a:latin typeface="Meiryo UI" panose="020B0604030504040204" pitchFamily="50" charset="-128"/>
                <a:ea typeface="Meiryo UI" panose="020B0604030504040204" pitchFamily="50" charset="-128"/>
              </a:rPr>
              <a:t>ID(</a:t>
            </a:r>
            <a:r>
              <a:rPr kumimoji="1" lang="ja-JP" altLang="en-US" sz="1400" b="0" i="0" dirty="0">
                <a:solidFill>
                  <a:schemeClr val="tx1"/>
                </a:solidFill>
                <a:effectLst/>
                <a:latin typeface="Meiryo UI" panose="020B0604030504040204" pitchFamily="50" charset="-128"/>
                <a:ea typeface="Meiryo UI" panose="020B0604030504040204" pitchFamily="50" charset="-128"/>
              </a:rPr>
              <a:t>提供者</a:t>
            </a:r>
            <a:r>
              <a:rPr kumimoji="1" lang="en-US" altLang="ja-JP" sz="1400" b="0" i="0" dirty="0">
                <a:solidFill>
                  <a:schemeClr val="tx1"/>
                </a:solidFill>
                <a:effectLst/>
                <a:latin typeface="Meiryo UI" panose="020B0604030504040204" pitchFamily="50" charset="-128"/>
                <a:ea typeface="Meiryo UI" panose="020B0604030504040204" pitchFamily="50" charset="-128"/>
              </a:rPr>
              <a:t>)</a:t>
            </a:r>
            <a:endParaRPr kumimoji="1" lang="ja-JP" altLang="en-US" sz="1400" b="0" i="0" dirty="0">
              <a:solidFill>
                <a:schemeClr val="tx1"/>
              </a:solidFill>
              <a:effectLst/>
              <a:latin typeface="Meiryo UI" panose="020B0604030504040204" pitchFamily="50" charset="-128"/>
              <a:ea typeface="Meiryo UI" panose="020B0604030504040204" pitchFamily="50" charset="-128"/>
            </a:endParaRPr>
          </a:p>
        </p:txBody>
      </p:sp>
      <p:cxnSp>
        <p:nvCxnSpPr>
          <p:cNvPr id="157" name="コネクタ: カギ線 63">
            <a:extLst>
              <a:ext uri="{FF2B5EF4-FFF2-40B4-BE49-F238E27FC236}">
                <a16:creationId xmlns:a16="http://schemas.microsoft.com/office/drawing/2014/main" id="{6352F072-76FB-4CD0-B988-B21F93F2BE67}"/>
              </a:ext>
            </a:extLst>
          </p:cNvPr>
          <p:cNvCxnSpPr>
            <a:cxnSpLocks/>
            <a:stCxn id="34" idx="1"/>
            <a:endCxn id="120" idx="3"/>
          </p:cNvCxnSpPr>
          <p:nvPr/>
        </p:nvCxnSpPr>
        <p:spPr bwMode="auto">
          <a:xfrm rot="10800000">
            <a:off x="5829210" y="5909192"/>
            <a:ext cx="1350491" cy="263082"/>
          </a:xfrm>
          <a:prstGeom prst="bentConnector3">
            <a:avLst>
              <a:gd name="adj1" fmla="val 50000"/>
            </a:avLst>
          </a:prstGeom>
          <a:noFill/>
          <a:ln w="9525" cap="flat" cmpd="sng" algn="ctr">
            <a:solidFill>
              <a:srgbClr val="FF0000"/>
            </a:solidFill>
            <a:prstDash val="solid"/>
            <a:round/>
            <a:headEnd type="none" w="med" len="med"/>
            <a:tailEnd type="triangle"/>
          </a:ln>
          <a:effectLst/>
        </p:spPr>
      </p:cxnSp>
      <p:cxnSp>
        <p:nvCxnSpPr>
          <p:cNvPr id="160" name="コネクタ: カギ線 63">
            <a:extLst>
              <a:ext uri="{FF2B5EF4-FFF2-40B4-BE49-F238E27FC236}">
                <a16:creationId xmlns:a16="http://schemas.microsoft.com/office/drawing/2014/main" id="{53B7FB58-A393-4843-BC05-4E909D18ACF1}"/>
              </a:ext>
            </a:extLst>
          </p:cNvPr>
          <p:cNvCxnSpPr>
            <a:cxnSpLocks/>
            <a:stCxn id="34" idx="1"/>
            <a:endCxn id="75" idx="1"/>
          </p:cNvCxnSpPr>
          <p:nvPr/>
        </p:nvCxnSpPr>
        <p:spPr bwMode="auto">
          <a:xfrm rot="10800000">
            <a:off x="7157920" y="3128072"/>
            <a:ext cx="21781" cy="3044202"/>
          </a:xfrm>
          <a:prstGeom prst="bentConnector3">
            <a:avLst>
              <a:gd name="adj1" fmla="val 1149539"/>
            </a:avLst>
          </a:prstGeom>
          <a:noFill/>
          <a:ln w="9525" cap="flat" cmpd="sng" algn="ctr">
            <a:solidFill>
              <a:srgbClr val="FF0000"/>
            </a:solidFill>
            <a:prstDash val="solid"/>
            <a:round/>
            <a:headEnd type="none" w="med" len="med"/>
            <a:tailEnd type="triangle"/>
          </a:ln>
          <a:effectLst/>
        </p:spPr>
      </p:cxnSp>
      <p:sp>
        <p:nvSpPr>
          <p:cNvPr id="34" name="テキスト ボックス 33">
            <a:extLst>
              <a:ext uri="{FF2B5EF4-FFF2-40B4-BE49-F238E27FC236}">
                <a16:creationId xmlns:a16="http://schemas.microsoft.com/office/drawing/2014/main" id="{CDFA4FC8-5DAE-4453-A099-47715AEE28F3}"/>
              </a:ext>
            </a:extLst>
          </p:cNvPr>
          <p:cNvSpPr txBox="1"/>
          <p:nvPr/>
        </p:nvSpPr>
        <p:spPr>
          <a:xfrm>
            <a:off x="7179700" y="6018385"/>
            <a:ext cx="2226892" cy="307777"/>
          </a:xfrm>
          <a:prstGeom prst="rect">
            <a:avLst/>
          </a:prstGeom>
          <a:solidFill>
            <a:schemeClr val="bg1"/>
          </a:solidFill>
          <a:ln w="38100">
            <a:solidFill>
              <a:srgbClr val="FF0000"/>
            </a:solidFill>
          </a:ln>
        </p:spPr>
        <p:txBody>
          <a:bodyPr wrap="none" rtlCol="0">
            <a:noAutofit/>
          </a:bodyPr>
          <a:lstStyle/>
          <a:p>
            <a:pPr algn="l"/>
            <a:r>
              <a:rPr kumimoji="1" lang="en-US" altLang="ja-JP" sz="1400" b="0" i="0" dirty="0">
                <a:solidFill>
                  <a:schemeClr val="tx1"/>
                </a:solidFill>
                <a:effectLst/>
                <a:latin typeface="Meiryo UI" panose="020B0604030504040204" pitchFamily="50" charset="-128"/>
                <a:ea typeface="Meiryo UI" panose="020B0604030504040204" pitchFamily="50" charset="-128"/>
              </a:rPr>
              <a:t>CADDE</a:t>
            </a:r>
            <a:r>
              <a:rPr kumimoji="1" lang="ja-JP" altLang="en-US" sz="1400" b="0" i="0" dirty="0">
                <a:solidFill>
                  <a:schemeClr val="tx1"/>
                </a:solidFill>
                <a:effectLst/>
                <a:latin typeface="Meiryo UI" panose="020B0604030504040204" pitchFamily="50" charset="-128"/>
                <a:ea typeface="Meiryo UI" panose="020B0604030504040204" pitchFamily="50" charset="-128"/>
              </a:rPr>
              <a:t>ユーザ</a:t>
            </a:r>
            <a:r>
              <a:rPr kumimoji="1" lang="en-US" altLang="ja-JP" sz="1400" b="0" i="0" dirty="0">
                <a:solidFill>
                  <a:schemeClr val="tx1"/>
                </a:solidFill>
                <a:effectLst/>
                <a:latin typeface="Meiryo UI" panose="020B0604030504040204" pitchFamily="50" charset="-128"/>
                <a:ea typeface="Meiryo UI" panose="020B0604030504040204" pitchFamily="50" charset="-128"/>
              </a:rPr>
              <a:t>ID(</a:t>
            </a:r>
            <a:r>
              <a:rPr kumimoji="1" lang="ja-JP" altLang="en-US" sz="1400" b="0" i="0" dirty="0">
                <a:solidFill>
                  <a:schemeClr val="tx1"/>
                </a:solidFill>
                <a:effectLst/>
                <a:latin typeface="Meiryo UI" panose="020B0604030504040204" pitchFamily="50" charset="-128"/>
                <a:ea typeface="Meiryo UI" panose="020B0604030504040204" pitchFamily="50" charset="-128"/>
              </a:rPr>
              <a:t>利用者</a:t>
            </a:r>
            <a:r>
              <a:rPr kumimoji="1" lang="en-US" altLang="ja-JP" sz="1400" b="0" i="0" dirty="0">
                <a:solidFill>
                  <a:schemeClr val="tx1"/>
                </a:solidFill>
                <a:effectLst/>
                <a:latin typeface="Meiryo UI" panose="020B0604030504040204" pitchFamily="50" charset="-128"/>
                <a:ea typeface="Meiryo UI" panose="020B0604030504040204" pitchFamily="50" charset="-128"/>
              </a:rPr>
              <a:t>)</a:t>
            </a:r>
            <a:endParaRPr kumimoji="1" lang="ja-JP" altLang="en-US" sz="1400" b="0" i="0" dirty="0">
              <a:solidFill>
                <a:schemeClr val="tx1"/>
              </a:solidFill>
              <a:effectLst/>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1127B96B-570B-4C0A-9118-7548C11CAA2D}"/>
              </a:ext>
            </a:extLst>
          </p:cNvPr>
          <p:cNvSpPr txBox="1"/>
          <p:nvPr/>
        </p:nvSpPr>
        <p:spPr>
          <a:xfrm>
            <a:off x="2669882" y="5441038"/>
            <a:ext cx="838222" cy="553998"/>
          </a:xfrm>
          <a:prstGeom prst="rect">
            <a:avLst/>
          </a:prstGeom>
          <a:solidFill>
            <a:schemeClr val="bg1"/>
          </a:solidFill>
          <a:ln>
            <a:solidFill>
              <a:srgbClr val="FF0000"/>
            </a:solidFill>
          </a:ln>
        </p:spPr>
        <p:txBody>
          <a:bodyPr wrap="square" rtlCol="0">
            <a:spAutoFit/>
          </a:bodyPr>
          <a:lstStyle/>
          <a:p>
            <a:pPr algn="l"/>
            <a:r>
              <a:rPr kumimoji="1" lang="en-US" altLang="ja-JP" sz="1000" b="1" i="0" dirty="0">
                <a:solidFill>
                  <a:srgbClr val="FF0000"/>
                </a:solidFill>
                <a:effectLst/>
                <a:latin typeface="Meiryo UI" panose="020B0604030504040204" pitchFamily="50" charset="-128"/>
                <a:ea typeface="Meiryo UI" panose="020B0604030504040204" pitchFamily="50" charset="-128"/>
              </a:rPr>
              <a:t>Identity Provider Links</a:t>
            </a:r>
            <a:endParaRPr kumimoji="1" lang="ja-JP" altLang="en-US" sz="1000" b="1" i="0" dirty="0">
              <a:solidFill>
                <a:srgbClr val="FF0000"/>
              </a:solidFill>
              <a:effectLst/>
              <a:latin typeface="Meiryo UI" panose="020B0604030504040204" pitchFamily="50" charset="-128"/>
              <a:ea typeface="Meiryo UI" panose="020B0604030504040204" pitchFamily="50" charset="-128"/>
            </a:endParaRPr>
          </a:p>
        </p:txBody>
      </p:sp>
      <p:sp>
        <p:nvSpPr>
          <p:cNvPr id="37" name="テキスト ボックス 36">
            <a:extLst>
              <a:ext uri="{FF2B5EF4-FFF2-40B4-BE49-F238E27FC236}">
                <a16:creationId xmlns:a16="http://schemas.microsoft.com/office/drawing/2014/main" id="{A8D05603-7A30-48AD-9532-635F21CE35CA}"/>
              </a:ext>
            </a:extLst>
          </p:cNvPr>
          <p:cNvSpPr txBox="1"/>
          <p:nvPr/>
        </p:nvSpPr>
        <p:spPr>
          <a:xfrm>
            <a:off x="6223321" y="5683467"/>
            <a:ext cx="838222" cy="553998"/>
          </a:xfrm>
          <a:prstGeom prst="rect">
            <a:avLst/>
          </a:prstGeom>
          <a:solidFill>
            <a:schemeClr val="bg1"/>
          </a:solidFill>
          <a:ln>
            <a:solidFill>
              <a:srgbClr val="FF0000"/>
            </a:solidFill>
          </a:ln>
        </p:spPr>
        <p:txBody>
          <a:bodyPr wrap="square" rtlCol="0">
            <a:spAutoFit/>
          </a:bodyPr>
          <a:lstStyle/>
          <a:p>
            <a:pPr algn="l"/>
            <a:r>
              <a:rPr kumimoji="1" lang="en-US" altLang="ja-JP" sz="1000" b="1" i="0" dirty="0">
                <a:solidFill>
                  <a:srgbClr val="FF0000"/>
                </a:solidFill>
                <a:effectLst/>
                <a:latin typeface="Meiryo UI" panose="020B0604030504040204" pitchFamily="50" charset="-128"/>
                <a:ea typeface="Meiryo UI" panose="020B0604030504040204" pitchFamily="50" charset="-128"/>
              </a:rPr>
              <a:t>Identity Provider Links</a:t>
            </a:r>
            <a:endParaRPr kumimoji="1" lang="ja-JP" altLang="en-US" sz="1000" b="1" i="0" dirty="0">
              <a:solidFill>
                <a:srgbClr val="FF0000"/>
              </a:solidFill>
              <a:effectLst/>
              <a:latin typeface="Meiryo UI" panose="020B0604030504040204" pitchFamily="50" charset="-128"/>
              <a:ea typeface="Meiryo UI" panose="020B0604030504040204" pitchFamily="50" charset="-128"/>
            </a:endParaRPr>
          </a:p>
        </p:txBody>
      </p:sp>
      <p:sp>
        <p:nvSpPr>
          <p:cNvPr id="40" name="テキスト ボックス 39">
            <a:extLst>
              <a:ext uri="{FF2B5EF4-FFF2-40B4-BE49-F238E27FC236}">
                <a16:creationId xmlns:a16="http://schemas.microsoft.com/office/drawing/2014/main" id="{E60D493E-CC7D-439A-B19B-A498BD05266C}"/>
              </a:ext>
            </a:extLst>
          </p:cNvPr>
          <p:cNvSpPr txBox="1"/>
          <p:nvPr/>
        </p:nvSpPr>
        <p:spPr>
          <a:xfrm>
            <a:off x="7194647" y="4425640"/>
            <a:ext cx="2190164" cy="637942"/>
          </a:xfrm>
          <a:prstGeom prst="rect">
            <a:avLst/>
          </a:prstGeom>
          <a:solidFill>
            <a:schemeClr val="bg1"/>
          </a:solidFill>
          <a:ln>
            <a:solidFill>
              <a:schemeClr val="tx1"/>
            </a:solidFill>
          </a:ln>
        </p:spPr>
        <p:txBody>
          <a:bodyPr wrap="square" rtlCol="0">
            <a:noAutofit/>
          </a:bodyPr>
          <a:lstStyle/>
          <a:p>
            <a:pPr algn="l"/>
            <a:r>
              <a:rPr lang="ja-JP" altLang="en-US" sz="1000" b="1" dirty="0">
                <a:latin typeface="Meiryo UI" panose="020B0604030504040204" pitchFamily="50" charset="-128"/>
                <a:ea typeface="Meiryo UI" panose="020B0604030504040204" pitchFamily="50" charset="-128"/>
              </a:rPr>
              <a:t>認可設定</a:t>
            </a:r>
            <a:endParaRPr kumimoji="1" lang="ja-JP" altLang="en-US" sz="1000" b="1" i="0" dirty="0">
              <a:effectLst/>
              <a:latin typeface="Meiryo UI" panose="020B0604030504040204" pitchFamily="50" charset="-128"/>
              <a:ea typeface="Meiryo UI" panose="020B0604030504040204" pitchFamily="50" charset="-128"/>
            </a:endParaRPr>
          </a:p>
        </p:txBody>
      </p:sp>
      <p:sp>
        <p:nvSpPr>
          <p:cNvPr id="44" name="正方形/長方形 43">
            <a:extLst>
              <a:ext uri="{FF2B5EF4-FFF2-40B4-BE49-F238E27FC236}">
                <a16:creationId xmlns:a16="http://schemas.microsoft.com/office/drawing/2014/main" id="{4D6626B5-7F6E-4B3F-81B6-78F8927BF74B}"/>
              </a:ext>
            </a:extLst>
          </p:cNvPr>
          <p:cNvSpPr/>
          <p:nvPr/>
        </p:nvSpPr>
        <p:spPr bwMode="auto">
          <a:xfrm>
            <a:off x="7249896" y="4748966"/>
            <a:ext cx="547169" cy="265033"/>
          </a:xfrm>
          <a:prstGeom prst="rect">
            <a:avLst/>
          </a:prstGeom>
          <a:solidFill>
            <a:schemeClr val="bg1"/>
          </a:solidFill>
          <a:ln w="38100">
            <a:solidFill>
              <a:schemeClr val="accent5"/>
            </a:solidFill>
            <a:miter lim="800000"/>
            <a:headEnd/>
            <a:tailEnd/>
          </a:ln>
          <a:effectLst/>
        </p:spPr>
        <p:txBody>
          <a:bodyPr wrap="none" rtlCol="0" anchor="ctr" anchorCtr="0">
            <a:noAutofit/>
          </a:bodyPr>
          <a:lstStyle/>
          <a:p>
            <a:pPr algn="ctr"/>
            <a:r>
              <a:rPr kumimoji="1" lang="ja-JP" altLang="en-US" sz="1050" b="1" dirty="0">
                <a:solidFill>
                  <a:schemeClr val="accent5"/>
                </a:solidFill>
                <a:latin typeface="Meiryo UI" panose="020B0604030504040204" pitchFamily="50" charset="-128"/>
                <a:ea typeface="Meiryo UI" panose="020B0604030504040204" pitchFamily="50" charset="-128"/>
              </a:rPr>
              <a:t>リソース</a:t>
            </a:r>
            <a:endParaRPr kumimoji="1" lang="ja-JP" altLang="en-US" sz="1050" b="1" dirty="0">
              <a:solidFill>
                <a:schemeClr val="accent5"/>
              </a:solidFill>
            </a:endParaRPr>
          </a:p>
        </p:txBody>
      </p:sp>
      <p:sp>
        <p:nvSpPr>
          <p:cNvPr id="45" name="正方形/長方形 44">
            <a:extLst>
              <a:ext uri="{FF2B5EF4-FFF2-40B4-BE49-F238E27FC236}">
                <a16:creationId xmlns:a16="http://schemas.microsoft.com/office/drawing/2014/main" id="{8ED06136-2BFF-47F0-867F-8CB3F79396E0}"/>
              </a:ext>
            </a:extLst>
          </p:cNvPr>
          <p:cNvSpPr/>
          <p:nvPr/>
        </p:nvSpPr>
        <p:spPr bwMode="auto">
          <a:xfrm>
            <a:off x="7881035" y="4527832"/>
            <a:ext cx="800108" cy="244682"/>
          </a:xfrm>
          <a:prstGeom prst="rect">
            <a:avLst/>
          </a:prstGeom>
          <a:solidFill>
            <a:schemeClr val="bg1"/>
          </a:solidFill>
          <a:ln w="38100">
            <a:solidFill>
              <a:schemeClr val="accent5"/>
            </a:solidFill>
            <a:miter lim="800000"/>
            <a:headEnd/>
            <a:tailEnd/>
          </a:ln>
          <a:effectLst/>
        </p:spPr>
        <p:txBody>
          <a:bodyPr wrap="none" rtlCol="0" anchor="ctr" anchorCtr="0">
            <a:noAutofit/>
          </a:bodyPr>
          <a:lstStyle/>
          <a:p>
            <a:pPr algn="ctr"/>
            <a:r>
              <a:rPr kumimoji="1" lang="ja-JP" altLang="en-US" sz="1050" b="1" dirty="0">
                <a:solidFill>
                  <a:schemeClr val="accent5"/>
                </a:solidFill>
                <a:latin typeface="Meiryo UI" panose="020B0604030504040204" pitchFamily="50" charset="-128"/>
                <a:ea typeface="Meiryo UI" panose="020B0604030504040204" pitchFamily="50" charset="-128"/>
              </a:rPr>
              <a:t>パーミッション</a:t>
            </a:r>
            <a:endParaRPr kumimoji="1" lang="ja-JP" altLang="en-US" sz="1050" b="1" dirty="0">
              <a:solidFill>
                <a:schemeClr val="accent5"/>
              </a:solidFill>
            </a:endParaRPr>
          </a:p>
        </p:txBody>
      </p:sp>
      <p:sp>
        <p:nvSpPr>
          <p:cNvPr id="49" name="正方形/長方形 48">
            <a:extLst>
              <a:ext uri="{FF2B5EF4-FFF2-40B4-BE49-F238E27FC236}">
                <a16:creationId xmlns:a16="http://schemas.microsoft.com/office/drawing/2014/main" id="{191895B6-CDA7-48FD-ABA8-61CC92D21ED6}"/>
              </a:ext>
            </a:extLst>
          </p:cNvPr>
          <p:cNvSpPr/>
          <p:nvPr/>
        </p:nvSpPr>
        <p:spPr bwMode="auto">
          <a:xfrm>
            <a:off x="8782742" y="4748966"/>
            <a:ext cx="547169" cy="265033"/>
          </a:xfrm>
          <a:prstGeom prst="rect">
            <a:avLst/>
          </a:prstGeom>
          <a:solidFill>
            <a:schemeClr val="bg1"/>
          </a:solidFill>
          <a:ln w="38100">
            <a:solidFill>
              <a:schemeClr val="accent5"/>
            </a:solidFill>
            <a:miter lim="800000"/>
            <a:headEnd/>
            <a:tailEnd/>
          </a:ln>
          <a:effectLst/>
        </p:spPr>
        <p:txBody>
          <a:bodyPr wrap="none" rtlCol="0" anchor="ctr" anchorCtr="0">
            <a:noAutofit/>
          </a:bodyPr>
          <a:lstStyle/>
          <a:p>
            <a:pPr algn="ctr"/>
            <a:r>
              <a:rPr kumimoji="1" lang="ja-JP" altLang="en-US" sz="1050" b="1" dirty="0">
                <a:solidFill>
                  <a:schemeClr val="accent5"/>
                </a:solidFill>
                <a:latin typeface="Meiryo UI" panose="020B0604030504040204" pitchFamily="50" charset="-128"/>
                <a:ea typeface="Meiryo UI" panose="020B0604030504040204" pitchFamily="50" charset="-128"/>
              </a:rPr>
              <a:t>ポリシー</a:t>
            </a:r>
            <a:endParaRPr kumimoji="1" lang="ja-JP" altLang="en-US" sz="1050" b="1" dirty="0">
              <a:solidFill>
                <a:schemeClr val="accent5"/>
              </a:solidFill>
            </a:endParaRPr>
          </a:p>
        </p:txBody>
      </p:sp>
      <p:cxnSp>
        <p:nvCxnSpPr>
          <p:cNvPr id="50" name="コネクタ: カギ線 63">
            <a:extLst>
              <a:ext uri="{FF2B5EF4-FFF2-40B4-BE49-F238E27FC236}">
                <a16:creationId xmlns:a16="http://schemas.microsoft.com/office/drawing/2014/main" id="{17ABABF4-94B4-49BE-9813-1A4DA907ABAC}"/>
              </a:ext>
            </a:extLst>
          </p:cNvPr>
          <p:cNvCxnSpPr>
            <a:cxnSpLocks/>
            <a:stCxn id="49" idx="3"/>
            <a:endCxn id="34" idx="3"/>
          </p:cNvCxnSpPr>
          <p:nvPr/>
        </p:nvCxnSpPr>
        <p:spPr bwMode="auto">
          <a:xfrm>
            <a:off x="9329911" y="4881483"/>
            <a:ext cx="76681" cy="1290791"/>
          </a:xfrm>
          <a:prstGeom prst="bentConnector3">
            <a:avLst>
              <a:gd name="adj1" fmla="val 398118"/>
            </a:avLst>
          </a:prstGeom>
          <a:noFill/>
          <a:ln w="9525" cap="flat" cmpd="sng" algn="ctr">
            <a:solidFill>
              <a:srgbClr val="FF0000"/>
            </a:solidFill>
            <a:prstDash val="solid"/>
            <a:round/>
            <a:headEnd type="none" w="med" len="med"/>
            <a:tailEnd type="triangle"/>
          </a:ln>
          <a:effectLst/>
        </p:spPr>
      </p:cxnSp>
      <p:cxnSp>
        <p:nvCxnSpPr>
          <p:cNvPr id="53" name="コネクタ: カギ線 63">
            <a:extLst>
              <a:ext uri="{FF2B5EF4-FFF2-40B4-BE49-F238E27FC236}">
                <a16:creationId xmlns:a16="http://schemas.microsoft.com/office/drawing/2014/main" id="{23BDFBDD-7570-4778-88C6-9911263281D1}"/>
              </a:ext>
            </a:extLst>
          </p:cNvPr>
          <p:cNvCxnSpPr>
            <a:cxnSpLocks/>
            <a:stCxn id="45" idx="2"/>
            <a:endCxn id="44" idx="3"/>
          </p:cNvCxnSpPr>
          <p:nvPr/>
        </p:nvCxnSpPr>
        <p:spPr bwMode="auto">
          <a:xfrm rot="5400000">
            <a:off x="7984593" y="4584986"/>
            <a:ext cx="108969" cy="484024"/>
          </a:xfrm>
          <a:prstGeom prst="bentConnector2">
            <a:avLst/>
          </a:prstGeom>
          <a:noFill/>
          <a:ln w="9525" cap="flat" cmpd="sng" algn="ctr">
            <a:solidFill>
              <a:schemeClr val="accent5"/>
            </a:solidFill>
            <a:prstDash val="solid"/>
            <a:round/>
            <a:headEnd type="none" w="med" len="med"/>
            <a:tailEnd type="triangle"/>
          </a:ln>
          <a:effectLst/>
        </p:spPr>
      </p:cxnSp>
      <p:cxnSp>
        <p:nvCxnSpPr>
          <p:cNvPr id="56" name="コネクタ: カギ線 63">
            <a:extLst>
              <a:ext uri="{FF2B5EF4-FFF2-40B4-BE49-F238E27FC236}">
                <a16:creationId xmlns:a16="http://schemas.microsoft.com/office/drawing/2014/main" id="{DE8CE300-30E6-452D-B553-50D2F40E152F}"/>
              </a:ext>
            </a:extLst>
          </p:cNvPr>
          <p:cNvCxnSpPr>
            <a:cxnSpLocks/>
            <a:stCxn id="45" idx="2"/>
            <a:endCxn id="49" idx="1"/>
          </p:cNvCxnSpPr>
          <p:nvPr/>
        </p:nvCxnSpPr>
        <p:spPr bwMode="auto">
          <a:xfrm rot="16200000" flipH="1">
            <a:off x="8477431" y="4576171"/>
            <a:ext cx="108969" cy="501653"/>
          </a:xfrm>
          <a:prstGeom prst="bentConnector2">
            <a:avLst/>
          </a:prstGeom>
          <a:noFill/>
          <a:ln w="9525" cap="flat" cmpd="sng" algn="ctr">
            <a:solidFill>
              <a:schemeClr val="accent5"/>
            </a:solidFill>
            <a:prstDash val="solid"/>
            <a:round/>
            <a:headEnd type="none" w="med" len="med"/>
            <a:tailEnd type="triangle"/>
          </a:ln>
          <a:effectLst/>
        </p:spPr>
      </p:cxnSp>
    </p:spTree>
    <p:extLst>
      <p:ext uri="{BB962C8B-B14F-4D97-AF65-F5344CB8AC3E}">
        <p14:creationId xmlns:p14="http://schemas.microsoft.com/office/powerpoint/2010/main" val="1089980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2000" dirty="0">
                <a:latin typeface="Meiryo UI" panose="020B0604030504040204" pitchFamily="50" charset="-128"/>
                <a:ea typeface="Meiryo UI" panose="020B0604030504040204" pitchFamily="50" charset="-128"/>
              </a:rPr>
              <a:t>3. </a:t>
            </a:r>
            <a:r>
              <a:rPr lang="ja-JP" altLang="en-US" sz="2000" dirty="0">
                <a:latin typeface="Meiryo UI" panose="020B0604030504040204" pitchFamily="50" charset="-128"/>
                <a:ea typeface="Meiryo UI" panose="020B0604030504040204" pitchFamily="50" charset="-128"/>
              </a:rPr>
              <a:t>認証認可サービス機能使用 </a:t>
            </a:r>
            <a:r>
              <a:rPr lang="en-US" altLang="ja-JP" sz="2000" dirty="0">
                <a:latin typeface="Meiryo UI" panose="020B0604030504040204" pitchFamily="50" charset="-128"/>
                <a:ea typeface="Meiryo UI" panose="020B0604030504040204" pitchFamily="50" charset="-128"/>
              </a:rPr>
              <a:t>&gt; 3.1 </a:t>
            </a:r>
            <a:r>
              <a:rPr lang="ja-JP" altLang="en-US" sz="2000" dirty="0">
                <a:latin typeface="Meiryo UI" panose="020B0604030504040204" pitchFamily="50" charset="-128"/>
                <a:ea typeface="Meiryo UI" panose="020B0604030504040204" pitchFamily="50" charset="-128"/>
              </a:rPr>
              <a:t>認証認可サービス機能概要</a:t>
            </a:r>
            <a:endParaRPr kumimoji="1" lang="ja-JP" altLang="en-US" sz="20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97485"/>
            <a:ext cx="9482454" cy="159415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認証認可サービスは認証情報および認可情報を管理し、</a:t>
            </a:r>
            <a:r>
              <a:rPr lang="en-US" altLang="ja-JP" sz="1600" dirty="0">
                <a:latin typeface="Meiryo UI" panose="020B0604030504040204" pitchFamily="50" charset="-128"/>
                <a:ea typeface="Meiryo UI" panose="020B0604030504040204" pitchFamily="50" charset="-128"/>
              </a:rPr>
              <a:t>WebApp</a:t>
            </a:r>
            <a:r>
              <a:rPr lang="ja-JP" altLang="en-US" sz="1600" dirty="0">
                <a:latin typeface="Meiryo UI" panose="020B0604030504040204" pitchFamily="50" charset="-128"/>
                <a:ea typeface="Meiryo UI" panose="020B0604030504040204" pitchFamily="50" charset="-128"/>
              </a:rPr>
              <a:t>、利用者コネクタ、提供者コネクタが分野間データ連携基盤利用可能かチェックを行う。</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また、利用者からのデータ取得要求に対し、利用者コネクタ、提供者コネクタからの</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ユーザ</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利用者</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ユーザ</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提供者</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、データ</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リソース</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を元に認可チェックを行う。</a:t>
            </a:r>
          </a:p>
          <a:p>
            <a:r>
              <a:rPr lang="ja-JP" altLang="en-US" sz="1600" dirty="0">
                <a:latin typeface="Meiryo UI" panose="020B0604030504040204" pitchFamily="50" charset="-128"/>
                <a:ea typeface="Meiryo UI" panose="020B0604030504040204" pitchFamily="50" charset="-128"/>
              </a:rPr>
              <a:t>認証認可サービスは、契約締結後契約管理サービスからの更新要求によって、認可情報を更新する。</a:t>
            </a:r>
          </a:p>
        </p:txBody>
      </p:sp>
    </p:spTree>
    <p:extLst>
      <p:ext uri="{BB962C8B-B14F-4D97-AF65-F5344CB8AC3E}">
        <p14:creationId xmlns:p14="http://schemas.microsoft.com/office/powerpoint/2010/main" val="1150919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2000" dirty="0">
                <a:latin typeface="Meiryo UI" panose="020B0604030504040204" pitchFamily="50" charset="-128"/>
                <a:ea typeface="Meiryo UI" panose="020B0604030504040204" pitchFamily="50" charset="-128"/>
              </a:rPr>
              <a:t>3. </a:t>
            </a:r>
            <a:r>
              <a:rPr lang="ja-JP" altLang="en-US" sz="2000" dirty="0">
                <a:latin typeface="Meiryo UI" panose="020B0604030504040204" pitchFamily="50" charset="-128"/>
                <a:ea typeface="Meiryo UI" panose="020B0604030504040204" pitchFamily="50" charset="-128"/>
              </a:rPr>
              <a:t>認証認可サービス機能概要 </a:t>
            </a:r>
            <a:r>
              <a:rPr lang="en-US" altLang="ja-JP" sz="2000" dirty="0">
                <a:latin typeface="Meiryo UI" panose="020B0604030504040204" pitchFamily="50" charset="-128"/>
                <a:ea typeface="Meiryo UI" panose="020B0604030504040204" pitchFamily="50" charset="-128"/>
              </a:rPr>
              <a:t>&gt; 3.2 </a:t>
            </a:r>
            <a:r>
              <a:rPr lang="ja-JP" altLang="en-US" sz="2000" dirty="0">
                <a:latin typeface="Meiryo UI" panose="020B0604030504040204" pitchFamily="50" charset="-128"/>
                <a:ea typeface="Meiryo UI" panose="020B0604030504040204" pitchFamily="50" charset="-128"/>
              </a:rPr>
              <a:t>認証認可サービス機能一覧</a:t>
            </a:r>
            <a:endParaRPr kumimoji="1" lang="ja-JP" altLang="en-US" sz="20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97485"/>
            <a:ext cx="9482454"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認証認可サービスが具備する機能一覧を以下に示す。</a:t>
            </a:r>
            <a:endParaRPr lang="en-US" altLang="ja-JP" sz="1600" dirty="0">
              <a:latin typeface="Meiryo UI" panose="020B0604030504040204" pitchFamily="50" charset="-128"/>
              <a:ea typeface="Meiryo UI" panose="020B0604030504040204" pitchFamily="50" charset="-128"/>
            </a:endParaRPr>
          </a:p>
        </p:txBody>
      </p:sp>
      <p:graphicFrame>
        <p:nvGraphicFramePr>
          <p:cNvPr id="8" name="表 129">
            <a:extLst>
              <a:ext uri="{FF2B5EF4-FFF2-40B4-BE49-F238E27FC236}">
                <a16:creationId xmlns:a16="http://schemas.microsoft.com/office/drawing/2014/main" id="{A40FFEC6-9781-40D2-BF4F-98FF3B53B43E}"/>
              </a:ext>
            </a:extLst>
          </p:cNvPr>
          <p:cNvGraphicFramePr>
            <a:graphicFrameLocks noGrp="1"/>
          </p:cNvGraphicFramePr>
          <p:nvPr>
            <p:extLst>
              <p:ext uri="{D42A27DB-BD31-4B8C-83A1-F6EECF244321}">
                <p14:modId xmlns:p14="http://schemas.microsoft.com/office/powerpoint/2010/main" val="1137358331"/>
              </p:ext>
            </p:extLst>
          </p:nvPr>
        </p:nvGraphicFramePr>
        <p:xfrm>
          <a:off x="218830" y="1157262"/>
          <a:ext cx="9326460" cy="4007785"/>
        </p:xfrm>
        <a:graphic>
          <a:graphicData uri="http://schemas.openxmlformats.org/drawingml/2006/table">
            <a:tbl>
              <a:tblPr>
                <a:tableStyleId>{BC89EF96-8CEA-46FF-86C4-4CE0E7609802}</a:tableStyleId>
              </a:tblPr>
              <a:tblGrid>
                <a:gridCol w="432750">
                  <a:extLst>
                    <a:ext uri="{9D8B030D-6E8A-4147-A177-3AD203B41FA5}">
                      <a16:colId xmlns:a16="http://schemas.microsoft.com/office/drawing/2014/main" val="2913863535"/>
                    </a:ext>
                  </a:extLst>
                </a:gridCol>
                <a:gridCol w="1334383">
                  <a:extLst>
                    <a:ext uri="{9D8B030D-6E8A-4147-A177-3AD203B41FA5}">
                      <a16:colId xmlns:a16="http://schemas.microsoft.com/office/drawing/2014/main" val="3132160870"/>
                    </a:ext>
                  </a:extLst>
                </a:gridCol>
                <a:gridCol w="6229350">
                  <a:extLst>
                    <a:ext uri="{9D8B030D-6E8A-4147-A177-3AD203B41FA5}">
                      <a16:colId xmlns:a16="http://schemas.microsoft.com/office/drawing/2014/main" val="960584879"/>
                    </a:ext>
                  </a:extLst>
                </a:gridCol>
                <a:gridCol w="1329977">
                  <a:extLst>
                    <a:ext uri="{9D8B030D-6E8A-4147-A177-3AD203B41FA5}">
                      <a16:colId xmlns:a16="http://schemas.microsoft.com/office/drawing/2014/main" val="2660938550"/>
                    </a:ext>
                  </a:extLst>
                </a:gridCol>
              </a:tblGrid>
              <a:tr h="213137">
                <a:tc>
                  <a:txBody>
                    <a:bodyPr/>
                    <a:lstStyle/>
                    <a:p>
                      <a:pPr algn="l"/>
                      <a:r>
                        <a:rPr kumimoji="1" lang="en-US" altLang="ja-JP" sz="1400" b="1" dirty="0">
                          <a:latin typeface="Meiryo UI" panose="020B0604030504040204" pitchFamily="50" charset="-128"/>
                          <a:ea typeface="Meiryo UI" panose="020B0604030504040204" pitchFamily="50" charset="-128"/>
                        </a:rPr>
                        <a:t>#</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1400" b="1" dirty="0">
                          <a:latin typeface="Meiryo UI" panose="020B0604030504040204" pitchFamily="50" charset="-128"/>
                          <a:ea typeface="Meiryo UI" panose="020B0604030504040204" pitchFamily="50" charset="-128"/>
                        </a:rPr>
                        <a:t>機能</a:t>
                      </a:r>
                    </a:p>
                  </a:txBody>
                  <a:tcPr>
                    <a:solidFill>
                      <a:schemeClr val="accent1">
                        <a:lumMod val="20000"/>
                        <a:lumOff val="80000"/>
                      </a:schemeClr>
                    </a:solidFill>
                  </a:tcPr>
                </a:tc>
                <a:tc>
                  <a:txBody>
                    <a:bodyPr/>
                    <a:lstStyle/>
                    <a:p>
                      <a:pPr algn="l"/>
                      <a:r>
                        <a:rPr kumimoji="1" lang="ja-JP" altLang="en-US" sz="1400" b="1" dirty="0">
                          <a:latin typeface="Meiryo UI" panose="020B0604030504040204" pitchFamily="50" charset="-128"/>
                          <a:ea typeface="Meiryo UI" panose="020B0604030504040204" pitchFamily="50" charset="-128"/>
                        </a:rPr>
                        <a:t>概要</a:t>
                      </a:r>
                    </a:p>
                  </a:txBody>
                  <a:tcPr>
                    <a:solidFill>
                      <a:schemeClr val="accent1">
                        <a:lumMod val="20000"/>
                        <a:lumOff val="80000"/>
                      </a:schemeClr>
                    </a:solidFill>
                  </a:tcPr>
                </a:tc>
                <a:tc>
                  <a:txBody>
                    <a:bodyPr/>
                    <a:lstStyle/>
                    <a:p>
                      <a:pPr algn="l"/>
                      <a:r>
                        <a:rPr kumimoji="1" lang="ja-JP" altLang="en-US" sz="1400" b="1" dirty="0">
                          <a:latin typeface="Meiryo UI" panose="020B0604030504040204" pitchFamily="50" charset="-128"/>
                          <a:ea typeface="Meiryo UI" panose="020B0604030504040204" pitchFamily="50" charset="-128"/>
                        </a:rPr>
                        <a:t>備考</a:t>
                      </a:r>
                    </a:p>
                  </a:txBody>
                  <a:tcPr>
                    <a:solidFill>
                      <a:schemeClr val="accent1">
                        <a:lumMod val="20000"/>
                        <a:lumOff val="80000"/>
                      </a:schemeClr>
                    </a:solidFill>
                  </a:tcPr>
                </a:tc>
                <a:extLst>
                  <a:ext uri="{0D108BD9-81ED-4DB2-BD59-A6C34878D82A}">
                    <a16:rowId xmlns:a16="http://schemas.microsoft.com/office/drawing/2014/main" val="3357424517"/>
                  </a:ext>
                </a:extLst>
              </a:tr>
              <a:tr h="319705">
                <a:tc>
                  <a:txBody>
                    <a:bodyPr/>
                    <a:lstStyle/>
                    <a:p>
                      <a:pPr algn="l"/>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200" dirty="0">
                          <a:latin typeface="Meiryo UI" panose="020B0604030504040204" pitchFamily="50" charset="-128"/>
                          <a:ea typeface="Meiryo UI" panose="020B0604030504040204" pitchFamily="50" charset="-128"/>
                        </a:rPr>
                        <a:t>認証トークン取得</a:t>
                      </a:r>
                    </a:p>
                  </a:txBody>
                  <a:tcPr/>
                </a:tc>
                <a:tc>
                  <a:txBody>
                    <a:bodyPr/>
                    <a:lstStyle/>
                    <a:p>
                      <a:r>
                        <a:rPr kumimoji="1" lang="ja-JP" altLang="en-US" sz="1200" b="0" dirty="0">
                          <a:latin typeface="Meiryo UI" panose="020B0604030504040204" pitchFamily="50" charset="-128"/>
                          <a:ea typeface="Meiryo UI" panose="020B0604030504040204" pitchFamily="50" charset="-128"/>
                        </a:rPr>
                        <a:t>利用者トークン、利用者コネクタ</a:t>
                      </a:r>
                      <a:r>
                        <a:rPr kumimoji="1" lang="en-US" altLang="ja-JP" sz="1200" b="0" dirty="0">
                          <a:latin typeface="Meiryo UI" panose="020B0604030504040204" pitchFamily="50" charset="-128"/>
                          <a:ea typeface="Meiryo UI" panose="020B0604030504040204" pitchFamily="50" charset="-128"/>
                        </a:rPr>
                        <a:t>ID</a:t>
                      </a:r>
                      <a:r>
                        <a:rPr kumimoji="1" lang="ja-JP" altLang="en-US" sz="1200" b="0" dirty="0">
                          <a:latin typeface="Meiryo UI" panose="020B0604030504040204" pitchFamily="50" charset="-128"/>
                          <a:ea typeface="Meiryo UI" panose="020B0604030504040204" pitchFamily="50" charset="-128"/>
                        </a:rPr>
                        <a:t>、利用者側コネクタのシークレットをパラメータとして、利用者の</a:t>
                      </a:r>
                      <a:r>
                        <a:rPr kumimoji="1" lang="en-US" altLang="ja-JP" sz="1200" b="0" dirty="0">
                          <a:latin typeface="Meiryo UI" panose="020B0604030504040204" pitchFamily="50" charset="-128"/>
                          <a:ea typeface="Meiryo UI" panose="020B0604030504040204" pitchFamily="50" charset="-128"/>
                        </a:rPr>
                        <a:t>ID</a:t>
                      </a:r>
                      <a:r>
                        <a:rPr kumimoji="1" lang="ja-JP" altLang="en-US" sz="1200" b="0" dirty="0">
                          <a:latin typeface="Meiryo UI" panose="020B0604030504040204" pitchFamily="50" charset="-128"/>
                          <a:ea typeface="Meiryo UI" panose="020B0604030504040204" pitchFamily="50" charset="-128"/>
                        </a:rPr>
                        <a:t>提供者と連携し、分野間データ連携基盤の認証用トークンを発行する。</a:t>
                      </a:r>
                      <a:endParaRPr kumimoji="1" lang="en-US" altLang="ja-JP" sz="1200" b="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extLst>
                  <a:ext uri="{0D108BD9-81ED-4DB2-BD59-A6C34878D82A}">
                    <a16:rowId xmlns:a16="http://schemas.microsoft.com/office/drawing/2014/main" val="338407796"/>
                  </a:ext>
                </a:extLst>
              </a:tr>
              <a:tr h="319705">
                <a:tc>
                  <a:txBody>
                    <a:bodyPr/>
                    <a:lstStyle/>
                    <a:p>
                      <a:pPr algn="l"/>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認証トークン検証</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dirty="0">
                          <a:latin typeface="Meiryo UI" panose="020B0604030504040204" pitchFamily="50" charset="-128"/>
                          <a:ea typeface="Meiryo UI" panose="020B0604030504040204" pitchFamily="50" charset="-128"/>
                        </a:rPr>
                        <a:t>認証トークン、利用者コネクタ</a:t>
                      </a:r>
                      <a:r>
                        <a:rPr kumimoji="1" lang="en-US" altLang="ja-JP" sz="1200" b="0" dirty="0">
                          <a:latin typeface="Meiryo UI" panose="020B0604030504040204" pitchFamily="50" charset="-128"/>
                          <a:ea typeface="Meiryo UI" panose="020B0604030504040204" pitchFamily="50" charset="-128"/>
                        </a:rPr>
                        <a:t>ID</a:t>
                      </a:r>
                      <a:r>
                        <a:rPr kumimoji="1" lang="ja-JP" altLang="en-US" sz="1200" b="0" dirty="0">
                          <a:latin typeface="Meiryo UI" panose="020B0604030504040204" pitchFamily="50" charset="-128"/>
                          <a:ea typeface="Meiryo UI" panose="020B0604030504040204" pitchFamily="50" charset="-128"/>
                        </a:rPr>
                        <a:t>、利用者側コネクタのシークレットをパラメータとして、認証トークンを検証する。</a:t>
                      </a:r>
                      <a:endParaRPr kumimoji="1" lang="ja-JP" altLang="en-US" sz="1200" dirty="0">
                        <a:solidFill>
                          <a:srgbClr val="FF0000"/>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extLst>
                  <a:ext uri="{0D108BD9-81ED-4DB2-BD59-A6C34878D82A}">
                    <a16:rowId xmlns:a16="http://schemas.microsoft.com/office/drawing/2014/main" val="690510960"/>
                  </a:ext>
                </a:extLst>
              </a:tr>
              <a:tr h="319705">
                <a:tc>
                  <a:txBody>
                    <a:bodyPr/>
                    <a:lstStyle/>
                    <a:p>
                      <a:pPr algn="l"/>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200" dirty="0">
                          <a:latin typeface="Meiryo UI" panose="020B0604030504040204" pitchFamily="50" charset="-128"/>
                          <a:ea typeface="Meiryo UI" panose="020B0604030504040204" pitchFamily="50" charset="-128"/>
                        </a:rPr>
                        <a:t>認可トークン取得</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dirty="0">
                          <a:latin typeface="Meiryo UI" panose="020B0604030504040204" pitchFamily="50" charset="-128"/>
                          <a:ea typeface="Meiryo UI" panose="020B0604030504040204" pitchFamily="50" charset="-128"/>
                        </a:rPr>
                        <a:t>認証トークン、提供者コネクタ</a:t>
                      </a:r>
                      <a:r>
                        <a:rPr kumimoji="1" lang="en-US" altLang="ja-JP" sz="1200" b="0" dirty="0">
                          <a:latin typeface="Meiryo UI" panose="020B0604030504040204" pitchFamily="50" charset="-128"/>
                          <a:ea typeface="Meiryo UI" panose="020B0604030504040204" pitchFamily="50" charset="-128"/>
                        </a:rPr>
                        <a:t>ID</a:t>
                      </a:r>
                      <a:r>
                        <a:rPr kumimoji="1" lang="ja-JP" altLang="en-US" sz="1200" b="0" dirty="0">
                          <a:latin typeface="Meiryo UI" panose="020B0604030504040204" pitchFamily="50" charset="-128"/>
                          <a:ea typeface="Meiryo UI" panose="020B0604030504040204" pitchFamily="50" charset="-128"/>
                        </a:rPr>
                        <a:t>、提供者側コネクタのシークレットをパラメータとして、認証機能と連携し、認可トークンに発行する。</a:t>
                      </a:r>
                      <a:endParaRPr kumimoji="1" lang="en-US" altLang="ja-JP" sz="1200" b="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extLst>
                  <a:ext uri="{0D108BD9-81ED-4DB2-BD59-A6C34878D82A}">
                    <a16:rowId xmlns:a16="http://schemas.microsoft.com/office/drawing/2014/main" val="1489527336"/>
                  </a:ext>
                </a:extLst>
              </a:tr>
              <a:tr h="319705">
                <a:tc>
                  <a:txBody>
                    <a:bodyPr/>
                    <a:lstStyle/>
                    <a:p>
                      <a:pPr algn="l"/>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200" dirty="0">
                          <a:latin typeface="Meiryo UI" panose="020B0604030504040204" pitchFamily="50" charset="-128"/>
                          <a:ea typeface="Meiryo UI" panose="020B0604030504040204" pitchFamily="50" charset="-128"/>
                        </a:rPr>
                        <a:t>認可トークン検証</a:t>
                      </a:r>
                    </a:p>
                  </a:txBody>
                  <a:tcPr/>
                </a:tc>
                <a:tc>
                  <a:txBody>
                    <a:bodyPr/>
                    <a:lstStyle/>
                    <a:p>
                      <a:pPr algn="l"/>
                      <a:r>
                        <a:rPr kumimoji="1" lang="ja-JP" altLang="en-US" sz="1200" b="0" dirty="0">
                          <a:latin typeface="Meiryo UI" panose="020B0604030504040204" pitchFamily="50" charset="-128"/>
                          <a:ea typeface="Meiryo UI" panose="020B0604030504040204" pitchFamily="50" charset="-128"/>
                        </a:rPr>
                        <a:t>認可トークン、提供者コネクタ</a:t>
                      </a:r>
                      <a:r>
                        <a:rPr kumimoji="1" lang="en-US" altLang="ja-JP" sz="1200" b="0" dirty="0">
                          <a:latin typeface="Meiryo UI" panose="020B0604030504040204" pitchFamily="50" charset="-128"/>
                          <a:ea typeface="Meiryo UI" panose="020B0604030504040204" pitchFamily="50" charset="-128"/>
                        </a:rPr>
                        <a:t>ID</a:t>
                      </a:r>
                      <a:r>
                        <a:rPr kumimoji="1" lang="ja-JP" altLang="en-US" sz="1200" b="0" dirty="0">
                          <a:latin typeface="Meiryo UI" panose="020B0604030504040204" pitchFamily="50" charset="-128"/>
                          <a:ea typeface="Meiryo UI" panose="020B0604030504040204" pitchFamily="50" charset="-128"/>
                        </a:rPr>
                        <a:t>、提供者側コネクタのシークレットをパラメータとして、認可トークンを検証する。</a:t>
                      </a:r>
                      <a:endParaRPr kumimoji="1" lang="ja-JP" altLang="en-US" sz="1200" dirty="0">
                        <a:solidFill>
                          <a:srgbClr val="FF0000"/>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extLst>
                  <a:ext uri="{0D108BD9-81ED-4DB2-BD59-A6C34878D82A}">
                    <a16:rowId xmlns:a16="http://schemas.microsoft.com/office/drawing/2014/main" val="798667143"/>
                  </a:ext>
                </a:extLst>
              </a:tr>
              <a:tr h="258078">
                <a:tc>
                  <a:txBody>
                    <a:bodyPr/>
                    <a:lstStyle/>
                    <a:p>
                      <a:pPr algn="l"/>
                      <a:r>
                        <a:rPr kumimoji="1" lang="en-US" altLang="ja-JP" sz="1200" dirty="0">
                          <a:latin typeface="Meiryo UI" panose="020B0604030504040204" pitchFamily="50" charset="-128"/>
                          <a:ea typeface="Meiryo UI" panose="020B0604030504040204" pitchFamily="50" charset="-128"/>
                        </a:rPr>
                        <a:t>5</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200" dirty="0">
                          <a:latin typeface="Meiryo UI" panose="020B0604030504040204" pitchFamily="50" charset="-128"/>
                          <a:ea typeface="Meiryo UI" panose="020B0604030504040204" pitchFamily="50" charset="-128"/>
                        </a:rPr>
                        <a:t>API</a:t>
                      </a:r>
                      <a:r>
                        <a:rPr kumimoji="1" lang="ja-JP" altLang="en-US" sz="1200" dirty="0">
                          <a:latin typeface="Meiryo UI" panose="020B0604030504040204" pitchFamily="50" charset="-128"/>
                          <a:ea typeface="Meiryo UI" panose="020B0604030504040204" pitchFamily="50" charset="-128"/>
                        </a:rPr>
                        <a:t>トークン取得</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dirty="0">
                          <a:latin typeface="Meiryo UI" panose="020B0604030504040204" pitchFamily="50" charset="-128"/>
                          <a:ea typeface="Meiryo UI" panose="020B0604030504040204" pitchFamily="50" charset="-128"/>
                        </a:rPr>
                        <a:t>提供者コネクタ</a:t>
                      </a:r>
                      <a:r>
                        <a:rPr kumimoji="1" lang="en-US" altLang="ja-JP" sz="1200" b="0" dirty="0">
                          <a:latin typeface="Meiryo UI" panose="020B0604030504040204" pitchFamily="50" charset="-128"/>
                          <a:ea typeface="Meiryo UI" panose="020B0604030504040204" pitchFamily="50" charset="-128"/>
                        </a:rPr>
                        <a:t>ID</a:t>
                      </a:r>
                      <a:r>
                        <a:rPr kumimoji="1" lang="ja-JP" altLang="en-US" sz="1200" b="0" dirty="0">
                          <a:latin typeface="Meiryo UI" panose="020B0604030504040204" pitchFamily="50" charset="-128"/>
                          <a:ea typeface="Meiryo UI" panose="020B0604030504040204" pitchFamily="50" charset="-128"/>
                        </a:rPr>
                        <a:t>、提供者側コネクタのシークレットをパラメータとして、</a:t>
                      </a:r>
                      <a:r>
                        <a:rPr kumimoji="1" lang="en-US" altLang="ja-JP" sz="1200" b="0" dirty="0">
                          <a:latin typeface="Meiryo UI" panose="020B0604030504040204" pitchFamily="50" charset="-128"/>
                          <a:ea typeface="Meiryo UI" panose="020B0604030504040204" pitchFamily="50" charset="-128"/>
                        </a:rPr>
                        <a:t>API</a:t>
                      </a:r>
                      <a:r>
                        <a:rPr kumimoji="1" lang="ja-JP" altLang="en-US" sz="1200" b="0" dirty="0">
                          <a:latin typeface="Meiryo UI" panose="020B0604030504040204" pitchFamily="50" charset="-128"/>
                          <a:ea typeface="Meiryo UI" panose="020B0604030504040204" pitchFamily="50" charset="-128"/>
                        </a:rPr>
                        <a:t>トークンを発行する。</a:t>
                      </a:r>
                      <a:endParaRPr kumimoji="1" lang="en-US" altLang="ja-JP" sz="1200" b="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extLst>
                  <a:ext uri="{0D108BD9-81ED-4DB2-BD59-A6C34878D82A}">
                    <a16:rowId xmlns:a16="http://schemas.microsoft.com/office/drawing/2014/main" val="2591269239"/>
                  </a:ext>
                </a:extLst>
              </a:tr>
              <a:tr h="258078">
                <a:tc>
                  <a:txBody>
                    <a:bodyPr/>
                    <a:lstStyle/>
                    <a:p>
                      <a:pPr algn="l"/>
                      <a:r>
                        <a:rPr kumimoji="1" lang="en-US" altLang="ja-JP" sz="1200" dirty="0">
                          <a:latin typeface="Meiryo UI" panose="020B0604030504040204" pitchFamily="50" charset="-128"/>
                          <a:ea typeface="Meiryo UI" panose="020B0604030504040204" pitchFamily="50" charset="-128"/>
                        </a:rPr>
                        <a:t>6</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200" dirty="0">
                          <a:latin typeface="Meiryo UI" panose="020B0604030504040204" pitchFamily="50" charset="-128"/>
                          <a:ea typeface="Meiryo UI" panose="020B0604030504040204" pitchFamily="50" charset="-128"/>
                        </a:rPr>
                        <a:t>リソース</a:t>
                      </a:r>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取得</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50" charset="-128"/>
                          <a:ea typeface="Meiryo UI" panose="020B0604030504040204" pitchFamily="50" charset="-128"/>
                        </a:rPr>
                        <a:t>API</a:t>
                      </a:r>
                      <a:r>
                        <a:rPr kumimoji="1" lang="ja-JP" altLang="en-US" sz="1200" b="0" dirty="0">
                          <a:latin typeface="Meiryo UI" panose="020B0604030504040204" pitchFamily="50" charset="-128"/>
                          <a:ea typeface="Meiryo UI" panose="020B0604030504040204" pitchFamily="50" charset="-128"/>
                        </a:rPr>
                        <a:t>トークン、リソース</a:t>
                      </a:r>
                      <a:r>
                        <a:rPr kumimoji="1" lang="en-US" altLang="ja-JP" sz="1200" b="0" dirty="0">
                          <a:latin typeface="Meiryo UI" panose="020B0604030504040204" pitchFamily="50" charset="-128"/>
                          <a:ea typeface="Meiryo UI" panose="020B0604030504040204" pitchFamily="50" charset="-128"/>
                        </a:rPr>
                        <a:t>URL</a:t>
                      </a:r>
                      <a:r>
                        <a:rPr kumimoji="1" lang="ja-JP" altLang="en-US" sz="1200" b="0" dirty="0">
                          <a:latin typeface="Meiryo UI" panose="020B0604030504040204" pitchFamily="50" charset="-128"/>
                          <a:ea typeface="Meiryo UI" panose="020B0604030504040204" pitchFamily="50" charset="-128"/>
                        </a:rPr>
                        <a:t>をパラメータとして、リソース</a:t>
                      </a:r>
                      <a:r>
                        <a:rPr kumimoji="1" lang="en-US" altLang="ja-JP" sz="1200" b="0" dirty="0">
                          <a:latin typeface="Meiryo UI" panose="020B0604030504040204" pitchFamily="50" charset="-128"/>
                          <a:ea typeface="Meiryo UI" panose="020B0604030504040204" pitchFamily="50" charset="-128"/>
                        </a:rPr>
                        <a:t>ID</a:t>
                      </a:r>
                      <a:r>
                        <a:rPr kumimoji="1" lang="ja-JP" altLang="en-US" sz="1200" b="0" dirty="0">
                          <a:latin typeface="Meiryo UI" panose="020B0604030504040204" pitchFamily="50" charset="-128"/>
                          <a:ea typeface="Meiryo UI" panose="020B0604030504040204" pitchFamily="50" charset="-128"/>
                        </a:rPr>
                        <a:t>を取得する。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extLst>
                  <a:ext uri="{0D108BD9-81ED-4DB2-BD59-A6C34878D82A}">
                    <a16:rowId xmlns:a16="http://schemas.microsoft.com/office/drawing/2014/main" val="2645655212"/>
                  </a:ext>
                </a:extLst>
              </a:tr>
              <a:tr h="258078">
                <a:tc>
                  <a:txBody>
                    <a:bodyPr/>
                    <a:lstStyle/>
                    <a:p>
                      <a:pPr algn="l"/>
                      <a:r>
                        <a:rPr kumimoji="1" lang="en-US" altLang="ja-JP" sz="1200" dirty="0">
                          <a:latin typeface="Meiryo UI" panose="020B0604030504040204" pitchFamily="50" charset="-128"/>
                          <a:ea typeface="Meiryo UI" panose="020B0604030504040204" pitchFamily="50" charset="-128"/>
                        </a:rPr>
                        <a:t>7</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200" dirty="0">
                          <a:latin typeface="Meiryo UI" panose="020B0604030504040204" pitchFamily="50" charset="-128"/>
                          <a:ea typeface="Meiryo UI" panose="020B0604030504040204" pitchFamily="50" charset="-128"/>
                        </a:rPr>
                        <a:t>リソース情報取得</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50" charset="-128"/>
                          <a:ea typeface="Meiryo UI" panose="020B0604030504040204" pitchFamily="50" charset="-128"/>
                        </a:rPr>
                        <a:t>API</a:t>
                      </a:r>
                      <a:r>
                        <a:rPr kumimoji="1" lang="ja-JP" altLang="en-US" sz="1200" b="0" dirty="0">
                          <a:latin typeface="Meiryo UI" panose="020B0604030504040204" pitchFamily="50" charset="-128"/>
                          <a:ea typeface="Meiryo UI" panose="020B0604030504040204" pitchFamily="50" charset="-128"/>
                        </a:rPr>
                        <a:t>トークン、リソース</a:t>
                      </a:r>
                      <a:r>
                        <a:rPr kumimoji="1" lang="en-US" altLang="ja-JP" sz="1200" b="0" dirty="0">
                          <a:latin typeface="Meiryo UI" panose="020B0604030504040204" pitchFamily="50" charset="-128"/>
                          <a:ea typeface="Meiryo UI" panose="020B0604030504040204" pitchFamily="50" charset="-128"/>
                        </a:rPr>
                        <a:t>ID</a:t>
                      </a:r>
                      <a:r>
                        <a:rPr kumimoji="1" lang="ja-JP" altLang="en-US" sz="1200" b="0" dirty="0">
                          <a:latin typeface="Meiryo UI" panose="020B0604030504040204" pitchFamily="50" charset="-128"/>
                          <a:ea typeface="Meiryo UI" panose="020B0604030504040204" pitchFamily="50" charset="-128"/>
                        </a:rPr>
                        <a:t>をパラメータとして、リソース情報を取得する。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extLst>
                  <a:ext uri="{0D108BD9-81ED-4DB2-BD59-A6C34878D82A}">
                    <a16:rowId xmlns:a16="http://schemas.microsoft.com/office/drawing/2014/main" val="64590595"/>
                  </a:ext>
                </a:extLst>
              </a:tr>
              <a:tr h="258078">
                <a:tc>
                  <a:txBody>
                    <a:bodyPr/>
                    <a:lstStyle/>
                    <a:p>
                      <a:pPr algn="l"/>
                      <a:r>
                        <a:rPr kumimoji="1" lang="en-US" altLang="ja-JP" sz="1200" dirty="0">
                          <a:latin typeface="Meiryo UI" panose="020B0604030504040204" pitchFamily="50" charset="-128"/>
                          <a:ea typeface="Meiryo UI" panose="020B0604030504040204" pitchFamily="50" charset="-128"/>
                        </a:rPr>
                        <a:t>8</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登録</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更新</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50" charset="-128"/>
                          <a:ea typeface="Meiryo UI" panose="020B0604030504040204" pitchFamily="50" charset="-128"/>
                        </a:rPr>
                        <a:t>CADDE</a:t>
                      </a:r>
                      <a:r>
                        <a:rPr kumimoji="1" lang="ja-JP" altLang="en-US" sz="1200" b="0" dirty="0">
                          <a:latin typeface="Meiryo UI" panose="020B0604030504040204" pitchFamily="50" charset="-128"/>
                          <a:ea typeface="Meiryo UI" panose="020B0604030504040204" pitchFamily="50" charset="-128"/>
                        </a:rPr>
                        <a:t>ユーザ</a:t>
                      </a:r>
                      <a:r>
                        <a:rPr kumimoji="1" lang="en-US" altLang="ja-JP" sz="1200" b="0" dirty="0">
                          <a:latin typeface="Meiryo UI" panose="020B0604030504040204" pitchFamily="50" charset="-128"/>
                          <a:ea typeface="Meiryo UI" panose="020B0604030504040204" pitchFamily="50" charset="-128"/>
                        </a:rPr>
                        <a:t>ID</a:t>
                      </a:r>
                      <a:r>
                        <a:rPr kumimoji="1" lang="ja-JP" altLang="en-US" sz="1200" b="0" dirty="0">
                          <a:latin typeface="Meiryo UI" panose="020B0604030504040204" pitchFamily="50" charset="-128"/>
                          <a:ea typeface="Meiryo UI" panose="020B0604030504040204" pitchFamily="50" charset="-128"/>
                        </a:rPr>
                        <a:t>を発行する。</a:t>
                      </a:r>
                      <a:endParaRPr kumimoji="1" lang="en-US" altLang="ja-JP" sz="1200" b="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50" charset="-128"/>
                          <a:ea typeface="Meiryo UI" panose="020B0604030504040204" pitchFamily="50" charset="-128"/>
                        </a:rPr>
                        <a:t>KeyCloak GUI</a:t>
                      </a:r>
                      <a:r>
                        <a:rPr kumimoji="1" lang="ja-JP" altLang="en-US" sz="1200" b="0" dirty="0">
                          <a:latin typeface="Meiryo UI" panose="020B0604030504040204" pitchFamily="50" charset="-128"/>
                          <a:ea typeface="Meiryo UI" panose="020B0604030504040204" pitchFamily="50" charset="-128"/>
                        </a:rPr>
                        <a:t>を用いる</a:t>
                      </a:r>
                    </a:p>
                  </a:txBody>
                  <a:tcPr/>
                </a:tc>
                <a:extLst>
                  <a:ext uri="{0D108BD9-81ED-4DB2-BD59-A6C34878D82A}">
                    <a16:rowId xmlns:a16="http://schemas.microsoft.com/office/drawing/2014/main" val="96233088"/>
                  </a:ext>
                </a:extLst>
              </a:tr>
              <a:tr h="319705">
                <a:tc>
                  <a:txBody>
                    <a:bodyPr/>
                    <a:lstStyle/>
                    <a:p>
                      <a:pPr algn="l"/>
                      <a:r>
                        <a:rPr kumimoji="1" lang="en-US" altLang="ja-JP" sz="1200" dirty="0">
                          <a:latin typeface="Meiryo UI" panose="020B0604030504040204" pitchFamily="50" charset="-128"/>
                          <a:ea typeface="Meiryo UI" panose="020B0604030504040204" pitchFamily="50" charset="-128"/>
                        </a:rPr>
                        <a:t>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有効性検証</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50" charset="-128"/>
                          <a:ea typeface="Meiryo UI" panose="020B0604030504040204" pitchFamily="50" charset="-128"/>
                        </a:rPr>
                        <a:t>CADDE</a:t>
                      </a:r>
                      <a:r>
                        <a:rPr kumimoji="1" lang="ja-JP" altLang="en-US" sz="1200" b="0" dirty="0">
                          <a:latin typeface="Meiryo UI" panose="020B0604030504040204" pitchFamily="50" charset="-128"/>
                          <a:ea typeface="Meiryo UI" panose="020B0604030504040204" pitchFamily="50" charset="-128"/>
                        </a:rPr>
                        <a:t>ユーザ</a:t>
                      </a:r>
                      <a:r>
                        <a:rPr kumimoji="1" lang="en-US" altLang="ja-JP" sz="1200" b="0" dirty="0">
                          <a:latin typeface="Meiryo UI" panose="020B0604030504040204" pitchFamily="50" charset="-128"/>
                          <a:ea typeface="Meiryo UI" panose="020B0604030504040204" pitchFamily="50" charset="-128"/>
                        </a:rPr>
                        <a:t>ID</a:t>
                      </a:r>
                      <a:r>
                        <a:rPr kumimoji="1" lang="ja-JP" altLang="en-US" sz="1200" b="0" dirty="0">
                          <a:latin typeface="Meiryo UI" panose="020B0604030504040204" pitchFamily="50" charset="-128"/>
                          <a:ea typeface="Meiryo UI" panose="020B0604030504040204" pitchFamily="50" charset="-128"/>
                        </a:rPr>
                        <a:t>の有効性を検証する。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2484577614"/>
                  </a:ext>
                </a:extLst>
              </a:tr>
              <a:tr h="162903">
                <a:tc>
                  <a:txBody>
                    <a:bodyPr/>
                    <a:lstStyle/>
                    <a:p>
                      <a:pPr algn="l"/>
                      <a:r>
                        <a:rPr kumimoji="1" lang="en-US" altLang="ja-JP" sz="1200" dirty="0">
                          <a:latin typeface="Meiryo UI" panose="020B0604030504040204" pitchFamily="50" charset="-128"/>
                          <a:ea typeface="Meiryo UI" panose="020B0604030504040204" pitchFamily="50" charset="-128"/>
                        </a:rPr>
                        <a:t>10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200" dirty="0">
                          <a:latin typeface="Meiryo UI" panose="020B0604030504040204" pitchFamily="50" charset="-128"/>
                          <a:ea typeface="Meiryo UI" panose="020B0604030504040204" pitchFamily="50" charset="-128"/>
                        </a:rPr>
                        <a:t>認可情報更新</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契約管理または、提供者により、</a:t>
                      </a:r>
                      <a:r>
                        <a:rPr kumimoji="1" lang="ja-JP" altLang="en-US" sz="1200" dirty="0">
                          <a:solidFill>
                            <a:schemeClr val="tx1"/>
                          </a:solidFill>
                          <a:latin typeface="Meiryo UI" panose="020B0604030504040204" pitchFamily="50" charset="-128"/>
                          <a:ea typeface="Meiryo UI" panose="020B0604030504040204" pitchFamily="50" charset="-128"/>
                        </a:rPr>
                        <a:t>利用者</a:t>
                      </a:r>
                      <a:r>
                        <a:rPr kumimoji="1" lang="en-US" altLang="ja-JP" sz="1200" dirty="0">
                          <a:solidFill>
                            <a:schemeClr val="tx1"/>
                          </a:solidFill>
                          <a:latin typeface="Meiryo UI" panose="020B0604030504040204" pitchFamily="50" charset="-128"/>
                          <a:ea typeface="Meiryo UI" panose="020B0604030504040204" pitchFamily="50" charset="-128"/>
                        </a:rPr>
                        <a:t>ID</a:t>
                      </a:r>
                      <a:r>
                        <a:rPr kumimoji="1" lang="ja-JP" altLang="en-US" sz="1200" dirty="0">
                          <a:solidFill>
                            <a:schemeClr val="tx1"/>
                          </a:solidFill>
                          <a:latin typeface="Meiryo UI" panose="020B0604030504040204" pitchFamily="50" charset="-128"/>
                          <a:ea typeface="Meiryo UI" panose="020B0604030504040204" pitchFamily="50" charset="-128"/>
                        </a:rPr>
                        <a:t>にリソース</a:t>
                      </a:r>
                      <a:r>
                        <a:rPr kumimoji="1" lang="en-US" altLang="ja-JP" sz="1200" dirty="0">
                          <a:solidFill>
                            <a:schemeClr val="tx1"/>
                          </a:solidFill>
                          <a:latin typeface="Meiryo UI" panose="020B0604030504040204" pitchFamily="50" charset="-128"/>
                          <a:ea typeface="Meiryo UI" panose="020B0604030504040204" pitchFamily="50" charset="-128"/>
                        </a:rPr>
                        <a:t>URL</a:t>
                      </a:r>
                      <a:r>
                        <a:rPr kumimoji="1" lang="ja-JP" altLang="en-US" sz="1200" dirty="0">
                          <a:solidFill>
                            <a:schemeClr val="tx1"/>
                          </a:solidFill>
                          <a:latin typeface="Meiryo UI" panose="020B0604030504040204" pitchFamily="50" charset="-128"/>
                          <a:ea typeface="Meiryo UI" panose="020B0604030504040204" pitchFamily="50" charset="-128"/>
                        </a:rPr>
                        <a:t>へのアクセス</a:t>
                      </a:r>
                      <a:r>
                        <a:rPr kumimoji="1" lang="ja-JP" altLang="en-US" sz="1200" dirty="0">
                          <a:latin typeface="Meiryo UI" panose="020B0604030504040204" pitchFamily="50" charset="-128"/>
                          <a:ea typeface="Meiryo UI" panose="020B0604030504040204" pitchFamily="50" charset="-128"/>
                        </a:rPr>
                        <a:t>の可否を設定する。</a:t>
                      </a:r>
                      <a:endParaRPr kumimoji="1" lang="ja-JP" altLang="en-US" sz="1200" b="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1542321412"/>
                  </a:ext>
                </a:extLst>
              </a:tr>
            </a:tbl>
          </a:graphicData>
        </a:graphic>
      </p:graphicFrame>
    </p:spTree>
    <p:extLst>
      <p:ext uri="{BB962C8B-B14F-4D97-AF65-F5344CB8AC3E}">
        <p14:creationId xmlns:p14="http://schemas.microsoft.com/office/powerpoint/2010/main" val="1103136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2000" dirty="0">
                <a:latin typeface="Meiryo UI" panose="020B0604030504040204" pitchFamily="50" charset="-128"/>
                <a:ea typeface="Meiryo UI" panose="020B0604030504040204" pitchFamily="50" charset="-128"/>
              </a:rPr>
              <a:t>3. </a:t>
            </a:r>
            <a:r>
              <a:rPr lang="ja-JP" altLang="en-US" sz="2000" dirty="0">
                <a:latin typeface="Meiryo UI" panose="020B0604030504040204" pitchFamily="50" charset="-128"/>
                <a:ea typeface="Meiryo UI" panose="020B0604030504040204" pitchFamily="50" charset="-128"/>
              </a:rPr>
              <a:t>認証認可サービス機能概要 </a:t>
            </a:r>
            <a:r>
              <a:rPr lang="en-US" altLang="ja-JP" sz="2000" dirty="0">
                <a:latin typeface="Meiryo UI" panose="020B0604030504040204" pitchFamily="50" charset="-128"/>
                <a:ea typeface="Meiryo UI" panose="020B0604030504040204" pitchFamily="50" charset="-128"/>
              </a:rPr>
              <a:t>&gt; 3.3 </a:t>
            </a:r>
            <a:r>
              <a:rPr lang="ja-JP" altLang="en-US" sz="2000" dirty="0">
                <a:latin typeface="Meiryo UI" panose="020B0604030504040204" pitchFamily="50" charset="-128"/>
                <a:ea typeface="Meiryo UI" panose="020B0604030504040204" pitchFamily="50" charset="-128"/>
              </a:rPr>
              <a:t>機能ごとの</a:t>
            </a:r>
            <a:r>
              <a:rPr lang="en-US" altLang="ja-JP" sz="2000" dirty="0">
                <a:latin typeface="Meiryo UI" panose="020B0604030504040204" pitchFamily="50" charset="-128"/>
                <a:ea typeface="Meiryo UI" panose="020B0604030504040204" pitchFamily="50" charset="-128"/>
              </a:rPr>
              <a:t>KeyCloak</a:t>
            </a:r>
            <a:r>
              <a:rPr lang="ja-JP" altLang="en-US" sz="2000" dirty="0">
                <a:latin typeface="Meiryo UI" panose="020B0604030504040204" pitchFamily="50" charset="-128"/>
                <a:ea typeface="Meiryo UI" panose="020B0604030504040204" pitchFamily="50" charset="-128"/>
              </a:rPr>
              <a:t>エンドポイント</a:t>
            </a:r>
            <a:endParaRPr kumimoji="1" lang="ja-JP" altLang="en-US" sz="20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97485"/>
            <a:ext cx="9482454" cy="115389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認証認可サービスの取得機能は対象のレルム及びエンドポイントを特定し、認証認可サーバに</a:t>
            </a:r>
            <a:r>
              <a:rPr lang="en-US" altLang="ja-JP" sz="1600" dirty="0">
                <a:latin typeface="Meiryo UI" panose="020B0604030504040204" pitchFamily="50" charset="-128"/>
                <a:ea typeface="Meiryo UI" panose="020B0604030504040204" pitchFamily="50" charset="-128"/>
              </a:rPr>
              <a:t>HTTP</a:t>
            </a:r>
            <a:r>
              <a:rPr lang="ja-JP" altLang="en-US" sz="1600" dirty="0">
                <a:latin typeface="Meiryo UI" panose="020B0604030504040204" pitchFamily="50" charset="-128"/>
                <a:ea typeface="Meiryo UI" panose="020B0604030504040204" pitchFamily="50" charset="-128"/>
              </a:rPr>
              <a:t>リクエストを行う。</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認証認可サービスが具備する機能ごとの、</a:t>
            </a:r>
            <a:r>
              <a:rPr lang="en-US" altLang="ja-JP" sz="1600" dirty="0">
                <a:latin typeface="Meiryo UI" panose="020B0604030504040204" pitchFamily="50" charset="-128"/>
                <a:ea typeface="Meiryo UI" panose="020B0604030504040204" pitchFamily="50" charset="-128"/>
              </a:rPr>
              <a:t>KeyCloak</a:t>
            </a:r>
            <a:r>
              <a:rPr lang="ja-JP" altLang="en-US" sz="1600" dirty="0">
                <a:latin typeface="Meiryo UI" panose="020B0604030504040204" pitchFamily="50" charset="-128"/>
                <a:ea typeface="Meiryo UI" panose="020B0604030504040204" pitchFamily="50" charset="-128"/>
              </a:rPr>
              <a:t>エンドポイントを以下に示す。</a:t>
            </a:r>
            <a:endParaRPr lang="en-US" altLang="ja-JP" sz="1600" dirty="0">
              <a:latin typeface="Meiryo UI" panose="020B0604030504040204" pitchFamily="50" charset="-128"/>
              <a:ea typeface="Meiryo UI" panose="020B0604030504040204" pitchFamily="50" charset="-128"/>
            </a:endParaRPr>
          </a:p>
        </p:txBody>
      </p:sp>
      <p:graphicFrame>
        <p:nvGraphicFramePr>
          <p:cNvPr id="8" name="表 129">
            <a:extLst>
              <a:ext uri="{FF2B5EF4-FFF2-40B4-BE49-F238E27FC236}">
                <a16:creationId xmlns:a16="http://schemas.microsoft.com/office/drawing/2014/main" id="{A40FFEC6-9781-40D2-BF4F-98FF3B53B43E}"/>
              </a:ext>
            </a:extLst>
          </p:cNvPr>
          <p:cNvGraphicFramePr>
            <a:graphicFrameLocks noGrp="1"/>
          </p:cNvGraphicFramePr>
          <p:nvPr>
            <p:extLst>
              <p:ext uri="{D42A27DB-BD31-4B8C-83A1-F6EECF244321}">
                <p14:modId xmlns:p14="http://schemas.microsoft.com/office/powerpoint/2010/main" val="173523629"/>
              </p:ext>
            </p:extLst>
          </p:nvPr>
        </p:nvGraphicFramePr>
        <p:xfrm>
          <a:off x="204716" y="1587217"/>
          <a:ext cx="9326460" cy="3073485"/>
        </p:xfrm>
        <a:graphic>
          <a:graphicData uri="http://schemas.openxmlformats.org/drawingml/2006/table">
            <a:tbl>
              <a:tblPr>
                <a:tableStyleId>{BC89EF96-8CEA-46FF-86C4-4CE0E7609802}</a:tableStyleId>
              </a:tblPr>
              <a:tblGrid>
                <a:gridCol w="432750">
                  <a:extLst>
                    <a:ext uri="{9D8B030D-6E8A-4147-A177-3AD203B41FA5}">
                      <a16:colId xmlns:a16="http://schemas.microsoft.com/office/drawing/2014/main" val="2913863535"/>
                    </a:ext>
                  </a:extLst>
                </a:gridCol>
                <a:gridCol w="1719087">
                  <a:extLst>
                    <a:ext uri="{9D8B030D-6E8A-4147-A177-3AD203B41FA5}">
                      <a16:colId xmlns:a16="http://schemas.microsoft.com/office/drawing/2014/main" val="3132160870"/>
                    </a:ext>
                  </a:extLst>
                </a:gridCol>
                <a:gridCol w="1467555">
                  <a:extLst>
                    <a:ext uri="{9D8B030D-6E8A-4147-A177-3AD203B41FA5}">
                      <a16:colId xmlns:a16="http://schemas.microsoft.com/office/drawing/2014/main" val="960584879"/>
                    </a:ext>
                  </a:extLst>
                </a:gridCol>
                <a:gridCol w="5707068">
                  <a:extLst>
                    <a:ext uri="{9D8B030D-6E8A-4147-A177-3AD203B41FA5}">
                      <a16:colId xmlns:a16="http://schemas.microsoft.com/office/drawing/2014/main" val="2660938550"/>
                    </a:ext>
                  </a:extLst>
                </a:gridCol>
              </a:tblGrid>
              <a:tr h="198282">
                <a:tc>
                  <a:txBody>
                    <a:bodyPr/>
                    <a:lstStyle/>
                    <a:p>
                      <a:pPr algn="l"/>
                      <a:r>
                        <a:rPr kumimoji="1" lang="en-US" altLang="ja-JP" sz="1400" b="1" dirty="0">
                          <a:latin typeface="Meiryo UI" panose="020B0604030504040204" pitchFamily="50" charset="-128"/>
                          <a:ea typeface="Meiryo UI" panose="020B0604030504040204" pitchFamily="50" charset="-128"/>
                        </a:rPr>
                        <a:t>#</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1400" b="1" dirty="0">
                          <a:latin typeface="Meiryo UI" panose="020B0604030504040204" pitchFamily="50" charset="-128"/>
                          <a:ea typeface="Meiryo UI" panose="020B0604030504040204" pitchFamily="50" charset="-128"/>
                        </a:rPr>
                        <a:t>機能</a:t>
                      </a:r>
                    </a:p>
                  </a:txBody>
                  <a:tcPr>
                    <a:solidFill>
                      <a:schemeClr val="accent1">
                        <a:lumMod val="20000"/>
                        <a:lumOff val="80000"/>
                      </a:schemeClr>
                    </a:solidFill>
                  </a:tcPr>
                </a:tc>
                <a:tc>
                  <a:txBody>
                    <a:bodyPr/>
                    <a:lstStyle/>
                    <a:p>
                      <a:pPr algn="l"/>
                      <a:r>
                        <a:rPr kumimoji="1" lang="ja-JP" altLang="en-US" sz="1400" b="1" dirty="0">
                          <a:latin typeface="Meiryo UI" panose="020B0604030504040204" pitchFamily="50" charset="-128"/>
                          <a:ea typeface="Meiryo UI" panose="020B0604030504040204" pitchFamily="50" charset="-128"/>
                        </a:rPr>
                        <a:t>レルム</a:t>
                      </a:r>
                    </a:p>
                  </a:txBody>
                  <a:tcPr>
                    <a:solidFill>
                      <a:schemeClr val="accent1">
                        <a:lumMod val="20000"/>
                        <a:lumOff val="80000"/>
                      </a:schemeClr>
                    </a:solidFill>
                  </a:tcPr>
                </a:tc>
                <a:tc>
                  <a:txBody>
                    <a:bodyPr/>
                    <a:lstStyle/>
                    <a:p>
                      <a:pPr algn="l"/>
                      <a:r>
                        <a:rPr kumimoji="1" lang="ja-JP" altLang="en-US" sz="1400" b="1" dirty="0">
                          <a:latin typeface="Meiryo UI" panose="020B0604030504040204" pitchFamily="50" charset="-128"/>
                          <a:ea typeface="Meiryo UI" panose="020B0604030504040204" pitchFamily="50" charset="-128"/>
                        </a:rPr>
                        <a:t>エンドポイント</a:t>
                      </a:r>
                    </a:p>
                  </a:txBody>
                  <a:tcPr>
                    <a:solidFill>
                      <a:schemeClr val="accent1">
                        <a:lumMod val="20000"/>
                        <a:lumOff val="80000"/>
                      </a:schemeClr>
                    </a:solidFill>
                  </a:tcPr>
                </a:tc>
                <a:extLst>
                  <a:ext uri="{0D108BD9-81ED-4DB2-BD59-A6C34878D82A}">
                    <a16:rowId xmlns:a16="http://schemas.microsoft.com/office/drawing/2014/main" val="3357424517"/>
                  </a:ext>
                </a:extLst>
              </a:tr>
              <a:tr h="240091">
                <a:tc>
                  <a:txBody>
                    <a:bodyPr/>
                    <a:lstStyle/>
                    <a:p>
                      <a:pPr algn="l"/>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200" dirty="0">
                          <a:latin typeface="Meiryo UI" panose="020B0604030504040204" pitchFamily="50" charset="-128"/>
                          <a:ea typeface="Meiryo UI" panose="020B0604030504040204" pitchFamily="50" charset="-128"/>
                        </a:rPr>
                        <a:t>認証トークン取得</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認証レルム</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/protocol/openid-connect/token</a:t>
                      </a:r>
                    </a:p>
                  </a:txBody>
                  <a:tcPr/>
                </a:tc>
                <a:extLst>
                  <a:ext uri="{0D108BD9-81ED-4DB2-BD59-A6C34878D82A}">
                    <a16:rowId xmlns:a16="http://schemas.microsoft.com/office/drawing/2014/main" val="338407796"/>
                  </a:ext>
                </a:extLst>
              </a:tr>
              <a:tr h="240091">
                <a:tc>
                  <a:txBody>
                    <a:bodyPr/>
                    <a:lstStyle/>
                    <a:p>
                      <a:pPr algn="l"/>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200" dirty="0">
                          <a:latin typeface="Meiryo UI" panose="020B0604030504040204" pitchFamily="50" charset="-128"/>
                          <a:ea typeface="Meiryo UI" panose="020B0604030504040204" pitchFamily="50" charset="-128"/>
                        </a:rPr>
                        <a:t>認証トークン検証</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認証レルム</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/protocol/openid-connect/token/introspect</a:t>
                      </a:r>
                    </a:p>
                  </a:txBody>
                  <a:tcPr/>
                </a:tc>
                <a:extLst>
                  <a:ext uri="{0D108BD9-81ED-4DB2-BD59-A6C34878D82A}">
                    <a16:rowId xmlns:a16="http://schemas.microsoft.com/office/drawing/2014/main" val="209277732"/>
                  </a:ext>
                </a:extLst>
              </a:tr>
              <a:tr h="240091">
                <a:tc>
                  <a:txBody>
                    <a:bodyPr/>
                    <a:lstStyle/>
                    <a:p>
                      <a:pPr algn="l"/>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200" dirty="0">
                          <a:latin typeface="Meiryo UI" panose="020B0604030504040204" pitchFamily="50" charset="-128"/>
                          <a:ea typeface="Meiryo UI" panose="020B0604030504040204" pitchFamily="50" charset="-128"/>
                        </a:rPr>
                        <a:t>認可トークン取得</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認可レルム</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/protocol/openid-connect/token</a:t>
                      </a:r>
                    </a:p>
                  </a:txBody>
                  <a:tcPr/>
                </a:tc>
                <a:extLst>
                  <a:ext uri="{0D108BD9-81ED-4DB2-BD59-A6C34878D82A}">
                    <a16:rowId xmlns:a16="http://schemas.microsoft.com/office/drawing/2014/main" val="690510960"/>
                  </a:ext>
                </a:extLst>
              </a:tr>
              <a:tr h="240091">
                <a:tc>
                  <a:txBody>
                    <a:bodyPr/>
                    <a:lstStyle/>
                    <a:p>
                      <a:pPr algn="l"/>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200" dirty="0">
                          <a:latin typeface="Meiryo UI" panose="020B0604030504040204" pitchFamily="50" charset="-128"/>
                          <a:ea typeface="Meiryo UI" panose="020B0604030504040204" pitchFamily="50" charset="-128"/>
                        </a:rPr>
                        <a:t>認可トークン検証</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認可レルム</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/protocol/openid-connect/token/introspect</a:t>
                      </a:r>
                    </a:p>
                  </a:txBody>
                  <a:tcPr/>
                </a:tc>
                <a:extLst>
                  <a:ext uri="{0D108BD9-81ED-4DB2-BD59-A6C34878D82A}">
                    <a16:rowId xmlns:a16="http://schemas.microsoft.com/office/drawing/2014/main" val="798667143"/>
                  </a:ext>
                </a:extLst>
              </a:tr>
              <a:tr h="240091">
                <a:tc>
                  <a:txBody>
                    <a:bodyPr/>
                    <a:lstStyle/>
                    <a:p>
                      <a:pPr algn="l"/>
                      <a:r>
                        <a:rPr kumimoji="1" lang="en-US" altLang="ja-JP" sz="1200" dirty="0">
                          <a:latin typeface="Meiryo UI" panose="020B0604030504040204" pitchFamily="50" charset="-128"/>
                          <a:ea typeface="Meiryo UI" panose="020B0604030504040204" pitchFamily="50" charset="-128"/>
                        </a:rPr>
                        <a:t>5</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200" dirty="0">
                          <a:latin typeface="Meiryo UI" panose="020B0604030504040204" pitchFamily="50" charset="-128"/>
                          <a:ea typeface="Meiryo UI" panose="020B0604030504040204" pitchFamily="50" charset="-128"/>
                        </a:rPr>
                        <a:t>API</a:t>
                      </a:r>
                      <a:r>
                        <a:rPr kumimoji="1" lang="ja-JP" altLang="en-US" sz="1200" dirty="0">
                          <a:latin typeface="Meiryo UI" panose="020B0604030504040204" pitchFamily="50" charset="-128"/>
                          <a:ea typeface="Meiryo UI" panose="020B0604030504040204" pitchFamily="50" charset="-128"/>
                        </a:rPr>
                        <a:t>トークン取得</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認可レルム</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/protocol/openid-connect/token</a:t>
                      </a:r>
                    </a:p>
                  </a:txBody>
                  <a:tcPr/>
                </a:tc>
                <a:extLst>
                  <a:ext uri="{0D108BD9-81ED-4DB2-BD59-A6C34878D82A}">
                    <a16:rowId xmlns:a16="http://schemas.microsoft.com/office/drawing/2014/main" val="2645655212"/>
                  </a:ext>
                </a:extLst>
              </a:tr>
              <a:tr h="240091">
                <a:tc>
                  <a:txBody>
                    <a:bodyPr/>
                    <a:lstStyle/>
                    <a:p>
                      <a:pPr algn="l"/>
                      <a:r>
                        <a:rPr kumimoji="1" lang="en-US" altLang="ja-JP" sz="1200" dirty="0">
                          <a:latin typeface="Meiryo UI" panose="020B0604030504040204" pitchFamily="50" charset="-128"/>
                          <a:ea typeface="Meiryo UI" panose="020B0604030504040204" pitchFamily="50" charset="-128"/>
                        </a:rPr>
                        <a:t>6</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200" dirty="0">
                          <a:latin typeface="Meiryo UI" panose="020B0604030504040204" pitchFamily="50" charset="-128"/>
                          <a:ea typeface="Meiryo UI" panose="020B0604030504040204" pitchFamily="50" charset="-128"/>
                        </a:rPr>
                        <a:t>リソース</a:t>
                      </a:r>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取得</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認可レルム</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/authz/protection/resource_set</a:t>
                      </a:r>
                    </a:p>
                  </a:txBody>
                  <a:tcPr/>
                </a:tc>
                <a:extLst>
                  <a:ext uri="{0D108BD9-81ED-4DB2-BD59-A6C34878D82A}">
                    <a16:rowId xmlns:a16="http://schemas.microsoft.com/office/drawing/2014/main" val="64590595"/>
                  </a:ext>
                </a:extLst>
              </a:tr>
              <a:tr h="240091">
                <a:tc>
                  <a:txBody>
                    <a:bodyPr/>
                    <a:lstStyle/>
                    <a:p>
                      <a:pPr algn="l"/>
                      <a:r>
                        <a:rPr kumimoji="1" lang="en-US" altLang="ja-JP" sz="1200" dirty="0">
                          <a:latin typeface="Meiryo UI" panose="020B0604030504040204" pitchFamily="50" charset="-128"/>
                          <a:ea typeface="Meiryo UI" panose="020B0604030504040204" pitchFamily="50" charset="-128"/>
                        </a:rPr>
                        <a:t>7</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200" dirty="0">
                          <a:latin typeface="Meiryo UI" panose="020B0604030504040204" pitchFamily="50" charset="-128"/>
                          <a:ea typeface="Meiryo UI" panose="020B0604030504040204" pitchFamily="50" charset="-128"/>
                        </a:rPr>
                        <a:t>リソース情報取得</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認可レルム</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/authz/protection/resource_set/${resource_id}</a:t>
                      </a:r>
                    </a:p>
                  </a:txBody>
                  <a:tcPr/>
                </a:tc>
                <a:extLst>
                  <a:ext uri="{0D108BD9-81ED-4DB2-BD59-A6C34878D82A}">
                    <a16:rowId xmlns:a16="http://schemas.microsoft.com/office/drawing/2014/main" val="96233088"/>
                  </a:ext>
                </a:extLst>
              </a:tr>
              <a:tr h="282815">
                <a:tc>
                  <a:txBody>
                    <a:bodyPr/>
                    <a:lstStyle/>
                    <a:p>
                      <a:pPr algn="l"/>
                      <a:r>
                        <a:rPr kumimoji="1" lang="en-US" altLang="ja-JP" sz="1200" dirty="0">
                          <a:latin typeface="Meiryo UI" panose="020B0604030504040204" pitchFamily="50" charset="-128"/>
                          <a:ea typeface="Meiryo UI" panose="020B0604030504040204" pitchFamily="50" charset="-128"/>
                        </a:rPr>
                        <a:t>8</a:t>
                      </a:r>
                      <a:endParaRPr kumimoji="1" lang="ja-JP" altLang="en-US" sz="1200" dirty="0">
                        <a:latin typeface="Meiryo UI" panose="020B0604030504040204" pitchFamily="50" charset="-128"/>
                        <a:ea typeface="Meiryo UI" panose="020B0604030504040204" pitchFamily="50" charset="-128"/>
                      </a:endParaRPr>
                    </a:p>
                  </a:txBody>
                  <a:tcPr>
                    <a:solidFill>
                      <a:schemeClr val="bg1">
                        <a:lumMod val="75000"/>
                      </a:schemeClr>
                    </a:solidFill>
                  </a:tcPr>
                </a:tc>
                <a:tc>
                  <a:txBody>
                    <a:bodyPr/>
                    <a:lstStyle/>
                    <a:p>
                      <a:pPr algn="l"/>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登録</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更新</a:t>
                      </a:r>
                    </a:p>
                  </a:txBody>
                  <a:tcPr>
                    <a:solidFill>
                      <a:schemeClr val="bg1">
                        <a:lumMod val="75000"/>
                      </a:schemeClr>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p>
                  </a:txBody>
                  <a:tcPr>
                    <a:solidFill>
                      <a:schemeClr val="bg1">
                        <a:lumMod val="75000"/>
                      </a:schemeClr>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p>
                  </a:txBody>
                  <a:tcPr>
                    <a:solidFill>
                      <a:schemeClr val="bg1">
                        <a:lumMod val="75000"/>
                      </a:schemeClr>
                    </a:solidFill>
                  </a:tcPr>
                </a:tc>
                <a:extLst>
                  <a:ext uri="{0D108BD9-81ED-4DB2-BD59-A6C34878D82A}">
                    <a16:rowId xmlns:a16="http://schemas.microsoft.com/office/drawing/2014/main" val="2484577614"/>
                  </a:ext>
                </a:extLst>
              </a:tr>
              <a:tr h="282815">
                <a:tc>
                  <a:txBody>
                    <a:bodyPr/>
                    <a:lstStyle/>
                    <a:p>
                      <a:pPr algn="l"/>
                      <a:r>
                        <a:rPr kumimoji="1" lang="en-US" altLang="ja-JP" sz="1200" dirty="0">
                          <a:latin typeface="Meiryo UI" panose="020B0604030504040204" pitchFamily="50" charset="-128"/>
                          <a:ea typeface="Meiryo UI" panose="020B0604030504040204" pitchFamily="50" charset="-128"/>
                        </a:rPr>
                        <a:t>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有効性検証</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認証レルム</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/protocol/openid-connect/userinfo</a:t>
                      </a:r>
                    </a:p>
                  </a:txBody>
                  <a:tcPr/>
                </a:tc>
                <a:extLst>
                  <a:ext uri="{0D108BD9-81ED-4DB2-BD59-A6C34878D82A}">
                    <a16:rowId xmlns:a16="http://schemas.microsoft.com/office/drawing/2014/main" val="1542321412"/>
                  </a:ext>
                </a:extLst>
              </a:tr>
              <a:tr h="282815">
                <a:tc>
                  <a:txBody>
                    <a:bodyPr/>
                    <a:lstStyle/>
                    <a:p>
                      <a:pPr algn="l"/>
                      <a:r>
                        <a:rPr kumimoji="1" lang="en-US" altLang="ja-JP" sz="1200" dirty="0">
                          <a:latin typeface="Meiryo UI" panose="020B0604030504040204" pitchFamily="50" charset="-128"/>
                          <a:ea typeface="Meiryo UI" panose="020B0604030504040204" pitchFamily="50" charset="-128"/>
                        </a:rPr>
                        <a:t>10</a:t>
                      </a:r>
                      <a:endParaRPr kumimoji="1" lang="ja-JP" altLang="en-US" sz="1200" dirty="0">
                        <a:latin typeface="Meiryo UI" panose="020B0604030504040204" pitchFamily="50" charset="-128"/>
                        <a:ea typeface="Meiryo UI" panose="020B0604030504040204" pitchFamily="50" charset="-128"/>
                      </a:endParaRPr>
                    </a:p>
                  </a:txBody>
                  <a:tcPr>
                    <a:solidFill>
                      <a:schemeClr val="bg1">
                        <a:lumMod val="75000"/>
                      </a:schemeClr>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認可情報更新</a:t>
                      </a:r>
                    </a:p>
                  </a:txBody>
                  <a:tcPr>
                    <a:solidFill>
                      <a:schemeClr val="bg1">
                        <a:lumMod val="75000"/>
                      </a:schemeClr>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p>
                  </a:txBody>
                  <a:tcPr>
                    <a:solidFill>
                      <a:schemeClr val="bg1">
                        <a:lumMod val="75000"/>
                      </a:schemeClr>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p>
                  </a:txBody>
                  <a:tcPr>
                    <a:solidFill>
                      <a:schemeClr val="bg1">
                        <a:lumMod val="75000"/>
                      </a:schemeClr>
                    </a:solidFill>
                  </a:tcPr>
                </a:tc>
                <a:extLst>
                  <a:ext uri="{0D108BD9-81ED-4DB2-BD59-A6C34878D82A}">
                    <a16:rowId xmlns:a16="http://schemas.microsoft.com/office/drawing/2014/main" val="1092476405"/>
                  </a:ext>
                </a:extLst>
              </a:tr>
            </a:tbl>
          </a:graphicData>
        </a:graphic>
      </p:graphicFrame>
      <p:sp>
        <p:nvSpPr>
          <p:cNvPr id="5" name="テキスト ボックス 4">
            <a:extLst>
              <a:ext uri="{FF2B5EF4-FFF2-40B4-BE49-F238E27FC236}">
                <a16:creationId xmlns:a16="http://schemas.microsoft.com/office/drawing/2014/main" id="{80FEFBA5-361E-47A9-9307-33B3F98AF25A}"/>
              </a:ext>
            </a:extLst>
          </p:cNvPr>
          <p:cNvSpPr txBox="1"/>
          <p:nvPr/>
        </p:nvSpPr>
        <p:spPr>
          <a:xfrm>
            <a:off x="204716" y="4738596"/>
            <a:ext cx="9482454" cy="1910560"/>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1-7</a:t>
            </a:r>
            <a:r>
              <a:rPr lang="ja-JP" altLang="en-US" sz="1600" dirty="0">
                <a:latin typeface="Meiryo UI" panose="020B0604030504040204" pitchFamily="50" charset="-128"/>
                <a:ea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rPr>
              <a:t>nginx</a:t>
            </a:r>
            <a:r>
              <a:rPr lang="ja-JP" altLang="en-US" sz="1600" dirty="0">
                <a:latin typeface="Meiryo UI" panose="020B0604030504040204" pitchFamily="50" charset="-128"/>
                <a:ea typeface="Meiryo UI" panose="020B0604030504040204" pitchFamily="50" charset="-128"/>
              </a:rPr>
              <a:t>でリダイレクトするイメージ</a:t>
            </a:r>
            <a:endParaRPr lang="en-US" altLang="ja-JP" sz="1600" dirty="0">
              <a:latin typeface="Meiryo UI" panose="020B0604030504040204" pitchFamily="50" charset="-128"/>
              <a:ea typeface="Meiryo UI" panose="020B0604030504040204" pitchFamily="50" charset="-128"/>
              <a:hlinkClick r:id="rId2">
                <a:extLst>
                  <a:ext uri="{A12FA001-AC4F-418D-AE19-62706E023703}">
                    <ahyp:hlinkClr xmlns:ahyp="http://schemas.microsoft.com/office/drawing/2018/hyperlinkcolor" val="tx"/>
                  </a:ext>
                </a:extLst>
              </a:hlinkClick>
            </a:endParaRPr>
          </a:p>
          <a:p>
            <a:endParaRPr lang="en-US" altLang="ja-JP" sz="1600" dirty="0">
              <a:latin typeface="Meiryo UI" panose="020B0604030504040204" pitchFamily="50" charset="-128"/>
              <a:ea typeface="Meiryo UI" panose="020B0604030504040204" pitchFamily="50" charset="-128"/>
              <a:hlinkClick r:id="rId2">
                <a:extLst>
                  <a:ext uri="{A12FA001-AC4F-418D-AE19-62706E023703}">
                    <ahyp:hlinkClr xmlns:ahyp="http://schemas.microsoft.com/office/drawing/2018/hyperlinkcolor" val="tx"/>
                  </a:ext>
                </a:extLst>
              </a:hlinkClick>
            </a:endParaRPr>
          </a:p>
          <a:p>
            <a:r>
              <a:rPr lang="ja-JP" altLang="en-US" sz="1600" dirty="0">
                <a:solidFill>
                  <a:srgbClr val="0563C1"/>
                </a:solidFill>
                <a:latin typeface="Meiryo UI" panose="020B0604030504040204" pitchFamily="50" charset="-128"/>
                <a:ea typeface="Meiryo UI" panose="020B0604030504040204" pitchFamily="50" charset="-128"/>
              </a:rPr>
              <a:t>認証認可サーバ（</a:t>
            </a:r>
            <a:r>
              <a:rPr lang="en-US" altLang="ja-JP" sz="1600" dirty="0">
                <a:solidFill>
                  <a:srgbClr val="0563C1"/>
                </a:solidFill>
                <a:latin typeface="Meiryo UI" panose="020B0604030504040204" pitchFamily="50" charset="-128"/>
                <a:ea typeface="Meiryo UI" panose="020B0604030504040204" pitchFamily="50" charset="-128"/>
              </a:rPr>
              <a:t>nginx</a:t>
            </a:r>
            <a:r>
              <a:rPr lang="ja-JP" altLang="en-US" sz="1600" dirty="0">
                <a:solidFill>
                  <a:srgbClr val="0563C1"/>
                </a:solidFill>
                <a:latin typeface="Meiryo UI" panose="020B0604030504040204" pitchFamily="50" charset="-128"/>
                <a:ea typeface="Meiryo UI" panose="020B0604030504040204" pitchFamily="50" charset="-128"/>
              </a:rPr>
              <a:t>）に「</a:t>
            </a:r>
            <a:r>
              <a:rPr lang="en-US" altLang="ja-JP" sz="1600" dirty="0">
                <a:solidFill>
                  <a:srgbClr val="0563C1"/>
                </a:solidFill>
                <a:latin typeface="Meiryo UI" panose="020B0604030504040204" pitchFamily="50" charset="-128"/>
                <a:ea typeface="Meiryo UI" panose="020B0604030504040204" pitchFamily="50" charset="-128"/>
              </a:rPr>
              <a:t>GET </a:t>
            </a:r>
            <a:r>
              <a:rPr lang="en-US" altLang="ja-JP" sz="1600" dirty="0">
                <a:latin typeface="Meiryo UI" panose="020B0604030504040204" pitchFamily="50" charset="-128"/>
                <a:ea typeface="Meiryo UI" panose="020B0604030504040204" pitchFamily="50" charset="-128"/>
              </a:rPr>
              <a:t>https://</a:t>
            </a:r>
            <a:r>
              <a:rPr lang="ja-JP" altLang="en-US" sz="1600" dirty="0">
                <a:latin typeface="Meiryo UI" panose="020B0604030504040204" pitchFamily="50" charset="-128"/>
                <a:ea typeface="Meiryo UI" panose="020B0604030504040204" pitchFamily="50" charset="-128"/>
              </a:rPr>
              <a:t>認証認可サーバ：ポート番号</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レルム</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トークン」でリクエストが届く</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KeyCloak</a:t>
            </a:r>
            <a:r>
              <a:rPr lang="ja-JP" altLang="en-US" sz="1600" dirty="0">
                <a:latin typeface="Meiryo UI" panose="020B0604030504040204" pitchFamily="50" charset="-128"/>
                <a:ea typeface="Meiryo UI" panose="020B0604030504040204" pitchFamily="50" charset="-128"/>
              </a:rPr>
              <a:t>サーバに「</a:t>
            </a:r>
            <a:r>
              <a:rPr lang="en-US" altLang="ja-JP" sz="1600" dirty="0">
                <a:latin typeface="Meiryo UI" panose="020B0604030504040204" pitchFamily="50" charset="-128"/>
                <a:ea typeface="Meiryo UI" panose="020B0604030504040204" pitchFamily="50" charset="-128"/>
              </a:rPr>
              <a:t>GET</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https://KeyCloak</a:t>
            </a:r>
            <a:r>
              <a:rPr lang="ja-JP" altLang="en-US" sz="1600" dirty="0">
                <a:latin typeface="Meiryo UI" panose="020B0604030504040204" pitchFamily="50" charset="-128"/>
                <a:ea typeface="Meiryo UI" panose="020B0604030504040204" pitchFamily="50" charset="-128"/>
              </a:rPr>
              <a:t>サーバ：ポート番号</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レルム</a:t>
            </a:r>
            <a:r>
              <a:rPr lang="en-US" altLang="ja-JP" sz="1600" dirty="0">
                <a:latin typeface="Meiryo UI" panose="020B0604030504040204" pitchFamily="50" charset="-128"/>
                <a:ea typeface="Meiryo UI" panose="020B0604030504040204" pitchFamily="50" charset="-128"/>
              </a:rPr>
              <a:t>/</a:t>
            </a:r>
            <a:r>
              <a:rPr kumimoji="1" lang="en-US" altLang="ja-JP" sz="1600" dirty="0">
                <a:latin typeface="Meiryo UI" panose="020B0604030504040204" pitchFamily="50" charset="-128"/>
                <a:ea typeface="Meiryo UI" panose="020B0604030504040204" pitchFamily="50" charset="-128"/>
              </a:rPr>
              <a:t>protocol/openid-connect/token</a:t>
            </a:r>
            <a:r>
              <a:rPr kumimoji="1" lang="ja-JP" altLang="en-US" sz="1600" dirty="0">
                <a:latin typeface="Meiryo UI" panose="020B0604030504040204" pitchFamily="50" charset="-128"/>
                <a:ea typeface="Meiryo UI" panose="020B0604030504040204" pitchFamily="50" charset="-128"/>
              </a:rPr>
              <a:t>」でリダイレクト</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95898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2000" dirty="0">
                <a:latin typeface="Meiryo UI" panose="020B0604030504040204" pitchFamily="50" charset="-128"/>
                <a:ea typeface="Meiryo UI" panose="020B0604030504040204" pitchFamily="50" charset="-128"/>
              </a:rPr>
              <a:t>4. </a:t>
            </a:r>
            <a:r>
              <a:rPr lang="ja-JP" altLang="en-US" sz="2000" dirty="0">
                <a:latin typeface="Meiryo UI" panose="020B0604030504040204" pitchFamily="50" charset="-128"/>
                <a:ea typeface="Meiryo UI" panose="020B0604030504040204" pitchFamily="50" charset="-128"/>
              </a:rPr>
              <a:t>認証認可サービス内部ソフトウェア</a:t>
            </a:r>
            <a:r>
              <a:rPr lang="ja-JP" altLang="en-US" sz="2000" dirty="0">
                <a:solidFill>
                  <a:schemeClr val="tx1"/>
                </a:solidFill>
                <a:latin typeface="Meiryo UI" panose="020B0604030504040204" pitchFamily="50" charset="-128"/>
                <a:ea typeface="Meiryo UI" panose="020B0604030504040204" pitchFamily="50" charset="-128"/>
              </a:rPr>
              <a:t>構成</a:t>
            </a:r>
            <a:endParaRPr kumimoji="1" lang="ja-JP" altLang="en-US" sz="2000" dirty="0">
              <a:solidFill>
                <a:schemeClr val="tx1"/>
              </a:solidFill>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30810"/>
            <a:ext cx="9482454"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認証認可のソフトウェア構成を示す。</a:t>
            </a:r>
            <a:endParaRPr lang="en-US" altLang="ja-JP" sz="1600" dirty="0">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7E5C8FD4-CF53-46A9-BB59-7A635FE278BF}"/>
              </a:ext>
            </a:extLst>
          </p:cNvPr>
          <p:cNvSpPr/>
          <p:nvPr/>
        </p:nvSpPr>
        <p:spPr bwMode="auto">
          <a:xfrm>
            <a:off x="1755315" y="1001900"/>
            <a:ext cx="6926642" cy="3875407"/>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ja-JP" altLang="en-US" sz="1050" u="sng" dirty="0">
                <a:latin typeface="Meiryo UI" panose="020B0604030504040204" pitchFamily="50" charset="-128"/>
                <a:ea typeface="Meiryo UI" panose="020B0604030504040204" pitchFamily="50" charset="-128"/>
              </a:rPr>
              <a:t>認証認可 </a:t>
            </a:r>
            <a:r>
              <a:rPr lang="en-US" altLang="ja-JP" sz="1050" u="sng" dirty="0">
                <a:latin typeface="Meiryo UI" panose="020B0604030504040204" pitchFamily="50" charset="-128"/>
                <a:ea typeface="Meiryo UI" panose="020B0604030504040204" pitchFamily="50" charset="-128"/>
              </a:rPr>
              <a:t>Docker</a:t>
            </a:r>
            <a:r>
              <a:rPr lang="ja-JP" altLang="en-US" sz="1050" u="sng" dirty="0">
                <a:latin typeface="Meiryo UI" panose="020B0604030504040204" pitchFamily="50" charset="-128"/>
                <a:ea typeface="Meiryo UI" panose="020B0604030504040204" pitchFamily="50" charset="-128"/>
              </a:rPr>
              <a:t>コンテナ群</a:t>
            </a:r>
            <a:endParaRPr lang="en-US" altLang="ja-JP" sz="1050" u="sng" dirty="0">
              <a:latin typeface="Meiryo UI" panose="020B0604030504040204" pitchFamily="50" charset="-128"/>
              <a:ea typeface="Meiryo UI" panose="020B0604030504040204" pitchFamily="50" charset="-128"/>
            </a:endParaRPr>
          </a:p>
        </p:txBody>
      </p:sp>
      <p:sp>
        <p:nvSpPr>
          <p:cNvPr id="122" name="正方形/長方形 121">
            <a:extLst>
              <a:ext uri="{FF2B5EF4-FFF2-40B4-BE49-F238E27FC236}">
                <a16:creationId xmlns:a16="http://schemas.microsoft.com/office/drawing/2014/main" id="{E6FF8B4A-A5FF-420D-AC6C-CA02030B3565}"/>
              </a:ext>
            </a:extLst>
          </p:cNvPr>
          <p:cNvSpPr/>
          <p:nvPr/>
        </p:nvSpPr>
        <p:spPr bwMode="auto">
          <a:xfrm>
            <a:off x="203722" y="1188212"/>
            <a:ext cx="905002" cy="679083"/>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ja-JP" altLang="en-US" sz="1200" u="sng" dirty="0">
                <a:latin typeface="Meiryo UI" panose="020B0604030504040204" pitchFamily="50" charset="-128"/>
                <a:ea typeface="Meiryo UI" panose="020B0604030504040204" pitchFamily="50" charset="-128"/>
              </a:rPr>
              <a:t>利用者</a:t>
            </a:r>
            <a:endParaRPr lang="en-US" altLang="ja-JP" sz="1200" u="sng" dirty="0">
              <a:latin typeface="Meiryo UI" panose="020B0604030504040204" pitchFamily="50" charset="-128"/>
              <a:ea typeface="Meiryo UI" panose="020B0604030504040204" pitchFamily="50" charset="-128"/>
            </a:endParaRPr>
          </a:p>
          <a:p>
            <a:r>
              <a:rPr lang="en-US" altLang="ja-JP" sz="1200" u="sng" dirty="0">
                <a:latin typeface="Meiryo UI" panose="020B0604030504040204" pitchFamily="50" charset="-128"/>
                <a:ea typeface="Meiryo UI" panose="020B0604030504040204" pitchFamily="50" charset="-128"/>
              </a:rPr>
              <a:t>WebApp</a:t>
            </a:r>
          </a:p>
        </p:txBody>
      </p:sp>
      <p:sp>
        <p:nvSpPr>
          <p:cNvPr id="127" name="正方形/長方形 126">
            <a:extLst>
              <a:ext uri="{FF2B5EF4-FFF2-40B4-BE49-F238E27FC236}">
                <a16:creationId xmlns:a16="http://schemas.microsoft.com/office/drawing/2014/main" id="{A0DA9E20-904D-4653-9108-A8FB7C32638D}"/>
              </a:ext>
            </a:extLst>
          </p:cNvPr>
          <p:cNvSpPr/>
          <p:nvPr/>
        </p:nvSpPr>
        <p:spPr bwMode="auto">
          <a:xfrm>
            <a:off x="193765" y="1995519"/>
            <a:ext cx="905002" cy="679083"/>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200" u="sng" dirty="0">
                <a:latin typeface="Meiryo UI" panose="020B0604030504040204" pitchFamily="50" charset="-128"/>
                <a:ea typeface="Meiryo UI" panose="020B0604030504040204" pitchFamily="50" charset="-128"/>
              </a:rPr>
              <a:t>利用者</a:t>
            </a:r>
            <a:endParaRPr lang="en-US" altLang="ja-JP" sz="1200" u="sng" dirty="0">
              <a:latin typeface="Meiryo UI" panose="020B0604030504040204" pitchFamily="50" charset="-128"/>
              <a:ea typeface="Meiryo UI" panose="020B0604030504040204" pitchFamily="50" charset="-128"/>
            </a:endParaRPr>
          </a:p>
          <a:p>
            <a:pPr algn="ctr"/>
            <a:r>
              <a:rPr lang="ja-JP" altLang="en-US" sz="1200" u="sng" dirty="0">
                <a:latin typeface="Meiryo UI" panose="020B0604030504040204" pitchFamily="50" charset="-128"/>
                <a:ea typeface="Meiryo UI" panose="020B0604030504040204" pitchFamily="50" charset="-128"/>
              </a:rPr>
              <a:t>コネクタ</a:t>
            </a:r>
            <a:endParaRPr lang="en-US" altLang="ja-JP" sz="1200" u="sng" dirty="0">
              <a:latin typeface="Meiryo UI" panose="020B0604030504040204" pitchFamily="50" charset="-128"/>
              <a:ea typeface="Meiryo UI" panose="020B0604030504040204" pitchFamily="50" charset="-128"/>
            </a:endParaRPr>
          </a:p>
        </p:txBody>
      </p:sp>
      <p:cxnSp>
        <p:nvCxnSpPr>
          <p:cNvPr id="137" name="直線矢印コネクタ 136">
            <a:extLst>
              <a:ext uri="{FF2B5EF4-FFF2-40B4-BE49-F238E27FC236}">
                <a16:creationId xmlns:a16="http://schemas.microsoft.com/office/drawing/2014/main" id="{9792DACC-FC5B-4315-AA41-A309B97A42C2}"/>
              </a:ext>
            </a:extLst>
          </p:cNvPr>
          <p:cNvCxnSpPr>
            <a:cxnSpLocks/>
            <a:stCxn id="127" idx="3"/>
            <a:endCxn id="246" idx="1"/>
          </p:cNvCxnSpPr>
          <p:nvPr/>
        </p:nvCxnSpPr>
        <p:spPr>
          <a:xfrm>
            <a:off x="1098767" y="2335061"/>
            <a:ext cx="970271" cy="42220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79" name="正方形/長方形 178">
            <a:extLst>
              <a:ext uri="{FF2B5EF4-FFF2-40B4-BE49-F238E27FC236}">
                <a16:creationId xmlns:a16="http://schemas.microsoft.com/office/drawing/2014/main" id="{039D78BF-A5B8-4089-9FE2-3FC37C219CC5}"/>
              </a:ext>
            </a:extLst>
          </p:cNvPr>
          <p:cNvSpPr/>
          <p:nvPr/>
        </p:nvSpPr>
        <p:spPr bwMode="auto">
          <a:xfrm>
            <a:off x="1747966" y="5164525"/>
            <a:ext cx="6926642" cy="325362"/>
          </a:xfrm>
          <a:prstGeom prst="rect">
            <a:avLst/>
          </a:prstGeom>
          <a:ln w="25400">
            <a:solidFill>
              <a:schemeClr val="tx1">
                <a:lumMod val="65000"/>
                <a:lumOff val="3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kumimoji="1" lang="en-US" altLang="ja-JP" sz="1600" dirty="0"/>
              <a:t>OS</a:t>
            </a:r>
            <a:endParaRPr kumimoji="1" lang="ja-JP" altLang="en-US" sz="1600" dirty="0"/>
          </a:p>
        </p:txBody>
      </p:sp>
      <p:sp>
        <p:nvSpPr>
          <p:cNvPr id="180" name="正方形/長方形 179">
            <a:extLst>
              <a:ext uri="{FF2B5EF4-FFF2-40B4-BE49-F238E27FC236}">
                <a16:creationId xmlns:a16="http://schemas.microsoft.com/office/drawing/2014/main" id="{8BDA85A3-A28C-46DE-8479-3D7ACE772562}"/>
              </a:ext>
            </a:extLst>
          </p:cNvPr>
          <p:cNvSpPr/>
          <p:nvPr/>
        </p:nvSpPr>
        <p:spPr bwMode="auto">
          <a:xfrm>
            <a:off x="1747966" y="4857945"/>
            <a:ext cx="6926642" cy="311298"/>
          </a:xfrm>
          <a:prstGeom prst="rect">
            <a:avLst/>
          </a:prstGeom>
          <a:ln w="25400">
            <a:solidFill>
              <a:schemeClr val="tx1">
                <a:lumMod val="65000"/>
                <a:lumOff val="3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kumimoji="1" lang="en-US" altLang="ja-JP" sz="1600" dirty="0"/>
              <a:t>Docker</a:t>
            </a:r>
            <a:endParaRPr kumimoji="1" lang="ja-JP" altLang="en-US" sz="1600" dirty="0"/>
          </a:p>
        </p:txBody>
      </p:sp>
      <p:sp>
        <p:nvSpPr>
          <p:cNvPr id="181" name="正方形/長方形 180">
            <a:extLst>
              <a:ext uri="{FF2B5EF4-FFF2-40B4-BE49-F238E27FC236}">
                <a16:creationId xmlns:a16="http://schemas.microsoft.com/office/drawing/2014/main" id="{3D17AC3D-19AB-4CC4-854D-EFCBAD351451}"/>
              </a:ext>
            </a:extLst>
          </p:cNvPr>
          <p:cNvSpPr/>
          <p:nvPr/>
        </p:nvSpPr>
        <p:spPr bwMode="auto">
          <a:xfrm>
            <a:off x="2636003" y="5685396"/>
            <a:ext cx="1334709" cy="326153"/>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kumimoji="1" lang="ja-JP" altLang="en-US" sz="1200" dirty="0">
                <a:latin typeface="Meiryo UI" panose="020B0604030504040204" pitchFamily="50" charset="-128"/>
                <a:ea typeface="Meiryo UI" panose="020B0604030504040204" pitchFamily="50" charset="-128"/>
              </a:rPr>
              <a:t>日立開発箇所</a:t>
            </a:r>
            <a:endParaRPr kumimoji="1" lang="en-US" altLang="ja-JP" sz="1200" dirty="0">
              <a:latin typeface="Meiryo UI" panose="020B0604030504040204" pitchFamily="50" charset="-128"/>
              <a:ea typeface="Meiryo UI" panose="020B0604030504040204" pitchFamily="50" charset="-128"/>
            </a:endParaRPr>
          </a:p>
        </p:txBody>
      </p:sp>
      <p:sp>
        <p:nvSpPr>
          <p:cNvPr id="184" name="正方形/長方形 183">
            <a:extLst>
              <a:ext uri="{FF2B5EF4-FFF2-40B4-BE49-F238E27FC236}">
                <a16:creationId xmlns:a16="http://schemas.microsoft.com/office/drawing/2014/main" id="{890ABB13-8400-4271-B159-E9C9BD40AA8D}"/>
              </a:ext>
            </a:extLst>
          </p:cNvPr>
          <p:cNvSpPr/>
          <p:nvPr/>
        </p:nvSpPr>
        <p:spPr>
          <a:xfrm>
            <a:off x="4449287" y="5603672"/>
            <a:ext cx="652582" cy="389522"/>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050" dirty="0">
                <a:solidFill>
                  <a:schemeClr val="tx1"/>
                </a:solidFill>
                <a:latin typeface="Meiryo UI" panose="020B0604030504040204" pitchFamily="50" charset="-128"/>
                <a:ea typeface="Meiryo UI" panose="020B0604030504040204" pitchFamily="50" charset="-128"/>
              </a:rPr>
              <a:t>コンテナ</a:t>
            </a:r>
          </a:p>
        </p:txBody>
      </p:sp>
      <p:cxnSp>
        <p:nvCxnSpPr>
          <p:cNvPr id="185" name="直線矢印コネクタ 184">
            <a:extLst>
              <a:ext uri="{FF2B5EF4-FFF2-40B4-BE49-F238E27FC236}">
                <a16:creationId xmlns:a16="http://schemas.microsoft.com/office/drawing/2014/main" id="{FFFB19C5-B3D7-490F-A745-0325D486540E}"/>
              </a:ext>
            </a:extLst>
          </p:cNvPr>
          <p:cNvCxnSpPr>
            <a:cxnSpLocks/>
          </p:cNvCxnSpPr>
          <p:nvPr/>
        </p:nvCxnSpPr>
        <p:spPr>
          <a:xfrm>
            <a:off x="5327915" y="6002938"/>
            <a:ext cx="1028491" cy="447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6" name="直線矢印コネクタ 185">
            <a:extLst>
              <a:ext uri="{FF2B5EF4-FFF2-40B4-BE49-F238E27FC236}">
                <a16:creationId xmlns:a16="http://schemas.microsoft.com/office/drawing/2014/main" id="{0792206D-5669-426B-9B5A-50AA9A34D8D6}"/>
              </a:ext>
            </a:extLst>
          </p:cNvPr>
          <p:cNvCxnSpPr>
            <a:cxnSpLocks/>
          </p:cNvCxnSpPr>
          <p:nvPr/>
        </p:nvCxnSpPr>
        <p:spPr>
          <a:xfrm>
            <a:off x="6584446" y="6002938"/>
            <a:ext cx="773355" cy="0"/>
          </a:xfrm>
          <a:prstGeom prst="straightConnector1">
            <a:avLst/>
          </a:prstGeom>
          <a:ln w="25400">
            <a:solidFill>
              <a:schemeClr val="tx1">
                <a:lumMod val="50000"/>
                <a:lumOff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CCFA4DB1-93BD-494D-B16D-1887E553DEC3}"/>
              </a:ext>
            </a:extLst>
          </p:cNvPr>
          <p:cNvCxnSpPr>
            <a:cxnSpLocks/>
          </p:cNvCxnSpPr>
          <p:nvPr/>
        </p:nvCxnSpPr>
        <p:spPr>
          <a:xfrm flipV="1">
            <a:off x="7645570" y="5993791"/>
            <a:ext cx="670623" cy="9147"/>
          </a:xfrm>
          <a:prstGeom prst="straightConnector1">
            <a:avLst/>
          </a:prstGeom>
          <a:ln w="25400" cmpd="dbl">
            <a:solidFill>
              <a:schemeClr val="tx1">
                <a:lumMod val="50000"/>
                <a:lumOff val="5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88" name="正方形/長方形 187">
            <a:extLst>
              <a:ext uri="{FF2B5EF4-FFF2-40B4-BE49-F238E27FC236}">
                <a16:creationId xmlns:a16="http://schemas.microsoft.com/office/drawing/2014/main" id="{99779662-7172-441F-88D5-1AB7663179F4}"/>
              </a:ext>
            </a:extLst>
          </p:cNvPr>
          <p:cNvSpPr/>
          <p:nvPr/>
        </p:nvSpPr>
        <p:spPr>
          <a:xfrm>
            <a:off x="7328387" y="5647744"/>
            <a:ext cx="1424591"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050" dirty="0">
                <a:solidFill>
                  <a:schemeClr val="tx1"/>
                </a:solidFill>
                <a:latin typeface="Meiryo UI" panose="020B0604030504040204" pitchFamily="50" charset="-128"/>
                <a:ea typeface="Meiryo UI" panose="020B0604030504040204" pitchFamily="50" charset="-128"/>
              </a:rPr>
              <a:t>関数呼び出し</a:t>
            </a:r>
          </a:p>
        </p:txBody>
      </p:sp>
      <p:sp>
        <p:nvSpPr>
          <p:cNvPr id="189" name="正方形/長方形 188">
            <a:extLst>
              <a:ext uri="{FF2B5EF4-FFF2-40B4-BE49-F238E27FC236}">
                <a16:creationId xmlns:a16="http://schemas.microsoft.com/office/drawing/2014/main" id="{E26B9883-24E2-49C6-99A8-F1AF78D3EEF8}"/>
              </a:ext>
            </a:extLst>
          </p:cNvPr>
          <p:cNvSpPr/>
          <p:nvPr/>
        </p:nvSpPr>
        <p:spPr>
          <a:xfrm>
            <a:off x="5299373" y="5686428"/>
            <a:ext cx="1130201" cy="444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050" dirty="0">
                <a:solidFill>
                  <a:schemeClr val="tx1"/>
                </a:solidFill>
                <a:latin typeface="Meiryo UI" panose="020B0604030504040204" pitchFamily="50" charset="-128"/>
                <a:ea typeface="Meiryo UI" panose="020B0604030504040204" pitchFamily="50" charset="-128"/>
              </a:rPr>
              <a:t>外部</a:t>
            </a:r>
            <a:r>
              <a:rPr lang="en-US" altLang="ja-JP" sz="1050" dirty="0">
                <a:solidFill>
                  <a:schemeClr val="tx1"/>
                </a:solidFill>
                <a:latin typeface="Meiryo UI" panose="020B0604030504040204" pitchFamily="50" charset="-128"/>
                <a:ea typeface="Meiryo UI" panose="020B0604030504040204" pitchFamily="50" charset="-128"/>
              </a:rPr>
              <a:t>HTTP</a:t>
            </a:r>
            <a:r>
              <a:rPr kumimoji="1" lang="ja-JP" altLang="en-US" sz="1050" dirty="0">
                <a:solidFill>
                  <a:schemeClr val="tx1"/>
                </a:solidFill>
                <a:latin typeface="Meiryo UI" panose="020B0604030504040204" pitchFamily="50" charset="-128"/>
                <a:ea typeface="Meiryo UI" panose="020B0604030504040204" pitchFamily="50" charset="-128"/>
              </a:rPr>
              <a:t>通信</a:t>
            </a:r>
          </a:p>
        </p:txBody>
      </p:sp>
      <p:sp>
        <p:nvSpPr>
          <p:cNvPr id="190" name="正方形/長方形 189">
            <a:extLst>
              <a:ext uri="{FF2B5EF4-FFF2-40B4-BE49-F238E27FC236}">
                <a16:creationId xmlns:a16="http://schemas.microsoft.com/office/drawing/2014/main" id="{0C1C51D2-1F3E-43D5-98BF-FD1D9808B869}"/>
              </a:ext>
            </a:extLst>
          </p:cNvPr>
          <p:cNvSpPr/>
          <p:nvPr/>
        </p:nvSpPr>
        <p:spPr>
          <a:xfrm>
            <a:off x="6553168" y="5529446"/>
            <a:ext cx="892236" cy="144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050" dirty="0">
                <a:solidFill>
                  <a:schemeClr val="tx1"/>
                </a:solidFill>
                <a:latin typeface="Meiryo UI" panose="020B0604030504040204" pitchFamily="50" charset="-128"/>
                <a:ea typeface="Meiryo UI" panose="020B0604030504040204" pitchFamily="50" charset="-128"/>
              </a:rPr>
              <a:t>内部</a:t>
            </a:r>
            <a:r>
              <a:rPr lang="en-US" altLang="ja-JP" sz="1050" dirty="0">
                <a:solidFill>
                  <a:schemeClr val="tx1"/>
                </a:solidFill>
                <a:latin typeface="Meiryo UI" panose="020B0604030504040204" pitchFamily="50" charset="-128"/>
                <a:ea typeface="Meiryo UI" panose="020B0604030504040204" pitchFamily="50" charset="-128"/>
              </a:rPr>
              <a:t>HTTP</a:t>
            </a:r>
            <a:r>
              <a:rPr kumimoji="1" lang="ja-JP" altLang="en-US" sz="1050" dirty="0">
                <a:solidFill>
                  <a:schemeClr val="tx1"/>
                </a:solidFill>
                <a:latin typeface="Meiryo UI" panose="020B0604030504040204" pitchFamily="50" charset="-128"/>
                <a:ea typeface="Meiryo UI" panose="020B0604030504040204" pitchFamily="50" charset="-128"/>
              </a:rPr>
              <a:t>通信</a:t>
            </a:r>
          </a:p>
        </p:txBody>
      </p:sp>
      <p:sp>
        <p:nvSpPr>
          <p:cNvPr id="191" name="正方形/長方形 190">
            <a:extLst>
              <a:ext uri="{FF2B5EF4-FFF2-40B4-BE49-F238E27FC236}">
                <a16:creationId xmlns:a16="http://schemas.microsoft.com/office/drawing/2014/main" id="{6ABB1C2C-6939-47CD-AFD0-0660422A907D}"/>
              </a:ext>
            </a:extLst>
          </p:cNvPr>
          <p:cNvSpPr/>
          <p:nvPr/>
        </p:nvSpPr>
        <p:spPr>
          <a:xfrm rot="5400000">
            <a:off x="8723546" y="5836153"/>
            <a:ext cx="266893" cy="177180"/>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テキスト ボックス 191">
            <a:extLst>
              <a:ext uri="{FF2B5EF4-FFF2-40B4-BE49-F238E27FC236}">
                <a16:creationId xmlns:a16="http://schemas.microsoft.com/office/drawing/2014/main" id="{0E07DE06-8E03-4916-BF25-71E5E517E3D2}"/>
              </a:ext>
            </a:extLst>
          </p:cNvPr>
          <p:cNvSpPr txBox="1"/>
          <p:nvPr/>
        </p:nvSpPr>
        <p:spPr>
          <a:xfrm>
            <a:off x="8529955" y="6096543"/>
            <a:ext cx="808488" cy="415498"/>
          </a:xfrm>
          <a:prstGeom prst="rect">
            <a:avLst/>
          </a:prstGeom>
          <a:noFill/>
        </p:spPr>
        <p:txBody>
          <a:bodyPr wrap="square" rtlCol="0">
            <a:spAutoFit/>
          </a:bodyPr>
          <a:lstStyle/>
          <a:p>
            <a:r>
              <a:rPr kumimoji="1" lang="ja-JP" altLang="en-US" sz="1050" dirty="0"/>
              <a:t>内部通信</a:t>
            </a:r>
            <a:endParaRPr kumimoji="1" lang="en-US" altLang="ja-JP" sz="1050" dirty="0"/>
          </a:p>
          <a:p>
            <a:r>
              <a:rPr kumimoji="1" lang="ja-JP" altLang="en-US" sz="1050" dirty="0"/>
              <a:t>受信ポート</a:t>
            </a:r>
            <a:endParaRPr kumimoji="1" lang="en-US" altLang="ja-JP" sz="1050" dirty="0"/>
          </a:p>
        </p:txBody>
      </p:sp>
      <p:grpSp>
        <p:nvGrpSpPr>
          <p:cNvPr id="243" name="グループ化 242">
            <a:extLst>
              <a:ext uri="{FF2B5EF4-FFF2-40B4-BE49-F238E27FC236}">
                <a16:creationId xmlns:a16="http://schemas.microsoft.com/office/drawing/2014/main" id="{A15484E2-159D-4B88-9AF6-E0A7149517F4}"/>
              </a:ext>
            </a:extLst>
          </p:cNvPr>
          <p:cNvGrpSpPr/>
          <p:nvPr/>
        </p:nvGrpSpPr>
        <p:grpSpPr>
          <a:xfrm>
            <a:off x="1985124" y="1283205"/>
            <a:ext cx="1206225" cy="3420608"/>
            <a:chOff x="808641" y="724421"/>
            <a:chExt cx="1206225" cy="3420608"/>
          </a:xfrm>
        </p:grpSpPr>
        <p:sp>
          <p:nvSpPr>
            <p:cNvPr id="244" name="正方形/長方形 243">
              <a:extLst>
                <a:ext uri="{FF2B5EF4-FFF2-40B4-BE49-F238E27FC236}">
                  <a16:creationId xmlns:a16="http://schemas.microsoft.com/office/drawing/2014/main" id="{A270310F-7C8C-4A65-B428-54F602D387EA}"/>
                </a:ext>
              </a:extLst>
            </p:cNvPr>
            <p:cNvSpPr/>
            <p:nvPr/>
          </p:nvSpPr>
          <p:spPr bwMode="auto">
            <a:xfrm>
              <a:off x="808641" y="724421"/>
              <a:ext cx="1206225" cy="3420608"/>
            </a:xfrm>
            <a:prstGeom prst="rect">
              <a:avLst/>
            </a:prstGeom>
            <a:solidFill>
              <a:srgbClr val="DEEBF7"/>
            </a:solidFill>
            <a:ln w="25400">
              <a:solidFill>
                <a:schemeClr val="tx1"/>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サーバ＆プロキシ</a:t>
              </a:r>
              <a:r>
                <a:rPr kumimoji="1" lang="en-US" altLang="ja-JP" sz="1200" dirty="0">
                  <a:latin typeface="Meiryo UI" panose="020B0604030504040204" pitchFamily="50" charset="-128"/>
                  <a:ea typeface="Meiryo UI" panose="020B0604030504040204" pitchFamily="50" charset="-128"/>
                </a:rPr>
                <a:t>(Nginx)</a:t>
              </a:r>
            </a:p>
          </p:txBody>
        </p:sp>
        <p:sp>
          <p:nvSpPr>
            <p:cNvPr id="245" name="四角形: 1 つの角を切り取る 244">
              <a:extLst>
                <a:ext uri="{FF2B5EF4-FFF2-40B4-BE49-F238E27FC236}">
                  <a16:creationId xmlns:a16="http://schemas.microsoft.com/office/drawing/2014/main" id="{1AC5F95B-075D-4F0A-8189-45A54AEC84DD}"/>
                </a:ext>
              </a:extLst>
            </p:cNvPr>
            <p:cNvSpPr/>
            <p:nvPr/>
          </p:nvSpPr>
          <p:spPr>
            <a:xfrm>
              <a:off x="888986" y="3560269"/>
              <a:ext cx="1038976" cy="383788"/>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800" dirty="0">
                  <a:solidFill>
                    <a:schemeClr val="tx1"/>
                  </a:solidFill>
                  <a:latin typeface="Meiryo UI" panose="020B0604030504040204" pitchFamily="50" charset="-128"/>
                  <a:ea typeface="Meiryo UI" panose="020B0604030504040204" pitchFamily="50" charset="-128"/>
                </a:rPr>
                <a:t>Nginx</a:t>
              </a:r>
            </a:p>
            <a:p>
              <a:pPr algn="ctr"/>
              <a:r>
                <a:rPr lang="ja-JP" altLang="en-US" sz="800" dirty="0">
                  <a:solidFill>
                    <a:schemeClr val="tx1"/>
                  </a:solidFill>
                  <a:latin typeface="Meiryo UI" panose="020B0604030504040204" pitchFamily="50" charset="-128"/>
                  <a:ea typeface="Meiryo UI" panose="020B0604030504040204" pitchFamily="50" charset="-128"/>
                </a:rPr>
                <a:t>設定</a:t>
              </a:r>
              <a:endParaRPr kumimoji="1" lang="ja-JP" altLang="en-US" sz="800" dirty="0">
                <a:solidFill>
                  <a:schemeClr val="tx1"/>
                </a:solidFill>
                <a:latin typeface="Meiryo UI" panose="020B0604030504040204" pitchFamily="50" charset="-128"/>
                <a:ea typeface="Meiryo UI" panose="020B0604030504040204" pitchFamily="50" charset="-128"/>
              </a:endParaRPr>
            </a:p>
          </p:txBody>
        </p:sp>
        <p:sp>
          <p:nvSpPr>
            <p:cNvPr id="246" name="正方形/長方形 245">
              <a:extLst>
                <a:ext uri="{FF2B5EF4-FFF2-40B4-BE49-F238E27FC236}">
                  <a16:creationId xmlns:a16="http://schemas.microsoft.com/office/drawing/2014/main" id="{FAAD0EFE-51CA-49B7-BD9C-91D6D06E44BB}"/>
                </a:ext>
              </a:extLst>
            </p:cNvPr>
            <p:cNvSpPr/>
            <p:nvPr/>
          </p:nvSpPr>
          <p:spPr>
            <a:xfrm>
              <a:off x="892555" y="2017524"/>
              <a:ext cx="1038976" cy="361923"/>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lumMod val="85000"/>
                      <a:lumOff val="15000"/>
                    </a:schemeClr>
                  </a:solidFill>
                  <a:latin typeface="Meiryo UI" panose="020B0604030504040204" pitchFamily="50" charset="-128"/>
                  <a:ea typeface="Meiryo UI" panose="020B0604030504040204" pitchFamily="50" charset="-128"/>
                </a:rPr>
                <a:t>プロキシ機能</a:t>
              </a:r>
              <a:endParaRPr lang="en-US" altLang="ja-JP" sz="8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247" name="正方形/長方形 246">
              <a:extLst>
                <a:ext uri="{FF2B5EF4-FFF2-40B4-BE49-F238E27FC236}">
                  <a16:creationId xmlns:a16="http://schemas.microsoft.com/office/drawing/2014/main" id="{ED003241-1FFF-455F-98E0-D98737B285F0}"/>
                </a:ext>
              </a:extLst>
            </p:cNvPr>
            <p:cNvSpPr/>
            <p:nvPr/>
          </p:nvSpPr>
          <p:spPr>
            <a:xfrm>
              <a:off x="892555" y="2467034"/>
              <a:ext cx="1038976" cy="361923"/>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800" dirty="0">
                  <a:solidFill>
                    <a:schemeClr val="tx1">
                      <a:lumMod val="85000"/>
                      <a:lumOff val="15000"/>
                    </a:schemeClr>
                  </a:solidFill>
                  <a:latin typeface="Meiryo UI" panose="020B0604030504040204" pitchFamily="50" charset="-128"/>
                  <a:ea typeface="Meiryo UI" panose="020B0604030504040204" pitchFamily="50" charset="-128"/>
                </a:rPr>
                <a:t>TSL/SSL</a:t>
              </a:r>
              <a:r>
                <a:rPr lang="ja-JP" altLang="en-US" sz="800" dirty="0">
                  <a:solidFill>
                    <a:schemeClr val="tx1">
                      <a:lumMod val="85000"/>
                      <a:lumOff val="15000"/>
                    </a:schemeClr>
                  </a:solidFill>
                  <a:latin typeface="Meiryo UI" panose="020B0604030504040204" pitchFamily="50" charset="-128"/>
                  <a:ea typeface="Meiryo UI" panose="020B0604030504040204" pitchFamily="50" charset="-128"/>
                </a:rPr>
                <a:t>機能</a:t>
              </a:r>
              <a:endParaRPr lang="en-US" altLang="ja-JP" sz="800" dirty="0">
                <a:solidFill>
                  <a:schemeClr val="tx1">
                    <a:lumMod val="85000"/>
                    <a:lumOff val="15000"/>
                  </a:schemeClr>
                </a:solidFill>
                <a:latin typeface="Meiryo UI" panose="020B0604030504040204" pitchFamily="50" charset="-128"/>
                <a:ea typeface="Meiryo UI" panose="020B0604030504040204" pitchFamily="50" charset="-128"/>
              </a:endParaRPr>
            </a:p>
          </p:txBody>
        </p:sp>
      </p:grpSp>
      <p:grpSp>
        <p:nvGrpSpPr>
          <p:cNvPr id="249" name="グループ化 248">
            <a:extLst>
              <a:ext uri="{FF2B5EF4-FFF2-40B4-BE49-F238E27FC236}">
                <a16:creationId xmlns:a16="http://schemas.microsoft.com/office/drawing/2014/main" id="{E9057C32-24E5-439A-82E1-B774938FA41D}"/>
              </a:ext>
            </a:extLst>
          </p:cNvPr>
          <p:cNvGrpSpPr/>
          <p:nvPr/>
        </p:nvGrpSpPr>
        <p:grpSpPr>
          <a:xfrm>
            <a:off x="3567481" y="1256389"/>
            <a:ext cx="3390325" cy="3443212"/>
            <a:chOff x="5838039" y="2107474"/>
            <a:chExt cx="3390325" cy="3443212"/>
          </a:xfrm>
          <a:solidFill>
            <a:srgbClr val="DEEBF7"/>
          </a:solidFill>
        </p:grpSpPr>
        <p:sp>
          <p:nvSpPr>
            <p:cNvPr id="250" name="正方形/長方形 249">
              <a:extLst>
                <a:ext uri="{FF2B5EF4-FFF2-40B4-BE49-F238E27FC236}">
                  <a16:creationId xmlns:a16="http://schemas.microsoft.com/office/drawing/2014/main" id="{201D316B-6D59-4E02-9091-6DBB8694714A}"/>
                </a:ext>
              </a:extLst>
            </p:cNvPr>
            <p:cNvSpPr/>
            <p:nvPr/>
          </p:nvSpPr>
          <p:spPr bwMode="auto">
            <a:xfrm>
              <a:off x="5838039" y="2107474"/>
              <a:ext cx="3390325" cy="3443212"/>
            </a:xfrm>
            <a:prstGeom prst="rect">
              <a:avLst/>
            </a:prstGeom>
            <a:grpFill/>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アプリケーションサーバ</a:t>
              </a:r>
              <a:endParaRPr lang="en-US" altLang="ja-JP" sz="1200" dirty="0">
                <a:latin typeface="Meiryo UI" panose="020B0604030504040204" pitchFamily="50" charset="-128"/>
                <a:ea typeface="Meiryo UI" panose="020B0604030504040204" pitchFamily="50" charset="-128"/>
              </a:endParaRPr>
            </a:p>
          </p:txBody>
        </p:sp>
        <p:sp>
          <p:nvSpPr>
            <p:cNvPr id="251" name="正方形/長方形 250">
              <a:extLst>
                <a:ext uri="{FF2B5EF4-FFF2-40B4-BE49-F238E27FC236}">
                  <a16:creationId xmlns:a16="http://schemas.microsoft.com/office/drawing/2014/main" id="{342DBEC5-B531-4B56-B29F-651DA3B793B8}"/>
                </a:ext>
              </a:extLst>
            </p:cNvPr>
            <p:cNvSpPr/>
            <p:nvPr/>
          </p:nvSpPr>
          <p:spPr>
            <a:xfrm>
              <a:off x="8138059" y="2559111"/>
              <a:ext cx="972000" cy="294887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lumMod val="85000"/>
                      <a:lumOff val="15000"/>
                    </a:schemeClr>
                  </a:solidFill>
                  <a:latin typeface="Meiryo UI" panose="020B0604030504040204" pitchFamily="50" charset="-128"/>
                  <a:ea typeface="Meiryo UI" panose="020B0604030504040204" pitchFamily="50" charset="-128"/>
                </a:rPr>
                <a:t>認証認可サーバ</a:t>
              </a:r>
              <a:endParaRPr lang="en-US" altLang="ja-JP" sz="800" dirty="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800" dirty="0">
                  <a:solidFill>
                    <a:schemeClr val="tx1">
                      <a:lumMod val="85000"/>
                      <a:lumOff val="15000"/>
                    </a:schemeClr>
                  </a:solidFill>
                  <a:latin typeface="Meiryo UI" panose="020B0604030504040204" pitchFamily="50" charset="-128"/>
                  <a:ea typeface="Meiryo UI" panose="020B0604030504040204" pitchFamily="50" charset="-128"/>
                </a:rPr>
                <a:t>（</a:t>
              </a:r>
              <a:r>
                <a:rPr lang="en-US" altLang="ja-JP" sz="800" dirty="0">
                  <a:solidFill>
                    <a:schemeClr val="tx1">
                      <a:lumMod val="85000"/>
                      <a:lumOff val="15000"/>
                    </a:schemeClr>
                  </a:solidFill>
                  <a:latin typeface="Meiryo UI" panose="020B0604030504040204" pitchFamily="50" charset="-128"/>
                  <a:ea typeface="Meiryo UI" panose="020B0604030504040204" pitchFamily="50" charset="-128"/>
                </a:rPr>
                <a:t>KeyCloak</a:t>
              </a:r>
              <a:r>
                <a:rPr lang="ja-JP" altLang="en-US" sz="800" dirty="0">
                  <a:solidFill>
                    <a:schemeClr val="tx1">
                      <a:lumMod val="85000"/>
                      <a:lumOff val="15000"/>
                    </a:schemeClr>
                  </a:solidFill>
                  <a:latin typeface="Meiryo UI" panose="020B0604030504040204" pitchFamily="50" charset="-128"/>
                  <a:ea typeface="Meiryo UI" panose="020B0604030504040204" pitchFamily="50" charset="-128"/>
                </a:rPr>
                <a:t>）</a:t>
              </a:r>
              <a:endParaRPr lang="en-US" altLang="ja-JP" sz="800" dirty="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800" dirty="0">
                  <a:solidFill>
                    <a:schemeClr val="tx1">
                      <a:lumMod val="85000"/>
                      <a:lumOff val="15000"/>
                    </a:schemeClr>
                  </a:solidFill>
                  <a:latin typeface="Meiryo UI" panose="020B0604030504040204" pitchFamily="50" charset="-128"/>
                  <a:ea typeface="Meiryo UI" panose="020B0604030504040204" pitchFamily="50" charset="-128"/>
                </a:rPr>
                <a:t>呼び出し機能</a:t>
              </a:r>
              <a:endParaRPr lang="en-US" altLang="ja-JP" sz="8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252" name="正方形/長方形 251">
              <a:extLst>
                <a:ext uri="{FF2B5EF4-FFF2-40B4-BE49-F238E27FC236}">
                  <a16:creationId xmlns:a16="http://schemas.microsoft.com/office/drawing/2014/main" id="{5F74DC2F-A843-4A53-97CB-C946D34B570F}"/>
                </a:ext>
              </a:extLst>
            </p:cNvPr>
            <p:cNvSpPr/>
            <p:nvPr/>
          </p:nvSpPr>
          <p:spPr>
            <a:xfrm>
              <a:off x="5902716" y="2559111"/>
              <a:ext cx="1268247" cy="294887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800" dirty="0">
                  <a:solidFill>
                    <a:schemeClr val="tx1">
                      <a:lumMod val="85000"/>
                      <a:lumOff val="15000"/>
                    </a:schemeClr>
                  </a:solidFill>
                  <a:latin typeface="Meiryo UI" panose="020B0604030504040204" pitchFamily="50" charset="-128"/>
                  <a:ea typeface="Meiryo UI" panose="020B0604030504040204" pitchFamily="50" charset="-128"/>
                </a:rPr>
                <a:t>REST</a:t>
              </a:r>
              <a:r>
                <a:rPr kumimoji="1" lang="ja-JP" altLang="en-US" sz="800" dirty="0">
                  <a:solidFill>
                    <a:schemeClr val="tx1">
                      <a:lumMod val="85000"/>
                      <a:lumOff val="15000"/>
                    </a:schemeClr>
                  </a:solidFill>
                  <a:latin typeface="Meiryo UI" panose="020B0604030504040204" pitchFamily="50" charset="-128"/>
                  <a:ea typeface="Meiryo UI" panose="020B0604030504040204" pitchFamily="50" charset="-128"/>
                </a:rPr>
                <a:t> </a:t>
              </a:r>
              <a:r>
                <a:rPr kumimoji="1" lang="en-US" altLang="ja-JP" sz="800" dirty="0">
                  <a:solidFill>
                    <a:schemeClr val="tx1">
                      <a:lumMod val="85000"/>
                      <a:lumOff val="15000"/>
                    </a:schemeClr>
                  </a:solidFill>
                  <a:latin typeface="Meiryo UI" panose="020B0604030504040204" pitchFamily="50" charset="-128"/>
                  <a:ea typeface="Meiryo UI" panose="020B0604030504040204" pitchFamily="50" charset="-128"/>
                </a:rPr>
                <a:t>API</a:t>
              </a:r>
            </a:p>
            <a:p>
              <a:pPr algn="ctr"/>
              <a:r>
                <a:rPr kumimoji="1" lang="ja-JP" altLang="en-US" sz="800" dirty="0">
                  <a:solidFill>
                    <a:schemeClr val="tx1">
                      <a:lumMod val="85000"/>
                      <a:lumOff val="15000"/>
                    </a:schemeClr>
                  </a:solidFill>
                  <a:latin typeface="Meiryo UI" panose="020B0604030504040204" pitchFamily="50" charset="-128"/>
                  <a:ea typeface="Meiryo UI" panose="020B0604030504040204" pitchFamily="50" charset="-128"/>
                </a:rPr>
                <a:t>制御機能</a:t>
              </a:r>
              <a:endParaRPr kumimoji="1" lang="en-US" altLang="ja-JP" sz="800" dirty="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en-US" altLang="ja-JP" sz="800" dirty="0">
                  <a:solidFill>
                    <a:schemeClr val="tx1">
                      <a:lumMod val="85000"/>
                      <a:lumOff val="15000"/>
                    </a:schemeClr>
                  </a:solidFill>
                  <a:latin typeface="Meiryo UI" panose="020B0604030504040204" pitchFamily="50" charset="-128"/>
                  <a:ea typeface="Meiryo UI" panose="020B0604030504040204" pitchFamily="50" charset="-128"/>
                </a:rPr>
                <a:t>(HTTP</a:t>
              </a:r>
              <a:r>
                <a:rPr lang="ja-JP" altLang="en-US" sz="800" dirty="0">
                  <a:solidFill>
                    <a:schemeClr val="tx1">
                      <a:lumMod val="85000"/>
                      <a:lumOff val="15000"/>
                    </a:schemeClr>
                  </a:solidFill>
                  <a:latin typeface="Meiryo UI" panose="020B0604030504040204" pitchFamily="50" charset="-128"/>
                  <a:ea typeface="Meiryo UI" panose="020B0604030504040204" pitchFamily="50" charset="-128"/>
                </a:rPr>
                <a:t>受信</a:t>
              </a:r>
              <a:r>
                <a:rPr lang="en-US" altLang="ja-JP" sz="800" dirty="0">
                  <a:solidFill>
                    <a:schemeClr val="tx1">
                      <a:lumMod val="85000"/>
                      <a:lumOff val="15000"/>
                    </a:schemeClr>
                  </a:solidFill>
                  <a:latin typeface="Meiryo UI" panose="020B0604030504040204" pitchFamily="50" charset="-128"/>
                  <a:ea typeface="Meiryo UI" panose="020B0604030504040204" pitchFamily="50" charset="-128"/>
                </a:rPr>
                <a:t>)</a:t>
              </a:r>
              <a:endParaRPr kumimoji="1" lang="en-US" altLang="ja-JP" sz="8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253" name="正方形/長方形 252">
              <a:extLst>
                <a:ext uri="{FF2B5EF4-FFF2-40B4-BE49-F238E27FC236}">
                  <a16:creationId xmlns:a16="http://schemas.microsoft.com/office/drawing/2014/main" id="{FA97C010-91A1-48A0-A5EB-6A750C53505D}"/>
                </a:ext>
              </a:extLst>
            </p:cNvPr>
            <p:cNvSpPr/>
            <p:nvPr/>
          </p:nvSpPr>
          <p:spPr>
            <a:xfrm>
              <a:off x="6141556" y="2993762"/>
              <a:ext cx="972000" cy="3240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lumMod val="85000"/>
                      <a:lumOff val="15000"/>
                    </a:schemeClr>
                  </a:solidFill>
                  <a:latin typeface="Meiryo UI" panose="020B0604030504040204" pitchFamily="50" charset="-128"/>
                  <a:ea typeface="Meiryo UI" panose="020B0604030504040204" pitchFamily="50" charset="-128"/>
                </a:rPr>
                <a:t>利用者認証</a:t>
              </a:r>
              <a:endParaRPr kumimoji="1" lang="en-US" altLang="ja-JP" sz="800" dirty="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254" name="正方形/長方形 253">
              <a:extLst>
                <a:ext uri="{FF2B5EF4-FFF2-40B4-BE49-F238E27FC236}">
                  <a16:creationId xmlns:a16="http://schemas.microsoft.com/office/drawing/2014/main" id="{41C1A204-01C4-470D-B36F-1516DDFB99A0}"/>
                </a:ext>
              </a:extLst>
            </p:cNvPr>
            <p:cNvSpPr/>
            <p:nvPr/>
          </p:nvSpPr>
          <p:spPr>
            <a:xfrm>
              <a:off x="6141007" y="3366225"/>
              <a:ext cx="972000" cy="3240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800" dirty="0">
                  <a:solidFill>
                    <a:schemeClr val="tx1"/>
                  </a:solidFill>
                  <a:latin typeface="Meiryo UI" panose="020B0604030504040204" pitchFamily="50" charset="-128"/>
                  <a:ea typeface="Meiryo UI" panose="020B0604030504040204" pitchFamily="50" charset="-128"/>
                </a:rPr>
                <a:t>利用者トークンチェック</a:t>
              </a:r>
            </a:p>
          </p:txBody>
        </p:sp>
        <p:sp>
          <p:nvSpPr>
            <p:cNvPr id="255" name="正方形/長方形 254">
              <a:extLst>
                <a:ext uri="{FF2B5EF4-FFF2-40B4-BE49-F238E27FC236}">
                  <a16:creationId xmlns:a16="http://schemas.microsoft.com/office/drawing/2014/main" id="{28AF587A-B5F7-43ED-9B39-227021AD843C}"/>
                </a:ext>
              </a:extLst>
            </p:cNvPr>
            <p:cNvSpPr/>
            <p:nvPr/>
          </p:nvSpPr>
          <p:spPr>
            <a:xfrm>
              <a:off x="6142220" y="3728746"/>
              <a:ext cx="972000" cy="3240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Meiryo UI" panose="020B0604030504040204" pitchFamily="50" charset="-128"/>
                  <a:ea typeface="Meiryo UI" panose="020B0604030504040204" pitchFamily="50" charset="-128"/>
                </a:rPr>
                <a:t>認可トークン変換</a:t>
              </a:r>
              <a:endParaRPr lang="en-US" altLang="ja-JP" sz="800" dirty="0">
                <a:solidFill>
                  <a:schemeClr val="tx1"/>
                </a:solidFill>
                <a:latin typeface="Meiryo UI" panose="020B0604030504040204" pitchFamily="50" charset="-128"/>
                <a:ea typeface="Meiryo UI" panose="020B0604030504040204" pitchFamily="50" charset="-128"/>
              </a:endParaRPr>
            </a:p>
          </p:txBody>
        </p:sp>
        <p:sp>
          <p:nvSpPr>
            <p:cNvPr id="259" name="正方形/長方形 258">
              <a:extLst>
                <a:ext uri="{FF2B5EF4-FFF2-40B4-BE49-F238E27FC236}">
                  <a16:creationId xmlns:a16="http://schemas.microsoft.com/office/drawing/2014/main" id="{25F947D8-29A0-4542-A156-F8A4815FAF5B}"/>
                </a:ext>
              </a:extLst>
            </p:cNvPr>
            <p:cNvSpPr/>
            <p:nvPr/>
          </p:nvSpPr>
          <p:spPr>
            <a:xfrm rot="5400000">
              <a:off x="5888640" y="3514047"/>
              <a:ext cx="216702" cy="186233"/>
            </a:xfrm>
            <a:prstGeom prst="rect">
              <a:avLst/>
            </a:prstGeom>
            <a:solidFill>
              <a:srgbClr val="D9D9D9"/>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1" name="直線矢印コネクタ 260">
              <a:extLst>
                <a:ext uri="{FF2B5EF4-FFF2-40B4-BE49-F238E27FC236}">
                  <a16:creationId xmlns:a16="http://schemas.microsoft.com/office/drawing/2014/main" id="{0F252BFC-355A-4170-8EC6-A96D3067AAF2}"/>
                </a:ext>
              </a:extLst>
            </p:cNvPr>
            <p:cNvCxnSpPr>
              <a:cxnSpLocks/>
              <a:stCxn id="254" idx="3"/>
            </p:cNvCxnSpPr>
            <p:nvPr/>
          </p:nvCxnSpPr>
          <p:spPr>
            <a:xfrm>
              <a:off x="7113007" y="3528225"/>
              <a:ext cx="1021013" cy="0"/>
            </a:xfrm>
            <a:prstGeom prst="straightConnector1">
              <a:avLst/>
            </a:prstGeom>
            <a:grpFill/>
            <a:ln w="25400" cmpd="dbl">
              <a:solidFill>
                <a:schemeClr val="tx1">
                  <a:lumMod val="50000"/>
                  <a:lumOff val="5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2" name="直線矢印コネクタ 261">
              <a:extLst>
                <a:ext uri="{FF2B5EF4-FFF2-40B4-BE49-F238E27FC236}">
                  <a16:creationId xmlns:a16="http://schemas.microsoft.com/office/drawing/2014/main" id="{B714534C-5C27-417D-93DD-A3F0B8BB0A95}"/>
                </a:ext>
              </a:extLst>
            </p:cNvPr>
            <p:cNvCxnSpPr>
              <a:cxnSpLocks/>
              <a:stCxn id="255" idx="3"/>
            </p:cNvCxnSpPr>
            <p:nvPr/>
          </p:nvCxnSpPr>
          <p:spPr>
            <a:xfrm flipV="1">
              <a:off x="7114220" y="3878845"/>
              <a:ext cx="1019398" cy="0"/>
            </a:xfrm>
            <a:prstGeom prst="straightConnector1">
              <a:avLst/>
            </a:prstGeom>
            <a:grpFill/>
            <a:ln w="25400" cmpd="dbl">
              <a:solidFill>
                <a:schemeClr val="tx1">
                  <a:lumMod val="50000"/>
                  <a:lumOff val="5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3" name="直線矢印コネクタ 262">
              <a:extLst>
                <a:ext uri="{FF2B5EF4-FFF2-40B4-BE49-F238E27FC236}">
                  <a16:creationId xmlns:a16="http://schemas.microsoft.com/office/drawing/2014/main" id="{60A2457A-E867-451C-A377-C90E59707030}"/>
                </a:ext>
              </a:extLst>
            </p:cNvPr>
            <p:cNvCxnSpPr>
              <a:cxnSpLocks/>
              <a:stCxn id="253" idx="3"/>
            </p:cNvCxnSpPr>
            <p:nvPr/>
          </p:nvCxnSpPr>
          <p:spPr>
            <a:xfrm flipV="1">
              <a:off x="7113556" y="3151257"/>
              <a:ext cx="1014114" cy="4505"/>
            </a:xfrm>
            <a:prstGeom prst="straightConnector1">
              <a:avLst/>
            </a:prstGeom>
            <a:grpFill/>
            <a:ln w="25400" cmpd="dbl">
              <a:solidFill>
                <a:schemeClr val="tx1">
                  <a:lumMod val="50000"/>
                  <a:lumOff val="5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67" name="グループ化 266">
            <a:extLst>
              <a:ext uri="{FF2B5EF4-FFF2-40B4-BE49-F238E27FC236}">
                <a16:creationId xmlns:a16="http://schemas.microsoft.com/office/drawing/2014/main" id="{9FBA10B9-E8D4-446D-B6E8-D38299805DE0}"/>
              </a:ext>
            </a:extLst>
          </p:cNvPr>
          <p:cNvGrpSpPr/>
          <p:nvPr/>
        </p:nvGrpSpPr>
        <p:grpSpPr>
          <a:xfrm>
            <a:off x="7445404" y="1287203"/>
            <a:ext cx="1049296" cy="3430505"/>
            <a:chOff x="8211128" y="504030"/>
            <a:chExt cx="937713" cy="3430505"/>
          </a:xfrm>
        </p:grpSpPr>
        <p:sp>
          <p:nvSpPr>
            <p:cNvPr id="268" name="正方形/長方形 267">
              <a:extLst>
                <a:ext uri="{FF2B5EF4-FFF2-40B4-BE49-F238E27FC236}">
                  <a16:creationId xmlns:a16="http://schemas.microsoft.com/office/drawing/2014/main" id="{C5A7BCF8-96DE-48E9-A008-774E983EC6C8}"/>
                </a:ext>
              </a:extLst>
            </p:cNvPr>
            <p:cNvSpPr/>
            <p:nvPr/>
          </p:nvSpPr>
          <p:spPr bwMode="auto">
            <a:xfrm>
              <a:off x="8211128" y="504030"/>
              <a:ext cx="937713" cy="3430505"/>
            </a:xfrm>
            <a:prstGeom prst="rect">
              <a:avLst/>
            </a:prstGeom>
            <a:solidFill>
              <a:srgbClr val="DEEBF7"/>
            </a:solidFill>
            <a:ln w="25400">
              <a:solidFill>
                <a:schemeClr val="tx1"/>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kumimoji="1" lang="ja-JP" altLang="en-US" sz="1200" dirty="0">
                  <a:latin typeface="Meiryo UI" panose="020B0604030504040204" pitchFamily="50" charset="-128"/>
                  <a:ea typeface="Meiryo UI" panose="020B0604030504040204" pitchFamily="50" charset="-128"/>
                </a:rPr>
                <a:t>認証認可サーバ</a:t>
              </a:r>
              <a:endParaRPr kumimoji="1"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(KeyCloak)</a:t>
              </a:r>
              <a:endParaRPr kumimoji="1" lang="en-US" altLang="ja-JP" sz="1200" dirty="0">
                <a:latin typeface="Meiryo UI" panose="020B0604030504040204" pitchFamily="50" charset="-128"/>
                <a:ea typeface="Meiryo UI" panose="020B0604030504040204" pitchFamily="50" charset="-128"/>
              </a:endParaRPr>
            </a:p>
          </p:txBody>
        </p:sp>
        <p:sp>
          <p:nvSpPr>
            <p:cNvPr id="269" name="正方形/長方形 268">
              <a:extLst>
                <a:ext uri="{FF2B5EF4-FFF2-40B4-BE49-F238E27FC236}">
                  <a16:creationId xmlns:a16="http://schemas.microsoft.com/office/drawing/2014/main" id="{1E4D6200-AAD4-4970-BD2A-0F3AF56FD5B1}"/>
                </a:ext>
              </a:extLst>
            </p:cNvPr>
            <p:cNvSpPr/>
            <p:nvPr/>
          </p:nvSpPr>
          <p:spPr>
            <a:xfrm rot="5400000">
              <a:off x="8220658" y="2292819"/>
              <a:ext cx="216702" cy="186233"/>
            </a:xfrm>
            <a:prstGeom prst="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0" name="正方形/長方形 269">
            <a:extLst>
              <a:ext uri="{FF2B5EF4-FFF2-40B4-BE49-F238E27FC236}">
                <a16:creationId xmlns:a16="http://schemas.microsoft.com/office/drawing/2014/main" id="{74630D11-00C1-4F5C-86A3-9F7938F043EE}"/>
              </a:ext>
            </a:extLst>
          </p:cNvPr>
          <p:cNvSpPr/>
          <p:nvPr/>
        </p:nvSpPr>
        <p:spPr bwMode="auto">
          <a:xfrm>
            <a:off x="193120" y="3597214"/>
            <a:ext cx="905002" cy="679083"/>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pPr algn="ctr"/>
            <a:r>
              <a:rPr lang="ja-JP" altLang="en-US" sz="1200" u="sng" dirty="0">
                <a:latin typeface="Meiryo UI" panose="020B0604030504040204" pitchFamily="50" charset="-128"/>
                <a:ea typeface="Meiryo UI" panose="020B0604030504040204" pitchFamily="50" charset="-128"/>
              </a:rPr>
              <a:t>提供者側</a:t>
            </a:r>
            <a:endParaRPr lang="en-US" altLang="ja-JP" sz="1200" u="sng" dirty="0">
              <a:latin typeface="Meiryo UI" panose="020B0604030504040204" pitchFamily="50" charset="-128"/>
              <a:ea typeface="Meiryo UI" panose="020B0604030504040204" pitchFamily="50" charset="-128"/>
            </a:endParaRPr>
          </a:p>
          <a:p>
            <a:pPr algn="ctr"/>
            <a:r>
              <a:rPr lang="ja-JP" altLang="en-US" sz="1200" u="sng" dirty="0">
                <a:latin typeface="Meiryo UI" panose="020B0604030504040204" pitchFamily="50" charset="-128"/>
                <a:ea typeface="Meiryo UI" panose="020B0604030504040204" pitchFamily="50" charset="-128"/>
              </a:rPr>
              <a:t>コネクタ</a:t>
            </a:r>
            <a:endParaRPr lang="en-US" altLang="ja-JP" sz="1200" u="sng" dirty="0">
              <a:latin typeface="Meiryo UI" panose="020B0604030504040204" pitchFamily="50" charset="-128"/>
              <a:ea typeface="Meiryo UI" panose="020B0604030504040204" pitchFamily="50" charset="-128"/>
            </a:endParaRPr>
          </a:p>
        </p:txBody>
      </p:sp>
      <p:sp>
        <p:nvSpPr>
          <p:cNvPr id="271" name="正方形/長方形 270">
            <a:extLst>
              <a:ext uri="{FF2B5EF4-FFF2-40B4-BE49-F238E27FC236}">
                <a16:creationId xmlns:a16="http://schemas.microsoft.com/office/drawing/2014/main" id="{FA86E70A-2317-4FCF-B7D9-3579CB7218DD}"/>
              </a:ext>
            </a:extLst>
          </p:cNvPr>
          <p:cNvSpPr/>
          <p:nvPr/>
        </p:nvSpPr>
        <p:spPr bwMode="auto">
          <a:xfrm>
            <a:off x="193120" y="2787877"/>
            <a:ext cx="905002" cy="679083"/>
          </a:xfrm>
          <a:prstGeom prst="rect">
            <a:avLst/>
          </a:prstGeom>
          <a:ln>
            <a:headEnd/>
            <a:tailEnd/>
          </a:ln>
        </p:spPr>
        <p:style>
          <a:lnRef idx="2">
            <a:schemeClr val="dk1"/>
          </a:lnRef>
          <a:fillRef idx="1">
            <a:schemeClr val="lt1"/>
          </a:fillRef>
          <a:effectRef idx="0">
            <a:schemeClr val="dk1"/>
          </a:effectRef>
          <a:fontRef idx="minor">
            <a:schemeClr val="dk1"/>
          </a:fontRef>
        </p:style>
        <p:txBody>
          <a:bodyPr rtlCol="0" anchor="t" anchorCtr="0"/>
          <a:lstStyle/>
          <a:p>
            <a:pPr algn="ctr"/>
            <a:r>
              <a:rPr lang="ja-JP" altLang="en-US" sz="1200" dirty="0">
                <a:latin typeface="Meiryo UI" panose="020B0604030504040204" pitchFamily="50" charset="-128"/>
                <a:ea typeface="Meiryo UI" panose="020B0604030504040204" pitchFamily="50" charset="-128"/>
              </a:rPr>
              <a:t>契約管理</a:t>
            </a:r>
            <a:endParaRPr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サービス</a:t>
            </a:r>
            <a:endParaRPr kumimoji="1" lang="en-US" altLang="ja-JP" sz="1200" dirty="0">
              <a:latin typeface="Meiryo UI" panose="020B0604030504040204" pitchFamily="50" charset="-128"/>
              <a:ea typeface="Meiryo UI" panose="020B0604030504040204" pitchFamily="50" charset="-128"/>
            </a:endParaRPr>
          </a:p>
        </p:txBody>
      </p:sp>
      <p:cxnSp>
        <p:nvCxnSpPr>
          <p:cNvPr id="272" name="直線矢印コネクタ 271">
            <a:extLst>
              <a:ext uri="{FF2B5EF4-FFF2-40B4-BE49-F238E27FC236}">
                <a16:creationId xmlns:a16="http://schemas.microsoft.com/office/drawing/2014/main" id="{9F772570-4DA0-427D-AF13-B657C581BA5C}"/>
              </a:ext>
            </a:extLst>
          </p:cNvPr>
          <p:cNvCxnSpPr>
            <a:cxnSpLocks/>
            <a:stCxn id="251" idx="3"/>
            <a:endCxn id="269" idx="2"/>
          </p:cNvCxnSpPr>
          <p:nvPr/>
        </p:nvCxnSpPr>
        <p:spPr>
          <a:xfrm flipV="1">
            <a:off x="6839501" y="3169109"/>
            <a:ext cx="633614" cy="13353"/>
          </a:xfrm>
          <a:prstGeom prst="straightConnector1">
            <a:avLst/>
          </a:prstGeom>
          <a:ln w="25400">
            <a:solidFill>
              <a:schemeClr val="tx1">
                <a:lumMod val="50000"/>
                <a:lumOff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3" name="直線矢印コネクタ 272">
            <a:extLst>
              <a:ext uri="{FF2B5EF4-FFF2-40B4-BE49-F238E27FC236}">
                <a16:creationId xmlns:a16="http://schemas.microsoft.com/office/drawing/2014/main" id="{F87D9CE6-D997-48CF-B9AF-91BE7EF4D8B4}"/>
              </a:ext>
            </a:extLst>
          </p:cNvPr>
          <p:cNvCxnSpPr>
            <a:cxnSpLocks/>
            <a:stCxn id="259" idx="2"/>
          </p:cNvCxnSpPr>
          <p:nvPr/>
        </p:nvCxnSpPr>
        <p:spPr>
          <a:xfrm flipH="1">
            <a:off x="3108711" y="2756079"/>
            <a:ext cx="524606" cy="1191"/>
          </a:xfrm>
          <a:prstGeom prst="straightConnector1">
            <a:avLst/>
          </a:prstGeom>
          <a:ln w="25400">
            <a:solidFill>
              <a:schemeClr val="tx1">
                <a:lumMod val="50000"/>
                <a:lumOff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9B575A6C-2339-46A8-9319-8AF6EA6F3926}"/>
              </a:ext>
            </a:extLst>
          </p:cNvPr>
          <p:cNvCxnSpPr>
            <a:cxnSpLocks/>
            <a:stCxn id="122" idx="3"/>
            <a:endCxn id="246" idx="1"/>
          </p:cNvCxnSpPr>
          <p:nvPr/>
        </p:nvCxnSpPr>
        <p:spPr>
          <a:xfrm>
            <a:off x="1108724" y="1527754"/>
            <a:ext cx="960314" cy="122951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8" name="直線矢印コネクタ 137">
            <a:extLst>
              <a:ext uri="{FF2B5EF4-FFF2-40B4-BE49-F238E27FC236}">
                <a16:creationId xmlns:a16="http://schemas.microsoft.com/office/drawing/2014/main" id="{DC95E91D-EB7F-4F08-AD7E-8978263AD84C}"/>
              </a:ext>
            </a:extLst>
          </p:cNvPr>
          <p:cNvCxnSpPr>
            <a:cxnSpLocks/>
            <a:stCxn id="270" idx="3"/>
            <a:endCxn id="246" idx="1"/>
          </p:cNvCxnSpPr>
          <p:nvPr/>
        </p:nvCxnSpPr>
        <p:spPr>
          <a:xfrm flipV="1">
            <a:off x="1098122" y="2757270"/>
            <a:ext cx="970916" cy="117948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81" name="直線矢印コネクタ 80">
            <a:extLst>
              <a:ext uri="{FF2B5EF4-FFF2-40B4-BE49-F238E27FC236}">
                <a16:creationId xmlns:a16="http://schemas.microsoft.com/office/drawing/2014/main" id="{B0FEE103-71C2-43EB-A93A-689C3481AB1C}"/>
              </a:ext>
            </a:extLst>
          </p:cNvPr>
          <p:cNvCxnSpPr>
            <a:cxnSpLocks/>
            <a:stCxn id="271" idx="3"/>
            <a:endCxn id="246" idx="1"/>
          </p:cNvCxnSpPr>
          <p:nvPr/>
        </p:nvCxnSpPr>
        <p:spPr>
          <a:xfrm flipV="1">
            <a:off x="1098122" y="2757270"/>
            <a:ext cx="970916" cy="37014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9" name="正方形/長方形 58">
            <a:extLst>
              <a:ext uri="{FF2B5EF4-FFF2-40B4-BE49-F238E27FC236}">
                <a16:creationId xmlns:a16="http://schemas.microsoft.com/office/drawing/2014/main" id="{6A3CAD2B-EE16-451C-BC20-840765D9C877}"/>
              </a:ext>
            </a:extLst>
          </p:cNvPr>
          <p:cNvSpPr/>
          <p:nvPr/>
        </p:nvSpPr>
        <p:spPr bwMode="auto">
          <a:xfrm>
            <a:off x="203722" y="4412880"/>
            <a:ext cx="905002" cy="679083"/>
          </a:xfrm>
          <a:prstGeom prst="rect">
            <a:avLst/>
          </a:prstGeom>
          <a:ln>
            <a:headEnd/>
            <a:tailEnd/>
          </a:ln>
        </p:spPr>
        <p:style>
          <a:lnRef idx="2">
            <a:schemeClr val="dk1"/>
          </a:lnRef>
          <a:fillRef idx="1">
            <a:schemeClr val="lt1"/>
          </a:fillRef>
          <a:effectRef idx="0">
            <a:schemeClr val="dk1"/>
          </a:effectRef>
          <a:fontRef idx="minor">
            <a:schemeClr val="dk1"/>
          </a:fontRef>
        </p:style>
        <p:txBody>
          <a:bodyPr rtlCol="0" anchor="t" anchorCtr="0"/>
          <a:lstStyle/>
          <a:p>
            <a:pPr algn="ctr"/>
            <a:r>
              <a:rPr lang="ja-JP" altLang="en-US" sz="1200" dirty="0">
                <a:latin typeface="Meiryo UI" panose="020B0604030504040204" pitchFamily="50" charset="-128"/>
                <a:ea typeface="Meiryo UI" panose="020B0604030504040204" pitchFamily="50" charset="-128"/>
              </a:rPr>
              <a:t>提供者</a:t>
            </a:r>
            <a:endParaRPr kumimoji="1" lang="en-US" altLang="ja-JP" sz="1200" dirty="0">
              <a:latin typeface="Meiryo UI" panose="020B0604030504040204" pitchFamily="50" charset="-128"/>
              <a:ea typeface="Meiryo UI" panose="020B0604030504040204" pitchFamily="50" charset="-128"/>
            </a:endParaRPr>
          </a:p>
        </p:txBody>
      </p:sp>
      <p:cxnSp>
        <p:nvCxnSpPr>
          <p:cNvPr id="69" name="直線矢印コネクタ 68">
            <a:extLst>
              <a:ext uri="{FF2B5EF4-FFF2-40B4-BE49-F238E27FC236}">
                <a16:creationId xmlns:a16="http://schemas.microsoft.com/office/drawing/2014/main" id="{470F79AA-A708-49FE-84D2-CB866760544D}"/>
              </a:ext>
            </a:extLst>
          </p:cNvPr>
          <p:cNvCxnSpPr>
            <a:cxnSpLocks/>
            <a:stCxn id="59" idx="3"/>
            <a:endCxn id="246" idx="1"/>
          </p:cNvCxnSpPr>
          <p:nvPr/>
        </p:nvCxnSpPr>
        <p:spPr>
          <a:xfrm flipV="1">
            <a:off x="1108724" y="2757270"/>
            <a:ext cx="960314" cy="199515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1" name="正方形/長方形 60">
            <a:extLst>
              <a:ext uri="{FF2B5EF4-FFF2-40B4-BE49-F238E27FC236}">
                <a16:creationId xmlns:a16="http://schemas.microsoft.com/office/drawing/2014/main" id="{0C1E3A8C-EA5D-46EF-B2C5-FA141001A16D}"/>
              </a:ext>
            </a:extLst>
          </p:cNvPr>
          <p:cNvSpPr/>
          <p:nvPr/>
        </p:nvSpPr>
        <p:spPr>
          <a:xfrm>
            <a:off x="3870329" y="3236364"/>
            <a:ext cx="972000" cy="3240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Meiryo UI" panose="020B0604030504040204" pitchFamily="50" charset="-128"/>
                <a:ea typeface="Meiryo UI" panose="020B0604030504040204" pitchFamily="50" charset="-128"/>
              </a:rPr>
              <a:t>認可トークンチェック</a:t>
            </a:r>
            <a:endParaRPr lang="en-US" altLang="ja-JP" sz="800" dirty="0">
              <a:solidFill>
                <a:schemeClr val="tx1"/>
              </a:solidFill>
              <a:latin typeface="Meiryo UI" panose="020B0604030504040204" pitchFamily="50" charset="-128"/>
              <a:ea typeface="Meiryo UI" panose="020B0604030504040204" pitchFamily="50" charset="-128"/>
            </a:endParaRPr>
          </a:p>
        </p:txBody>
      </p:sp>
      <p:cxnSp>
        <p:nvCxnSpPr>
          <p:cNvPr id="62" name="直線矢印コネクタ 61">
            <a:extLst>
              <a:ext uri="{FF2B5EF4-FFF2-40B4-BE49-F238E27FC236}">
                <a16:creationId xmlns:a16="http://schemas.microsoft.com/office/drawing/2014/main" id="{82B6C9B7-EEBC-49A2-B2E1-92618CFB2A59}"/>
              </a:ext>
            </a:extLst>
          </p:cNvPr>
          <p:cNvCxnSpPr>
            <a:cxnSpLocks/>
            <a:stCxn id="61" idx="3"/>
          </p:cNvCxnSpPr>
          <p:nvPr/>
        </p:nvCxnSpPr>
        <p:spPr>
          <a:xfrm flipV="1">
            <a:off x="4842329" y="3394115"/>
            <a:ext cx="1014783" cy="4249"/>
          </a:xfrm>
          <a:prstGeom prst="straightConnector1">
            <a:avLst/>
          </a:prstGeom>
          <a:ln w="25400" cmpd="dbl">
            <a:solidFill>
              <a:schemeClr val="tx1">
                <a:lumMod val="50000"/>
                <a:lumOff val="5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967FF194-6CAC-4604-A226-26CB36A8C91B}"/>
              </a:ext>
            </a:extLst>
          </p:cNvPr>
          <p:cNvSpPr/>
          <p:nvPr/>
        </p:nvSpPr>
        <p:spPr>
          <a:xfrm>
            <a:off x="3874349" y="3632383"/>
            <a:ext cx="972000" cy="3240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Meiryo UI" panose="020B0604030504040204" pitchFamily="50" charset="-128"/>
                <a:ea typeface="Meiryo UI" panose="020B0604030504040204" pitchFamily="50" charset="-128"/>
              </a:rPr>
              <a:t>認可情報更新</a:t>
            </a:r>
            <a:endParaRPr lang="en-US" altLang="ja-JP" sz="800" dirty="0">
              <a:solidFill>
                <a:schemeClr val="tx1"/>
              </a:solidFill>
              <a:latin typeface="Meiryo UI" panose="020B0604030504040204" pitchFamily="50" charset="-128"/>
              <a:ea typeface="Meiryo UI" panose="020B0604030504040204" pitchFamily="50" charset="-128"/>
            </a:endParaRPr>
          </a:p>
        </p:txBody>
      </p:sp>
      <p:cxnSp>
        <p:nvCxnSpPr>
          <p:cNvPr id="66" name="直線矢印コネクタ 65">
            <a:extLst>
              <a:ext uri="{FF2B5EF4-FFF2-40B4-BE49-F238E27FC236}">
                <a16:creationId xmlns:a16="http://schemas.microsoft.com/office/drawing/2014/main" id="{BEB56FD7-7417-4AEF-9EAE-D9982C4E9133}"/>
              </a:ext>
            </a:extLst>
          </p:cNvPr>
          <p:cNvCxnSpPr>
            <a:cxnSpLocks/>
            <a:stCxn id="65" idx="3"/>
          </p:cNvCxnSpPr>
          <p:nvPr/>
        </p:nvCxnSpPr>
        <p:spPr>
          <a:xfrm flipV="1">
            <a:off x="4846349" y="3793880"/>
            <a:ext cx="1010763" cy="503"/>
          </a:xfrm>
          <a:prstGeom prst="straightConnector1">
            <a:avLst/>
          </a:prstGeom>
          <a:ln w="25400" cmpd="dbl">
            <a:solidFill>
              <a:schemeClr val="tx1">
                <a:lumMod val="50000"/>
                <a:lumOff val="5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73152CA1-B293-41C6-AEDB-6B99E4B12DA0}"/>
              </a:ext>
            </a:extLst>
          </p:cNvPr>
          <p:cNvSpPr/>
          <p:nvPr/>
        </p:nvSpPr>
        <p:spPr>
          <a:xfrm>
            <a:off x="7604397" y="2142677"/>
            <a:ext cx="751207" cy="36192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800" dirty="0">
                <a:solidFill>
                  <a:schemeClr val="tx1">
                    <a:lumMod val="85000"/>
                    <a:lumOff val="15000"/>
                  </a:schemeClr>
                </a:solidFill>
                <a:latin typeface="Meiryo UI" panose="020B0604030504040204" pitchFamily="50" charset="-128"/>
                <a:ea typeface="Meiryo UI" panose="020B0604030504040204" pitchFamily="50" charset="-128"/>
              </a:rPr>
              <a:t>GUI</a:t>
            </a:r>
          </a:p>
        </p:txBody>
      </p:sp>
      <p:sp>
        <p:nvSpPr>
          <p:cNvPr id="58" name="正方形/長方形 57">
            <a:extLst>
              <a:ext uri="{FF2B5EF4-FFF2-40B4-BE49-F238E27FC236}">
                <a16:creationId xmlns:a16="http://schemas.microsoft.com/office/drawing/2014/main" id="{81E6AB0A-F19D-4C57-9AA9-EB018A37912F}"/>
              </a:ext>
            </a:extLst>
          </p:cNvPr>
          <p:cNvSpPr/>
          <p:nvPr/>
        </p:nvSpPr>
        <p:spPr>
          <a:xfrm>
            <a:off x="3885439" y="3991765"/>
            <a:ext cx="972000" cy="3240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800" dirty="0">
                <a:solidFill>
                  <a:schemeClr val="tx1"/>
                </a:solidFill>
                <a:latin typeface="Meiryo UI" panose="020B0604030504040204" pitchFamily="50" charset="-128"/>
                <a:ea typeface="Meiryo UI" panose="020B0604030504040204" pitchFamily="50" charset="-128"/>
              </a:rPr>
              <a:t>ID</a:t>
            </a:r>
            <a:r>
              <a:rPr lang="ja-JP" altLang="en-US" sz="800" dirty="0">
                <a:solidFill>
                  <a:schemeClr val="tx1"/>
                </a:solidFill>
                <a:latin typeface="Meiryo UI" panose="020B0604030504040204" pitchFamily="50" charset="-128"/>
                <a:ea typeface="Meiryo UI" panose="020B0604030504040204" pitchFamily="50" charset="-128"/>
              </a:rPr>
              <a:t>登録更新</a:t>
            </a:r>
            <a:endParaRPr lang="en-US" altLang="ja-JP" sz="800" dirty="0">
              <a:solidFill>
                <a:schemeClr val="tx1"/>
              </a:solidFill>
              <a:latin typeface="Meiryo UI" panose="020B0604030504040204" pitchFamily="50" charset="-128"/>
              <a:ea typeface="Meiryo UI" panose="020B0604030504040204" pitchFamily="50" charset="-128"/>
            </a:endParaRPr>
          </a:p>
        </p:txBody>
      </p:sp>
      <p:sp>
        <p:nvSpPr>
          <p:cNvPr id="60" name="正方形/長方形 59">
            <a:extLst>
              <a:ext uri="{FF2B5EF4-FFF2-40B4-BE49-F238E27FC236}">
                <a16:creationId xmlns:a16="http://schemas.microsoft.com/office/drawing/2014/main" id="{1B6DEF7C-B2A2-40D6-8F92-FD165B8555B5}"/>
              </a:ext>
            </a:extLst>
          </p:cNvPr>
          <p:cNvSpPr/>
          <p:nvPr/>
        </p:nvSpPr>
        <p:spPr>
          <a:xfrm>
            <a:off x="3894964" y="4334665"/>
            <a:ext cx="972000" cy="32400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800" dirty="0">
                <a:solidFill>
                  <a:schemeClr val="tx1"/>
                </a:solidFill>
                <a:latin typeface="Meiryo UI" panose="020B0604030504040204" pitchFamily="50" charset="-128"/>
                <a:ea typeface="Meiryo UI" panose="020B0604030504040204" pitchFamily="50" charset="-128"/>
              </a:rPr>
              <a:t>ID</a:t>
            </a:r>
            <a:r>
              <a:rPr lang="ja-JP" altLang="en-US" sz="800" dirty="0">
                <a:solidFill>
                  <a:schemeClr val="tx1"/>
                </a:solidFill>
                <a:latin typeface="Meiryo UI" panose="020B0604030504040204" pitchFamily="50" charset="-128"/>
                <a:ea typeface="Meiryo UI" panose="020B0604030504040204" pitchFamily="50" charset="-128"/>
              </a:rPr>
              <a:t>有効性検証</a:t>
            </a:r>
            <a:endParaRPr lang="en-US" altLang="ja-JP" sz="800" dirty="0">
              <a:solidFill>
                <a:schemeClr val="tx1"/>
              </a:solidFill>
              <a:latin typeface="Meiryo UI" panose="020B0604030504040204" pitchFamily="50" charset="-128"/>
              <a:ea typeface="Meiryo UI" panose="020B0604030504040204" pitchFamily="50" charset="-128"/>
            </a:endParaRPr>
          </a:p>
        </p:txBody>
      </p:sp>
      <p:cxnSp>
        <p:nvCxnSpPr>
          <p:cNvPr id="63" name="直線矢印コネクタ 62">
            <a:extLst>
              <a:ext uri="{FF2B5EF4-FFF2-40B4-BE49-F238E27FC236}">
                <a16:creationId xmlns:a16="http://schemas.microsoft.com/office/drawing/2014/main" id="{ACE079DA-B277-43FA-BBC2-375FC9C59E73}"/>
              </a:ext>
            </a:extLst>
          </p:cNvPr>
          <p:cNvCxnSpPr>
            <a:cxnSpLocks/>
          </p:cNvCxnSpPr>
          <p:nvPr/>
        </p:nvCxnSpPr>
        <p:spPr>
          <a:xfrm flipV="1">
            <a:off x="4874525" y="4153765"/>
            <a:ext cx="1010763" cy="503"/>
          </a:xfrm>
          <a:prstGeom prst="straightConnector1">
            <a:avLst/>
          </a:prstGeom>
          <a:ln w="25400" cmpd="dbl">
            <a:solidFill>
              <a:schemeClr val="tx1">
                <a:lumMod val="50000"/>
                <a:lumOff val="5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94D7AC1A-EB8F-487A-B49F-BB7717AC02C3}"/>
              </a:ext>
            </a:extLst>
          </p:cNvPr>
          <p:cNvCxnSpPr>
            <a:cxnSpLocks/>
          </p:cNvCxnSpPr>
          <p:nvPr/>
        </p:nvCxnSpPr>
        <p:spPr>
          <a:xfrm flipV="1">
            <a:off x="4874525" y="4457344"/>
            <a:ext cx="1010763" cy="503"/>
          </a:xfrm>
          <a:prstGeom prst="straightConnector1">
            <a:avLst/>
          </a:prstGeom>
          <a:ln w="25400" cmpd="dbl">
            <a:solidFill>
              <a:schemeClr val="tx1">
                <a:lumMod val="50000"/>
                <a:lumOff val="5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3F5001FB-7706-4A68-B77E-10629670202D}"/>
              </a:ext>
            </a:extLst>
          </p:cNvPr>
          <p:cNvSpPr/>
          <p:nvPr/>
        </p:nvSpPr>
        <p:spPr bwMode="auto">
          <a:xfrm>
            <a:off x="8856992" y="1978918"/>
            <a:ext cx="965102" cy="679083"/>
          </a:xfrm>
          <a:prstGeom prst="rect">
            <a:avLst/>
          </a:prstGeom>
          <a:ln>
            <a:headEnd/>
            <a:tailEnd/>
          </a:ln>
        </p:spPr>
        <p:style>
          <a:lnRef idx="2">
            <a:schemeClr val="dk1"/>
          </a:lnRef>
          <a:fillRef idx="1">
            <a:schemeClr val="lt1"/>
          </a:fillRef>
          <a:effectRef idx="0">
            <a:schemeClr val="dk1"/>
          </a:effectRef>
          <a:fontRef idx="minor">
            <a:schemeClr val="dk1"/>
          </a:fontRef>
        </p:style>
        <p:txBody>
          <a:bodyPr rtlCol="0" anchor="t" anchorCtr="0"/>
          <a:lstStyle/>
          <a:p>
            <a:pPr algn="ctr"/>
            <a:r>
              <a:rPr lang="ja-JP" altLang="en-US" sz="1200" dirty="0">
                <a:latin typeface="Meiryo UI" panose="020B0604030504040204" pitchFamily="50" charset="-128"/>
                <a:ea typeface="Meiryo UI" panose="020B0604030504040204" pitchFamily="50" charset="-128"/>
              </a:rPr>
              <a:t>運用管理者</a:t>
            </a:r>
            <a:endParaRPr kumimoji="1" lang="en-US" altLang="ja-JP" sz="1200" dirty="0">
              <a:latin typeface="Meiryo UI" panose="020B0604030504040204" pitchFamily="50" charset="-128"/>
              <a:ea typeface="Meiryo UI" panose="020B0604030504040204" pitchFamily="50" charset="-128"/>
            </a:endParaRPr>
          </a:p>
        </p:txBody>
      </p:sp>
      <p:cxnSp>
        <p:nvCxnSpPr>
          <p:cNvPr id="68" name="直線矢印コネクタ 67">
            <a:extLst>
              <a:ext uri="{FF2B5EF4-FFF2-40B4-BE49-F238E27FC236}">
                <a16:creationId xmlns:a16="http://schemas.microsoft.com/office/drawing/2014/main" id="{3FAC791C-8696-46C9-AB66-DE54AF9F4A0D}"/>
              </a:ext>
            </a:extLst>
          </p:cNvPr>
          <p:cNvCxnSpPr>
            <a:cxnSpLocks/>
            <a:stCxn id="70" idx="3"/>
            <a:endCxn id="67" idx="1"/>
          </p:cNvCxnSpPr>
          <p:nvPr/>
        </p:nvCxnSpPr>
        <p:spPr>
          <a:xfrm flipV="1">
            <a:off x="8355604" y="2318460"/>
            <a:ext cx="501388" cy="517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0498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2000" dirty="0">
                <a:latin typeface="Meiryo UI" panose="020B0604030504040204" pitchFamily="50" charset="-128"/>
                <a:ea typeface="Meiryo UI" panose="020B0604030504040204" pitchFamily="50" charset="-128"/>
              </a:rPr>
              <a:t>5. </a:t>
            </a:r>
            <a:r>
              <a:rPr lang="ja-JP" altLang="en-US" sz="2000" dirty="0">
                <a:latin typeface="Meiryo UI" panose="020B0604030504040204" pitchFamily="50" charset="-128"/>
                <a:ea typeface="Meiryo UI" panose="020B0604030504040204" pitchFamily="50" charset="-128"/>
              </a:rPr>
              <a:t>認証認可サービス外部公開</a:t>
            </a:r>
            <a:r>
              <a:rPr lang="en-US" altLang="ja-JP" sz="2000" dirty="0">
                <a:latin typeface="Meiryo UI" panose="020B0604030504040204" pitchFamily="50" charset="-128"/>
                <a:ea typeface="Meiryo UI" panose="020B0604030504040204" pitchFamily="50" charset="-128"/>
              </a:rPr>
              <a:t>API</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&gt; 5.1</a:t>
            </a:r>
            <a:r>
              <a:rPr lang="ja-JP" altLang="en-US" sz="2000" dirty="0">
                <a:latin typeface="Meiryo UI" panose="020B0604030504040204" pitchFamily="50" charset="-128"/>
                <a:ea typeface="Meiryo UI" panose="020B0604030504040204" pitchFamily="50" charset="-128"/>
              </a:rPr>
              <a:t>認証認可サービス外部公開</a:t>
            </a:r>
            <a:r>
              <a:rPr lang="en-US" altLang="ja-JP" sz="2000" dirty="0">
                <a:latin typeface="Meiryo UI" panose="020B0604030504040204" pitchFamily="50" charset="-128"/>
                <a:ea typeface="Meiryo UI" panose="020B0604030504040204" pitchFamily="50" charset="-128"/>
              </a:rPr>
              <a:t>API</a:t>
            </a:r>
            <a:r>
              <a:rPr lang="ja-JP" altLang="en-US" sz="2000" dirty="0">
                <a:latin typeface="Meiryo UI" panose="020B0604030504040204" pitchFamily="50" charset="-128"/>
                <a:ea typeface="Meiryo UI" panose="020B0604030504040204" pitchFamily="50" charset="-128"/>
              </a:rPr>
              <a:t>一覧</a:t>
            </a:r>
            <a:endParaRPr kumimoji="1" lang="ja-JP" altLang="en-US" sz="20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30811"/>
            <a:ext cx="9482454" cy="54439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認証認可の外部公開</a:t>
            </a:r>
            <a:r>
              <a:rPr lang="en-US" altLang="ja-JP" sz="1600" dirty="0">
                <a:latin typeface="Meiryo UI" panose="020B0604030504040204" pitchFamily="50" charset="-128"/>
                <a:ea typeface="Meiryo UI" panose="020B0604030504040204" pitchFamily="50" charset="-128"/>
              </a:rPr>
              <a:t>I/F(API)</a:t>
            </a:r>
            <a:r>
              <a:rPr lang="ja-JP" altLang="en-US" sz="1600" dirty="0">
                <a:latin typeface="Meiryo UI" panose="020B0604030504040204" pitchFamily="50" charset="-128"/>
                <a:ea typeface="Meiryo UI" panose="020B0604030504040204" pitchFamily="50" charset="-128"/>
              </a:rPr>
              <a:t>を示す。</a:t>
            </a:r>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OpenAPI</a:t>
            </a:r>
            <a:r>
              <a:rPr lang="ja-JP" altLang="en-US" sz="1600" dirty="0">
                <a:latin typeface="Meiryo UI" panose="020B0604030504040204" pitchFamily="50" charset="-128"/>
                <a:ea typeface="Meiryo UI" panose="020B0604030504040204" pitchFamily="50" charset="-128"/>
              </a:rPr>
              <a:t>仕様</a:t>
            </a:r>
            <a:r>
              <a:rPr lang="en-US" altLang="ja-JP" sz="1600" dirty="0">
                <a:latin typeface="Meiryo UI" panose="020B0604030504040204" pitchFamily="50" charset="-128"/>
                <a:ea typeface="Meiryo UI" panose="020B0604030504040204" pitchFamily="50" charset="-128"/>
              </a:rPr>
              <a:t>(Swagger)</a:t>
            </a:r>
            <a:r>
              <a:rPr lang="ja-JP" altLang="en-US" sz="1600" dirty="0">
                <a:latin typeface="Meiryo UI" panose="020B0604030504040204" pitchFamily="50" charset="-128"/>
                <a:ea typeface="Meiryo UI" panose="020B0604030504040204" pitchFamily="50" charset="-128"/>
              </a:rPr>
              <a:t>にて記載し公開する。 </a:t>
            </a:r>
            <a:endParaRPr lang="en-US" altLang="ja-JP" sz="1600" dirty="0">
              <a:latin typeface="Meiryo UI" panose="020B0604030504040204" pitchFamily="50" charset="-128"/>
              <a:ea typeface="Meiryo UI" panose="020B0604030504040204" pitchFamily="50" charset="-128"/>
            </a:endParaRPr>
          </a:p>
        </p:txBody>
      </p:sp>
      <p:graphicFrame>
        <p:nvGraphicFramePr>
          <p:cNvPr id="7" name="表 129">
            <a:extLst>
              <a:ext uri="{FF2B5EF4-FFF2-40B4-BE49-F238E27FC236}">
                <a16:creationId xmlns:a16="http://schemas.microsoft.com/office/drawing/2014/main" id="{FC9DC9AF-6EC6-4899-82B2-A4CD442F6399}"/>
              </a:ext>
            </a:extLst>
          </p:cNvPr>
          <p:cNvGraphicFramePr>
            <a:graphicFrameLocks noGrp="1"/>
          </p:cNvGraphicFramePr>
          <p:nvPr>
            <p:extLst>
              <p:ext uri="{D42A27DB-BD31-4B8C-83A1-F6EECF244321}">
                <p14:modId xmlns:p14="http://schemas.microsoft.com/office/powerpoint/2010/main" val="2644933298"/>
              </p:ext>
            </p:extLst>
          </p:nvPr>
        </p:nvGraphicFramePr>
        <p:xfrm>
          <a:off x="234001" y="1256141"/>
          <a:ext cx="9359943" cy="5165923"/>
        </p:xfrm>
        <a:graphic>
          <a:graphicData uri="http://schemas.openxmlformats.org/drawingml/2006/table">
            <a:tbl>
              <a:tblPr>
                <a:tableStyleId>{BC89EF96-8CEA-46FF-86C4-4CE0E7609802}</a:tableStyleId>
              </a:tblPr>
              <a:tblGrid>
                <a:gridCol w="345973">
                  <a:extLst>
                    <a:ext uri="{9D8B030D-6E8A-4147-A177-3AD203B41FA5}">
                      <a16:colId xmlns:a16="http://schemas.microsoft.com/office/drawing/2014/main" val="2913863535"/>
                    </a:ext>
                  </a:extLst>
                </a:gridCol>
                <a:gridCol w="872928">
                  <a:extLst>
                    <a:ext uri="{9D8B030D-6E8A-4147-A177-3AD203B41FA5}">
                      <a16:colId xmlns:a16="http://schemas.microsoft.com/office/drawing/2014/main" val="3052885224"/>
                    </a:ext>
                  </a:extLst>
                </a:gridCol>
                <a:gridCol w="1948047">
                  <a:extLst>
                    <a:ext uri="{9D8B030D-6E8A-4147-A177-3AD203B41FA5}">
                      <a16:colId xmlns:a16="http://schemas.microsoft.com/office/drawing/2014/main" val="3132160870"/>
                    </a:ext>
                  </a:extLst>
                </a:gridCol>
                <a:gridCol w="936400">
                  <a:extLst>
                    <a:ext uri="{9D8B030D-6E8A-4147-A177-3AD203B41FA5}">
                      <a16:colId xmlns:a16="http://schemas.microsoft.com/office/drawing/2014/main" val="960584879"/>
                    </a:ext>
                  </a:extLst>
                </a:gridCol>
                <a:gridCol w="913926">
                  <a:extLst>
                    <a:ext uri="{9D8B030D-6E8A-4147-A177-3AD203B41FA5}">
                      <a16:colId xmlns:a16="http://schemas.microsoft.com/office/drawing/2014/main" val="2660938550"/>
                    </a:ext>
                  </a:extLst>
                </a:gridCol>
                <a:gridCol w="4342669">
                  <a:extLst>
                    <a:ext uri="{9D8B030D-6E8A-4147-A177-3AD203B41FA5}">
                      <a16:colId xmlns:a16="http://schemas.microsoft.com/office/drawing/2014/main" val="3324736396"/>
                    </a:ext>
                  </a:extLst>
                </a:gridCol>
              </a:tblGrid>
              <a:tr h="454636">
                <a:tc>
                  <a:txBody>
                    <a:bodyPr/>
                    <a:lstStyle/>
                    <a:p>
                      <a:pPr algn="ctr"/>
                      <a:r>
                        <a:rPr kumimoji="1" lang="en-US" altLang="ja-JP" sz="1100" b="1" dirty="0">
                          <a:latin typeface="Meiryo UI" panose="020B0604030504040204" pitchFamily="50" charset="-128"/>
                          <a:ea typeface="Meiryo UI" panose="020B0604030504040204" pitchFamily="50" charset="-128"/>
                        </a:rPr>
                        <a:t>#</a:t>
                      </a:r>
                      <a:endParaRPr kumimoji="1" lang="ja-JP" altLang="en-US" sz="1100" b="1"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en-US" altLang="ja-JP" sz="1100" b="1" dirty="0">
                          <a:latin typeface="Meiryo UI" panose="020B0604030504040204" pitchFamily="50" charset="-128"/>
                          <a:ea typeface="Meiryo UI" panose="020B0604030504040204" pitchFamily="50" charset="-128"/>
                        </a:rPr>
                        <a:t>API</a:t>
                      </a:r>
                    </a:p>
                    <a:p>
                      <a:pPr algn="l"/>
                      <a:r>
                        <a:rPr kumimoji="1" lang="ja-JP" altLang="en-US" sz="1100" b="1" dirty="0">
                          <a:latin typeface="Meiryo UI" panose="020B0604030504040204" pitchFamily="50" charset="-128"/>
                          <a:ea typeface="Meiryo UI" panose="020B0604030504040204" pitchFamily="50" charset="-128"/>
                        </a:rPr>
                        <a:t>使用者</a:t>
                      </a:r>
                    </a:p>
                  </a:txBody>
                  <a:tcPr>
                    <a:solidFill>
                      <a:schemeClr val="accent1">
                        <a:lumMod val="20000"/>
                        <a:lumOff val="80000"/>
                      </a:schemeClr>
                    </a:solidFill>
                  </a:tcPr>
                </a:tc>
                <a:tc>
                  <a:txBody>
                    <a:bodyPr/>
                    <a:lstStyle/>
                    <a:p>
                      <a:pPr algn="l"/>
                      <a:r>
                        <a:rPr kumimoji="1" lang="en-US" altLang="ja-JP" sz="1100" b="1" dirty="0">
                          <a:latin typeface="Meiryo UI" panose="020B0604030504040204" pitchFamily="50" charset="-128"/>
                          <a:ea typeface="Meiryo UI" panose="020B0604030504040204" pitchFamily="50" charset="-128"/>
                        </a:rPr>
                        <a:t>API</a:t>
                      </a:r>
                      <a:endParaRPr kumimoji="1" lang="ja-JP" altLang="en-US" sz="1100" b="1"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1100" b="1" dirty="0">
                          <a:latin typeface="Meiryo UI" panose="020B0604030504040204" pitchFamily="50" charset="-128"/>
                          <a:ea typeface="Meiryo UI" panose="020B0604030504040204" pitchFamily="50" charset="-128"/>
                        </a:rPr>
                        <a:t>プロトコル</a:t>
                      </a:r>
                    </a:p>
                  </a:txBody>
                  <a:tcPr>
                    <a:solidFill>
                      <a:schemeClr val="accent1">
                        <a:lumMod val="20000"/>
                        <a:lumOff val="80000"/>
                      </a:schemeClr>
                    </a:solidFill>
                  </a:tcPr>
                </a:tc>
                <a:tc>
                  <a:txBody>
                    <a:bodyPr/>
                    <a:lstStyle/>
                    <a:p>
                      <a:pPr algn="l"/>
                      <a:r>
                        <a:rPr kumimoji="1" lang="ja-JP" altLang="en-US" sz="1100" b="1" dirty="0">
                          <a:latin typeface="Meiryo UI" panose="020B0604030504040204" pitchFamily="50" charset="-128"/>
                          <a:ea typeface="Meiryo UI" panose="020B0604030504040204" pitchFamily="50" charset="-128"/>
                        </a:rPr>
                        <a:t>メソッド</a:t>
                      </a:r>
                    </a:p>
                  </a:txBody>
                  <a:tcPr>
                    <a:solidFill>
                      <a:schemeClr val="accent1">
                        <a:lumMod val="20000"/>
                        <a:lumOff val="80000"/>
                      </a:schemeClr>
                    </a:solidFill>
                  </a:tcPr>
                </a:tc>
                <a:tc>
                  <a:txBody>
                    <a:bodyPr/>
                    <a:lstStyle/>
                    <a:p>
                      <a:pPr algn="l"/>
                      <a:r>
                        <a:rPr kumimoji="1" lang="ja-JP" altLang="en-US" sz="1100" b="1" dirty="0">
                          <a:latin typeface="Meiryo UI" panose="020B0604030504040204" pitchFamily="50" charset="-128"/>
                          <a:ea typeface="Meiryo UI" panose="020B0604030504040204" pitchFamily="50" charset="-128"/>
                        </a:rPr>
                        <a:t>概要</a:t>
                      </a:r>
                    </a:p>
                  </a:txBody>
                  <a:tcPr>
                    <a:solidFill>
                      <a:schemeClr val="accent1">
                        <a:lumMod val="20000"/>
                        <a:lumOff val="80000"/>
                      </a:schemeClr>
                    </a:solidFill>
                  </a:tcPr>
                </a:tc>
                <a:extLst>
                  <a:ext uri="{0D108BD9-81ED-4DB2-BD59-A6C34878D82A}">
                    <a16:rowId xmlns:a16="http://schemas.microsoft.com/office/drawing/2014/main" val="3357424517"/>
                  </a:ext>
                </a:extLst>
              </a:tr>
              <a:tr h="561609">
                <a:tc>
                  <a:txBody>
                    <a:bodyPr/>
                    <a:lstStyle/>
                    <a:p>
                      <a:pPr algn="r"/>
                      <a:r>
                        <a:rPr kumimoji="1" lang="en-US" altLang="ja-JP" sz="1100" dirty="0">
                          <a:latin typeface="Meiryo UI" panose="020B0604030504040204" pitchFamily="50" charset="-128"/>
                          <a:ea typeface="Meiryo UI" panose="020B0604030504040204" pitchFamily="50" charset="-128"/>
                        </a:rPr>
                        <a:t>1</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100" dirty="0">
                          <a:latin typeface="Meiryo UI" panose="020B0604030504040204" pitchFamily="50" charset="-128"/>
                          <a:ea typeface="Meiryo UI" panose="020B0604030504040204" pitchFamily="50" charset="-128"/>
                        </a:rPr>
                        <a:t>CADDE</a:t>
                      </a:r>
                    </a:p>
                    <a:p>
                      <a:pPr algn="l"/>
                      <a:r>
                        <a:rPr kumimoji="1" lang="ja-JP" altLang="en-US" sz="1100" dirty="0">
                          <a:latin typeface="Meiryo UI" panose="020B0604030504040204" pitchFamily="50" charset="-128"/>
                          <a:ea typeface="Meiryo UI" panose="020B0604030504040204" pitchFamily="50" charset="-128"/>
                        </a:rPr>
                        <a:t>ユーザ</a:t>
                      </a:r>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利用者</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100" dirty="0">
                          <a:latin typeface="Meiryo UI" panose="020B0604030504040204" pitchFamily="50" charset="-128"/>
                          <a:ea typeface="Meiryo UI" panose="020B0604030504040204" pitchFamily="50" charset="-128"/>
                        </a:rPr>
                        <a:t>利用者トークン取得</a:t>
                      </a:r>
                    </a:p>
                  </a:txBody>
                  <a:tcPr/>
                </a:tc>
                <a:tc>
                  <a:txBody>
                    <a:bodyPr/>
                    <a:lstStyle/>
                    <a:p>
                      <a:pPr algn="l"/>
                      <a:r>
                        <a:rPr kumimoji="1" lang="en-US" altLang="ja-JP" sz="1100" dirty="0">
                          <a:latin typeface="Meiryo UI" panose="020B0604030504040204" pitchFamily="50" charset="-128"/>
                          <a:ea typeface="Meiryo UI" panose="020B0604030504040204" pitchFamily="50" charset="-128"/>
                        </a:rPr>
                        <a:t>HTTP</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100" dirty="0">
                          <a:latin typeface="Meiryo UI" panose="020B0604030504040204" pitchFamily="50" charset="-128"/>
                          <a:ea typeface="Meiryo UI" panose="020B0604030504040204" pitchFamily="50" charset="-128"/>
                        </a:rPr>
                        <a:t>POST</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r>
                        <a:rPr kumimoji="1" lang="ja-JP" altLang="en-US" sz="1100" b="0" dirty="0">
                          <a:latin typeface="Meiryo UI" panose="020B0604030504040204" pitchFamily="50" charset="-128"/>
                          <a:ea typeface="Meiryo UI" panose="020B0604030504040204" pitchFamily="50" charset="-128"/>
                        </a:rPr>
                        <a:t>利用者トークン、利用者コネクタ</a:t>
                      </a:r>
                      <a:r>
                        <a:rPr kumimoji="1" lang="en-US" altLang="ja-JP" sz="1100" b="0" dirty="0">
                          <a:latin typeface="Meiryo UI" panose="020B0604030504040204" pitchFamily="50" charset="-128"/>
                          <a:ea typeface="Meiryo UI" panose="020B0604030504040204" pitchFamily="50" charset="-128"/>
                        </a:rPr>
                        <a:t>ID</a:t>
                      </a:r>
                      <a:r>
                        <a:rPr kumimoji="1" lang="ja-JP" altLang="en-US" sz="1100" b="0" dirty="0">
                          <a:latin typeface="Meiryo UI" panose="020B0604030504040204" pitchFamily="50" charset="-128"/>
                          <a:ea typeface="Meiryo UI" panose="020B0604030504040204" pitchFamily="50" charset="-128"/>
                        </a:rPr>
                        <a:t>、利用者側コネクタのシークレットをパラメータとして、利用者の</a:t>
                      </a:r>
                      <a:r>
                        <a:rPr kumimoji="1" lang="en-US" altLang="ja-JP" sz="1100" b="0" dirty="0">
                          <a:latin typeface="Meiryo UI" panose="020B0604030504040204" pitchFamily="50" charset="-128"/>
                          <a:ea typeface="Meiryo UI" panose="020B0604030504040204" pitchFamily="50" charset="-128"/>
                        </a:rPr>
                        <a:t>ID</a:t>
                      </a:r>
                      <a:r>
                        <a:rPr kumimoji="1" lang="ja-JP" altLang="en-US" sz="1100" b="0" dirty="0">
                          <a:latin typeface="Meiryo UI" panose="020B0604030504040204" pitchFamily="50" charset="-128"/>
                          <a:ea typeface="Meiryo UI" panose="020B0604030504040204" pitchFamily="50" charset="-128"/>
                        </a:rPr>
                        <a:t>提供者と連携し、分野間データ連携基盤の認証用トークンを発行する。</a:t>
                      </a:r>
                      <a:endParaRPr kumimoji="1" lang="en-US" altLang="ja-JP" sz="11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8407796"/>
                  </a:ext>
                </a:extLst>
              </a:tr>
              <a:tr h="1042989">
                <a:tc>
                  <a:txBody>
                    <a:bodyPr/>
                    <a:lstStyle/>
                    <a:p>
                      <a:pPr algn="r"/>
                      <a:r>
                        <a:rPr kumimoji="1" lang="en-US" altLang="ja-JP" sz="1100" dirty="0">
                          <a:latin typeface="Meiryo UI" panose="020B0604030504040204" pitchFamily="50" charset="-128"/>
                          <a:ea typeface="Meiryo UI" panose="020B0604030504040204" pitchFamily="50" charset="-128"/>
                        </a:rPr>
                        <a:t>2</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100" dirty="0">
                          <a:latin typeface="Meiryo UI" panose="020B0604030504040204" pitchFamily="50" charset="-128"/>
                          <a:ea typeface="Meiryo UI" panose="020B0604030504040204" pitchFamily="50" charset="-128"/>
                        </a:rPr>
                        <a:t>契約管理</a:t>
                      </a:r>
                      <a:endParaRPr kumimoji="1" lang="en-US" altLang="ja-JP" sz="1100" dirty="0">
                        <a:latin typeface="Meiryo UI" panose="020B0604030504040204" pitchFamily="50" charset="-128"/>
                        <a:ea typeface="Meiryo UI" panose="020B0604030504040204" pitchFamily="50" charset="-128"/>
                      </a:endParaRPr>
                    </a:p>
                    <a:p>
                      <a:pPr algn="l"/>
                      <a:r>
                        <a:rPr kumimoji="1" lang="ja-JP" altLang="en-US" sz="1100" dirty="0">
                          <a:latin typeface="Meiryo UI" panose="020B0604030504040204" pitchFamily="50" charset="-128"/>
                          <a:ea typeface="Meiryo UI" panose="020B0604030504040204" pitchFamily="50" charset="-128"/>
                        </a:rPr>
                        <a:t>サーバ</a:t>
                      </a:r>
                    </a:p>
                  </a:txBody>
                  <a:tcPr/>
                </a:tc>
                <a:tc>
                  <a:txBody>
                    <a:bodyPr/>
                    <a:lstStyle/>
                    <a:p>
                      <a:pPr algn="l"/>
                      <a:r>
                        <a:rPr kumimoji="1" lang="en-US" altLang="ja-JP" sz="1100" dirty="0">
                          <a:latin typeface="Meiryo UI" panose="020B0604030504040204" pitchFamily="50" charset="-128"/>
                          <a:ea typeface="Meiryo UI" panose="020B0604030504040204" pitchFamily="50" charset="-128"/>
                        </a:rPr>
                        <a:t>ID</a:t>
                      </a:r>
                      <a:r>
                        <a:rPr kumimoji="1" lang="ja-JP" altLang="en-US" sz="1100" dirty="0">
                          <a:latin typeface="Meiryo UI" panose="020B0604030504040204" pitchFamily="50" charset="-128"/>
                          <a:ea typeface="Meiryo UI" panose="020B0604030504040204" pitchFamily="50" charset="-128"/>
                        </a:rPr>
                        <a:t>有効性検証</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HTTP</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100" dirty="0">
                          <a:latin typeface="Meiryo UI" panose="020B0604030504040204" pitchFamily="50" charset="-128"/>
                          <a:ea typeface="Meiryo UI" panose="020B0604030504040204" pitchFamily="50" charset="-128"/>
                        </a:rPr>
                        <a:t>POST</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b="0" dirty="0">
                          <a:latin typeface="Meiryo UI" panose="020B0604030504040204" pitchFamily="50" charset="-128"/>
                          <a:ea typeface="Meiryo UI" panose="020B0604030504040204" pitchFamily="50" charset="-128"/>
                        </a:rPr>
                        <a:t>ID</a:t>
                      </a:r>
                      <a:r>
                        <a:rPr kumimoji="1" lang="ja-JP" altLang="en-US" sz="1100" b="0" dirty="0">
                          <a:latin typeface="Meiryo UI" panose="020B0604030504040204" pitchFamily="50" charset="-128"/>
                          <a:ea typeface="Meiryo UI" panose="020B0604030504040204" pitchFamily="50" charset="-128"/>
                        </a:rPr>
                        <a:t>チェック</a:t>
                      </a:r>
                      <a:r>
                        <a:rPr kumimoji="1" lang="en-US" altLang="ja-JP" sz="1100" b="0" dirty="0">
                          <a:latin typeface="Meiryo UI" panose="020B0604030504040204" pitchFamily="50" charset="-128"/>
                          <a:ea typeface="Meiryo UI" panose="020B0604030504040204" pitchFamily="50" charset="-128"/>
                        </a:rPr>
                        <a:t>API [CADDE</a:t>
                      </a:r>
                      <a:r>
                        <a:rPr kumimoji="1" lang="ja-JP" altLang="en-US" sz="1100" b="0" dirty="0">
                          <a:latin typeface="Meiryo UI" panose="020B0604030504040204" pitchFamily="50" charset="-128"/>
                          <a:ea typeface="Meiryo UI" panose="020B0604030504040204" pitchFamily="50" charset="-128"/>
                        </a:rPr>
                        <a:t>側</a:t>
                      </a:r>
                      <a:r>
                        <a:rPr kumimoji="1" lang="en-US" altLang="ja-JP" sz="1100" b="0" dirty="0">
                          <a:latin typeface="Meiryo UI" panose="020B0604030504040204" pitchFamily="50" charset="-128"/>
                          <a:ea typeface="Meiryo UI" panose="020B0604030504040204" pitchFamily="50" charset="-128"/>
                        </a:rPr>
                        <a:t>]:</a:t>
                      </a:r>
                      <a:r>
                        <a:rPr kumimoji="1" lang="ja-JP" altLang="en-US" sz="1100" b="0" dirty="0">
                          <a:latin typeface="Meiryo UI" panose="020B0604030504040204" pitchFamily="50" charset="-128"/>
                          <a:ea typeface="Meiryo UI" panose="020B0604030504040204" pitchFamily="50" charset="-128"/>
                        </a:rPr>
                        <a:t>リクエストで取得した</a:t>
                      </a:r>
                      <a:r>
                        <a:rPr kumimoji="1" lang="en-US" altLang="ja-JP" sz="1100" b="0" dirty="0">
                          <a:latin typeface="Meiryo UI" panose="020B0604030504040204" pitchFamily="50" charset="-128"/>
                          <a:ea typeface="Meiryo UI" panose="020B0604030504040204" pitchFamily="50" charset="-128"/>
                        </a:rPr>
                        <a:t>CADDEID,</a:t>
                      </a:r>
                      <a:r>
                        <a:rPr kumimoji="1" lang="ja-JP" altLang="en-US" sz="1100" b="0" dirty="0">
                          <a:latin typeface="Meiryo UI" panose="020B0604030504040204" pitchFamily="50" charset="-128"/>
                          <a:ea typeface="Meiryo UI" panose="020B0604030504040204" pitchFamily="50" charset="-128"/>
                        </a:rPr>
                        <a:t>法人番号と</a:t>
                      </a:r>
                      <a:r>
                        <a:rPr kumimoji="1" lang="en-US" altLang="ja-JP" sz="1100" b="0" dirty="0">
                          <a:latin typeface="Meiryo UI" panose="020B0604030504040204" pitchFamily="50" charset="-128"/>
                          <a:ea typeface="Meiryo UI" panose="020B0604030504040204" pitchFamily="50" charset="-128"/>
                        </a:rPr>
                        <a:t>JST</a:t>
                      </a:r>
                      <a:r>
                        <a:rPr kumimoji="1" lang="ja-JP" altLang="en-US" sz="1100" b="0" dirty="0">
                          <a:latin typeface="Meiryo UI" panose="020B0604030504040204" pitchFamily="50" charset="-128"/>
                          <a:ea typeface="Meiryo UI" panose="020B0604030504040204" pitchFamily="50" charset="-128"/>
                        </a:rPr>
                        <a:t>日付</a:t>
                      </a:r>
                      <a:r>
                        <a:rPr kumimoji="1" lang="en-US" altLang="ja-JP" sz="1100" b="0" dirty="0">
                          <a:latin typeface="Meiryo UI" panose="020B0604030504040204" pitchFamily="50" charset="-128"/>
                          <a:ea typeface="Meiryo UI" panose="020B0604030504040204" pitchFamily="50" charset="-128"/>
                        </a:rPr>
                        <a:t>(YYYMMDD)</a:t>
                      </a:r>
                      <a:r>
                        <a:rPr kumimoji="1" lang="ja-JP" altLang="en-US" sz="1100" b="0" dirty="0">
                          <a:latin typeface="Meiryo UI" panose="020B0604030504040204" pitchFamily="50" charset="-128"/>
                          <a:ea typeface="Meiryo UI" panose="020B0604030504040204" pitchFamily="50" charset="-128"/>
                        </a:rPr>
                        <a:t>の連結された文字列を、</a:t>
                      </a:r>
                      <a:r>
                        <a:rPr kumimoji="1" lang="en-US" altLang="ja-JP" sz="1100" b="0" dirty="0">
                          <a:latin typeface="Meiryo UI" panose="020B0604030504040204" pitchFamily="50" charset="-128"/>
                          <a:ea typeface="Meiryo UI" panose="020B0604030504040204" pitchFamily="50" charset="-128"/>
                        </a:rPr>
                        <a:t>sha256 </a:t>
                      </a:r>
                      <a:r>
                        <a:rPr kumimoji="1" lang="ja-JP" altLang="en-US" sz="1100" b="0" dirty="0">
                          <a:latin typeface="Meiryo UI" panose="020B0604030504040204" pitchFamily="50" charset="-128"/>
                          <a:ea typeface="Meiryo UI" panose="020B0604030504040204" pitchFamily="50" charset="-128"/>
                        </a:rPr>
                        <a:t>でハッシュ化 </a:t>
                      </a:r>
                      <a:r>
                        <a:rPr kumimoji="1" lang="en-US" altLang="ja-JP" sz="1100" b="0" dirty="0">
                          <a:latin typeface="Meiryo UI" panose="020B0604030504040204" pitchFamily="50" charset="-128"/>
                          <a:ea typeface="Meiryo UI" panose="020B0604030504040204" pitchFamily="50" charset="-128"/>
                        </a:rPr>
                        <a:t>[ESPRO</a:t>
                      </a:r>
                      <a:r>
                        <a:rPr kumimoji="1" lang="ja-JP" altLang="en-US" sz="1100" b="0" dirty="0">
                          <a:latin typeface="Meiryo UI" panose="020B0604030504040204" pitchFamily="50" charset="-128"/>
                          <a:ea typeface="Meiryo UI" panose="020B0604030504040204" pitchFamily="50" charset="-128"/>
                        </a:rPr>
                        <a:t>側</a:t>
                      </a:r>
                      <a:r>
                        <a:rPr kumimoji="1" lang="en-US" altLang="ja-JP" sz="1100" b="0" dirty="0">
                          <a:latin typeface="Meiryo UI" panose="020B0604030504040204" pitchFamily="50" charset="-128"/>
                          <a:ea typeface="Meiryo UI" panose="020B0604030504040204" pitchFamily="50" charset="-128"/>
                        </a:rPr>
                        <a:t>]:</a:t>
                      </a:r>
                      <a:r>
                        <a:rPr kumimoji="1" lang="ja-JP" altLang="en-US" sz="1100" b="0" dirty="0">
                          <a:latin typeface="Meiryo UI" panose="020B0604030504040204" pitchFamily="50" charset="-128"/>
                          <a:ea typeface="Meiryo UI" panose="020B0604030504040204" pitchFamily="50" charset="-128"/>
                        </a:rPr>
                        <a:t>レスポンスのハッシュ値と、</a:t>
                      </a:r>
                      <a:r>
                        <a:rPr kumimoji="1" lang="en-US" altLang="ja-JP" sz="1100" b="0" dirty="0">
                          <a:latin typeface="Meiryo UI" panose="020B0604030504040204" pitchFamily="50" charset="-128"/>
                          <a:ea typeface="Meiryo UI" panose="020B0604030504040204" pitchFamily="50" charset="-128"/>
                        </a:rPr>
                        <a:t>CADDEID,</a:t>
                      </a:r>
                      <a:r>
                        <a:rPr kumimoji="1" lang="ja-JP" altLang="en-US" sz="1100" b="0" dirty="0">
                          <a:latin typeface="Meiryo UI" panose="020B0604030504040204" pitchFamily="50" charset="-128"/>
                          <a:ea typeface="Meiryo UI" panose="020B0604030504040204" pitchFamily="50" charset="-128"/>
                        </a:rPr>
                        <a:t>法人番号と</a:t>
                      </a:r>
                      <a:r>
                        <a:rPr kumimoji="1" lang="en-US" altLang="ja-JP" sz="1100" b="0" dirty="0">
                          <a:latin typeface="Meiryo UI" panose="020B0604030504040204" pitchFamily="50" charset="-128"/>
                          <a:ea typeface="Meiryo UI" panose="020B0604030504040204" pitchFamily="50" charset="-128"/>
                        </a:rPr>
                        <a:t>JST</a:t>
                      </a:r>
                      <a:r>
                        <a:rPr kumimoji="1" lang="ja-JP" altLang="en-US" sz="1100" b="0" dirty="0">
                          <a:latin typeface="Meiryo UI" panose="020B0604030504040204" pitchFamily="50" charset="-128"/>
                          <a:ea typeface="Meiryo UI" panose="020B0604030504040204" pitchFamily="50" charset="-128"/>
                        </a:rPr>
                        <a:t>日付</a:t>
                      </a:r>
                      <a:r>
                        <a:rPr kumimoji="1" lang="en-US" altLang="ja-JP" sz="1100" b="0" dirty="0">
                          <a:latin typeface="Meiryo UI" panose="020B0604030504040204" pitchFamily="50" charset="-128"/>
                          <a:ea typeface="Meiryo UI" panose="020B0604030504040204" pitchFamily="50" charset="-128"/>
                        </a:rPr>
                        <a:t>(YYYMMDD)</a:t>
                      </a:r>
                      <a:r>
                        <a:rPr kumimoji="1" lang="ja-JP" altLang="en-US" sz="1100" b="0" dirty="0">
                          <a:latin typeface="Meiryo UI" panose="020B0604030504040204" pitchFamily="50" charset="-128"/>
                          <a:ea typeface="Meiryo UI" panose="020B0604030504040204" pitchFamily="50" charset="-128"/>
                        </a:rPr>
                        <a:t>の連結された文字列を、</a:t>
                      </a:r>
                      <a:r>
                        <a:rPr kumimoji="1" lang="en-US" altLang="ja-JP" sz="1100" b="0" dirty="0">
                          <a:latin typeface="Meiryo UI" panose="020B0604030504040204" pitchFamily="50" charset="-128"/>
                          <a:ea typeface="Meiryo UI" panose="020B0604030504040204" pitchFamily="50" charset="-128"/>
                        </a:rPr>
                        <a:t>sha256 </a:t>
                      </a:r>
                      <a:r>
                        <a:rPr kumimoji="1" lang="ja-JP" altLang="en-US" sz="1100" b="0" dirty="0">
                          <a:latin typeface="Meiryo UI" panose="020B0604030504040204" pitchFamily="50" charset="-128"/>
                          <a:ea typeface="Meiryo UI" panose="020B0604030504040204" pitchFamily="50" charset="-128"/>
                        </a:rPr>
                        <a:t>でハッシュ化した文字列を比較し、ユーザに関して同一性をチェックする</a:t>
                      </a:r>
                      <a:endParaRPr kumimoji="1" lang="ja-JP" altLang="en-US" sz="11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30226048"/>
                  </a:ext>
                </a:extLst>
              </a:tr>
              <a:tr h="561609">
                <a:tc>
                  <a:txBody>
                    <a:bodyPr/>
                    <a:lstStyle/>
                    <a:p>
                      <a:pPr algn="r"/>
                      <a:r>
                        <a:rPr kumimoji="1" lang="en-US" altLang="ja-JP" sz="1100" dirty="0">
                          <a:latin typeface="Meiryo UI" panose="020B0604030504040204" pitchFamily="50" charset="-128"/>
                          <a:ea typeface="Meiryo UI" panose="020B0604030504040204" pitchFamily="50" charset="-128"/>
                        </a:rPr>
                        <a:t>3</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100" dirty="0">
                          <a:latin typeface="Meiryo UI" panose="020B0604030504040204" pitchFamily="50" charset="-128"/>
                          <a:ea typeface="Meiryo UI" panose="020B0604030504040204" pitchFamily="50" charset="-128"/>
                        </a:rPr>
                        <a:t>契約管理</a:t>
                      </a:r>
                      <a:endParaRPr kumimoji="1" lang="en-US" altLang="ja-JP" sz="1100" dirty="0">
                        <a:latin typeface="Meiryo UI" panose="020B0604030504040204" pitchFamily="50" charset="-128"/>
                        <a:ea typeface="Meiryo UI" panose="020B0604030504040204" pitchFamily="50" charset="-128"/>
                      </a:endParaRPr>
                    </a:p>
                    <a:p>
                      <a:pPr algn="l"/>
                      <a:r>
                        <a:rPr kumimoji="1" lang="ja-JP" altLang="en-US" sz="1100" dirty="0">
                          <a:latin typeface="Meiryo UI" panose="020B0604030504040204" pitchFamily="50" charset="-128"/>
                          <a:ea typeface="Meiryo UI" panose="020B0604030504040204" pitchFamily="50" charset="-128"/>
                        </a:rPr>
                        <a:t>サーバ</a:t>
                      </a:r>
                    </a:p>
                  </a:txBody>
                  <a:tcPr/>
                </a:tc>
                <a:tc>
                  <a:txBody>
                    <a:bodyPr/>
                    <a:lstStyle/>
                    <a:p>
                      <a:pPr algn="l"/>
                      <a:r>
                        <a:rPr kumimoji="1" lang="ja-JP" altLang="en-US" sz="1100" dirty="0">
                          <a:latin typeface="Meiryo UI" panose="020B0604030504040204" pitchFamily="50" charset="-128"/>
                          <a:ea typeface="Meiryo UI" panose="020B0604030504040204" pitchFamily="50" charset="-128"/>
                        </a:rPr>
                        <a:t>契約有認可情報設定</a:t>
                      </a:r>
                    </a:p>
                  </a:txBody>
                  <a:tcPr/>
                </a:tc>
                <a:tc>
                  <a:txBody>
                    <a:bodyPr/>
                    <a:lstStyle/>
                    <a:p>
                      <a:pPr algn="l"/>
                      <a:r>
                        <a:rPr kumimoji="1" lang="en-US" altLang="ja-JP" sz="1100" dirty="0">
                          <a:latin typeface="Meiryo UI" panose="020B0604030504040204" pitchFamily="50" charset="-128"/>
                          <a:ea typeface="Meiryo UI" panose="020B0604030504040204" pitchFamily="50" charset="-128"/>
                        </a:rPr>
                        <a:t>HTTP</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100" dirty="0">
                          <a:latin typeface="Meiryo UI" panose="020B0604030504040204" pitchFamily="50" charset="-128"/>
                          <a:ea typeface="Meiryo UI" panose="020B0604030504040204" pitchFamily="50" charset="-128"/>
                        </a:rPr>
                        <a:t>POST</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契約管理サーバから、特定の利用者に対する</a:t>
                      </a:r>
                      <a:r>
                        <a:rPr kumimoji="1" lang="ja-JP" altLang="en-US" sz="1100" dirty="0">
                          <a:solidFill>
                            <a:schemeClr val="tx1"/>
                          </a:solidFill>
                          <a:latin typeface="Meiryo UI" panose="020B0604030504040204" pitchFamily="50" charset="-128"/>
                          <a:ea typeface="Meiryo UI" panose="020B0604030504040204" pitchFamily="50" charset="-128"/>
                        </a:rPr>
                        <a:t>リソース</a:t>
                      </a:r>
                      <a:r>
                        <a:rPr kumimoji="1" lang="en-US" altLang="ja-JP" sz="1100" dirty="0">
                          <a:solidFill>
                            <a:schemeClr val="tx1"/>
                          </a:solidFill>
                          <a:latin typeface="Meiryo UI" panose="020B0604030504040204" pitchFamily="50" charset="-128"/>
                          <a:ea typeface="Meiryo UI" panose="020B0604030504040204" pitchFamily="50" charset="-128"/>
                        </a:rPr>
                        <a:t>URL</a:t>
                      </a:r>
                      <a:r>
                        <a:rPr kumimoji="1" lang="ja-JP" altLang="en-US" sz="1100" dirty="0">
                          <a:solidFill>
                            <a:schemeClr val="tx1"/>
                          </a:solidFill>
                          <a:latin typeface="Meiryo UI" panose="020B0604030504040204" pitchFamily="50" charset="-128"/>
                          <a:ea typeface="Meiryo UI" panose="020B0604030504040204" pitchFamily="50" charset="-128"/>
                        </a:rPr>
                        <a:t>へのアクセスを</a:t>
                      </a:r>
                      <a:r>
                        <a:rPr kumimoji="1" lang="ja-JP" altLang="en-US" sz="1100" dirty="0">
                          <a:latin typeface="Meiryo UI" panose="020B0604030504040204" pitchFamily="50" charset="-128"/>
                          <a:ea typeface="Meiryo UI" panose="020B0604030504040204" pitchFamily="50" charset="-128"/>
                        </a:rPr>
                        <a:t>設定する。</a:t>
                      </a:r>
                      <a:endParaRPr kumimoji="1" lang="ja-JP" altLang="en-US" sz="11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55351132"/>
                  </a:ext>
                </a:extLst>
              </a:tr>
              <a:tr h="561609">
                <a:tc>
                  <a:txBody>
                    <a:bodyPr/>
                    <a:lstStyle/>
                    <a:p>
                      <a:pPr algn="r"/>
                      <a:r>
                        <a:rPr kumimoji="1" lang="en-US" altLang="ja-JP" sz="1100" dirty="0">
                          <a:latin typeface="Meiryo UI" panose="020B0604030504040204" pitchFamily="50" charset="-128"/>
                          <a:ea typeface="Meiryo UI" panose="020B0604030504040204" pitchFamily="50" charset="-128"/>
                        </a:rPr>
                        <a:t>4</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100" dirty="0">
                          <a:latin typeface="Meiryo UI" panose="020B0604030504040204" pitchFamily="50" charset="-128"/>
                          <a:ea typeface="Meiryo UI" panose="020B0604030504040204" pitchFamily="50" charset="-128"/>
                        </a:rPr>
                        <a:t>契約管理</a:t>
                      </a:r>
                      <a:endParaRPr kumimoji="1" lang="en-US" altLang="ja-JP" sz="1100" dirty="0">
                        <a:latin typeface="Meiryo UI" panose="020B0604030504040204" pitchFamily="50" charset="-128"/>
                        <a:ea typeface="Meiryo UI" panose="020B0604030504040204" pitchFamily="50" charset="-128"/>
                      </a:endParaRPr>
                    </a:p>
                    <a:p>
                      <a:pPr algn="l"/>
                      <a:r>
                        <a:rPr kumimoji="1" lang="ja-JP" altLang="en-US" sz="1100" dirty="0">
                          <a:latin typeface="Meiryo UI" panose="020B0604030504040204" pitchFamily="50" charset="-128"/>
                          <a:ea typeface="Meiryo UI" panose="020B0604030504040204" pitchFamily="50" charset="-128"/>
                        </a:rPr>
                        <a:t>サーバ</a:t>
                      </a:r>
                    </a:p>
                  </a:txBody>
                  <a:tcPr/>
                </a:tc>
                <a:tc>
                  <a:txBody>
                    <a:bodyPr/>
                    <a:lstStyle/>
                    <a:p>
                      <a:pPr algn="l"/>
                      <a:r>
                        <a:rPr kumimoji="1" lang="ja-JP" altLang="en-US" sz="1100" dirty="0">
                          <a:latin typeface="Meiryo UI" panose="020B0604030504040204" pitchFamily="50" charset="-128"/>
                          <a:ea typeface="Meiryo UI" panose="020B0604030504040204" pitchFamily="50" charset="-128"/>
                        </a:rPr>
                        <a:t>契約有認可情報削除</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HTTP</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100" dirty="0">
                          <a:latin typeface="Meiryo UI" panose="020B0604030504040204" pitchFamily="50" charset="-128"/>
                          <a:ea typeface="Meiryo UI" panose="020B0604030504040204" pitchFamily="50" charset="-128"/>
                        </a:rPr>
                        <a:t>DELETE</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契約管理サーバから、特定の利用者に対する</a:t>
                      </a:r>
                      <a:r>
                        <a:rPr kumimoji="1" lang="ja-JP" altLang="en-US" sz="1100" dirty="0">
                          <a:solidFill>
                            <a:schemeClr val="tx1"/>
                          </a:solidFill>
                          <a:latin typeface="Meiryo UI" panose="020B0604030504040204" pitchFamily="50" charset="-128"/>
                          <a:ea typeface="Meiryo UI" panose="020B0604030504040204" pitchFamily="50" charset="-128"/>
                        </a:rPr>
                        <a:t>リソース</a:t>
                      </a:r>
                      <a:r>
                        <a:rPr kumimoji="1" lang="en-US" altLang="ja-JP" sz="1100" dirty="0">
                          <a:solidFill>
                            <a:schemeClr val="tx1"/>
                          </a:solidFill>
                          <a:latin typeface="Meiryo UI" panose="020B0604030504040204" pitchFamily="50" charset="-128"/>
                          <a:ea typeface="Meiryo UI" panose="020B0604030504040204" pitchFamily="50" charset="-128"/>
                        </a:rPr>
                        <a:t>URL</a:t>
                      </a:r>
                      <a:r>
                        <a:rPr kumimoji="1" lang="ja-JP" altLang="en-US" sz="1100" dirty="0">
                          <a:solidFill>
                            <a:schemeClr val="tx1"/>
                          </a:solidFill>
                          <a:latin typeface="Meiryo UI" panose="020B0604030504040204" pitchFamily="50" charset="-128"/>
                          <a:ea typeface="Meiryo UI" panose="020B0604030504040204" pitchFamily="50" charset="-128"/>
                        </a:rPr>
                        <a:t>へのアクセスを</a:t>
                      </a:r>
                      <a:r>
                        <a:rPr kumimoji="1" lang="ja-JP" altLang="en-US" sz="1100" dirty="0">
                          <a:latin typeface="Meiryo UI" panose="020B0604030504040204" pitchFamily="50" charset="-128"/>
                          <a:ea typeface="Meiryo UI" panose="020B0604030504040204" pitchFamily="50" charset="-128"/>
                        </a:rPr>
                        <a:t>設定を削除する。</a:t>
                      </a:r>
                      <a:endParaRPr kumimoji="1" lang="ja-JP" altLang="en-US" sz="11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54277013"/>
                  </a:ext>
                </a:extLst>
              </a:tr>
              <a:tr h="561609">
                <a:tc>
                  <a:txBody>
                    <a:bodyPr/>
                    <a:lstStyle/>
                    <a:p>
                      <a:pPr algn="r"/>
                      <a:r>
                        <a:rPr kumimoji="1" lang="en-US" altLang="ja-JP" sz="1100" dirty="0">
                          <a:latin typeface="Meiryo UI" panose="020B0604030504040204" pitchFamily="50" charset="-128"/>
                          <a:ea typeface="Meiryo UI" panose="020B0604030504040204" pitchFamily="50" charset="-128"/>
                        </a:rPr>
                        <a:t>5</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100" dirty="0">
                          <a:latin typeface="Meiryo UI" panose="020B0604030504040204" pitchFamily="50" charset="-128"/>
                          <a:ea typeface="Meiryo UI" panose="020B0604030504040204" pitchFamily="50" charset="-128"/>
                        </a:rPr>
                        <a:t>CADDE</a:t>
                      </a:r>
                    </a:p>
                    <a:p>
                      <a:pPr algn="l"/>
                      <a:r>
                        <a:rPr kumimoji="1" lang="ja-JP" altLang="en-US" sz="1100" dirty="0">
                          <a:latin typeface="Meiryo UI" panose="020B0604030504040204" pitchFamily="50" charset="-128"/>
                          <a:ea typeface="Meiryo UI" panose="020B0604030504040204" pitchFamily="50" charset="-128"/>
                        </a:rPr>
                        <a:t>ユーザ</a:t>
                      </a:r>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提供者</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a:p>
                      <a:pPr algn="l"/>
                      <a:endParaRPr kumimoji="1" lang="en-US" altLang="ja-JP" sz="11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100" dirty="0">
                          <a:latin typeface="Meiryo UI" panose="020B0604030504040204" pitchFamily="50" charset="-128"/>
                          <a:ea typeface="Meiryo UI" panose="020B0604030504040204" pitchFamily="50" charset="-128"/>
                        </a:rPr>
                        <a:t>提供者</a:t>
                      </a:r>
                      <a:r>
                        <a:rPr kumimoji="1" lang="en-US" altLang="ja-JP" sz="1100" dirty="0">
                          <a:latin typeface="Meiryo UI" panose="020B0604030504040204" pitchFamily="50" charset="-128"/>
                          <a:ea typeface="Meiryo UI" panose="020B0604030504040204" pitchFamily="50" charset="-128"/>
                        </a:rPr>
                        <a:t>API</a:t>
                      </a:r>
                      <a:r>
                        <a:rPr kumimoji="1" lang="ja-JP" altLang="en-US" sz="1100" dirty="0">
                          <a:latin typeface="Meiryo UI" panose="020B0604030504040204" pitchFamily="50" charset="-128"/>
                          <a:ea typeface="Meiryo UI" panose="020B0604030504040204" pitchFamily="50" charset="-128"/>
                        </a:rPr>
                        <a:t>トークン取得</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HTTP</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100" dirty="0">
                          <a:latin typeface="Meiryo UI" panose="020B0604030504040204" pitchFamily="50" charset="-128"/>
                          <a:ea typeface="Meiryo UI" panose="020B0604030504040204" pitchFamily="50" charset="-128"/>
                        </a:rPr>
                        <a:t>POST</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b="0" dirty="0">
                          <a:latin typeface="Meiryo UI" panose="020B0604030504040204" pitchFamily="50" charset="-128"/>
                          <a:ea typeface="Meiryo UI" panose="020B0604030504040204" pitchFamily="50" charset="-128"/>
                        </a:rPr>
                        <a:t>CADDE</a:t>
                      </a:r>
                      <a:r>
                        <a:rPr kumimoji="1" lang="ja-JP" altLang="en-US" sz="1100" b="0" dirty="0">
                          <a:latin typeface="Meiryo UI" panose="020B0604030504040204" pitchFamily="50" charset="-128"/>
                          <a:ea typeface="Meiryo UI" panose="020B0604030504040204" pitchFamily="50" charset="-128"/>
                        </a:rPr>
                        <a:t>ユーザ</a:t>
                      </a:r>
                      <a:r>
                        <a:rPr kumimoji="1" lang="en-US" altLang="ja-JP" sz="1100" b="0" dirty="0">
                          <a:latin typeface="Meiryo UI" panose="020B0604030504040204" pitchFamily="50" charset="-128"/>
                          <a:ea typeface="Meiryo UI" panose="020B0604030504040204" pitchFamily="50" charset="-128"/>
                        </a:rPr>
                        <a:t>ID(</a:t>
                      </a:r>
                      <a:r>
                        <a:rPr kumimoji="1" lang="ja-JP" altLang="en-US" sz="1100" b="0" dirty="0">
                          <a:latin typeface="Meiryo UI" panose="020B0604030504040204" pitchFamily="50" charset="-128"/>
                          <a:ea typeface="Meiryo UI" panose="020B0604030504040204" pitchFamily="50" charset="-128"/>
                        </a:rPr>
                        <a:t>提供者</a:t>
                      </a:r>
                      <a:r>
                        <a:rPr kumimoji="1" lang="en-US" altLang="ja-JP" sz="1100" b="0" dirty="0">
                          <a:latin typeface="Meiryo UI" panose="020B0604030504040204" pitchFamily="50" charset="-128"/>
                          <a:ea typeface="Meiryo UI" panose="020B0604030504040204" pitchFamily="50" charset="-128"/>
                        </a:rPr>
                        <a:t>)</a:t>
                      </a:r>
                      <a:r>
                        <a:rPr kumimoji="1" lang="ja-JP" altLang="en-US" sz="1100" b="0" dirty="0">
                          <a:latin typeface="Meiryo UI" panose="020B0604030504040204" pitchFamily="50" charset="-128"/>
                          <a:ea typeface="Meiryo UI" panose="020B0604030504040204" pitchFamily="50" charset="-128"/>
                        </a:rPr>
                        <a:t>、提供者側コネクタのシークレットをパラメータと</a:t>
                      </a:r>
                      <a:r>
                        <a:rPr kumimoji="1" lang="ja-JP" altLang="en-US" sz="1100" b="0">
                          <a:latin typeface="Meiryo UI" panose="020B0604030504040204" pitchFamily="50" charset="-128"/>
                          <a:ea typeface="Meiryo UI" panose="020B0604030504040204" pitchFamily="50" charset="-128"/>
                        </a:rPr>
                        <a:t>して、認可設定用の</a:t>
                      </a:r>
                      <a:r>
                        <a:rPr kumimoji="1" lang="en-US" altLang="ja-JP" sz="1100" b="0">
                          <a:latin typeface="Meiryo UI" panose="020B0604030504040204" pitchFamily="50" charset="-128"/>
                          <a:ea typeface="Meiryo UI" panose="020B0604030504040204" pitchFamily="50" charset="-128"/>
                        </a:rPr>
                        <a:t>API</a:t>
                      </a:r>
                      <a:r>
                        <a:rPr kumimoji="1" lang="ja-JP" altLang="en-US" sz="1100" b="0" dirty="0">
                          <a:latin typeface="Meiryo UI" panose="020B0604030504040204" pitchFamily="50" charset="-128"/>
                          <a:ea typeface="Meiryo UI" panose="020B0604030504040204" pitchFamily="50" charset="-128"/>
                        </a:rPr>
                        <a:t>トークンを発行する。</a:t>
                      </a:r>
                      <a:endParaRPr kumimoji="1" lang="en-US" altLang="ja-JP" sz="11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47194736"/>
                  </a:ext>
                </a:extLst>
              </a:tr>
              <a:tr h="561609">
                <a:tc>
                  <a:txBody>
                    <a:bodyPr/>
                    <a:lstStyle/>
                    <a:p>
                      <a:pPr algn="r"/>
                      <a:r>
                        <a:rPr kumimoji="1" lang="en-US" altLang="ja-JP" sz="1100" dirty="0">
                          <a:latin typeface="Meiryo UI" panose="020B0604030504040204" pitchFamily="50" charset="-128"/>
                          <a:ea typeface="Meiryo UI" panose="020B0604030504040204" pitchFamily="50" charset="-128"/>
                        </a:rPr>
                        <a:t>6</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100" dirty="0">
                          <a:latin typeface="Meiryo UI" panose="020B0604030504040204" pitchFamily="50" charset="-128"/>
                          <a:ea typeface="Meiryo UI" panose="020B0604030504040204" pitchFamily="50" charset="-128"/>
                        </a:rPr>
                        <a:t>CADDE</a:t>
                      </a:r>
                    </a:p>
                    <a:p>
                      <a:pPr algn="l"/>
                      <a:r>
                        <a:rPr kumimoji="1" lang="ja-JP" altLang="en-US" sz="1100" dirty="0">
                          <a:latin typeface="Meiryo UI" panose="020B0604030504040204" pitchFamily="50" charset="-128"/>
                          <a:ea typeface="Meiryo UI" panose="020B0604030504040204" pitchFamily="50" charset="-128"/>
                        </a:rPr>
                        <a:t>ユーザ</a:t>
                      </a:r>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提供者</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100" dirty="0">
                          <a:latin typeface="Meiryo UI" panose="020B0604030504040204" pitchFamily="50" charset="-128"/>
                          <a:ea typeface="Meiryo UI" panose="020B0604030504040204" pitchFamily="50" charset="-128"/>
                        </a:rPr>
                        <a:t>契約無</a:t>
                      </a:r>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提供者</a:t>
                      </a:r>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認可情報設定</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HTTP</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POST</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契約管理サーバから、特定の利用者に対する</a:t>
                      </a:r>
                      <a:r>
                        <a:rPr kumimoji="1" lang="ja-JP" altLang="en-US" sz="1100" dirty="0">
                          <a:solidFill>
                            <a:schemeClr val="tx1"/>
                          </a:solidFill>
                          <a:latin typeface="Meiryo UI" panose="020B0604030504040204" pitchFamily="50" charset="-128"/>
                          <a:ea typeface="Meiryo UI" panose="020B0604030504040204" pitchFamily="50" charset="-128"/>
                        </a:rPr>
                        <a:t>リソース</a:t>
                      </a:r>
                      <a:r>
                        <a:rPr kumimoji="1" lang="en-US" altLang="ja-JP" sz="1100" dirty="0">
                          <a:solidFill>
                            <a:schemeClr val="tx1"/>
                          </a:solidFill>
                          <a:latin typeface="Meiryo UI" panose="020B0604030504040204" pitchFamily="50" charset="-128"/>
                          <a:ea typeface="Meiryo UI" panose="020B0604030504040204" pitchFamily="50" charset="-128"/>
                        </a:rPr>
                        <a:t>URL</a:t>
                      </a:r>
                      <a:r>
                        <a:rPr kumimoji="1" lang="ja-JP" altLang="en-US" sz="1100" dirty="0">
                          <a:solidFill>
                            <a:schemeClr val="tx1"/>
                          </a:solidFill>
                          <a:latin typeface="Meiryo UI" panose="020B0604030504040204" pitchFamily="50" charset="-128"/>
                          <a:ea typeface="Meiryo UI" panose="020B0604030504040204" pitchFamily="50" charset="-128"/>
                        </a:rPr>
                        <a:t>へのアクセスを</a:t>
                      </a:r>
                      <a:r>
                        <a:rPr kumimoji="1" lang="ja-JP" altLang="en-US" sz="1100" dirty="0">
                          <a:latin typeface="Meiryo UI" panose="020B0604030504040204" pitchFamily="50" charset="-128"/>
                          <a:ea typeface="Meiryo UI" panose="020B0604030504040204" pitchFamily="50" charset="-128"/>
                        </a:rPr>
                        <a:t>設定する。</a:t>
                      </a:r>
                      <a:endParaRPr kumimoji="1" lang="ja-JP" altLang="en-US" sz="11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60971402"/>
                  </a:ext>
                </a:extLst>
              </a:tr>
              <a:tr h="561609">
                <a:tc>
                  <a:txBody>
                    <a:bodyPr/>
                    <a:lstStyle/>
                    <a:p>
                      <a:pPr algn="r"/>
                      <a:r>
                        <a:rPr kumimoji="1" lang="en-US" altLang="ja-JP" sz="1100" dirty="0">
                          <a:latin typeface="Meiryo UI" panose="020B0604030504040204" pitchFamily="50" charset="-128"/>
                          <a:ea typeface="Meiryo UI" panose="020B0604030504040204" pitchFamily="50" charset="-128"/>
                        </a:rPr>
                        <a:t>7</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100" dirty="0">
                          <a:latin typeface="Meiryo UI" panose="020B0604030504040204" pitchFamily="50" charset="-128"/>
                          <a:ea typeface="Meiryo UI" panose="020B0604030504040204" pitchFamily="50" charset="-128"/>
                        </a:rPr>
                        <a:t>CADDE</a:t>
                      </a:r>
                    </a:p>
                    <a:p>
                      <a:pPr algn="l"/>
                      <a:r>
                        <a:rPr kumimoji="1" lang="ja-JP" altLang="en-US" sz="1100" dirty="0">
                          <a:latin typeface="Meiryo UI" panose="020B0604030504040204" pitchFamily="50" charset="-128"/>
                          <a:ea typeface="Meiryo UI" panose="020B0604030504040204" pitchFamily="50" charset="-128"/>
                        </a:rPr>
                        <a:t>ユーザ</a:t>
                      </a:r>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提供者</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100" dirty="0">
                          <a:latin typeface="Meiryo UI" panose="020B0604030504040204" pitchFamily="50" charset="-128"/>
                          <a:ea typeface="Meiryo UI" panose="020B0604030504040204" pitchFamily="50" charset="-128"/>
                        </a:rPr>
                        <a:t>契約無</a:t>
                      </a:r>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提供者</a:t>
                      </a:r>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認可情報削除</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50" charset="-128"/>
                          <a:ea typeface="Meiryo UI" panose="020B0604030504040204" pitchFamily="50" charset="-128"/>
                        </a:rPr>
                        <a:t>HTTP</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100" dirty="0">
                          <a:latin typeface="Meiryo UI" panose="020B0604030504040204" pitchFamily="50" charset="-128"/>
                          <a:ea typeface="Meiryo UI" panose="020B0604030504040204" pitchFamily="50" charset="-128"/>
                        </a:rPr>
                        <a:t>DELETE</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契約管理サーバから、特定の利用者に対する</a:t>
                      </a:r>
                      <a:r>
                        <a:rPr kumimoji="1" lang="ja-JP" altLang="en-US" sz="1100" dirty="0">
                          <a:solidFill>
                            <a:schemeClr val="tx1"/>
                          </a:solidFill>
                          <a:latin typeface="Meiryo UI" panose="020B0604030504040204" pitchFamily="50" charset="-128"/>
                          <a:ea typeface="Meiryo UI" panose="020B0604030504040204" pitchFamily="50" charset="-128"/>
                        </a:rPr>
                        <a:t>リソース</a:t>
                      </a:r>
                      <a:r>
                        <a:rPr kumimoji="1" lang="en-US" altLang="ja-JP" sz="1100" dirty="0">
                          <a:solidFill>
                            <a:schemeClr val="tx1"/>
                          </a:solidFill>
                          <a:latin typeface="Meiryo UI" panose="020B0604030504040204" pitchFamily="50" charset="-128"/>
                          <a:ea typeface="Meiryo UI" panose="020B0604030504040204" pitchFamily="50" charset="-128"/>
                        </a:rPr>
                        <a:t>URL</a:t>
                      </a:r>
                      <a:r>
                        <a:rPr kumimoji="1" lang="ja-JP" altLang="en-US" sz="1100" dirty="0">
                          <a:solidFill>
                            <a:schemeClr val="tx1"/>
                          </a:solidFill>
                          <a:latin typeface="Meiryo UI" panose="020B0604030504040204" pitchFamily="50" charset="-128"/>
                          <a:ea typeface="Meiryo UI" panose="020B0604030504040204" pitchFamily="50" charset="-128"/>
                        </a:rPr>
                        <a:t>へのアクセスを</a:t>
                      </a:r>
                      <a:r>
                        <a:rPr kumimoji="1" lang="ja-JP" altLang="en-US" sz="1100" dirty="0">
                          <a:latin typeface="Meiryo UI" panose="020B0604030504040204" pitchFamily="50" charset="-128"/>
                          <a:ea typeface="Meiryo UI" panose="020B0604030504040204" pitchFamily="50" charset="-128"/>
                        </a:rPr>
                        <a:t>設定を削除する。</a:t>
                      </a:r>
                      <a:endParaRPr kumimoji="1" lang="ja-JP" altLang="en-US" sz="11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25661498"/>
                  </a:ext>
                </a:extLst>
              </a:tr>
            </a:tbl>
          </a:graphicData>
        </a:graphic>
      </p:graphicFrame>
    </p:spTree>
    <p:extLst>
      <p:ext uri="{BB962C8B-B14F-4D97-AF65-F5344CB8AC3E}">
        <p14:creationId xmlns:p14="http://schemas.microsoft.com/office/powerpoint/2010/main" val="1097330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132E52-EFC0-4C2D-AD02-F1B647BAE1CB}"/>
              </a:ext>
            </a:extLst>
          </p:cNvPr>
          <p:cNvSpPr>
            <a:spLocks noGrp="1"/>
          </p:cNvSpPr>
          <p:nvPr>
            <p:ph type="title"/>
          </p:nvPr>
        </p:nvSpPr>
        <p:spPr/>
        <p:txBody>
          <a:bodyPr>
            <a:normAutofit/>
          </a:bodyPr>
          <a:lstStyle/>
          <a:p>
            <a:r>
              <a:rPr kumimoji="1" lang="en-US" altLang="ja-JP" sz="2000" dirty="0">
                <a:latin typeface="Meiryo UI" panose="020B0604030504040204" pitchFamily="50" charset="-128"/>
                <a:ea typeface="Meiryo UI" panose="020B0604030504040204" pitchFamily="50" charset="-128"/>
              </a:rPr>
              <a:t>5. </a:t>
            </a:r>
            <a:r>
              <a:rPr kumimoji="1" lang="ja-JP" altLang="en-US" sz="2000" dirty="0">
                <a:latin typeface="Meiryo UI" panose="020B0604030504040204" pitchFamily="50" charset="-128"/>
                <a:ea typeface="Meiryo UI" panose="020B0604030504040204" pitchFamily="50" charset="-128"/>
              </a:rPr>
              <a:t>認証認可サービス外部公開</a:t>
            </a:r>
            <a:r>
              <a:rPr kumimoji="1" lang="en-US" altLang="ja-JP" sz="2000" dirty="0">
                <a:latin typeface="Meiryo UI" panose="020B0604030504040204" pitchFamily="50" charset="-128"/>
                <a:ea typeface="Meiryo UI" panose="020B0604030504040204" pitchFamily="50" charset="-128"/>
              </a:rPr>
              <a:t>API &gt; 5.2 </a:t>
            </a:r>
            <a:r>
              <a:rPr lang="ja-JP" altLang="en-US" sz="2000" dirty="0">
                <a:latin typeface="Meiryo UI" panose="020B0604030504040204" pitchFamily="50" charset="-128"/>
                <a:ea typeface="Meiryo UI" panose="020B0604030504040204" pitchFamily="50" charset="-128"/>
              </a:rPr>
              <a:t>利用者トークン</a:t>
            </a:r>
            <a:r>
              <a:rPr lang="en-US" altLang="ja-JP" sz="2000" dirty="0">
                <a:latin typeface="Meiryo UI" panose="020B0604030504040204" pitchFamily="50" charset="-128"/>
                <a:ea typeface="Meiryo UI" panose="020B0604030504040204" pitchFamily="50" charset="-128"/>
              </a:rPr>
              <a:t>(CADDE)</a:t>
            </a:r>
            <a:r>
              <a:rPr lang="ja-JP" altLang="en-US" sz="2000" dirty="0">
                <a:latin typeface="Meiryo UI" panose="020B0604030504040204" pitchFamily="50" charset="-128"/>
                <a:ea typeface="Meiryo UI" panose="020B0604030504040204" pitchFamily="50" charset="-128"/>
              </a:rPr>
              <a:t>取得</a:t>
            </a:r>
            <a:r>
              <a:rPr kumimoji="1" lang="en-US" altLang="ja-JP" sz="2000" dirty="0"/>
              <a:t>IF</a:t>
            </a:r>
            <a:r>
              <a:rPr kumimoji="1" lang="ja-JP" altLang="en-US" sz="2000" dirty="0">
                <a:latin typeface="Meiryo UI" panose="020B0604030504040204" pitchFamily="50" charset="-128"/>
                <a:ea typeface="Meiryo UI" panose="020B0604030504040204" pitchFamily="50" charset="-128"/>
              </a:rPr>
              <a:t>仕様</a:t>
            </a:r>
            <a:endParaRPr kumimoji="1" lang="ja-JP" altLang="en-US" sz="2000" dirty="0"/>
          </a:p>
        </p:txBody>
      </p:sp>
      <p:graphicFrame>
        <p:nvGraphicFramePr>
          <p:cNvPr id="9" name="表 129">
            <a:extLst>
              <a:ext uri="{FF2B5EF4-FFF2-40B4-BE49-F238E27FC236}">
                <a16:creationId xmlns:a16="http://schemas.microsoft.com/office/drawing/2014/main" id="{B51DA5A9-778A-459B-9EBB-14A4740003BC}"/>
              </a:ext>
            </a:extLst>
          </p:cNvPr>
          <p:cNvGraphicFramePr>
            <a:graphicFrameLocks noGrp="1"/>
          </p:cNvGraphicFramePr>
          <p:nvPr>
            <p:extLst>
              <p:ext uri="{D42A27DB-BD31-4B8C-83A1-F6EECF244321}">
                <p14:modId xmlns:p14="http://schemas.microsoft.com/office/powerpoint/2010/main" val="1068498320"/>
              </p:ext>
            </p:extLst>
          </p:nvPr>
        </p:nvGraphicFramePr>
        <p:xfrm>
          <a:off x="234000" y="1211851"/>
          <a:ext cx="9355391" cy="3057589"/>
        </p:xfrm>
        <a:graphic>
          <a:graphicData uri="http://schemas.openxmlformats.org/drawingml/2006/table">
            <a:tbl>
              <a:tblPr>
                <a:tableStyleId>{BC89EF96-8CEA-46FF-86C4-4CE0E7609802}</a:tableStyleId>
              </a:tblPr>
              <a:tblGrid>
                <a:gridCol w="1616306">
                  <a:extLst>
                    <a:ext uri="{9D8B030D-6E8A-4147-A177-3AD203B41FA5}">
                      <a16:colId xmlns:a16="http://schemas.microsoft.com/office/drawing/2014/main" val="2913863535"/>
                    </a:ext>
                  </a:extLst>
                </a:gridCol>
                <a:gridCol w="2046780">
                  <a:extLst>
                    <a:ext uri="{9D8B030D-6E8A-4147-A177-3AD203B41FA5}">
                      <a16:colId xmlns:a16="http://schemas.microsoft.com/office/drawing/2014/main" val="1596831750"/>
                    </a:ext>
                  </a:extLst>
                </a:gridCol>
                <a:gridCol w="2133600">
                  <a:extLst>
                    <a:ext uri="{9D8B030D-6E8A-4147-A177-3AD203B41FA5}">
                      <a16:colId xmlns:a16="http://schemas.microsoft.com/office/drawing/2014/main" val="3132160870"/>
                    </a:ext>
                  </a:extLst>
                </a:gridCol>
                <a:gridCol w="3558705">
                  <a:extLst>
                    <a:ext uri="{9D8B030D-6E8A-4147-A177-3AD203B41FA5}">
                      <a16:colId xmlns:a16="http://schemas.microsoft.com/office/drawing/2014/main" val="176178453"/>
                    </a:ext>
                  </a:extLst>
                </a:gridCol>
              </a:tblGrid>
              <a:tr h="265524">
                <a:tc>
                  <a:txBody>
                    <a:bodyPr/>
                    <a:lstStyle/>
                    <a:p>
                      <a:pPr algn="l"/>
                      <a:r>
                        <a:rPr kumimoji="1" lang="ja-JP" altLang="en-US" sz="1200" b="0" dirty="0">
                          <a:solidFill>
                            <a:schemeClr val="bg1"/>
                          </a:solidFill>
                          <a:latin typeface="Meiryo UI" panose="020B0604030504040204" pitchFamily="50" charset="-128"/>
                          <a:ea typeface="Meiryo UI" panose="020B0604030504040204" pitchFamily="50" charset="-128"/>
                        </a:rPr>
                        <a:t>メソッド</a:t>
                      </a:r>
                    </a:p>
                  </a:txBody>
                  <a:tcPr>
                    <a:solidFill>
                      <a:schemeClr val="accent5"/>
                    </a:solidFill>
                  </a:tcPr>
                </a:tc>
                <a:tc gridSpan="3">
                  <a:txBody>
                    <a:bodyPr/>
                    <a:lstStyle/>
                    <a:p>
                      <a:pPr algn="l"/>
                      <a:r>
                        <a:rPr kumimoji="1" lang="en-US" altLang="ja-JP" sz="1200" b="0" dirty="0">
                          <a:latin typeface="Meiryo UI" panose="020B0604030504040204" pitchFamily="50" charset="-128"/>
                          <a:ea typeface="Meiryo UI" panose="020B0604030504040204" pitchFamily="50" charset="-128"/>
                        </a:rPr>
                        <a:t>GET</a:t>
                      </a:r>
                      <a:endParaRPr kumimoji="1" lang="ja-JP" altLang="en-US" sz="1200" b="0" dirty="0">
                        <a:latin typeface="Meiryo UI" panose="020B0604030504040204" pitchFamily="50" charset="-128"/>
                        <a:ea typeface="Meiryo UI" panose="020B0604030504040204" pitchFamily="50" charset="-128"/>
                      </a:endParaRPr>
                    </a:p>
                  </a:txBody>
                  <a:tcPr/>
                </a:tc>
                <a:tc hMerge="1">
                  <a:txBody>
                    <a:bodyPr/>
                    <a:lstStyle/>
                    <a:p>
                      <a:pPr algn="l"/>
                      <a:endParaRPr kumimoji="1" lang="ja-JP" altLang="en-US" sz="1200" b="0" dirty="0">
                        <a:latin typeface="Meiryo UI" panose="020B0604030504040204" pitchFamily="50" charset="-128"/>
                        <a:ea typeface="Meiryo UI" panose="020B0604030504040204" pitchFamily="50" charset="-128"/>
                      </a:endParaRPr>
                    </a:p>
                  </a:txBody>
                  <a:tcPr/>
                </a:tc>
                <a:tc hMerge="1">
                  <a:txBody>
                    <a:bodyPr/>
                    <a:lstStyle/>
                    <a:p>
                      <a:pPr algn="l"/>
                      <a:endParaRPr kumimoji="1" lang="ja-JP" altLang="en-US" sz="12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57424517"/>
                  </a:ext>
                </a:extLst>
              </a:tr>
              <a:tr h="0">
                <a:tc>
                  <a:txBody>
                    <a:bodyPr/>
                    <a:lstStyle/>
                    <a:p>
                      <a:pPr algn="l"/>
                      <a:r>
                        <a:rPr kumimoji="1" lang="en-US" altLang="ja-JP" sz="1200" dirty="0">
                          <a:solidFill>
                            <a:schemeClr val="bg1"/>
                          </a:solidFill>
                          <a:latin typeface="Meiryo UI" panose="020B0604030504040204" pitchFamily="50" charset="-128"/>
                          <a:ea typeface="Meiryo UI" panose="020B0604030504040204" pitchFamily="50" charset="-128"/>
                        </a:rPr>
                        <a:t>URL</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gridSpan="3">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463" kern="1200" dirty="0">
                          <a:solidFill>
                            <a:schemeClr val="tx1"/>
                          </a:solidFill>
                          <a:effectLst/>
                          <a:latin typeface="+mn-lt"/>
                          <a:ea typeface="+mn-ea"/>
                          <a:cs typeface="+mn-cs"/>
                        </a:rPr>
                        <a:t>/cadde/</a:t>
                      </a:r>
                      <a:r>
                        <a:rPr kumimoji="1" lang="en-US" altLang="ja-JP" sz="1463" kern="1200" dirty="0" err="1">
                          <a:solidFill>
                            <a:schemeClr val="tx1"/>
                          </a:solidFill>
                          <a:effectLst/>
                          <a:latin typeface="+mn-lt"/>
                          <a:ea typeface="+mn-ea"/>
                          <a:cs typeface="+mn-cs"/>
                        </a:rPr>
                        <a:t>api</a:t>
                      </a:r>
                      <a:r>
                        <a:rPr kumimoji="1" lang="en-US" altLang="ja-JP" sz="1463" kern="1200" dirty="0">
                          <a:solidFill>
                            <a:schemeClr val="tx1"/>
                          </a:solidFill>
                          <a:effectLst/>
                          <a:latin typeface="+mn-lt"/>
                          <a:ea typeface="+mn-ea"/>
                          <a:cs typeface="+mn-cs"/>
                        </a:rPr>
                        <a:t>/v1/consumer/token</a:t>
                      </a:r>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8407796"/>
                  </a:ext>
                </a:extLst>
              </a:tr>
              <a:tr h="137160">
                <a:tc rowSpan="2">
                  <a:txBody>
                    <a:bodyPr/>
                    <a:lstStyle/>
                    <a:p>
                      <a:pPr algn="l"/>
                      <a:r>
                        <a:rPr kumimoji="1" lang="ja-JP" altLang="en-US" sz="1200" dirty="0">
                          <a:solidFill>
                            <a:schemeClr val="bg1"/>
                          </a:solidFill>
                          <a:latin typeface="Meiryo UI" panose="020B0604030504040204" pitchFamily="50" charset="-128"/>
                          <a:ea typeface="Meiryo UI" panose="020B0604030504040204" pitchFamily="50" charset="-128"/>
                        </a:rPr>
                        <a:t>クエリパラメタ</a:t>
                      </a: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dirty="0">
                          <a:solidFill>
                            <a:schemeClr val="bg1"/>
                          </a:solidFill>
                          <a:latin typeface="Meiryo UI" panose="020B0604030504040204" pitchFamily="50" charset="-128"/>
                          <a:ea typeface="Meiryo UI" panose="020B0604030504040204" pitchFamily="50" charset="-128"/>
                        </a:rPr>
                        <a:t>説明</a:t>
                      </a: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参考値</a:t>
                      </a:r>
                    </a:p>
                  </a:txBody>
                  <a:tcPr>
                    <a:solidFill>
                      <a:srgbClr val="4472C4"/>
                    </a:solidFill>
                  </a:tcPr>
                </a:tc>
                <a:extLst>
                  <a:ext uri="{0D108BD9-81ED-4DB2-BD59-A6C34878D82A}">
                    <a16:rowId xmlns:a16="http://schemas.microsoft.com/office/drawing/2014/main" val="2645655212"/>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99869142"/>
                  </a:ext>
                </a:extLst>
              </a:tr>
              <a:tr h="137160">
                <a:tc rowSpan="2">
                  <a:txBody>
                    <a:bodyPr/>
                    <a:lstStyle/>
                    <a:p>
                      <a:pPr algn="l"/>
                      <a:r>
                        <a:rPr kumimoji="1" lang="ja-JP" altLang="en-US" sz="1200" dirty="0">
                          <a:solidFill>
                            <a:schemeClr val="bg1"/>
                          </a:solidFill>
                          <a:latin typeface="Meiryo UI" panose="020B0604030504040204" pitchFamily="50" charset="-128"/>
                          <a:ea typeface="Meiryo UI" panose="020B0604030504040204" pitchFamily="50" charset="-128"/>
                        </a:rPr>
                        <a:t>リクエストヘッダ</a:t>
                      </a: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a:solidFill>
                            <a:schemeClr val="bg1"/>
                          </a:solidFill>
                          <a:latin typeface="Meiryo UI" panose="020B0604030504040204" pitchFamily="50" charset="-128"/>
                          <a:ea typeface="Meiryo UI" panose="020B0604030504040204" pitchFamily="50" charset="-128"/>
                        </a:rPr>
                        <a:t>説明</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参考値</a:t>
                      </a:r>
                    </a:p>
                  </a:txBody>
                  <a:tcPr>
                    <a:solidFill>
                      <a:srgbClr val="4472C4"/>
                    </a:solidFill>
                  </a:tcPr>
                </a:tc>
                <a:extLst>
                  <a:ext uri="{0D108BD9-81ED-4DB2-BD59-A6C34878D82A}">
                    <a16:rowId xmlns:a16="http://schemas.microsoft.com/office/drawing/2014/main" val="545477347"/>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4138088074"/>
                  </a:ext>
                </a:extLst>
              </a:tr>
              <a:tr h="137160">
                <a:tc rowSpan="2">
                  <a:txBody>
                    <a:bodyPr/>
                    <a:lstStyle/>
                    <a:p>
                      <a:pPr algn="l"/>
                      <a:r>
                        <a:rPr kumimoji="1" lang="ja-JP" altLang="en-US" sz="1200" dirty="0">
                          <a:solidFill>
                            <a:schemeClr val="bg1"/>
                          </a:solidFill>
                          <a:latin typeface="Meiryo UI" panose="020B0604030504040204" pitchFamily="50" charset="-128"/>
                          <a:ea typeface="Meiryo UI" panose="020B0604030504040204" pitchFamily="50" charset="-128"/>
                        </a:rPr>
                        <a:t>リクエストボディ</a:t>
                      </a: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a:solidFill>
                            <a:schemeClr val="bg1"/>
                          </a:solidFill>
                          <a:latin typeface="Meiryo UI" panose="020B0604030504040204" pitchFamily="50" charset="-128"/>
                          <a:ea typeface="Meiryo UI" panose="020B0604030504040204" pitchFamily="50" charset="-128"/>
                        </a:rPr>
                        <a:t>説明</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参考値</a:t>
                      </a:r>
                    </a:p>
                  </a:txBody>
                  <a:tcPr>
                    <a:solidFill>
                      <a:srgbClr val="4472C4"/>
                    </a:solidFill>
                  </a:tcPr>
                </a:tc>
                <a:extLst>
                  <a:ext uri="{0D108BD9-81ED-4DB2-BD59-A6C34878D82A}">
                    <a16:rowId xmlns:a16="http://schemas.microsoft.com/office/drawing/2014/main" val="2436271657"/>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1200" dirty="0" err="1">
                          <a:latin typeface="Meiryo UI" panose="020B0604030504040204" pitchFamily="50" charset="-128"/>
                          <a:ea typeface="Meiryo UI" panose="020B0604030504040204" pitchFamily="50" charset="-128"/>
                        </a:rPr>
                        <a:t>consumer_id</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1624320924"/>
                  </a:ext>
                </a:extLst>
              </a:tr>
              <a:tr h="137160">
                <a:tc>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password</a:t>
                      </a:r>
                    </a:p>
                  </a:txBody>
                  <a:tcPr/>
                </a:tc>
                <a:tc>
                  <a:txBody>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ユーザパスワード</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1924372191"/>
                  </a:ext>
                </a:extLst>
              </a:tr>
              <a:tr h="137160">
                <a:tc rowSpan="2">
                  <a:txBody>
                    <a:bodyPr/>
                    <a:lstStyle/>
                    <a:p>
                      <a:pPr algn="l"/>
                      <a:r>
                        <a:rPr kumimoji="1" lang="ja-JP" altLang="en-US" sz="1200" dirty="0">
                          <a:solidFill>
                            <a:schemeClr val="bg1"/>
                          </a:solidFill>
                          <a:latin typeface="Meiryo UI" panose="020B0604030504040204" pitchFamily="50" charset="-128"/>
                          <a:ea typeface="Meiryo UI" panose="020B0604030504040204" pitchFamily="50" charset="-128"/>
                        </a:rPr>
                        <a:t>レスポンスデータ</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dirty="0">
                          <a:solidFill>
                            <a:schemeClr val="bg1"/>
                          </a:solidFill>
                          <a:latin typeface="Meiryo UI" panose="020B0604030504040204" pitchFamily="50" charset="-128"/>
                          <a:ea typeface="Meiryo UI" panose="020B0604030504040204" pitchFamily="50" charset="-128"/>
                        </a:rPr>
                        <a:t>説明</a:t>
                      </a: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参考値</a:t>
                      </a:r>
                    </a:p>
                  </a:txBody>
                  <a:tcPr>
                    <a:solidFill>
                      <a:srgbClr val="4472C4"/>
                    </a:solidFill>
                  </a:tcPr>
                </a:tc>
                <a:extLst>
                  <a:ext uri="{0D108BD9-81ED-4DB2-BD59-A6C34878D82A}">
                    <a16:rowId xmlns:a16="http://schemas.microsoft.com/office/drawing/2014/main" val="653418476"/>
                  </a:ext>
                </a:extLst>
              </a:tr>
              <a:tr h="137160">
                <a:tc vMerge="1">
                  <a:txBody>
                    <a:bodyPr/>
                    <a:lstStyle/>
                    <a:p>
                      <a:pPr algn="l"/>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98764859"/>
                  </a:ext>
                </a:extLst>
              </a:tr>
            </a:tbl>
          </a:graphicData>
        </a:graphic>
      </p:graphicFrame>
      <p:sp>
        <p:nvSpPr>
          <p:cNvPr id="10" name="テキスト ボックス 9">
            <a:extLst>
              <a:ext uri="{FF2B5EF4-FFF2-40B4-BE49-F238E27FC236}">
                <a16:creationId xmlns:a16="http://schemas.microsoft.com/office/drawing/2014/main" id="{07AFA96F-CD0A-4CDD-B06C-E848E8F0FE39}"/>
              </a:ext>
            </a:extLst>
          </p:cNvPr>
          <p:cNvSpPr txBox="1"/>
          <p:nvPr/>
        </p:nvSpPr>
        <p:spPr>
          <a:xfrm>
            <a:off x="146957" y="4597491"/>
            <a:ext cx="9612086" cy="1991994"/>
          </a:xfrm>
          <a:prstGeom prst="rect">
            <a:avLst/>
          </a:prstGeom>
          <a:noFill/>
          <a:ln>
            <a:noFill/>
          </a:ln>
        </p:spPr>
        <p:txBody>
          <a:bodyPr wrap="square" rtlCol="0" anchor="t" anchorCtr="0">
            <a:noAutofit/>
          </a:bodyPr>
          <a:lstStyle/>
          <a:p>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curl</a:t>
            </a:r>
            <a:r>
              <a:rPr lang="ja-JP" altLang="en-US" sz="1400" dirty="0">
                <a:latin typeface="Meiryo UI" panose="020B0604030504040204" pitchFamily="50" charset="-128"/>
                <a:ea typeface="Meiryo UI" panose="020B0604030504040204" pitchFamily="50" charset="-128"/>
              </a:rPr>
              <a:t>例</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curl -X 'POST' \</a:t>
            </a:r>
          </a:p>
          <a:p>
            <a:r>
              <a:rPr lang="en-US" altLang="ja-JP" sz="1400" dirty="0">
                <a:latin typeface="Meiryo UI" panose="020B0604030504040204" pitchFamily="50" charset="-128"/>
                <a:ea typeface="Meiryo UI" panose="020B0604030504040204" pitchFamily="50" charset="-128"/>
              </a:rPr>
              <a:t>  'http://</a:t>
            </a:r>
            <a:r>
              <a:rPr lang="ja-JP" altLang="en-US" sz="1400" dirty="0">
                <a:latin typeface="Meiryo UI" panose="020B0604030504040204" pitchFamily="50" charset="-128"/>
                <a:ea typeface="Meiryo UI" panose="020B0604030504040204" pitchFamily="50" charset="-128"/>
              </a:rPr>
              <a:t>認証サーバ</a:t>
            </a:r>
            <a:r>
              <a:rPr lang="en-US" altLang="ja-JP" sz="1400" dirty="0">
                <a:latin typeface="Meiryo UI" panose="020B0604030504040204" pitchFamily="50" charset="-128"/>
                <a:ea typeface="Meiryo UI" panose="020B0604030504040204" pitchFamily="50" charset="-128"/>
              </a:rPr>
              <a:t>URL/cadde/</a:t>
            </a:r>
            <a:r>
              <a:rPr lang="en-US" altLang="ja-JP" sz="1400" dirty="0" err="1">
                <a:latin typeface="Meiryo UI" panose="020B0604030504040204" pitchFamily="50" charset="-128"/>
                <a:ea typeface="Meiryo UI" panose="020B0604030504040204" pitchFamily="50" charset="-128"/>
              </a:rPr>
              <a:t>api</a:t>
            </a:r>
            <a:r>
              <a:rPr lang="en-US" altLang="ja-JP" sz="1400" dirty="0">
                <a:latin typeface="Meiryo UI" panose="020B0604030504040204" pitchFamily="50" charset="-128"/>
                <a:ea typeface="Meiryo UI" panose="020B0604030504040204" pitchFamily="50" charset="-128"/>
              </a:rPr>
              <a:t>/v1/consumer/token' \</a:t>
            </a:r>
          </a:p>
          <a:p>
            <a:r>
              <a:rPr lang="en-US" altLang="ja-JP" sz="1400" dirty="0">
                <a:latin typeface="Meiryo UI" panose="020B0604030504040204" pitchFamily="50" charset="-128"/>
                <a:ea typeface="Meiryo UI" panose="020B0604030504040204" pitchFamily="50" charset="-128"/>
              </a:rPr>
              <a:t>  -H 'accept: application/</a:t>
            </a:r>
            <a:r>
              <a:rPr lang="en-US" altLang="ja-JP" sz="1400" dirty="0" err="1">
                <a:latin typeface="Meiryo UI" panose="020B0604030504040204" pitchFamily="50" charset="-128"/>
                <a:ea typeface="Meiryo UI" panose="020B0604030504040204" pitchFamily="50" charset="-128"/>
              </a:rPr>
              <a:t>json</a:t>
            </a:r>
            <a:r>
              <a:rPr lang="en-US" altLang="ja-JP" sz="1400" dirty="0">
                <a:latin typeface="Meiryo UI" panose="020B0604030504040204" pitchFamily="50" charset="-128"/>
                <a:ea typeface="Meiryo UI" panose="020B0604030504040204" pitchFamily="50" charset="-128"/>
              </a:rPr>
              <a:t>' \</a:t>
            </a:r>
          </a:p>
          <a:p>
            <a:r>
              <a:rPr lang="en-US" altLang="ja-JP" sz="1400" dirty="0">
                <a:latin typeface="Meiryo UI" panose="020B0604030504040204" pitchFamily="50" charset="-128"/>
                <a:ea typeface="Meiryo UI" panose="020B0604030504040204" pitchFamily="50" charset="-128"/>
              </a:rPr>
              <a:t>  -H 'Content-Type: application/</a:t>
            </a:r>
            <a:r>
              <a:rPr lang="en-US" altLang="ja-JP" sz="1400" dirty="0" err="1">
                <a:latin typeface="Meiryo UI" panose="020B0604030504040204" pitchFamily="50" charset="-128"/>
                <a:ea typeface="Meiryo UI" panose="020B0604030504040204" pitchFamily="50" charset="-128"/>
              </a:rPr>
              <a:t>json</a:t>
            </a:r>
            <a:r>
              <a:rPr lang="en-US" altLang="ja-JP" sz="1400" dirty="0">
                <a:latin typeface="Meiryo UI" panose="020B0604030504040204" pitchFamily="50" charset="-128"/>
                <a:ea typeface="Meiryo UI" panose="020B0604030504040204" pitchFamily="50" charset="-128"/>
              </a:rPr>
              <a:t>' \</a:t>
            </a:r>
          </a:p>
          <a:p>
            <a:r>
              <a:rPr lang="en-US" altLang="ja-JP" sz="1400" dirty="0">
                <a:latin typeface="Meiryo UI" panose="020B0604030504040204" pitchFamily="50" charset="-128"/>
                <a:ea typeface="Meiryo UI" panose="020B0604030504040204" pitchFamily="50" charset="-128"/>
              </a:rPr>
              <a:t>  -d '{</a:t>
            </a:r>
          </a:p>
          <a:p>
            <a:r>
              <a:rPr lang="en-US" altLang="ja-JP"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consumer_id</a:t>
            </a:r>
            <a:r>
              <a:rPr lang="en-US" altLang="ja-JP" sz="1400" dirty="0">
                <a:latin typeface="Meiryo UI" panose="020B0604030504040204" pitchFamily="50" charset="-128"/>
                <a:ea typeface="Meiryo UI" panose="020B0604030504040204" pitchFamily="50" charset="-128"/>
              </a:rPr>
              <a:t>": "string",</a:t>
            </a:r>
          </a:p>
          <a:p>
            <a:r>
              <a:rPr lang="en-US" altLang="ja-JP" sz="1400" dirty="0">
                <a:latin typeface="Meiryo UI" panose="020B0604030504040204" pitchFamily="50" charset="-128"/>
                <a:ea typeface="Meiryo UI" panose="020B0604030504040204" pitchFamily="50" charset="-128"/>
              </a:rPr>
              <a:t>  "password": "string"</a:t>
            </a:r>
          </a:p>
          <a:p>
            <a:r>
              <a:rPr lang="en-US" altLang="ja-JP" sz="1400" dirty="0">
                <a:latin typeface="Meiryo UI" panose="020B0604030504040204" pitchFamily="50" charset="-128"/>
                <a:ea typeface="Meiryo UI" panose="020B0604030504040204" pitchFamily="50" charset="-128"/>
              </a:rPr>
              <a:t>}'</a:t>
            </a:r>
          </a:p>
        </p:txBody>
      </p:sp>
      <p:sp>
        <p:nvSpPr>
          <p:cNvPr id="4" name="正方形/長方形 3">
            <a:extLst>
              <a:ext uri="{FF2B5EF4-FFF2-40B4-BE49-F238E27FC236}">
                <a16:creationId xmlns:a16="http://schemas.microsoft.com/office/drawing/2014/main" id="{17351227-94C2-8284-DEE9-FECFB6D0B1C7}"/>
              </a:ext>
            </a:extLst>
          </p:cNvPr>
          <p:cNvSpPr/>
          <p:nvPr/>
        </p:nvSpPr>
        <p:spPr bwMode="auto">
          <a:xfrm>
            <a:off x="7563213" y="662084"/>
            <a:ext cx="2104809" cy="326153"/>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利用者</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用</a:t>
            </a:r>
            <a:r>
              <a:rPr kumimoji="1" lang="en-US" altLang="ja-JP" sz="1200" dirty="0">
                <a:latin typeface="Meiryo UI" panose="020B0604030504040204" pitchFamily="50" charset="-128"/>
                <a:ea typeface="Meiryo UI" panose="020B0604030504040204" pitchFamily="50" charset="-128"/>
              </a:rPr>
              <a:t>API</a:t>
            </a:r>
          </a:p>
        </p:txBody>
      </p:sp>
    </p:spTree>
    <p:extLst>
      <p:ext uri="{BB962C8B-B14F-4D97-AF65-F5344CB8AC3E}">
        <p14:creationId xmlns:p14="http://schemas.microsoft.com/office/powerpoint/2010/main" val="237739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132E52-EFC0-4C2D-AD02-F1B647BAE1CB}"/>
              </a:ext>
            </a:extLst>
          </p:cNvPr>
          <p:cNvSpPr>
            <a:spLocks noGrp="1"/>
          </p:cNvSpPr>
          <p:nvPr>
            <p:ph type="title"/>
          </p:nvPr>
        </p:nvSpPr>
        <p:spPr/>
        <p:txBody>
          <a:bodyPr>
            <a:normAutofit/>
          </a:bodyPr>
          <a:lstStyle/>
          <a:p>
            <a:r>
              <a:rPr kumimoji="1" lang="en-US" altLang="ja-JP" sz="2000" dirty="0">
                <a:latin typeface="Meiryo UI" panose="020B0604030504040204" pitchFamily="50" charset="-128"/>
                <a:ea typeface="Meiryo UI" panose="020B0604030504040204" pitchFamily="50" charset="-128"/>
              </a:rPr>
              <a:t>5. </a:t>
            </a:r>
            <a:r>
              <a:rPr kumimoji="1" lang="ja-JP" altLang="en-US" sz="2000" dirty="0">
                <a:latin typeface="Meiryo UI" panose="020B0604030504040204" pitchFamily="50" charset="-128"/>
                <a:ea typeface="Meiryo UI" panose="020B0604030504040204" pitchFamily="50" charset="-128"/>
              </a:rPr>
              <a:t>認証認可サービス外部公開</a:t>
            </a:r>
            <a:r>
              <a:rPr kumimoji="1" lang="en-US" altLang="ja-JP" sz="2000" dirty="0">
                <a:latin typeface="Meiryo UI" panose="020B0604030504040204" pitchFamily="50" charset="-128"/>
                <a:ea typeface="Meiryo UI" panose="020B0604030504040204" pitchFamily="50" charset="-128"/>
              </a:rPr>
              <a:t>API &gt; 5.3 ID</a:t>
            </a:r>
            <a:r>
              <a:rPr kumimoji="1" lang="ja-JP" altLang="en-US" sz="2000" dirty="0">
                <a:latin typeface="Meiryo UI" panose="020B0604030504040204" pitchFamily="50" charset="-128"/>
                <a:ea typeface="Meiryo UI" panose="020B0604030504040204" pitchFamily="50" charset="-128"/>
              </a:rPr>
              <a:t>有効性検証</a:t>
            </a:r>
            <a:r>
              <a:rPr kumimoji="1" lang="en-US" altLang="ja-JP" sz="2000" dirty="0"/>
              <a:t>IF</a:t>
            </a:r>
            <a:r>
              <a:rPr kumimoji="1" lang="ja-JP" altLang="en-US" sz="2000" dirty="0"/>
              <a:t>仕様</a:t>
            </a:r>
          </a:p>
        </p:txBody>
      </p:sp>
      <p:graphicFrame>
        <p:nvGraphicFramePr>
          <p:cNvPr id="9" name="表 129">
            <a:extLst>
              <a:ext uri="{FF2B5EF4-FFF2-40B4-BE49-F238E27FC236}">
                <a16:creationId xmlns:a16="http://schemas.microsoft.com/office/drawing/2014/main" id="{B51DA5A9-778A-459B-9EBB-14A4740003BC}"/>
              </a:ext>
            </a:extLst>
          </p:cNvPr>
          <p:cNvGraphicFramePr>
            <a:graphicFrameLocks noGrp="1"/>
          </p:cNvGraphicFramePr>
          <p:nvPr>
            <p:extLst>
              <p:ext uri="{D42A27DB-BD31-4B8C-83A1-F6EECF244321}">
                <p14:modId xmlns:p14="http://schemas.microsoft.com/office/powerpoint/2010/main" val="2325596329"/>
              </p:ext>
            </p:extLst>
          </p:nvPr>
        </p:nvGraphicFramePr>
        <p:xfrm>
          <a:off x="233999" y="1184961"/>
          <a:ext cx="9355391" cy="3729962"/>
        </p:xfrm>
        <a:graphic>
          <a:graphicData uri="http://schemas.openxmlformats.org/drawingml/2006/table">
            <a:tbl>
              <a:tblPr>
                <a:tableStyleId>{BC89EF96-8CEA-46FF-86C4-4CE0E7609802}</a:tableStyleId>
              </a:tblPr>
              <a:tblGrid>
                <a:gridCol w="1616306">
                  <a:extLst>
                    <a:ext uri="{9D8B030D-6E8A-4147-A177-3AD203B41FA5}">
                      <a16:colId xmlns:a16="http://schemas.microsoft.com/office/drawing/2014/main" val="2913863535"/>
                    </a:ext>
                  </a:extLst>
                </a:gridCol>
                <a:gridCol w="1773714">
                  <a:extLst>
                    <a:ext uri="{9D8B030D-6E8A-4147-A177-3AD203B41FA5}">
                      <a16:colId xmlns:a16="http://schemas.microsoft.com/office/drawing/2014/main" val="1596831750"/>
                    </a:ext>
                  </a:extLst>
                </a:gridCol>
                <a:gridCol w="2046514">
                  <a:extLst>
                    <a:ext uri="{9D8B030D-6E8A-4147-A177-3AD203B41FA5}">
                      <a16:colId xmlns:a16="http://schemas.microsoft.com/office/drawing/2014/main" val="3132160870"/>
                    </a:ext>
                  </a:extLst>
                </a:gridCol>
                <a:gridCol w="3918857">
                  <a:extLst>
                    <a:ext uri="{9D8B030D-6E8A-4147-A177-3AD203B41FA5}">
                      <a16:colId xmlns:a16="http://schemas.microsoft.com/office/drawing/2014/main" val="176178453"/>
                    </a:ext>
                  </a:extLst>
                </a:gridCol>
              </a:tblGrid>
              <a:tr h="269117">
                <a:tc>
                  <a:txBody>
                    <a:bodyPr/>
                    <a:lstStyle/>
                    <a:p>
                      <a:pPr algn="l"/>
                      <a:r>
                        <a:rPr kumimoji="1" lang="ja-JP" altLang="en-US" sz="1200" b="0" dirty="0">
                          <a:solidFill>
                            <a:schemeClr val="bg1"/>
                          </a:solidFill>
                          <a:latin typeface="Meiryo UI" panose="020B0604030504040204" pitchFamily="50" charset="-128"/>
                          <a:ea typeface="Meiryo UI" panose="020B0604030504040204" pitchFamily="50" charset="-128"/>
                        </a:rPr>
                        <a:t>メソッド</a:t>
                      </a:r>
                    </a:p>
                  </a:txBody>
                  <a:tcPr>
                    <a:solidFill>
                      <a:schemeClr val="accent5"/>
                    </a:solidFill>
                  </a:tcPr>
                </a:tc>
                <a:tc gridSpan="3">
                  <a:txBody>
                    <a:bodyPr/>
                    <a:lstStyle/>
                    <a:p>
                      <a:pPr algn="l"/>
                      <a:r>
                        <a:rPr kumimoji="1" lang="en-US" altLang="ja-JP" sz="1200" b="0" dirty="0">
                          <a:latin typeface="Meiryo UI" panose="020B0604030504040204" pitchFamily="50" charset="-128"/>
                          <a:ea typeface="Meiryo UI" panose="020B0604030504040204" pitchFamily="50" charset="-128"/>
                        </a:rPr>
                        <a:t>POST</a:t>
                      </a:r>
                      <a:endParaRPr kumimoji="1" lang="ja-JP" altLang="en-US" sz="1200" b="0" dirty="0">
                        <a:latin typeface="Meiryo UI" panose="020B0604030504040204" pitchFamily="50" charset="-128"/>
                        <a:ea typeface="Meiryo UI" panose="020B0604030504040204" pitchFamily="50" charset="-128"/>
                      </a:endParaRPr>
                    </a:p>
                  </a:txBody>
                  <a:tcPr/>
                </a:tc>
                <a:tc hMerge="1">
                  <a:txBody>
                    <a:bodyPr/>
                    <a:lstStyle/>
                    <a:p>
                      <a:pPr algn="l"/>
                      <a:endParaRPr kumimoji="1" lang="ja-JP" altLang="en-US" sz="1200" b="0" dirty="0">
                        <a:latin typeface="Meiryo UI" panose="020B0604030504040204" pitchFamily="50" charset="-128"/>
                        <a:ea typeface="Meiryo UI" panose="020B0604030504040204" pitchFamily="50" charset="-128"/>
                      </a:endParaRPr>
                    </a:p>
                  </a:txBody>
                  <a:tcPr/>
                </a:tc>
                <a:tc hMerge="1">
                  <a:txBody>
                    <a:bodyPr/>
                    <a:lstStyle/>
                    <a:p>
                      <a:pPr algn="l"/>
                      <a:endParaRPr kumimoji="1" lang="ja-JP" altLang="en-US" sz="12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57424517"/>
                  </a:ext>
                </a:extLst>
              </a:tr>
              <a:tr h="269117">
                <a:tc>
                  <a:txBody>
                    <a:bodyPr/>
                    <a:lstStyle/>
                    <a:p>
                      <a:pPr algn="l"/>
                      <a:r>
                        <a:rPr kumimoji="1" lang="en-US" altLang="ja-JP" sz="1200" dirty="0">
                          <a:solidFill>
                            <a:schemeClr val="bg1"/>
                          </a:solidFill>
                          <a:latin typeface="Meiryo UI" panose="020B0604030504040204" pitchFamily="50" charset="-128"/>
                          <a:ea typeface="Meiryo UI" panose="020B0604030504040204" pitchFamily="50" charset="-128"/>
                        </a:rPr>
                        <a:t>URL</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gridSpan="3">
                  <a:txBody>
                    <a:bodyPr/>
                    <a:lstStyle/>
                    <a:p>
                      <a:r>
                        <a:rPr kumimoji="1" lang="fr-FR" altLang="ja-JP" sz="1200" dirty="0">
                          <a:latin typeface="Meiryo UI" panose="020B0604030504040204" pitchFamily="50" charset="-128"/>
                          <a:ea typeface="Meiryo UI" panose="020B0604030504040204" pitchFamily="50" charset="-128"/>
                        </a:rPr>
                        <a:t>/cadde/api/v1/</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8407796"/>
                  </a:ext>
                </a:extLst>
              </a:tr>
              <a:tr h="269117">
                <a:tc rowSpan="2">
                  <a:txBody>
                    <a:bodyPr/>
                    <a:lstStyle/>
                    <a:p>
                      <a:pPr algn="l"/>
                      <a:r>
                        <a:rPr kumimoji="1" lang="ja-JP" altLang="en-US" sz="1200" dirty="0">
                          <a:solidFill>
                            <a:schemeClr val="bg1"/>
                          </a:solidFill>
                          <a:latin typeface="Meiryo UI" panose="020B0604030504040204" pitchFamily="50" charset="-128"/>
                          <a:ea typeface="Meiryo UI" panose="020B0604030504040204" pitchFamily="50" charset="-128"/>
                        </a:rPr>
                        <a:t>クエリパラメタ</a:t>
                      </a: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a:solidFill>
                            <a:schemeClr val="bg1"/>
                          </a:solidFill>
                          <a:latin typeface="Meiryo UI" panose="020B0604030504040204" pitchFamily="50" charset="-128"/>
                          <a:ea typeface="Meiryo UI" panose="020B0604030504040204" pitchFamily="50" charset="-128"/>
                        </a:rPr>
                        <a:t>説明</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参考値</a:t>
                      </a:r>
                    </a:p>
                  </a:txBody>
                  <a:tcPr>
                    <a:solidFill>
                      <a:srgbClr val="4472C4"/>
                    </a:solidFill>
                  </a:tcPr>
                </a:tc>
                <a:extLst>
                  <a:ext uri="{0D108BD9-81ED-4DB2-BD59-A6C34878D82A}">
                    <a16:rowId xmlns:a16="http://schemas.microsoft.com/office/drawing/2014/main" val="2645655212"/>
                  </a:ext>
                </a:extLst>
              </a:tr>
              <a:tr h="269117">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99869142"/>
                  </a:ext>
                </a:extLst>
              </a:tr>
              <a:tr h="269117">
                <a:tc rowSpan="2">
                  <a:txBody>
                    <a:bodyPr/>
                    <a:lstStyle/>
                    <a:p>
                      <a:pPr algn="l"/>
                      <a:r>
                        <a:rPr kumimoji="1" lang="ja-JP" altLang="en-US" sz="1200" dirty="0">
                          <a:solidFill>
                            <a:schemeClr val="bg1"/>
                          </a:solidFill>
                          <a:latin typeface="Meiryo UI" panose="020B0604030504040204" pitchFamily="50" charset="-128"/>
                          <a:ea typeface="Meiryo UI" panose="020B0604030504040204" pitchFamily="50" charset="-128"/>
                        </a:rPr>
                        <a:t>リクエストヘッダ</a:t>
                      </a: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a:solidFill>
                            <a:schemeClr val="bg1"/>
                          </a:solidFill>
                          <a:latin typeface="Meiryo UI" panose="020B0604030504040204" pitchFamily="50" charset="-128"/>
                          <a:ea typeface="Meiryo UI" panose="020B0604030504040204" pitchFamily="50" charset="-128"/>
                        </a:rPr>
                        <a:t>説明</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参考値</a:t>
                      </a:r>
                    </a:p>
                  </a:txBody>
                  <a:tcPr>
                    <a:solidFill>
                      <a:srgbClr val="4472C4"/>
                    </a:solidFill>
                  </a:tcPr>
                </a:tc>
                <a:extLst>
                  <a:ext uri="{0D108BD9-81ED-4DB2-BD59-A6C34878D82A}">
                    <a16:rowId xmlns:a16="http://schemas.microsoft.com/office/drawing/2014/main" val="545477347"/>
                  </a:ext>
                </a:extLst>
              </a:tr>
              <a:tr h="269117">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38088074"/>
                  </a:ext>
                </a:extLst>
              </a:tr>
              <a:tr h="269117">
                <a:tc rowSpan="3">
                  <a:txBody>
                    <a:bodyPr/>
                    <a:lstStyle/>
                    <a:p>
                      <a:pPr algn="l"/>
                      <a:r>
                        <a:rPr kumimoji="1" lang="ja-JP" altLang="en-US" sz="1200" dirty="0">
                          <a:solidFill>
                            <a:schemeClr val="bg1"/>
                          </a:solidFill>
                          <a:latin typeface="Meiryo UI" panose="020B0604030504040204" pitchFamily="50" charset="-128"/>
                          <a:ea typeface="Meiryo UI" panose="020B0604030504040204" pitchFamily="50" charset="-128"/>
                        </a:rPr>
                        <a:t>リクエストボディ</a:t>
                      </a: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a:solidFill>
                            <a:schemeClr val="bg1"/>
                          </a:solidFill>
                          <a:latin typeface="Meiryo UI" panose="020B0604030504040204" pitchFamily="50" charset="-128"/>
                          <a:ea typeface="Meiryo UI" panose="020B0604030504040204" pitchFamily="50" charset="-128"/>
                        </a:rPr>
                        <a:t>説明</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参考値</a:t>
                      </a:r>
                    </a:p>
                  </a:txBody>
                  <a:tcPr>
                    <a:solidFill>
                      <a:srgbClr val="4472C4"/>
                    </a:solidFill>
                  </a:tcPr>
                </a:tc>
                <a:extLst>
                  <a:ext uri="{0D108BD9-81ED-4DB2-BD59-A6C34878D82A}">
                    <a16:rowId xmlns:a16="http://schemas.microsoft.com/office/drawing/2014/main" val="2436271657"/>
                  </a:ext>
                </a:extLst>
              </a:tr>
              <a:tr h="269117">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err="1">
                          <a:latin typeface="Meiryo UI" panose="020B0604030504040204" pitchFamily="50" charset="-128"/>
                          <a:ea typeface="Meiryo UI" panose="020B0604030504040204" pitchFamily="50" charset="-128"/>
                        </a:rPr>
                        <a:t>cadde_id</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04066091"/>
                  </a:ext>
                </a:extLst>
              </a:tr>
              <a:tr h="269117">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corporate_number</a:t>
                      </a:r>
                    </a:p>
                  </a:txBody>
                  <a:tcPr/>
                </a:tc>
                <a:tc>
                  <a:txBody>
                    <a:bodyPr/>
                    <a:lstStyle/>
                    <a:p>
                      <a:r>
                        <a:rPr kumimoji="1" lang="ja-JP" altLang="en-US" sz="1200" dirty="0">
                          <a:latin typeface="Meiryo UI" panose="020B0604030504040204" pitchFamily="50" charset="-128"/>
                          <a:ea typeface="Meiryo UI" panose="020B0604030504040204" pitchFamily="50" charset="-128"/>
                        </a:rPr>
                        <a:t>法人番号</a:t>
                      </a: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27032740"/>
                  </a:ext>
                </a:extLst>
              </a:tr>
              <a:tr h="269117">
                <a:tc rowSpan="2">
                  <a:txBody>
                    <a:bodyPr/>
                    <a:lstStyle/>
                    <a:p>
                      <a:pPr algn="l"/>
                      <a:r>
                        <a:rPr kumimoji="1" lang="ja-JP" altLang="en-US" sz="1200" dirty="0">
                          <a:solidFill>
                            <a:schemeClr val="bg1"/>
                          </a:solidFill>
                          <a:latin typeface="Meiryo UI" panose="020B0604030504040204" pitchFamily="50" charset="-128"/>
                          <a:ea typeface="Meiryo UI" panose="020B0604030504040204" pitchFamily="50" charset="-128"/>
                        </a:rPr>
                        <a:t>レスポンスデータ</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dirty="0">
                          <a:solidFill>
                            <a:schemeClr val="bg1"/>
                          </a:solidFill>
                          <a:latin typeface="Meiryo UI" panose="020B0604030504040204" pitchFamily="50" charset="-128"/>
                          <a:ea typeface="Meiryo UI" panose="020B0604030504040204" pitchFamily="50" charset="-128"/>
                        </a:rPr>
                        <a:t>説明</a:t>
                      </a: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参考値</a:t>
                      </a:r>
                    </a:p>
                  </a:txBody>
                  <a:tcPr>
                    <a:solidFill>
                      <a:srgbClr val="4472C4"/>
                    </a:solidFill>
                  </a:tcPr>
                </a:tc>
                <a:extLst>
                  <a:ext uri="{0D108BD9-81ED-4DB2-BD59-A6C34878D82A}">
                    <a16:rowId xmlns:a16="http://schemas.microsoft.com/office/drawing/2014/main" val="653418476"/>
                  </a:ext>
                </a:extLst>
              </a:tr>
              <a:tr h="986762">
                <a:tc vMerge="1">
                  <a:txBody>
                    <a:bodyPr/>
                    <a:lstStyle/>
                    <a:p>
                      <a:pPr algn="l"/>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message</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メッセージ</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error_message: “CADDE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パスワード</a:t>
                      </a:r>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法人番号のいずれかが誤っています。</a:t>
                      </a:r>
                      <a:r>
                        <a:rPr kumimoji="1" lang="en-US" altLang="ja-JP" sz="1200" dirty="0">
                          <a:latin typeface="Meiryo UI" panose="020B0604030504040204" pitchFamily="50" charset="-128"/>
                          <a:ea typeface="Meiryo UI" panose="020B0604030504040204" pitchFamily="50" charset="-128"/>
                        </a:rPr>
                        <a:t>”</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98764859"/>
                  </a:ext>
                </a:extLst>
              </a:tr>
            </a:tbl>
          </a:graphicData>
        </a:graphic>
      </p:graphicFrame>
      <p:sp>
        <p:nvSpPr>
          <p:cNvPr id="10" name="テキスト ボックス 9">
            <a:extLst>
              <a:ext uri="{FF2B5EF4-FFF2-40B4-BE49-F238E27FC236}">
                <a16:creationId xmlns:a16="http://schemas.microsoft.com/office/drawing/2014/main" id="{07AFA96F-CD0A-4CDD-B06C-E848E8F0FE39}"/>
              </a:ext>
            </a:extLst>
          </p:cNvPr>
          <p:cNvSpPr txBox="1"/>
          <p:nvPr/>
        </p:nvSpPr>
        <p:spPr>
          <a:xfrm>
            <a:off x="125142" y="5060301"/>
            <a:ext cx="8583387" cy="979418"/>
          </a:xfrm>
          <a:prstGeom prst="rect">
            <a:avLst/>
          </a:prstGeom>
          <a:noFill/>
          <a:ln>
            <a:noFill/>
          </a:ln>
        </p:spPr>
        <p:txBody>
          <a:bodyPr wrap="square" rtlCol="0" anchor="t" anchorCtr="0">
            <a:noAutofit/>
          </a:bodyPr>
          <a:lstStyle/>
          <a:p>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curl</a:t>
            </a:r>
            <a:r>
              <a:rPr lang="ja-JP" altLang="en-US" sz="1400" dirty="0">
                <a:latin typeface="Meiryo UI" panose="020B0604030504040204" pitchFamily="50" charset="-128"/>
                <a:ea typeface="Meiryo UI" panose="020B0604030504040204" pitchFamily="50" charset="-128"/>
              </a:rPr>
              <a:t>例</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curl -X 'POST' \</a:t>
            </a:r>
          </a:p>
          <a:p>
            <a:r>
              <a:rPr lang="en-US" altLang="ja-JP" sz="1400" dirty="0">
                <a:latin typeface="Meiryo UI" panose="020B0604030504040204" pitchFamily="50" charset="-128"/>
                <a:ea typeface="Meiryo UI" panose="020B0604030504040204" pitchFamily="50" charset="-128"/>
              </a:rPr>
              <a:t>  ‘http://</a:t>
            </a:r>
            <a:r>
              <a:rPr lang="ja-JP" altLang="en-US" sz="1400" dirty="0">
                <a:latin typeface="Meiryo UI" panose="020B0604030504040204" pitchFamily="50" charset="-128"/>
                <a:ea typeface="Meiryo UI" panose="020B0604030504040204" pitchFamily="50" charset="-128"/>
              </a:rPr>
              <a:t>認証サーバ</a:t>
            </a:r>
            <a:r>
              <a:rPr lang="en-US" altLang="ja-JP" sz="1400" dirty="0">
                <a:latin typeface="Meiryo UI" panose="020B0604030504040204" pitchFamily="50" charset="-128"/>
                <a:ea typeface="Meiryo UI" panose="020B0604030504040204" pitchFamily="50" charset="-128"/>
              </a:rPr>
              <a:t>URL/cadde/</a:t>
            </a:r>
            <a:r>
              <a:rPr lang="en-US" altLang="ja-JP" sz="1400" dirty="0" err="1">
                <a:latin typeface="Meiryo UI" panose="020B0604030504040204" pitchFamily="50" charset="-128"/>
                <a:ea typeface="Meiryo UI" panose="020B0604030504040204" pitchFamily="50" charset="-128"/>
              </a:rPr>
              <a:t>api</a:t>
            </a:r>
            <a:r>
              <a:rPr lang="en-US" altLang="ja-JP" sz="1400" dirty="0">
                <a:latin typeface="Meiryo UI" panose="020B0604030504040204" pitchFamily="50" charset="-128"/>
                <a:ea typeface="Meiryo UI" panose="020B0604030504040204" pitchFamily="50" charset="-128"/>
              </a:rPr>
              <a:t>/v1/id' \</a:t>
            </a:r>
          </a:p>
          <a:p>
            <a:r>
              <a:rPr lang="en-US" altLang="ja-JP" sz="1400" dirty="0">
                <a:latin typeface="Meiryo UI" panose="020B0604030504040204" pitchFamily="50" charset="-128"/>
                <a:ea typeface="Meiryo UI" panose="020B0604030504040204" pitchFamily="50" charset="-128"/>
              </a:rPr>
              <a:t>  -H 'accept: application/</a:t>
            </a:r>
            <a:r>
              <a:rPr lang="en-US" altLang="ja-JP" sz="1400" dirty="0" err="1">
                <a:latin typeface="Meiryo UI" panose="020B0604030504040204" pitchFamily="50" charset="-128"/>
                <a:ea typeface="Meiryo UI" panose="020B0604030504040204" pitchFamily="50" charset="-128"/>
              </a:rPr>
              <a:t>json</a:t>
            </a:r>
            <a:r>
              <a:rPr lang="en-US" altLang="ja-JP" sz="1400" dirty="0">
                <a:latin typeface="Meiryo UI" panose="020B0604030504040204" pitchFamily="50" charset="-128"/>
                <a:ea typeface="Meiryo UI" panose="020B0604030504040204" pitchFamily="50" charset="-128"/>
              </a:rPr>
              <a:t>' -H 'Content-Type: application/</a:t>
            </a:r>
            <a:r>
              <a:rPr lang="en-US" altLang="ja-JP" sz="1400" dirty="0" err="1">
                <a:latin typeface="Meiryo UI" panose="020B0604030504040204" pitchFamily="50" charset="-128"/>
                <a:ea typeface="Meiryo UI" panose="020B0604030504040204" pitchFamily="50" charset="-128"/>
              </a:rPr>
              <a:t>json</a:t>
            </a:r>
            <a:r>
              <a:rPr lang="en-US" altLang="ja-JP" sz="1400" dirty="0">
                <a:latin typeface="Meiryo UI" panose="020B0604030504040204" pitchFamily="50" charset="-128"/>
                <a:ea typeface="Meiryo UI" panose="020B0604030504040204" pitchFamily="50" charset="-128"/>
              </a:rPr>
              <a:t>' \</a:t>
            </a:r>
          </a:p>
          <a:p>
            <a:r>
              <a:rPr lang="en-US" altLang="ja-JP" sz="1400" dirty="0">
                <a:latin typeface="Meiryo UI" panose="020B0604030504040204" pitchFamily="50" charset="-128"/>
                <a:ea typeface="Meiryo UI" panose="020B0604030504040204" pitchFamily="50" charset="-128"/>
              </a:rPr>
              <a:t>  -d '{"</a:t>
            </a:r>
            <a:r>
              <a:rPr lang="en-US" altLang="ja-JP" sz="1400" dirty="0" err="1">
                <a:latin typeface="Meiryo UI" panose="020B0604030504040204" pitchFamily="50" charset="-128"/>
                <a:ea typeface="Meiryo UI" panose="020B0604030504040204" pitchFamily="50" charset="-128"/>
              </a:rPr>
              <a:t>cadde_id</a:t>
            </a:r>
            <a:r>
              <a:rPr lang="en-US" altLang="ja-JP" sz="1400" dirty="0">
                <a:latin typeface="Meiryo UI" panose="020B0604030504040204" pitchFamily="50" charset="-128"/>
                <a:ea typeface="Meiryo UI" panose="020B0604030504040204" pitchFamily="50" charset="-128"/>
              </a:rPr>
              <a:t>": "string","</a:t>
            </a:r>
            <a:r>
              <a:rPr lang="en-US" altLang="ja-JP" sz="1400" dirty="0" err="1">
                <a:latin typeface="Meiryo UI" panose="020B0604030504040204" pitchFamily="50" charset="-128"/>
                <a:ea typeface="Meiryo UI" panose="020B0604030504040204" pitchFamily="50" charset="-128"/>
              </a:rPr>
              <a:t>corporate_number</a:t>
            </a:r>
            <a:r>
              <a:rPr lang="en-US" altLang="ja-JP" sz="1400" dirty="0">
                <a:latin typeface="Meiryo UI" panose="020B0604030504040204" pitchFamily="50" charset="-128"/>
                <a:ea typeface="Meiryo UI" panose="020B0604030504040204" pitchFamily="50" charset="-128"/>
              </a:rPr>
              <a:t>": 0}</a:t>
            </a:r>
          </a:p>
        </p:txBody>
      </p:sp>
      <p:sp>
        <p:nvSpPr>
          <p:cNvPr id="7" name="正方形/長方形 6">
            <a:extLst>
              <a:ext uri="{FF2B5EF4-FFF2-40B4-BE49-F238E27FC236}">
                <a16:creationId xmlns:a16="http://schemas.microsoft.com/office/drawing/2014/main" id="{6D71BEFA-D872-8A42-8921-4DE4C7AC8B6C}"/>
              </a:ext>
            </a:extLst>
          </p:cNvPr>
          <p:cNvSpPr/>
          <p:nvPr/>
        </p:nvSpPr>
        <p:spPr bwMode="auto">
          <a:xfrm>
            <a:off x="8115370" y="117874"/>
            <a:ext cx="1637058" cy="326153"/>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kumimoji="1" lang="ja-JP" altLang="en-US" sz="1200" dirty="0">
                <a:latin typeface="Meiryo UI" panose="020B0604030504040204" pitchFamily="50" charset="-128"/>
                <a:ea typeface="Meiryo UI" panose="020B0604030504040204" pitchFamily="50" charset="-128"/>
              </a:rPr>
              <a:t>契約管理サーバ用</a:t>
            </a:r>
            <a:r>
              <a:rPr kumimoji="1" lang="en-US" altLang="ja-JP" sz="1200" dirty="0">
                <a:latin typeface="Meiryo UI" panose="020B0604030504040204" pitchFamily="50" charset="-128"/>
                <a:ea typeface="Meiryo UI" panose="020B0604030504040204" pitchFamily="50" charset="-128"/>
              </a:rPr>
              <a:t>API</a:t>
            </a:r>
          </a:p>
        </p:txBody>
      </p:sp>
    </p:spTree>
    <p:extLst>
      <p:ext uri="{BB962C8B-B14F-4D97-AF65-F5344CB8AC3E}">
        <p14:creationId xmlns:p14="http://schemas.microsoft.com/office/powerpoint/2010/main" val="4276013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132E52-EFC0-4C2D-AD02-F1B647BAE1CB}"/>
              </a:ext>
            </a:extLst>
          </p:cNvPr>
          <p:cNvSpPr>
            <a:spLocks noGrp="1"/>
          </p:cNvSpPr>
          <p:nvPr>
            <p:ph type="title"/>
          </p:nvPr>
        </p:nvSpPr>
        <p:spPr/>
        <p:txBody>
          <a:bodyPr>
            <a:normAutofit/>
          </a:bodyPr>
          <a:lstStyle/>
          <a:p>
            <a:r>
              <a:rPr kumimoji="1" lang="en-US" altLang="ja-JP" sz="2000" dirty="0">
                <a:latin typeface="Meiryo UI" panose="020B0604030504040204" pitchFamily="50" charset="-128"/>
                <a:ea typeface="Meiryo UI" panose="020B0604030504040204" pitchFamily="50" charset="-128"/>
              </a:rPr>
              <a:t>5. </a:t>
            </a:r>
            <a:r>
              <a:rPr kumimoji="1" lang="ja-JP" altLang="en-US" sz="2000" dirty="0">
                <a:latin typeface="Meiryo UI" panose="020B0604030504040204" pitchFamily="50" charset="-128"/>
                <a:ea typeface="Meiryo UI" panose="020B0604030504040204" pitchFamily="50" charset="-128"/>
              </a:rPr>
              <a:t>認証認可サービス外部公開</a:t>
            </a:r>
            <a:r>
              <a:rPr kumimoji="1" lang="en-US" altLang="ja-JP" sz="2000" dirty="0">
                <a:latin typeface="Meiryo UI" panose="020B0604030504040204" pitchFamily="50" charset="-128"/>
                <a:ea typeface="Meiryo UI" panose="020B0604030504040204" pitchFamily="50" charset="-128"/>
              </a:rPr>
              <a:t>API &gt; 5.4 </a:t>
            </a:r>
            <a:r>
              <a:rPr kumimoji="1" lang="ja-JP" altLang="en-US" sz="2000" dirty="0">
                <a:latin typeface="Meiryo UI" panose="020B0604030504040204" pitchFamily="50" charset="-128"/>
                <a:ea typeface="Meiryo UI" panose="020B0604030504040204" pitchFamily="50" charset="-128"/>
              </a:rPr>
              <a:t>認可情報</a:t>
            </a:r>
            <a:r>
              <a:rPr lang="ja-JP" altLang="en-US" sz="2000" dirty="0">
                <a:latin typeface="Meiryo UI" panose="020B0604030504040204" pitchFamily="50" charset="-128"/>
                <a:ea typeface="Meiryo UI" panose="020B0604030504040204" pitchFamily="50" charset="-128"/>
              </a:rPr>
              <a:t>設定</a:t>
            </a:r>
            <a:r>
              <a:rPr kumimoji="1" lang="en-US" altLang="ja-JP" sz="2000" dirty="0"/>
              <a:t>IF</a:t>
            </a:r>
            <a:r>
              <a:rPr kumimoji="1" lang="ja-JP" altLang="en-US" sz="2000" dirty="0">
                <a:latin typeface="Meiryo UI" panose="020B0604030504040204" pitchFamily="50" charset="-128"/>
                <a:ea typeface="Meiryo UI" panose="020B0604030504040204" pitchFamily="50" charset="-128"/>
              </a:rPr>
              <a:t>仕様</a:t>
            </a:r>
            <a:endParaRPr kumimoji="1" lang="ja-JP" altLang="en-US" sz="2000" dirty="0"/>
          </a:p>
        </p:txBody>
      </p:sp>
      <p:graphicFrame>
        <p:nvGraphicFramePr>
          <p:cNvPr id="9" name="表 129">
            <a:extLst>
              <a:ext uri="{FF2B5EF4-FFF2-40B4-BE49-F238E27FC236}">
                <a16:creationId xmlns:a16="http://schemas.microsoft.com/office/drawing/2014/main" id="{B51DA5A9-778A-459B-9EBB-14A4740003BC}"/>
              </a:ext>
            </a:extLst>
          </p:cNvPr>
          <p:cNvGraphicFramePr>
            <a:graphicFrameLocks noGrp="1"/>
          </p:cNvGraphicFramePr>
          <p:nvPr>
            <p:extLst>
              <p:ext uri="{D42A27DB-BD31-4B8C-83A1-F6EECF244321}">
                <p14:modId xmlns:p14="http://schemas.microsoft.com/office/powerpoint/2010/main" val="1097345900"/>
              </p:ext>
            </p:extLst>
          </p:nvPr>
        </p:nvGraphicFramePr>
        <p:xfrm>
          <a:off x="234000" y="892537"/>
          <a:ext cx="9355391" cy="3840480"/>
        </p:xfrm>
        <a:graphic>
          <a:graphicData uri="http://schemas.openxmlformats.org/drawingml/2006/table">
            <a:tbl>
              <a:tblPr>
                <a:tableStyleId>{BC89EF96-8CEA-46FF-86C4-4CE0E7609802}</a:tableStyleId>
              </a:tblPr>
              <a:tblGrid>
                <a:gridCol w="1616306">
                  <a:extLst>
                    <a:ext uri="{9D8B030D-6E8A-4147-A177-3AD203B41FA5}">
                      <a16:colId xmlns:a16="http://schemas.microsoft.com/office/drawing/2014/main" val="2913863535"/>
                    </a:ext>
                  </a:extLst>
                </a:gridCol>
                <a:gridCol w="2046780">
                  <a:extLst>
                    <a:ext uri="{9D8B030D-6E8A-4147-A177-3AD203B41FA5}">
                      <a16:colId xmlns:a16="http://schemas.microsoft.com/office/drawing/2014/main" val="1596831750"/>
                    </a:ext>
                  </a:extLst>
                </a:gridCol>
                <a:gridCol w="2133600">
                  <a:extLst>
                    <a:ext uri="{9D8B030D-6E8A-4147-A177-3AD203B41FA5}">
                      <a16:colId xmlns:a16="http://schemas.microsoft.com/office/drawing/2014/main" val="3132160870"/>
                    </a:ext>
                  </a:extLst>
                </a:gridCol>
                <a:gridCol w="3558705">
                  <a:extLst>
                    <a:ext uri="{9D8B030D-6E8A-4147-A177-3AD203B41FA5}">
                      <a16:colId xmlns:a16="http://schemas.microsoft.com/office/drawing/2014/main" val="176178453"/>
                    </a:ext>
                  </a:extLst>
                </a:gridCol>
              </a:tblGrid>
              <a:tr h="265524">
                <a:tc>
                  <a:txBody>
                    <a:bodyPr/>
                    <a:lstStyle/>
                    <a:p>
                      <a:pPr algn="l"/>
                      <a:r>
                        <a:rPr kumimoji="1" lang="ja-JP" altLang="en-US" sz="1200" b="0" dirty="0">
                          <a:solidFill>
                            <a:schemeClr val="bg1"/>
                          </a:solidFill>
                          <a:latin typeface="Meiryo UI" panose="020B0604030504040204" pitchFamily="50" charset="-128"/>
                          <a:ea typeface="Meiryo UI" panose="020B0604030504040204" pitchFamily="50" charset="-128"/>
                        </a:rPr>
                        <a:t>メソッド</a:t>
                      </a:r>
                    </a:p>
                  </a:txBody>
                  <a:tcPr>
                    <a:solidFill>
                      <a:schemeClr val="accent5"/>
                    </a:solidFill>
                  </a:tcPr>
                </a:tc>
                <a:tc gridSpan="3">
                  <a:txBody>
                    <a:bodyPr/>
                    <a:lstStyle/>
                    <a:p>
                      <a:pPr algn="l"/>
                      <a:r>
                        <a:rPr kumimoji="1" lang="en-US" altLang="ja-JP" sz="1200" b="0" dirty="0">
                          <a:latin typeface="Meiryo UI" panose="020B0604030504040204" pitchFamily="50" charset="-128"/>
                          <a:ea typeface="Meiryo UI" panose="020B0604030504040204" pitchFamily="50" charset="-128"/>
                        </a:rPr>
                        <a:t>POST</a:t>
                      </a:r>
                      <a:endParaRPr kumimoji="1" lang="ja-JP" altLang="en-US" sz="1200" b="0" dirty="0">
                        <a:latin typeface="Meiryo UI" panose="020B0604030504040204" pitchFamily="50" charset="-128"/>
                        <a:ea typeface="Meiryo UI" panose="020B0604030504040204" pitchFamily="50" charset="-128"/>
                      </a:endParaRPr>
                    </a:p>
                  </a:txBody>
                  <a:tcPr/>
                </a:tc>
                <a:tc hMerge="1">
                  <a:txBody>
                    <a:bodyPr/>
                    <a:lstStyle/>
                    <a:p>
                      <a:pPr algn="l"/>
                      <a:endParaRPr kumimoji="1" lang="ja-JP" altLang="en-US" sz="1200" b="0" dirty="0">
                        <a:latin typeface="Meiryo UI" panose="020B0604030504040204" pitchFamily="50" charset="-128"/>
                        <a:ea typeface="Meiryo UI" panose="020B0604030504040204" pitchFamily="50" charset="-128"/>
                      </a:endParaRPr>
                    </a:p>
                  </a:txBody>
                  <a:tcPr/>
                </a:tc>
                <a:tc hMerge="1">
                  <a:txBody>
                    <a:bodyPr/>
                    <a:lstStyle/>
                    <a:p>
                      <a:pPr algn="l"/>
                      <a:endParaRPr kumimoji="1" lang="ja-JP" altLang="en-US" sz="12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57424517"/>
                  </a:ext>
                </a:extLst>
              </a:tr>
              <a:tr h="0">
                <a:tc>
                  <a:txBody>
                    <a:bodyPr/>
                    <a:lstStyle/>
                    <a:p>
                      <a:pPr algn="l"/>
                      <a:r>
                        <a:rPr kumimoji="1" lang="en-US" altLang="ja-JP" sz="1200" dirty="0">
                          <a:solidFill>
                            <a:schemeClr val="bg1"/>
                          </a:solidFill>
                          <a:latin typeface="Meiryo UI" panose="020B0604030504040204" pitchFamily="50" charset="-128"/>
                          <a:ea typeface="Meiryo UI" panose="020B0604030504040204" pitchFamily="50" charset="-128"/>
                        </a:rPr>
                        <a:t>URL</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gridSpan="3">
                  <a:txBody>
                    <a:bodyPr/>
                    <a:lstStyle/>
                    <a:p>
                      <a:r>
                        <a:rPr kumimoji="1" lang="fr-FR" altLang="ja-JP" sz="1200" dirty="0">
                          <a:latin typeface="Meiryo UI" panose="020B0604030504040204" pitchFamily="50" charset="-128"/>
                          <a:ea typeface="Meiryo UI" panose="020B0604030504040204" pitchFamily="50" charset="-128"/>
                        </a:rPr>
                        <a:t>/cadde/api/v1/authorization/</a:t>
                      </a:r>
                      <a:r>
                        <a:rPr kumimoji="1" lang="en-US" altLang="ja-JP" sz="1200" dirty="0">
                          <a:latin typeface="Meiryo UI" panose="020B0604030504040204" pitchFamily="50" charset="-128"/>
                          <a:ea typeface="Meiryo UI" panose="020B0604030504040204" pitchFamily="50" charset="-128"/>
                        </a:rPr>
                        <a:t>contract/</a:t>
                      </a:r>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8407796"/>
                  </a:ext>
                </a:extLst>
              </a:tr>
              <a:tr h="137160">
                <a:tc rowSpan="2">
                  <a:txBody>
                    <a:bodyPr/>
                    <a:lstStyle/>
                    <a:p>
                      <a:pPr algn="l"/>
                      <a:r>
                        <a:rPr kumimoji="1" lang="ja-JP" altLang="en-US" sz="1200" dirty="0">
                          <a:solidFill>
                            <a:schemeClr val="bg1"/>
                          </a:solidFill>
                          <a:latin typeface="Meiryo UI" panose="020B0604030504040204" pitchFamily="50" charset="-128"/>
                          <a:ea typeface="Meiryo UI" panose="020B0604030504040204" pitchFamily="50" charset="-128"/>
                        </a:rPr>
                        <a:t>クエリパラメタ</a:t>
                      </a: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dirty="0">
                          <a:solidFill>
                            <a:schemeClr val="bg1"/>
                          </a:solidFill>
                          <a:latin typeface="Meiryo UI" panose="020B0604030504040204" pitchFamily="50" charset="-128"/>
                          <a:ea typeface="Meiryo UI" panose="020B0604030504040204" pitchFamily="50" charset="-128"/>
                        </a:rPr>
                        <a:t>説明</a:t>
                      </a: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参考値</a:t>
                      </a:r>
                    </a:p>
                  </a:txBody>
                  <a:tcPr>
                    <a:solidFill>
                      <a:srgbClr val="4472C4"/>
                    </a:solidFill>
                  </a:tcPr>
                </a:tc>
                <a:extLst>
                  <a:ext uri="{0D108BD9-81ED-4DB2-BD59-A6C34878D82A}">
                    <a16:rowId xmlns:a16="http://schemas.microsoft.com/office/drawing/2014/main" val="2645655212"/>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99869142"/>
                  </a:ext>
                </a:extLst>
              </a:tr>
              <a:tr h="137160">
                <a:tc rowSpan="2">
                  <a:txBody>
                    <a:bodyPr/>
                    <a:lstStyle/>
                    <a:p>
                      <a:pPr algn="l"/>
                      <a:r>
                        <a:rPr kumimoji="1" lang="ja-JP" altLang="en-US" sz="1200" dirty="0">
                          <a:solidFill>
                            <a:schemeClr val="bg1"/>
                          </a:solidFill>
                          <a:latin typeface="Meiryo UI" panose="020B0604030504040204" pitchFamily="50" charset="-128"/>
                          <a:ea typeface="Meiryo UI" panose="020B0604030504040204" pitchFamily="50" charset="-128"/>
                        </a:rPr>
                        <a:t>リクエストヘッダ</a:t>
                      </a: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a:solidFill>
                            <a:schemeClr val="bg1"/>
                          </a:solidFill>
                          <a:latin typeface="Meiryo UI" panose="020B0604030504040204" pitchFamily="50" charset="-128"/>
                          <a:ea typeface="Meiryo UI" panose="020B0604030504040204" pitchFamily="50" charset="-128"/>
                        </a:rPr>
                        <a:t>説明</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参考値</a:t>
                      </a:r>
                    </a:p>
                  </a:txBody>
                  <a:tcPr>
                    <a:solidFill>
                      <a:srgbClr val="4472C4"/>
                    </a:solidFill>
                  </a:tcPr>
                </a:tc>
                <a:extLst>
                  <a:ext uri="{0D108BD9-81ED-4DB2-BD59-A6C34878D82A}">
                    <a16:rowId xmlns:a16="http://schemas.microsoft.com/office/drawing/2014/main" val="545477347"/>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38088074"/>
                  </a:ext>
                </a:extLst>
              </a:tr>
              <a:tr h="137160">
                <a:tc rowSpan="5">
                  <a:txBody>
                    <a:bodyPr/>
                    <a:lstStyle/>
                    <a:p>
                      <a:pPr algn="l"/>
                      <a:r>
                        <a:rPr kumimoji="1" lang="ja-JP" altLang="en-US" sz="1200" dirty="0">
                          <a:solidFill>
                            <a:schemeClr val="bg1"/>
                          </a:solidFill>
                          <a:latin typeface="Meiryo UI" panose="020B0604030504040204" pitchFamily="50" charset="-128"/>
                          <a:ea typeface="Meiryo UI" panose="020B0604030504040204" pitchFamily="50" charset="-128"/>
                        </a:rPr>
                        <a:t>リクエストボディ</a:t>
                      </a: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a:solidFill>
                            <a:schemeClr val="bg1"/>
                          </a:solidFill>
                          <a:latin typeface="Meiryo UI" panose="020B0604030504040204" pitchFamily="50" charset="-128"/>
                          <a:ea typeface="Meiryo UI" panose="020B0604030504040204" pitchFamily="50" charset="-128"/>
                        </a:rPr>
                        <a:t>説明</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参考値</a:t>
                      </a:r>
                    </a:p>
                  </a:txBody>
                  <a:tcPr>
                    <a:solidFill>
                      <a:srgbClr val="4472C4"/>
                    </a:solidFill>
                  </a:tcPr>
                </a:tc>
                <a:extLst>
                  <a:ext uri="{0D108BD9-81ED-4DB2-BD59-A6C34878D82A}">
                    <a16:rowId xmlns:a16="http://schemas.microsoft.com/office/drawing/2014/main" val="2436271657"/>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provider_id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提供者</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データ提供者の</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ユーザ</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を指定</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1624320924"/>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consumer_id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利用者</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データ利用者の</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ユーザ</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を指定</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 </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645653708"/>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resource_url</a:t>
                      </a:r>
                    </a:p>
                  </a:txBody>
                  <a:tcPr/>
                </a:tc>
                <a:tc>
                  <a:txBody>
                    <a:bodyPr/>
                    <a:lstStyle/>
                    <a:p>
                      <a:r>
                        <a:rPr kumimoji="1" lang="ja-JP" altLang="en-US" sz="1200" dirty="0">
                          <a:latin typeface="Meiryo UI" panose="020B0604030504040204" pitchFamily="50" charset="-128"/>
                          <a:ea typeface="Meiryo UI" panose="020B0604030504040204" pitchFamily="50" charset="-128"/>
                        </a:rPr>
                        <a:t>リソース</a:t>
                      </a:r>
                      <a:r>
                        <a:rPr kumimoji="1" lang="en-US" altLang="ja-JP" sz="1200" dirty="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hlinkClick r:id="rId2"/>
                        </a:rPr>
                        <a:t>“http://data-server/sample.csv</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04066091"/>
                  </a:ext>
                </a:extLst>
              </a:tr>
              <a:tr h="237128">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contract_id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EverySense</a:t>
                      </a:r>
                      <a:r>
                        <a:rPr kumimoji="1" lang="ja-JP" altLang="en-US" sz="1200" dirty="0">
                          <a:latin typeface="Meiryo UI" panose="020B0604030504040204" pitchFamily="50" charset="-128"/>
                          <a:ea typeface="Meiryo UI" panose="020B0604030504040204" pitchFamily="50" charset="-128"/>
                        </a:rPr>
                        <a:t>取引</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solidFill>
                            <a:schemeClr val="tx1"/>
                          </a:solidFill>
                          <a:latin typeface="Meiryo UI" panose="020B0604030504040204" pitchFamily="50" charset="-128"/>
                          <a:ea typeface="Meiryo UI" panose="020B0604030504040204" pitchFamily="50" charset="-128"/>
                        </a:rPr>
                        <a:t>EverySenseID</a:t>
                      </a:r>
                      <a:r>
                        <a:rPr kumimoji="1" lang="ja-JP" altLang="en-US" sz="1200" dirty="0">
                          <a:solidFill>
                            <a:schemeClr val="tx1"/>
                          </a:solidFill>
                          <a:latin typeface="Meiryo UI" panose="020B0604030504040204" pitchFamily="50" charset="-128"/>
                          <a:ea typeface="Meiryo UI" panose="020B0604030504040204" pitchFamily="50" charset="-128"/>
                        </a:rPr>
                        <a:t>形式は要確認</a:t>
                      </a:r>
                    </a:p>
                  </a:txBody>
                  <a:tcPr/>
                </a:tc>
                <a:extLst>
                  <a:ext uri="{0D108BD9-81ED-4DB2-BD59-A6C34878D82A}">
                    <a16:rowId xmlns:a16="http://schemas.microsoft.com/office/drawing/2014/main" val="485830273"/>
                  </a:ext>
                </a:extLst>
              </a:tr>
              <a:tr h="137160">
                <a:tc>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67324608"/>
                  </a:ext>
                </a:extLst>
              </a:tr>
              <a:tr h="137160">
                <a:tc rowSpan="2">
                  <a:txBody>
                    <a:bodyPr/>
                    <a:lstStyle/>
                    <a:p>
                      <a:pPr algn="l"/>
                      <a:r>
                        <a:rPr kumimoji="1" lang="ja-JP" altLang="en-US" sz="1200" dirty="0">
                          <a:solidFill>
                            <a:schemeClr val="bg1"/>
                          </a:solidFill>
                          <a:latin typeface="Meiryo UI" panose="020B0604030504040204" pitchFamily="50" charset="-128"/>
                          <a:ea typeface="Meiryo UI" panose="020B0604030504040204" pitchFamily="50" charset="-128"/>
                        </a:rPr>
                        <a:t>レスポンスデータ</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a:solidFill>
                            <a:schemeClr val="bg1"/>
                          </a:solidFill>
                          <a:latin typeface="Meiryo UI" panose="020B0604030504040204" pitchFamily="50" charset="-128"/>
                          <a:ea typeface="Meiryo UI" panose="020B0604030504040204" pitchFamily="50" charset="-128"/>
                        </a:rPr>
                        <a:t>説明</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参考値</a:t>
                      </a:r>
                    </a:p>
                  </a:txBody>
                  <a:tcPr>
                    <a:solidFill>
                      <a:srgbClr val="4472C4"/>
                    </a:solidFill>
                  </a:tcPr>
                </a:tc>
                <a:extLst>
                  <a:ext uri="{0D108BD9-81ED-4DB2-BD59-A6C34878D82A}">
                    <a16:rowId xmlns:a16="http://schemas.microsoft.com/office/drawing/2014/main" val="653418476"/>
                  </a:ext>
                </a:extLst>
              </a:tr>
              <a:tr h="137160">
                <a:tc vMerge="1">
                  <a:txBody>
                    <a:bodyPr/>
                    <a:lstStyle/>
                    <a:p>
                      <a:pPr algn="l"/>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98764859"/>
                  </a:ext>
                </a:extLst>
              </a:tr>
            </a:tbl>
          </a:graphicData>
        </a:graphic>
      </p:graphicFrame>
      <p:sp>
        <p:nvSpPr>
          <p:cNvPr id="10" name="テキスト ボックス 9">
            <a:extLst>
              <a:ext uri="{FF2B5EF4-FFF2-40B4-BE49-F238E27FC236}">
                <a16:creationId xmlns:a16="http://schemas.microsoft.com/office/drawing/2014/main" id="{07AFA96F-CD0A-4CDD-B06C-E848E8F0FE39}"/>
              </a:ext>
            </a:extLst>
          </p:cNvPr>
          <p:cNvSpPr txBox="1"/>
          <p:nvPr/>
        </p:nvSpPr>
        <p:spPr>
          <a:xfrm>
            <a:off x="146957" y="4866006"/>
            <a:ext cx="9612086" cy="1099457"/>
          </a:xfrm>
          <a:prstGeom prst="rect">
            <a:avLst/>
          </a:prstGeom>
          <a:noFill/>
          <a:ln>
            <a:noFill/>
          </a:ln>
        </p:spPr>
        <p:txBody>
          <a:bodyPr wrap="square" rtlCol="0" anchor="t" anchorCtr="0">
            <a:noAutofit/>
          </a:bodyPr>
          <a:lstStyle/>
          <a:p>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curl</a:t>
            </a:r>
            <a:r>
              <a:rPr lang="ja-JP" altLang="en-US" sz="1400" dirty="0">
                <a:latin typeface="Meiryo UI" panose="020B0604030504040204" pitchFamily="50" charset="-128"/>
                <a:ea typeface="Meiryo UI" panose="020B0604030504040204" pitchFamily="50" charset="-128"/>
              </a:rPr>
              <a:t>例</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curl -X POST "https://{</a:t>
            </a:r>
            <a:r>
              <a:rPr lang="ja-JP" altLang="en-US" sz="1400" dirty="0">
                <a:latin typeface="Meiryo UI" panose="020B0604030504040204" pitchFamily="50" charset="-128"/>
                <a:ea typeface="Meiryo UI" panose="020B0604030504040204" pitchFamily="50" charset="-128"/>
              </a:rPr>
              <a:t>認可サーバ</a:t>
            </a:r>
            <a:r>
              <a:rPr lang="en-US" altLang="ja-JP" sz="1400" dirty="0">
                <a:latin typeface="Meiryo UI" panose="020B0604030504040204" pitchFamily="50" charset="-128"/>
                <a:ea typeface="Meiryo UI" panose="020B0604030504040204" pitchFamily="50" charset="-128"/>
              </a:rPr>
              <a:t>URL}/</a:t>
            </a:r>
            <a:r>
              <a:rPr kumimoji="1" lang="fr-FR" altLang="ja-JP" sz="1400" dirty="0">
                <a:latin typeface="Meiryo UI" panose="020B0604030504040204" pitchFamily="50" charset="-128"/>
                <a:ea typeface="Meiryo UI" panose="020B0604030504040204" pitchFamily="50" charset="-128"/>
              </a:rPr>
              <a:t>cadde/api/v1/</a:t>
            </a:r>
            <a:r>
              <a:rPr kumimoji="1" lang="en-US" altLang="ja-JP" sz="1400" dirty="0">
                <a:latin typeface="Meiryo UI" panose="020B0604030504040204" pitchFamily="50" charset="-128"/>
                <a:ea typeface="Meiryo UI" panose="020B0604030504040204" pitchFamily="50" charset="-128"/>
              </a:rPr>
              <a:t>authorization/contract</a:t>
            </a:r>
            <a:r>
              <a:rPr lang="en-US" altLang="ja-JP" sz="1400" dirty="0">
                <a:latin typeface="Meiryo UI" panose="020B0604030504040204" pitchFamily="50" charset="-128"/>
                <a:ea typeface="Meiryo UI" panose="020B0604030504040204" pitchFamily="50" charset="-128"/>
              </a:rPr>
              <a:t>" -H "Accept: application/</a:t>
            </a:r>
            <a:r>
              <a:rPr lang="en-US" altLang="ja-JP" sz="1400" dirty="0" err="1">
                <a:latin typeface="Meiryo UI" panose="020B0604030504040204" pitchFamily="50" charset="-128"/>
                <a:ea typeface="Meiryo UI" panose="020B0604030504040204" pitchFamily="50" charset="-128"/>
              </a:rPr>
              <a:t>json</a:t>
            </a:r>
            <a:r>
              <a:rPr lang="en-US" altLang="ja-JP" sz="1400" dirty="0">
                <a:latin typeface="Meiryo UI" panose="020B0604030504040204" pitchFamily="50" charset="-128"/>
                <a:ea typeface="Meiryo UI" panose="020B0604030504040204" pitchFamily="50" charset="-128"/>
              </a:rPr>
              <a:t>" -d "consumer_id=consumer" -d "provider_id=provider" -d "resource_url=http://data-server/sample.csv" -d "contract_id=</a:t>
            </a:r>
            <a:r>
              <a:rPr lang="en-US" altLang="ja-JP" sz="1400" dirty="0" err="1">
                <a:latin typeface="Meiryo UI" panose="020B0604030504040204" pitchFamily="50" charset="-128"/>
                <a:ea typeface="Meiryo UI" panose="020B0604030504040204" pitchFamily="50" charset="-128"/>
              </a:rPr>
              <a:t>xxxxxx</a:t>
            </a:r>
            <a:r>
              <a:rPr lang="en-US" altLang="ja-JP" sz="1400" dirty="0">
                <a:latin typeface="Meiryo UI" panose="020B0604030504040204" pitchFamily="50" charset="-128"/>
                <a:ea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11F233CE-B3BC-64AE-93A3-0FEC97CEF88F}"/>
              </a:ext>
            </a:extLst>
          </p:cNvPr>
          <p:cNvSpPr/>
          <p:nvPr/>
        </p:nvSpPr>
        <p:spPr bwMode="auto">
          <a:xfrm>
            <a:off x="8160672" y="50393"/>
            <a:ext cx="1598371" cy="326153"/>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kumimoji="1" lang="ja-JP" altLang="en-US" sz="1200" dirty="0">
                <a:latin typeface="Meiryo UI" panose="020B0604030504040204" pitchFamily="50" charset="-128"/>
                <a:ea typeface="Meiryo UI" panose="020B0604030504040204" pitchFamily="50" charset="-128"/>
              </a:rPr>
              <a:t>契約管理サーバ用</a:t>
            </a:r>
            <a:r>
              <a:rPr kumimoji="1" lang="en-US" altLang="ja-JP" sz="1200" dirty="0">
                <a:latin typeface="Meiryo UI" panose="020B0604030504040204" pitchFamily="50" charset="-128"/>
                <a:ea typeface="Meiryo UI" panose="020B0604030504040204" pitchFamily="50" charset="-128"/>
              </a:rPr>
              <a:t>API</a:t>
            </a:r>
          </a:p>
        </p:txBody>
      </p:sp>
    </p:spTree>
    <p:extLst>
      <p:ext uri="{BB962C8B-B14F-4D97-AF65-F5344CB8AC3E}">
        <p14:creationId xmlns:p14="http://schemas.microsoft.com/office/powerpoint/2010/main" val="713136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132E52-EFC0-4C2D-AD02-F1B647BAE1CB}"/>
              </a:ext>
            </a:extLst>
          </p:cNvPr>
          <p:cNvSpPr>
            <a:spLocks noGrp="1"/>
          </p:cNvSpPr>
          <p:nvPr>
            <p:ph type="title"/>
          </p:nvPr>
        </p:nvSpPr>
        <p:spPr/>
        <p:txBody>
          <a:bodyPr>
            <a:normAutofit/>
          </a:bodyPr>
          <a:lstStyle/>
          <a:p>
            <a:r>
              <a:rPr kumimoji="1" lang="en-US" altLang="ja-JP" sz="2000" dirty="0">
                <a:latin typeface="Meiryo UI" panose="020B0604030504040204" pitchFamily="50" charset="-128"/>
                <a:ea typeface="Meiryo UI" panose="020B0604030504040204" pitchFamily="50" charset="-128"/>
              </a:rPr>
              <a:t>5. </a:t>
            </a:r>
            <a:r>
              <a:rPr kumimoji="1" lang="ja-JP" altLang="en-US" sz="2000" dirty="0">
                <a:latin typeface="Meiryo UI" panose="020B0604030504040204" pitchFamily="50" charset="-128"/>
                <a:ea typeface="Meiryo UI" panose="020B0604030504040204" pitchFamily="50" charset="-128"/>
              </a:rPr>
              <a:t>認証認可サービス外部公開</a:t>
            </a:r>
            <a:r>
              <a:rPr kumimoji="1" lang="en-US" altLang="ja-JP" sz="2000" dirty="0">
                <a:latin typeface="Meiryo UI" panose="020B0604030504040204" pitchFamily="50" charset="-128"/>
                <a:ea typeface="Meiryo UI" panose="020B0604030504040204" pitchFamily="50" charset="-128"/>
              </a:rPr>
              <a:t>API &gt;</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5.5</a:t>
            </a:r>
            <a:r>
              <a:rPr lang="ja-JP" altLang="en-US" sz="2000" dirty="0">
                <a:latin typeface="Meiryo UI" panose="020B0604030504040204" pitchFamily="50" charset="-128"/>
                <a:ea typeface="Meiryo UI" panose="020B0604030504040204" pitchFamily="50" charset="-128"/>
              </a:rPr>
              <a:t> </a:t>
            </a:r>
            <a:r>
              <a:rPr kumimoji="1" lang="ja-JP" altLang="en-US" sz="2000" dirty="0">
                <a:latin typeface="Meiryo UI" panose="020B0604030504040204" pitchFamily="50" charset="-128"/>
                <a:ea typeface="Meiryo UI" panose="020B0604030504040204" pitchFamily="50" charset="-128"/>
              </a:rPr>
              <a:t>認可情報更新</a:t>
            </a: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削除</a:t>
            </a:r>
            <a:r>
              <a:rPr kumimoji="1" lang="en-US" altLang="ja-JP" sz="2000" dirty="0">
                <a:latin typeface="Meiryo UI" panose="020B0604030504040204" pitchFamily="50" charset="-128"/>
                <a:ea typeface="Meiryo UI" panose="020B0604030504040204" pitchFamily="50" charset="-128"/>
              </a:rPr>
              <a:t>)</a:t>
            </a:r>
            <a:r>
              <a:rPr kumimoji="1" lang="en-US" altLang="ja-JP" sz="2000" dirty="0"/>
              <a:t>IF</a:t>
            </a:r>
            <a:r>
              <a:rPr kumimoji="1" lang="ja-JP" altLang="en-US" sz="2000" dirty="0">
                <a:latin typeface="Meiryo UI" panose="020B0604030504040204" pitchFamily="50" charset="-128"/>
                <a:ea typeface="Meiryo UI" panose="020B0604030504040204" pitchFamily="50" charset="-128"/>
              </a:rPr>
              <a:t>仕様</a:t>
            </a:r>
            <a:endParaRPr kumimoji="1" lang="ja-JP" altLang="en-US" sz="2000" dirty="0"/>
          </a:p>
        </p:txBody>
      </p:sp>
      <p:graphicFrame>
        <p:nvGraphicFramePr>
          <p:cNvPr id="9" name="表 129">
            <a:extLst>
              <a:ext uri="{FF2B5EF4-FFF2-40B4-BE49-F238E27FC236}">
                <a16:creationId xmlns:a16="http://schemas.microsoft.com/office/drawing/2014/main" id="{B51DA5A9-778A-459B-9EBB-14A4740003BC}"/>
              </a:ext>
            </a:extLst>
          </p:cNvPr>
          <p:cNvGraphicFramePr>
            <a:graphicFrameLocks noGrp="1"/>
          </p:cNvGraphicFramePr>
          <p:nvPr>
            <p:extLst>
              <p:ext uri="{D42A27DB-BD31-4B8C-83A1-F6EECF244321}">
                <p14:modId xmlns:p14="http://schemas.microsoft.com/office/powerpoint/2010/main" val="3288046513"/>
              </p:ext>
            </p:extLst>
          </p:nvPr>
        </p:nvGraphicFramePr>
        <p:xfrm>
          <a:off x="234000" y="892537"/>
          <a:ext cx="9355391" cy="3840480"/>
        </p:xfrm>
        <a:graphic>
          <a:graphicData uri="http://schemas.openxmlformats.org/drawingml/2006/table">
            <a:tbl>
              <a:tblPr>
                <a:tableStyleId>{BC89EF96-8CEA-46FF-86C4-4CE0E7609802}</a:tableStyleId>
              </a:tblPr>
              <a:tblGrid>
                <a:gridCol w="1616306">
                  <a:extLst>
                    <a:ext uri="{9D8B030D-6E8A-4147-A177-3AD203B41FA5}">
                      <a16:colId xmlns:a16="http://schemas.microsoft.com/office/drawing/2014/main" val="2913863535"/>
                    </a:ext>
                  </a:extLst>
                </a:gridCol>
                <a:gridCol w="2046780">
                  <a:extLst>
                    <a:ext uri="{9D8B030D-6E8A-4147-A177-3AD203B41FA5}">
                      <a16:colId xmlns:a16="http://schemas.microsoft.com/office/drawing/2014/main" val="1596831750"/>
                    </a:ext>
                  </a:extLst>
                </a:gridCol>
                <a:gridCol w="2133600">
                  <a:extLst>
                    <a:ext uri="{9D8B030D-6E8A-4147-A177-3AD203B41FA5}">
                      <a16:colId xmlns:a16="http://schemas.microsoft.com/office/drawing/2014/main" val="3132160870"/>
                    </a:ext>
                  </a:extLst>
                </a:gridCol>
                <a:gridCol w="3558705">
                  <a:extLst>
                    <a:ext uri="{9D8B030D-6E8A-4147-A177-3AD203B41FA5}">
                      <a16:colId xmlns:a16="http://schemas.microsoft.com/office/drawing/2014/main" val="176178453"/>
                    </a:ext>
                  </a:extLst>
                </a:gridCol>
              </a:tblGrid>
              <a:tr h="265524">
                <a:tc>
                  <a:txBody>
                    <a:bodyPr/>
                    <a:lstStyle/>
                    <a:p>
                      <a:pPr algn="l"/>
                      <a:r>
                        <a:rPr kumimoji="1" lang="ja-JP" altLang="en-US" sz="1200" b="0" dirty="0">
                          <a:solidFill>
                            <a:schemeClr val="bg1"/>
                          </a:solidFill>
                          <a:latin typeface="Meiryo UI" panose="020B0604030504040204" pitchFamily="50" charset="-128"/>
                          <a:ea typeface="Meiryo UI" panose="020B0604030504040204" pitchFamily="50" charset="-128"/>
                        </a:rPr>
                        <a:t>メソッド</a:t>
                      </a:r>
                    </a:p>
                  </a:txBody>
                  <a:tcPr>
                    <a:solidFill>
                      <a:schemeClr val="accent5"/>
                    </a:solidFill>
                  </a:tcPr>
                </a:tc>
                <a:tc gridSpan="3">
                  <a:txBody>
                    <a:bodyPr/>
                    <a:lstStyle/>
                    <a:p>
                      <a:pPr algn="l"/>
                      <a:r>
                        <a:rPr kumimoji="1" lang="en-US" altLang="ja-JP" sz="1200" b="0" dirty="0">
                          <a:latin typeface="Meiryo UI" panose="020B0604030504040204" pitchFamily="50" charset="-128"/>
                          <a:ea typeface="Meiryo UI" panose="020B0604030504040204" pitchFamily="50" charset="-128"/>
                        </a:rPr>
                        <a:t>DELETE</a:t>
                      </a:r>
                      <a:endParaRPr kumimoji="1" lang="ja-JP" altLang="en-US" sz="1200" b="0" dirty="0">
                        <a:latin typeface="Meiryo UI" panose="020B0604030504040204" pitchFamily="50" charset="-128"/>
                        <a:ea typeface="Meiryo UI" panose="020B0604030504040204" pitchFamily="50" charset="-128"/>
                      </a:endParaRPr>
                    </a:p>
                  </a:txBody>
                  <a:tcPr/>
                </a:tc>
                <a:tc hMerge="1">
                  <a:txBody>
                    <a:bodyPr/>
                    <a:lstStyle/>
                    <a:p>
                      <a:pPr algn="l"/>
                      <a:endParaRPr kumimoji="1" lang="ja-JP" altLang="en-US" sz="1200" b="0" dirty="0">
                        <a:latin typeface="Meiryo UI" panose="020B0604030504040204" pitchFamily="50" charset="-128"/>
                        <a:ea typeface="Meiryo UI" panose="020B0604030504040204" pitchFamily="50" charset="-128"/>
                      </a:endParaRPr>
                    </a:p>
                  </a:txBody>
                  <a:tcPr/>
                </a:tc>
                <a:tc hMerge="1">
                  <a:txBody>
                    <a:bodyPr/>
                    <a:lstStyle/>
                    <a:p>
                      <a:pPr algn="l"/>
                      <a:endParaRPr kumimoji="1" lang="ja-JP" altLang="en-US" sz="12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57424517"/>
                  </a:ext>
                </a:extLst>
              </a:tr>
              <a:tr h="0">
                <a:tc>
                  <a:txBody>
                    <a:bodyPr/>
                    <a:lstStyle/>
                    <a:p>
                      <a:pPr algn="l"/>
                      <a:r>
                        <a:rPr kumimoji="1" lang="en-US" altLang="ja-JP" sz="1200" dirty="0">
                          <a:solidFill>
                            <a:schemeClr val="bg1"/>
                          </a:solidFill>
                          <a:latin typeface="Meiryo UI" panose="020B0604030504040204" pitchFamily="50" charset="-128"/>
                          <a:ea typeface="Meiryo UI" panose="020B0604030504040204" pitchFamily="50" charset="-128"/>
                        </a:rPr>
                        <a:t>URL</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gridSpan="3">
                  <a:txBody>
                    <a:bodyPr/>
                    <a:lstStyle/>
                    <a:p>
                      <a:r>
                        <a:rPr kumimoji="1" lang="fr-FR" altLang="ja-JP" sz="1200" dirty="0">
                          <a:latin typeface="Meiryo UI" panose="020B0604030504040204" pitchFamily="50" charset="-128"/>
                          <a:ea typeface="Meiryo UI" panose="020B0604030504040204" pitchFamily="50" charset="-128"/>
                        </a:rPr>
                        <a:t>/cadde/api/v1/authorization/</a:t>
                      </a:r>
                      <a:r>
                        <a:rPr kumimoji="1" lang="en-US" altLang="ja-JP" sz="1200" dirty="0">
                          <a:latin typeface="Meiryo UI" panose="020B0604030504040204" pitchFamily="50" charset="-128"/>
                          <a:ea typeface="Meiryo UI" panose="020B0604030504040204" pitchFamily="50" charset="-128"/>
                        </a:rPr>
                        <a:t>contract/</a:t>
                      </a:r>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8407796"/>
                  </a:ext>
                </a:extLst>
              </a:tr>
              <a:tr h="137160">
                <a:tc rowSpan="2">
                  <a:txBody>
                    <a:bodyPr/>
                    <a:lstStyle/>
                    <a:p>
                      <a:pPr algn="l"/>
                      <a:r>
                        <a:rPr kumimoji="1" lang="ja-JP" altLang="en-US" sz="1200">
                          <a:solidFill>
                            <a:schemeClr val="bg1"/>
                          </a:solidFill>
                          <a:latin typeface="Meiryo UI" panose="020B0604030504040204" pitchFamily="50" charset="-128"/>
                          <a:ea typeface="Meiryo UI" panose="020B0604030504040204" pitchFamily="50" charset="-128"/>
                        </a:rPr>
                        <a:t>クエリパラメタ</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a:solidFill>
                            <a:schemeClr val="bg1"/>
                          </a:solidFill>
                          <a:latin typeface="Meiryo UI" panose="020B0604030504040204" pitchFamily="50" charset="-128"/>
                          <a:ea typeface="Meiryo UI" panose="020B0604030504040204" pitchFamily="50" charset="-128"/>
                        </a:rPr>
                        <a:t>説明</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solidFill>
                            <a:schemeClr val="bg1"/>
                          </a:solidFill>
                          <a:latin typeface="Meiryo UI" panose="020B0604030504040204" pitchFamily="50" charset="-128"/>
                          <a:ea typeface="Meiryo UI" panose="020B0604030504040204" pitchFamily="50" charset="-128"/>
                        </a:rPr>
                        <a:t>参考値</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extLst>
                  <a:ext uri="{0D108BD9-81ED-4DB2-BD59-A6C34878D82A}">
                    <a16:rowId xmlns:a16="http://schemas.microsoft.com/office/drawing/2014/main" val="2645655212"/>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99869142"/>
                  </a:ext>
                </a:extLst>
              </a:tr>
              <a:tr h="137160">
                <a:tc rowSpan="2">
                  <a:txBody>
                    <a:bodyPr/>
                    <a:lstStyle/>
                    <a:p>
                      <a:pPr algn="l"/>
                      <a:r>
                        <a:rPr kumimoji="1" lang="ja-JP" altLang="en-US" sz="1200">
                          <a:solidFill>
                            <a:schemeClr val="bg1"/>
                          </a:solidFill>
                          <a:latin typeface="Meiryo UI" panose="020B0604030504040204" pitchFamily="50" charset="-128"/>
                          <a:ea typeface="Meiryo UI" panose="020B0604030504040204" pitchFamily="50" charset="-128"/>
                        </a:rPr>
                        <a:t>リクエストヘッダ</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a:solidFill>
                            <a:schemeClr val="bg1"/>
                          </a:solidFill>
                          <a:latin typeface="Meiryo UI" panose="020B0604030504040204" pitchFamily="50" charset="-128"/>
                          <a:ea typeface="Meiryo UI" panose="020B0604030504040204" pitchFamily="50" charset="-128"/>
                        </a:rPr>
                        <a:t>説明</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solidFill>
                            <a:schemeClr val="bg1"/>
                          </a:solidFill>
                          <a:latin typeface="Meiryo UI" panose="020B0604030504040204" pitchFamily="50" charset="-128"/>
                          <a:ea typeface="Meiryo UI" panose="020B0604030504040204" pitchFamily="50" charset="-128"/>
                        </a:rPr>
                        <a:t>参考値</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extLst>
                  <a:ext uri="{0D108BD9-81ED-4DB2-BD59-A6C34878D82A}">
                    <a16:rowId xmlns:a16="http://schemas.microsoft.com/office/drawing/2014/main" val="545477347"/>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38088074"/>
                  </a:ext>
                </a:extLst>
              </a:tr>
              <a:tr h="137160">
                <a:tc rowSpan="6">
                  <a:txBody>
                    <a:bodyPr/>
                    <a:lstStyle/>
                    <a:p>
                      <a:pPr algn="l"/>
                      <a:r>
                        <a:rPr kumimoji="1" lang="ja-JP" altLang="en-US" sz="1200">
                          <a:solidFill>
                            <a:schemeClr val="bg1"/>
                          </a:solidFill>
                          <a:latin typeface="Meiryo UI" panose="020B0604030504040204" pitchFamily="50" charset="-128"/>
                          <a:ea typeface="Meiryo UI" panose="020B0604030504040204" pitchFamily="50" charset="-128"/>
                        </a:rPr>
                        <a:t>リクエストボディ</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a:solidFill>
                            <a:schemeClr val="bg1"/>
                          </a:solidFill>
                          <a:latin typeface="Meiryo UI" panose="020B0604030504040204" pitchFamily="50" charset="-128"/>
                          <a:ea typeface="Meiryo UI" panose="020B0604030504040204" pitchFamily="50" charset="-128"/>
                        </a:rPr>
                        <a:t>説明</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solidFill>
                            <a:schemeClr val="bg1"/>
                          </a:solidFill>
                          <a:latin typeface="Meiryo UI" panose="020B0604030504040204" pitchFamily="50" charset="-128"/>
                          <a:ea typeface="Meiryo UI" panose="020B0604030504040204" pitchFamily="50" charset="-128"/>
                        </a:rPr>
                        <a:t>参考値</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extLst>
                  <a:ext uri="{0D108BD9-81ED-4DB2-BD59-A6C34878D82A}">
                    <a16:rowId xmlns:a16="http://schemas.microsoft.com/office/drawing/2014/main" val="2436271657"/>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provider_id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ID(</a:t>
                      </a:r>
                      <a:r>
                        <a:rPr kumimoji="1" lang="ja-JP" altLang="en-US" sz="1200">
                          <a:latin typeface="Meiryo UI" panose="020B0604030504040204" pitchFamily="50" charset="-128"/>
                          <a:ea typeface="Meiryo UI" panose="020B0604030504040204" pitchFamily="50" charset="-128"/>
                        </a:rPr>
                        <a:t>提供者</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データ提供者の</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ユーザ</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a:t>
                      </a: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を指定</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1624320924"/>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consumer_id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利用者</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データ利用者の</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ユーザ</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を指定</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645653708"/>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resource_url</a:t>
                      </a:r>
                    </a:p>
                  </a:txBody>
                  <a:tcPr/>
                </a:tc>
                <a:tc>
                  <a:txBody>
                    <a:bodyPr/>
                    <a:lstStyle/>
                    <a:p>
                      <a:r>
                        <a:rPr kumimoji="1" lang="ja-JP" altLang="en-US" sz="1200">
                          <a:latin typeface="Meiryo UI" panose="020B0604030504040204" pitchFamily="50" charset="-128"/>
                          <a:ea typeface="Meiryo UI" panose="020B0604030504040204" pitchFamily="50" charset="-128"/>
                        </a:rPr>
                        <a:t>リソース</a:t>
                      </a:r>
                      <a:r>
                        <a:rPr kumimoji="1" lang="en-US" altLang="ja-JP" sz="1200" dirty="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hlinkClick r:id="rId2"/>
                        </a:rPr>
                        <a:t>“http://data-server/sample.csv</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04066091"/>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contract_id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EverySense</a:t>
                      </a:r>
                      <a:r>
                        <a:rPr kumimoji="1" lang="ja-JP" altLang="en-US" sz="1200" dirty="0">
                          <a:latin typeface="Meiryo UI" panose="020B0604030504040204" pitchFamily="50" charset="-128"/>
                          <a:ea typeface="Meiryo UI" panose="020B0604030504040204" pitchFamily="50" charset="-128"/>
                        </a:rPr>
                        <a:t>取引</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solidFill>
                            <a:schemeClr val="tx1"/>
                          </a:solidFill>
                          <a:latin typeface="Meiryo UI" panose="020B0604030504040204" pitchFamily="50" charset="-128"/>
                          <a:ea typeface="Meiryo UI" panose="020B0604030504040204" pitchFamily="50" charset="-128"/>
                        </a:rPr>
                        <a:t>EverySenseID</a:t>
                      </a:r>
                      <a:r>
                        <a:rPr kumimoji="1" lang="ja-JP" altLang="en-US" sz="1200" dirty="0">
                          <a:solidFill>
                            <a:schemeClr val="tx1"/>
                          </a:solidFill>
                          <a:latin typeface="Meiryo UI" panose="020B0604030504040204" pitchFamily="50" charset="-128"/>
                          <a:ea typeface="Meiryo UI" panose="020B0604030504040204" pitchFamily="50" charset="-128"/>
                        </a:rPr>
                        <a:t>形式は要確認</a:t>
                      </a:r>
                    </a:p>
                  </a:txBody>
                  <a:tcPr/>
                </a:tc>
                <a:extLst>
                  <a:ext uri="{0D108BD9-81ED-4DB2-BD59-A6C34878D82A}">
                    <a16:rowId xmlns:a16="http://schemas.microsoft.com/office/drawing/2014/main" val="485830273"/>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74526615"/>
                  </a:ext>
                </a:extLst>
              </a:tr>
              <a:tr h="137160">
                <a:tc rowSpan="2">
                  <a:txBody>
                    <a:bodyPr/>
                    <a:lstStyle/>
                    <a:p>
                      <a:pPr algn="l"/>
                      <a:r>
                        <a:rPr kumimoji="1" lang="ja-JP" altLang="en-US" sz="1200">
                          <a:solidFill>
                            <a:schemeClr val="bg1"/>
                          </a:solidFill>
                          <a:latin typeface="Meiryo UI" panose="020B0604030504040204" pitchFamily="50" charset="-128"/>
                          <a:ea typeface="Meiryo UI" panose="020B0604030504040204" pitchFamily="50" charset="-128"/>
                        </a:rPr>
                        <a:t>レスポンスデータ</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a:solidFill>
                            <a:schemeClr val="bg1"/>
                          </a:solidFill>
                          <a:latin typeface="Meiryo UI" panose="020B0604030504040204" pitchFamily="50" charset="-128"/>
                          <a:ea typeface="Meiryo UI" panose="020B0604030504040204" pitchFamily="50" charset="-128"/>
                        </a:rPr>
                        <a:t>説明</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solidFill>
                            <a:schemeClr val="bg1"/>
                          </a:solidFill>
                          <a:latin typeface="Meiryo UI" panose="020B0604030504040204" pitchFamily="50" charset="-128"/>
                          <a:ea typeface="Meiryo UI" panose="020B0604030504040204" pitchFamily="50" charset="-128"/>
                        </a:rPr>
                        <a:t>参考値</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extLst>
                  <a:ext uri="{0D108BD9-81ED-4DB2-BD59-A6C34878D82A}">
                    <a16:rowId xmlns:a16="http://schemas.microsoft.com/office/drawing/2014/main" val="653418476"/>
                  </a:ext>
                </a:extLst>
              </a:tr>
              <a:tr h="137160">
                <a:tc vMerge="1">
                  <a:txBody>
                    <a:bodyPr/>
                    <a:lstStyle/>
                    <a:p>
                      <a:pPr algn="l"/>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98764859"/>
                  </a:ext>
                </a:extLst>
              </a:tr>
            </a:tbl>
          </a:graphicData>
        </a:graphic>
      </p:graphicFrame>
      <p:sp>
        <p:nvSpPr>
          <p:cNvPr id="10" name="テキスト ボックス 9">
            <a:extLst>
              <a:ext uri="{FF2B5EF4-FFF2-40B4-BE49-F238E27FC236}">
                <a16:creationId xmlns:a16="http://schemas.microsoft.com/office/drawing/2014/main" id="{07AFA96F-CD0A-4CDD-B06C-E848E8F0FE39}"/>
              </a:ext>
            </a:extLst>
          </p:cNvPr>
          <p:cNvSpPr txBox="1"/>
          <p:nvPr/>
        </p:nvSpPr>
        <p:spPr>
          <a:xfrm>
            <a:off x="146957" y="5035745"/>
            <a:ext cx="9612086" cy="1099457"/>
          </a:xfrm>
          <a:prstGeom prst="rect">
            <a:avLst/>
          </a:prstGeom>
          <a:noFill/>
          <a:ln>
            <a:noFill/>
          </a:ln>
        </p:spPr>
        <p:txBody>
          <a:bodyPr wrap="square" rtlCol="0" anchor="t" anchorCtr="0">
            <a:noAutofit/>
          </a:bodyPr>
          <a:lstStyle/>
          <a:p>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curl</a:t>
            </a:r>
            <a:r>
              <a:rPr lang="ja-JP" altLang="en-US" sz="1400" dirty="0">
                <a:latin typeface="Meiryo UI" panose="020B0604030504040204" pitchFamily="50" charset="-128"/>
                <a:ea typeface="Meiryo UI" panose="020B0604030504040204" pitchFamily="50" charset="-128"/>
              </a:rPr>
              <a:t>例</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curl -X DELETE "https://{</a:t>
            </a:r>
            <a:r>
              <a:rPr lang="ja-JP" altLang="en-US" sz="1400" dirty="0">
                <a:latin typeface="Meiryo UI" panose="020B0604030504040204" pitchFamily="50" charset="-128"/>
                <a:ea typeface="Meiryo UI" panose="020B0604030504040204" pitchFamily="50" charset="-128"/>
              </a:rPr>
              <a:t>認可サーバ</a:t>
            </a:r>
            <a:r>
              <a:rPr lang="en-US" altLang="ja-JP" sz="1400" dirty="0">
                <a:latin typeface="Meiryo UI" panose="020B0604030504040204" pitchFamily="50" charset="-128"/>
                <a:ea typeface="Meiryo UI" panose="020B0604030504040204" pitchFamily="50" charset="-128"/>
              </a:rPr>
              <a:t>URL}/</a:t>
            </a:r>
            <a:r>
              <a:rPr kumimoji="1" lang="fr-FR" altLang="ja-JP" sz="1400" dirty="0">
                <a:latin typeface="Meiryo UI" panose="020B0604030504040204" pitchFamily="50" charset="-128"/>
                <a:ea typeface="Meiryo UI" panose="020B0604030504040204" pitchFamily="50" charset="-128"/>
              </a:rPr>
              <a:t>cadde/api/v1/</a:t>
            </a:r>
            <a:r>
              <a:rPr kumimoji="1" lang="en-US" altLang="ja-JP" sz="1400" dirty="0">
                <a:latin typeface="Meiryo UI" panose="020B0604030504040204" pitchFamily="50" charset="-128"/>
                <a:ea typeface="Meiryo UI" panose="020B0604030504040204" pitchFamily="50" charset="-128"/>
              </a:rPr>
              <a:t>authorization/contract</a:t>
            </a:r>
            <a:r>
              <a:rPr lang="en-US" altLang="ja-JP" sz="1400" dirty="0">
                <a:latin typeface="Meiryo UI" panose="020B0604030504040204" pitchFamily="50" charset="-128"/>
                <a:ea typeface="Meiryo UI" panose="020B0604030504040204" pitchFamily="50" charset="-128"/>
              </a:rPr>
              <a:t>" -H "Accept: application/</a:t>
            </a:r>
            <a:r>
              <a:rPr lang="en-US" altLang="ja-JP" sz="1400" dirty="0" err="1">
                <a:latin typeface="Meiryo UI" panose="020B0604030504040204" pitchFamily="50" charset="-128"/>
                <a:ea typeface="Meiryo UI" panose="020B0604030504040204" pitchFamily="50" charset="-128"/>
              </a:rPr>
              <a:t>json</a:t>
            </a:r>
            <a:r>
              <a:rPr lang="en-US" altLang="ja-JP" sz="1400" dirty="0">
                <a:latin typeface="Meiryo UI" panose="020B0604030504040204" pitchFamily="50" charset="-128"/>
                <a:ea typeface="Meiryo UI" panose="020B0604030504040204" pitchFamily="50" charset="-128"/>
              </a:rPr>
              <a:t>" -d "consumer_id=consumer" -d "provider_id=provider" -d "resource_url=http://data-server/sample.csv" -d "contract_id=xxxxxx" “</a:t>
            </a:r>
          </a:p>
          <a:p>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0CF7A24E-DFEF-853F-4528-C89AF88A6890}"/>
              </a:ext>
            </a:extLst>
          </p:cNvPr>
          <p:cNvSpPr/>
          <p:nvPr/>
        </p:nvSpPr>
        <p:spPr bwMode="auto">
          <a:xfrm>
            <a:off x="8266597" y="57455"/>
            <a:ext cx="1601889" cy="326153"/>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kumimoji="1" lang="ja-JP" altLang="en-US" sz="1200" dirty="0">
                <a:latin typeface="Meiryo UI" panose="020B0604030504040204" pitchFamily="50" charset="-128"/>
                <a:ea typeface="Meiryo UI" panose="020B0604030504040204" pitchFamily="50" charset="-128"/>
              </a:rPr>
              <a:t>契約管理サーバ用</a:t>
            </a:r>
            <a:r>
              <a:rPr kumimoji="1" lang="en-US" altLang="ja-JP" sz="1200" dirty="0">
                <a:latin typeface="Meiryo UI" panose="020B0604030504040204" pitchFamily="50" charset="-128"/>
                <a:ea typeface="Meiryo UI" panose="020B0604030504040204" pitchFamily="50" charset="-128"/>
              </a:rPr>
              <a:t>API</a:t>
            </a:r>
          </a:p>
        </p:txBody>
      </p:sp>
    </p:spTree>
    <p:extLst>
      <p:ext uri="{BB962C8B-B14F-4D97-AF65-F5344CB8AC3E}">
        <p14:creationId xmlns:p14="http://schemas.microsoft.com/office/powerpoint/2010/main" val="276237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F97D632-575A-4CF0-9331-C5E814BB640D}"/>
              </a:ext>
            </a:extLst>
          </p:cNvPr>
          <p:cNvSpPr txBox="1"/>
          <p:nvPr/>
        </p:nvSpPr>
        <p:spPr>
          <a:xfrm>
            <a:off x="225533" y="707278"/>
            <a:ext cx="4976054" cy="6022948"/>
          </a:xfrm>
          <a:prstGeom prst="rect">
            <a:avLst/>
          </a:prstGeom>
          <a:solidFill>
            <a:schemeClr val="bg1"/>
          </a:solidFill>
          <a:ln>
            <a:noFill/>
          </a:ln>
        </p:spPr>
        <p:txBody>
          <a:bodyPr wrap="square" rtlCol="0" anchor="t" anchorCtr="0">
            <a:noAutofit/>
          </a:bodyPr>
          <a:lstStyle/>
          <a:p>
            <a:r>
              <a:rPr lang="en-US" altLang="ja-JP" sz="1400" dirty="0">
                <a:latin typeface="Meiryo UI" panose="020B0604030504040204" pitchFamily="50" charset="-128"/>
                <a:ea typeface="Meiryo UI" panose="020B0604030504040204" pitchFamily="50" charset="-128"/>
              </a:rPr>
              <a:t>1. </a:t>
            </a:r>
            <a:r>
              <a:rPr lang="ja-JP" altLang="en-US" sz="1400" dirty="0">
                <a:latin typeface="Meiryo UI" panose="020B0604030504040204" pitchFamily="50" charset="-128"/>
                <a:ea typeface="Meiryo UI" panose="020B0604030504040204" pitchFamily="50" charset="-128"/>
              </a:rPr>
              <a:t>概要</a:t>
            </a:r>
          </a:p>
          <a:p>
            <a:r>
              <a:rPr lang="en-US" altLang="ja-JP" sz="1400" dirty="0">
                <a:latin typeface="Meiryo UI" panose="020B0604030504040204" pitchFamily="50" charset="-128"/>
                <a:ea typeface="Meiryo UI" panose="020B0604030504040204" pitchFamily="50" charset="-128"/>
              </a:rPr>
              <a:t>1.1 </a:t>
            </a:r>
            <a:r>
              <a:rPr lang="ja-JP" altLang="en-US" sz="1400" dirty="0">
                <a:latin typeface="Meiryo UI" panose="020B0604030504040204" pitchFamily="50" charset="-128"/>
                <a:ea typeface="Meiryo UI" panose="020B0604030504040204" pitchFamily="50" charset="-128"/>
              </a:rPr>
              <a:t>目的</a:t>
            </a:r>
          </a:p>
          <a:p>
            <a:r>
              <a:rPr lang="en-US" altLang="ja-JP" sz="1400" dirty="0">
                <a:latin typeface="Meiryo UI" panose="020B0604030504040204" pitchFamily="50" charset="-128"/>
                <a:ea typeface="Meiryo UI" panose="020B0604030504040204" pitchFamily="50" charset="-128"/>
              </a:rPr>
              <a:t>1.2</a:t>
            </a:r>
            <a:r>
              <a:rPr lang="ja-JP" altLang="en-US" sz="1400" dirty="0">
                <a:latin typeface="Meiryo UI" panose="020B0604030504040204" pitchFamily="50" charset="-128"/>
                <a:ea typeface="Meiryo UI" panose="020B0604030504040204" pitchFamily="50" charset="-128"/>
              </a:rPr>
              <a:t> データ連携基盤システム（</a:t>
            </a:r>
            <a:r>
              <a:rPr lang="en-US" altLang="ja-JP" sz="1400" dirty="0">
                <a:latin typeface="Meiryo UI" panose="020B0604030504040204" pitchFamily="50" charset="-128"/>
                <a:ea typeface="Meiryo UI" panose="020B0604030504040204" pitchFamily="50" charset="-128"/>
              </a:rPr>
              <a:t>CADDE)</a:t>
            </a:r>
            <a:r>
              <a:rPr lang="ja-JP" altLang="en-US" sz="1400" dirty="0">
                <a:latin typeface="Meiryo UI" panose="020B0604030504040204" pitchFamily="50" charset="-128"/>
                <a:ea typeface="Meiryo UI" panose="020B0604030504040204" pitchFamily="50" charset="-128"/>
              </a:rPr>
              <a:t>全体構成イメージ</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1.3</a:t>
            </a:r>
            <a:r>
              <a:rPr lang="ja-JP" altLang="en-US" sz="1400" dirty="0">
                <a:latin typeface="Meiryo UI" panose="020B0604030504040204" pitchFamily="50" charset="-128"/>
                <a:ea typeface="Meiryo UI" panose="020B0604030504040204" pitchFamily="50" charset="-128"/>
              </a:rPr>
              <a:t> 前提条件</a:t>
            </a:r>
          </a:p>
          <a:p>
            <a:r>
              <a:rPr lang="en-US" altLang="ja-JP" sz="1400" dirty="0">
                <a:latin typeface="Meiryo UI" panose="020B0604030504040204" pitchFamily="50" charset="-128"/>
                <a:ea typeface="Meiryo UI" panose="020B0604030504040204" pitchFamily="50" charset="-128"/>
              </a:rPr>
              <a:t>1.4 </a:t>
            </a:r>
            <a:r>
              <a:rPr lang="ja-JP" altLang="en-US" sz="1400" dirty="0">
                <a:latin typeface="Meiryo UI" panose="020B0604030504040204" pitchFamily="50" charset="-128"/>
                <a:ea typeface="Meiryo UI" panose="020B0604030504040204" pitchFamily="50" charset="-128"/>
              </a:rPr>
              <a:t> 制限事項</a:t>
            </a:r>
          </a:p>
          <a:p>
            <a:r>
              <a:rPr lang="en-US" altLang="ja-JP" sz="1400" dirty="0">
                <a:latin typeface="Meiryo UI" panose="020B0604030504040204" pitchFamily="50" charset="-128"/>
                <a:ea typeface="Meiryo UI" panose="020B0604030504040204" pitchFamily="50" charset="-128"/>
              </a:rPr>
              <a:t>1.5 </a:t>
            </a:r>
            <a:r>
              <a:rPr lang="ja-JP" altLang="en-US" sz="1400" dirty="0">
                <a:latin typeface="Meiryo UI" panose="020B0604030504040204" pitchFamily="50" charset="-128"/>
                <a:ea typeface="Meiryo UI" panose="020B0604030504040204" pitchFamily="50" charset="-128"/>
              </a:rPr>
              <a:t>分野間データ連携基盤における認証認可サービスの位置付け</a:t>
            </a:r>
          </a:p>
          <a:p>
            <a:endParaRPr lang="ja-JP" altLang="en-US"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2. </a:t>
            </a:r>
            <a:r>
              <a:rPr lang="ja-JP" altLang="en-US" sz="1400" dirty="0">
                <a:latin typeface="Meiryo UI" panose="020B0604030504040204" pitchFamily="50" charset="-128"/>
                <a:ea typeface="Meiryo UI" panose="020B0604030504040204" pitchFamily="50" charset="-128"/>
              </a:rPr>
              <a:t>認証認可方式</a:t>
            </a:r>
          </a:p>
          <a:p>
            <a:r>
              <a:rPr lang="en-US" altLang="ja-JP" sz="1400" dirty="0">
                <a:latin typeface="Meiryo UI" panose="020B0604030504040204" pitchFamily="50" charset="-128"/>
                <a:ea typeface="Meiryo UI" panose="020B0604030504040204" pitchFamily="50" charset="-128"/>
              </a:rPr>
              <a:t>2.1 </a:t>
            </a:r>
            <a:r>
              <a:rPr lang="ja-JP" altLang="en-US" sz="1400" dirty="0">
                <a:latin typeface="Meiryo UI" panose="020B0604030504040204" pitchFamily="50" charset="-128"/>
                <a:ea typeface="Meiryo UI" panose="020B0604030504040204" pitchFamily="50" charset="-128"/>
              </a:rPr>
              <a:t>認証認可について</a:t>
            </a:r>
          </a:p>
          <a:p>
            <a:r>
              <a:rPr lang="en-US" altLang="ja-JP" sz="1400" dirty="0">
                <a:latin typeface="Meiryo UI" panose="020B0604030504040204" pitchFamily="50" charset="-128"/>
                <a:ea typeface="Meiryo UI" panose="020B0604030504040204" pitchFamily="50" charset="-128"/>
              </a:rPr>
              <a:t>2.2</a:t>
            </a:r>
            <a:r>
              <a:rPr lang="ja-JP" altLang="en-US" sz="1400" dirty="0">
                <a:latin typeface="Meiryo UI" panose="020B0604030504040204" pitchFamily="50" charset="-128"/>
                <a:ea typeface="Meiryo UI" panose="020B0604030504040204" pitchFamily="50" charset="-128"/>
              </a:rPr>
              <a:t> 分野間データ連携基盤の認証認可の概要フロー</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2.2.1 </a:t>
            </a:r>
            <a:r>
              <a:rPr lang="ja-JP" altLang="en-US" sz="1400" dirty="0">
                <a:latin typeface="Meiryo UI" panose="020B0604030504040204" pitchFamily="50" charset="-128"/>
                <a:ea typeface="Meiryo UI" panose="020B0604030504040204" pitchFamily="50" charset="-128"/>
              </a:rPr>
              <a:t>外部</a:t>
            </a:r>
            <a:r>
              <a:rPr lang="en-US" altLang="ja-JP" sz="1400" dirty="0">
                <a:latin typeface="Meiryo UI" panose="020B0604030504040204" pitchFamily="50" charset="-128"/>
                <a:ea typeface="Meiryo UI" panose="020B0604030504040204" pitchFamily="50" charset="-128"/>
              </a:rPr>
              <a:t>IdP</a:t>
            </a:r>
            <a:r>
              <a:rPr lang="ja-JP" altLang="en-US" sz="1400" dirty="0">
                <a:latin typeface="Meiryo UI" panose="020B0604030504040204" pitchFamily="50" charset="-128"/>
                <a:ea typeface="Meiryo UI" panose="020B0604030504040204" pitchFamily="50" charset="-128"/>
              </a:rPr>
              <a:t>を用いない認証認可ありのデータ取得</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2.2.2 </a:t>
            </a:r>
            <a:r>
              <a:rPr lang="ja-JP" altLang="en-US" sz="1400" dirty="0">
                <a:latin typeface="Meiryo UI" panose="020B0604030504040204" pitchFamily="50" charset="-128"/>
                <a:ea typeface="Meiryo UI" panose="020B0604030504040204" pitchFamily="50" charset="-128"/>
              </a:rPr>
              <a:t>外部</a:t>
            </a:r>
            <a:r>
              <a:rPr lang="en-US" altLang="ja-JP" sz="1400" dirty="0">
                <a:latin typeface="Meiryo UI" panose="020B0604030504040204" pitchFamily="50" charset="-128"/>
                <a:ea typeface="Meiryo UI" panose="020B0604030504040204" pitchFamily="50" charset="-128"/>
              </a:rPr>
              <a:t>IdP</a:t>
            </a:r>
            <a:r>
              <a:rPr lang="ja-JP" altLang="en-US" sz="1400" dirty="0">
                <a:latin typeface="Meiryo UI" panose="020B0604030504040204" pitchFamily="50" charset="-128"/>
                <a:ea typeface="Meiryo UI" panose="020B0604030504040204" pitchFamily="50" charset="-128"/>
              </a:rPr>
              <a:t>を用いる認証認可ありのデータ取得</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2.2.3</a:t>
            </a:r>
            <a:r>
              <a:rPr lang="ja-JP" altLang="en-US" sz="1400" dirty="0">
                <a:latin typeface="Meiryo UI" panose="020B0604030504040204" pitchFamily="50" charset="-128"/>
                <a:ea typeface="Meiryo UI" panose="020B0604030504040204" pitchFamily="50" charset="-128"/>
              </a:rPr>
              <a:t> 外部</a:t>
            </a:r>
            <a:r>
              <a:rPr lang="en-US" altLang="ja-JP" sz="1400" dirty="0">
                <a:latin typeface="Meiryo UI" panose="020B0604030504040204" pitchFamily="50" charset="-128"/>
                <a:ea typeface="Meiryo UI" panose="020B0604030504040204" pitchFamily="50" charset="-128"/>
              </a:rPr>
              <a:t>IdP</a:t>
            </a:r>
            <a:r>
              <a:rPr lang="ja-JP" altLang="en-US" sz="1400" dirty="0">
                <a:latin typeface="Meiryo UI" panose="020B0604030504040204" pitchFamily="50" charset="-128"/>
                <a:ea typeface="Meiryo UI" panose="020B0604030504040204" pitchFamily="50" charset="-128"/>
              </a:rPr>
              <a:t>を用いない認証ありのデータ取得</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2.2.4 </a:t>
            </a:r>
            <a:r>
              <a:rPr lang="ja-JP" altLang="en-US" sz="1400" dirty="0">
                <a:latin typeface="Meiryo UI" panose="020B0604030504040204" pitchFamily="50" charset="-128"/>
                <a:ea typeface="Meiryo UI" panose="020B0604030504040204" pitchFamily="50" charset="-128"/>
              </a:rPr>
              <a:t>外部</a:t>
            </a:r>
            <a:r>
              <a:rPr lang="en-US" altLang="ja-JP" sz="1400" dirty="0">
                <a:latin typeface="Meiryo UI" panose="020B0604030504040204" pitchFamily="50" charset="-128"/>
                <a:ea typeface="Meiryo UI" panose="020B0604030504040204" pitchFamily="50" charset="-128"/>
              </a:rPr>
              <a:t>IdP</a:t>
            </a:r>
            <a:r>
              <a:rPr lang="ja-JP" altLang="en-US" sz="1400" dirty="0">
                <a:latin typeface="Meiryo UI" panose="020B0604030504040204" pitchFamily="50" charset="-128"/>
                <a:ea typeface="Meiryo UI" panose="020B0604030504040204" pitchFamily="50" charset="-128"/>
              </a:rPr>
              <a:t>を用いる認証ありのデータ取得</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2.2.5 </a:t>
            </a:r>
            <a:r>
              <a:rPr lang="ja-JP" altLang="en-US" sz="1400" dirty="0">
                <a:latin typeface="Meiryo UI" panose="020B0604030504040204" pitchFamily="50" charset="-128"/>
                <a:ea typeface="Meiryo UI" panose="020B0604030504040204" pitchFamily="50" charset="-128"/>
              </a:rPr>
              <a:t>認証認可を行わないデータ取得</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2.2.6 </a:t>
            </a:r>
            <a:r>
              <a:rPr lang="ja-JP" altLang="en-US" sz="1400" dirty="0">
                <a:latin typeface="Meiryo UI" panose="020B0604030504040204" pitchFamily="50" charset="-128"/>
                <a:ea typeface="Meiryo UI" panose="020B0604030504040204" pitchFamily="50" charset="-128"/>
              </a:rPr>
              <a:t>契約を要する認可情報更新</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2.2.7 </a:t>
            </a:r>
            <a:r>
              <a:rPr lang="ja-JP" altLang="en-US" sz="1400" dirty="0">
                <a:latin typeface="Meiryo UI" panose="020B0604030504040204" pitchFamily="50" charset="-128"/>
                <a:ea typeface="Meiryo UI" panose="020B0604030504040204" pitchFamily="50" charset="-128"/>
              </a:rPr>
              <a:t>契約を要しない認可情報更新</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2.3 </a:t>
            </a:r>
            <a:r>
              <a:rPr lang="ja-JP" altLang="en-US" sz="1400" dirty="0">
                <a:latin typeface="Meiryo UI" panose="020B0604030504040204" pitchFamily="50" charset="-128"/>
                <a:ea typeface="Meiryo UI" panose="020B0604030504040204" pitchFamily="50" charset="-128"/>
              </a:rPr>
              <a:t>分野間データ連携基盤の認証認可の構成</a:t>
            </a: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3. </a:t>
            </a:r>
            <a:r>
              <a:rPr lang="ja-JP" altLang="en-US" sz="1400" dirty="0">
                <a:latin typeface="Meiryo UI" panose="020B0604030504040204" pitchFamily="50" charset="-128"/>
                <a:ea typeface="Meiryo UI" panose="020B0604030504040204" pitchFamily="50" charset="-128"/>
              </a:rPr>
              <a:t>認証認可サービス機能仕様</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3.1 </a:t>
            </a:r>
            <a:r>
              <a:rPr lang="ja-JP" altLang="en-US" sz="1400" dirty="0">
                <a:latin typeface="Meiryo UI" panose="020B0604030504040204" pitchFamily="50" charset="-128"/>
                <a:ea typeface="Meiryo UI" panose="020B0604030504040204" pitchFamily="50" charset="-128"/>
              </a:rPr>
              <a:t>認証認可サービス機能概要</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3.2 </a:t>
            </a:r>
            <a:r>
              <a:rPr lang="ja-JP" altLang="en-US" sz="1400" dirty="0">
                <a:latin typeface="Meiryo UI" panose="020B0604030504040204" pitchFamily="50" charset="-128"/>
                <a:ea typeface="Meiryo UI" panose="020B0604030504040204" pitchFamily="50" charset="-128"/>
              </a:rPr>
              <a:t>認証認可サービス機能一覧</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3.3 </a:t>
            </a:r>
            <a:r>
              <a:rPr lang="ja-JP" altLang="en-US" sz="1400" dirty="0">
                <a:latin typeface="Meiryo UI" panose="020B0604030504040204" pitchFamily="50" charset="-128"/>
                <a:ea typeface="Meiryo UI" panose="020B0604030504040204" pitchFamily="50" charset="-128"/>
              </a:rPr>
              <a:t>機能ごとの</a:t>
            </a:r>
            <a:r>
              <a:rPr lang="en-US" altLang="ja-JP" sz="1400" dirty="0">
                <a:latin typeface="Meiryo UI" panose="020B0604030504040204" pitchFamily="50" charset="-128"/>
                <a:ea typeface="Meiryo UI" panose="020B0604030504040204" pitchFamily="50" charset="-128"/>
              </a:rPr>
              <a:t>KeyCloak</a:t>
            </a:r>
            <a:r>
              <a:rPr lang="ja-JP" altLang="en-US" sz="1400" dirty="0">
                <a:latin typeface="Meiryo UI" panose="020B0604030504040204" pitchFamily="50" charset="-128"/>
                <a:ea typeface="Meiryo UI" panose="020B0604030504040204" pitchFamily="50" charset="-128"/>
              </a:rPr>
              <a:t>エンドポイント</a:t>
            </a:r>
          </a:p>
          <a:p>
            <a:endParaRPr lang="en-US" altLang="ja-JP" sz="1400" dirty="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F55D1DAF-FF71-45B3-9E11-C89DA1D09A7F}"/>
              </a:ext>
            </a:extLst>
          </p:cNvPr>
          <p:cNvSpPr txBox="1">
            <a:spLocks/>
          </p:cNvSpPr>
          <p:nvPr/>
        </p:nvSpPr>
        <p:spPr>
          <a:xfrm>
            <a:off x="232025" y="127774"/>
            <a:ext cx="9067500" cy="432000"/>
          </a:xfrm>
          <a:prstGeom prst="rect">
            <a:avLst/>
          </a:prstGeom>
        </p:spPr>
        <p:txBody>
          <a:bodyPr vert="horz" lIns="0" tIns="45720" rIns="91440" bIns="45720" rtlCol="0" anchor="ctr">
            <a:norm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2000" dirty="0">
                <a:latin typeface="Meiryo UI" panose="020B0604030504040204" pitchFamily="50" charset="-128"/>
                <a:ea typeface="Meiryo UI" panose="020B0604030504040204" pitchFamily="50" charset="-128"/>
              </a:rPr>
              <a:t>目次</a:t>
            </a:r>
          </a:p>
        </p:txBody>
      </p:sp>
      <p:sp>
        <p:nvSpPr>
          <p:cNvPr id="4" name="テキスト ボックス 3">
            <a:extLst>
              <a:ext uri="{FF2B5EF4-FFF2-40B4-BE49-F238E27FC236}">
                <a16:creationId xmlns:a16="http://schemas.microsoft.com/office/drawing/2014/main" id="{14AE909D-4293-4637-8D78-811D88256D6D}"/>
              </a:ext>
            </a:extLst>
          </p:cNvPr>
          <p:cNvSpPr txBox="1"/>
          <p:nvPr/>
        </p:nvSpPr>
        <p:spPr>
          <a:xfrm>
            <a:off x="4704413" y="707278"/>
            <a:ext cx="4976054" cy="6022948"/>
          </a:xfrm>
          <a:prstGeom prst="rect">
            <a:avLst/>
          </a:prstGeom>
          <a:solidFill>
            <a:schemeClr val="bg1"/>
          </a:solidFill>
          <a:ln>
            <a:noFill/>
          </a:ln>
        </p:spPr>
        <p:txBody>
          <a:bodyPr wrap="square" rtlCol="0" anchor="t" anchorCtr="0">
            <a:noAutofit/>
          </a:bodyPr>
          <a:lstStyle/>
          <a:p>
            <a:r>
              <a:rPr lang="en-US" altLang="ja-JP" sz="1400" dirty="0">
                <a:latin typeface="Meiryo UI" panose="020B0604030504040204" pitchFamily="50" charset="-128"/>
                <a:ea typeface="Meiryo UI" panose="020B0604030504040204" pitchFamily="50" charset="-128"/>
              </a:rPr>
              <a:t>4. </a:t>
            </a:r>
            <a:r>
              <a:rPr lang="ja-JP" altLang="en-US" sz="1400" dirty="0">
                <a:latin typeface="Meiryo UI" panose="020B0604030504040204" pitchFamily="50" charset="-128"/>
                <a:ea typeface="Meiryo UI" panose="020B0604030504040204" pitchFamily="50" charset="-128"/>
              </a:rPr>
              <a:t>認証認可サービス内部ソフトウェア構成</a:t>
            </a: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5. </a:t>
            </a:r>
            <a:r>
              <a:rPr lang="ja-JP" altLang="en-US" sz="1400" dirty="0">
                <a:latin typeface="Meiryo UI" panose="020B0604030504040204" pitchFamily="50" charset="-128"/>
                <a:ea typeface="Meiryo UI" panose="020B0604030504040204" pitchFamily="50" charset="-128"/>
              </a:rPr>
              <a:t>認証認可サービス外部公開</a:t>
            </a:r>
            <a:r>
              <a:rPr lang="en-US" altLang="ja-JP" sz="1400" dirty="0">
                <a:latin typeface="Meiryo UI" panose="020B0604030504040204" pitchFamily="50" charset="-128"/>
                <a:ea typeface="Meiryo UI" panose="020B0604030504040204" pitchFamily="50" charset="-128"/>
              </a:rPr>
              <a:t>API</a:t>
            </a:r>
          </a:p>
          <a:p>
            <a:r>
              <a:rPr lang="en-US" altLang="ja-JP" sz="1400" dirty="0">
                <a:latin typeface="Meiryo UI" panose="020B0604030504040204" pitchFamily="50" charset="-128"/>
                <a:ea typeface="Meiryo UI" panose="020B0604030504040204" pitchFamily="50" charset="-128"/>
              </a:rPr>
              <a:t>5.1 </a:t>
            </a:r>
            <a:r>
              <a:rPr lang="ja-JP" altLang="en-US" sz="1400" dirty="0">
                <a:latin typeface="Meiryo UI" panose="020B0604030504040204" pitchFamily="50" charset="-128"/>
                <a:ea typeface="Meiryo UI" panose="020B0604030504040204" pitchFamily="50" charset="-128"/>
              </a:rPr>
              <a:t>認証認可サービス外部公開</a:t>
            </a:r>
            <a:r>
              <a:rPr lang="en-US" altLang="ja-JP" sz="1400" dirty="0">
                <a:latin typeface="Meiryo UI" panose="020B0604030504040204" pitchFamily="50" charset="-128"/>
                <a:ea typeface="Meiryo UI" panose="020B0604030504040204" pitchFamily="50" charset="-128"/>
              </a:rPr>
              <a:t>API</a:t>
            </a:r>
            <a:r>
              <a:rPr lang="ja-JP" altLang="en-US" sz="1400" dirty="0">
                <a:latin typeface="Meiryo UI" panose="020B0604030504040204" pitchFamily="50" charset="-128"/>
                <a:ea typeface="Meiryo UI" panose="020B0604030504040204" pitchFamily="50" charset="-128"/>
              </a:rPr>
              <a:t>一覧</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5.2 </a:t>
            </a:r>
            <a:r>
              <a:rPr lang="ja-JP" altLang="en-US" sz="1400" dirty="0">
                <a:latin typeface="Meiryo UI" panose="020B0604030504040204" pitchFamily="50" charset="-128"/>
                <a:ea typeface="Meiryo UI" panose="020B0604030504040204" pitchFamily="50" charset="-128"/>
              </a:rPr>
              <a:t>認証トークン取得</a:t>
            </a:r>
            <a:r>
              <a:rPr lang="en-US" altLang="ja-JP" sz="1400" dirty="0">
                <a:latin typeface="Meiryo UI" panose="020B0604030504040204" pitchFamily="50" charset="-128"/>
                <a:ea typeface="Meiryo UI" panose="020B0604030504040204" pitchFamily="50" charset="-128"/>
              </a:rPr>
              <a:t>IF</a:t>
            </a:r>
            <a:r>
              <a:rPr lang="ja-JP" altLang="en-US" sz="1400" dirty="0">
                <a:latin typeface="Meiryo UI" panose="020B0604030504040204" pitchFamily="50" charset="-128"/>
                <a:ea typeface="Meiryo UI" panose="020B0604030504040204" pitchFamily="50" charset="-128"/>
              </a:rPr>
              <a:t>仕様</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5.3 </a:t>
            </a:r>
            <a:r>
              <a:rPr lang="ja-JP" altLang="en-US" sz="1400" dirty="0">
                <a:latin typeface="Meiryo UI" panose="020B0604030504040204" pitchFamily="50" charset="-128"/>
                <a:ea typeface="Meiryo UI" panose="020B0604030504040204" pitchFamily="50" charset="-128"/>
              </a:rPr>
              <a:t>認証トークン検証</a:t>
            </a:r>
            <a:r>
              <a:rPr lang="en-US" altLang="ja-JP" sz="1400" dirty="0">
                <a:latin typeface="Meiryo UI" panose="020B0604030504040204" pitchFamily="50" charset="-128"/>
                <a:ea typeface="Meiryo UI" panose="020B0604030504040204" pitchFamily="50" charset="-128"/>
              </a:rPr>
              <a:t>IF</a:t>
            </a:r>
            <a:r>
              <a:rPr lang="ja-JP" altLang="en-US" sz="1400" dirty="0">
                <a:latin typeface="Meiryo UI" panose="020B0604030504040204" pitchFamily="50" charset="-128"/>
                <a:ea typeface="Meiryo UI" panose="020B0604030504040204" pitchFamily="50" charset="-128"/>
              </a:rPr>
              <a:t>仕様</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5.4</a:t>
            </a:r>
            <a:r>
              <a:rPr lang="ja-JP" altLang="en-US" sz="1400" dirty="0">
                <a:latin typeface="Meiryo UI" panose="020B0604030504040204" pitchFamily="50" charset="-128"/>
                <a:ea typeface="Meiryo UI" panose="020B0604030504040204" pitchFamily="50" charset="-128"/>
              </a:rPr>
              <a:t> 認可トークン取得</a:t>
            </a:r>
            <a:r>
              <a:rPr lang="en-US" altLang="ja-JP" sz="1400" dirty="0">
                <a:latin typeface="Meiryo UI" panose="020B0604030504040204" pitchFamily="50" charset="-128"/>
                <a:ea typeface="Meiryo UI" panose="020B0604030504040204" pitchFamily="50" charset="-128"/>
              </a:rPr>
              <a:t>IF</a:t>
            </a:r>
            <a:r>
              <a:rPr lang="ja-JP" altLang="en-US" sz="1400" dirty="0">
                <a:latin typeface="Meiryo UI" panose="020B0604030504040204" pitchFamily="50" charset="-128"/>
                <a:ea typeface="Meiryo UI" panose="020B0604030504040204" pitchFamily="50" charset="-128"/>
              </a:rPr>
              <a:t>仕様</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5.5</a:t>
            </a:r>
            <a:r>
              <a:rPr lang="ja-JP" altLang="en-US" sz="1400" dirty="0">
                <a:latin typeface="Meiryo UI" panose="020B0604030504040204" pitchFamily="50" charset="-128"/>
                <a:ea typeface="Meiryo UI" panose="020B0604030504040204" pitchFamily="50" charset="-128"/>
              </a:rPr>
              <a:t> 認可トークン検証</a:t>
            </a:r>
            <a:r>
              <a:rPr lang="en-US" altLang="ja-JP" sz="1400" dirty="0">
                <a:latin typeface="Meiryo UI" panose="020B0604030504040204" pitchFamily="50" charset="-128"/>
                <a:ea typeface="Meiryo UI" panose="020B0604030504040204" pitchFamily="50" charset="-128"/>
              </a:rPr>
              <a:t>IF</a:t>
            </a:r>
            <a:r>
              <a:rPr lang="ja-JP" altLang="en-US" sz="1400" dirty="0">
                <a:latin typeface="Meiryo UI" panose="020B0604030504040204" pitchFamily="50" charset="-128"/>
                <a:ea typeface="Meiryo UI" panose="020B0604030504040204" pitchFamily="50" charset="-128"/>
              </a:rPr>
              <a:t>仕様</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5.6 API</a:t>
            </a:r>
            <a:r>
              <a:rPr lang="ja-JP" altLang="en-US" sz="1400" dirty="0">
                <a:latin typeface="Meiryo UI" panose="020B0604030504040204" pitchFamily="50" charset="-128"/>
                <a:ea typeface="Meiryo UI" panose="020B0604030504040204" pitchFamily="50" charset="-128"/>
              </a:rPr>
              <a:t>トークン取得</a:t>
            </a:r>
            <a:r>
              <a:rPr lang="en-US" altLang="ja-JP" sz="1400" dirty="0">
                <a:latin typeface="Meiryo UI" panose="020B0604030504040204" pitchFamily="50" charset="-128"/>
                <a:ea typeface="Meiryo UI" panose="020B0604030504040204" pitchFamily="50" charset="-128"/>
              </a:rPr>
              <a:t>IF</a:t>
            </a:r>
            <a:r>
              <a:rPr lang="ja-JP" altLang="en-US" sz="1400" dirty="0">
                <a:latin typeface="Meiryo UI" panose="020B0604030504040204" pitchFamily="50" charset="-128"/>
                <a:ea typeface="Meiryo UI" panose="020B0604030504040204" pitchFamily="50" charset="-128"/>
              </a:rPr>
              <a:t>仕様</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5.7</a:t>
            </a:r>
            <a:r>
              <a:rPr lang="ja-JP" altLang="en-US" sz="1400" dirty="0">
                <a:latin typeface="Meiryo UI" panose="020B0604030504040204" pitchFamily="50" charset="-128"/>
                <a:ea typeface="Meiryo UI" panose="020B0604030504040204" pitchFamily="50" charset="-128"/>
              </a:rPr>
              <a:t> リソース</a:t>
            </a:r>
            <a:r>
              <a:rPr lang="en-US" altLang="ja-JP" sz="1400" dirty="0">
                <a:latin typeface="Meiryo UI" panose="020B0604030504040204" pitchFamily="50" charset="-128"/>
                <a:ea typeface="Meiryo UI" panose="020B0604030504040204" pitchFamily="50" charset="-128"/>
              </a:rPr>
              <a:t>ID</a:t>
            </a:r>
            <a:r>
              <a:rPr lang="ja-JP" altLang="en-US" sz="1400" dirty="0">
                <a:latin typeface="Meiryo UI" panose="020B0604030504040204" pitchFamily="50" charset="-128"/>
                <a:ea typeface="Meiryo UI" panose="020B0604030504040204" pitchFamily="50" charset="-128"/>
              </a:rPr>
              <a:t>取得</a:t>
            </a:r>
            <a:r>
              <a:rPr lang="en-US" altLang="ja-JP" sz="1400" dirty="0">
                <a:latin typeface="Meiryo UI" panose="020B0604030504040204" pitchFamily="50" charset="-128"/>
                <a:ea typeface="Meiryo UI" panose="020B0604030504040204" pitchFamily="50" charset="-128"/>
              </a:rPr>
              <a:t>IF</a:t>
            </a:r>
            <a:r>
              <a:rPr lang="ja-JP" altLang="en-US" sz="1400" dirty="0">
                <a:latin typeface="Meiryo UI" panose="020B0604030504040204" pitchFamily="50" charset="-128"/>
                <a:ea typeface="Meiryo UI" panose="020B0604030504040204" pitchFamily="50" charset="-128"/>
              </a:rPr>
              <a:t>仕様</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5.8 </a:t>
            </a:r>
            <a:r>
              <a:rPr lang="ja-JP" altLang="en-US" sz="1400" dirty="0">
                <a:latin typeface="Meiryo UI" panose="020B0604030504040204" pitchFamily="50" charset="-128"/>
                <a:ea typeface="Meiryo UI" panose="020B0604030504040204" pitchFamily="50" charset="-128"/>
              </a:rPr>
              <a:t>リソース情報取得</a:t>
            </a:r>
            <a:r>
              <a:rPr lang="en-US" altLang="ja-JP" sz="1400" dirty="0">
                <a:latin typeface="Meiryo UI" panose="020B0604030504040204" pitchFamily="50" charset="-128"/>
                <a:ea typeface="Meiryo UI" panose="020B0604030504040204" pitchFamily="50" charset="-128"/>
              </a:rPr>
              <a:t>IF</a:t>
            </a:r>
            <a:r>
              <a:rPr lang="ja-JP" altLang="en-US" sz="1400" dirty="0">
                <a:latin typeface="Meiryo UI" panose="020B0604030504040204" pitchFamily="50" charset="-128"/>
                <a:ea typeface="Meiryo UI" panose="020B0604030504040204" pitchFamily="50" charset="-128"/>
              </a:rPr>
              <a:t>仕様</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5.9 ID</a:t>
            </a:r>
            <a:r>
              <a:rPr lang="ja-JP" altLang="en-US" sz="1400" dirty="0">
                <a:latin typeface="Meiryo UI" panose="020B0604030504040204" pitchFamily="50" charset="-128"/>
                <a:ea typeface="Meiryo UI" panose="020B0604030504040204" pitchFamily="50" charset="-128"/>
              </a:rPr>
              <a:t>有効性検証</a:t>
            </a:r>
            <a:r>
              <a:rPr lang="en-US" altLang="ja-JP" sz="1400" dirty="0">
                <a:latin typeface="Meiryo UI" panose="020B0604030504040204" pitchFamily="50" charset="-128"/>
                <a:ea typeface="Meiryo UI" panose="020B0604030504040204" pitchFamily="50" charset="-128"/>
              </a:rPr>
              <a:t>IF</a:t>
            </a:r>
            <a:r>
              <a:rPr lang="ja-JP" altLang="en-US" sz="1400" dirty="0">
                <a:latin typeface="Meiryo UI" panose="020B0604030504040204" pitchFamily="50" charset="-128"/>
                <a:ea typeface="Meiryo UI" panose="020B0604030504040204" pitchFamily="50" charset="-128"/>
              </a:rPr>
              <a:t>仕様</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5.10 </a:t>
            </a:r>
            <a:r>
              <a:rPr lang="ja-JP" altLang="en-US" sz="1400" dirty="0">
                <a:latin typeface="Meiryo UI" panose="020B0604030504040204" pitchFamily="50" charset="-128"/>
                <a:ea typeface="Meiryo UI" panose="020B0604030504040204" pitchFamily="50" charset="-128"/>
              </a:rPr>
              <a:t>認可情報更新</a:t>
            </a:r>
            <a:r>
              <a:rPr lang="en-US" altLang="ja-JP" sz="1400" dirty="0">
                <a:latin typeface="Meiryo UI" panose="020B0604030504040204" pitchFamily="50" charset="-128"/>
                <a:ea typeface="Meiryo UI" panose="020B0604030504040204" pitchFamily="50" charset="-128"/>
              </a:rPr>
              <a:t>IF</a:t>
            </a:r>
            <a:r>
              <a:rPr lang="ja-JP" altLang="en-US" sz="1400" dirty="0">
                <a:latin typeface="Meiryo UI" panose="020B0604030504040204" pitchFamily="50" charset="-128"/>
                <a:ea typeface="Meiryo UI" panose="020B0604030504040204" pitchFamily="50" charset="-128"/>
              </a:rPr>
              <a:t>仕様</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5.11 </a:t>
            </a:r>
            <a:r>
              <a:rPr lang="ja-JP" altLang="en-US" sz="1400" dirty="0">
                <a:latin typeface="Meiryo UI" panose="020B0604030504040204" pitchFamily="50" charset="-128"/>
                <a:ea typeface="Meiryo UI" panose="020B0604030504040204" pitchFamily="50" charset="-128"/>
              </a:rPr>
              <a:t>認可情報更新</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削除</a:t>
            </a:r>
            <a:r>
              <a:rPr lang="en-US" altLang="ja-JP" sz="1400" dirty="0">
                <a:latin typeface="Meiryo UI" panose="020B0604030504040204" pitchFamily="50" charset="-128"/>
                <a:ea typeface="Meiryo UI" panose="020B0604030504040204" pitchFamily="50" charset="-128"/>
              </a:rPr>
              <a:t>)IF</a:t>
            </a:r>
            <a:r>
              <a:rPr lang="ja-JP" altLang="en-US" sz="1400" dirty="0">
                <a:latin typeface="Meiryo UI" panose="020B0604030504040204" pitchFamily="50" charset="-128"/>
                <a:ea typeface="Meiryo UI" panose="020B0604030504040204" pitchFamily="50" charset="-128"/>
              </a:rPr>
              <a:t>仕様</a:t>
            </a: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6.</a:t>
            </a:r>
            <a:r>
              <a:rPr lang="ja-JP" altLang="en-US" sz="1400" dirty="0">
                <a:latin typeface="Meiryo UI" panose="020B0604030504040204" pitchFamily="50" charset="-128"/>
                <a:ea typeface="Meiryo UI" panose="020B0604030504040204" pitchFamily="50" charset="-128"/>
              </a:rPr>
              <a:t> 使用</a:t>
            </a:r>
            <a:r>
              <a:rPr lang="en-US" altLang="ja-JP" sz="1400" dirty="0">
                <a:latin typeface="Meiryo UI" panose="020B0604030504040204" pitchFamily="50" charset="-128"/>
                <a:ea typeface="Meiryo UI" panose="020B0604030504040204" pitchFamily="50" charset="-128"/>
              </a:rPr>
              <a:t>OSS</a:t>
            </a:r>
            <a:r>
              <a:rPr lang="ja-JP" altLang="en-US" sz="1400" dirty="0">
                <a:latin typeface="Meiryo UI" panose="020B0604030504040204" pitchFamily="50" charset="-128"/>
                <a:ea typeface="Meiryo UI" panose="020B0604030504040204" pitchFamily="50" charset="-128"/>
              </a:rPr>
              <a:t>一覧</a:t>
            </a:r>
          </a:p>
          <a:p>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076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132E52-EFC0-4C2D-AD02-F1B647BAE1CB}"/>
              </a:ext>
            </a:extLst>
          </p:cNvPr>
          <p:cNvSpPr>
            <a:spLocks noGrp="1"/>
          </p:cNvSpPr>
          <p:nvPr>
            <p:ph type="title"/>
          </p:nvPr>
        </p:nvSpPr>
        <p:spPr/>
        <p:txBody>
          <a:bodyPr>
            <a:normAutofit/>
          </a:bodyPr>
          <a:lstStyle/>
          <a:p>
            <a:r>
              <a:rPr kumimoji="1" lang="en-US" altLang="ja-JP" sz="2000" dirty="0">
                <a:latin typeface="Meiryo UI" panose="020B0604030504040204" pitchFamily="50" charset="-128"/>
                <a:ea typeface="Meiryo UI" panose="020B0604030504040204" pitchFamily="50" charset="-128"/>
              </a:rPr>
              <a:t>5. </a:t>
            </a:r>
            <a:r>
              <a:rPr kumimoji="1" lang="ja-JP" altLang="en-US" sz="2000" dirty="0">
                <a:latin typeface="Meiryo UI" panose="020B0604030504040204" pitchFamily="50" charset="-128"/>
                <a:ea typeface="Meiryo UI" panose="020B0604030504040204" pitchFamily="50" charset="-128"/>
              </a:rPr>
              <a:t>認証認可サービス外部公開</a:t>
            </a:r>
            <a:r>
              <a:rPr kumimoji="1" lang="en-US" altLang="ja-JP" sz="2000" dirty="0">
                <a:latin typeface="Meiryo UI" panose="020B0604030504040204" pitchFamily="50" charset="-128"/>
                <a:ea typeface="Meiryo UI" panose="020B0604030504040204" pitchFamily="50" charset="-128"/>
              </a:rPr>
              <a:t>API &gt; 5.6 </a:t>
            </a:r>
            <a:r>
              <a:rPr kumimoji="1" lang="ja-JP" altLang="en-US" sz="2000" dirty="0">
                <a:latin typeface="Meiryo UI" panose="020B0604030504040204" pitchFamily="50" charset="-128"/>
                <a:ea typeface="Meiryo UI" panose="020B0604030504040204" pitchFamily="50" charset="-128"/>
              </a:rPr>
              <a:t>提供者</a:t>
            </a:r>
            <a:r>
              <a:rPr kumimoji="1" lang="en-US" altLang="ja-JP" sz="2000" dirty="0">
                <a:latin typeface="Meiryo UI" panose="020B0604030504040204" pitchFamily="50" charset="-128"/>
                <a:ea typeface="Meiryo UI" panose="020B0604030504040204" pitchFamily="50" charset="-128"/>
              </a:rPr>
              <a:t>API</a:t>
            </a:r>
            <a:r>
              <a:rPr kumimoji="1" lang="ja-JP" altLang="en-US" sz="2000" dirty="0">
                <a:latin typeface="Meiryo UI" panose="020B0604030504040204" pitchFamily="50" charset="-128"/>
                <a:ea typeface="Meiryo UI" panose="020B0604030504040204" pitchFamily="50" charset="-128"/>
              </a:rPr>
              <a:t>トークン取得</a:t>
            </a:r>
            <a:r>
              <a:rPr kumimoji="1" lang="en-US" altLang="ja-JP" sz="2000" dirty="0"/>
              <a:t>IF</a:t>
            </a:r>
            <a:r>
              <a:rPr kumimoji="1" lang="ja-JP" altLang="en-US" sz="2000" dirty="0">
                <a:latin typeface="Meiryo UI" panose="020B0604030504040204" pitchFamily="50" charset="-128"/>
                <a:ea typeface="Meiryo UI" panose="020B0604030504040204" pitchFamily="50" charset="-128"/>
              </a:rPr>
              <a:t>仕様</a:t>
            </a:r>
            <a:endParaRPr kumimoji="1" lang="ja-JP" altLang="en-US" sz="2000" dirty="0"/>
          </a:p>
        </p:txBody>
      </p:sp>
      <p:graphicFrame>
        <p:nvGraphicFramePr>
          <p:cNvPr id="9" name="表 129">
            <a:extLst>
              <a:ext uri="{FF2B5EF4-FFF2-40B4-BE49-F238E27FC236}">
                <a16:creationId xmlns:a16="http://schemas.microsoft.com/office/drawing/2014/main" id="{B51DA5A9-778A-459B-9EBB-14A4740003BC}"/>
              </a:ext>
            </a:extLst>
          </p:cNvPr>
          <p:cNvGraphicFramePr>
            <a:graphicFrameLocks noGrp="1"/>
          </p:cNvGraphicFramePr>
          <p:nvPr>
            <p:extLst>
              <p:ext uri="{D42A27DB-BD31-4B8C-83A1-F6EECF244321}">
                <p14:modId xmlns:p14="http://schemas.microsoft.com/office/powerpoint/2010/main" val="2072230297"/>
              </p:ext>
            </p:extLst>
          </p:nvPr>
        </p:nvGraphicFramePr>
        <p:xfrm>
          <a:off x="234000" y="892537"/>
          <a:ext cx="9355391" cy="3240469"/>
        </p:xfrm>
        <a:graphic>
          <a:graphicData uri="http://schemas.openxmlformats.org/drawingml/2006/table">
            <a:tbl>
              <a:tblPr>
                <a:tableStyleId>{BC89EF96-8CEA-46FF-86C4-4CE0E7609802}</a:tableStyleId>
              </a:tblPr>
              <a:tblGrid>
                <a:gridCol w="1616306">
                  <a:extLst>
                    <a:ext uri="{9D8B030D-6E8A-4147-A177-3AD203B41FA5}">
                      <a16:colId xmlns:a16="http://schemas.microsoft.com/office/drawing/2014/main" val="2913863535"/>
                    </a:ext>
                  </a:extLst>
                </a:gridCol>
                <a:gridCol w="2046780">
                  <a:extLst>
                    <a:ext uri="{9D8B030D-6E8A-4147-A177-3AD203B41FA5}">
                      <a16:colId xmlns:a16="http://schemas.microsoft.com/office/drawing/2014/main" val="1596831750"/>
                    </a:ext>
                  </a:extLst>
                </a:gridCol>
                <a:gridCol w="2133600">
                  <a:extLst>
                    <a:ext uri="{9D8B030D-6E8A-4147-A177-3AD203B41FA5}">
                      <a16:colId xmlns:a16="http://schemas.microsoft.com/office/drawing/2014/main" val="3132160870"/>
                    </a:ext>
                  </a:extLst>
                </a:gridCol>
                <a:gridCol w="3558705">
                  <a:extLst>
                    <a:ext uri="{9D8B030D-6E8A-4147-A177-3AD203B41FA5}">
                      <a16:colId xmlns:a16="http://schemas.microsoft.com/office/drawing/2014/main" val="176178453"/>
                    </a:ext>
                  </a:extLst>
                </a:gridCol>
              </a:tblGrid>
              <a:tr h="265524">
                <a:tc>
                  <a:txBody>
                    <a:bodyPr/>
                    <a:lstStyle/>
                    <a:p>
                      <a:pPr algn="l"/>
                      <a:r>
                        <a:rPr kumimoji="1" lang="ja-JP" altLang="en-US" sz="1200" b="0" dirty="0">
                          <a:solidFill>
                            <a:schemeClr val="bg1"/>
                          </a:solidFill>
                          <a:latin typeface="Meiryo UI" panose="020B0604030504040204" pitchFamily="50" charset="-128"/>
                          <a:ea typeface="Meiryo UI" panose="020B0604030504040204" pitchFamily="50" charset="-128"/>
                        </a:rPr>
                        <a:t>メソッド</a:t>
                      </a:r>
                    </a:p>
                  </a:txBody>
                  <a:tcPr>
                    <a:solidFill>
                      <a:schemeClr val="accent5"/>
                    </a:solidFill>
                  </a:tcPr>
                </a:tc>
                <a:tc gridSpan="3">
                  <a:txBody>
                    <a:bodyPr/>
                    <a:lstStyle/>
                    <a:p>
                      <a:pPr algn="l"/>
                      <a:r>
                        <a:rPr kumimoji="1" lang="en-US" altLang="ja-JP" sz="1200" b="0" dirty="0">
                          <a:latin typeface="Meiryo UI" panose="020B0604030504040204" pitchFamily="50" charset="-128"/>
                          <a:ea typeface="Meiryo UI" panose="020B0604030504040204" pitchFamily="50" charset="-128"/>
                        </a:rPr>
                        <a:t>POST</a:t>
                      </a:r>
                      <a:endParaRPr kumimoji="1" lang="ja-JP" altLang="en-US" sz="1200" b="0" dirty="0">
                        <a:latin typeface="Meiryo UI" panose="020B0604030504040204" pitchFamily="50" charset="-128"/>
                        <a:ea typeface="Meiryo UI" panose="020B0604030504040204" pitchFamily="50" charset="-128"/>
                      </a:endParaRPr>
                    </a:p>
                  </a:txBody>
                  <a:tcPr/>
                </a:tc>
                <a:tc hMerge="1">
                  <a:txBody>
                    <a:bodyPr/>
                    <a:lstStyle/>
                    <a:p>
                      <a:pPr algn="l"/>
                      <a:endParaRPr kumimoji="1" lang="ja-JP" altLang="en-US" sz="1200" b="0" dirty="0">
                        <a:latin typeface="Meiryo UI" panose="020B0604030504040204" pitchFamily="50" charset="-128"/>
                        <a:ea typeface="Meiryo UI" panose="020B0604030504040204" pitchFamily="50" charset="-128"/>
                      </a:endParaRPr>
                    </a:p>
                  </a:txBody>
                  <a:tcPr/>
                </a:tc>
                <a:tc hMerge="1">
                  <a:txBody>
                    <a:bodyPr/>
                    <a:lstStyle/>
                    <a:p>
                      <a:pPr algn="l"/>
                      <a:endParaRPr kumimoji="1" lang="ja-JP" altLang="en-US" sz="12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57424517"/>
                  </a:ext>
                </a:extLst>
              </a:tr>
              <a:tr h="0">
                <a:tc>
                  <a:txBody>
                    <a:bodyPr/>
                    <a:lstStyle/>
                    <a:p>
                      <a:pPr algn="l"/>
                      <a:r>
                        <a:rPr kumimoji="1" lang="en-US" altLang="ja-JP" sz="1200" dirty="0">
                          <a:solidFill>
                            <a:schemeClr val="bg1"/>
                          </a:solidFill>
                          <a:latin typeface="Meiryo UI" panose="020B0604030504040204" pitchFamily="50" charset="-128"/>
                          <a:ea typeface="Meiryo UI" panose="020B0604030504040204" pitchFamily="50" charset="-128"/>
                        </a:rPr>
                        <a:t>URL</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gridSpan="3">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fr-FR" altLang="ja-JP" sz="1200" dirty="0">
                          <a:latin typeface="Meiryo UI" panose="020B0604030504040204" pitchFamily="50" charset="-128"/>
                          <a:ea typeface="Meiryo UI" panose="020B0604030504040204" pitchFamily="50" charset="-128"/>
                        </a:rPr>
                        <a:t>/cadde/api/v1/</a:t>
                      </a:r>
                      <a:r>
                        <a:rPr kumimoji="1" lang="en-US" altLang="ja-JP" sz="1463" b="0" i="0" kern="1200" dirty="0">
                          <a:solidFill>
                            <a:schemeClr val="tx1"/>
                          </a:solidFill>
                          <a:effectLst/>
                          <a:latin typeface="+mn-lt"/>
                          <a:ea typeface="+mn-ea"/>
                          <a:cs typeface="+mn-cs"/>
                        </a:rPr>
                        <a:t>authorization</a:t>
                      </a:r>
                      <a:r>
                        <a:rPr kumimoji="1" lang="en-US" altLang="ja-JP" sz="1200" dirty="0">
                          <a:latin typeface="Meiryo UI" panose="020B0604030504040204" pitchFamily="50" charset="-128"/>
                          <a:ea typeface="Meiryo UI" panose="020B0604030504040204" pitchFamily="50" charset="-128"/>
                        </a:rPr>
                        <a:t>/token</a:t>
                      </a:r>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8407796"/>
                  </a:ext>
                </a:extLst>
              </a:tr>
              <a:tr h="137160">
                <a:tc rowSpan="2">
                  <a:txBody>
                    <a:bodyPr/>
                    <a:lstStyle/>
                    <a:p>
                      <a:pPr algn="l"/>
                      <a:r>
                        <a:rPr kumimoji="1" lang="ja-JP" altLang="en-US" sz="1200" dirty="0">
                          <a:solidFill>
                            <a:schemeClr val="bg1"/>
                          </a:solidFill>
                          <a:latin typeface="Meiryo UI" panose="020B0604030504040204" pitchFamily="50" charset="-128"/>
                          <a:ea typeface="Meiryo UI" panose="020B0604030504040204" pitchFamily="50" charset="-128"/>
                        </a:rPr>
                        <a:t>クエリパラメタ</a:t>
                      </a: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dirty="0">
                          <a:solidFill>
                            <a:schemeClr val="bg1"/>
                          </a:solidFill>
                          <a:latin typeface="Meiryo UI" panose="020B0604030504040204" pitchFamily="50" charset="-128"/>
                          <a:ea typeface="Meiryo UI" panose="020B0604030504040204" pitchFamily="50" charset="-128"/>
                        </a:rPr>
                        <a:t>説明</a:t>
                      </a: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参考値</a:t>
                      </a:r>
                    </a:p>
                  </a:txBody>
                  <a:tcPr>
                    <a:solidFill>
                      <a:srgbClr val="4472C4"/>
                    </a:solidFill>
                  </a:tcPr>
                </a:tc>
                <a:extLst>
                  <a:ext uri="{0D108BD9-81ED-4DB2-BD59-A6C34878D82A}">
                    <a16:rowId xmlns:a16="http://schemas.microsoft.com/office/drawing/2014/main" val="2645655212"/>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99869142"/>
                  </a:ext>
                </a:extLst>
              </a:tr>
              <a:tr h="137160">
                <a:tc rowSpan="2">
                  <a:txBody>
                    <a:bodyPr/>
                    <a:lstStyle/>
                    <a:p>
                      <a:pPr algn="l"/>
                      <a:r>
                        <a:rPr kumimoji="1" lang="ja-JP" altLang="en-US" sz="1200" dirty="0">
                          <a:solidFill>
                            <a:schemeClr val="bg1"/>
                          </a:solidFill>
                          <a:latin typeface="Meiryo UI" panose="020B0604030504040204" pitchFamily="50" charset="-128"/>
                          <a:ea typeface="Meiryo UI" panose="020B0604030504040204" pitchFamily="50" charset="-128"/>
                        </a:rPr>
                        <a:t>リクエストヘッダ</a:t>
                      </a: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a:solidFill>
                            <a:schemeClr val="bg1"/>
                          </a:solidFill>
                          <a:latin typeface="Meiryo UI" panose="020B0604030504040204" pitchFamily="50" charset="-128"/>
                          <a:ea typeface="Meiryo UI" panose="020B0604030504040204" pitchFamily="50" charset="-128"/>
                        </a:rPr>
                        <a:t>説明</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参考値</a:t>
                      </a:r>
                    </a:p>
                  </a:txBody>
                  <a:tcPr>
                    <a:solidFill>
                      <a:srgbClr val="4472C4"/>
                    </a:solidFill>
                  </a:tcPr>
                </a:tc>
                <a:extLst>
                  <a:ext uri="{0D108BD9-81ED-4DB2-BD59-A6C34878D82A}">
                    <a16:rowId xmlns:a16="http://schemas.microsoft.com/office/drawing/2014/main" val="545477347"/>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4138088074"/>
                  </a:ext>
                </a:extLst>
              </a:tr>
              <a:tr h="137160">
                <a:tc rowSpan="3">
                  <a:txBody>
                    <a:bodyPr/>
                    <a:lstStyle/>
                    <a:p>
                      <a:pPr algn="l"/>
                      <a:r>
                        <a:rPr kumimoji="1" lang="ja-JP" altLang="en-US" sz="1200" dirty="0">
                          <a:solidFill>
                            <a:schemeClr val="bg1"/>
                          </a:solidFill>
                          <a:latin typeface="Meiryo UI" panose="020B0604030504040204" pitchFamily="50" charset="-128"/>
                          <a:ea typeface="Meiryo UI" panose="020B0604030504040204" pitchFamily="50" charset="-128"/>
                        </a:rPr>
                        <a:t>リクエストボディ</a:t>
                      </a: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a:solidFill>
                            <a:schemeClr val="bg1"/>
                          </a:solidFill>
                          <a:latin typeface="Meiryo UI" panose="020B0604030504040204" pitchFamily="50" charset="-128"/>
                          <a:ea typeface="Meiryo UI" panose="020B0604030504040204" pitchFamily="50" charset="-128"/>
                        </a:rPr>
                        <a:t>説明</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参考値</a:t>
                      </a:r>
                    </a:p>
                  </a:txBody>
                  <a:tcPr>
                    <a:solidFill>
                      <a:srgbClr val="4472C4"/>
                    </a:solidFill>
                  </a:tcPr>
                </a:tc>
                <a:extLst>
                  <a:ext uri="{0D108BD9-81ED-4DB2-BD59-A6C34878D82A}">
                    <a16:rowId xmlns:a16="http://schemas.microsoft.com/office/drawing/2014/main" val="2436271657"/>
                  </a:ext>
                </a:extLst>
              </a:tr>
              <a:tr h="137160">
                <a:tc vMerge="1">
                  <a:txBody>
                    <a:bodyPr/>
                    <a:lstStyle/>
                    <a:p>
                      <a:endParaRPr kumimoji="1" lang="ja-JP" altLang="en-US"/>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err="1">
                          <a:latin typeface="Meiryo UI" panose="020B0604030504040204" pitchFamily="50" charset="-128"/>
                          <a:ea typeface="Meiryo UI" panose="020B0604030504040204" pitchFamily="50" charset="-128"/>
                        </a:rPr>
                        <a:t>provider_id</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提供者</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3319192879"/>
                  </a:ext>
                </a:extLst>
              </a:tr>
              <a:tr h="137160">
                <a:tc vMerge="1">
                  <a:txBody>
                    <a:bodyPr/>
                    <a:lstStyle/>
                    <a:p>
                      <a:endParaRPr kumimoji="1" lang="ja-JP" altLang="en-US"/>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err="1">
                          <a:latin typeface="Meiryo UI" panose="020B0604030504040204" pitchFamily="50" charset="-128"/>
                          <a:ea typeface="Meiryo UI" panose="020B0604030504040204" pitchFamily="50" charset="-128"/>
                        </a:rPr>
                        <a:t>client_secret</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提供者コネクタのクライアントシークレット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1919728348"/>
                  </a:ext>
                </a:extLst>
              </a:tr>
              <a:tr h="137160">
                <a:tc rowSpan="2">
                  <a:txBody>
                    <a:bodyPr/>
                    <a:lstStyle/>
                    <a:p>
                      <a:pPr algn="l"/>
                      <a:r>
                        <a:rPr kumimoji="1" lang="ja-JP" altLang="en-US" sz="1200" dirty="0">
                          <a:solidFill>
                            <a:schemeClr val="bg1"/>
                          </a:solidFill>
                          <a:latin typeface="Meiryo UI" panose="020B0604030504040204" pitchFamily="50" charset="-128"/>
                          <a:ea typeface="Meiryo UI" panose="020B0604030504040204" pitchFamily="50" charset="-128"/>
                        </a:rPr>
                        <a:t>レスポンスデータ</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dirty="0">
                          <a:solidFill>
                            <a:schemeClr val="bg1"/>
                          </a:solidFill>
                          <a:latin typeface="Meiryo UI" panose="020B0604030504040204" pitchFamily="50" charset="-128"/>
                          <a:ea typeface="Meiryo UI" panose="020B0604030504040204" pitchFamily="50" charset="-128"/>
                        </a:rPr>
                        <a:t>説明</a:t>
                      </a: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参考値</a:t>
                      </a:r>
                    </a:p>
                  </a:txBody>
                  <a:tcPr>
                    <a:solidFill>
                      <a:srgbClr val="4472C4"/>
                    </a:solidFill>
                  </a:tcPr>
                </a:tc>
                <a:extLst>
                  <a:ext uri="{0D108BD9-81ED-4DB2-BD59-A6C34878D82A}">
                    <a16:rowId xmlns:a16="http://schemas.microsoft.com/office/drawing/2014/main" val="653418476"/>
                  </a:ext>
                </a:extLst>
              </a:tr>
              <a:tr h="137160">
                <a:tc vMerge="1">
                  <a:txBody>
                    <a:bodyPr/>
                    <a:lstStyle/>
                    <a:p>
                      <a:pPr algn="l"/>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98764859"/>
                  </a:ext>
                </a:extLst>
              </a:tr>
            </a:tbl>
          </a:graphicData>
        </a:graphic>
      </p:graphicFrame>
      <p:sp>
        <p:nvSpPr>
          <p:cNvPr id="10" name="テキスト ボックス 9">
            <a:extLst>
              <a:ext uri="{FF2B5EF4-FFF2-40B4-BE49-F238E27FC236}">
                <a16:creationId xmlns:a16="http://schemas.microsoft.com/office/drawing/2014/main" id="{07AFA96F-CD0A-4CDD-B06C-E848E8F0FE39}"/>
              </a:ext>
            </a:extLst>
          </p:cNvPr>
          <p:cNvSpPr txBox="1"/>
          <p:nvPr/>
        </p:nvSpPr>
        <p:spPr>
          <a:xfrm>
            <a:off x="234000" y="4475669"/>
            <a:ext cx="9612086" cy="1571080"/>
          </a:xfrm>
          <a:prstGeom prst="rect">
            <a:avLst/>
          </a:prstGeom>
          <a:noFill/>
          <a:ln>
            <a:noFill/>
          </a:ln>
        </p:spPr>
        <p:txBody>
          <a:bodyPr wrap="square" rtlCol="0" anchor="t" anchorCtr="0">
            <a:noAutofit/>
          </a:bodyPr>
          <a:lstStyle/>
          <a:p>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curl</a:t>
            </a:r>
            <a:r>
              <a:rPr lang="ja-JP" altLang="en-US" sz="1400" dirty="0">
                <a:latin typeface="Meiryo UI" panose="020B0604030504040204" pitchFamily="50" charset="-128"/>
                <a:ea typeface="Meiryo UI" panose="020B0604030504040204" pitchFamily="50" charset="-128"/>
              </a:rPr>
              <a:t>例</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curl -X 'POST' \</a:t>
            </a:r>
          </a:p>
          <a:p>
            <a:r>
              <a:rPr lang="en-US" altLang="ja-JP" sz="1400" dirty="0">
                <a:latin typeface="Meiryo UI" panose="020B0604030504040204" pitchFamily="50" charset="-128"/>
                <a:ea typeface="Meiryo UI" panose="020B0604030504040204" pitchFamily="50" charset="-128"/>
              </a:rPr>
              <a:t>  'http://</a:t>
            </a:r>
            <a:r>
              <a:rPr lang="ja-JP" altLang="en-US" sz="1400" dirty="0">
                <a:latin typeface="Meiryo UI" panose="020B0604030504040204" pitchFamily="50" charset="-128"/>
                <a:ea typeface="Meiryo UI" panose="020B0604030504040204" pitchFamily="50" charset="-128"/>
              </a:rPr>
              <a:t>認可サーバ</a:t>
            </a:r>
            <a:r>
              <a:rPr lang="en-US" altLang="ja-JP" sz="1400" dirty="0">
                <a:latin typeface="Meiryo UI" panose="020B0604030504040204" pitchFamily="50" charset="-128"/>
                <a:ea typeface="Meiryo UI" panose="020B0604030504040204" pitchFamily="50" charset="-128"/>
              </a:rPr>
              <a:t>URL/cadde/</a:t>
            </a:r>
            <a:r>
              <a:rPr lang="en-US" altLang="ja-JP" sz="1400" dirty="0" err="1">
                <a:latin typeface="Meiryo UI" panose="020B0604030504040204" pitchFamily="50" charset="-128"/>
                <a:ea typeface="Meiryo UI" panose="020B0604030504040204" pitchFamily="50" charset="-128"/>
              </a:rPr>
              <a:t>api</a:t>
            </a:r>
            <a:r>
              <a:rPr lang="en-US" altLang="ja-JP" sz="1400" dirty="0">
                <a:latin typeface="Meiryo UI" panose="020B0604030504040204" pitchFamily="50" charset="-128"/>
                <a:ea typeface="Meiryo UI" panose="020B0604030504040204" pitchFamily="50" charset="-128"/>
              </a:rPr>
              <a:t>/v1/authorization/token' \</a:t>
            </a:r>
          </a:p>
          <a:p>
            <a:r>
              <a:rPr lang="en-US" altLang="ja-JP" sz="1400" dirty="0">
                <a:latin typeface="Meiryo UI" panose="020B0604030504040204" pitchFamily="50" charset="-128"/>
                <a:ea typeface="Meiryo UI" panose="020B0604030504040204" pitchFamily="50" charset="-128"/>
              </a:rPr>
              <a:t>  -H 'accept: application/</a:t>
            </a:r>
            <a:r>
              <a:rPr lang="en-US" altLang="ja-JP" sz="1400" dirty="0" err="1">
                <a:latin typeface="Meiryo UI" panose="020B0604030504040204" pitchFamily="50" charset="-128"/>
                <a:ea typeface="Meiryo UI" panose="020B0604030504040204" pitchFamily="50" charset="-128"/>
              </a:rPr>
              <a:t>json</a:t>
            </a:r>
            <a:r>
              <a:rPr lang="en-US" altLang="ja-JP" sz="1400" dirty="0">
                <a:latin typeface="Meiryo UI" panose="020B0604030504040204" pitchFamily="50" charset="-128"/>
                <a:ea typeface="Meiryo UI" panose="020B0604030504040204" pitchFamily="50" charset="-128"/>
              </a:rPr>
              <a:t>' \</a:t>
            </a:r>
          </a:p>
          <a:p>
            <a:r>
              <a:rPr lang="en-US" altLang="ja-JP" sz="1400" dirty="0">
                <a:latin typeface="Meiryo UI" panose="020B0604030504040204" pitchFamily="50" charset="-128"/>
                <a:ea typeface="Meiryo UI" panose="020B0604030504040204" pitchFamily="50" charset="-128"/>
              </a:rPr>
              <a:t>  -H 'Content-Type: application/</a:t>
            </a:r>
            <a:r>
              <a:rPr lang="en-US" altLang="ja-JP" sz="1400" dirty="0" err="1">
                <a:latin typeface="Meiryo UI" panose="020B0604030504040204" pitchFamily="50" charset="-128"/>
                <a:ea typeface="Meiryo UI" panose="020B0604030504040204" pitchFamily="50" charset="-128"/>
              </a:rPr>
              <a:t>json</a:t>
            </a:r>
            <a:r>
              <a:rPr lang="en-US" altLang="ja-JP" sz="1400" dirty="0">
                <a:latin typeface="Meiryo UI" panose="020B0604030504040204" pitchFamily="50" charset="-128"/>
                <a:ea typeface="Meiryo UI" panose="020B0604030504040204" pitchFamily="50" charset="-128"/>
              </a:rPr>
              <a:t>' \</a:t>
            </a:r>
          </a:p>
          <a:p>
            <a:r>
              <a:rPr lang="en-US" altLang="ja-JP" sz="1400" dirty="0">
                <a:latin typeface="Meiryo UI" panose="020B0604030504040204" pitchFamily="50" charset="-128"/>
                <a:ea typeface="Meiryo UI" panose="020B0604030504040204" pitchFamily="50" charset="-128"/>
              </a:rPr>
              <a:t>  -d '{"</a:t>
            </a:r>
            <a:r>
              <a:rPr lang="en-US" altLang="ja-JP" sz="1400" dirty="0" err="1">
                <a:latin typeface="Meiryo UI" panose="020B0604030504040204" pitchFamily="50" charset="-128"/>
                <a:ea typeface="Meiryo UI" panose="020B0604030504040204" pitchFamily="50" charset="-128"/>
              </a:rPr>
              <a:t>provider_id</a:t>
            </a:r>
            <a:r>
              <a:rPr lang="en-US" altLang="ja-JP" sz="1400" dirty="0">
                <a:latin typeface="Meiryo UI" panose="020B0604030504040204" pitchFamily="50" charset="-128"/>
                <a:ea typeface="Meiryo UI" panose="020B0604030504040204" pitchFamily="50" charset="-128"/>
              </a:rPr>
              <a:t>": "string","</a:t>
            </a:r>
            <a:r>
              <a:rPr lang="en-US" altLang="ja-JP" sz="1400" dirty="0" err="1">
                <a:latin typeface="Meiryo UI" panose="020B0604030504040204" pitchFamily="50" charset="-128"/>
                <a:ea typeface="Meiryo UI" panose="020B0604030504040204" pitchFamily="50" charset="-128"/>
              </a:rPr>
              <a:t>client_secret</a:t>
            </a:r>
            <a:r>
              <a:rPr lang="en-US" altLang="ja-JP" sz="1400" dirty="0">
                <a:latin typeface="Meiryo UI" panose="020B0604030504040204" pitchFamily="50" charset="-128"/>
                <a:ea typeface="Meiryo UI" panose="020B0604030504040204" pitchFamily="50" charset="-128"/>
              </a:rPr>
              <a:t>": "string"}'</a:t>
            </a:r>
          </a:p>
          <a:p>
            <a:endParaRPr lang="en-US" altLang="ja-JP" sz="1400" dirty="0">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AE8D6D5E-2378-92E5-8F25-3583E2A0176C}"/>
              </a:ext>
            </a:extLst>
          </p:cNvPr>
          <p:cNvSpPr/>
          <p:nvPr/>
        </p:nvSpPr>
        <p:spPr bwMode="auto">
          <a:xfrm>
            <a:off x="7741277" y="501215"/>
            <a:ext cx="2104809" cy="326153"/>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提供者</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用</a:t>
            </a:r>
            <a:r>
              <a:rPr kumimoji="1" lang="en-US" altLang="ja-JP" sz="1200" dirty="0">
                <a:latin typeface="Meiryo UI" panose="020B0604030504040204" pitchFamily="50" charset="-128"/>
                <a:ea typeface="Meiryo UI" panose="020B0604030504040204" pitchFamily="50" charset="-128"/>
              </a:rPr>
              <a:t>API</a:t>
            </a:r>
          </a:p>
        </p:txBody>
      </p:sp>
    </p:spTree>
    <p:extLst>
      <p:ext uri="{BB962C8B-B14F-4D97-AF65-F5344CB8AC3E}">
        <p14:creationId xmlns:p14="http://schemas.microsoft.com/office/powerpoint/2010/main" val="3680260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132E52-EFC0-4C2D-AD02-F1B647BAE1CB}"/>
              </a:ext>
            </a:extLst>
          </p:cNvPr>
          <p:cNvSpPr>
            <a:spLocks noGrp="1"/>
          </p:cNvSpPr>
          <p:nvPr>
            <p:ph type="title"/>
          </p:nvPr>
        </p:nvSpPr>
        <p:spPr/>
        <p:txBody>
          <a:bodyPr>
            <a:normAutofit/>
          </a:bodyPr>
          <a:lstStyle/>
          <a:p>
            <a:r>
              <a:rPr kumimoji="1" lang="en-US" altLang="ja-JP" sz="2000" dirty="0">
                <a:latin typeface="Meiryo UI" panose="020B0604030504040204" pitchFamily="50" charset="-128"/>
                <a:ea typeface="Meiryo UI" panose="020B0604030504040204" pitchFamily="50" charset="-128"/>
              </a:rPr>
              <a:t>5. </a:t>
            </a:r>
            <a:r>
              <a:rPr kumimoji="1" lang="ja-JP" altLang="en-US" sz="2000" dirty="0">
                <a:latin typeface="Meiryo UI" panose="020B0604030504040204" pitchFamily="50" charset="-128"/>
                <a:ea typeface="Meiryo UI" panose="020B0604030504040204" pitchFamily="50" charset="-128"/>
              </a:rPr>
              <a:t>認証認可サービス外部公開</a:t>
            </a:r>
            <a:r>
              <a:rPr kumimoji="1" lang="en-US" altLang="ja-JP" sz="2000" dirty="0">
                <a:latin typeface="Meiryo UI" panose="020B0604030504040204" pitchFamily="50" charset="-128"/>
                <a:ea typeface="Meiryo UI" panose="020B0604030504040204" pitchFamily="50" charset="-128"/>
              </a:rPr>
              <a:t>API &gt; 5.7 </a:t>
            </a:r>
            <a:r>
              <a:rPr kumimoji="1" lang="ja-JP" altLang="en-US" sz="2000" dirty="0">
                <a:latin typeface="Meiryo UI" panose="020B0604030504040204" pitchFamily="50" charset="-128"/>
                <a:ea typeface="Meiryo UI" panose="020B0604030504040204" pitchFamily="50" charset="-128"/>
              </a:rPr>
              <a:t>認可情報</a:t>
            </a:r>
            <a:r>
              <a:rPr lang="ja-JP" altLang="en-US" sz="2000" dirty="0">
                <a:latin typeface="Meiryo UI" panose="020B0604030504040204" pitchFamily="50" charset="-128"/>
                <a:ea typeface="Meiryo UI" panose="020B0604030504040204" pitchFamily="50" charset="-128"/>
              </a:rPr>
              <a:t>設定</a:t>
            </a:r>
            <a:r>
              <a:rPr kumimoji="1" lang="en-US" altLang="ja-JP" sz="2000" dirty="0"/>
              <a:t>IF</a:t>
            </a:r>
            <a:r>
              <a:rPr kumimoji="1" lang="ja-JP" altLang="en-US" sz="2000" dirty="0">
                <a:latin typeface="Meiryo UI" panose="020B0604030504040204" pitchFamily="50" charset="-128"/>
                <a:ea typeface="Meiryo UI" panose="020B0604030504040204" pitchFamily="50" charset="-128"/>
              </a:rPr>
              <a:t>仕様</a:t>
            </a:r>
            <a:endParaRPr kumimoji="1" lang="ja-JP" altLang="en-US" sz="2000" dirty="0"/>
          </a:p>
        </p:txBody>
      </p:sp>
      <p:graphicFrame>
        <p:nvGraphicFramePr>
          <p:cNvPr id="9" name="表 129">
            <a:extLst>
              <a:ext uri="{FF2B5EF4-FFF2-40B4-BE49-F238E27FC236}">
                <a16:creationId xmlns:a16="http://schemas.microsoft.com/office/drawing/2014/main" id="{B51DA5A9-778A-459B-9EBB-14A4740003BC}"/>
              </a:ext>
            </a:extLst>
          </p:cNvPr>
          <p:cNvGraphicFramePr>
            <a:graphicFrameLocks noGrp="1"/>
          </p:cNvGraphicFramePr>
          <p:nvPr>
            <p:extLst>
              <p:ext uri="{D42A27DB-BD31-4B8C-83A1-F6EECF244321}">
                <p14:modId xmlns:p14="http://schemas.microsoft.com/office/powerpoint/2010/main" val="4293694100"/>
              </p:ext>
            </p:extLst>
          </p:nvPr>
        </p:nvGraphicFramePr>
        <p:xfrm>
          <a:off x="234000" y="688534"/>
          <a:ext cx="9355391" cy="4246309"/>
        </p:xfrm>
        <a:graphic>
          <a:graphicData uri="http://schemas.openxmlformats.org/drawingml/2006/table">
            <a:tbl>
              <a:tblPr>
                <a:tableStyleId>{BC89EF96-8CEA-46FF-86C4-4CE0E7609802}</a:tableStyleId>
              </a:tblPr>
              <a:tblGrid>
                <a:gridCol w="1616306">
                  <a:extLst>
                    <a:ext uri="{9D8B030D-6E8A-4147-A177-3AD203B41FA5}">
                      <a16:colId xmlns:a16="http://schemas.microsoft.com/office/drawing/2014/main" val="2913863535"/>
                    </a:ext>
                  </a:extLst>
                </a:gridCol>
                <a:gridCol w="2046780">
                  <a:extLst>
                    <a:ext uri="{9D8B030D-6E8A-4147-A177-3AD203B41FA5}">
                      <a16:colId xmlns:a16="http://schemas.microsoft.com/office/drawing/2014/main" val="1596831750"/>
                    </a:ext>
                  </a:extLst>
                </a:gridCol>
                <a:gridCol w="2133600">
                  <a:extLst>
                    <a:ext uri="{9D8B030D-6E8A-4147-A177-3AD203B41FA5}">
                      <a16:colId xmlns:a16="http://schemas.microsoft.com/office/drawing/2014/main" val="3132160870"/>
                    </a:ext>
                  </a:extLst>
                </a:gridCol>
                <a:gridCol w="3558705">
                  <a:extLst>
                    <a:ext uri="{9D8B030D-6E8A-4147-A177-3AD203B41FA5}">
                      <a16:colId xmlns:a16="http://schemas.microsoft.com/office/drawing/2014/main" val="176178453"/>
                    </a:ext>
                  </a:extLst>
                </a:gridCol>
              </a:tblGrid>
              <a:tr h="265524">
                <a:tc>
                  <a:txBody>
                    <a:bodyPr/>
                    <a:lstStyle/>
                    <a:p>
                      <a:pPr algn="l"/>
                      <a:r>
                        <a:rPr kumimoji="1" lang="ja-JP" altLang="en-US" sz="1200" b="0" dirty="0">
                          <a:solidFill>
                            <a:schemeClr val="bg1"/>
                          </a:solidFill>
                          <a:latin typeface="Meiryo UI" panose="020B0604030504040204" pitchFamily="50" charset="-128"/>
                          <a:ea typeface="Meiryo UI" panose="020B0604030504040204" pitchFamily="50" charset="-128"/>
                        </a:rPr>
                        <a:t>メソッド</a:t>
                      </a:r>
                    </a:p>
                  </a:txBody>
                  <a:tcPr>
                    <a:solidFill>
                      <a:schemeClr val="accent5"/>
                    </a:solidFill>
                  </a:tcPr>
                </a:tc>
                <a:tc gridSpan="3">
                  <a:txBody>
                    <a:bodyPr/>
                    <a:lstStyle/>
                    <a:p>
                      <a:pPr algn="l"/>
                      <a:r>
                        <a:rPr kumimoji="1" lang="en-US" altLang="ja-JP" sz="1200" b="0" dirty="0">
                          <a:latin typeface="Meiryo UI" panose="020B0604030504040204" pitchFamily="50" charset="-128"/>
                          <a:ea typeface="Meiryo UI" panose="020B0604030504040204" pitchFamily="50" charset="-128"/>
                        </a:rPr>
                        <a:t>POST</a:t>
                      </a:r>
                      <a:endParaRPr kumimoji="1" lang="ja-JP" altLang="en-US" sz="1200" b="0" dirty="0">
                        <a:latin typeface="Meiryo UI" panose="020B0604030504040204" pitchFamily="50" charset="-128"/>
                        <a:ea typeface="Meiryo UI" panose="020B0604030504040204" pitchFamily="50" charset="-128"/>
                      </a:endParaRPr>
                    </a:p>
                  </a:txBody>
                  <a:tcPr/>
                </a:tc>
                <a:tc hMerge="1">
                  <a:txBody>
                    <a:bodyPr/>
                    <a:lstStyle/>
                    <a:p>
                      <a:pPr algn="l"/>
                      <a:endParaRPr kumimoji="1" lang="ja-JP" altLang="en-US" sz="1200" b="0" dirty="0">
                        <a:latin typeface="Meiryo UI" panose="020B0604030504040204" pitchFamily="50" charset="-128"/>
                        <a:ea typeface="Meiryo UI" panose="020B0604030504040204" pitchFamily="50" charset="-128"/>
                      </a:endParaRPr>
                    </a:p>
                  </a:txBody>
                  <a:tcPr/>
                </a:tc>
                <a:tc hMerge="1">
                  <a:txBody>
                    <a:bodyPr/>
                    <a:lstStyle/>
                    <a:p>
                      <a:pPr algn="l"/>
                      <a:endParaRPr kumimoji="1" lang="ja-JP" altLang="en-US" sz="12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57424517"/>
                  </a:ext>
                </a:extLst>
              </a:tr>
              <a:tr h="0">
                <a:tc>
                  <a:txBody>
                    <a:bodyPr/>
                    <a:lstStyle/>
                    <a:p>
                      <a:pPr algn="l"/>
                      <a:r>
                        <a:rPr kumimoji="1" lang="en-US" altLang="ja-JP" sz="1200" dirty="0">
                          <a:solidFill>
                            <a:schemeClr val="bg1"/>
                          </a:solidFill>
                          <a:latin typeface="Meiryo UI" panose="020B0604030504040204" pitchFamily="50" charset="-128"/>
                          <a:ea typeface="Meiryo UI" panose="020B0604030504040204" pitchFamily="50" charset="-128"/>
                        </a:rPr>
                        <a:t>URL</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gridSpan="3">
                  <a:txBody>
                    <a:bodyPr/>
                    <a:lstStyle/>
                    <a:p>
                      <a:r>
                        <a:rPr kumimoji="1" lang="en-US" altLang="ja-JP" sz="1463" kern="1200" dirty="0">
                          <a:solidFill>
                            <a:schemeClr val="tx1"/>
                          </a:solidFill>
                          <a:effectLst/>
                          <a:latin typeface="+mn-lt"/>
                          <a:ea typeface="+mn-ea"/>
                          <a:cs typeface="+mn-cs"/>
                        </a:rPr>
                        <a:t>/</a:t>
                      </a:r>
                      <a:r>
                        <a:rPr kumimoji="1" lang="en-US" altLang="ja-JP" sz="1463" kern="1200" dirty="0" err="1">
                          <a:solidFill>
                            <a:schemeClr val="tx1"/>
                          </a:solidFill>
                          <a:effectLst/>
                          <a:latin typeface="+mn-lt"/>
                          <a:ea typeface="+mn-ea"/>
                          <a:cs typeface="+mn-cs"/>
                        </a:rPr>
                        <a:t>api</a:t>
                      </a:r>
                      <a:r>
                        <a:rPr kumimoji="1" lang="en-US" altLang="ja-JP" sz="1463" kern="1200" dirty="0">
                          <a:solidFill>
                            <a:schemeClr val="tx1"/>
                          </a:solidFill>
                          <a:effectLst/>
                          <a:latin typeface="+mn-lt"/>
                          <a:ea typeface="+mn-ea"/>
                          <a:cs typeface="+mn-cs"/>
                        </a:rPr>
                        <a:t>/v1/authorization/provider</a:t>
                      </a:r>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8407796"/>
                  </a:ext>
                </a:extLst>
              </a:tr>
              <a:tr h="137160">
                <a:tc rowSpan="2">
                  <a:txBody>
                    <a:bodyPr/>
                    <a:lstStyle/>
                    <a:p>
                      <a:pPr algn="l"/>
                      <a:r>
                        <a:rPr kumimoji="1" lang="ja-JP" altLang="en-US" sz="1200" dirty="0">
                          <a:solidFill>
                            <a:schemeClr val="bg1"/>
                          </a:solidFill>
                          <a:latin typeface="Meiryo UI" panose="020B0604030504040204" pitchFamily="50" charset="-128"/>
                          <a:ea typeface="Meiryo UI" panose="020B0604030504040204" pitchFamily="50" charset="-128"/>
                        </a:rPr>
                        <a:t>クエリパラメタ</a:t>
                      </a: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dirty="0">
                          <a:solidFill>
                            <a:schemeClr val="bg1"/>
                          </a:solidFill>
                          <a:latin typeface="Meiryo UI" panose="020B0604030504040204" pitchFamily="50" charset="-128"/>
                          <a:ea typeface="Meiryo UI" panose="020B0604030504040204" pitchFamily="50" charset="-128"/>
                        </a:rPr>
                        <a:t>説明</a:t>
                      </a: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参考値</a:t>
                      </a:r>
                    </a:p>
                  </a:txBody>
                  <a:tcPr>
                    <a:solidFill>
                      <a:srgbClr val="4472C4"/>
                    </a:solidFill>
                  </a:tcPr>
                </a:tc>
                <a:extLst>
                  <a:ext uri="{0D108BD9-81ED-4DB2-BD59-A6C34878D82A}">
                    <a16:rowId xmlns:a16="http://schemas.microsoft.com/office/drawing/2014/main" val="2645655212"/>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99869142"/>
                  </a:ext>
                </a:extLst>
              </a:tr>
              <a:tr h="137160">
                <a:tc rowSpan="2">
                  <a:txBody>
                    <a:bodyPr/>
                    <a:lstStyle/>
                    <a:p>
                      <a:pPr algn="l"/>
                      <a:r>
                        <a:rPr kumimoji="1" lang="ja-JP" altLang="en-US" sz="1200" dirty="0">
                          <a:solidFill>
                            <a:schemeClr val="bg1"/>
                          </a:solidFill>
                          <a:latin typeface="Meiryo UI" panose="020B0604030504040204" pitchFamily="50" charset="-128"/>
                          <a:ea typeface="Meiryo UI" panose="020B0604030504040204" pitchFamily="50" charset="-128"/>
                        </a:rPr>
                        <a:t>リクエストヘッダ</a:t>
                      </a: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a:solidFill>
                            <a:schemeClr val="bg1"/>
                          </a:solidFill>
                          <a:latin typeface="Meiryo UI" panose="020B0604030504040204" pitchFamily="50" charset="-128"/>
                          <a:ea typeface="Meiryo UI" panose="020B0604030504040204" pitchFamily="50" charset="-128"/>
                        </a:rPr>
                        <a:t>説明</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参考値</a:t>
                      </a:r>
                    </a:p>
                  </a:txBody>
                  <a:tcPr>
                    <a:solidFill>
                      <a:srgbClr val="4472C4"/>
                    </a:solidFill>
                  </a:tcPr>
                </a:tc>
                <a:extLst>
                  <a:ext uri="{0D108BD9-81ED-4DB2-BD59-A6C34878D82A}">
                    <a16:rowId xmlns:a16="http://schemas.microsoft.com/office/drawing/2014/main" val="545477347"/>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38088074"/>
                  </a:ext>
                </a:extLst>
              </a:tr>
              <a:tr h="137160">
                <a:tc rowSpan="5">
                  <a:txBody>
                    <a:bodyPr/>
                    <a:lstStyle/>
                    <a:p>
                      <a:pPr algn="l"/>
                      <a:r>
                        <a:rPr kumimoji="1" lang="ja-JP" altLang="en-US" sz="1200" dirty="0">
                          <a:solidFill>
                            <a:schemeClr val="bg1"/>
                          </a:solidFill>
                          <a:latin typeface="Meiryo UI" panose="020B0604030504040204" pitchFamily="50" charset="-128"/>
                          <a:ea typeface="Meiryo UI" panose="020B0604030504040204" pitchFamily="50" charset="-128"/>
                        </a:rPr>
                        <a:t>リクエストボディ</a:t>
                      </a: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a:solidFill>
                            <a:schemeClr val="bg1"/>
                          </a:solidFill>
                          <a:latin typeface="Meiryo UI" panose="020B0604030504040204" pitchFamily="50" charset="-128"/>
                          <a:ea typeface="Meiryo UI" panose="020B0604030504040204" pitchFamily="50" charset="-128"/>
                        </a:rPr>
                        <a:t>説明</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参考値</a:t>
                      </a:r>
                    </a:p>
                  </a:txBody>
                  <a:tcPr>
                    <a:solidFill>
                      <a:srgbClr val="4472C4"/>
                    </a:solidFill>
                  </a:tcPr>
                </a:tc>
                <a:extLst>
                  <a:ext uri="{0D108BD9-81ED-4DB2-BD59-A6C34878D82A}">
                    <a16:rowId xmlns:a16="http://schemas.microsoft.com/office/drawing/2014/main" val="2436271657"/>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err="1">
                          <a:latin typeface="Meiryo UI" panose="020B0604030504040204" pitchFamily="50" charset="-128"/>
                          <a:ea typeface="Meiryo UI" panose="020B0604030504040204" pitchFamily="50" charset="-128"/>
                        </a:rPr>
                        <a:t>access_token</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アクセストークン</a:t>
                      </a:r>
                      <a:endParaRPr kumimoji="1" lang="en-US" altLang="ja-JP" sz="1200" dirty="0">
                        <a:latin typeface="Meiryo UI" panose="020B0604030504040204" pitchFamily="50" charset="-128"/>
                        <a:ea typeface="Meiryo UI" panose="020B0604030504040204" pitchFamily="50" charset="-128"/>
                      </a:endParaRPr>
                    </a:p>
                    <a:p>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200" dirty="0">
                          <a:latin typeface="Meiryo UI" panose="020B0604030504040204" pitchFamily="50" charset="-128"/>
                          <a:ea typeface="Meiryo UI" panose="020B0604030504040204" pitchFamily="50" charset="-128"/>
                        </a:rPr>
                        <a:t>提供者</a:t>
                      </a:r>
                      <a:r>
                        <a:rPr kumimoji="1" lang="en-US" altLang="ja-JP" sz="1200" dirty="0">
                          <a:latin typeface="Meiryo UI" panose="020B0604030504040204" pitchFamily="50" charset="-128"/>
                          <a:ea typeface="Meiryo UI" panose="020B0604030504040204" pitchFamily="50" charset="-128"/>
                        </a:rPr>
                        <a:t>API</a:t>
                      </a:r>
                      <a:r>
                        <a:rPr kumimoji="1" lang="ja-JP" altLang="en-US" sz="1200" dirty="0">
                          <a:latin typeface="Meiryo UI" panose="020B0604030504040204" pitchFamily="50" charset="-128"/>
                          <a:ea typeface="Meiryo UI" panose="020B0604030504040204" pitchFamily="50" charset="-128"/>
                        </a:rPr>
                        <a:t>トークン取得にて取得した</a:t>
                      </a:r>
                      <a:r>
                        <a:rPr kumimoji="1" lang="en-US" altLang="ja-JP" sz="1200" dirty="0" err="1">
                          <a:latin typeface="Meiryo UI" panose="020B0604030504040204" pitchFamily="50" charset="-128"/>
                          <a:ea typeface="Meiryo UI" panose="020B0604030504040204" pitchFamily="50" charset="-128"/>
                        </a:rPr>
                        <a:t>access_token</a:t>
                      </a:r>
                      <a:r>
                        <a:rPr kumimoji="1" lang="ja-JP" altLang="en-US" sz="1200" dirty="0">
                          <a:latin typeface="Meiryo UI" panose="020B0604030504040204" pitchFamily="50" charset="-128"/>
                          <a:ea typeface="Meiryo UI" panose="020B0604030504040204" pitchFamily="50" charset="-128"/>
                        </a:rPr>
                        <a:t>を設定</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1624320924"/>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provider_id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提供者</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データ提供者の</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ユーザ</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を指定</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645653708"/>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consumer_id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利用者</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データ利用者の</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ユーザ</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を指定</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 </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配列形式で複数設定可</a:t>
                      </a:r>
                    </a:p>
                  </a:txBody>
                  <a:tcPr/>
                </a:tc>
                <a:extLst>
                  <a:ext uri="{0D108BD9-81ED-4DB2-BD59-A6C34878D82A}">
                    <a16:rowId xmlns:a16="http://schemas.microsoft.com/office/drawing/2014/main" val="1104066091"/>
                  </a:ext>
                </a:extLst>
              </a:tr>
              <a:tr h="237128">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resource_url</a:t>
                      </a:r>
                    </a:p>
                  </a:txBody>
                  <a:tcPr/>
                </a:tc>
                <a:tc>
                  <a:txBody>
                    <a:bodyPr/>
                    <a:lstStyle/>
                    <a:p>
                      <a:r>
                        <a:rPr kumimoji="1" lang="ja-JP" altLang="en-US" sz="1200" dirty="0">
                          <a:latin typeface="Meiryo UI" panose="020B0604030504040204" pitchFamily="50" charset="-128"/>
                          <a:ea typeface="Meiryo UI" panose="020B0604030504040204" pitchFamily="50" charset="-128"/>
                        </a:rPr>
                        <a:t>リソース</a:t>
                      </a:r>
                      <a:r>
                        <a:rPr kumimoji="1" lang="en-US" altLang="ja-JP" sz="1200" dirty="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hlinkClick r:id="rId2"/>
                        </a:rPr>
                        <a:t>“http://data-server/sample.csv</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85830273"/>
                  </a:ext>
                </a:extLst>
              </a:tr>
              <a:tr h="137160">
                <a:tc>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200" dirty="0">
                        <a:latin typeface="Meiryo UI" panose="020B0604030504040204" pitchFamily="50" charset="-128"/>
                        <a:ea typeface="Meiryo UI" panose="020B0604030504040204" pitchFamily="50" charset="-128"/>
                      </a:endParaRP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3867324608"/>
                  </a:ext>
                </a:extLst>
              </a:tr>
              <a:tr h="137160">
                <a:tc rowSpan="2">
                  <a:txBody>
                    <a:bodyPr/>
                    <a:lstStyle/>
                    <a:p>
                      <a:pPr algn="l"/>
                      <a:r>
                        <a:rPr kumimoji="1" lang="ja-JP" altLang="en-US" sz="1200" dirty="0">
                          <a:solidFill>
                            <a:schemeClr val="bg1"/>
                          </a:solidFill>
                          <a:latin typeface="Meiryo UI" panose="020B0604030504040204" pitchFamily="50" charset="-128"/>
                          <a:ea typeface="Meiryo UI" panose="020B0604030504040204" pitchFamily="50" charset="-128"/>
                        </a:rPr>
                        <a:t>レスポンスデータ</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a:solidFill>
                            <a:schemeClr val="bg1"/>
                          </a:solidFill>
                          <a:latin typeface="Meiryo UI" panose="020B0604030504040204" pitchFamily="50" charset="-128"/>
                          <a:ea typeface="Meiryo UI" panose="020B0604030504040204" pitchFamily="50" charset="-128"/>
                        </a:rPr>
                        <a:t>説明</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latin typeface="Meiryo UI" panose="020B0604030504040204" pitchFamily="50" charset="-128"/>
                          <a:ea typeface="Meiryo UI" panose="020B0604030504040204" pitchFamily="50" charset="-128"/>
                        </a:rPr>
                        <a:t>参考値</a:t>
                      </a:r>
                    </a:p>
                  </a:txBody>
                  <a:tcPr>
                    <a:solidFill>
                      <a:srgbClr val="4472C4"/>
                    </a:solidFill>
                  </a:tcPr>
                </a:tc>
                <a:extLst>
                  <a:ext uri="{0D108BD9-81ED-4DB2-BD59-A6C34878D82A}">
                    <a16:rowId xmlns:a16="http://schemas.microsoft.com/office/drawing/2014/main" val="653418476"/>
                  </a:ext>
                </a:extLst>
              </a:tr>
              <a:tr h="137160">
                <a:tc vMerge="1">
                  <a:txBody>
                    <a:bodyPr/>
                    <a:lstStyle/>
                    <a:p>
                      <a:pPr algn="l"/>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98764859"/>
                  </a:ext>
                </a:extLst>
              </a:tr>
            </a:tbl>
          </a:graphicData>
        </a:graphic>
      </p:graphicFrame>
      <p:sp>
        <p:nvSpPr>
          <p:cNvPr id="10" name="テキスト ボックス 9">
            <a:extLst>
              <a:ext uri="{FF2B5EF4-FFF2-40B4-BE49-F238E27FC236}">
                <a16:creationId xmlns:a16="http://schemas.microsoft.com/office/drawing/2014/main" id="{07AFA96F-CD0A-4CDD-B06C-E848E8F0FE39}"/>
              </a:ext>
            </a:extLst>
          </p:cNvPr>
          <p:cNvSpPr txBox="1"/>
          <p:nvPr/>
        </p:nvSpPr>
        <p:spPr>
          <a:xfrm>
            <a:off x="182126" y="4924892"/>
            <a:ext cx="9612086" cy="1099457"/>
          </a:xfrm>
          <a:prstGeom prst="rect">
            <a:avLst/>
          </a:prstGeom>
          <a:noFill/>
          <a:ln>
            <a:noFill/>
          </a:ln>
        </p:spPr>
        <p:txBody>
          <a:bodyPr wrap="square" rtlCol="0" anchor="t" anchorCtr="0">
            <a:noAutofit/>
          </a:bodyPr>
          <a:lstStyle/>
          <a:p>
            <a:r>
              <a:rPr lang="ja-JP" altLang="en-US" sz="1000" dirty="0">
                <a:latin typeface="Meiryo UI" panose="020B0604030504040204" pitchFamily="50" charset="-128"/>
                <a:ea typeface="Meiryo UI" panose="020B0604030504040204" pitchFamily="50" charset="-128"/>
              </a:rPr>
              <a:t>■</a:t>
            </a:r>
            <a:r>
              <a:rPr lang="en-US" altLang="ja-JP" sz="1000" dirty="0">
                <a:latin typeface="Meiryo UI" panose="020B0604030504040204" pitchFamily="50" charset="-128"/>
                <a:ea typeface="Meiryo UI" panose="020B0604030504040204" pitchFamily="50" charset="-128"/>
              </a:rPr>
              <a:t>curl</a:t>
            </a:r>
            <a:r>
              <a:rPr lang="ja-JP" altLang="en-US" sz="1000" dirty="0">
                <a:latin typeface="Meiryo UI" panose="020B0604030504040204" pitchFamily="50" charset="-128"/>
                <a:ea typeface="Meiryo UI" panose="020B0604030504040204" pitchFamily="50" charset="-128"/>
              </a:rPr>
              <a:t>例</a:t>
            </a:r>
            <a:endParaRPr lang="en-US" altLang="ja-JP" sz="1000" dirty="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curl -X 'POST' \</a:t>
            </a:r>
          </a:p>
          <a:p>
            <a:r>
              <a:rPr lang="en-US" altLang="ja-JP" sz="1000" dirty="0">
                <a:latin typeface="Meiryo UI" panose="020B0604030504040204" pitchFamily="50" charset="-128"/>
                <a:ea typeface="Meiryo UI" panose="020B0604030504040204" pitchFamily="50" charset="-128"/>
              </a:rPr>
              <a:t>  ‘http://</a:t>
            </a:r>
            <a:r>
              <a:rPr lang="ja-JP" altLang="en-US" sz="1000" dirty="0">
                <a:latin typeface="Meiryo UI" panose="020B0604030504040204" pitchFamily="50" charset="-128"/>
                <a:ea typeface="Meiryo UI" panose="020B0604030504040204" pitchFamily="50" charset="-128"/>
              </a:rPr>
              <a:t>認可サーバ</a:t>
            </a:r>
            <a:r>
              <a:rPr lang="en-US" altLang="ja-JP" sz="1000" dirty="0">
                <a:latin typeface="Meiryo UI" panose="020B0604030504040204" pitchFamily="50" charset="-128"/>
                <a:ea typeface="Meiryo UI" panose="020B0604030504040204" pitchFamily="50" charset="-128"/>
              </a:rPr>
              <a:t>URL/cadde/</a:t>
            </a:r>
            <a:r>
              <a:rPr lang="en-US" altLang="ja-JP" sz="1000" dirty="0" err="1">
                <a:latin typeface="Meiryo UI" panose="020B0604030504040204" pitchFamily="50" charset="-128"/>
                <a:ea typeface="Meiryo UI" panose="020B0604030504040204" pitchFamily="50" charset="-128"/>
              </a:rPr>
              <a:t>api</a:t>
            </a:r>
            <a:r>
              <a:rPr lang="en-US" altLang="ja-JP" sz="1000" dirty="0">
                <a:latin typeface="Meiryo UI" panose="020B0604030504040204" pitchFamily="50" charset="-128"/>
                <a:ea typeface="Meiryo UI" panose="020B0604030504040204" pitchFamily="50" charset="-128"/>
              </a:rPr>
              <a:t>/v1/authorization/provider' \</a:t>
            </a:r>
          </a:p>
          <a:p>
            <a:r>
              <a:rPr lang="en-US" altLang="ja-JP" sz="1000" dirty="0">
                <a:latin typeface="Meiryo UI" panose="020B0604030504040204" pitchFamily="50" charset="-128"/>
                <a:ea typeface="Meiryo UI" panose="020B0604030504040204" pitchFamily="50" charset="-128"/>
              </a:rPr>
              <a:t>  -H 'accept: application/</a:t>
            </a:r>
            <a:r>
              <a:rPr lang="en-US" altLang="ja-JP" sz="1000" dirty="0" err="1">
                <a:latin typeface="Meiryo UI" panose="020B0604030504040204" pitchFamily="50" charset="-128"/>
                <a:ea typeface="Meiryo UI" panose="020B0604030504040204" pitchFamily="50" charset="-128"/>
              </a:rPr>
              <a:t>json</a:t>
            </a:r>
            <a:r>
              <a:rPr lang="en-US" altLang="ja-JP" sz="1000" dirty="0">
                <a:latin typeface="Meiryo UI" panose="020B0604030504040204" pitchFamily="50" charset="-128"/>
                <a:ea typeface="Meiryo UI" panose="020B0604030504040204" pitchFamily="50" charset="-128"/>
              </a:rPr>
              <a:t>' -H 'Content-Type: application/</a:t>
            </a:r>
            <a:r>
              <a:rPr lang="en-US" altLang="ja-JP" sz="1000" dirty="0" err="1">
                <a:latin typeface="Meiryo UI" panose="020B0604030504040204" pitchFamily="50" charset="-128"/>
                <a:ea typeface="Meiryo UI" panose="020B0604030504040204" pitchFamily="50" charset="-128"/>
              </a:rPr>
              <a:t>json</a:t>
            </a:r>
            <a:r>
              <a:rPr lang="en-US" altLang="ja-JP" sz="1000" dirty="0">
                <a:latin typeface="Meiryo UI" panose="020B0604030504040204" pitchFamily="50" charset="-128"/>
                <a:ea typeface="Meiryo UI" panose="020B0604030504040204" pitchFamily="50" charset="-128"/>
              </a:rPr>
              <a:t>' \</a:t>
            </a:r>
          </a:p>
          <a:p>
            <a:r>
              <a:rPr lang="en-US" altLang="ja-JP" sz="1000" dirty="0">
                <a:latin typeface="Meiryo UI" panose="020B0604030504040204" pitchFamily="50" charset="-128"/>
                <a:ea typeface="Meiryo UI" panose="020B0604030504040204" pitchFamily="50" charset="-128"/>
              </a:rPr>
              <a:t>  -d '{</a:t>
            </a:r>
          </a:p>
          <a:p>
            <a:r>
              <a:rPr lang="en-US" altLang="ja-JP" sz="1000" dirty="0">
                <a:latin typeface="Meiryo UI" panose="020B0604030504040204" pitchFamily="50" charset="-128"/>
                <a:ea typeface="Meiryo UI" panose="020B0604030504040204" pitchFamily="50" charset="-128"/>
              </a:rPr>
              <a:t>  "</a:t>
            </a:r>
            <a:r>
              <a:rPr lang="en-US" altLang="ja-JP" sz="1000" dirty="0" err="1">
                <a:latin typeface="Meiryo UI" panose="020B0604030504040204" pitchFamily="50" charset="-128"/>
                <a:ea typeface="Meiryo UI" panose="020B0604030504040204" pitchFamily="50" charset="-128"/>
              </a:rPr>
              <a:t>access_token</a:t>
            </a:r>
            <a:r>
              <a:rPr lang="en-US" altLang="ja-JP" sz="1000" dirty="0">
                <a:latin typeface="Meiryo UI" panose="020B0604030504040204" pitchFamily="50" charset="-128"/>
                <a:ea typeface="Meiryo UI" panose="020B0604030504040204" pitchFamily="50" charset="-128"/>
              </a:rPr>
              <a:t>": "string",</a:t>
            </a:r>
          </a:p>
          <a:p>
            <a:r>
              <a:rPr lang="en-US" altLang="ja-JP" sz="1000" dirty="0">
                <a:latin typeface="Meiryo UI" panose="020B0604030504040204" pitchFamily="50" charset="-128"/>
                <a:ea typeface="Meiryo UI" panose="020B0604030504040204" pitchFamily="50" charset="-128"/>
              </a:rPr>
              <a:t>  "</a:t>
            </a:r>
            <a:r>
              <a:rPr lang="en-US" altLang="ja-JP" sz="1000" dirty="0" err="1">
                <a:latin typeface="Meiryo UI" panose="020B0604030504040204" pitchFamily="50" charset="-128"/>
                <a:ea typeface="Meiryo UI" panose="020B0604030504040204" pitchFamily="50" charset="-128"/>
              </a:rPr>
              <a:t>provider_id</a:t>
            </a:r>
            <a:r>
              <a:rPr lang="en-US" altLang="ja-JP" sz="1000" dirty="0">
                <a:latin typeface="Meiryo UI" panose="020B0604030504040204" pitchFamily="50" charset="-128"/>
                <a:ea typeface="Meiryo UI" panose="020B0604030504040204" pitchFamily="50" charset="-128"/>
              </a:rPr>
              <a:t>": "string",</a:t>
            </a:r>
          </a:p>
          <a:p>
            <a:r>
              <a:rPr lang="en-US" altLang="ja-JP" sz="1000" dirty="0">
                <a:latin typeface="Meiryo UI" panose="020B0604030504040204" pitchFamily="50" charset="-128"/>
                <a:ea typeface="Meiryo UI" panose="020B0604030504040204" pitchFamily="50" charset="-128"/>
              </a:rPr>
              <a:t>  "</a:t>
            </a:r>
            <a:r>
              <a:rPr lang="en-US" altLang="ja-JP" sz="1000" dirty="0" err="1">
                <a:latin typeface="Meiryo UI" panose="020B0604030504040204" pitchFamily="50" charset="-128"/>
                <a:ea typeface="Meiryo UI" panose="020B0604030504040204" pitchFamily="50" charset="-128"/>
              </a:rPr>
              <a:t>consumer_id</a:t>
            </a:r>
            <a:r>
              <a:rPr lang="en-US" altLang="ja-JP" sz="1000" dirty="0">
                <a:latin typeface="Meiryo UI" panose="020B0604030504040204" pitchFamily="50" charset="-128"/>
                <a:ea typeface="Meiryo UI" panose="020B0604030504040204" pitchFamily="50" charset="-128"/>
              </a:rPr>
              <a:t>": [</a:t>
            </a:r>
          </a:p>
          <a:p>
            <a:r>
              <a:rPr lang="en-US" altLang="ja-JP" sz="1000" dirty="0">
                <a:latin typeface="Meiryo UI" panose="020B0604030504040204" pitchFamily="50" charset="-128"/>
                <a:ea typeface="Meiryo UI" panose="020B0604030504040204" pitchFamily="50" charset="-128"/>
              </a:rPr>
              <a:t>    "string"</a:t>
            </a:r>
          </a:p>
          <a:p>
            <a:r>
              <a:rPr lang="en-US" altLang="ja-JP" sz="1000" dirty="0">
                <a:latin typeface="Meiryo UI" panose="020B0604030504040204" pitchFamily="50" charset="-128"/>
                <a:ea typeface="Meiryo UI" panose="020B0604030504040204" pitchFamily="50" charset="-128"/>
              </a:rPr>
              <a:t>  ],</a:t>
            </a:r>
          </a:p>
          <a:p>
            <a:r>
              <a:rPr lang="en-US" altLang="ja-JP" sz="1000" dirty="0">
                <a:latin typeface="Meiryo UI" panose="020B0604030504040204" pitchFamily="50" charset="-128"/>
                <a:ea typeface="Meiryo UI" panose="020B0604030504040204" pitchFamily="50" charset="-128"/>
              </a:rPr>
              <a:t>  "</a:t>
            </a:r>
            <a:r>
              <a:rPr lang="en-US" altLang="ja-JP" sz="1000" dirty="0" err="1">
                <a:latin typeface="Meiryo UI" panose="020B0604030504040204" pitchFamily="50" charset="-128"/>
                <a:ea typeface="Meiryo UI" panose="020B0604030504040204" pitchFamily="50" charset="-128"/>
              </a:rPr>
              <a:t>resource_url</a:t>
            </a:r>
            <a:r>
              <a:rPr lang="en-US" altLang="ja-JP" sz="1000" dirty="0">
                <a:latin typeface="Meiryo UI" panose="020B0604030504040204" pitchFamily="50" charset="-128"/>
                <a:ea typeface="Meiryo UI" panose="020B0604030504040204" pitchFamily="50" charset="-128"/>
              </a:rPr>
              <a:t>": "string"</a:t>
            </a:r>
          </a:p>
          <a:p>
            <a:r>
              <a:rPr lang="en-US" altLang="ja-JP" sz="1000" dirty="0">
                <a:latin typeface="Meiryo UI" panose="020B0604030504040204" pitchFamily="50" charset="-128"/>
                <a:ea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49CE1650-85E6-D367-D204-71267E47C04D}"/>
              </a:ext>
            </a:extLst>
          </p:cNvPr>
          <p:cNvSpPr/>
          <p:nvPr/>
        </p:nvSpPr>
        <p:spPr bwMode="auto">
          <a:xfrm>
            <a:off x="7721474" y="117874"/>
            <a:ext cx="2104809" cy="326153"/>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提供者</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用</a:t>
            </a:r>
            <a:r>
              <a:rPr kumimoji="1" lang="en-US" altLang="ja-JP" sz="1200" dirty="0">
                <a:latin typeface="Meiryo UI" panose="020B0604030504040204" pitchFamily="50" charset="-128"/>
                <a:ea typeface="Meiryo UI" panose="020B0604030504040204" pitchFamily="50" charset="-128"/>
              </a:rPr>
              <a:t>API</a:t>
            </a:r>
          </a:p>
        </p:txBody>
      </p:sp>
    </p:spTree>
    <p:extLst>
      <p:ext uri="{BB962C8B-B14F-4D97-AF65-F5344CB8AC3E}">
        <p14:creationId xmlns:p14="http://schemas.microsoft.com/office/powerpoint/2010/main" val="3898567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132E52-EFC0-4C2D-AD02-F1B647BAE1CB}"/>
              </a:ext>
            </a:extLst>
          </p:cNvPr>
          <p:cNvSpPr>
            <a:spLocks noGrp="1"/>
          </p:cNvSpPr>
          <p:nvPr>
            <p:ph type="title"/>
          </p:nvPr>
        </p:nvSpPr>
        <p:spPr/>
        <p:txBody>
          <a:bodyPr>
            <a:normAutofit/>
          </a:bodyPr>
          <a:lstStyle/>
          <a:p>
            <a:r>
              <a:rPr kumimoji="1" lang="en-US" altLang="ja-JP" sz="2000" dirty="0">
                <a:latin typeface="Meiryo UI" panose="020B0604030504040204" pitchFamily="50" charset="-128"/>
                <a:ea typeface="Meiryo UI" panose="020B0604030504040204" pitchFamily="50" charset="-128"/>
              </a:rPr>
              <a:t>5. </a:t>
            </a:r>
            <a:r>
              <a:rPr kumimoji="1" lang="ja-JP" altLang="en-US" sz="2000" dirty="0">
                <a:latin typeface="Meiryo UI" panose="020B0604030504040204" pitchFamily="50" charset="-128"/>
                <a:ea typeface="Meiryo UI" panose="020B0604030504040204" pitchFamily="50" charset="-128"/>
              </a:rPr>
              <a:t>認証認可サービス外部公開</a:t>
            </a:r>
            <a:r>
              <a:rPr kumimoji="1" lang="en-US" altLang="ja-JP" sz="2000" dirty="0">
                <a:latin typeface="Meiryo UI" panose="020B0604030504040204" pitchFamily="50" charset="-128"/>
                <a:ea typeface="Meiryo UI" panose="020B0604030504040204" pitchFamily="50" charset="-128"/>
              </a:rPr>
              <a:t>API &gt;</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5.8</a:t>
            </a:r>
            <a:r>
              <a:rPr lang="ja-JP" altLang="en-US" sz="2000" dirty="0">
                <a:latin typeface="Meiryo UI" panose="020B0604030504040204" pitchFamily="50" charset="-128"/>
                <a:ea typeface="Meiryo UI" panose="020B0604030504040204" pitchFamily="50" charset="-128"/>
              </a:rPr>
              <a:t> </a:t>
            </a:r>
            <a:r>
              <a:rPr kumimoji="1" lang="ja-JP" altLang="en-US" sz="2000" dirty="0">
                <a:latin typeface="Meiryo UI" panose="020B0604030504040204" pitchFamily="50" charset="-128"/>
                <a:ea typeface="Meiryo UI" panose="020B0604030504040204" pitchFamily="50" charset="-128"/>
              </a:rPr>
              <a:t>認可情報更新</a:t>
            </a: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削除</a:t>
            </a:r>
            <a:r>
              <a:rPr kumimoji="1" lang="en-US" altLang="ja-JP" sz="2000" dirty="0">
                <a:latin typeface="Meiryo UI" panose="020B0604030504040204" pitchFamily="50" charset="-128"/>
                <a:ea typeface="Meiryo UI" panose="020B0604030504040204" pitchFamily="50" charset="-128"/>
              </a:rPr>
              <a:t>)</a:t>
            </a:r>
            <a:r>
              <a:rPr kumimoji="1" lang="en-US" altLang="ja-JP" sz="2000" dirty="0"/>
              <a:t>IF</a:t>
            </a:r>
            <a:r>
              <a:rPr kumimoji="1" lang="ja-JP" altLang="en-US" sz="2000" dirty="0">
                <a:latin typeface="Meiryo UI" panose="020B0604030504040204" pitchFamily="50" charset="-128"/>
                <a:ea typeface="Meiryo UI" panose="020B0604030504040204" pitchFamily="50" charset="-128"/>
              </a:rPr>
              <a:t>仕様</a:t>
            </a:r>
            <a:endParaRPr kumimoji="1" lang="ja-JP" altLang="en-US" sz="2000" dirty="0"/>
          </a:p>
        </p:txBody>
      </p:sp>
      <p:graphicFrame>
        <p:nvGraphicFramePr>
          <p:cNvPr id="9" name="表 129">
            <a:extLst>
              <a:ext uri="{FF2B5EF4-FFF2-40B4-BE49-F238E27FC236}">
                <a16:creationId xmlns:a16="http://schemas.microsoft.com/office/drawing/2014/main" id="{B51DA5A9-778A-459B-9EBB-14A4740003BC}"/>
              </a:ext>
            </a:extLst>
          </p:cNvPr>
          <p:cNvGraphicFramePr>
            <a:graphicFrameLocks noGrp="1"/>
          </p:cNvGraphicFramePr>
          <p:nvPr>
            <p:extLst>
              <p:ext uri="{D42A27DB-BD31-4B8C-83A1-F6EECF244321}">
                <p14:modId xmlns:p14="http://schemas.microsoft.com/office/powerpoint/2010/main" val="3470548247"/>
              </p:ext>
            </p:extLst>
          </p:nvPr>
        </p:nvGraphicFramePr>
        <p:xfrm>
          <a:off x="234000" y="669655"/>
          <a:ext cx="9355391" cy="4246309"/>
        </p:xfrm>
        <a:graphic>
          <a:graphicData uri="http://schemas.openxmlformats.org/drawingml/2006/table">
            <a:tbl>
              <a:tblPr>
                <a:tableStyleId>{BC89EF96-8CEA-46FF-86C4-4CE0E7609802}</a:tableStyleId>
              </a:tblPr>
              <a:tblGrid>
                <a:gridCol w="1616306">
                  <a:extLst>
                    <a:ext uri="{9D8B030D-6E8A-4147-A177-3AD203B41FA5}">
                      <a16:colId xmlns:a16="http://schemas.microsoft.com/office/drawing/2014/main" val="2913863535"/>
                    </a:ext>
                  </a:extLst>
                </a:gridCol>
                <a:gridCol w="2046780">
                  <a:extLst>
                    <a:ext uri="{9D8B030D-6E8A-4147-A177-3AD203B41FA5}">
                      <a16:colId xmlns:a16="http://schemas.microsoft.com/office/drawing/2014/main" val="1596831750"/>
                    </a:ext>
                  </a:extLst>
                </a:gridCol>
                <a:gridCol w="2133600">
                  <a:extLst>
                    <a:ext uri="{9D8B030D-6E8A-4147-A177-3AD203B41FA5}">
                      <a16:colId xmlns:a16="http://schemas.microsoft.com/office/drawing/2014/main" val="3132160870"/>
                    </a:ext>
                  </a:extLst>
                </a:gridCol>
                <a:gridCol w="3558705">
                  <a:extLst>
                    <a:ext uri="{9D8B030D-6E8A-4147-A177-3AD203B41FA5}">
                      <a16:colId xmlns:a16="http://schemas.microsoft.com/office/drawing/2014/main" val="176178453"/>
                    </a:ext>
                  </a:extLst>
                </a:gridCol>
              </a:tblGrid>
              <a:tr h="265524">
                <a:tc>
                  <a:txBody>
                    <a:bodyPr/>
                    <a:lstStyle/>
                    <a:p>
                      <a:pPr algn="l"/>
                      <a:r>
                        <a:rPr kumimoji="1" lang="ja-JP" altLang="en-US" sz="1200" b="0" dirty="0">
                          <a:solidFill>
                            <a:schemeClr val="bg1"/>
                          </a:solidFill>
                          <a:latin typeface="Meiryo UI" panose="020B0604030504040204" pitchFamily="50" charset="-128"/>
                          <a:ea typeface="Meiryo UI" panose="020B0604030504040204" pitchFamily="50" charset="-128"/>
                        </a:rPr>
                        <a:t>メソッド</a:t>
                      </a:r>
                    </a:p>
                  </a:txBody>
                  <a:tcPr>
                    <a:solidFill>
                      <a:schemeClr val="accent5"/>
                    </a:solidFill>
                  </a:tcPr>
                </a:tc>
                <a:tc gridSpan="3">
                  <a:txBody>
                    <a:bodyPr/>
                    <a:lstStyle/>
                    <a:p>
                      <a:pPr algn="l"/>
                      <a:r>
                        <a:rPr kumimoji="1" lang="en-US" altLang="ja-JP" sz="1200" b="0" dirty="0">
                          <a:latin typeface="Meiryo UI" panose="020B0604030504040204" pitchFamily="50" charset="-128"/>
                          <a:ea typeface="Meiryo UI" panose="020B0604030504040204" pitchFamily="50" charset="-128"/>
                        </a:rPr>
                        <a:t>DELETE</a:t>
                      </a:r>
                      <a:endParaRPr kumimoji="1" lang="ja-JP" altLang="en-US" sz="1200" b="0" dirty="0">
                        <a:latin typeface="Meiryo UI" panose="020B0604030504040204" pitchFamily="50" charset="-128"/>
                        <a:ea typeface="Meiryo UI" panose="020B0604030504040204" pitchFamily="50" charset="-128"/>
                      </a:endParaRPr>
                    </a:p>
                  </a:txBody>
                  <a:tcPr/>
                </a:tc>
                <a:tc hMerge="1">
                  <a:txBody>
                    <a:bodyPr/>
                    <a:lstStyle/>
                    <a:p>
                      <a:pPr algn="l"/>
                      <a:endParaRPr kumimoji="1" lang="ja-JP" altLang="en-US" sz="1200" b="0" dirty="0">
                        <a:latin typeface="Meiryo UI" panose="020B0604030504040204" pitchFamily="50" charset="-128"/>
                        <a:ea typeface="Meiryo UI" panose="020B0604030504040204" pitchFamily="50" charset="-128"/>
                      </a:endParaRPr>
                    </a:p>
                  </a:txBody>
                  <a:tcPr/>
                </a:tc>
                <a:tc hMerge="1">
                  <a:txBody>
                    <a:bodyPr/>
                    <a:lstStyle/>
                    <a:p>
                      <a:pPr algn="l"/>
                      <a:endParaRPr kumimoji="1" lang="ja-JP" altLang="en-US" sz="12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57424517"/>
                  </a:ext>
                </a:extLst>
              </a:tr>
              <a:tr h="0">
                <a:tc>
                  <a:txBody>
                    <a:bodyPr/>
                    <a:lstStyle/>
                    <a:p>
                      <a:pPr algn="l"/>
                      <a:r>
                        <a:rPr kumimoji="1" lang="en-US" altLang="ja-JP" sz="1200" dirty="0">
                          <a:solidFill>
                            <a:schemeClr val="bg1"/>
                          </a:solidFill>
                          <a:latin typeface="Meiryo UI" panose="020B0604030504040204" pitchFamily="50" charset="-128"/>
                          <a:ea typeface="Meiryo UI" panose="020B0604030504040204" pitchFamily="50" charset="-128"/>
                        </a:rPr>
                        <a:t>URL</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gridSpan="3">
                  <a:txBody>
                    <a:bodyPr/>
                    <a:lstStyle/>
                    <a:p>
                      <a:r>
                        <a:rPr kumimoji="1" lang="en-US" altLang="ja-JP" sz="1463" kern="1200" dirty="0">
                          <a:solidFill>
                            <a:schemeClr val="tx1"/>
                          </a:solidFill>
                          <a:effectLst/>
                          <a:latin typeface="+mn-lt"/>
                          <a:ea typeface="+mn-ea"/>
                          <a:cs typeface="+mn-cs"/>
                        </a:rPr>
                        <a:t>/</a:t>
                      </a:r>
                      <a:r>
                        <a:rPr kumimoji="1" lang="en-US" altLang="ja-JP" sz="1463" kern="1200" dirty="0" err="1">
                          <a:solidFill>
                            <a:schemeClr val="tx1"/>
                          </a:solidFill>
                          <a:effectLst/>
                          <a:latin typeface="+mn-lt"/>
                          <a:ea typeface="+mn-ea"/>
                          <a:cs typeface="+mn-cs"/>
                        </a:rPr>
                        <a:t>api</a:t>
                      </a:r>
                      <a:r>
                        <a:rPr kumimoji="1" lang="en-US" altLang="ja-JP" sz="1463" kern="1200" dirty="0">
                          <a:solidFill>
                            <a:schemeClr val="tx1"/>
                          </a:solidFill>
                          <a:effectLst/>
                          <a:latin typeface="+mn-lt"/>
                          <a:ea typeface="+mn-ea"/>
                          <a:cs typeface="+mn-cs"/>
                        </a:rPr>
                        <a:t>/v1/authorization/provider</a:t>
                      </a:r>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8407796"/>
                  </a:ext>
                </a:extLst>
              </a:tr>
              <a:tr h="137160">
                <a:tc rowSpan="2">
                  <a:txBody>
                    <a:bodyPr/>
                    <a:lstStyle/>
                    <a:p>
                      <a:pPr algn="l"/>
                      <a:r>
                        <a:rPr kumimoji="1" lang="ja-JP" altLang="en-US" sz="1200">
                          <a:solidFill>
                            <a:schemeClr val="bg1"/>
                          </a:solidFill>
                          <a:latin typeface="Meiryo UI" panose="020B0604030504040204" pitchFamily="50" charset="-128"/>
                          <a:ea typeface="Meiryo UI" panose="020B0604030504040204" pitchFamily="50" charset="-128"/>
                        </a:rPr>
                        <a:t>クエリパラメタ</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a:solidFill>
                            <a:schemeClr val="bg1"/>
                          </a:solidFill>
                          <a:latin typeface="Meiryo UI" panose="020B0604030504040204" pitchFamily="50" charset="-128"/>
                          <a:ea typeface="Meiryo UI" panose="020B0604030504040204" pitchFamily="50" charset="-128"/>
                        </a:rPr>
                        <a:t>説明</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solidFill>
                            <a:schemeClr val="bg1"/>
                          </a:solidFill>
                          <a:latin typeface="Meiryo UI" panose="020B0604030504040204" pitchFamily="50" charset="-128"/>
                          <a:ea typeface="Meiryo UI" panose="020B0604030504040204" pitchFamily="50" charset="-128"/>
                        </a:rPr>
                        <a:t>参考値</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extLst>
                  <a:ext uri="{0D108BD9-81ED-4DB2-BD59-A6C34878D82A}">
                    <a16:rowId xmlns:a16="http://schemas.microsoft.com/office/drawing/2014/main" val="2645655212"/>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99869142"/>
                  </a:ext>
                </a:extLst>
              </a:tr>
              <a:tr h="137160">
                <a:tc rowSpan="2">
                  <a:txBody>
                    <a:bodyPr/>
                    <a:lstStyle/>
                    <a:p>
                      <a:pPr algn="l"/>
                      <a:r>
                        <a:rPr kumimoji="1" lang="ja-JP" altLang="en-US" sz="1200">
                          <a:solidFill>
                            <a:schemeClr val="bg1"/>
                          </a:solidFill>
                          <a:latin typeface="Meiryo UI" panose="020B0604030504040204" pitchFamily="50" charset="-128"/>
                          <a:ea typeface="Meiryo UI" panose="020B0604030504040204" pitchFamily="50" charset="-128"/>
                        </a:rPr>
                        <a:t>リクエストヘッダ</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dirty="0">
                          <a:solidFill>
                            <a:schemeClr val="bg1"/>
                          </a:solidFill>
                          <a:latin typeface="Meiryo UI" panose="020B0604030504040204" pitchFamily="50" charset="-128"/>
                          <a:ea typeface="Meiryo UI" panose="020B0604030504040204" pitchFamily="50" charset="-128"/>
                        </a:rPr>
                        <a:t>説明</a:t>
                      </a: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solidFill>
                            <a:schemeClr val="bg1"/>
                          </a:solidFill>
                          <a:latin typeface="Meiryo UI" panose="020B0604030504040204" pitchFamily="50" charset="-128"/>
                          <a:ea typeface="Meiryo UI" panose="020B0604030504040204" pitchFamily="50" charset="-128"/>
                        </a:rPr>
                        <a:t>参考値</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extLst>
                  <a:ext uri="{0D108BD9-81ED-4DB2-BD59-A6C34878D82A}">
                    <a16:rowId xmlns:a16="http://schemas.microsoft.com/office/drawing/2014/main" val="545477347"/>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38088074"/>
                  </a:ext>
                </a:extLst>
              </a:tr>
              <a:tr h="137160">
                <a:tc rowSpan="6">
                  <a:txBody>
                    <a:bodyPr/>
                    <a:lstStyle/>
                    <a:p>
                      <a:pPr algn="l"/>
                      <a:r>
                        <a:rPr kumimoji="1" lang="ja-JP" altLang="en-US" sz="1200">
                          <a:solidFill>
                            <a:schemeClr val="bg1"/>
                          </a:solidFill>
                          <a:latin typeface="Meiryo UI" panose="020B0604030504040204" pitchFamily="50" charset="-128"/>
                          <a:ea typeface="Meiryo UI" panose="020B0604030504040204" pitchFamily="50" charset="-128"/>
                        </a:rPr>
                        <a:t>リクエストボディ</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a:solidFill>
                            <a:schemeClr val="bg1"/>
                          </a:solidFill>
                          <a:latin typeface="Meiryo UI" panose="020B0604030504040204" pitchFamily="50" charset="-128"/>
                          <a:ea typeface="Meiryo UI" panose="020B0604030504040204" pitchFamily="50" charset="-128"/>
                        </a:rPr>
                        <a:t>説明</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solidFill>
                            <a:schemeClr val="bg1"/>
                          </a:solidFill>
                          <a:latin typeface="Meiryo UI" panose="020B0604030504040204" pitchFamily="50" charset="-128"/>
                          <a:ea typeface="Meiryo UI" panose="020B0604030504040204" pitchFamily="50" charset="-128"/>
                        </a:rPr>
                        <a:t>参考値</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extLst>
                  <a:ext uri="{0D108BD9-81ED-4DB2-BD59-A6C34878D82A}">
                    <a16:rowId xmlns:a16="http://schemas.microsoft.com/office/drawing/2014/main" val="2436271657"/>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err="1">
                          <a:latin typeface="Meiryo UI" panose="020B0604030504040204" pitchFamily="50" charset="-128"/>
                          <a:ea typeface="Meiryo UI" panose="020B0604030504040204" pitchFamily="50" charset="-128"/>
                        </a:rPr>
                        <a:t>access_token</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アクセストークン</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200" dirty="0">
                          <a:latin typeface="Meiryo UI" panose="020B0604030504040204" pitchFamily="50" charset="-128"/>
                          <a:ea typeface="Meiryo UI" panose="020B0604030504040204" pitchFamily="50" charset="-128"/>
                        </a:rPr>
                        <a:t>提供者</a:t>
                      </a:r>
                      <a:r>
                        <a:rPr kumimoji="1" lang="en-US" altLang="ja-JP" sz="1200" dirty="0">
                          <a:latin typeface="Meiryo UI" panose="020B0604030504040204" pitchFamily="50" charset="-128"/>
                          <a:ea typeface="Meiryo UI" panose="020B0604030504040204" pitchFamily="50" charset="-128"/>
                        </a:rPr>
                        <a:t>API</a:t>
                      </a:r>
                      <a:r>
                        <a:rPr kumimoji="1" lang="ja-JP" altLang="en-US" sz="1200" dirty="0">
                          <a:latin typeface="Meiryo UI" panose="020B0604030504040204" pitchFamily="50" charset="-128"/>
                          <a:ea typeface="Meiryo UI" panose="020B0604030504040204" pitchFamily="50" charset="-128"/>
                        </a:rPr>
                        <a:t>トークン取得にて取得した</a:t>
                      </a:r>
                      <a:r>
                        <a:rPr kumimoji="1" lang="en-US" altLang="ja-JP" sz="1200" dirty="0" err="1">
                          <a:latin typeface="Meiryo UI" panose="020B0604030504040204" pitchFamily="50" charset="-128"/>
                          <a:ea typeface="Meiryo UI" panose="020B0604030504040204" pitchFamily="50" charset="-128"/>
                        </a:rPr>
                        <a:t>access_token</a:t>
                      </a:r>
                      <a:r>
                        <a:rPr kumimoji="1" lang="ja-JP" altLang="en-US" sz="1200" dirty="0">
                          <a:latin typeface="Meiryo UI" panose="020B0604030504040204" pitchFamily="50" charset="-128"/>
                          <a:ea typeface="Meiryo UI" panose="020B0604030504040204" pitchFamily="50" charset="-128"/>
                        </a:rPr>
                        <a:t>を設定</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1624320924"/>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provider_id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提供者</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データ提供者の</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ユーザ</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を指定</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645653708"/>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consumer_id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利用者</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データ利用者の</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ユーザ</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を指定</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 </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配列形式で複数設定可</a:t>
                      </a:r>
                    </a:p>
                  </a:txBody>
                  <a:tcPr/>
                </a:tc>
                <a:extLst>
                  <a:ext uri="{0D108BD9-81ED-4DB2-BD59-A6C34878D82A}">
                    <a16:rowId xmlns:a16="http://schemas.microsoft.com/office/drawing/2014/main" val="1104066091"/>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resource_url</a:t>
                      </a:r>
                    </a:p>
                  </a:txBody>
                  <a:tcPr/>
                </a:tc>
                <a:tc>
                  <a:txBody>
                    <a:bodyPr/>
                    <a:lstStyle/>
                    <a:p>
                      <a:r>
                        <a:rPr kumimoji="1" lang="ja-JP" altLang="en-US" sz="1200" dirty="0">
                          <a:latin typeface="Meiryo UI" panose="020B0604030504040204" pitchFamily="50" charset="-128"/>
                          <a:ea typeface="Meiryo UI" panose="020B0604030504040204" pitchFamily="50" charset="-128"/>
                        </a:rPr>
                        <a:t>リソース</a:t>
                      </a:r>
                      <a:r>
                        <a:rPr kumimoji="1" lang="en-US" altLang="ja-JP" sz="1200" dirty="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hlinkClick r:id="rId2"/>
                        </a:rPr>
                        <a:t>“http://data-server/sample.csv</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85830273"/>
                  </a:ext>
                </a:extLst>
              </a:tr>
              <a:tr h="137160">
                <a:tc vMerge="1">
                  <a:txBody>
                    <a:bodyPr/>
                    <a:lstStyle/>
                    <a:p>
                      <a:pPr algn="l"/>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74526615"/>
                  </a:ext>
                </a:extLst>
              </a:tr>
              <a:tr h="137160">
                <a:tc rowSpan="2">
                  <a:txBody>
                    <a:bodyPr/>
                    <a:lstStyle/>
                    <a:p>
                      <a:pPr algn="l"/>
                      <a:r>
                        <a:rPr kumimoji="1" lang="ja-JP" altLang="en-US" sz="1200">
                          <a:solidFill>
                            <a:schemeClr val="bg1"/>
                          </a:solidFill>
                          <a:latin typeface="Meiryo UI" panose="020B0604030504040204" pitchFamily="50" charset="-128"/>
                          <a:ea typeface="Meiryo UI" panose="020B0604030504040204" pitchFamily="50" charset="-128"/>
                        </a:rPr>
                        <a:t>レスポンスデータ</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solidFill>
                            <a:schemeClr val="bg1"/>
                          </a:solidFill>
                          <a:latin typeface="Meiryo UI" panose="020B0604030504040204" pitchFamily="50" charset="-128"/>
                          <a:ea typeface="Meiryo UI" panose="020B0604030504040204" pitchFamily="50" charset="-128"/>
                        </a:rPr>
                        <a:t>項目</a:t>
                      </a:r>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r>
                        <a:rPr kumimoji="1" lang="ja-JP" altLang="en-US" sz="1200">
                          <a:solidFill>
                            <a:schemeClr val="bg1"/>
                          </a:solidFill>
                          <a:latin typeface="Meiryo UI" panose="020B0604030504040204" pitchFamily="50" charset="-128"/>
                          <a:ea typeface="Meiryo UI" panose="020B0604030504040204" pitchFamily="50" charset="-128"/>
                        </a:rPr>
                        <a:t>説明</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solidFill>
                            <a:schemeClr val="bg1"/>
                          </a:solidFill>
                          <a:latin typeface="Meiryo UI" panose="020B0604030504040204" pitchFamily="50" charset="-128"/>
                          <a:ea typeface="Meiryo UI" panose="020B0604030504040204" pitchFamily="50" charset="-128"/>
                        </a:rPr>
                        <a:t>参考値</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solidFill>
                      <a:srgbClr val="4472C4"/>
                    </a:solidFill>
                  </a:tcPr>
                </a:tc>
                <a:extLst>
                  <a:ext uri="{0D108BD9-81ED-4DB2-BD59-A6C34878D82A}">
                    <a16:rowId xmlns:a16="http://schemas.microsoft.com/office/drawing/2014/main" val="653418476"/>
                  </a:ext>
                </a:extLst>
              </a:tr>
              <a:tr h="137160">
                <a:tc vMerge="1">
                  <a:txBody>
                    <a:bodyPr/>
                    <a:lstStyle/>
                    <a:p>
                      <a:pPr algn="l"/>
                      <a:endParaRPr kumimoji="1" lang="en-US" altLang="ja-JP" sz="1200" dirty="0">
                        <a:solidFill>
                          <a:schemeClr val="bg1"/>
                        </a:solidFill>
                        <a:latin typeface="Meiryo UI" panose="020B0604030504040204" pitchFamily="50" charset="-128"/>
                        <a:ea typeface="Meiryo UI" panose="020B0604030504040204" pitchFamily="50" charset="-128"/>
                      </a:endParaRPr>
                    </a:p>
                  </a:txBody>
                  <a:tcPr>
                    <a:solidFill>
                      <a:schemeClr val="accent5"/>
                    </a:solidFill>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98764859"/>
                  </a:ext>
                </a:extLst>
              </a:tr>
            </a:tbl>
          </a:graphicData>
        </a:graphic>
      </p:graphicFrame>
      <p:sp>
        <p:nvSpPr>
          <p:cNvPr id="3" name="テキスト ボックス 2">
            <a:extLst>
              <a:ext uri="{FF2B5EF4-FFF2-40B4-BE49-F238E27FC236}">
                <a16:creationId xmlns:a16="http://schemas.microsoft.com/office/drawing/2014/main" id="{441B78F0-FDCC-230A-323A-827CE44D2D41}"/>
              </a:ext>
            </a:extLst>
          </p:cNvPr>
          <p:cNvSpPr txBox="1"/>
          <p:nvPr/>
        </p:nvSpPr>
        <p:spPr>
          <a:xfrm>
            <a:off x="182126" y="4839886"/>
            <a:ext cx="9612086" cy="1099457"/>
          </a:xfrm>
          <a:prstGeom prst="rect">
            <a:avLst/>
          </a:prstGeom>
          <a:noFill/>
          <a:ln>
            <a:noFill/>
          </a:ln>
        </p:spPr>
        <p:txBody>
          <a:bodyPr wrap="square" rtlCol="0" anchor="t" anchorCtr="0">
            <a:noAutofit/>
          </a:bodyPr>
          <a:lstStyle/>
          <a:p>
            <a:r>
              <a:rPr lang="ja-JP" altLang="en-US" sz="1000" dirty="0">
                <a:latin typeface="Meiryo UI" panose="020B0604030504040204" pitchFamily="50" charset="-128"/>
                <a:ea typeface="Meiryo UI" panose="020B0604030504040204" pitchFamily="50" charset="-128"/>
              </a:rPr>
              <a:t>■</a:t>
            </a:r>
            <a:r>
              <a:rPr lang="en-US" altLang="ja-JP" sz="1000" dirty="0">
                <a:latin typeface="Meiryo UI" panose="020B0604030504040204" pitchFamily="50" charset="-128"/>
                <a:ea typeface="Meiryo UI" panose="020B0604030504040204" pitchFamily="50" charset="-128"/>
              </a:rPr>
              <a:t>curl</a:t>
            </a:r>
            <a:r>
              <a:rPr lang="ja-JP" altLang="en-US" sz="1000" dirty="0">
                <a:latin typeface="Meiryo UI" panose="020B0604030504040204" pitchFamily="50" charset="-128"/>
                <a:ea typeface="Meiryo UI" panose="020B0604030504040204" pitchFamily="50" charset="-128"/>
              </a:rPr>
              <a:t>例</a:t>
            </a:r>
            <a:endParaRPr lang="en-US" altLang="ja-JP" sz="1000" dirty="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curl -X 'DELETE' \</a:t>
            </a:r>
          </a:p>
          <a:p>
            <a:r>
              <a:rPr lang="en-US" altLang="ja-JP" sz="1000" dirty="0">
                <a:latin typeface="Meiryo UI" panose="020B0604030504040204" pitchFamily="50" charset="-128"/>
                <a:ea typeface="Meiryo UI" panose="020B0604030504040204" pitchFamily="50" charset="-128"/>
              </a:rPr>
              <a:t>  ‘http://</a:t>
            </a:r>
            <a:r>
              <a:rPr lang="ja-JP" altLang="en-US" sz="1000" dirty="0">
                <a:latin typeface="Meiryo UI" panose="020B0604030504040204" pitchFamily="50" charset="-128"/>
                <a:ea typeface="Meiryo UI" panose="020B0604030504040204" pitchFamily="50" charset="-128"/>
              </a:rPr>
              <a:t>認可サーバ</a:t>
            </a:r>
            <a:r>
              <a:rPr lang="en-US" altLang="ja-JP" sz="1000" dirty="0">
                <a:latin typeface="Meiryo UI" panose="020B0604030504040204" pitchFamily="50" charset="-128"/>
                <a:ea typeface="Meiryo UI" panose="020B0604030504040204" pitchFamily="50" charset="-128"/>
              </a:rPr>
              <a:t>/cadde/</a:t>
            </a:r>
            <a:r>
              <a:rPr lang="en-US" altLang="ja-JP" sz="1000" dirty="0" err="1">
                <a:latin typeface="Meiryo UI" panose="020B0604030504040204" pitchFamily="50" charset="-128"/>
                <a:ea typeface="Meiryo UI" panose="020B0604030504040204" pitchFamily="50" charset="-128"/>
              </a:rPr>
              <a:t>api</a:t>
            </a:r>
            <a:r>
              <a:rPr lang="en-US" altLang="ja-JP" sz="1000" dirty="0">
                <a:latin typeface="Meiryo UI" panose="020B0604030504040204" pitchFamily="50" charset="-128"/>
                <a:ea typeface="Meiryo UI" panose="020B0604030504040204" pitchFamily="50" charset="-128"/>
              </a:rPr>
              <a:t>/v1/authorization/provider' \</a:t>
            </a:r>
          </a:p>
          <a:p>
            <a:r>
              <a:rPr lang="en-US" altLang="ja-JP" sz="1000" dirty="0">
                <a:latin typeface="Meiryo UI" panose="020B0604030504040204" pitchFamily="50" charset="-128"/>
                <a:ea typeface="Meiryo UI" panose="020B0604030504040204" pitchFamily="50" charset="-128"/>
              </a:rPr>
              <a:t>  -H 'accept: application/</a:t>
            </a:r>
            <a:r>
              <a:rPr lang="en-US" altLang="ja-JP" sz="1000" dirty="0" err="1">
                <a:latin typeface="Meiryo UI" panose="020B0604030504040204" pitchFamily="50" charset="-128"/>
                <a:ea typeface="Meiryo UI" panose="020B0604030504040204" pitchFamily="50" charset="-128"/>
              </a:rPr>
              <a:t>json</a:t>
            </a:r>
            <a:r>
              <a:rPr lang="en-US" altLang="ja-JP" sz="1000" dirty="0">
                <a:latin typeface="Meiryo UI" panose="020B0604030504040204" pitchFamily="50" charset="-128"/>
                <a:ea typeface="Meiryo UI" panose="020B0604030504040204" pitchFamily="50" charset="-128"/>
              </a:rPr>
              <a:t>' \</a:t>
            </a:r>
          </a:p>
          <a:p>
            <a:r>
              <a:rPr lang="en-US" altLang="ja-JP" sz="1000" dirty="0">
                <a:latin typeface="Meiryo UI" panose="020B0604030504040204" pitchFamily="50" charset="-128"/>
                <a:ea typeface="Meiryo UI" panose="020B0604030504040204" pitchFamily="50" charset="-128"/>
              </a:rPr>
              <a:t>  -H 'Content-Type: application/</a:t>
            </a:r>
            <a:r>
              <a:rPr lang="en-US" altLang="ja-JP" sz="1000" dirty="0" err="1">
                <a:latin typeface="Meiryo UI" panose="020B0604030504040204" pitchFamily="50" charset="-128"/>
                <a:ea typeface="Meiryo UI" panose="020B0604030504040204" pitchFamily="50" charset="-128"/>
              </a:rPr>
              <a:t>json</a:t>
            </a:r>
            <a:r>
              <a:rPr lang="en-US" altLang="ja-JP" sz="1000" dirty="0">
                <a:latin typeface="Meiryo UI" panose="020B0604030504040204" pitchFamily="50" charset="-128"/>
                <a:ea typeface="Meiryo UI" panose="020B0604030504040204" pitchFamily="50" charset="-128"/>
              </a:rPr>
              <a:t>' \</a:t>
            </a:r>
          </a:p>
          <a:p>
            <a:r>
              <a:rPr lang="en-US" altLang="ja-JP" sz="1000" dirty="0">
                <a:latin typeface="Meiryo UI" panose="020B0604030504040204" pitchFamily="50" charset="-128"/>
                <a:ea typeface="Meiryo UI" panose="020B0604030504040204" pitchFamily="50" charset="-128"/>
              </a:rPr>
              <a:t>  -d '{</a:t>
            </a:r>
          </a:p>
          <a:p>
            <a:r>
              <a:rPr lang="en-US" altLang="ja-JP" sz="1000" dirty="0">
                <a:latin typeface="Meiryo UI" panose="020B0604030504040204" pitchFamily="50" charset="-128"/>
                <a:ea typeface="Meiryo UI" panose="020B0604030504040204" pitchFamily="50" charset="-128"/>
              </a:rPr>
              <a:t>  "</a:t>
            </a:r>
            <a:r>
              <a:rPr lang="en-US" altLang="ja-JP" sz="1000" dirty="0" err="1">
                <a:latin typeface="Meiryo UI" panose="020B0604030504040204" pitchFamily="50" charset="-128"/>
                <a:ea typeface="Meiryo UI" panose="020B0604030504040204" pitchFamily="50" charset="-128"/>
              </a:rPr>
              <a:t>access_token</a:t>
            </a:r>
            <a:r>
              <a:rPr lang="en-US" altLang="ja-JP" sz="1000" dirty="0">
                <a:latin typeface="Meiryo UI" panose="020B0604030504040204" pitchFamily="50" charset="-128"/>
                <a:ea typeface="Meiryo UI" panose="020B0604030504040204" pitchFamily="50" charset="-128"/>
              </a:rPr>
              <a:t>": "string",</a:t>
            </a:r>
          </a:p>
          <a:p>
            <a:r>
              <a:rPr lang="en-US" altLang="ja-JP" sz="1000" dirty="0">
                <a:latin typeface="Meiryo UI" panose="020B0604030504040204" pitchFamily="50" charset="-128"/>
                <a:ea typeface="Meiryo UI" panose="020B0604030504040204" pitchFamily="50" charset="-128"/>
              </a:rPr>
              <a:t>  "</a:t>
            </a:r>
            <a:r>
              <a:rPr lang="en-US" altLang="ja-JP" sz="1000" dirty="0" err="1">
                <a:latin typeface="Meiryo UI" panose="020B0604030504040204" pitchFamily="50" charset="-128"/>
                <a:ea typeface="Meiryo UI" panose="020B0604030504040204" pitchFamily="50" charset="-128"/>
              </a:rPr>
              <a:t>provider_id</a:t>
            </a:r>
            <a:r>
              <a:rPr lang="en-US" altLang="ja-JP" sz="1000" dirty="0">
                <a:latin typeface="Meiryo UI" panose="020B0604030504040204" pitchFamily="50" charset="-128"/>
                <a:ea typeface="Meiryo UI" panose="020B0604030504040204" pitchFamily="50" charset="-128"/>
              </a:rPr>
              <a:t>": "string",</a:t>
            </a:r>
          </a:p>
          <a:p>
            <a:r>
              <a:rPr lang="en-US" altLang="ja-JP" sz="1000" dirty="0">
                <a:latin typeface="Meiryo UI" panose="020B0604030504040204" pitchFamily="50" charset="-128"/>
                <a:ea typeface="Meiryo UI" panose="020B0604030504040204" pitchFamily="50" charset="-128"/>
              </a:rPr>
              <a:t>  "</a:t>
            </a:r>
            <a:r>
              <a:rPr lang="en-US" altLang="ja-JP" sz="1000" dirty="0" err="1">
                <a:latin typeface="Meiryo UI" panose="020B0604030504040204" pitchFamily="50" charset="-128"/>
                <a:ea typeface="Meiryo UI" panose="020B0604030504040204" pitchFamily="50" charset="-128"/>
              </a:rPr>
              <a:t>consumer_id</a:t>
            </a:r>
            <a:r>
              <a:rPr lang="en-US" altLang="ja-JP" sz="1000" dirty="0">
                <a:latin typeface="Meiryo UI" panose="020B0604030504040204" pitchFamily="50" charset="-128"/>
                <a:ea typeface="Meiryo UI" panose="020B0604030504040204" pitchFamily="50" charset="-128"/>
              </a:rPr>
              <a:t>": [</a:t>
            </a:r>
          </a:p>
          <a:p>
            <a:r>
              <a:rPr lang="en-US" altLang="ja-JP" sz="1000" dirty="0">
                <a:latin typeface="Meiryo UI" panose="020B0604030504040204" pitchFamily="50" charset="-128"/>
                <a:ea typeface="Meiryo UI" panose="020B0604030504040204" pitchFamily="50" charset="-128"/>
              </a:rPr>
              <a:t>    "string"</a:t>
            </a:r>
          </a:p>
          <a:p>
            <a:r>
              <a:rPr lang="en-US" altLang="ja-JP" sz="1000" dirty="0">
                <a:latin typeface="Meiryo UI" panose="020B0604030504040204" pitchFamily="50" charset="-128"/>
                <a:ea typeface="Meiryo UI" panose="020B0604030504040204" pitchFamily="50" charset="-128"/>
              </a:rPr>
              <a:t>  ],</a:t>
            </a:r>
          </a:p>
          <a:p>
            <a:r>
              <a:rPr lang="en-US" altLang="ja-JP" sz="1000" dirty="0">
                <a:latin typeface="Meiryo UI" panose="020B0604030504040204" pitchFamily="50" charset="-128"/>
                <a:ea typeface="Meiryo UI" panose="020B0604030504040204" pitchFamily="50" charset="-128"/>
              </a:rPr>
              <a:t>  "</a:t>
            </a:r>
            <a:r>
              <a:rPr lang="en-US" altLang="ja-JP" sz="1000" dirty="0" err="1">
                <a:latin typeface="Meiryo UI" panose="020B0604030504040204" pitchFamily="50" charset="-128"/>
                <a:ea typeface="Meiryo UI" panose="020B0604030504040204" pitchFamily="50" charset="-128"/>
              </a:rPr>
              <a:t>resource_url</a:t>
            </a:r>
            <a:r>
              <a:rPr lang="en-US" altLang="ja-JP" sz="1000" dirty="0">
                <a:latin typeface="Meiryo UI" panose="020B0604030504040204" pitchFamily="50" charset="-128"/>
                <a:ea typeface="Meiryo UI" panose="020B0604030504040204" pitchFamily="50" charset="-128"/>
              </a:rPr>
              <a:t>": "string"</a:t>
            </a:r>
          </a:p>
          <a:p>
            <a:r>
              <a:rPr lang="en-US" altLang="ja-JP" sz="1000" dirty="0">
                <a:latin typeface="Meiryo UI" panose="020B0604030504040204" pitchFamily="50" charset="-128"/>
                <a:ea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832B17CD-DC49-82FE-65DB-EAD74D9CAD9D}"/>
              </a:ext>
            </a:extLst>
          </p:cNvPr>
          <p:cNvSpPr/>
          <p:nvPr/>
        </p:nvSpPr>
        <p:spPr bwMode="auto">
          <a:xfrm>
            <a:off x="7760160" y="170797"/>
            <a:ext cx="2104809" cy="326153"/>
          </a:xfrm>
          <a:prstGeom prst="rect">
            <a:avLst/>
          </a:prstGeom>
          <a:ln w="25400">
            <a:solidFill>
              <a:srgbClr val="C00000"/>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提供者</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用</a:t>
            </a:r>
            <a:r>
              <a:rPr kumimoji="1" lang="en-US" altLang="ja-JP" sz="1200" dirty="0">
                <a:latin typeface="Meiryo UI" panose="020B0604030504040204" pitchFamily="50" charset="-128"/>
                <a:ea typeface="Meiryo UI" panose="020B0604030504040204" pitchFamily="50" charset="-128"/>
              </a:rPr>
              <a:t>API</a:t>
            </a:r>
          </a:p>
        </p:txBody>
      </p:sp>
    </p:spTree>
    <p:extLst>
      <p:ext uri="{BB962C8B-B14F-4D97-AF65-F5344CB8AC3E}">
        <p14:creationId xmlns:p14="http://schemas.microsoft.com/office/powerpoint/2010/main" val="2594231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2000" dirty="0">
                <a:latin typeface="Meiryo UI" panose="020B0604030504040204" pitchFamily="50" charset="-128"/>
                <a:ea typeface="Meiryo UI" panose="020B0604030504040204" pitchFamily="50" charset="-128"/>
              </a:rPr>
              <a:t>6.</a:t>
            </a:r>
            <a:r>
              <a:rPr lang="ja-JP" altLang="en-US" sz="2000" dirty="0">
                <a:latin typeface="Meiryo UI" panose="020B0604030504040204" pitchFamily="50" charset="-128"/>
                <a:ea typeface="Meiryo UI" panose="020B0604030504040204" pitchFamily="50" charset="-128"/>
              </a:rPr>
              <a:t> 使用</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一覧</a:t>
            </a:r>
            <a:endParaRPr kumimoji="1" lang="ja-JP" altLang="en-US" sz="20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30810"/>
            <a:ext cx="9482454" cy="432000"/>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認証認可を構成するために使用する</a:t>
            </a:r>
            <a:r>
              <a:rPr lang="en-US" altLang="ja-JP" sz="1600" dirty="0">
                <a:latin typeface="Meiryo UI" panose="020B0604030504040204" pitchFamily="50" charset="-128"/>
                <a:ea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rPr>
              <a:t>一覧を以下に示す。</a:t>
            </a:r>
            <a:endParaRPr lang="en-US" altLang="ja-JP" sz="1600" dirty="0">
              <a:latin typeface="Meiryo UI" panose="020B0604030504040204" pitchFamily="50" charset="-128"/>
              <a:ea typeface="Meiryo UI" panose="020B0604030504040204" pitchFamily="50" charset="-128"/>
            </a:endParaRPr>
          </a:p>
        </p:txBody>
      </p:sp>
      <p:graphicFrame>
        <p:nvGraphicFramePr>
          <p:cNvPr id="4" name="表 129">
            <a:extLst>
              <a:ext uri="{FF2B5EF4-FFF2-40B4-BE49-F238E27FC236}">
                <a16:creationId xmlns:a16="http://schemas.microsoft.com/office/drawing/2014/main" id="{7E2CC1A5-9216-420C-BCEB-4806D0345E0B}"/>
              </a:ext>
            </a:extLst>
          </p:cNvPr>
          <p:cNvGraphicFramePr>
            <a:graphicFrameLocks noGrp="1"/>
          </p:cNvGraphicFramePr>
          <p:nvPr>
            <p:extLst>
              <p:ext uri="{D42A27DB-BD31-4B8C-83A1-F6EECF244321}">
                <p14:modId xmlns:p14="http://schemas.microsoft.com/office/powerpoint/2010/main" val="3650681718"/>
              </p:ext>
            </p:extLst>
          </p:nvPr>
        </p:nvGraphicFramePr>
        <p:xfrm>
          <a:off x="335602" y="1143746"/>
          <a:ext cx="9129042" cy="2590800"/>
        </p:xfrm>
        <a:graphic>
          <a:graphicData uri="http://schemas.openxmlformats.org/drawingml/2006/table">
            <a:tbl>
              <a:tblPr>
                <a:tableStyleId>{BC89EF96-8CEA-46FF-86C4-4CE0E7609802}</a:tableStyleId>
              </a:tblPr>
              <a:tblGrid>
                <a:gridCol w="389255">
                  <a:extLst>
                    <a:ext uri="{9D8B030D-6E8A-4147-A177-3AD203B41FA5}">
                      <a16:colId xmlns:a16="http://schemas.microsoft.com/office/drawing/2014/main" val="2913863535"/>
                    </a:ext>
                  </a:extLst>
                </a:gridCol>
                <a:gridCol w="1843371">
                  <a:extLst>
                    <a:ext uri="{9D8B030D-6E8A-4147-A177-3AD203B41FA5}">
                      <a16:colId xmlns:a16="http://schemas.microsoft.com/office/drawing/2014/main" val="3132160870"/>
                    </a:ext>
                  </a:extLst>
                </a:gridCol>
                <a:gridCol w="3473343">
                  <a:extLst>
                    <a:ext uri="{9D8B030D-6E8A-4147-A177-3AD203B41FA5}">
                      <a16:colId xmlns:a16="http://schemas.microsoft.com/office/drawing/2014/main" val="960584879"/>
                    </a:ext>
                  </a:extLst>
                </a:gridCol>
                <a:gridCol w="1849070">
                  <a:extLst>
                    <a:ext uri="{9D8B030D-6E8A-4147-A177-3AD203B41FA5}">
                      <a16:colId xmlns:a16="http://schemas.microsoft.com/office/drawing/2014/main" val="2660938550"/>
                    </a:ext>
                  </a:extLst>
                </a:gridCol>
                <a:gridCol w="1574003">
                  <a:extLst>
                    <a:ext uri="{9D8B030D-6E8A-4147-A177-3AD203B41FA5}">
                      <a16:colId xmlns:a16="http://schemas.microsoft.com/office/drawing/2014/main" val="3324736396"/>
                    </a:ext>
                  </a:extLst>
                </a:gridCol>
              </a:tblGrid>
              <a:tr h="0">
                <a:tc>
                  <a:txBody>
                    <a:bodyPr/>
                    <a:lstStyle/>
                    <a:p>
                      <a:pPr algn="ctr"/>
                      <a:r>
                        <a:rPr kumimoji="1" lang="en-US" altLang="ja-JP" sz="1400" b="1" dirty="0">
                          <a:latin typeface="Meiryo UI" panose="020B0604030504040204" pitchFamily="50" charset="-128"/>
                          <a:ea typeface="Meiryo UI" panose="020B0604030504040204" pitchFamily="50" charset="-128"/>
                        </a:rPr>
                        <a:t>#</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en-US" altLang="ja-JP" sz="1400" b="1" dirty="0">
                          <a:latin typeface="Meiryo UI" panose="020B0604030504040204" pitchFamily="50" charset="-128"/>
                          <a:ea typeface="Meiryo UI" panose="020B0604030504040204" pitchFamily="50" charset="-128"/>
                        </a:rPr>
                        <a:t>OSS</a:t>
                      </a:r>
                      <a:r>
                        <a:rPr kumimoji="1" lang="ja-JP" altLang="en-US" sz="1400" b="1" dirty="0">
                          <a:latin typeface="Meiryo UI" panose="020B0604030504040204" pitchFamily="50" charset="-128"/>
                          <a:ea typeface="Meiryo UI" panose="020B0604030504040204" pitchFamily="50" charset="-128"/>
                        </a:rPr>
                        <a:t>名</a:t>
                      </a:r>
                    </a:p>
                  </a:txBody>
                  <a:tcPr>
                    <a:solidFill>
                      <a:schemeClr val="accent1">
                        <a:lumMod val="20000"/>
                        <a:lumOff val="80000"/>
                      </a:schemeClr>
                    </a:solidFill>
                  </a:tcPr>
                </a:tc>
                <a:tc>
                  <a:txBody>
                    <a:bodyPr/>
                    <a:lstStyle/>
                    <a:p>
                      <a:pPr algn="l"/>
                      <a:r>
                        <a:rPr kumimoji="1" lang="ja-JP" altLang="en-US" sz="1400" b="1" dirty="0">
                          <a:latin typeface="Meiryo UI" panose="020B0604030504040204" pitchFamily="50" charset="-128"/>
                          <a:ea typeface="Meiryo UI" panose="020B0604030504040204" pitchFamily="50" charset="-128"/>
                        </a:rPr>
                        <a:t>概要</a:t>
                      </a:r>
                    </a:p>
                  </a:txBody>
                  <a:tcPr>
                    <a:solidFill>
                      <a:schemeClr val="accent1">
                        <a:lumMod val="20000"/>
                        <a:lumOff val="80000"/>
                      </a:schemeClr>
                    </a:solidFill>
                  </a:tcPr>
                </a:tc>
                <a:tc>
                  <a:txBody>
                    <a:bodyPr/>
                    <a:lstStyle/>
                    <a:p>
                      <a:pPr algn="l"/>
                      <a:r>
                        <a:rPr kumimoji="1" lang="ja-JP" altLang="en-US" sz="1400" b="1" dirty="0">
                          <a:latin typeface="Meiryo UI" panose="020B0604030504040204" pitchFamily="50" charset="-128"/>
                          <a:ea typeface="Meiryo UI" panose="020B0604030504040204" pitchFamily="50" charset="-128"/>
                        </a:rPr>
                        <a:t>ライセンス</a:t>
                      </a:r>
                    </a:p>
                  </a:txBody>
                  <a:tcPr>
                    <a:solidFill>
                      <a:schemeClr val="accent1">
                        <a:lumMod val="20000"/>
                        <a:lumOff val="80000"/>
                      </a:schemeClr>
                    </a:solidFill>
                  </a:tcPr>
                </a:tc>
                <a:tc>
                  <a:txBody>
                    <a:bodyPr/>
                    <a:lstStyle/>
                    <a:p>
                      <a:pPr algn="l"/>
                      <a:r>
                        <a:rPr kumimoji="1" lang="ja-JP" altLang="en-US" sz="1400" b="1" dirty="0">
                          <a:latin typeface="Meiryo UI" panose="020B0604030504040204" pitchFamily="50" charset="-128"/>
                          <a:ea typeface="Meiryo UI" panose="020B0604030504040204" pitchFamily="50" charset="-128"/>
                        </a:rPr>
                        <a:t>備考</a:t>
                      </a:r>
                    </a:p>
                  </a:txBody>
                  <a:tcPr>
                    <a:solidFill>
                      <a:schemeClr val="accent1">
                        <a:lumMod val="20000"/>
                        <a:lumOff val="80000"/>
                      </a:schemeClr>
                    </a:solidFill>
                  </a:tcPr>
                </a:tc>
                <a:extLst>
                  <a:ext uri="{0D108BD9-81ED-4DB2-BD59-A6C34878D82A}">
                    <a16:rowId xmlns:a16="http://schemas.microsoft.com/office/drawing/2014/main" val="3357424517"/>
                  </a:ext>
                </a:extLst>
              </a:tr>
              <a:tr h="0">
                <a:tc>
                  <a:txBody>
                    <a:bodyPr/>
                    <a:lstStyle/>
                    <a:p>
                      <a:pPr algn="r"/>
                      <a:r>
                        <a:rPr kumimoji="1" lang="en-US" altLang="ja-JP" sz="1400" dirty="0">
                          <a:latin typeface="Meiryo UI" panose="020B0604030504040204" pitchFamily="50" charset="-128"/>
                          <a:ea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400" dirty="0">
                          <a:latin typeface="Meiryo UI" panose="020B0604030504040204" pitchFamily="50" charset="-128"/>
                          <a:ea typeface="Meiryo UI" panose="020B0604030504040204" pitchFamily="50" charset="-128"/>
                        </a:rPr>
                        <a:t>Docker</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400" dirty="0">
                          <a:latin typeface="Meiryo UI" panose="020B0604030504040204" pitchFamily="50" charset="-128"/>
                          <a:ea typeface="Meiryo UI" panose="020B0604030504040204" pitchFamily="50" charset="-128"/>
                        </a:rPr>
                        <a:t>コンテナ仮想化用プラットフォーム</a:t>
                      </a:r>
                    </a:p>
                  </a:txBody>
                  <a:tcPr/>
                </a:tc>
                <a:tc>
                  <a:txBody>
                    <a:bodyPr/>
                    <a:lstStyle/>
                    <a:p>
                      <a:pPr algn="l"/>
                      <a:r>
                        <a:rPr kumimoji="1" lang="en-US" altLang="ja-JP" sz="1400" dirty="0">
                          <a:latin typeface="Meiryo UI" panose="020B0604030504040204" pitchFamily="50" charset="-128"/>
                          <a:ea typeface="Meiryo UI" panose="020B0604030504040204" pitchFamily="50" charset="-128"/>
                        </a:rPr>
                        <a:t>Apache License 2.0</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8407796"/>
                  </a:ext>
                </a:extLst>
              </a:tr>
              <a:tr h="0">
                <a:tc>
                  <a:txBody>
                    <a:bodyPr/>
                    <a:lstStyle/>
                    <a:p>
                      <a:pPr algn="r"/>
                      <a:r>
                        <a:rPr kumimoji="1" lang="en-US" altLang="ja-JP" sz="1400" dirty="0">
                          <a:latin typeface="Meiryo UI" panose="020B0604030504040204" pitchFamily="50" charset="-128"/>
                          <a:ea typeface="Meiryo UI" panose="020B0604030504040204" pitchFamily="50" charset="-128"/>
                        </a:rPr>
                        <a:t>2</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400" dirty="0">
                          <a:latin typeface="Meiryo UI" panose="020B0604030504040204" pitchFamily="50" charset="-128"/>
                          <a:ea typeface="Meiryo UI" panose="020B0604030504040204" pitchFamily="50" charset="-128"/>
                        </a:rPr>
                        <a:t>Docker-Compose</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400" dirty="0">
                          <a:latin typeface="Meiryo UI" panose="020B0604030504040204" pitchFamily="50" charset="-128"/>
                          <a:ea typeface="Meiryo UI" panose="020B0604030504040204" pitchFamily="50" charset="-128"/>
                        </a:rPr>
                        <a:t>複数のコンテナを一つの纏めるためてサービスとして提供するために使用</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Apache License 2.0</a:t>
                      </a:r>
                      <a:endParaRPr kumimoji="1" lang="ja-JP" altLang="en-US" sz="1400" dirty="0">
                        <a:latin typeface="Meiryo UI" panose="020B0604030504040204" pitchFamily="50" charset="-128"/>
                        <a:ea typeface="Meiryo UI" panose="020B0604030504040204" pitchFamily="50" charset="-128"/>
                      </a:endParaRPr>
                    </a:p>
                    <a:p>
                      <a:pPr algn="l"/>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45655212"/>
                  </a:ext>
                </a:extLst>
              </a:tr>
              <a:tr h="0">
                <a:tc>
                  <a:txBody>
                    <a:bodyPr/>
                    <a:lstStyle/>
                    <a:p>
                      <a:pPr algn="r"/>
                      <a:r>
                        <a:rPr kumimoji="1" lang="en-US" altLang="ja-JP" sz="1400" dirty="0">
                          <a:latin typeface="Meiryo UI" panose="020B0604030504040204" pitchFamily="50" charset="-128"/>
                          <a:ea typeface="Meiryo UI" panose="020B0604030504040204" pitchFamily="50" charset="-128"/>
                        </a:rPr>
                        <a:t>3</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400" dirty="0">
                          <a:latin typeface="Meiryo UI" panose="020B0604030504040204" pitchFamily="50" charset="-128"/>
                          <a:ea typeface="Meiryo UI" panose="020B0604030504040204" pitchFamily="50" charset="-128"/>
                        </a:rPr>
                        <a:t>Nginx</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400" dirty="0">
                          <a:latin typeface="Meiryo UI" panose="020B0604030504040204" pitchFamily="50" charset="-128"/>
                          <a:ea typeface="Meiryo UI" panose="020B0604030504040204" pitchFamily="50" charset="-128"/>
                        </a:rPr>
                        <a:t>コネクタのリバースプロキシ</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400" dirty="0">
                          <a:latin typeface="Meiryo UI" panose="020B0604030504040204" pitchFamily="50" charset="-128"/>
                          <a:ea typeface="Meiryo UI" panose="020B0604030504040204" pitchFamily="50" charset="-128"/>
                        </a:rPr>
                        <a:t>BSD</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4590595"/>
                  </a:ext>
                </a:extLst>
              </a:tr>
              <a:tr h="0">
                <a:tc>
                  <a:txBody>
                    <a:bodyPr/>
                    <a:lstStyle/>
                    <a:p>
                      <a:pPr algn="r"/>
                      <a:r>
                        <a:rPr kumimoji="1" lang="en-US" altLang="ja-JP" sz="1400" dirty="0">
                          <a:latin typeface="Meiryo UI" panose="020B0604030504040204" pitchFamily="50" charset="-128"/>
                          <a:ea typeface="Meiryo UI" panose="020B0604030504040204" pitchFamily="50" charset="-128"/>
                        </a:rPr>
                        <a:t>4</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400" dirty="0">
                          <a:latin typeface="Meiryo UI" panose="020B0604030504040204" pitchFamily="50" charset="-128"/>
                          <a:ea typeface="Meiryo UI" panose="020B0604030504040204" pitchFamily="50" charset="-128"/>
                        </a:rPr>
                        <a:t>Keycloak</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400" dirty="0">
                          <a:latin typeface="Meiryo UI" panose="020B0604030504040204" pitchFamily="50" charset="-128"/>
                          <a:ea typeface="Meiryo UI" panose="020B0604030504040204" pitchFamily="50" charset="-128"/>
                        </a:rPr>
                        <a:t>認証認可サーバ</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Apache License 2.0</a:t>
                      </a:r>
                      <a:endParaRPr kumimoji="1" lang="ja-JP" altLang="en-US" sz="1400" dirty="0">
                        <a:latin typeface="Meiryo UI" panose="020B0604030504040204" pitchFamily="50" charset="-128"/>
                        <a:ea typeface="Meiryo UI" panose="020B0604030504040204" pitchFamily="50" charset="-128"/>
                      </a:endParaRPr>
                    </a:p>
                    <a:p>
                      <a:pPr algn="l"/>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80358292"/>
                  </a:ext>
                </a:extLst>
              </a:tr>
            </a:tbl>
          </a:graphicData>
        </a:graphic>
      </p:graphicFrame>
    </p:spTree>
    <p:extLst>
      <p:ext uri="{BB962C8B-B14F-4D97-AF65-F5344CB8AC3E}">
        <p14:creationId xmlns:p14="http://schemas.microsoft.com/office/powerpoint/2010/main" val="1449614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59838"/>
            <a:ext cx="9482454" cy="2489762"/>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分野間データ連携基盤は複数のシステムあるいはサービスによって構成される。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システムやサービス間で連携する際、それぞれ独自に認証や認可を行うことは認証情報やアクセス制御ポリシーが煩雑となるため、認証認可がこれを一元管理する。</a:t>
            </a:r>
          </a:p>
          <a:p>
            <a:r>
              <a:rPr lang="ja-JP" altLang="en-US" sz="1600" dirty="0">
                <a:latin typeface="Meiryo UI" panose="020B0604030504040204" pitchFamily="50" charset="-128"/>
                <a:ea typeface="Meiryo UI" panose="020B0604030504040204" pitchFamily="50" charset="-128"/>
              </a:rPr>
              <a:t>認証認可サービスはデータ利用者のサービス、データ利用者側のコネクタ</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以下、利用者コネクタ</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、データ提供者側のコネクタ</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以下、提供者コネクタ</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に対し認証を行う。</a:t>
            </a:r>
          </a:p>
          <a:p>
            <a:r>
              <a:rPr lang="ja-JP" altLang="en-US" sz="1600" dirty="0">
                <a:latin typeface="Meiryo UI" panose="020B0604030504040204" pitchFamily="50" charset="-128"/>
                <a:ea typeface="Meiryo UI" panose="020B0604030504040204" pitchFamily="50" charset="-128"/>
              </a:rPr>
              <a:t>また、データ利用者が分野間データ連携基盤を介してデータ取得を要求する際、要求されたデータが取得可能かの認可を行う。</a:t>
            </a:r>
          </a:p>
          <a:p>
            <a:r>
              <a:rPr lang="ja-JP" altLang="en-US" sz="1600" dirty="0">
                <a:latin typeface="Meiryo UI" panose="020B0604030504040204" pitchFamily="50" charset="-128"/>
                <a:ea typeface="Meiryo UI" panose="020B0604030504040204" pitchFamily="50" charset="-128"/>
              </a:rPr>
              <a:t>認証のプロトコルには</a:t>
            </a:r>
            <a:r>
              <a:rPr lang="en-US" altLang="ja-JP" sz="1600" dirty="0">
                <a:latin typeface="Meiryo UI" panose="020B0604030504040204" pitchFamily="50" charset="-128"/>
                <a:ea typeface="Meiryo UI" panose="020B0604030504040204" pitchFamily="50" charset="-128"/>
              </a:rPr>
              <a:t>OpenID Connect(OIDC) 1.0</a:t>
            </a:r>
            <a:r>
              <a:rPr lang="ja-JP" altLang="en-US" sz="1600" dirty="0">
                <a:latin typeface="Meiryo UI" panose="020B0604030504040204" pitchFamily="50" charset="-128"/>
                <a:ea typeface="Meiryo UI" panose="020B0604030504040204" pitchFamily="50" charset="-128"/>
              </a:rPr>
              <a:t>、認可のプロトコルには</a:t>
            </a:r>
            <a:r>
              <a:rPr lang="en-US" altLang="ja-JP" sz="1600" dirty="0">
                <a:latin typeface="Meiryo UI" panose="020B0604030504040204" pitchFamily="50" charset="-128"/>
                <a:ea typeface="Meiryo UI" panose="020B0604030504040204" pitchFamily="50" charset="-128"/>
              </a:rPr>
              <a:t>OAuth 2.0</a:t>
            </a:r>
            <a:r>
              <a:rPr lang="ja-JP" altLang="en-US" sz="1600" dirty="0">
                <a:latin typeface="Meiryo UI" panose="020B0604030504040204" pitchFamily="50" charset="-128"/>
                <a:ea typeface="Meiryo UI" panose="020B0604030504040204" pitchFamily="50" charset="-128"/>
              </a:rPr>
              <a:t>を適用する。</a:t>
            </a:r>
            <a:endParaRPr lang="en-US" altLang="ja-JP" sz="16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2000" dirty="0">
                <a:latin typeface="Meiryo UI" panose="020B0604030504040204" pitchFamily="50" charset="-128"/>
                <a:ea typeface="Meiryo UI" panose="020B0604030504040204" pitchFamily="50" charset="-128"/>
              </a:rPr>
              <a:t>1. </a:t>
            </a:r>
            <a:r>
              <a:rPr lang="ja-JP" altLang="en-US" sz="2000" dirty="0">
                <a:latin typeface="Meiryo UI" panose="020B0604030504040204" pitchFamily="50" charset="-128"/>
                <a:ea typeface="Meiryo UI" panose="020B0604030504040204" pitchFamily="50" charset="-128"/>
              </a:rPr>
              <a:t>概要 </a:t>
            </a:r>
            <a:r>
              <a:rPr lang="en-US" altLang="ja-JP" sz="2000" dirty="0">
                <a:latin typeface="Meiryo UI" panose="020B0604030504040204" pitchFamily="50" charset="-128"/>
                <a:ea typeface="Meiryo UI" panose="020B0604030504040204" pitchFamily="50" charset="-128"/>
              </a:rPr>
              <a:t>&gt; 1.1 </a:t>
            </a:r>
            <a:r>
              <a:rPr lang="ja-JP" altLang="en-US" sz="2000" dirty="0">
                <a:latin typeface="Meiryo UI" panose="020B0604030504040204" pitchFamily="50" charset="-128"/>
                <a:ea typeface="Meiryo UI" panose="020B0604030504040204" pitchFamily="50" charset="-128"/>
              </a:rPr>
              <a:t>目的</a:t>
            </a:r>
            <a:endParaRPr kumimoji="1"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4603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59838"/>
            <a:ext cx="9482454" cy="432000"/>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システム全体構成を示す。</a:t>
            </a:r>
            <a:endParaRPr lang="en-US" altLang="ja-JP" sz="16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2000" dirty="0">
                <a:latin typeface="Meiryo UI" panose="020B0604030504040204" pitchFamily="50" charset="-128"/>
                <a:ea typeface="Meiryo UI" panose="020B0604030504040204" pitchFamily="50" charset="-128"/>
              </a:rPr>
              <a:t>1. </a:t>
            </a:r>
            <a:r>
              <a:rPr lang="ja-JP" altLang="en-US" sz="2000" dirty="0">
                <a:latin typeface="Meiryo UI" panose="020B0604030504040204" pitchFamily="50" charset="-128"/>
                <a:ea typeface="Meiryo UI" panose="020B0604030504040204" pitchFamily="50" charset="-128"/>
              </a:rPr>
              <a:t>概要 </a:t>
            </a:r>
            <a:r>
              <a:rPr lang="en-US" altLang="ja-JP" sz="2000" dirty="0">
                <a:latin typeface="Meiryo UI" panose="020B0604030504040204" pitchFamily="50" charset="-128"/>
                <a:ea typeface="Meiryo UI" panose="020B0604030504040204" pitchFamily="50" charset="-128"/>
              </a:rPr>
              <a:t>&gt; 1.2 </a:t>
            </a:r>
            <a:r>
              <a:rPr lang="ja-JP" altLang="en-US" sz="2000" dirty="0">
                <a:latin typeface="Meiryo UI" panose="020B0604030504040204" pitchFamily="50" charset="-128"/>
                <a:ea typeface="Meiryo UI" panose="020B0604030504040204" pitchFamily="50" charset="-128"/>
              </a:rPr>
              <a:t>データ連携基盤システム（</a:t>
            </a:r>
            <a:r>
              <a:rPr lang="en-US" altLang="ja-JP" sz="2000" dirty="0">
                <a:latin typeface="Meiryo UI" panose="020B0604030504040204" pitchFamily="50" charset="-128"/>
                <a:ea typeface="Meiryo UI" panose="020B0604030504040204" pitchFamily="50" charset="-128"/>
              </a:rPr>
              <a:t>CADDE)</a:t>
            </a:r>
            <a:r>
              <a:rPr lang="ja-JP" altLang="en-US" sz="2000" dirty="0">
                <a:latin typeface="Meiryo UI" panose="020B0604030504040204" pitchFamily="50" charset="-128"/>
                <a:ea typeface="Meiryo UI" panose="020B0604030504040204" pitchFamily="50" charset="-128"/>
              </a:rPr>
              <a:t>全体構成イメージ</a:t>
            </a:r>
            <a:endParaRPr kumimoji="1" lang="ja-JP" altLang="en-US" sz="2000" dirty="0">
              <a:latin typeface="Meiryo UI" panose="020B0604030504040204" pitchFamily="50" charset="-128"/>
              <a:ea typeface="Meiryo UI" panose="020B0604030504040204" pitchFamily="50" charset="-128"/>
            </a:endParaRPr>
          </a:p>
        </p:txBody>
      </p:sp>
      <p:sp>
        <p:nvSpPr>
          <p:cNvPr id="124" name="正方形/長方形 123">
            <a:extLst>
              <a:ext uri="{FF2B5EF4-FFF2-40B4-BE49-F238E27FC236}">
                <a16:creationId xmlns:a16="http://schemas.microsoft.com/office/drawing/2014/main" id="{373485B3-5F9F-4A31-9665-27A4EA996146}"/>
              </a:ext>
            </a:extLst>
          </p:cNvPr>
          <p:cNvSpPr/>
          <p:nvPr/>
        </p:nvSpPr>
        <p:spPr>
          <a:xfrm>
            <a:off x="110195" y="986135"/>
            <a:ext cx="3024000" cy="4281281"/>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000">
              <a:solidFill>
                <a:sysClr val="windowText" lastClr="000000"/>
              </a:solidFill>
              <a:latin typeface="Meiryo UI" panose="020B0604030504040204" pitchFamily="50" charset="-128"/>
              <a:ea typeface="Meiryo UI" panose="020B0604030504040204" pitchFamily="50" charset="-128"/>
            </a:endParaRPr>
          </a:p>
        </p:txBody>
      </p:sp>
      <p:sp>
        <p:nvSpPr>
          <p:cNvPr id="125" name="正方形/長方形 124">
            <a:extLst>
              <a:ext uri="{FF2B5EF4-FFF2-40B4-BE49-F238E27FC236}">
                <a16:creationId xmlns:a16="http://schemas.microsoft.com/office/drawing/2014/main" id="{8DCAB66E-4518-4C86-A1A1-03A77235BE36}"/>
              </a:ext>
            </a:extLst>
          </p:cNvPr>
          <p:cNvSpPr/>
          <p:nvPr/>
        </p:nvSpPr>
        <p:spPr>
          <a:xfrm>
            <a:off x="5703513" y="1013887"/>
            <a:ext cx="4140000" cy="425353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000">
              <a:latin typeface="Meiryo UI" panose="020B0604030504040204" pitchFamily="50" charset="-128"/>
              <a:ea typeface="Meiryo UI" panose="020B0604030504040204" pitchFamily="50" charset="-128"/>
            </a:endParaRPr>
          </a:p>
        </p:txBody>
      </p:sp>
      <p:sp>
        <p:nvSpPr>
          <p:cNvPr id="126" name="テキスト ボックス 105">
            <a:extLst>
              <a:ext uri="{FF2B5EF4-FFF2-40B4-BE49-F238E27FC236}">
                <a16:creationId xmlns:a16="http://schemas.microsoft.com/office/drawing/2014/main" id="{CC58A39D-FB9F-46A7-80AE-7AF9FC92BD5D}"/>
              </a:ext>
            </a:extLst>
          </p:cNvPr>
          <p:cNvSpPr txBox="1"/>
          <p:nvPr/>
        </p:nvSpPr>
        <p:spPr>
          <a:xfrm>
            <a:off x="7181687" y="975247"/>
            <a:ext cx="1279517" cy="338554"/>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600" dirty="0">
                <a:latin typeface="Meiryo UI" panose="020B0604030504040204" pitchFamily="50" charset="-128"/>
                <a:ea typeface="Meiryo UI" panose="020B0604030504040204" pitchFamily="50" charset="-128"/>
              </a:rPr>
              <a:t>データ</a:t>
            </a:r>
            <a:r>
              <a:rPr lang="ja-JP" altLang="en-US" sz="1600" dirty="0">
                <a:latin typeface="Meiryo UI" panose="020B0604030504040204" pitchFamily="50" charset="-128"/>
                <a:ea typeface="Meiryo UI" panose="020B0604030504040204" pitchFamily="50" charset="-128"/>
              </a:rPr>
              <a:t>提供者</a:t>
            </a:r>
            <a:endParaRPr kumimoji="1" lang="ja-JP" altLang="en-US" sz="1600" dirty="0">
              <a:latin typeface="Meiryo UI" panose="020B0604030504040204" pitchFamily="50" charset="-128"/>
              <a:ea typeface="Meiryo UI" panose="020B0604030504040204" pitchFamily="50" charset="-128"/>
            </a:endParaRPr>
          </a:p>
        </p:txBody>
      </p:sp>
      <p:sp>
        <p:nvSpPr>
          <p:cNvPr id="127" name="正方形/長方形 126">
            <a:extLst>
              <a:ext uri="{FF2B5EF4-FFF2-40B4-BE49-F238E27FC236}">
                <a16:creationId xmlns:a16="http://schemas.microsoft.com/office/drawing/2014/main" id="{7871386C-39DB-4E81-A341-BB8E1B1AFA07}"/>
              </a:ext>
            </a:extLst>
          </p:cNvPr>
          <p:cNvSpPr/>
          <p:nvPr/>
        </p:nvSpPr>
        <p:spPr>
          <a:xfrm>
            <a:off x="7659831" y="1296701"/>
            <a:ext cx="2052000" cy="972000"/>
          </a:xfrm>
          <a:prstGeom prst="rect">
            <a:avLst/>
          </a:prstGeom>
          <a:noFill/>
          <a:ln>
            <a:prstDash val="dash"/>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000">
              <a:latin typeface="Meiryo UI" panose="020B0604030504040204" pitchFamily="50" charset="-128"/>
              <a:ea typeface="Meiryo UI" panose="020B0604030504040204" pitchFamily="50" charset="-128"/>
            </a:endParaRPr>
          </a:p>
        </p:txBody>
      </p:sp>
      <p:sp>
        <p:nvSpPr>
          <p:cNvPr id="128" name="テキスト ボックス 107">
            <a:extLst>
              <a:ext uri="{FF2B5EF4-FFF2-40B4-BE49-F238E27FC236}">
                <a16:creationId xmlns:a16="http://schemas.microsoft.com/office/drawing/2014/main" id="{A652B43F-E4EA-4792-8D2A-7D7013CB610A}"/>
              </a:ext>
            </a:extLst>
          </p:cNvPr>
          <p:cNvSpPr txBox="1"/>
          <p:nvPr/>
        </p:nvSpPr>
        <p:spPr>
          <a:xfrm>
            <a:off x="8475508" y="1311419"/>
            <a:ext cx="737702"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000" dirty="0">
                <a:latin typeface="Meiryo UI" panose="020B0604030504040204" pitchFamily="50" charset="-128"/>
                <a:ea typeface="Meiryo UI" panose="020B0604030504040204" pitchFamily="50" charset="-128"/>
              </a:rPr>
              <a:t>データ登録</a:t>
            </a:r>
          </a:p>
        </p:txBody>
      </p:sp>
      <p:cxnSp>
        <p:nvCxnSpPr>
          <p:cNvPr id="129" name="直線コネクタ 128">
            <a:extLst>
              <a:ext uri="{FF2B5EF4-FFF2-40B4-BE49-F238E27FC236}">
                <a16:creationId xmlns:a16="http://schemas.microsoft.com/office/drawing/2014/main" id="{D9650FD9-1028-4B24-B62D-9F67ACD03181}"/>
              </a:ext>
            </a:extLst>
          </p:cNvPr>
          <p:cNvCxnSpPr>
            <a:cxnSpLocks/>
          </p:cNvCxnSpPr>
          <p:nvPr/>
        </p:nvCxnSpPr>
        <p:spPr>
          <a:xfrm>
            <a:off x="6640632" y="4745645"/>
            <a:ext cx="0" cy="588134"/>
          </a:xfrm>
          <a:prstGeom prst="line">
            <a:avLst/>
          </a:prstGeom>
          <a:ln w="38100"/>
        </p:spPr>
        <p:style>
          <a:lnRef idx="1">
            <a:schemeClr val="dk1"/>
          </a:lnRef>
          <a:fillRef idx="0">
            <a:schemeClr val="dk1"/>
          </a:fillRef>
          <a:effectRef idx="0">
            <a:schemeClr val="dk1"/>
          </a:effectRef>
          <a:fontRef idx="minor">
            <a:schemeClr val="tx1"/>
          </a:fontRef>
        </p:style>
      </p:cxnSp>
      <p:cxnSp>
        <p:nvCxnSpPr>
          <p:cNvPr id="130" name="直線コネクタ 129">
            <a:extLst>
              <a:ext uri="{FF2B5EF4-FFF2-40B4-BE49-F238E27FC236}">
                <a16:creationId xmlns:a16="http://schemas.microsoft.com/office/drawing/2014/main" id="{6E8E0AD3-EA78-4611-B202-1954089BF1CE}"/>
              </a:ext>
            </a:extLst>
          </p:cNvPr>
          <p:cNvCxnSpPr>
            <a:cxnSpLocks/>
          </p:cNvCxnSpPr>
          <p:nvPr/>
        </p:nvCxnSpPr>
        <p:spPr>
          <a:xfrm>
            <a:off x="7274802" y="3544968"/>
            <a:ext cx="756000" cy="0"/>
          </a:xfrm>
          <a:prstGeom prst="line">
            <a:avLst/>
          </a:prstGeom>
          <a:ln w="38100"/>
        </p:spPr>
        <p:style>
          <a:lnRef idx="1">
            <a:schemeClr val="dk1"/>
          </a:lnRef>
          <a:fillRef idx="0">
            <a:schemeClr val="dk1"/>
          </a:fillRef>
          <a:effectRef idx="0">
            <a:schemeClr val="dk1"/>
          </a:effectRef>
          <a:fontRef idx="minor">
            <a:schemeClr val="tx1"/>
          </a:fontRef>
        </p:style>
      </p:cxnSp>
      <p:sp>
        <p:nvSpPr>
          <p:cNvPr id="131" name="テキスト ボックス 112">
            <a:extLst>
              <a:ext uri="{FF2B5EF4-FFF2-40B4-BE49-F238E27FC236}">
                <a16:creationId xmlns:a16="http://schemas.microsoft.com/office/drawing/2014/main" id="{2E6EB785-E7E9-474B-A98C-F2E2739BAD37}"/>
              </a:ext>
            </a:extLst>
          </p:cNvPr>
          <p:cNvSpPr txBox="1"/>
          <p:nvPr/>
        </p:nvSpPr>
        <p:spPr>
          <a:xfrm>
            <a:off x="8914970" y="3878442"/>
            <a:ext cx="737702"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000" dirty="0">
                <a:latin typeface="Meiryo UI" panose="020B0604030504040204" pitchFamily="50" charset="-128"/>
                <a:ea typeface="Meiryo UI" panose="020B0604030504040204" pitchFamily="50" charset="-128"/>
              </a:rPr>
              <a:t>データ作成</a:t>
            </a:r>
          </a:p>
        </p:txBody>
      </p:sp>
      <p:sp>
        <p:nvSpPr>
          <p:cNvPr id="132" name="テキスト ボックス 113">
            <a:extLst>
              <a:ext uri="{FF2B5EF4-FFF2-40B4-BE49-F238E27FC236}">
                <a16:creationId xmlns:a16="http://schemas.microsoft.com/office/drawing/2014/main" id="{0D876254-CA31-445A-B9AF-4AE612935EEE}"/>
              </a:ext>
            </a:extLst>
          </p:cNvPr>
          <p:cNvSpPr txBox="1"/>
          <p:nvPr/>
        </p:nvSpPr>
        <p:spPr>
          <a:xfrm>
            <a:off x="7968552" y="2782645"/>
            <a:ext cx="737702"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000" dirty="0">
                <a:latin typeface="Meiryo UI" panose="020B0604030504040204" pitchFamily="50" charset="-128"/>
                <a:ea typeface="Meiryo UI" panose="020B0604030504040204" pitchFamily="50" charset="-128"/>
              </a:rPr>
              <a:t>データ管理</a:t>
            </a:r>
          </a:p>
        </p:txBody>
      </p:sp>
      <p:sp>
        <p:nvSpPr>
          <p:cNvPr id="133" name="正方形/長方形 132">
            <a:extLst>
              <a:ext uri="{FF2B5EF4-FFF2-40B4-BE49-F238E27FC236}">
                <a16:creationId xmlns:a16="http://schemas.microsoft.com/office/drawing/2014/main" id="{321789A7-1164-438B-8AA5-6398901DC4CB}"/>
              </a:ext>
            </a:extLst>
          </p:cNvPr>
          <p:cNvSpPr/>
          <p:nvPr/>
        </p:nvSpPr>
        <p:spPr>
          <a:xfrm>
            <a:off x="8874048" y="2752182"/>
            <a:ext cx="829856" cy="1368000"/>
          </a:xfrm>
          <a:prstGeom prst="rect">
            <a:avLst/>
          </a:prstGeom>
          <a:noFill/>
          <a:ln>
            <a:prstDash val="dash"/>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000">
              <a:latin typeface="Meiryo UI" panose="020B0604030504040204" pitchFamily="50" charset="-128"/>
              <a:ea typeface="Meiryo UI" panose="020B0604030504040204" pitchFamily="50" charset="-128"/>
            </a:endParaRPr>
          </a:p>
        </p:txBody>
      </p:sp>
      <p:sp>
        <p:nvSpPr>
          <p:cNvPr id="135" name="正方形/長方形 134">
            <a:extLst>
              <a:ext uri="{FF2B5EF4-FFF2-40B4-BE49-F238E27FC236}">
                <a16:creationId xmlns:a16="http://schemas.microsoft.com/office/drawing/2014/main" id="{50695257-4ECB-4E02-92F4-E1470593AB1D}"/>
              </a:ext>
            </a:extLst>
          </p:cNvPr>
          <p:cNvSpPr/>
          <p:nvPr/>
        </p:nvSpPr>
        <p:spPr>
          <a:xfrm>
            <a:off x="7667236" y="2752182"/>
            <a:ext cx="1116000" cy="1368000"/>
          </a:xfrm>
          <a:prstGeom prst="rect">
            <a:avLst/>
          </a:prstGeom>
          <a:noFill/>
          <a:ln>
            <a:prstDash val="dash"/>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000">
              <a:latin typeface="Meiryo UI" panose="020B0604030504040204" pitchFamily="50" charset="-128"/>
              <a:ea typeface="Meiryo UI" panose="020B0604030504040204" pitchFamily="50" charset="-128"/>
            </a:endParaRPr>
          </a:p>
        </p:txBody>
      </p:sp>
      <p:cxnSp>
        <p:nvCxnSpPr>
          <p:cNvPr id="138" name="直線コネクタ 137">
            <a:extLst>
              <a:ext uri="{FF2B5EF4-FFF2-40B4-BE49-F238E27FC236}">
                <a16:creationId xmlns:a16="http://schemas.microsoft.com/office/drawing/2014/main" id="{B6AD140D-B031-453C-986B-EDFAA578F6FE}"/>
              </a:ext>
            </a:extLst>
          </p:cNvPr>
          <p:cNvCxnSpPr>
            <a:cxnSpLocks/>
            <a:stCxn id="142" idx="1"/>
            <a:endCxn id="159" idx="2"/>
          </p:cNvCxnSpPr>
          <p:nvPr/>
        </p:nvCxnSpPr>
        <p:spPr>
          <a:xfrm flipH="1">
            <a:off x="8686385" y="3419101"/>
            <a:ext cx="500772" cy="65888"/>
          </a:xfrm>
          <a:prstGeom prst="line">
            <a:avLst/>
          </a:prstGeom>
          <a:ln w="38100"/>
        </p:spPr>
        <p:style>
          <a:lnRef idx="1">
            <a:schemeClr val="dk1"/>
          </a:lnRef>
          <a:fillRef idx="0">
            <a:schemeClr val="dk1"/>
          </a:fillRef>
          <a:effectRef idx="0">
            <a:schemeClr val="dk1"/>
          </a:effectRef>
          <a:fontRef idx="minor">
            <a:schemeClr val="tx1"/>
          </a:fontRef>
        </p:style>
      </p:cxnSp>
      <p:cxnSp>
        <p:nvCxnSpPr>
          <p:cNvPr id="139" name="直線コネクタ 138">
            <a:extLst>
              <a:ext uri="{FF2B5EF4-FFF2-40B4-BE49-F238E27FC236}">
                <a16:creationId xmlns:a16="http://schemas.microsoft.com/office/drawing/2014/main" id="{B7096A04-15AF-4CC0-AED9-5BE60E74DA10}"/>
              </a:ext>
            </a:extLst>
          </p:cNvPr>
          <p:cNvCxnSpPr>
            <a:cxnSpLocks/>
            <a:stCxn id="140" idx="1"/>
            <a:endCxn id="159" idx="2"/>
          </p:cNvCxnSpPr>
          <p:nvPr/>
        </p:nvCxnSpPr>
        <p:spPr>
          <a:xfrm flipH="1" flipV="1">
            <a:off x="8686385" y="3484989"/>
            <a:ext cx="502697" cy="235768"/>
          </a:xfrm>
          <a:prstGeom prst="line">
            <a:avLst/>
          </a:prstGeom>
          <a:ln w="38100"/>
        </p:spPr>
        <p:style>
          <a:lnRef idx="1">
            <a:schemeClr val="dk1"/>
          </a:lnRef>
          <a:fillRef idx="0">
            <a:schemeClr val="dk1"/>
          </a:fillRef>
          <a:effectRef idx="0">
            <a:schemeClr val="dk1"/>
          </a:effectRef>
          <a:fontRef idx="minor">
            <a:schemeClr val="tx1"/>
          </a:fontRef>
        </p:style>
      </p:cxnSp>
      <p:sp>
        <p:nvSpPr>
          <p:cNvPr id="140" name="フローチャート: 複数書類 139">
            <a:extLst>
              <a:ext uri="{FF2B5EF4-FFF2-40B4-BE49-F238E27FC236}">
                <a16:creationId xmlns:a16="http://schemas.microsoft.com/office/drawing/2014/main" id="{EB7E156A-4D9B-43B4-B5D5-73E9EEF3AB77}"/>
              </a:ext>
            </a:extLst>
          </p:cNvPr>
          <p:cNvSpPr/>
          <p:nvPr/>
        </p:nvSpPr>
        <p:spPr>
          <a:xfrm>
            <a:off x="9189082" y="3594757"/>
            <a:ext cx="360000" cy="2520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a:latin typeface="Meiryo UI" panose="020B0604030504040204" pitchFamily="50" charset="-128"/>
              <a:ea typeface="Meiryo UI" panose="020B0604030504040204" pitchFamily="50" charset="-128"/>
            </a:endParaRPr>
          </a:p>
        </p:txBody>
      </p:sp>
      <p:cxnSp>
        <p:nvCxnSpPr>
          <p:cNvPr id="141" name="直線コネクタ 140">
            <a:extLst>
              <a:ext uri="{FF2B5EF4-FFF2-40B4-BE49-F238E27FC236}">
                <a16:creationId xmlns:a16="http://schemas.microsoft.com/office/drawing/2014/main" id="{DD86827A-E522-4B0A-92F7-4B6949820C3B}"/>
              </a:ext>
            </a:extLst>
          </p:cNvPr>
          <p:cNvCxnSpPr>
            <a:cxnSpLocks/>
          </p:cNvCxnSpPr>
          <p:nvPr/>
        </p:nvCxnSpPr>
        <p:spPr>
          <a:xfrm>
            <a:off x="9360556" y="3135977"/>
            <a:ext cx="0" cy="319664"/>
          </a:xfrm>
          <a:prstGeom prst="line">
            <a:avLst/>
          </a:prstGeom>
          <a:ln w="38100"/>
        </p:spPr>
        <p:style>
          <a:lnRef idx="1">
            <a:schemeClr val="dk1"/>
          </a:lnRef>
          <a:fillRef idx="0">
            <a:schemeClr val="dk1"/>
          </a:fillRef>
          <a:effectRef idx="0">
            <a:schemeClr val="dk1"/>
          </a:effectRef>
          <a:fontRef idx="minor">
            <a:schemeClr val="tx1"/>
          </a:fontRef>
        </p:style>
      </p:cxnSp>
      <p:sp>
        <p:nvSpPr>
          <p:cNvPr id="142" name="フローチャート: 複数書類 141">
            <a:extLst>
              <a:ext uri="{FF2B5EF4-FFF2-40B4-BE49-F238E27FC236}">
                <a16:creationId xmlns:a16="http://schemas.microsoft.com/office/drawing/2014/main" id="{96B8DDE1-F5DD-47BB-A175-019A342BA8D0}"/>
              </a:ext>
            </a:extLst>
          </p:cNvPr>
          <p:cNvSpPr/>
          <p:nvPr/>
        </p:nvSpPr>
        <p:spPr>
          <a:xfrm>
            <a:off x="9187157" y="3293101"/>
            <a:ext cx="360000" cy="2520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a:latin typeface="Meiryo UI" panose="020B0604030504040204" pitchFamily="50" charset="-128"/>
              <a:ea typeface="Meiryo UI" panose="020B0604030504040204" pitchFamily="50" charset="-128"/>
            </a:endParaRPr>
          </a:p>
        </p:txBody>
      </p:sp>
      <p:sp>
        <p:nvSpPr>
          <p:cNvPr id="143" name="正方形/長方形 142">
            <a:extLst>
              <a:ext uri="{FF2B5EF4-FFF2-40B4-BE49-F238E27FC236}">
                <a16:creationId xmlns:a16="http://schemas.microsoft.com/office/drawing/2014/main" id="{1807B2E0-A204-4B71-A401-7B2141248449}"/>
              </a:ext>
            </a:extLst>
          </p:cNvPr>
          <p:cNvSpPr/>
          <p:nvPr/>
        </p:nvSpPr>
        <p:spPr>
          <a:xfrm>
            <a:off x="7958292" y="1690152"/>
            <a:ext cx="720437" cy="36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カタログサイト</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144" name="円柱 143">
            <a:extLst>
              <a:ext uri="{FF2B5EF4-FFF2-40B4-BE49-F238E27FC236}">
                <a16:creationId xmlns:a16="http://schemas.microsoft.com/office/drawing/2014/main" id="{8829A68A-EE43-48B1-A598-9C133A0D67F4}"/>
              </a:ext>
            </a:extLst>
          </p:cNvPr>
          <p:cNvSpPr/>
          <p:nvPr/>
        </p:nvSpPr>
        <p:spPr>
          <a:xfrm flipH="1">
            <a:off x="7717289" y="1925410"/>
            <a:ext cx="468000" cy="288000"/>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latin typeface="Meiryo UI" panose="020B0604030504040204" pitchFamily="50" charset="-128"/>
              <a:ea typeface="Meiryo UI" panose="020B0604030504040204" pitchFamily="50" charset="-128"/>
            </a:endParaRPr>
          </a:p>
        </p:txBody>
      </p:sp>
      <p:sp>
        <p:nvSpPr>
          <p:cNvPr id="145" name="フローチャート: 複数書類 144">
            <a:extLst>
              <a:ext uri="{FF2B5EF4-FFF2-40B4-BE49-F238E27FC236}">
                <a16:creationId xmlns:a16="http://schemas.microsoft.com/office/drawing/2014/main" id="{0295D5AB-637A-4AA2-B26E-AB950C0AB69D}"/>
              </a:ext>
            </a:extLst>
          </p:cNvPr>
          <p:cNvSpPr/>
          <p:nvPr/>
        </p:nvSpPr>
        <p:spPr>
          <a:xfrm>
            <a:off x="7802751" y="1973453"/>
            <a:ext cx="288000" cy="180000"/>
          </a:xfrm>
          <a:prstGeom prst="flowChartMultidocumen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a:latin typeface="Meiryo UI" panose="020B0604030504040204" pitchFamily="50" charset="-128"/>
              <a:ea typeface="Meiryo UI" panose="020B0604030504040204" pitchFamily="50" charset="-128"/>
            </a:endParaRPr>
          </a:p>
        </p:txBody>
      </p:sp>
      <p:sp>
        <p:nvSpPr>
          <p:cNvPr id="147" name="正方形/長方形 146">
            <a:extLst>
              <a:ext uri="{FF2B5EF4-FFF2-40B4-BE49-F238E27FC236}">
                <a16:creationId xmlns:a16="http://schemas.microsoft.com/office/drawing/2014/main" id="{3B94FF61-CB6D-449B-9BDD-45B172888520}"/>
              </a:ext>
            </a:extLst>
          </p:cNvPr>
          <p:cNvSpPr/>
          <p:nvPr/>
        </p:nvSpPr>
        <p:spPr>
          <a:xfrm>
            <a:off x="8923929" y="2845251"/>
            <a:ext cx="720000" cy="360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データ</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作成支援</a:t>
            </a:r>
          </a:p>
        </p:txBody>
      </p:sp>
      <p:sp>
        <p:nvSpPr>
          <p:cNvPr id="155" name="正方形/長方形 154">
            <a:extLst>
              <a:ext uri="{FF2B5EF4-FFF2-40B4-BE49-F238E27FC236}">
                <a16:creationId xmlns:a16="http://schemas.microsoft.com/office/drawing/2014/main" id="{1E989222-F676-496D-9C5A-C830D8EEF6AB}"/>
              </a:ext>
            </a:extLst>
          </p:cNvPr>
          <p:cNvSpPr/>
          <p:nvPr/>
        </p:nvSpPr>
        <p:spPr>
          <a:xfrm>
            <a:off x="7659831" y="2350626"/>
            <a:ext cx="2052000" cy="324000"/>
          </a:xfrm>
          <a:prstGeom prst="rect">
            <a:avLst/>
          </a:prstGeom>
          <a:noFill/>
          <a:ln>
            <a:prstDash val="dash"/>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000">
              <a:latin typeface="Meiryo UI" panose="020B0604030504040204" pitchFamily="50" charset="-128"/>
              <a:ea typeface="Meiryo UI" panose="020B0604030504040204" pitchFamily="50" charset="-128"/>
            </a:endParaRPr>
          </a:p>
        </p:txBody>
      </p:sp>
      <p:cxnSp>
        <p:nvCxnSpPr>
          <p:cNvPr id="156" name="直線コネクタ 155">
            <a:extLst>
              <a:ext uri="{FF2B5EF4-FFF2-40B4-BE49-F238E27FC236}">
                <a16:creationId xmlns:a16="http://schemas.microsoft.com/office/drawing/2014/main" id="{EF09E111-68F6-4E7A-BAA6-0E54A0DE7C1C}"/>
              </a:ext>
            </a:extLst>
          </p:cNvPr>
          <p:cNvCxnSpPr>
            <a:cxnSpLocks/>
          </p:cNvCxnSpPr>
          <p:nvPr/>
        </p:nvCxnSpPr>
        <p:spPr>
          <a:xfrm>
            <a:off x="7393318" y="2512626"/>
            <a:ext cx="1008000" cy="0"/>
          </a:xfrm>
          <a:prstGeom prst="line">
            <a:avLst/>
          </a:prstGeom>
          <a:ln w="38100"/>
        </p:spPr>
        <p:style>
          <a:lnRef idx="1">
            <a:schemeClr val="dk1"/>
          </a:lnRef>
          <a:fillRef idx="0">
            <a:schemeClr val="dk1"/>
          </a:fillRef>
          <a:effectRef idx="0">
            <a:schemeClr val="dk1"/>
          </a:effectRef>
          <a:fontRef idx="minor">
            <a:schemeClr val="tx1"/>
          </a:fontRef>
        </p:style>
      </p:cxnSp>
      <p:sp>
        <p:nvSpPr>
          <p:cNvPr id="158" name="テキスト ボックス 128">
            <a:extLst>
              <a:ext uri="{FF2B5EF4-FFF2-40B4-BE49-F238E27FC236}">
                <a16:creationId xmlns:a16="http://schemas.microsoft.com/office/drawing/2014/main" id="{F0670964-08EE-4EE6-8D05-D0532138BFAE}"/>
              </a:ext>
            </a:extLst>
          </p:cNvPr>
          <p:cNvSpPr txBox="1"/>
          <p:nvPr/>
        </p:nvSpPr>
        <p:spPr>
          <a:xfrm>
            <a:off x="8690672" y="2390226"/>
            <a:ext cx="994182"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000" dirty="0">
                <a:latin typeface="Meiryo UI" panose="020B0604030504040204" pitchFamily="50" charset="-128"/>
                <a:ea typeface="Meiryo UI" panose="020B0604030504040204" pitchFamily="50" charset="-128"/>
              </a:rPr>
              <a:t>データ連携契約</a:t>
            </a:r>
          </a:p>
        </p:txBody>
      </p:sp>
      <p:sp>
        <p:nvSpPr>
          <p:cNvPr id="159" name="円柱 158">
            <a:extLst>
              <a:ext uri="{FF2B5EF4-FFF2-40B4-BE49-F238E27FC236}">
                <a16:creationId xmlns:a16="http://schemas.microsoft.com/office/drawing/2014/main" id="{04A5BDE3-4600-46E3-8202-3644D6629920}"/>
              </a:ext>
            </a:extLst>
          </p:cNvPr>
          <p:cNvSpPr/>
          <p:nvPr/>
        </p:nvSpPr>
        <p:spPr>
          <a:xfrm flipH="1">
            <a:off x="7858385" y="3070989"/>
            <a:ext cx="828000" cy="828000"/>
          </a:xfrm>
          <a:prstGeom prst="can">
            <a:avLst>
              <a:gd name="adj" fmla="val 16240"/>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latin typeface="Meiryo UI" panose="020B0604030504040204" pitchFamily="50" charset="-128"/>
              <a:ea typeface="Meiryo UI" panose="020B0604030504040204" pitchFamily="50" charset="-128"/>
            </a:endParaRPr>
          </a:p>
        </p:txBody>
      </p:sp>
      <p:sp>
        <p:nvSpPr>
          <p:cNvPr id="160" name="フローチャート: 複数書類 159">
            <a:extLst>
              <a:ext uri="{FF2B5EF4-FFF2-40B4-BE49-F238E27FC236}">
                <a16:creationId xmlns:a16="http://schemas.microsoft.com/office/drawing/2014/main" id="{061BB6F1-E4EA-4B59-A247-FF49DBFA9A26}"/>
              </a:ext>
            </a:extLst>
          </p:cNvPr>
          <p:cNvSpPr/>
          <p:nvPr/>
        </p:nvSpPr>
        <p:spPr>
          <a:xfrm>
            <a:off x="8205411" y="3248310"/>
            <a:ext cx="360000" cy="252000"/>
          </a:xfrm>
          <a:prstGeom prst="flowChartMultidocumen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a:latin typeface="Meiryo UI" panose="020B0604030504040204" pitchFamily="50" charset="-128"/>
              <a:ea typeface="Meiryo UI" panose="020B0604030504040204" pitchFamily="50" charset="-128"/>
            </a:endParaRPr>
          </a:p>
        </p:txBody>
      </p:sp>
      <p:sp>
        <p:nvSpPr>
          <p:cNvPr id="161" name="フローチャート: 複数書類 160">
            <a:extLst>
              <a:ext uri="{FF2B5EF4-FFF2-40B4-BE49-F238E27FC236}">
                <a16:creationId xmlns:a16="http://schemas.microsoft.com/office/drawing/2014/main" id="{E217B8DE-C438-4623-9D1A-F8A591FA0486}"/>
              </a:ext>
            </a:extLst>
          </p:cNvPr>
          <p:cNvSpPr/>
          <p:nvPr/>
        </p:nvSpPr>
        <p:spPr>
          <a:xfrm>
            <a:off x="7973080" y="3407088"/>
            <a:ext cx="360000" cy="252000"/>
          </a:xfrm>
          <a:prstGeom prst="flowChartMultidocumen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a:latin typeface="Meiryo UI" panose="020B0604030504040204" pitchFamily="50" charset="-128"/>
              <a:ea typeface="Meiryo UI" panose="020B0604030504040204" pitchFamily="50" charset="-128"/>
            </a:endParaRPr>
          </a:p>
        </p:txBody>
      </p:sp>
      <p:sp>
        <p:nvSpPr>
          <p:cNvPr id="162" name="フローチャート: 複数書類 161">
            <a:extLst>
              <a:ext uri="{FF2B5EF4-FFF2-40B4-BE49-F238E27FC236}">
                <a16:creationId xmlns:a16="http://schemas.microsoft.com/office/drawing/2014/main" id="{5BD20322-D83A-4E2A-B62D-9539A6713177}"/>
              </a:ext>
            </a:extLst>
          </p:cNvPr>
          <p:cNvSpPr/>
          <p:nvPr/>
        </p:nvSpPr>
        <p:spPr>
          <a:xfrm>
            <a:off x="8127265" y="3565866"/>
            <a:ext cx="360000" cy="252000"/>
          </a:xfrm>
          <a:prstGeom prst="flowChartMultidocumen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a:latin typeface="Meiryo UI" panose="020B0604030504040204" pitchFamily="50" charset="-128"/>
              <a:ea typeface="Meiryo UI" panose="020B0604030504040204" pitchFamily="50" charset="-128"/>
            </a:endParaRPr>
          </a:p>
        </p:txBody>
      </p:sp>
      <p:sp>
        <p:nvSpPr>
          <p:cNvPr id="163" name="正方形/長方形 162">
            <a:extLst>
              <a:ext uri="{FF2B5EF4-FFF2-40B4-BE49-F238E27FC236}">
                <a16:creationId xmlns:a16="http://schemas.microsoft.com/office/drawing/2014/main" id="{9527ABC8-177A-4D6B-B87E-4A9AF1D376C7}"/>
              </a:ext>
            </a:extLst>
          </p:cNvPr>
          <p:cNvSpPr/>
          <p:nvPr/>
        </p:nvSpPr>
        <p:spPr>
          <a:xfrm>
            <a:off x="7584276" y="3354086"/>
            <a:ext cx="360000" cy="360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提供</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sp>
        <p:nvSpPr>
          <p:cNvPr id="164" name="テキスト ボックス 141">
            <a:extLst>
              <a:ext uri="{FF2B5EF4-FFF2-40B4-BE49-F238E27FC236}">
                <a16:creationId xmlns:a16="http://schemas.microsoft.com/office/drawing/2014/main" id="{D59ED9D2-87A8-4F86-9AB1-290ADB2BADB2}"/>
              </a:ext>
            </a:extLst>
          </p:cNvPr>
          <p:cNvSpPr txBox="1"/>
          <p:nvPr/>
        </p:nvSpPr>
        <p:spPr>
          <a:xfrm>
            <a:off x="952059" y="975247"/>
            <a:ext cx="1279517" cy="338554"/>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600" dirty="0">
                <a:solidFill>
                  <a:sysClr val="windowText" lastClr="000000"/>
                </a:solidFill>
                <a:latin typeface="Meiryo UI" panose="020B0604030504040204" pitchFamily="50" charset="-128"/>
                <a:ea typeface="Meiryo UI" panose="020B0604030504040204" pitchFamily="50" charset="-128"/>
              </a:rPr>
              <a:t>データ利用者</a:t>
            </a:r>
          </a:p>
        </p:txBody>
      </p:sp>
      <p:sp>
        <p:nvSpPr>
          <p:cNvPr id="165" name="正方形/長方形 164">
            <a:extLst>
              <a:ext uri="{FF2B5EF4-FFF2-40B4-BE49-F238E27FC236}">
                <a16:creationId xmlns:a16="http://schemas.microsoft.com/office/drawing/2014/main" id="{370A9F18-D836-41AE-AB0B-ED824D220AEE}"/>
              </a:ext>
            </a:extLst>
          </p:cNvPr>
          <p:cNvSpPr/>
          <p:nvPr/>
        </p:nvSpPr>
        <p:spPr>
          <a:xfrm>
            <a:off x="212249" y="1201656"/>
            <a:ext cx="720000" cy="36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サービス</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企画</a:t>
            </a:r>
          </a:p>
        </p:txBody>
      </p:sp>
      <p:sp>
        <p:nvSpPr>
          <p:cNvPr id="166" name="正方形/長方形 165">
            <a:extLst>
              <a:ext uri="{FF2B5EF4-FFF2-40B4-BE49-F238E27FC236}">
                <a16:creationId xmlns:a16="http://schemas.microsoft.com/office/drawing/2014/main" id="{65753FEB-44A6-467A-B470-E3216A94025C}"/>
              </a:ext>
            </a:extLst>
          </p:cNvPr>
          <p:cNvSpPr/>
          <p:nvPr/>
        </p:nvSpPr>
        <p:spPr>
          <a:xfrm>
            <a:off x="8746355" y="3340546"/>
            <a:ext cx="324000" cy="36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蓄積</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167" name="直線コネクタ 166">
            <a:extLst>
              <a:ext uri="{FF2B5EF4-FFF2-40B4-BE49-F238E27FC236}">
                <a16:creationId xmlns:a16="http://schemas.microsoft.com/office/drawing/2014/main" id="{77FD6F7C-C94C-416E-A7C0-44FC4C3C64D9}"/>
              </a:ext>
            </a:extLst>
          </p:cNvPr>
          <p:cNvCxnSpPr>
            <a:cxnSpLocks/>
          </p:cNvCxnSpPr>
          <p:nvPr/>
        </p:nvCxnSpPr>
        <p:spPr>
          <a:xfrm>
            <a:off x="2131318" y="4750561"/>
            <a:ext cx="0" cy="581851"/>
          </a:xfrm>
          <a:prstGeom prst="line">
            <a:avLst/>
          </a:prstGeom>
          <a:ln w="38100"/>
        </p:spPr>
        <p:style>
          <a:lnRef idx="1">
            <a:schemeClr val="dk1"/>
          </a:lnRef>
          <a:fillRef idx="0">
            <a:schemeClr val="dk1"/>
          </a:fillRef>
          <a:effectRef idx="0">
            <a:schemeClr val="dk1"/>
          </a:effectRef>
          <a:fontRef idx="minor">
            <a:schemeClr val="tx1"/>
          </a:fontRef>
        </p:style>
      </p:cxnSp>
      <p:cxnSp>
        <p:nvCxnSpPr>
          <p:cNvPr id="168" name="直線コネクタ 167">
            <a:extLst>
              <a:ext uri="{FF2B5EF4-FFF2-40B4-BE49-F238E27FC236}">
                <a16:creationId xmlns:a16="http://schemas.microsoft.com/office/drawing/2014/main" id="{B51834FA-4E61-46CD-A2FA-E50EBB1AD68E}"/>
              </a:ext>
            </a:extLst>
          </p:cNvPr>
          <p:cNvCxnSpPr>
            <a:cxnSpLocks/>
          </p:cNvCxnSpPr>
          <p:nvPr/>
        </p:nvCxnSpPr>
        <p:spPr>
          <a:xfrm flipH="1">
            <a:off x="933004" y="2426973"/>
            <a:ext cx="418312" cy="2274"/>
          </a:xfrm>
          <a:prstGeom prst="line">
            <a:avLst/>
          </a:prstGeom>
          <a:ln w="38100"/>
        </p:spPr>
        <p:style>
          <a:lnRef idx="1">
            <a:schemeClr val="dk1"/>
          </a:lnRef>
          <a:fillRef idx="0">
            <a:schemeClr val="dk1"/>
          </a:fillRef>
          <a:effectRef idx="0">
            <a:schemeClr val="dk1"/>
          </a:effectRef>
          <a:fontRef idx="minor">
            <a:schemeClr val="tx1"/>
          </a:fontRef>
        </p:style>
      </p:cxnSp>
      <p:cxnSp>
        <p:nvCxnSpPr>
          <p:cNvPr id="169" name="直線コネクタ 168">
            <a:extLst>
              <a:ext uri="{FF2B5EF4-FFF2-40B4-BE49-F238E27FC236}">
                <a16:creationId xmlns:a16="http://schemas.microsoft.com/office/drawing/2014/main" id="{8A897D46-DBAE-4C9E-AD93-AABD39C1D677}"/>
              </a:ext>
            </a:extLst>
          </p:cNvPr>
          <p:cNvCxnSpPr>
            <a:cxnSpLocks/>
            <a:stCxn id="195" idx="3"/>
            <a:endCxn id="143" idx="1"/>
          </p:cNvCxnSpPr>
          <p:nvPr/>
        </p:nvCxnSpPr>
        <p:spPr>
          <a:xfrm flipV="1">
            <a:off x="932249" y="1870152"/>
            <a:ext cx="7026043" cy="9389"/>
          </a:xfrm>
          <a:prstGeom prst="line">
            <a:avLst/>
          </a:prstGeom>
          <a:ln w="38100"/>
        </p:spPr>
        <p:style>
          <a:lnRef idx="1">
            <a:schemeClr val="dk1"/>
          </a:lnRef>
          <a:fillRef idx="0">
            <a:schemeClr val="dk1"/>
          </a:fillRef>
          <a:effectRef idx="0">
            <a:schemeClr val="dk1"/>
          </a:effectRef>
          <a:fontRef idx="minor">
            <a:schemeClr val="tx1"/>
          </a:fontRef>
        </p:style>
      </p:cxnSp>
      <p:sp>
        <p:nvSpPr>
          <p:cNvPr id="170" name="正方形/長方形 169">
            <a:extLst>
              <a:ext uri="{FF2B5EF4-FFF2-40B4-BE49-F238E27FC236}">
                <a16:creationId xmlns:a16="http://schemas.microsoft.com/office/drawing/2014/main" id="{10AA3906-928C-401B-9643-A31673473912}"/>
              </a:ext>
            </a:extLst>
          </p:cNvPr>
          <p:cNvSpPr/>
          <p:nvPr/>
        </p:nvSpPr>
        <p:spPr>
          <a:xfrm>
            <a:off x="7829919" y="2409797"/>
            <a:ext cx="720000" cy="216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契約管理</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sp>
        <p:nvSpPr>
          <p:cNvPr id="171" name="テキスト ボックス 294">
            <a:extLst>
              <a:ext uri="{FF2B5EF4-FFF2-40B4-BE49-F238E27FC236}">
                <a16:creationId xmlns:a16="http://schemas.microsoft.com/office/drawing/2014/main" id="{E59CDD58-C698-4F20-A90C-514AF19E1818}"/>
              </a:ext>
            </a:extLst>
          </p:cNvPr>
          <p:cNvSpPr txBox="1"/>
          <p:nvPr/>
        </p:nvSpPr>
        <p:spPr>
          <a:xfrm>
            <a:off x="3457210" y="980062"/>
            <a:ext cx="1965603" cy="584775"/>
          </a:xfrm>
          <a:prstGeom prst="rect">
            <a:avLst/>
          </a:prstGeom>
          <a:solidFill>
            <a:schemeClr val="bg1"/>
          </a:solidFill>
          <a:ln>
            <a:solidFill>
              <a:schemeClr val="tx1"/>
            </a:solidFill>
          </a:ln>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600" dirty="0">
                <a:latin typeface="Meiryo UI" panose="020B0604030504040204" pitchFamily="50" charset="-128"/>
                <a:ea typeface="Meiryo UI" panose="020B0604030504040204" pitchFamily="50" charset="-128"/>
              </a:rPr>
              <a:t>データ連携基盤</a:t>
            </a:r>
            <a:endParaRPr kumimoji="1" lang="en-US" altLang="ja-JP" sz="1600" dirty="0">
              <a:latin typeface="Meiryo UI" panose="020B0604030504040204" pitchFamily="50" charset="-128"/>
              <a:ea typeface="Meiryo UI" panose="020B0604030504040204" pitchFamily="50" charset="-128"/>
            </a:endParaRPr>
          </a:p>
          <a:p>
            <a:pPr algn="ct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データ交換</a:t>
            </a:r>
            <a:r>
              <a:rPr lang="en-US" altLang="ja-JP"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grpSp>
        <p:nvGrpSpPr>
          <p:cNvPr id="172" name="グループ化 171">
            <a:extLst>
              <a:ext uri="{FF2B5EF4-FFF2-40B4-BE49-F238E27FC236}">
                <a16:creationId xmlns:a16="http://schemas.microsoft.com/office/drawing/2014/main" id="{CAFDB8DA-D43D-4390-8B9E-47F6E636388B}"/>
              </a:ext>
            </a:extLst>
          </p:cNvPr>
          <p:cNvGrpSpPr/>
          <p:nvPr/>
        </p:nvGrpSpPr>
        <p:grpSpPr>
          <a:xfrm>
            <a:off x="774338" y="5333779"/>
            <a:ext cx="6954457" cy="1439677"/>
            <a:chOff x="110195" y="5333779"/>
            <a:chExt cx="6954457" cy="1439677"/>
          </a:xfrm>
        </p:grpSpPr>
        <p:sp>
          <p:nvSpPr>
            <p:cNvPr id="173" name="正方形/長方形 172">
              <a:extLst>
                <a:ext uri="{FF2B5EF4-FFF2-40B4-BE49-F238E27FC236}">
                  <a16:creationId xmlns:a16="http://schemas.microsoft.com/office/drawing/2014/main" id="{C034AE37-18B3-4935-8864-A8F2BFABBA1E}"/>
                </a:ext>
              </a:extLst>
            </p:cNvPr>
            <p:cNvSpPr/>
            <p:nvPr/>
          </p:nvSpPr>
          <p:spPr>
            <a:xfrm>
              <a:off x="110195" y="5333779"/>
              <a:ext cx="6954457" cy="1439677"/>
            </a:xfrm>
            <a:prstGeom prst="rect">
              <a:avLst/>
            </a:prstGeom>
            <a:solidFill>
              <a:schemeClr val="bg1"/>
            </a:solidFill>
            <a:ln w="28575">
              <a:solidFill>
                <a:srgbClr val="002060"/>
              </a:solidFill>
            </a:ln>
          </p:spPr>
          <p:style>
            <a:lnRef idx="1">
              <a:schemeClr val="accent6"/>
            </a:lnRef>
            <a:fillRef idx="2">
              <a:schemeClr val="accent6"/>
            </a:fillRef>
            <a:effectRef idx="1">
              <a:schemeClr val="accent6"/>
            </a:effectRef>
            <a:fontRef idx="minor">
              <a:schemeClr val="dk1"/>
            </a:fontRef>
          </p:style>
          <p:txBody>
            <a:bodyPr rtlCol="0" anchor="b" anchorCtr="0"/>
            <a:lstStyle/>
            <a:p>
              <a:pPr algn="r"/>
              <a:r>
                <a:rPr kumimoji="1" lang="ja-JP" altLang="en-US" sz="1200" dirty="0">
                  <a:latin typeface="Meiryo UI" panose="020B0604030504040204" pitchFamily="50" charset="-128"/>
                  <a:ea typeface="Meiryo UI" panose="020B0604030504040204" pitchFamily="50" charset="-128"/>
                </a:rPr>
                <a:t>支援サービス群</a:t>
              </a:r>
            </a:p>
          </p:txBody>
        </p:sp>
        <p:sp>
          <p:nvSpPr>
            <p:cNvPr id="174" name="正方形/長方形 173">
              <a:extLst>
                <a:ext uri="{FF2B5EF4-FFF2-40B4-BE49-F238E27FC236}">
                  <a16:creationId xmlns:a16="http://schemas.microsoft.com/office/drawing/2014/main" id="{7D5B6600-95B8-48BC-A942-8AA08903B062}"/>
                </a:ext>
              </a:extLst>
            </p:cNvPr>
            <p:cNvSpPr/>
            <p:nvPr/>
          </p:nvSpPr>
          <p:spPr>
            <a:xfrm>
              <a:off x="2213674" y="5398544"/>
              <a:ext cx="928747" cy="626504"/>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none" rtlCol="0" anchor="b" anchorCtr="0"/>
            <a:lstStyle/>
            <a:p>
              <a:pPr algn="ctr"/>
              <a:r>
                <a:rPr lang="ja-JP" altLang="en-US" sz="1000" dirty="0">
                  <a:latin typeface="Meiryo UI" panose="020B0604030504040204" pitchFamily="50" charset="-128"/>
                  <a:ea typeface="Meiryo UI" panose="020B0604030504040204" pitchFamily="50" charset="-128"/>
                </a:rPr>
                <a:t>認証認可</a:t>
              </a:r>
            </a:p>
          </p:txBody>
        </p:sp>
        <p:sp>
          <p:nvSpPr>
            <p:cNvPr id="175" name="正方形/長方形 174">
              <a:extLst>
                <a:ext uri="{FF2B5EF4-FFF2-40B4-BE49-F238E27FC236}">
                  <a16:creationId xmlns:a16="http://schemas.microsoft.com/office/drawing/2014/main" id="{916B3FCB-8C4E-4FCA-A753-BFF4C59EE3EE}"/>
                </a:ext>
              </a:extLst>
            </p:cNvPr>
            <p:cNvSpPr/>
            <p:nvPr/>
          </p:nvSpPr>
          <p:spPr>
            <a:xfrm>
              <a:off x="192890" y="5408049"/>
              <a:ext cx="928747" cy="1310322"/>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none" rtlCol="0" anchor="b" anchorCtr="0"/>
            <a:lstStyle/>
            <a:p>
              <a:pPr algn="ctr"/>
              <a:r>
                <a:rPr lang="ja-JP" altLang="en-US" sz="1000" dirty="0">
                  <a:latin typeface="Meiryo UI" panose="020B0604030504040204" pitchFamily="50" charset="-128"/>
                  <a:ea typeface="Meiryo UI" panose="020B0604030504040204" pitchFamily="50" charset="-128"/>
                </a:rPr>
                <a:t>データ検索</a:t>
              </a:r>
            </a:p>
          </p:txBody>
        </p:sp>
        <p:sp>
          <p:nvSpPr>
            <p:cNvPr id="176" name="正方形/長方形 175">
              <a:extLst>
                <a:ext uri="{FF2B5EF4-FFF2-40B4-BE49-F238E27FC236}">
                  <a16:creationId xmlns:a16="http://schemas.microsoft.com/office/drawing/2014/main" id="{B3C7EC8F-9CD2-46C8-927E-6FE1F31752D0}"/>
                </a:ext>
              </a:extLst>
            </p:cNvPr>
            <p:cNvSpPr/>
            <p:nvPr/>
          </p:nvSpPr>
          <p:spPr>
            <a:xfrm>
              <a:off x="274881" y="6027571"/>
              <a:ext cx="773956" cy="3600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横断検索</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177" name="正方形/長方形 176">
              <a:extLst>
                <a:ext uri="{FF2B5EF4-FFF2-40B4-BE49-F238E27FC236}">
                  <a16:creationId xmlns:a16="http://schemas.microsoft.com/office/drawing/2014/main" id="{9924E241-88A0-415A-8690-C82E6C097041}"/>
                </a:ext>
              </a:extLst>
            </p:cNvPr>
            <p:cNvSpPr/>
            <p:nvPr/>
          </p:nvSpPr>
          <p:spPr>
            <a:xfrm>
              <a:off x="3229896" y="5674324"/>
              <a:ext cx="1741400" cy="104400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none" rtlCol="0" anchor="b" anchorCtr="0"/>
            <a:lstStyle/>
            <a:p>
              <a:pPr algn="ctr"/>
              <a:r>
                <a:rPr kumimoji="1" lang="ja-JP" altLang="en-US" sz="1000" dirty="0">
                  <a:latin typeface="Meiryo UI" panose="020B0604030504040204" pitchFamily="50" charset="-128"/>
                  <a:ea typeface="Meiryo UI" panose="020B0604030504040204" pitchFamily="50" charset="-128"/>
                </a:rPr>
                <a:t>ドメイン語彙作成</a:t>
              </a:r>
            </a:p>
          </p:txBody>
        </p:sp>
        <p:sp>
          <p:nvSpPr>
            <p:cNvPr id="178" name="円柱 177">
              <a:extLst>
                <a:ext uri="{FF2B5EF4-FFF2-40B4-BE49-F238E27FC236}">
                  <a16:creationId xmlns:a16="http://schemas.microsoft.com/office/drawing/2014/main" id="{325DFA07-498D-4D76-BAC7-0779D6E09295}"/>
                </a:ext>
              </a:extLst>
            </p:cNvPr>
            <p:cNvSpPr/>
            <p:nvPr/>
          </p:nvSpPr>
          <p:spPr>
            <a:xfrm flipH="1">
              <a:off x="3575918" y="6136493"/>
              <a:ext cx="773956" cy="288000"/>
            </a:xfrm>
            <a:prstGeom prst="can">
              <a:avLst/>
            </a:prstGeom>
          </p:spPr>
          <p:style>
            <a:lnRef idx="2">
              <a:schemeClr val="dk1"/>
            </a:lnRef>
            <a:fillRef idx="1">
              <a:schemeClr val="lt1"/>
            </a:fillRef>
            <a:effectRef idx="0">
              <a:schemeClr val="dk1"/>
            </a:effectRef>
            <a:fontRef idx="minor">
              <a:schemeClr val="dk1"/>
            </a:fontRef>
          </p:style>
          <p:txBody>
            <a:bodyPr wrap="none"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ドメイン語彙</a:t>
              </a:r>
            </a:p>
          </p:txBody>
        </p:sp>
        <p:sp>
          <p:nvSpPr>
            <p:cNvPr id="179" name="正方形/長方形 178">
              <a:extLst>
                <a:ext uri="{FF2B5EF4-FFF2-40B4-BE49-F238E27FC236}">
                  <a16:creationId xmlns:a16="http://schemas.microsoft.com/office/drawing/2014/main" id="{07F8E7F9-6492-45D2-A3CC-7AEF3F68657F}"/>
                </a:ext>
              </a:extLst>
            </p:cNvPr>
            <p:cNvSpPr/>
            <p:nvPr/>
          </p:nvSpPr>
          <p:spPr>
            <a:xfrm>
              <a:off x="4133134" y="5700285"/>
              <a:ext cx="773956" cy="360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ドメイン語彙</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作成支援</a:t>
              </a:r>
            </a:p>
          </p:txBody>
        </p:sp>
        <p:sp>
          <p:nvSpPr>
            <p:cNvPr id="180" name="正方形/長方形 179">
              <a:extLst>
                <a:ext uri="{FF2B5EF4-FFF2-40B4-BE49-F238E27FC236}">
                  <a16:creationId xmlns:a16="http://schemas.microsoft.com/office/drawing/2014/main" id="{8E1D3C05-3C78-44D1-BDD1-264935441DE5}"/>
                </a:ext>
              </a:extLst>
            </p:cNvPr>
            <p:cNvSpPr/>
            <p:nvPr/>
          </p:nvSpPr>
          <p:spPr>
            <a:xfrm>
              <a:off x="3285685" y="5700285"/>
              <a:ext cx="773956" cy="36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ドメイン語彙</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リポジトリ</a:t>
              </a:r>
            </a:p>
          </p:txBody>
        </p:sp>
        <p:sp>
          <p:nvSpPr>
            <p:cNvPr id="181" name="正方形/長方形 180">
              <a:extLst>
                <a:ext uri="{FF2B5EF4-FFF2-40B4-BE49-F238E27FC236}">
                  <a16:creationId xmlns:a16="http://schemas.microsoft.com/office/drawing/2014/main" id="{D21567CC-0AB7-4C7D-9EDF-BC2E6E7E6F44}"/>
                </a:ext>
              </a:extLst>
            </p:cNvPr>
            <p:cNvSpPr/>
            <p:nvPr/>
          </p:nvSpPr>
          <p:spPr>
            <a:xfrm>
              <a:off x="6137150" y="5711375"/>
              <a:ext cx="773956" cy="36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ja-JP" altLang="en-US" sz="1000" dirty="0">
                  <a:solidFill>
                    <a:schemeClr val="tx1"/>
                  </a:solidFill>
                  <a:latin typeface="Meiryo UI" panose="020B0604030504040204" pitchFamily="50" charset="-128"/>
                  <a:ea typeface="Meiryo UI" panose="020B0604030504040204" pitchFamily="50" charset="-128"/>
                </a:rPr>
                <a:t>コネクタ</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ロケーション</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182" name="正方形/長方形 181">
              <a:extLst>
                <a:ext uri="{FF2B5EF4-FFF2-40B4-BE49-F238E27FC236}">
                  <a16:creationId xmlns:a16="http://schemas.microsoft.com/office/drawing/2014/main" id="{32112B34-5E6B-434A-879A-086483BD8B8C}"/>
                </a:ext>
              </a:extLst>
            </p:cNvPr>
            <p:cNvSpPr/>
            <p:nvPr/>
          </p:nvSpPr>
          <p:spPr>
            <a:xfrm>
              <a:off x="277552" y="5538919"/>
              <a:ext cx="773956" cy="36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ja-JP" altLang="en-US" sz="1000" dirty="0">
                  <a:solidFill>
                    <a:schemeClr val="tx1"/>
                  </a:solidFill>
                  <a:latin typeface="Meiryo UI" panose="020B0604030504040204" pitchFamily="50" charset="-128"/>
                  <a:ea typeface="Meiryo UI" panose="020B0604030504040204" pitchFamily="50" charset="-128"/>
                </a:rPr>
                <a:t>カタログサイト</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リポジトリ</a:t>
              </a:r>
            </a:p>
          </p:txBody>
        </p:sp>
        <p:sp>
          <p:nvSpPr>
            <p:cNvPr id="183" name="正方形/長方形 182">
              <a:extLst>
                <a:ext uri="{FF2B5EF4-FFF2-40B4-BE49-F238E27FC236}">
                  <a16:creationId xmlns:a16="http://schemas.microsoft.com/office/drawing/2014/main" id="{FBC28B40-E39C-49A3-AED2-7C210BD7C1B8}"/>
                </a:ext>
              </a:extLst>
            </p:cNvPr>
            <p:cNvSpPr/>
            <p:nvPr/>
          </p:nvSpPr>
          <p:spPr>
            <a:xfrm>
              <a:off x="2303105" y="5453704"/>
              <a:ext cx="773956" cy="360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認証認可</a:t>
              </a:r>
            </a:p>
          </p:txBody>
        </p:sp>
        <p:sp>
          <p:nvSpPr>
            <p:cNvPr id="184" name="正方形/長方形 183">
              <a:extLst>
                <a:ext uri="{FF2B5EF4-FFF2-40B4-BE49-F238E27FC236}">
                  <a16:creationId xmlns:a16="http://schemas.microsoft.com/office/drawing/2014/main" id="{F49CC77F-BCBB-4BF5-9F20-2B7F1A007CBE}"/>
                </a:ext>
              </a:extLst>
            </p:cNvPr>
            <p:cNvSpPr/>
            <p:nvPr/>
          </p:nvSpPr>
          <p:spPr>
            <a:xfrm>
              <a:off x="2213407" y="6086910"/>
              <a:ext cx="928747" cy="631413"/>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none" rtlCol="0" anchor="b" anchorCtr="0"/>
            <a:lstStyle/>
            <a:p>
              <a:pPr algn="ctr"/>
              <a:r>
                <a:rPr lang="ja-JP" altLang="en-US" sz="1000" dirty="0">
                  <a:latin typeface="Meiryo UI" panose="020B0604030504040204" pitchFamily="50" charset="-128"/>
                  <a:ea typeface="Meiryo UI" panose="020B0604030504040204" pitchFamily="50" charset="-128"/>
                </a:rPr>
                <a:t>契約管理</a:t>
              </a:r>
            </a:p>
          </p:txBody>
        </p:sp>
        <p:sp>
          <p:nvSpPr>
            <p:cNvPr id="185" name="正方形/長方形 184">
              <a:extLst>
                <a:ext uri="{FF2B5EF4-FFF2-40B4-BE49-F238E27FC236}">
                  <a16:creationId xmlns:a16="http://schemas.microsoft.com/office/drawing/2014/main" id="{366968EE-3BF4-4FC4-84E3-D4D94E3890B5}"/>
                </a:ext>
              </a:extLst>
            </p:cNvPr>
            <p:cNvSpPr/>
            <p:nvPr/>
          </p:nvSpPr>
          <p:spPr>
            <a:xfrm>
              <a:off x="2302841" y="6142073"/>
              <a:ext cx="773956" cy="360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p>
              <a:pPr algn="ctr"/>
              <a:r>
                <a:rPr lang="ja-JP" altLang="en-US" sz="1000" dirty="0">
                  <a:solidFill>
                    <a:schemeClr val="tx1"/>
                  </a:solidFill>
                  <a:latin typeface="Meiryo UI" panose="020B0604030504040204" pitchFamily="50" charset="-128"/>
                  <a:ea typeface="Meiryo UI" panose="020B0604030504040204" pitchFamily="50" charset="-128"/>
                </a:rPr>
                <a:t>契約管理</a:t>
              </a:r>
            </a:p>
          </p:txBody>
        </p:sp>
        <p:sp>
          <p:nvSpPr>
            <p:cNvPr id="186" name="正方形/長方形 185">
              <a:extLst>
                <a:ext uri="{FF2B5EF4-FFF2-40B4-BE49-F238E27FC236}">
                  <a16:creationId xmlns:a16="http://schemas.microsoft.com/office/drawing/2014/main" id="{6B3BAAD7-37F6-41E4-84D1-E830D03B3220}"/>
                </a:ext>
              </a:extLst>
            </p:cNvPr>
            <p:cNvSpPr/>
            <p:nvPr/>
          </p:nvSpPr>
          <p:spPr>
            <a:xfrm>
              <a:off x="1205324" y="5400505"/>
              <a:ext cx="928747" cy="1310322"/>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none" rtlCol="0" anchor="b" anchorCtr="0"/>
            <a:lstStyle/>
            <a:p>
              <a:pPr algn="ctr"/>
              <a:r>
                <a:rPr lang="ja-JP" altLang="en-US" sz="1000" dirty="0">
                  <a:latin typeface="Meiryo UI" panose="020B0604030504040204" pitchFamily="50" charset="-128"/>
                  <a:ea typeface="Meiryo UI" panose="020B0604030504040204" pitchFamily="50" charset="-128"/>
                </a:rPr>
                <a:t>来歴管理・参照</a:t>
              </a:r>
            </a:p>
          </p:txBody>
        </p:sp>
        <p:sp>
          <p:nvSpPr>
            <p:cNvPr id="187" name="正方形/長方形 186">
              <a:extLst>
                <a:ext uri="{FF2B5EF4-FFF2-40B4-BE49-F238E27FC236}">
                  <a16:creationId xmlns:a16="http://schemas.microsoft.com/office/drawing/2014/main" id="{38427331-1DF5-4760-A60A-6ED621835173}"/>
                </a:ext>
              </a:extLst>
            </p:cNvPr>
            <p:cNvSpPr/>
            <p:nvPr/>
          </p:nvSpPr>
          <p:spPr>
            <a:xfrm>
              <a:off x="1289986" y="5531375"/>
              <a:ext cx="773956" cy="360000"/>
            </a:xfrm>
            <a:prstGeom prst="rect">
              <a:avLst/>
            </a:prstGeom>
          </p:spPr>
          <p:style>
            <a:lnRef idx="2">
              <a:schemeClr val="dk1"/>
            </a:lnRef>
            <a:fillRef idx="1">
              <a:schemeClr val="lt1"/>
            </a:fillRef>
            <a:effectRef idx="0">
              <a:schemeClr val="dk1"/>
            </a:effectRef>
            <a:fontRef idx="minor">
              <a:schemeClr val="dk1"/>
            </a:fontRef>
          </p:style>
          <p:txBody>
            <a:bodyPr wrap="none" rtlCol="0" anchor="t"/>
            <a:lstStyle/>
            <a:p>
              <a:pPr algn="ctr"/>
              <a:r>
                <a:rPr kumimoji="1" lang="ja-JP" altLang="en-US" sz="1000" dirty="0">
                  <a:solidFill>
                    <a:schemeClr val="tx1"/>
                  </a:solidFill>
                  <a:latin typeface="Meiryo UI" panose="020B0604030504040204" pitchFamily="50" charset="-128"/>
                  <a:ea typeface="Meiryo UI" panose="020B0604030504040204" pitchFamily="50" charset="-128"/>
                </a:rPr>
                <a:t>来歴管理</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モジュール</a:t>
              </a:r>
            </a:p>
          </p:txBody>
        </p:sp>
        <p:sp>
          <p:nvSpPr>
            <p:cNvPr id="188" name="円柱 187">
              <a:extLst>
                <a:ext uri="{FF2B5EF4-FFF2-40B4-BE49-F238E27FC236}">
                  <a16:creationId xmlns:a16="http://schemas.microsoft.com/office/drawing/2014/main" id="{73D58F66-62E8-4313-B958-6F83744D965C}"/>
                </a:ext>
              </a:extLst>
            </p:cNvPr>
            <p:cNvSpPr/>
            <p:nvPr/>
          </p:nvSpPr>
          <p:spPr>
            <a:xfrm flipH="1">
              <a:off x="1289375" y="6017374"/>
              <a:ext cx="749364" cy="346289"/>
            </a:xfrm>
            <a:prstGeom prst="can">
              <a:avLst/>
            </a:prstGeom>
          </p:spPr>
          <p:style>
            <a:lnRef idx="2">
              <a:schemeClr val="dk1"/>
            </a:lnRef>
            <a:fillRef idx="1">
              <a:schemeClr val="lt1"/>
            </a:fillRef>
            <a:effectRef idx="0">
              <a:schemeClr val="dk1"/>
            </a:effectRef>
            <a:fontRef idx="minor">
              <a:schemeClr val="dk1"/>
            </a:fontRef>
          </p:style>
          <p:txBody>
            <a:bodyPr wrap="none"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分散台帳</a:t>
              </a:r>
            </a:p>
          </p:txBody>
        </p:sp>
        <p:sp>
          <p:nvSpPr>
            <p:cNvPr id="189" name="正方形/長方形 188">
              <a:extLst>
                <a:ext uri="{FF2B5EF4-FFF2-40B4-BE49-F238E27FC236}">
                  <a16:creationId xmlns:a16="http://schemas.microsoft.com/office/drawing/2014/main" id="{46CFBE36-85EA-43A0-B6A0-BBC3A22790D7}"/>
                </a:ext>
              </a:extLst>
            </p:cNvPr>
            <p:cNvSpPr/>
            <p:nvPr/>
          </p:nvSpPr>
          <p:spPr>
            <a:xfrm>
              <a:off x="5069953" y="5400505"/>
              <a:ext cx="928747" cy="1310322"/>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none" rtlCol="0" anchor="b" anchorCtr="0"/>
            <a:lstStyle/>
            <a:p>
              <a:pPr algn="ctr"/>
              <a:r>
                <a:rPr lang="ja-JP" altLang="en-US" sz="1000" dirty="0">
                  <a:latin typeface="Meiryo UI" panose="020B0604030504040204" pitchFamily="50" charset="-128"/>
                  <a:ea typeface="Meiryo UI" panose="020B0604030504040204" pitchFamily="50" charset="-128"/>
                </a:rPr>
                <a:t>カタログ作成ツール</a:t>
              </a:r>
            </a:p>
          </p:txBody>
        </p:sp>
        <p:sp>
          <p:nvSpPr>
            <p:cNvPr id="190" name="正方形/長方形 189">
              <a:extLst>
                <a:ext uri="{FF2B5EF4-FFF2-40B4-BE49-F238E27FC236}">
                  <a16:creationId xmlns:a16="http://schemas.microsoft.com/office/drawing/2014/main" id="{50BF91EF-47DE-46F1-84BB-0F8BACA05A13}"/>
                </a:ext>
              </a:extLst>
            </p:cNvPr>
            <p:cNvSpPr/>
            <p:nvPr/>
          </p:nvSpPr>
          <p:spPr>
            <a:xfrm>
              <a:off x="5154615" y="5531375"/>
              <a:ext cx="773956" cy="360000"/>
            </a:xfrm>
            <a:prstGeom prst="rect">
              <a:avLst/>
            </a:prstGeom>
          </p:spPr>
          <p:style>
            <a:lnRef idx="2">
              <a:schemeClr val="dk1"/>
            </a:lnRef>
            <a:fillRef idx="1">
              <a:schemeClr val="lt1"/>
            </a:fillRef>
            <a:effectRef idx="0">
              <a:schemeClr val="dk1"/>
            </a:effectRef>
            <a:fontRef idx="minor">
              <a:schemeClr val="dk1"/>
            </a:fontRef>
          </p:style>
          <p:txBody>
            <a:bodyPr wrap="none" rtlCol="0" anchor="t"/>
            <a:lstStyle/>
            <a:p>
              <a:pPr algn="ctr"/>
              <a:r>
                <a:rPr kumimoji="1" lang="ja-JP" altLang="en-US" sz="1000" dirty="0">
                  <a:solidFill>
                    <a:schemeClr val="tx1"/>
                  </a:solidFill>
                  <a:latin typeface="Meiryo UI" panose="020B0604030504040204" pitchFamily="50" charset="-128"/>
                  <a:ea typeface="Meiryo UI" panose="020B0604030504040204" pitchFamily="50" charset="-128"/>
                </a:rPr>
                <a:t>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作成</a:t>
              </a:r>
              <a:r>
                <a:rPr lang="ja-JP" altLang="en-US" sz="1000" dirty="0">
                  <a:solidFill>
                    <a:schemeClr val="tx1"/>
                  </a:solidFill>
                  <a:latin typeface="Meiryo UI" panose="020B0604030504040204" pitchFamily="50" charset="-128"/>
                  <a:ea typeface="Meiryo UI" panose="020B0604030504040204" pitchFamily="50" charset="-128"/>
                </a:rPr>
                <a:t>ツール</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191" name="円柱 190">
              <a:extLst>
                <a:ext uri="{FF2B5EF4-FFF2-40B4-BE49-F238E27FC236}">
                  <a16:creationId xmlns:a16="http://schemas.microsoft.com/office/drawing/2014/main" id="{D3CD2D8C-B665-4120-8D4D-A9DF729F7FB4}"/>
                </a:ext>
              </a:extLst>
            </p:cNvPr>
            <p:cNvSpPr/>
            <p:nvPr/>
          </p:nvSpPr>
          <p:spPr>
            <a:xfrm flipH="1">
              <a:off x="5154004" y="6017374"/>
              <a:ext cx="749364" cy="346289"/>
            </a:xfrm>
            <a:prstGeom prst="can">
              <a:avLst/>
            </a:prstGeom>
          </p:spPr>
          <p:style>
            <a:lnRef idx="2">
              <a:schemeClr val="dk1"/>
            </a:lnRef>
            <a:fillRef idx="1">
              <a:schemeClr val="lt1"/>
            </a:fillRef>
            <a:effectRef idx="0">
              <a:schemeClr val="dk1"/>
            </a:effectRef>
            <a:fontRef idx="minor">
              <a:schemeClr val="dk1"/>
            </a:fontRef>
          </p:style>
          <p:txBody>
            <a:bodyPr wrap="none"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カタログサイト</a:t>
              </a:r>
            </a:p>
          </p:txBody>
        </p:sp>
      </p:grpSp>
      <p:sp>
        <p:nvSpPr>
          <p:cNvPr id="192" name="正方形/長方形 191">
            <a:extLst>
              <a:ext uri="{FF2B5EF4-FFF2-40B4-BE49-F238E27FC236}">
                <a16:creationId xmlns:a16="http://schemas.microsoft.com/office/drawing/2014/main" id="{DE934E53-9E51-4DC9-8B98-EC5F284DC612}"/>
              </a:ext>
            </a:extLst>
          </p:cNvPr>
          <p:cNvSpPr/>
          <p:nvPr/>
        </p:nvSpPr>
        <p:spPr>
          <a:xfrm>
            <a:off x="212249" y="3299413"/>
            <a:ext cx="720000" cy="900197"/>
          </a:xfrm>
          <a:prstGeom prst="rect">
            <a:avLst/>
          </a:prstGeom>
        </p:spPr>
        <p:style>
          <a:lnRef idx="2">
            <a:schemeClr val="dk1"/>
          </a:lnRef>
          <a:fillRef idx="1">
            <a:schemeClr val="lt1"/>
          </a:fillRef>
          <a:effectRef idx="0">
            <a:schemeClr val="dk1"/>
          </a:effectRef>
          <a:fontRef idx="minor">
            <a:schemeClr val="dk1"/>
          </a:fontRef>
        </p:style>
        <p:txBody>
          <a:bodyPr wrap="none" rtlCol="0" anchor="t"/>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データ加工</a:t>
            </a:r>
          </a:p>
        </p:txBody>
      </p:sp>
      <p:sp>
        <p:nvSpPr>
          <p:cNvPr id="193" name="正方形/長方形 192">
            <a:extLst>
              <a:ext uri="{FF2B5EF4-FFF2-40B4-BE49-F238E27FC236}">
                <a16:creationId xmlns:a16="http://schemas.microsoft.com/office/drawing/2014/main" id="{150E1FD4-3548-49CE-A233-105A9ED74160}"/>
              </a:ext>
            </a:extLst>
          </p:cNvPr>
          <p:cNvSpPr/>
          <p:nvPr/>
        </p:nvSpPr>
        <p:spPr>
          <a:xfrm>
            <a:off x="241268" y="3911838"/>
            <a:ext cx="661962" cy="21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データ変換</a:t>
            </a:r>
          </a:p>
        </p:txBody>
      </p:sp>
      <p:sp>
        <p:nvSpPr>
          <p:cNvPr id="194" name="正方形/長方形 193">
            <a:extLst>
              <a:ext uri="{FF2B5EF4-FFF2-40B4-BE49-F238E27FC236}">
                <a16:creationId xmlns:a16="http://schemas.microsoft.com/office/drawing/2014/main" id="{B38D5173-3AC6-49A5-865D-1AA4BCE57A2C}"/>
              </a:ext>
            </a:extLst>
          </p:cNvPr>
          <p:cNvSpPr/>
          <p:nvPr/>
        </p:nvSpPr>
        <p:spPr>
          <a:xfrm>
            <a:off x="248123" y="3520048"/>
            <a:ext cx="648252"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構造化</a:t>
            </a:r>
          </a:p>
        </p:txBody>
      </p:sp>
      <p:sp>
        <p:nvSpPr>
          <p:cNvPr id="195" name="正方形/長方形 194">
            <a:extLst>
              <a:ext uri="{FF2B5EF4-FFF2-40B4-BE49-F238E27FC236}">
                <a16:creationId xmlns:a16="http://schemas.microsoft.com/office/drawing/2014/main" id="{EA960781-557F-43D6-B8D8-38808806F971}"/>
              </a:ext>
            </a:extLst>
          </p:cNvPr>
          <p:cNvSpPr/>
          <p:nvPr/>
        </p:nvSpPr>
        <p:spPr>
          <a:xfrm>
            <a:off x="212249" y="1699541"/>
            <a:ext cx="720000" cy="36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検索</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sp>
        <p:nvSpPr>
          <p:cNvPr id="196" name="正方形/長方形 195">
            <a:extLst>
              <a:ext uri="{FF2B5EF4-FFF2-40B4-BE49-F238E27FC236}">
                <a16:creationId xmlns:a16="http://schemas.microsoft.com/office/drawing/2014/main" id="{0275382D-6AE1-4C86-9136-1476CFC0BE05}"/>
              </a:ext>
            </a:extLst>
          </p:cNvPr>
          <p:cNvSpPr/>
          <p:nvPr/>
        </p:nvSpPr>
        <p:spPr>
          <a:xfrm>
            <a:off x="212249" y="2231957"/>
            <a:ext cx="720000" cy="360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契約管理</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sp>
        <p:nvSpPr>
          <p:cNvPr id="197" name="フローチャート: 複数書類 196">
            <a:extLst>
              <a:ext uri="{FF2B5EF4-FFF2-40B4-BE49-F238E27FC236}">
                <a16:creationId xmlns:a16="http://schemas.microsoft.com/office/drawing/2014/main" id="{10850CCA-3653-40E1-93CE-AF794552D631}"/>
              </a:ext>
            </a:extLst>
          </p:cNvPr>
          <p:cNvSpPr/>
          <p:nvPr/>
        </p:nvSpPr>
        <p:spPr>
          <a:xfrm>
            <a:off x="828966" y="3592668"/>
            <a:ext cx="360000" cy="2520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a:latin typeface="Meiryo UI" panose="020B0604030504040204" pitchFamily="50" charset="-128"/>
              <a:ea typeface="Meiryo UI" panose="020B0604030504040204" pitchFamily="50" charset="-128"/>
            </a:endParaRPr>
          </a:p>
        </p:txBody>
      </p:sp>
      <p:cxnSp>
        <p:nvCxnSpPr>
          <p:cNvPr id="198" name="直線コネクタ 197">
            <a:extLst>
              <a:ext uri="{FF2B5EF4-FFF2-40B4-BE49-F238E27FC236}">
                <a16:creationId xmlns:a16="http://schemas.microsoft.com/office/drawing/2014/main" id="{A97FB429-90B5-49A4-A4AF-FA4EA172F1F6}"/>
              </a:ext>
            </a:extLst>
          </p:cNvPr>
          <p:cNvCxnSpPr>
            <a:cxnSpLocks/>
            <a:endCxn id="200" idx="3"/>
          </p:cNvCxnSpPr>
          <p:nvPr/>
        </p:nvCxnSpPr>
        <p:spPr>
          <a:xfrm flipV="1">
            <a:off x="810329" y="3102151"/>
            <a:ext cx="540987" cy="13384"/>
          </a:xfrm>
          <a:prstGeom prst="line">
            <a:avLst/>
          </a:prstGeom>
          <a:ln w="38100"/>
        </p:spPr>
        <p:style>
          <a:lnRef idx="1">
            <a:schemeClr val="dk1"/>
          </a:lnRef>
          <a:fillRef idx="0">
            <a:schemeClr val="dk1"/>
          </a:fillRef>
          <a:effectRef idx="0">
            <a:schemeClr val="dk1"/>
          </a:effectRef>
          <a:fontRef idx="minor">
            <a:schemeClr val="tx1"/>
          </a:fontRef>
        </p:style>
      </p:cxnSp>
      <p:cxnSp>
        <p:nvCxnSpPr>
          <p:cNvPr id="199" name="直線コネクタ 198">
            <a:extLst>
              <a:ext uri="{FF2B5EF4-FFF2-40B4-BE49-F238E27FC236}">
                <a16:creationId xmlns:a16="http://schemas.microsoft.com/office/drawing/2014/main" id="{1D09DBB4-1983-41FE-94D7-E97DA3C133E6}"/>
              </a:ext>
            </a:extLst>
          </p:cNvPr>
          <p:cNvCxnSpPr>
            <a:cxnSpLocks/>
          </p:cNvCxnSpPr>
          <p:nvPr/>
        </p:nvCxnSpPr>
        <p:spPr>
          <a:xfrm>
            <a:off x="644146" y="4457802"/>
            <a:ext cx="1083832" cy="0"/>
          </a:xfrm>
          <a:prstGeom prst="line">
            <a:avLst/>
          </a:prstGeom>
          <a:ln w="38100"/>
        </p:spPr>
        <p:style>
          <a:lnRef idx="1">
            <a:schemeClr val="dk1"/>
          </a:lnRef>
          <a:fillRef idx="0">
            <a:schemeClr val="dk1"/>
          </a:fillRef>
          <a:effectRef idx="0">
            <a:schemeClr val="dk1"/>
          </a:effectRef>
          <a:fontRef idx="minor">
            <a:schemeClr val="tx1"/>
          </a:fontRef>
        </p:style>
      </p:cxnSp>
      <p:sp>
        <p:nvSpPr>
          <p:cNvPr id="200" name="フローチャート: 複数書類 199">
            <a:extLst>
              <a:ext uri="{FF2B5EF4-FFF2-40B4-BE49-F238E27FC236}">
                <a16:creationId xmlns:a16="http://schemas.microsoft.com/office/drawing/2014/main" id="{DDA02361-85C6-422B-BA64-D97704C1A53E}"/>
              </a:ext>
            </a:extLst>
          </p:cNvPr>
          <p:cNvSpPr/>
          <p:nvPr/>
        </p:nvSpPr>
        <p:spPr>
          <a:xfrm>
            <a:off x="991316" y="2976151"/>
            <a:ext cx="360000" cy="2520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a:latin typeface="Meiryo UI" panose="020B0604030504040204" pitchFamily="50" charset="-128"/>
              <a:ea typeface="Meiryo UI" panose="020B0604030504040204" pitchFamily="50" charset="-128"/>
            </a:endParaRPr>
          </a:p>
        </p:txBody>
      </p:sp>
      <p:sp>
        <p:nvSpPr>
          <p:cNvPr id="201" name="正方形/長方形 200">
            <a:extLst>
              <a:ext uri="{FF2B5EF4-FFF2-40B4-BE49-F238E27FC236}">
                <a16:creationId xmlns:a16="http://schemas.microsoft.com/office/drawing/2014/main" id="{A1131148-E5CE-4DF2-A2A9-9F5C43AD94D4}"/>
              </a:ext>
            </a:extLst>
          </p:cNvPr>
          <p:cNvSpPr/>
          <p:nvPr/>
        </p:nvSpPr>
        <p:spPr>
          <a:xfrm>
            <a:off x="212249" y="4277802"/>
            <a:ext cx="720000" cy="360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来歴確認</a:t>
            </a:r>
          </a:p>
        </p:txBody>
      </p:sp>
      <p:sp>
        <p:nvSpPr>
          <p:cNvPr id="202" name="正方形/長方形 201">
            <a:extLst>
              <a:ext uri="{FF2B5EF4-FFF2-40B4-BE49-F238E27FC236}">
                <a16:creationId xmlns:a16="http://schemas.microsoft.com/office/drawing/2014/main" id="{5709741A-C211-48A8-AA4B-59C110D3E8D7}"/>
              </a:ext>
            </a:extLst>
          </p:cNvPr>
          <p:cNvSpPr/>
          <p:nvPr/>
        </p:nvSpPr>
        <p:spPr>
          <a:xfrm>
            <a:off x="212249" y="2868859"/>
            <a:ext cx="720000" cy="36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none"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a:t>
            </a:r>
            <a:r>
              <a:rPr lang="ja-JP" altLang="en-US" sz="1000" dirty="0">
                <a:solidFill>
                  <a:schemeClr val="tx1"/>
                </a:solidFill>
                <a:latin typeface="Meiryo UI" panose="020B0604030504040204" pitchFamily="50" charset="-128"/>
                <a:ea typeface="Meiryo UI" panose="020B0604030504040204" pitchFamily="50" charset="-128"/>
              </a:rPr>
              <a:t>取得</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grpSp>
        <p:nvGrpSpPr>
          <p:cNvPr id="265" name="グループ化 264">
            <a:extLst>
              <a:ext uri="{FF2B5EF4-FFF2-40B4-BE49-F238E27FC236}">
                <a16:creationId xmlns:a16="http://schemas.microsoft.com/office/drawing/2014/main" id="{E3F0E1E1-50A7-4F2F-BFD9-D2A09DAF16E9}"/>
              </a:ext>
            </a:extLst>
          </p:cNvPr>
          <p:cNvGrpSpPr/>
          <p:nvPr/>
        </p:nvGrpSpPr>
        <p:grpSpPr>
          <a:xfrm>
            <a:off x="1344339" y="1648919"/>
            <a:ext cx="6214331" cy="3391029"/>
            <a:chOff x="1344339" y="1648919"/>
            <a:chExt cx="6214331" cy="3685730"/>
          </a:xfrm>
        </p:grpSpPr>
        <p:cxnSp>
          <p:nvCxnSpPr>
            <p:cNvPr id="266" name="直線コネクタ 265">
              <a:extLst>
                <a:ext uri="{FF2B5EF4-FFF2-40B4-BE49-F238E27FC236}">
                  <a16:creationId xmlns:a16="http://schemas.microsoft.com/office/drawing/2014/main" id="{2F81B498-8010-4146-A443-31017E4123B9}"/>
                </a:ext>
              </a:extLst>
            </p:cNvPr>
            <p:cNvCxnSpPr>
              <a:cxnSpLocks/>
            </p:cNvCxnSpPr>
            <p:nvPr/>
          </p:nvCxnSpPr>
          <p:spPr>
            <a:xfrm>
              <a:off x="1896409" y="3418062"/>
              <a:ext cx="95450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67" name="直線コネクタ 266">
              <a:extLst>
                <a:ext uri="{FF2B5EF4-FFF2-40B4-BE49-F238E27FC236}">
                  <a16:creationId xmlns:a16="http://schemas.microsoft.com/office/drawing/2014/main" id="{FDF724D4-C521-45CB-BB2F-07821ECAC5CB}"/>
                </a:ext>
              </a:extLst>
            </p:cNvPr>
            <p:cNvCxnSpPr>
              <a:cxnSpLocks/>
            </p:cNvCxnSpPr>
            <p:nvPr/>
          </p:nvCxnSpPr>
          <p:spPr>
            <a:xfrm flipH="1">
              <a:off x="2095186" y="4474971"/>
              <a:ext cx="152225" cy="0"/>
            </a:xfrm>
            <a:prstGeom prst="line">
              <a:avLst/>
            </a:prstGeom>
            <a:ln w="38100"/>
          </p:spPr>
          <p:style>
            <a:lnRef idx="1">
              <a:schemeClr val="dk1"/>
            </a:lnRef>
            <a:fillRef idx="0">
              <a:schemeClr val="dk1"/>
            </a:fillRef>
            <a:effectRef idx="0">
              <a:schemeClr val="dk1"/>
            </a:effectRef>
            <a:fontRef idx="minor">
              <a:schemeClr val="tx1"/>
            </a:fontRef>
          </p:style>
        </p:cxnSp>
        <p:sp>
          <p:nvSpPr>
            <p:cNvPr id="268" name="正方形/長方形 267">
              <a:extLst>
                <a:ext uri="{FF2B5EF4-FFF2-40B4-BE49-F238E27FC236}">
                  <a16:creationId xmlns:a16="http://schemas.microsoft.com/office/drawing/2014/main" id="{573E5686-1A82-404E-926F-5902451D340A}"/>
                </a:ext>
              </a:extLst>
            </p:cNvPr>
            <p:cNvSpPr/>
            <p:nvPr/>
          </p:nvSpPr>
          <p:spPr>
            <a:xfrm>
              <a:off x="1344339" y="1652692"/>
              <a:ext cx="750847" cy="30960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vert="eaVert" rtlCol="0" anchor="t"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コネクタメイン</a:t>
              </a:r>
              <a:r>
                <a:rPr kumimoji="1"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利用者側</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269" name="正方形/長方形 268">
              <a:extLst>
                <a:ext uri="{FF2B5EF4-FFF2-40B4-BE49-F238E27FC236}">
                  <a16:creationId xmlns:a16="http://schemas.microsoft.com/office/drawing/2014/main" id="{6D7AADCB-3AA1-433C-8A31-98FE4E6FE002}"/>
                </a:ext>
              </a:extLst>
            </p:cNvPr>
            <p:cNvSpPr/>
            <p:nvPr/>
          </p:nvSpPr>
          <p:spPr>
            <a:xfrm>
              <a:off x="2162640" y="2727767"/>
              <a:ext cx="4536000" cy="1031919"/>
            </a:xfrm>
            <a:prstGeom prst="rect">
              <a:avLst/>
            </a:prstGeom>
            <a:solidFill>
              <a:schemeClr val="accent1">
                <a:alpha val="30000"/>
              </a:schemeClr>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a:latin typeface="Meiryo UI" panose="020B0604030504040204" pitchFamily="50" charset="-128"/>
                <a:ea typeface="Meiryo UI" panose="020B0604030504040204" pitchFamily="50" charset="-128"/>
              </a:endParaRPr>
            </a:p>
          </p:txBody>
        </p:sp>
        <p:sp>
          <p:nvSpPr>
            <p:cNvPr id="270" name="正方形/長方形 269">
              <a:extLst>
                <a:ext uri="{FF2B5EF4-FFF2-40B4-BE49-F238E27FC236}">
                  <a16:creationId xmlns:a16="http://schemas.microsoft.com/office/drawing/2014/main" id="{1BBD6F12-A168-46E7-8F16-B471720ABF28}"/>
                </a:ext>
              </a:extLst>
            </p:cNvPr>
            <p:cNvSpPr/>
            <p:nvPr/>
          </p:nvSpPr>
          <p:spPr>
            <a:xfrm>
              <a:off x="2159733" y="1648919"/>
              <a:ext cx="4535999" cy="540000"/>
            </a:xfrm>
            <a:prstGeom prst="rect">
              <a:avLst/>
            </a:prstGeom>
            <a:solidFill>
              <a:schemeClr val="accent1">
                <a:alpha val="30000"/>
              </a:schemeClr>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latin typeface="Meiryo UI" panose="020B0604030504040204" pitchFamily="50" charset="-128"/>
                <a:ea typeface="Meiryo UI" panose="020B0604030504040204" pitchFamily="50" charset="-128"/>
              </a:endParaRPr>
            </a:p>
          </p:txBody>
        </p:sp>
        <p:sp>
          <p:nvSpPr>
            <p:cNvPr id="271" name="正方形/長方形 270">
              <a:extLst>
                <a:ext uri="{FF2B5EF4-FFF2-40B4-BE49-F238E27FC236}">
                  <a16:creationId xmlns:a16="http://schemas.microsoft.com/office/drawing/2014/main" id="{24E8B1EA-C494-44DD-8D89-33A2DF2F5383}"/>
                </a:ext>
              </a:extLst>
            </p:cNvPr>
            <p:cNvSpPr/>
            <p:nvPr/>
          </p:nvSpPr>
          <p:spPr>
            <a:xfrm>
              <a:off x="2161186" y="2240447"/>
              <a:ext cx="4536000" cy="426485"/>
            </a:xfrm>
            <a:prstGeom prst="rect">
              <a:avLst/>
            </a:prstGeom>
            <a:solidFill>
              <a:schemeClr val="accent1">
                <a:alpha val="30000"/>
              </a:schemeClr>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dirty="0">
                <a:latin typeface="Meiryo UI" panose="020B0604030504040204" pitchFamily="50" charset="-128"/>
                <a:ea typeface="Meiryo UI" panose="020B0604030504040204" pitchFamily="50" charset="-128"/>
              </a:endParaRPr>
            </a:p>
          </p:txBody>
        </p:sp>
        <p:sp>
          <p:nvSpPr>
            <p:cNvPr id="272" name="正方形/長方形 271">
              <a:extLst>
                <a:ext uri="{FF2B5EF4-FFF2-40B4-BE49-F238E27FC236}">
                  <a16:creationId xmlns:a16="http://schemas.microsoft.com/office/drawing/2014/main" id="{84080893-B46B-4820-8EF1-55D68145E888}"/>
                </a:ext>
              </a:extLst>
            </p:cNvPr>
            <p:cNvSpPr/>
            <p:nvPr/>
          </p:nvSpPr>
          <p:spPr>
            <a:xfrm>
              <a:off x="2231807" y="2268908"/>
              <a:ext cx="720437" cy="360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契約</a:t>
              </a:r>
              <a:r>
                <a:rPr lang="en-US" altLang="ja-JP" sz="1000" dirty="0">
                  <a:solidFill>
                    <a:schemeClr val="tx1"/>
                  </a:solidFill>
                  <a:latin typeface="Meiryo UI" panose="020B0604030504040204" pitchFamily="50" charset="-128"/>
                  <a:ea typeface="Meiryo UI" panose="020B0604030504040204" pitchFamily="50" charset="-128"/>
                </a:rPr>
                <a:t>I/F</a:t>
              </a:r>
            </a:p>
          </p:txBody>
        </p:sp>
        <p:cxnSp>
          <p:nvCxnSpPr>
            <p:cNvPr id="273" name="直線コネクタ 272">
              <a:extLst>
                <a:ext uri="{FF2B5EF4-FFF2-40B4-BE49-F238E27FC236}">
                  <a16:creationId xmlns:a16="http://schemas.microsoft.com/office/drawing/2014/main" id="{6B4D8F7C-A7C7-47CF-9928-4CAD2B26D99A}"/>
                </a:ext>
              </a:extLst>
            </p:cNvPr>
            <p:cNvCxnSpPr>
              <a:cxnSpLocks/>
              <a:endCxn id="306" idx="3"/>
            </p:cNvCxnSpPr>
            <p:nvPr/>
          </p:nvCxnSpPr>
          <p:spPr>
            <a:xfrm flipH="1">
              <a:off x="6644550" y="4002127"/>
              <a:ext cx="167444" cy="1"/>
            </a:xfrm>
            <a:prstGeom prst="line">
              <a:avLst/>
            </a:prstGeom>
            <a:ln w="38100"/>
          </p:spPr>
          <p:style>
            <a:lnRef idx="1">
              <a:schemeClr val="dk1"/>
            </a:lnRef>
            <a:fillRef idx="0">
              <a:schemeClr val="dk1"/>
            </a:fillRef>
            <a:effectRef idx="0">
              <a:schemeClr val="dk1"/>
            </a:effectRef>
            <a:fontRef idx="minor">
              <a:schemeClr val="tx1"/>
            </a:fontRef>
          </p:style>
        </p:cxnSp>
        <p:cxnSp>
          <p:nvCxnSpPr>
            <p:cNvPr id="274" name="直線コネクタ 273">
              <a:extLst>
                <a:ext uri="{FF2B5EF4-FFF2-40B4-BE49-F238E27FC236}">
                  <a16:creationId xmlns:a16="http://schemas.microsoft.com/office/drawing/2014/main" id="{BD763047-4137-49EB-BEE3-38ECA9BAC8CC}"/>
                </a:ext>
              </a:extLst>
            </p:cNvPr>
            <p:cNvCxnSpPr>
              <a:cxnSpLocks/>
              <a:endCxn id="296" idx="3"/>
            </p:cNvCxnSpPr>
            <p:nvPr/>
          </p:nvCxnSpPr>
          <p:spPr>
            <a:xfrm flipH="1">
              <a:off x="6645829" y="4474971"/>
              <a:ext cx="142168" cy="0"/>
            </a:xfrm>
            <a:prstGeom prst="line">
              <a:avLst/>
            </a:prstGeom>
            <a:ln w="38100"/>
          </p:spPr>
          <p:style>
            <a:lnRef idx="1">
              <a:schemeClr val="dk1"/>
            </a:lnRef>
            <a:fillRef idx="0">
              <a:schemeClr val="dk1"/>
            </a:fillRef>
            <a:effectRef idx="0">
              <a:schemeClr val="dk1"/>
            </a:effectRef>
            <a:fontRef idx="minor">
              <a:schemeClr val="tx1"/>
            </a:fontRef>
          </p:style>
        </p:cxnSp>
        <p:sp>
          <p:nvSpPr>
            <p:cNvPr id="275" name="正方形/長方形 274">
              <a:extLst>
                <a:ext uri="{FF2B5EF4-FFF2-40B4-BE49-F238E27FC236}">
                  <a16:creationId xmlns:a16="http://schemas.microsoft.com/office/drawing/2014/main" id="{9E56973F-692E-4578-AD38-00AAF782CCA7}"/>
                </a:ext>
              </a:extLst>
            </p:cNvPr>
            <p:cNvSpPr/>
            <p:nvPr/>
          </p:nvSpPr>
          <p:spPr>
            <a:xfrm>
              <a:off x="5921013" y="2271146"/>
              <a:ext cx="717560" cy="360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契約</a:t>
              </a:r>
              <a:r>
                <a:rPr kumimoji="1" lang="en-US" altLang="ja-JP" sz="1000" dirty="0">
                  <a:solidFill>
                    <a:schemeClr val="tx1"/>
                  </a:solidFill>
                  <a:latin typeface="Meiryo UI" panose="020B0604030504040204" pitchFamily="50" charset="-128"/>
                  <a:ea typeface="Meiryo UI" panose="020B0604030504040204" pitchFamily="50" charset="-128"/>
                </a:rPr>
                <a:t>I/F</a:t>
              </a:r>
            </a:p>
          </p:txBody>
        </p:sp>
        <p:sp>
          <p:nvSpPr>
            <p:cNvPr id="276" name="テキスト ボックス 286">
              <a:extLst>
                <a:ext uri="{FF2B5EF4-FFF2-40B4-BE49-F238E27FC236}">
                  <a16:creationId xmlns:a16="http://schemas.microsoft.com/office/drawing/2014/main" id="{9C7F4BF2-128A-4A76-8516-3FA178795574}"/>
                </a:ext>
              </a:extLst>
            </p:cNvPr>
            <p:cNvSpPr txBox="1"/>
            <p:nvPr/>
          </p:nvSpPr>
          <p:spPr>
            <a:xfrm>
              <a:off x="3569405" y="2453689"/>
              <a:ext cx="1800493" cy="2616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100" dirty="0">
                  <a:latin typeface="Meiryo UI" panose="020B0604030504040204" pitchFamily="50" charset="-128"/>
                  <a:ea typeface="Meiryo UI" panose="020B0604030504040204" pitchFamily="50" charset="-128"/>
                </a:rPr>
                <a:t>データ連携契約</a:t>
              </a:r>
            </a:p>
          </p:txBody>
        </p:sp>
        <p:cxnSp>
          <p:nvCxnSpPr>
            <p:cNvPr id="277" name="直線コネクタ 276">
              <a:extLst>
                <a:ext uri="{FF2B5EF4-FFF2-40B4-BE49-F238E27FC236}">
                  <a16:creationId xmlns:a16="http://schemas.microsoft.com/office/drawing/2014/main" id="{B92005E6-E609-4959-8A55-B5D2A312FE90}"/>
                </a:ext>
              </a:extLst>
            </p:cNvPr>
            <p:cNvCxnSpPr>
              <a:cxnSpLocks/>
            </p:cNvCxnSpPr>
            <p:nvPr/>
          </p:nvCxnSpPr>
          <p:spPr>
            <a:xfrm flipV="1">
              <a:off x="2095186" y="2993208"/>
              <a:ext cx="4716808" cy="2274"/>
            </a:xfrm>
            <a:prstGeom prst="line">
              <a:avLst/>
            </a:prstGeom>
            <a:ln w="38100"/>
          </p:spPr>
          <p:style>
            <a:lnRef idx="1">
              <a:schemeClr val="dk1"/>
            </a:lnRef>
            <a:fillRef idx="0">
              <a:schemeClr val="dk1"/>
            </a:fillRef>
            <a:effectRef idx="0">
              <a:schemeClr val="dk1"/>
            </a:effectRef>
            <a:fontRef idx="minor">
              <a:schemeClr val="tx1"/>
            </a:fontRef>
          </p:style>
        </p:cxnSp>
        <p:sp>
          <p:nvSpPr>
            <p:cNvPr id="278" name="テキスト ボックス 277">
              <a:extLst>
                <a:ext uri="{FF2B5EF4-FFF2-40B4-BE49-F238E27FC236}">
                  <a16:creationId xmlns:a16="http://schemas.microsoft.com/office/drawing/2014/main" id="{CEA3A5E5-09F2-439F-B7E9-180DAD93A00D}"/>
                </a:ext>
              </a:extLst>
            </p:cNvPr>
            <p:cNvSpPr txBox="1"/>
            <p:nvPr/>
          </p:nvSpPr>
          <p:spPr>
            <a:xfrm>
              <a:off x="3485279" y="3003125"/>
              <a:ext cx="1800493" cy="2616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100" dirty="0">
                  <a:latin typeface="Meiryo UI" panose="020B0604030504040204" pitchFamily="50" charset="-128"/>
                  <a:ea typeface="Meiryo UI" panose="020B0604030504040204" pitchFamily="50" charset="-128"/>
                </a:rPr>
                <a:t>データ交換</a:t>
              </a:r>
            </a:p>
          </p:txBody>
        </p:sp>
        <p:sp>
          <p:nvSpPr>
            <p:cNvPr id="279" name="フローチャート: 複数書類 278">
              <a:extLst>
                <a:ext uri="{FF2B5EF4-FFF2-40B4-BE49-F238E27FC236}">
                  <a16:creationId xmlns:a16="http://schemas.microsoft.com/office/drawing/2014/main" id="{E9E3577F-51FE-49A3-A9FE-FEAFEADC8AA7}"/>
                </a:ext>
              </a:extLst>
            </p:cNvPr>
            <p:cNvSpPr/>
            <p:nvPr/>
          </p:nvSpPr>
          <p:spPr>
            <a:xfrm>
              <a:off x="4221612" y="3238345"/>
              <a:ext cx="360000" cy="2520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a:latin typeface="Meiryo UI" panose="020B0604030504040204" pitchFamily="50" charset="-128"/>
                <a:ea typeface="Meiryo UI" panose="020B0604030504040204" pitchFamily="50" charset="-128"/>
              </a:endParaRPr>
            </a:p>
          </p:txBody>
        </p:sp>
        <p:sp>
          <p:nvSpPr>
            <p:cNvPr id="281" name="テキスト ボックス 295">
              <a:extLst>
                <a:ext uri="{FF2B5EF4-FFF2-40B4-BE49-F238E27FC236}">
                  <a16:creationId xmlns:a16="http://schemas.microsoft.com/office/drawing/2014/main" id="{10C3E74E-C710-4970-A6B7-2086CA49B017}"/>
                </a:ext>
              </a:extLst>
            </p:cNvPr>
            <p:cNvSpPr txBox="1"/>
            <p:nvPr/>
          </p:nvSpPr>
          <p:spPr>
            <a:xfrm>
              <a:off x="3782636" y="1955159"/>
              <a:ext cx="1205778" cy="2616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100" dirty="0">
                  <a:latin typeface="Meiryo UI" panose="020B0604030504040204" pitchFamily="50" charset="-128"/>
                  <a:ea typeface="Meiryo UI" panose="020B0604030504040204" pitchFamily="50" charset="-128"/>
                </a:rPr>
                <a:t>データカタログ管理</a:t>
              </a:r>
              <a:endParaRPr kumimoji="1" lang="ja-JP" altLang="en-US" sz="1100" dirty="0">
                <a:latin typeface="Meiryo UI" panose="020B0604030504040204" pitchFamily="50" charset="-128"/>
                <a:ea typeface="Meiryo UI" panose="020B0604030504040204" pitchFamily="50" charset="-128"/>
              </a:endParaRPr>
            </a:p>
          </p:txBody>
        </p:sp>
        <p:sp>
          <p:nvSpPr>
            <p:cNvPr id="282" name="正方形/長方形 281">
              <a:extLst>
                <a:ext uri="{FF2B5EF4-FFF2-40B4-BE49-F238E27FC236}">
                  <a16:creationId xmlns:a16="http://schemas.microsoft.com/office/drawing/2014/main" id="{78599E08-E51D-40D2-AD9A-9BC2E7BE8053}"/>
                </a:ext>
              </a:extLst>
            </p:cNvPr>
            <p:cNvSpPr/>
            <p:nvPr/>
          </p:nvSpPr>
          <p:spPr>
            <a:xfrm>
              <a:off x="6787997" y="1652692"/>
              <a:ext cx="766989" cy="30960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vert="eaVert" rtlCol="0" anchor="b"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200" dirty="0">
                  <a:solidFill>
                    <a:schemeClr val="tx1"/>
                  </a:solidFill>
                  <a:latin typeface="Meiryo UI" panose="020B0604030504040204" pitchFamily="50" charset="-128"/>
                  <a:ea typeface="Meiryo UI" panose="020B0604030504040204" pitchFamily="50" charset="-128"/>
                </a:rPr>
                <a:t>コネクタメイン</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提供者側</a:t>
              </a:r>
              <a:r>
                <a:rPr lang="en-US" altLang="ja-JP" sz="1200" dirty="0">
                  <a:solidFill>
                    <a:schemeClr val="tx1"/>
                  </a:solidFill>
                  <a:latin typeface="Meiryo UI" panose="020B0604030504040204" pitchFamily="50" charset="-128"/>
                  <a:ea typeface="Meiryo UI" panose="020B0604030504040204" pitchFamily="50" charset="-128"/>
                </a:rPr>
                <a:t>)</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283" name="正方形/長方形 282">
              <a:extLst>
                <a:ext uri="{FF2B5EF4-FFF2-40B4-BE49-F238E27FC236}">
                  <a16:creationId xmlns:a16="http://schemas.microsoft.com/office/drawing/2014/main" id="{88BC5543-7637-4EC2-9B66-CB2A040AA5F5}"/>
                </a:ext>
              </a:extLst>
            </p:cNvPr>
            <p:cNvSpPr/>
            <p:nvPr/>
          </p:nvSpPr>
          <p:spPr>
            <a:xfrm>
              <a:off x="2235171" y="2748142"/>
              <a:ext cx="72043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データ交換</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en-US" altLang="ja-JP" sz="1000" dirty="0">
                  <a:solidFill>
                    <a:schemeClr val="tx1"/>
                  </a:solidFill>
                  <a:latin typeface="Meiryo UI" panose="020B0604030504040204" pitchFamily="50" charset="-128"/>
                  <a:ea typeface="Meiryo UI" panose="020B0604030504040204" pitchFamily="50" charset="-128"/>
                </a:rPr>
                <a:t>I/F</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grpSp>
          <p:nvGrpSpPr>
            <p:cNvPr id="284" name="グループ化 283">
              <a:extLst>
                <a:ext uri="{FF2B5EF4-FFF2-40B4-BE49-F238E27FC236}">
                  <a16:creationId xmlns:a16="http://schemas.microsoft.com/office/drawing/2014/main" id="{B27B7B70-69AC-485E-819C-BA4B27EFCE3F}"/>
                </a:ext>
              </a:extLst>
            </p:cNvPr>
            <p:cNvGrpSpPr/>
            <p:nvPr/>
          </p:nvGrpSpPr>
          <p:grpSpPr>
            <a:xfrm>
              <a:off x="2190893" y="3210492"/>
              <a:ext cx="893740" cy="520964"/>
              <a:chOff x="2190458" y="3520328"/>
              <a:chExt cx="893740" cy="520964"/>
            </a:xfrm>
          </p:grpSpPr>
          <p:sp>
            <p:nvSpPr>
              <p:cNvPr id="316" name="正方形/長方形 315">
                <a:extLst>
                  <a:ext uri="{FF2B5EF4-FFF2-40B4-BE49-F238E27FC236}">
                    <a16:creationId xmlns:a16="http://schemas.microsoft.com/office/drawing/2014/main" id="{A3E45B09-D59F-43C5-8780-F810BCDDD850}"/>
                  </a:ext>
                </a:extLst>
              </p:cNvPr>
              <p:cNvSpPr/>
              <p:nvPr/>
            </p:nvSpPr>
            <p:spPr>
              <a:xfrm>
                <a:off x="2190458" y="3520328"/>
                <a:ext cx="752747" cy="3562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en-US" altLang="ja-JP" sz="1000" dirty="0">
                  <a:solidFill>
                    <a:schemeClr val="tx1"/>
                  </a:solidFill>
                  <a:latin typeface="Meiryo UI" panose="020B0604030504040204" pitchFamily="50" charset="-128"/>
                  <a:ea typeface="Meiryo UI" panose="020B0604030504040204" pitchFamily="50" charset="-128"/>
                </a:endParaRPr>
              </a:p>
            </p:txBody>
          </p:sp>
          <p:sp>
            <p:nvSpPr>
              <p:cNvPr id="317" name="正方形/長方形 316">
                <a:extLst>
                  <a:ext uri="{FF2B5EF4-FFF2-40B4-BE49-F238E27FC236}">
                    <a16:creationId xmlns:a16="http://schemas.microsoft.com/office/drawing/2014/main" id="{7DC8BEE6-1734-4C36-B7DF-262B9D0D1225}"/>
                  </a:ext>
                </a:extLst>
              </p:cNvPr>
              <p:cNvSpPr/>
              <p:nvPr/>
            </p:nvSpPr>
            <p:spPr>
              <a:xfrm>
                <a:off x="2264395" y="3593561"/>
                <a:ext cx="752747" cy="3562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en-US" altLang="ja-JP" sz="1000" dirty="0">
                  <a:solidFill>
                    <a:schemeClr val="tx1"/>
                  </a:solidFill>
                  <a:latin typeface="Meiryo UI" panose="020B0604030504040204" pitchFamily="50" charset="-128"/>
                  <a:ea typeface="Meiryo UI" panose="020B0604030504040204" pitchFamily="50" charset="-128"/>
                </a:endParaRPr>
              </a:p>
            </p:txBody>
          </p:sp>
          <p:sp>
            <p:nvSpPr>
              <p:cNvPr id="319" name="正方形/長方形 318">
                <a:extLst>
                  <a:ext uri="{FF2B5EF4-FFF2-40B4-BE49-F238E27FC236}">
                    <a16:creationId xmlns:a16="http://schemas.microsoft.com/office/drawing/2014/main" id="{68EEE2AC-F99D-439D-8C10-129C96044267}"/>
                  </a:ext>
                </a:extLst>
              </p:cNvPr>
              <p:cNvSpPr/>
              <p:nvPr/>
            </p:nvSpPr>
            <p:spPr>
              <a:xfrm>
                <a:off x="2331451" y="3685001"/>
                <a:ext cx="752747" cy="3562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データ提供</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en-US" altLang="ja-JP" sz="1000" dirty="0">
                    <a:solidFill>
                      <a:schemeClr val="tx1"/>
                    </a:solidFill>
                    <a:latin typeface="Meiryo UI" panose="020B0604030504040204" pitchFamily="50" charset="-128"/>
                    <a:ea typeface="Meiryo UI" panose="020B0604030504040204" pitchFamily="50" charset="-128"/>
                  </a:rPr>
                  <a:t>I/F</a:t>
                </a:r>
              </a:p>
            </p:txBody>
          </p:sp>
        </p:grpSp>
        <p:sp>
          <p:nvSpPr>
            <p:cNvPr id="285" name="正方形/長方形 284">
              <a:extLst>
                <a:ext uri="{FF2B5EF4-FFF2-40B4-BE49-F238E27FC236}">
                  <a16:creationId xmlns:a16="http://schemas.microsoft.com/office/drawing/2014/main" id="{9D6F0D9C-CD7A-448D-B95C-8FABDF51D22A}"/>
                </a:ext>
              </a:extLst>
            </p:cNvPr>
            <p:cNvSpPr/>
            <p:nvPr/>
          </p:nvSpPr>
          <p:spPr>
            <a:xfrm>
              <a:off x="7244435" y="3037027"/>
              <a:ext cx="311361" cy="9356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データ提供</a:t>
              </a:r>
              <a:r>
                <a:rPr kumimoji="1" lang="en-US" altLang="ja-JP" sz="1000" dirty="0">
                  <a:solidFill>
                    <a:schemeClr val="tx1"/>
                  </a:solidFill>
                  <a:latin typeface="Meiryo UI" panose="020B0604030504040204" pitchFamily="50" charset="-128"/>
                  <a:ea typeface="Meiryo UI" panose="020B0604030504040204" pitchFamily="50" charset="-128"/>
                </a:rPr>
                <a:t>I/F</a:t>
              </a:r>
            </a:p>
          </p:txBody>
        </p:sp>
        <p:sp>
          <p:nvSpPr>
            <p:cNvPr id="286" name="四角形: 角を丸くする 83">
              <a:extLst>
                <a:ext uri="{FF2B5EF4-FFF2-40B4-BE49-F238E27FC236}">
                  <a16:creationId xmlns:a16="http://schemas.microsoft.com/office/drawing/2014/main" id="{EAA5E461-3ECB-4213-AAEF-03492CB98C0A}"/>
                </a:ext>
              </a:extLst>
            </p:cNvPr>
            <p:cNvSpPr/>
            <p:nvPr/>
          </p:nvSpPr>
          <p:spPr>
            <a:xfrm>
              <a:off x="2174940" y="3170464"/>
              <a:ext cx="1734247" cy="591484"/>
            </a:xfrm>
            <a:prstGeom prst="roundRect">
              <a:avLst/>
            </a:prstGeom>
            <a:noFill/>
            <a:ln w="19050">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87" name="テキスト ボックス 290">
              <a:extLst>
                <a:ext uri="{FF2B5EF4-FFF2-40B4-BE49-F238E27FC236}">
                  <a16:creationId xmlns:a16="http://schemas.microsoft.com/office/drawing/2014/main" id="{96A0922D-E967-4BF5-BB16-B8FDF7303007}"/>
                </a:ext>
              </a:extLst>
            </p:cNvPr>
            <p:cNvSpPr txBox="1"/>
            <p:nvPr/>
          </p:nvSpPr>
          <p:spPr>
            <a:xfrm>
              <a:off x="3071211" y="3182439"/>
              <a:ext cx="905032" cy="600164"/>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100" dirty="0">
                  <a:latin typeface="Meiryo UI" panose="020B0604030504040204" pitchFamily="50" charset="-128"/>
                  <a:ea typeface="Meiryo UI" panose="020B0604030504040204" pitchFamily="50" charset="-128"/>
                </a:rPr>
                <a:t>互換性維持のための</a:t>
              </a:r>
              <a:endParaRPr kumimoji="1"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モジュール</a:t>
              </a:r>
              <a:endParaRPr kumimoji="1" lang="ja-JP" altLang="en-US" sz="1100" dirty="0">
                <a:latin typeface="Meiryo UI" panose="020B0604030504040204" pitchFamily="50" charset="-128"/>
                <a:ea typeface="Meiryo UI" panose="020B0604030504040204" pitchFamily="50" charset="-128"/>
              </a:endParaRPr>
            </a:p>
          </p:txBody>
        </p:sp>
        <p:sp>
          <p:nvSpPr>
            <p:cNvPr id="290" name="正方形/長方形 289">
              <a:extLst>
                <a:ext uri="{FF2B5EF4-FFF2-40B4-BE49-F238E27FC236}">
                  <a16:creationId xmlns:a16="http://schemas.microsoft.com/office/drawing/2014/main" id="{F3A870E8-F889-4427-945F-5B827D71A6C0}"/>
                </a:ext>
              </a:extLst>
            </p:cNvPr>
            <p:cNvSpPr/>
            <p:nvPr/>
          </p:nvSpPr>
          <p:spPr>
            <a:xfrm>
              <a:off x="1353090" y="1657452"/>
              <a:ext cx="446519" cy="594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検索</a:t>
              </a:r>
              <a:r>
                <a:rPr kumimoji="1" lang="en-US" altLang="ja-JP" sz="1000" dirty="0">
                  <a:solidFill>
                    <a:schemeClr val="tx1"/>
                  </a:solidFill>
                  <a:latin typeface="Meiryo UI" panose="020B0604030504040204" pitchFamily="50" charset="-128"/>
                  <a:ea typeface="Meiryo UI" panose="020B0604030504040204" pitchFamily="50" charset="-128"/>
                </a:rPr>
                <a:t>I/F</a:t>
              </a:r>
            </a:p>
          </p:txBody>
        </p:sp>
        <p:sp>
          <p:nvSpPr>
            <p:cNvPr id="291" name="正方形/長方形 290">
              <a:extLst>
                <a:ext uri="{FF2B5EF4-FFF2-40B4-BE49-F238E27FC236}">
                  <a16:creationId xmlns:a16="http://schemas.microsoft.com/office/drawing/2014/main" id="{76676758-2C77-4ACE-8604-A2EA72C2255B}"/>
                </a:ext>
              </a:extLst>
            </p:cNvPr>
            <p:cNvSpPr/>
            <p:nvPr/>
          </p:nvSpPr>
          <p:spPr>
            <a:xfrm>
              <a:off x="7247309" y="1656667"/>
              <a:ext cx="311361" cy="594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検索</a:t>
              </a:r>
              <a:r>
                <a:rPr kumimoji="1" lang="en-US" altLang="ja-JP" sz="1000" dirty="0">
                  <a:solidFill>
                    <a:schemeClr val="tx1"/>
                  </a:solidFill>
                  <a:latin typeface="Meiryo UI" panose="020B0604030504040204" pitchFamily="50" charset="-128"/>
                  <a:ea typeface="Meiryo UI" panose="020B0604030504040204" pitchFamily="50" charset="-128"/>
                </a:rPr>
                <a:t>I/F</a:t>
              </a:r>
            </a:p>
          </p:txBody>
        </p:sp>
        <p:sp>
          <p:nvSpPr>
            <p:cNvPr id="293" name="正方形/長方形 292">
              <a:extLst>
                <a:ext uri="{FF2B5EF4-FFF2-40B4-BE49-F238E27FC236}">
                  <a16:creationId xmlns:a16="http://schemas.microsoft.com/office/drawing/2014/main" id="{0FDF6E8D-2A2C-4F2A-93BC-E818C4DBB83B}"/>
                </a:ext>
              </a:extLst>
            </p:cNvPr>
            <p:cNvSpPr/>
            <p:nvPr/>
          </p:nvSpPr>
          <p:spPr>
            <a:xfrm>
              <a:off x="2255894" y="1732891"/>
              <a:ext cx="720437" cy="360000"/>
            </a:xfrm>
            <a:prstGeom prst="rect">
              <a:avLst/>
            </a:prstGeom>
            <a:solidFill>
              <a:schemeClr val="bg1"/>
            </a:solidFill>
            <a:ln>
              <a:prstDash val="dash"/>
            </a:ln>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カタログ検索</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en-US" altLang="ja-JP" sz="1000" dirty="0">
                  <a:solidFill>
                    <a:schemeClr val="tx1"/>
                  </a:solidFill>
                  <a:latin typeface="Meiryo UI" panose="020B0604030504040204" pitchFamily="50" charset="-128"/>
                  <a:ea typeface="Meiryo UI" panose="020B0604030504040204" pitchFamily="50" charset="-128"/>
                </a:rPr>
                <a:t>I/F</a:t>
              </a:r>
            </a:p>
          </p:txBody>
        </p:sp>
        <p:sp>
          <p:nvSpPr>
            <p:cNvPr id="294" name="正方形/長方形 293">
              <a:extLst>
                <a:ext uri="{FF2B5EF4-FFF2-40B4-BE49-F238E27FC236}">
                  <a16:creationId xmlns:a16="http://schemas.microsoft.com/office/drawing/2014/main" id="{5B49E0A5-4754-4B97-B854-FBE14DD32701}"/>
                </a:ext>
              </a:extLst>
            </p:cNvPr>
            <p:cNvSpPr/>
            <p:nvPr/>
          </p:nvSpPr>
          <p:spPr>
            <a:xfrm>
              <a:off x="5842522" y="1734354"/>
              <a:ext cx="720437" cy="360000"/>
            </a:xfrm>
            <a:prstGeom prst="rect">
              <a:avLst/>
            </a:prstGeom>
            <a:solidFill>
              <a:schemeClr val="bg1"/>
            </a:solidFill>
            <a:ln>
              <a:prstDash val="dash"/>
            </a:ln>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カタログ検索</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en-US" altLang="ja-JP" sz="1000" dirty="0">
                  <a:solidFill>
                    <a:schemeClr val="tx1"/>
                  </a:solidFill>
                  <a:latin typeface="Meiryo UI" panose="020B0604030504040204" pitchFamily="50" charset="-128"/>
                  <a:ea typeface="Meiryo UI" panose="020B0604030504040204" pitchFamily="50" charset="-128"/>
                </a:rPr>
                <a:t>I/F</a:t>
              </a:r>
            </a:p>
          </p:txBody>
        </p:sp>
        <p:sp>
          <p:nvSpPr>
            <p:cNvPr id="295" name="正方形/長方形 294">
              <a:extLst>
                <a:ext uri="{FF2B5EF4-FFF2-40B4-BE49-F238E27FC236}">
                  <a16:creationId xmlns:a16="http://schemas.microsoft.com/office/drawing/2014/main" id="{FED346B6-6E20-4DE3-9484-1F0C0E5E53F6}"/>
                </a:ext>
              </a:extLst>
            </p:cNvPr>
            <p:cNvSpPr/>
            <p:nvPr/>
          </p:nvSpPr>
          <p:spPr>
            <a:xfrm>
              <a:off x="2247411" y="4294971"/>
              <a:ext cx="720437" cy="360000"/>
            </a:xfrm>
            <a:prstGeom prst="rect">
              <a:avLst/>
            </a:prstGeom>
            <a:solidFill>
              <a:schemeClr val="accent5"/>
            </a:solidFill>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bg1"/>
                  </a:solidFill>
                  <a:latin typeface="Meiryo UI" panose="020B0604030504040204" pitchFamily="50" charset="-128"/>
                  <a:ea typeface="Meiryo UI" panose="020B0604030504040204" pitchFamily="50" charset="-128"/>
                </a:rPr>
                <a:t>来歴管理</a:t>
              </a:r>
              <a:r>
                <a:rPr lang="en-US" altLang="ja-JP" sz="1000" dirty="0">
                  <a:solidFill>
                    <a:schemeClr val="bg1"/>
                  </a:solidFill>
                  <a:latin typeface="Meiryo UI" panose="020B0604030504040204" pitchFamily="50" charset="-128"/>
                  <a:ea typeface="Meiryo UI" panose="020B0604030504040204" pitchFamily="50" charset="-128"/>
                </a:rPr>
                <a:t>I/F</a:t>
              </a:r>
              <a:endParaRPr kumimoji="1" lang="ja-JP" altLang="en-US" sz="1000" dirty="0">
                <a:solidFill>
                  <a:schemeClr val="bg1"/>
                </a:solidFill>
                <a:latin typeface="Meiryo UI" panose="020B0604030504040204" pitchFamily="50" charset="-128"/>
                <a:ea typeface="Meiryo UI" panose="020B0604030504040204" pitchFamily="50" charset="-128"/>
              </a:endParaRPr>
            </a:p>
          </p:txBody>
        </p:sp>
        <p:sp>
          <p:nvSpPr>
            <p:cNvPr id="296" name="正方形/長方形 295">
              <a:extLst>
                <a:ext uri="{FF2B5EF4-FFF2-40B4-BE49-F238E27FC236}">
                  <a16:creationId xmlns:a16="http://schemas.microsoft.com/office/drawing/2014/main" id="{49AF94DF-9CB6-418A-8679-0FE16995A195}"/>
                </a:ext>
              </a:extLst>
            </p:cNvPr>
            <p:cNvSpPr/>
            <p:nvPr/>
          </p:nvSpPr>
          <p:spPr>
            <a:xfrm>
              <a:off x="5925392" y="4294971"/>
              <a:ext cx="720437" cy="360000"/>
            </a:xfrm>
            <a:prstGeom prst="rect">
              <a:avLst/>
            </a:prstGeom>
            <a:solidFill>
              <a:schemeClr val="accent5"/>
            </a:solidFill>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bg1"/>
                  </a:solidFill>
                  <a:latin typeface="Meiryo UI" panose="020B0604030504040204" pitchFamily="50" charset="-128"/>
                  <a:ea typeface="Meiryo UI" panose="020B0604030504040204" pitchFamily="50" charset="-128"/>
                </a:rPr>
                <a:t>来歴管理</a:t>
              </a:r>
              <a:r>
                <a:rPr lang="en-US" altLang="ja-JP" sz="1000" dirty="0">
                  <a:solidFill>
                    <a:schemeClr val="bg1"/>
                  </a:solidFill>
                  <a:latin typeface="Meiryo UI" panose="020B0604030504040204" pitchFamily="50" charset="-128"/>
                  <a:ea typeface="Meiryo UI" panose="020B0604030504040204" pitchFamily="50" charset="-128"/>
                </a:rPr>
                <a:t>I/F</a:t>
              </a:r>
              <a:endParaRPr kumimoji="1" lang="ja-JP" altLang="en-US" sz="1000" dirty="0">
                <a:solidFill>
                  <a:schemeClr val="bg1"/>
                </a:solidFill>
                <a:latin typeface="Meiryo UI" panose="020B0604030504040204" pitchFamily="50" charset="-128"/>
                <a:ea typeface="Meiryo UI" panose="020B0604030504040204" pitchFamily="50" charset="-128"/>
              </a:endParaRPr>
            </a:p>
          </p:txBody>
        </p:sp>
        <p:cxnSp>
          <p:nvCxnSpPr>
            <p:cNvPr id="297" name="直線コネクタ 296">
              <a:extLst>
                <a:ext uri="{FF2B5EF4-FFF2-40B4-BE49-F238E27FC236}">
                  <a16:creationId xmlns:a16="http://schemas.microsoft.com/office/drawing/2014/main" id="{E855B223-FD20-4A59-A4F3-2CEB54AEF23B}"/>
                </a:ext>
              </a:extLst>
            </p:cNvPr>
            <p:cNvCxnSpPr>
              <a:cxnSpLocks/>
              <a:endCxn id="296" idx="2"/>
            </p:cNvCxnSpPr>
            <p:nvPr/>
          </p:nvCxnSpPr>
          <p:spPr>
            <a:xfrm flipV="1">
              <a:off x="6285611" y="4654971"/>
              <a:ext cx="0" cy="679678"/>
            </a:xfrm>
            <a:prstGeom prst="line">
              <a:avLst/>
            </a:prstGeom>
            <a:ln w="38100"/>
          </p:spPr>
          <p:style>
            <a:lnRef idx="1">
              <a:schemeClr val="dk1"/>
            </a:lnRef>
            <a:fillRef idx="0">
              <a:schemeClr val="dk1"/>
            </a:fillRef>
            <a:effectRef idx="0">
              <a:schemeClr val="dk1"/>
            </a:effectRef>
            <a:fontRef idx="minor">
              <a:schemeClr val="tx1"/>
            </a:fontRef>
          </p:style>
        </p:cxnSp>
        <p:sp>
          <p:nvSpPr>
            <p:cNvPr id="298" name="正方形/長方形 297">
              <a:extLst>
                <a:ext uri="{FF2B5EF4-FFF2-40B4-BE49-F238E27FC236}">
                  <a16:creationId xmlns:a16="http://schemas.microsoft.com/office/drawing/2014/main" id="{512D39E5-0C2F-49C7-B868-45A8ADCBEA4F}"/>
                </a:ext>
              </a:extLst>
            </p:cNvPr>
            <p:cNvSpPr/>
            <p:nvPr/>
          </p:nvSpPr>
          <p:spPr>
            <a:xfrm>
              <a:off x="5865346" y="2794435"/>
              <a:ext cx="72043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データ交換</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en-US" altLang="ja-JP" sz="1000" dirty="0">
                  <a:solidFill>
                    <a:schemeClr val="tx1"/>
                  </a:solidFill>
                  <a:latin typeface="Meiryo UI" panose="020B0604030504040204" pitchFamily="50" charset="-128"/>
                  <a:ea typeface="Meiryo UI" panose="020B0604030504040204" pitchFamily="50" charset="-128"/>
                </a:rPr>
                <a:t>I/F</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cxnSp>
          <p:nvCxnSpPr>
            <p:cNvPr id="299" name="直線コネクタ 298">
              <a:extLst>
                <a:ext uri="{FF2B5EF4-FFF2-40B4-BE49-F238E27FC236}">
                  <a16:creationId xmlns:a16="http://schemas.microsoft.com/office/drawing/2014/main" id="{32965747-00E2-4E45-B9A1-3927CD328FB2}"/>
                </a:ext>
              </a:extLst>
            </p:cNvPr>
            <p:cNvCxnSpPr>
              <a:cxnSpLocks/>
              <a:stCxn id="301" idx="2"/>
              <a:endCxn id="295" idx="2"/>
            </p:cNvCxnSpPr>
            <p:nvPr/>
          </p:nvCxnSpPr>
          <p:spPr>
            <a:xfrm flipV="1">
              <a:off x="2607630" y="4654971"/>
              <a:ext cx="0" cy="488840"/>
            </a:xfrm>
            <a:prstGeom prst="line">
              <a:avLst/>
            </a:prstGeom>
            <a:ln w="38100"/>
          </p:spPr>
          <p:style>
            <a:lnRef idx="1">
              <a:schemeClr val="dk1"/>
            </a:lnRef>
            <a:fillRef idx="0">
              <a:schemeClr val="dk1"/>
            </a:fillRef>
            <a:effectRef idx="0">
              <a:schemeClr val="dk1"/>
            </a:effectRef>
            <a:fontRef idx="minor">
              <a:schemeClr val="tx1"/>
            </a:fontRef>
          </p:style>
        </p:cxnSp>
        <p:sp>
          <p:nvSpPr>
            <p:cNvPr id="301" name="正方形/長方形 300">
              <a:extLst>
                <a:ext uri="{FF2B5EF4-FFF2-40B4-BE49-F238E27FC236}">
                  <a16:creationId xmlns:a16="http://schemas.microsoft.com/office/drawing/2014/main" id="{08A8BF5F-0818-434F-A461-815B15678F3A}"/>
                </a:ext>
              </a:extLst>
            </p:cNvPr>
            <p:cNvSpPr/>
            <p:nvPr/>
          </p:nvSpPr>
          <p:spPr>
            <a:xfrm>
              <a:off x="2247411" y="4783811"/>
              <a:ext cx="720437" cy="3600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来歴管理</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エージェント</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302" name="正方形/長方形 301">
              <a:extLst>
                <a:ext uri="{FF2B5EF4-FFF2-40B4-BE49-F238E27FC236}">
                  <a16:creationId xmlns:a16="http://schemas.microsoft.com/office/drawing/2014/main" id="{CB71C093-A51C-444F-8D72-02493A70191A}"/>
                </a:ext>
              </a:extLst>
            </p:cNvPr>
            <p:cNvSpPr/>
            <p:nvPr/>
          </p:nvSpPr>
          <p:spPr>
            <a:xfrm>
              <a:off x="5922467" y="4774279"/>
              <a:ext cx="720437" cy="3600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来歴管理</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エージェント</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304" name="正方形/長方形 303">
              <a:extLst>
                <a:ext uri="{FF2B5EF4-FFF2-40B4-BE49-F238E27FC236}">
                  <a16:creationId xmlns:a16="http://schemas.microsoft.com/office/drawing/2014/main" id="{EBB0DEAF-57BE-42E6-885A-C610B46355E3}"/>
                </a:ext>
              </a:extLst>
            </p:cNvPr>
            <p:cNvSpPr/>
            <p:nvPr/>
          </p:nvSpPr>
          <p:spPr>
            <a:xfrm>
              <a:off x="2237353" y="3820321"/>
              <a:ext cx="706287" cy="363612"/>
            </a:xfrm>
            <a:prstGeom prst="rect">
              <a:avLst/>
            </a:prstGeom>
            <a:solidFill>
              <a:schemeClr val="accent5"/>
            </a:solidFill>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900" dirty="0">
                  <a:solidFill>
                    <a:schemeClr val="bg1"/>
                  </a:solidFill>
                  <a:latin typeface="Meiryo UI" panose="020B0604030504040204" pitchFamily="50" charset="-128"/>
                  <a:ea typeface="Meiryo UI" panose="020B0604030504040204" pitchFamily="50" charset="-128"/>
                </a:rPr>
                <a:t>認証認可</a:t>
              </a:r>
              <a:r>
                <a:rPr lang="en-US" altLang="ja-JP" sz="900" dirty="0">
                  <a:solidFill>
                    <a:schemeClr val="bg1"/>
                  </a:solidFill>
                  <a:latin typeface="Meiryo UI" panose="020B0604030504040204" pitchFamily="50" charset="-128"/>
                  <a:ea typeface="Meiryo UI" panose="020B0604030504040204" pitchFamily="50" charset="-128"/>
                </a:rPr>
                <a:t>I/F</a:t>
              </a:r>
            </a:p>
          </p:txBody>
        </p:sp>
        <p:cxnSp>
          <p:nvCxnSpPr>
            <p:cNvPr id="305" name="直線コネクタ 44">
              <a:extLst>
                <a:ext uri="{FF2B5EF4-FFF2-40B4-BE49-F238E27FC236}">
                  <a16:creationId xmlns:a16="http://schemas.microsoft.com/office/drawing/2014/main" id="{F536D518-5A6A-46CF-A23A-8652BB9A4D22}"/>
                </a:ext>
              </a:extLst>
            </p:cNvPr>
            <p:cNvCxnSpPr>
              <a:cxnSpLocks/>
              <a:stCxn id="304" idx="3"/>
            </p:cNvCxnSpPr>
            <p:nvPr/>
          </p:nvCxnSpPr>
          <p:spPr>
            <a:xfrm>
              <a:off x="2943640" y="4002127"/>
              <a:ext cx="194870" cy="1330285"/>
            </a:xfrm>
            <a:prstGeom prst="bentConnector2">
              <a:avLst/>
            </a:prstGeom>
            <a:ln w="38100"/>
          </p:spPr>
          <p:style>
            <a:lnRef idx="1">
              <a:schemeClr val="dk1"/>
            </a:lnRef>
            <a:fillRef idx="0">
              <a:schemeClr val="dk1"/>
            </a:fillRef>
            <a:effectRef idx="0">
              <a:schemeClr val="dk1"/>
            </a:effectRef>
            <a:fontRef idx="minor">
              <a:schemeClr val="tx1"/>
            </a:fontRef>
          </p:style>
        </p:cxnSp>
        <p:sp>
          <p:nvSpPr>
            <p:cNvPr id="306" name="正方形/長方形 305">
              <a:extLst>
                <a:ext uri="{FF2B5EF4-FFF2-40B4-BE49-F238E27FC236}">
                  <a16:creationId xmlns:a16="http://schemas.microsoft.com/office/drawing/2014/main" id="{D1DA7B6F-428B-4924-AD40-6CB05DE522C7}"/>
                </a:ext>
              </a:extLst>
            </p:cNvPr>
            <p:cNvSpPr/>
            <p:nvPr/>
          </p:nvSpPr>
          <p:spPr>
            <a:xfrm>
              <a:off x="5924113" y="3820322"/>
              <a:ext cx="720437" cy="363612"/>
            </a:xfrm>
            <a:prstGeom prst="rect">
              <a:avLst/>
            </a:prstGeom>
            <a:solidFill>
              <a:schemeClr val="accent5"/>
            </a:solidFill>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900" dirty="0">
                  <a:solidFill>
                    <a:schemeClr val="bg1"/>
                  </a:solidFill>
                  <a:latin typeface="Meiryo UI" panose="020B0604030504040204" pitchFamily="50" charset="-128"/>
                  <a:ea typeface="Meiryo UI" panose="020B0604030504040204" pitchFamily="50" charset="-128"/>
                </a:rPr>
                <a:t>認証認可</a:t>
              </a:r>
              <a:r>
                <a:rPr lang="en-US" altLang="ja-JP" sz="900" dirty="0">
                  <a:solidFill>
                    <a:schemeClr val="bg1"/>
                  </a:solidFill>
                  <a:latin typeface="Meiryo UI" panose="020B0604030504040204" pitchFamily="50" charset="-128"/>
                  <a:ea typeface="Meiryo UI" panose="020B0604030504040204" pitchFamily="50" charset="-128"/>
                </a:rPr>
                <a:t>I/F</a:t>
              </a:r>
            </a:p>
          </p:txBody>
        </p:sp>
        <p:cxnSp>
          <p:nvCxnSpPr>
            <p:cNvPr id="307" name="直線コネクタ 50">
              <a:extLst>
                <a:ext uri="{FF2B5EF4-FFF2-40B4-BE49-F238E27FC236}">
                  <a16:creationId xmlns:a16="http://schemas.microsoft.com/office/drawing/2014/main" id="{9ED11DEE-F3C0-4821-8C8F-BB0408ADD267}"/>
                </a:ext>
              </a:extLst>
            </p:cNvPr>
            <p:cNvCxnSpPr>
              <a:cxnSpLocks/>
              <a:stCxn id="306" idx="1"/>
            </p:cNvCxnSpPr>
            <p:nvPr/>
          </p:nvCxnSpPr>
          <p:spPr>
            <a:xfrm rot="10800000" flipV="1">
              <a:off x="5754111" y="4002128"/>
              <a:ext cx="170002" cy="1332520"/>
            </a:xfrm>
            <a:prstGeom prst="bentConnector2">
              <a:avLst/>
            </a:prstGeom>
            <a:ln w="38100"/>
          </p:spPr>
          <p:style>
            <a:lnRef idx="1">
              <a:schemeClr val="dk1"/>
            </a:lnRef>
            <a:fillRef idx="0">
              <a:schemeClr val="dk1"/>
            </a:fillRef>
            <a:effectRef idx="0">
              <a:schemeClr val="dk1"/>
            </a:effectRef>
            <a:fontRef idx="minor">
              <a:schemeClr val="tx1"/>
            </a:fontRef>
          </p:style>
        </p:cxnSp>
        <p:cxnSp>
          <p:nvCxnSpPr>
            <p:cNvPr id="308" name="直線コネクタ 307">
              <a:extLst>
                <a:ext uri="{FF2B5EF4-FFF2-40B4-BE49-F238E27FC236}">
                  <a16:creationId xmlns:a16="http://schemas.microsoft.com/office/drawing/2014/main" id="{1AB25548-516A-4773-9ED3-D9698FDFFE71}"/>
                </a:ext>
              </a:extLst>
            </p:cNvPr>
            <p:cNvCxnSpPr>
              <a:cxnSpLocks/>
              <a:stCxn id="275" idx="1"/>
              <a:endCxn id="272" idx="3"/>
            </p:cNvCxnSpPr>
            <p:nvPr/>
          </p:nvCxnSpPr>
          <p:spPr>
            <a:xfrm flipH="1" flipV="1">
              <a:off x="2952244" y="2448908"/>
              <a:ext cx="2968769" cy="2238"/>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310" name="直線コネクタ 309">
              <a:extLst>
                <a:ext uri="{FF2B5EF4-FFF2-40B4-BE49-F238E27FC236}">
                  <a16:creationId xmlns:a16="http://schemas.microsoft.com/office/drawing/2014/main" id="{89638E19-905E-4760-9343-7B276F628992}"/>
                </a:ext>
              </a:extLst>
            </p:cNvPr>
            <p:cNvCxnSpPr>
              <a:cxnSpLocks/>
              <a:endCxn id="275" idx="3"/>
            </p:cNvCxnSpPr>
            <p:nvPr/>
          </p:nvCxnSpPr>
          <p:spPr>
            <a:xfrm flipH="1">
              <a:off x="6638573" y="2448908"/>
              <a:ext cx="147970" cy="2238"/>
            </a:xfrm>
            <a:prstGeom prst="line">
              <a:avLst/>
            </a:prstGeom>
            <a:ln w="38100"/>
          </p:spPr>
          <p:style>
            <a:lnRef idx="1">
              <a:schemeClr val="dk1"/>
            </a:lnRef>
            <a:fillRef idx="0">
              <a:schemeClr val="dk1"/>
            </a:fillRef>
            <a:effectRef idx="0">
              <a:schemeClr val="dk1"/>
            </a:effectRef>
            <a:fontRef idx="minor">
              <a:schemeClr val="tx1"/>
            </a:fontRef>
          </p:style>
        </p:cxnSp>
        <p:cxnSp>
          <p:nvCxnSpPr>
            <p:cNvPr id="311" name="直線コネクタ 310">
              <a:extLst>
                <a:ext uri="{FF2B5EF4-FFF2-40B4-BE49-F238E27FC236}">
                  <a16:creationId xmlns:a16="http://schemas.microsoft.com/office/drawing/2014/main" id="{922ABB0C-FE6D-4E6A-AAAF-DE170A7C6BC0}"/>
                </a:ext>
              </a:extLst>
            </p:cNvPr>
            <p:cNvCxnSpPr>
              <a:cxnSpLocks/>
              <a:stCxn id="272" idx="1"/>
            </p:cNvCxnSpPr>
            <p:nvPr/>
          </p:nvCxnSpPr>
          <p:spPr>
            <a:xfrm flipH="1">
              <a:off x="2093732" y="2448908"/>
              <a:ext cx="13807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12" name="直線コネクタ 311">
              <a:extLst>
                <a:ext uri="{FF2B5EF4-FFF2-40B4-BE49-F238E27FC236}">
                  <a16:creationId xmlns:a16="http://schemas.microsoft.com/office/drawing/2014/main" id="{93454BE3-CD00-4CEB-ADDD-6B54F301FF1B}"/>
                </a:ext>
              </a:extLst>
            </p:cNvPr>
            <p:cNvCxnSpPr>
              <a:cxnSpLocks/>
              <a:stCxn id="304" idx="1"/>
            </p:cNvCxnSpPr>
            <p:nvPr/>
          </p:nvCxnSpPr>
          <p:spPr>
            <a:xfrm flipH="1">
              <a:off x="2095186" y="4002127"/>
              <a:ext cx="142167" cy="0"/>
            </a:xfrm>
            <a:prstGeom prst="line">
              <a:avLst/>
            </a:prstGeom>
            <a:ln w="38100"/>
          </p:spPr>
          <p:style>
            <a:lnRef idx="1">
              <a:schemeClr val="dk1"/>
            </a:lnRef>
            <a:fillRef idx="0">
              <a:schemeClr val="dk1"/>
            </a:fillRef>
            <a:effectRef idx="0">
              <a:schemeClr val="dk1"/>
            </a:effectRef>
            <a:fontRef idx="minor">
              <a:schemeClr val="tx1"/>
            </a:fontRef>
          </p:style>
        </p:cxnSp>
        <p:sp>
          <p:nvSpPr>
            <p:cNvPr id="314" name="正方形/長方形 313">
              <a:extLst>
                <a:ext uri="{FF2B5EF4-FFF2-40B4-BE49-F238E27FC236}">
                  <a16:creationId xmlns:a16="http://schemas.microsoft.com/office/drawing/2014/main" id="{9251C11B-9B21-44F6-848E-6C8C369F5492}"/>
                </a:ext>
              </a:extLst>
            </p:cNvPr>
            <p:cNvSpPr/>
            <p:nvPr/>
          </p:nvSpPr>
          <p:spPr>
            <a:xfrm>
              <a:off x="1352069" y="3775344"/>
              <a:ext cx="437025" cy="9765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来歴・履歴取得</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呼び出し</a:t>
              </a:r>
              <a:r>
                <a:rPr kumimoji="1" lang="en-US" altLang="ja-JP" sz="1000" dirty="0">
                  <a:solidFill>
                    <a:schemeClr val="tx1"/>
                  </a:solidFill>
                  <a:latin typeface="Meiryo UI" panose="020B0604030504040204" pitchFamily="50" charset="-128"/>
                  <a:ea typeface="Meiryo UI" panose="020B0604030504040204" pitchFamily="50" charset="-128"/>
                </a:rPr>
                <a:t>I/F</a:t>
              </a:r>
            </a:p>
          </p:txBody>
        </p:sp>
        <p:sp>
          <p:nvSpPr>
            <p:cNvPr id="315" name="正方形/長方形 314">
              <a:extLst>
                <a:ext uri="{FF2B5EF4-FFF2-40B4-BE49-F238E27FC236}">
                  <a16:creationId xmlns:a16="http://schemas.microsoft.com/office/drawing/2014/main" id="{7A416824-C369-44A1-A5A6-9F4D224523E2}"/>
                </a:ext>
              </a:extLst>
            </p:cNvPr>
            <p:cNvSpPr/>
            <p:nvPr/>
          </p:nvSpPr>
          <p:spPr>
            <a:xfrm>
              <a:off x="1352544" y="2677080"/>
              <a:ext cx="311361" cy="9356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a:t>
              </a:r>
              <a:r>
                <a:rPr lang="ja-JP" altLang="en-US" sz="1000" dirty="0">
                  <a:solidFill>
                    <a:schemeClr val="tx1"/>
                  </a:solidFill>
                  <a:latin typeface="Meiryo UI" panose="020B0604030504040204" pitchFamily="50" charset="-128"/>
                  <a:ea typeface="Meiryo UI" panose="020B0604030504040204" pitchFamily="50" charset="-128"/>
                </a:rPr>
                <a:t>取得</a:t>
              </a:r>
              <a:r>
                <a:rPr kumimoji="1" lang="en-US" altLang="ja-JP" sz="1000" dirty="0">
                  <a:solidFill>
                    <a:schemeClr val="tx1"/>
                  </a:solidFill>
                  <a:latin typeface="Meiryo UI" panose="020B0604030504040204" pitchFamily="50" charset="-128"/>
                  <a:ea typeface="Meiryo UI" panose="020B0604030504040204" pitchFamily="50" charset="-128"/>
                </a:rPr>
                <a:t>I/F</a:t>
              </a:r>
            </a:p>
          </p:txBody>
        </p:sp>
      </p:grpSp>
      <p:sp>
        <p:nvSpPr>
          <p:cNvPr id="123" name="正方形/長方形 122">
            <a:extLst>
              <a:ext uri="{FF2B5EF4-FFF2-40B4-BE49-F238E27FC236}">
                <a16:creationId xmlns:a16="http://schemas.microsoft.com/office/drawing/2014/main" id="{76A2AF96-125F-402F-8998-718C0DF5D60D}"/>
              </a:ext>
            </a:extLst>
          </p:cNvPr>
          <p:cNvSpPr/>
          <p:nvPr/>
        </p:nvSpPr>
        <p:spPr>
          <a:xfrm>
            <a:off x="1335103" y="1329945"/>
            <a:ext cx="1856549" cy="3834548"/>
          </a:xfrm>
          <a:prstGeom prst="rect">
            <a:avLst/>
          </a:prstGeom>
          <a:solidFill>
            <a:schemeClr val="accent6">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t" anchorCtr="1"/>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600" dirty="0">
                <a:latin typeface="Meiryo UI" panose="020B0604030504040204" pitchFamily="50" charset="-128"/>
                <a:ea typeface="Meiryo UI" panose="020B0604030504040204" pitchFamily="50" charset="-128"/>
              </a:rPr>
              <a:t>コネクタ</a:t>
            </a:r>
          </a:p>
        </p:txBody>
      </p:sp>
      <p:sp>
        <p:nvSpPr>
          <p:cNvPr id="122" name="正方形/長方形 121">
            <a:extLst>
              <a:ext uri="{FF2B5EF4-FFF2-40B4-BE49-F238E27FC236}">
                <a16:creationId xmlns:a16="http://schemas.microsoft.com/office/drawing/2014/main" id="{61101845-5140-48D5-B370-3DBBC26E8A21}"/>
              </a:ext>
            </a:extLst>
          </p:cNvPr>
          <p:cNvSpPr/>
          <p:nvPr/>
        </p:nvSpPr>
        <p:spPr>
          <a:xfrm>
            <a:off x="5707191" y="1329944"/>
            <a:ext cx="1883063" cy="3762756"/>
          </a:xfrm>
          <a:prstGeom prst="rect">
            <a:avLst/>
          </a:prstGeom>
          <a:solidFill>
            <a:schemeClr val="accent6">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t" anchorCtr="1"/>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600" dirty="0">
                <a:latin typeface="Meiryo UI" panose="020B0604030504040204" pitchFamily="50" charset="-128"/>
                <a:ea typeface="Meiryo UI" panose="020B0604030504040204" pitchFamily="50" charset="-128"/>
              </a:rPr>
              <a:t>コネクタ</a:t>
            </a:r>
          </a:p>
        </p:txBody>
      </p:sp>
    </p:spTree>
    <p:extLst>
      <p:ext uri="{BB962C8B-B14F-4D97-AF65-F5344CB8AC3E}">
        <p14:creationId xmlns:p14="http://schemas.microsoft.com/office/powerpoint/2010/main" val="131994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59837"/>
            <a:ext cx="9482454" cy="2094651"/>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■認証認可サービスの前提条件を以下に示す。</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認証認可サーバには</a:t>
            </a:r>
            <a:r>
              <a:rPr lang="en-US" altLang="ja-JP" sz="1600" dirty="0">
                <a:latin typeface="Meiryo UI" panose="020B0604030504040204" pitchFamily="50" charset="-128"/>
                <a:ea typeface="Meiryo UI" panose="020B0604030504040204" pitchFamily="50" charset="-128"/>
              </a:rPr>
              <a:t>KeyCloak</a:t>
            </a:r>
            <a:r>
              <a:rPr lang="ja-JP" altLang="en-US" sz="1600" dirty="0">
                <a:latin typeface="Meiryo UI" panose="020B0604030504040204" pitchFamily="50" charset="-128"/>
                <a:ea typeface="Meiryo UI" panose="020B0604030504040204" pitchFamily="50" charset="-128"/>
              </a:rPr>
              <a:t>を使用する。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認証とは、通信を行う相手が誰であるかを確認することとする。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認可とは、誰と誰の間で特定のデータにアクセスする権限のことを指す。</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分野間データ連携基盤のデータ利用者側のコネクタ・データ提供者側のコネクタは、カタログ検索・データ取得時に認証認可サービスを介して認証を行う。</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分野間データ連携基盤のデータ提供者側のコネクタは、限定提供データ</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契約無</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・限定提供データ</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契約有</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の取得時に認証した後、認証認可サービスを介して認可を確認する。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endParaRPr lang="en-US" altLang="ja-JP" sz="16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2000" dirty="0">
                <a:latin typeface="Meiryo UI" panose="020B0604030504040204" pitchFamily="50" charset="-128"/>
                <a:ea typeface="Meiryo UI" panose="020B0604030504040204" pitchFamily="50" charset="-128"/>
              </a:rPr>
              <a:t>1. </a:t>
            </a:r>
            <a:r>
              <a:rPr lang="ja-JP" altLang="en-US" sz="2000" dirty="0">
                <a:latin typeface="Meiryo UI" panose="020B0604030504040204" pitchFamily="50" charset="-128"/>
                <a:ea typeface="Meiryo UI" panose="020B0604030504040204" pitchFamily="50" charset="-128"/>
              </a:rPr>
              <a:t>概要 </a:t>
            </a:r>
            <a:r>
              <a:rPr lang="en-US" altLang="ja-JP" sz="2000" dirty="0">
                <a:latin typeface="Meiryo UI" panose="020B0604030504040204" pitchFamily="50" charset="-128"/>
                <a:ea typeface="Meiryo UI" panose="020B0604030504040204" pitchFamily="50" charset="-128"/>
              </a:rPr>
              <a:t>&gt; 1.3 </a:t>
            </a:r>
            <a:r>
              <a:rPr lang="ja-JP" altLang="en-US" sz="2000" dirty="0">
                <a:latin typeface="Meiryo UI" panose="020B0604030504040204" pitchFamily="50" charset="-128"/>
                <a:ea typeface="Meiryo UI" panose="020B0604030504040204" pitchFamily="50" charset="-128"/>
              </a:rPr>
              <a:t>前提条件</a:t>
            </a:r>
            <a:endParaRPr kumimoji="1" lang="ja-JP" altLang="en-US" sz="20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070512CB-F7E5-451C-9668-D1E896D86578}"/>
              </a:ext>
            </a:extLst>
          </p:cNvPr>
          <p:cNvSpPr txBox="1"/>
          <p:nvPr/>
        </p:nvSpPr>
        <p:spPr>
          <a:xfrm>
            <a:off x="211773" y="2875741"/>
            <a:ext cx="9482454" cy="1865591"/>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■認証認可サービスの動作条件を以下に示す。</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en-US" altLang="ja-JP" sz="1600" dirty="0">
                <a:latin typeface="Meiryo UI" panose="020B0604030504040204" pitchFamily="50" charset="-128"/>
                <a:ea typeface="Meiryo UI" panose="020B0604030504040204" pitchFamily="50" charset="-128"/>
              </a:rPr>
              <a:t>Linux</a:t>
            </a:r>
            <a:r>
              <a:rPr lang="ja-JP" altLang="en-US" sz="1600" dirty="0">
                <a:latin typeface="Meiryo UI" panose="020B0604030504040204" pitchFamily="50" charset="-128"/>
                <a:ea typeface="Meiryo UI" panose="020B0604030504040204" pitchFamily="50" charset="-128"/>
              </a:rPr>
              <a:t>上での動作を前提とする。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en-US" altLang="ja-JP" sz="1600" dirty="0">
                <a:latin typeface="Meiryo UI" panose="020B0604030504040204" pitchFamily="50" charset="-128"/>
                <a:ea typeface="Meiryo UI" panose="020B0604030504040204" pitchFamily="50" charset="-128"/>
              </a:rPr>
              <a:t>Docker</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Docker Compose</a:t>
            </a:r>
            <a:r>
              <a:rPr lang="ja-JP" altLang="en-US" sz="1600" dirty="0">
                <a:latin typeface="Meiryo UI" panose="020B0604030504040204" pitchFamily="50" charset="-128"/>
                <a:ea typeface="Meiryo UI" panose="020B0604030504040204" pitchFamily="50" charset="-128"/>
              </a:rPr>
              <a:t>が事前インストールされていることを前提とする。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対応する</a:t>
            </a:r>
            <a:r>
              <a:rPr lang="en-US" altLang="ja-JP" sz="1600" dirty="0">
                <a:latin typeface="Meiryo UI" panose="020B0604030504040204" pitchFamily="50" charset="-128"/>
                <a:ea typeface="Meiryo UI" panose="020B0604030504040204" pitchFamily="50" charset="-128"/>
              </a:rPr>
              <a:t>Docker</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Version</a:t>
            </a:r>
            <a:r>
              <a:rPr lang="ja-JP" altLang="en-US" sz="1600" dirty="0">
                <a:latin typeface="Meiryo UI" panose="020B0604030504040204" pitchFamily="50" charset="-128"/>
                <a:ea typeface="Meiryo UI" panose="020B0604030504040204" pitchFamily="50" charset="-128"/>
              </a:rPr>
              <a:t>は以下の通りとする。</a:t>
            </a:r>
            <a:endParaRPr lang="en-US" altLang="ja-JP" sz="1600" dirty="0">
              <a:latin typeface="Meiryo UI" panose="020B0604030504040204" pitchFamily="50" charset="-128"/>
              <a:ea typeface="Meiryo UI" panose="020B0604030504040204" pitchFamily="50" charset="-128"/>
            </a:endParaRPr>
          </a:p>
          <a:p>
            <a:pPr marL="800100" lvl="1" indent="-342900">
              <a:buFont typeface="Wingdings" panose="05000000000000000000" pitchFamily="2" charset="2"/>
              <a:buChar char="ü"/>
            </a:pPr>
            <a:r>
              <a:rPr lang="en-US" altLang="ja-JP" sz="1600" dirty="0">
                <a:latin typeface="Meiryo UI" panose="020B0604030504040204" pitchFamily="50" charset="-128"/>
                <a:ea typeface="Meiryo UI" panose="020B0604030504040204" pitchFamily="50" charset="-128"/>
              </a:rPr>
              <a:t>Docker 20.10.7</a:t>
            </a:r>
          </a:p>
          <a:p>
            <a:pPr marL="342900" indent="-342900">
              <a:buFont typeface="+mj-ea"/>
              <a:buAutoNum type="circleNumDbPlain"/>
            </a:pPr>
            <a:r>
              <a:rPr lang="ja-JP" altLang="en-US" sz="1600" dirty="0">
                <a:latin typeface="Meiryo UI" panose="020B0604030504040204" pitchFamily="50" charset="-128"/>
                <a:ea typeface="Meiryo UI" panose="020B0604030504040204" pitchFamily="50" charset="-128"/>
              </a:rPr>
              <a:t>対応する</a:t>
            </a:r>
            <a:r>
              <a:rPr lang="en-US" altLang="ja-JP" sz="1600" dirty="0">
                <a:latin typeface="Meiryo UI" panose="020B0604030504040204" pitchFamily="50" charset="-128"/>
                <a:ea typeface="Meiryo UI" panose="020B0604030504040204" pitchFamily="50" charset="-128"/>
              </a:rPr>
              <a:t>OS</a:t>
            </a:r>
            <a:r>
              <a:rPr lang="ja-JP" altLang="en-US" sz="1600" dirty="0">
                <a:latin typeface="Meiryo UI" panose="020B0604030504040204" pitchFamily="50" charset="-128"/>
                <a:ea typeface="Meiryo UI" panose="020B0604030504040204" pitchFamily="50" charset="-128"/>
              </a:rPr>
              <a:t>は、</a:t>
            </a:r>
            <a:r>
              <a:rPr lang="en-US" altLang="ja-JP" sz="1600" dirty="0">
                <a:latin typeface="Meiryo UI" panose="020B0604030504040204" pitchFamily="50" charset="-128"/>
                <a:ea typeface="Meiryo UI" panose="020B0604030504040204" pitchFamily="50" charset="-128"/>
              </a:rPr>
              <a:t>Linux</a:t>
            </a:r>
            <a:r>
              <a:rPr lang="ja-JP" altLang="en-US" sz="1600" dirty="0">
                <a:latin typeface="Meiryo UI" panose="020B0604030504040204" pitchFamily="50" charset="-128"/>
                <a:ea typeface="Meiryo UI" panose="020B0604030504040204" pitchFamily="50" charset="-128"/>
              </a:rPr>
              <a:t>の上記</a:t>
            </a:r>
            <a:r>
              <a:rPr lang="en-US" altLang="ja-JP" sz="1600" dirty="0">
                <a:latin typeface="Meiryo UI" panose="020B0604030504040204" pitchFamily="50" charset="-128"/>
                <a:ea typeface="Meiryo UI" panose="020B0604030504040204" pitchFamily="50" charset="-128"/>
              </a:rPr>
              <a:t>Docker</a:t>
            </a:r>
            <a:r>
              <a:rPr lang="ja-JP" altLang="en-US" sz="1600" dirty="0">
                <a:latin typeface="Meiryo UI" panose="020B0604030504040204" pitchFamily="50" charset="-128"/>
                <a:ea typeface="Meiryo UI" panose="020B0604030504040204" pitchFamily="50" charset="-128"/>
              </a:rPr>
              <a:t>がサポートする</a:t>
            </a:r>
            <a:r>
              <a:rPr lang="en-US" altLang="ja-JP" sz="1600" dirty="0">
                <a:latin typeface="Meiryo UI" panose="020B0604030504040204" pitchFamily="50" charset="-128"/>
                <a:ea typeface="Meiryo UI" panose="020B0604030504040204" pitchFamily="50" charset="-128"/>
              </a:rPr>
              <a:t>OS</a:t>
            </a:r>
            <a:r>
              <a:rPr lang="ja-JP" altLang="en-US" sz="1600" dirty="0">
                <a:latin typeface="Meiryo UI" panose="020B0604030504040204" pitchFamily="50" charset="-128"/>
                <a:ea typeface="Meiryo UI" panose="020B0604030504040204" pitchFamily="50" charset="-128"/>
              </a:rPr>
              <a:t>とする。</a:t>
            </a:r>
            <a:endParaRPr lang="en-US" altLang="ja-JP" sz="1600" dirty="0">
              <a:latin typeface="Meiryo UI" panose="020B0604030504040204" pitchFamily="50" charset="-128"/>
              <a:ea typeface="Meiryo UI" panose="020B0604030504040204" pitchFamily="50" charset="-128"/>
            </a:endParaRPr>
          </a:p>
          <a:p>
            <a:pPr marL="342900" indent="-342900">
              <a:buFont typeface="+mj-ea"/>
              <a:buAutoNum type="circleNumDbPlain"/>
            </a:pP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9806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59838"/>
            <a:ext cx="9482454" cy="2331718"/>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■認証認可サービスの制限事項を以下に示す。</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・認可情報に置いて、リソース</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は認可識別子（認可レルム名）ごとにユニーク。</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（認可識別子とリソース</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の対がユニークとなるため、同一の認可識別子とリソース</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を複数持つことは出来ない。認可識別子が異なればリソース</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が同一でも許容する。）</a:t>
            </a:r>
            <a:endParaRPr lang="en-US" altLang="ja-JP" sz="16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2000" dirty="0">
                <a:latin typeface="Meiryo UI" panose="020B0604030504040204" pitchFamily="50" charset="-128"/>
                <a:ea typeface="Meiryo UI" panose="020B0604030504040204" pitchFamily="50" charset="-128"/>
              </a:rPr>
              <a:t>1. </a:t>
            </a:r>
            <a:r>
              <a:rPr lang="ja-JP" altLang="en-US" sz="2000" dirty="0">
                <a:latin typeface="Meiryo UI" panose="020B0604030504040204" pitchFamily="50" charset="-128"/>
                <a:ea typeface="Meiryo UI" panose="020B0604030504040204" pitchFamily="50" charset="-128"/>
              </a:rPr>
              <a:t>概要 </a:t>
            </a:r>
            <a:r>
              <a:rPr lang="en-US" altLang="ja-JP" sz="2000" dirty="0">
                <a:latin typeface="Meiryo UI" panose="020B0604030504040204" pitchFamily="50" charset="-128"/>
                <a:ea typeface="Meiryo UI" panose="020B0604030504040204" pitchFamily="50" charset="-128"/>
              </a:rPr>
              <a:t>&gt; 1.4 </a:t>
            </a:r>
            <a:r>
              <a:rPr lang="ja-JP" altLang="en-US" sz="2000" dirty="0">
                <a:latin typeface="Meiryo UI" panose="020B0604030504040204" pitchFamily="50" charset="-128"/>
                <a:ea typeface="Meiryo UI" panose="020B0604030504040204" pitchFamily="50" charset="-128"/>
              </a:rPr>
              <a:t>制限事項</a:t>
            </a:r>
            <a:endParaRPr kumimoji="1"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44126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59839"/>
            <a:ext cx="9482454" cy="432000"/>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分野間データ連携基盤において、認証認可は支援サービス群に含まれる。</a:t>
            </a:r>
            <a:endParaRPr lang="en-US" altLang="ja-JP" sz="16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2000" dirty="0">
                <a:latin typeface="Meiryo UI" panose="020B0604030504040204" pitchFamily="50" charset="-128"/>
                <a:ea typeface="Meiryo UI" panose="020B0604030504040204" pitchFamily="50" charset="-128"/>
              </a:rPr>
              <a:t>1. </a:t>
            </a:r>
            <a:r>
              <a:rPr lang="ja-JP" altLang="en-US" sz="2000" dirty="0">
                <a:latin typeface="Meiryo UI" panose="020B0604030504040204" pitchFamily="50" charset="-128"/>
                <a:ea typeface="Meiryo UI" panose="020B0604030504040204" pitchFamily="50" charset="-128"/>
              </a:rPr>
              <a:t>概要 </a:t>
            </a:r>
            <a:r>
              <a:rPr lang="en-US" altLang="ja-JP" sz="2000" dirty="0">
                <a:latin typeface="Meiryo UI" panose="020B0604030504040204" pitchFamily="50" charset="-128"/>
                <a:ea typeface="Meiryo UI" panose="020B0604030504040204" pitchFamily="50" charset="-128"/>
              </a:rPr>
              <a:t>&gt; 1.5 </a:t>
            </a:r>
            <a:r>
              <a:rPr lang="ja-JP" altLang="en-US" sz="2000" dirty="0">
                <a:latin typeface="Meiryo UI" panose="020B0604030504040204" pitchFamily="50" charset="-128"/>
                <a:ea typeface="Meiryo UI" panose="020B0604030504040204" pitchFamily="50" charset="-128"/>
              </a:rPr>
              <a:t>分野間データ連携基盤における認証認可サービスの位置付け</a:t>
            </a:r>
            <a:endParaRPr kumimoji="1" lang="ja-JP" altLang="en-US" sz="2000" dirty="0">
              <a:latin typeface="Meiryo UI" panose="020B0604030504040204" pitchFamily="50" charset="-128"/>
              <a:ea typeface="Meiryo UI" panose="020B0604030504040204" pitchFamily="50" charset="-128"/>
            </a:endParaRPr>
          </a:p>
        </p:txBody>
      </p:sp>
      <p:sp>
        <p:nvSpPr>
          <p:cNvPr id="124" name="正方形/長方形 123">
            <a:extLst>
              <a:ext uri="{FF2B5EF4-FFF2-40B4-BE49-F238E27FC236}">
                <a16:creationId xmlns:a16="http://schemas.microsoft.com/office/drawing/2014/main" id="{D629112E-549B-48F3-92B0-B0CD5605962E}"/>
              </a:ext>
            </a:extLst>
          </p:cNvPr>
          <p:cNvSpPr/>
          <p:nvPr/>
        </p:nvSpPr>
        <p:spPr>
          <a:xfrm>
            <a:off x="6992064" y="5701485"/>
            <a:ext cx="295194" cy="192467"/>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none"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en-US" altLang="ja-JP" sz="1000" dirty="0">
              <a:solidFill>
                <a:schemeClr val="tx1"/>
              </a:solidFill>
              <a:latin typeface="Meiryo UI" panose="020B0604030504040204" pitchFamily="50" charset="-128"/>
              <a:ea typeface="Meiryo UI" panose="020B0604030504040204" pitchFamily="50" charset="-128"/>
            </a:endParaRPr>
          </a:p>
        </p:txBody>
      </p:sp>
      <p:sp>
        <p:nvSpPr>
          <p:cNvPr id="125" name="タイトル 1">
            <a:extLst>
              <a:ext uri="{FF2B5EF4-FFF2-40B4-BE49-F238E27FC236}">
                <a16:creationId xmlns:a16="http://schemas.microsoft.com/office/drawing/2014/main" id="{78DE2729-C740-4218-BAAD-F778F6E15F87}"/>
              </a:ext>
            </a:extLst>
          </p:cNvPr>
          <p:cNvSpPr txBox="1">
            <a:spLocks/>
          </p:cNvSpPr>
          <p:nvPr/>
        </p:nvSpPr>
        <p:spPr>
          <a:xfrm>
            <a:off x="7326161" y="5642688"/>
            <a:ext cx="2604785" cy="917640"/>
          </a:xfrm>
          <a:prstGeom prst="rect">
            <a:avLst/>
          </a:prstGeom>
        </p:spPr>
        <p:txBody>
          <a:bodyPr vert="horz" lIns="0" tIns="45720" rIns="91440" bIns="45720" rtlCol="0" anchor="ctr">
            <a:norm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latin typeface="Meiryo UI" panose="020B0604030504040204" pitchFamily="50" charset="-128"/>
                <a:ea typeface="Meiryo UI" panose="020B0604030504040204" pitchFamily="50" charset="-128"/>
              </a:rPr>
              <a:t>注</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別途</a:t>
            </a:r>
            <a:r>
              <a:rPr lang="en-US" altLang="ja-JP" sz="1000" dirty="0">
                <a:latin typeface="Meiryo UI" panose="020B0604030504040204" pitchFamily="50" charset="-128"/>
                <a:ea typeface="Meiryo UI" panose="020B0604030504040204" pitchFamily="50" charset="-128"/>
              </a:rPr>
              <a:t>CADDE</a:t>
            </a:r>
            <a:r>
              <a:rPr lang="ja-JP" altLang="en-US" sz="1000" dirty="0">
                <a:latin typeface="Meiryo UI" panose="020B0604030504040204" pitchFamily="50" charset="-128"/>
                <a:ea typeface="Meiryo UI" panose="020B0604030504040204" pitchFamily="50" charset="-128"/>
              </a:rPr>
              <a:t>を利用するために</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必要な機能</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データ利用者側：データカタログ検索機能、</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データ取得機能</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データ提供者側：カタログサイト、データ提供</a:t>
            </a:r>
          </a:p>
        </p:txBody>
      </p:sp>
      <p:sp>
        <p:nvSpPr>
          <p:cNvPr id="126" name="正方形/長方形 125">
            <a:extLst>
              <a:ext uri="{FF2B5EF4-FFF2-40B4-BE49-F238E27FC236}">
                <a16:creationId xmlns:a16="http://schemas.microsoft.com/office/drawing/2014/main" id="{EAEB245C-12D0-4931-95C5-92854E262D62}"/>
              </a:ext>
            </a:extLst>
          </p:cNvPr>
          <p:cNvSpPr/>
          <p:nvPr/>
        </p:nvSpPr>
        <p:spPr>
          <a:xfrm>
            <a:off x="5269358" y="1370020"/>
            <a:ext cx="2185755" cy="3877837"/>
          </a:xfrm>
          <a:prstGeom prst="rect">
            <a:avLst/>
          </a:prstGeom>
          <a:solidFill>
            <a:schemeClr val="accent6">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t" anchorCtr="1"/>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600" dirty="0">
                <a:latin typeface="Meiryo UI" panose="020B0604030504040204" pitchFamily="50" charset="-128"/>
                <a:ea typeface="Meiryo UI" panose="020B0604030504040204" pitchFamily="50" charset="-128"/>
              </a:rPr>
              <a:t>コネクタ</a:t>
            </a:r>
          </a:p>
        </p:txBody>
      </p:sp>
      <p:sp>
        <p:nvSpPr>
          <p:cNvPr id="127" name="正方形/長方形 126">
            <a:extLst>
              <a:ext uri="{FF2B5EF4-FFF2-40B4-BE49-F238E27FC236}">
                <a16:creationId xmlns:a16="http://schemas.microsoft.com/office/drawing/2014/main" id="{F8294B37-4E1B-4D41-B0EE-67500CDDDBA9}"/>
              </a:ext>
            </a:extLst>
          </p:cNvPr>
          <p:cNvSpPr/>
          <p:nvPr/>
        </p:nvSpPr>
        <p:spPr>
          <a:xfrm>
            <a:off x="1199962" y="1370020"/>
            <a:ext cx="2639854" cy="3877835"/>
          </a:xfrm>
          <a:prstGeom prst="rect">
            <a:avLst/>
          </a:prstGeom>
          <a:solidFill>
            <a:schemeClr val="accent6">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t" anchorCtr="1"/>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600" dirty="0">
                <a:latin typeface="Meiryo UI" panose="020B0604030504040204" pitchFamily="50" charset="-128"/>
                <a:ea typeface="Meiryo UI" panose="020B0604030504040204" pitchFamily="50" charset="-128"/>
              </a:rPr>
              <a:t>コネクタ</a:t>
            </a:r>
          </a:p>
        </p:txBody>
      </p:sp>
      <p:sp>
        <p:nvSpPr>
          <p:cNvPr id="128" name="正方形/長方形 127">
            <a:extLst>
              <a:ext uri="{FF2B5EF4-FFF2-40B4-BE49-F238E27FC236}">
                <a16:creationId xmlns:a16="http://schemas.microsoft.com/office/drawing/2014/main" id="{6D3910E4-6233-492E-94B0-D0B2CD0457DA}"/>
              </a:ext>
            </a:extLst>
          </p:cNvPr>
          <p:cNvSpPr/>
          <p:nvPr/>
        </p:nvSpPr>
        <p:spPr>
          <a:xfrm>
            <a:off x="-24946" y="1026211"/>
            <a:ext cx="3024000" cy="4281281"/>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000">
              <a:solidFill>
                <a:sysClr val="windowText" lastClr="000000"/>
              </a:solidFill>
              <a:latin typeface="Meiryo UI" panose="020B0604030504040204" pitchFamily="50" charset="-128"/>
              <a:ea typeface="Meiryo UI" panose="020B0604030504040204" pitchFamily="50" charset="-128"/>
            </a:endParaRPr>
          </a:p>
        </p:txBody>
      </p:sp>
      <p:sp>
        <p:nvSpPr>
          <p:cNvPr id="129" name="正方形/長方形 128">
            <a:extLst>
              <a:ext uri="{FF2B5EF4-FFF2-40B4-BE49-F238E27FC236}">
                <a16:creationId xmlns:a16="http://schemas.microsoft.com/office/drawing/2014/main" id="{E723295A-7E26-40FD-A365-1DA5F5CF6161}"/>
              </a:ext>
            </a:extLst>
          </p:cNvPr>
          <p:cNvSpPr/>
          <p:nvPr/>
        </p:nvSpPr>
        <p:spPr>
          <a:xfrm>
            <a:off x="5568372" y="1053963"/>
            <a:ext cx="4140000" cy="425353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000">
              <a:latin typeface="Meiryo UI" panose="020B0604030504040204" pitchFamily="50" charset="-128"/>
              <a:ea typeface="Meiryo UI" panose="020B0604030504040204" pitchFamily="50" charset="-128"/>
            </a:endParaRPr>
          </a:p>
        </p:txBody>
      </p:sp>
      <p:sp>
        <p:nvSpPr>
          <p:cNvPr id="130" name="テキスト ボックス 105">
            <a:extLst>
              <a:ext uri="{FF2B5EF4-FFF2-40B4-BE49-F238E27FC236}">
                <a16:creationId xmlns:a16="http://schemas.microsoft.com/office/drawing/2014/main" id="{8D871741-A5AA-4EC5-8DDA-AC42CF1C06B0}"/>
              </a:ext>
            </a:extLst>
          </p:cNvPr>
          <p:cNvSpPr txBox="1"/>
          <p:nvPr/>
        </p:nvSpPr>
        <p:spPr>
          <a:xfrm>
            <a:off x="7046546" y="1015323"/>
            <a:ext cx="1279517" cy="338554"/>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600" dirty="0">
                <a:latin typeface="Meiryo UI" panose="020B0604030504040204" pitchFamily="50" charset="-128"/>
                <a:ea typeface="Meiryo UI" panose="020B0604030504040204" pitchFamily="50" charset="-128"/>
              </a:rPr>
              <a:t>データ</a:t>
            </a:r>
            <a:r>
              <a:rPr lang="ja-JP" altLang="en-US" sz="1600" dirty="0">
                <a:latin typeface="Meiryo UI" panose="020B0604030504040204" pitchFamily="50" charset="-128"/>
                <a:ea typeface="Meiryo UI" panose="020B0604030504040204" pitchFamily="50" charset="-128"/>
              </a:rPr>
              <a:t>提供者</a:t>
            </a:r>
            <a:endParaRPr kumimoji="1" lang="ja-JP" altLang="en-US" sz="1600" dirty="0">
              <a:latin typeface="Meiryo UI" panose="020B0604030504040204" pitchFamily="50" charset="-128"/>
              <a:ea typeface="Meiryo UI" panose="020B0604030504040204" pitchFamily="50" charset="-128"/>
            </a:endParaRPr>
          </a:p>
        </p:txBody>
      </p:sp>
      <p:sp>
        <p:nvSpPr>
          <p:cNvPr id="131" name="正方形/長方形 130">
            <a:extLst>
              <a:ext uri="{FF2B5EF4-FFF2-40B4-BE49-F238E27FC236}">
                <a16:creationId xmlns:a16="http://schemas.microsoft.com/office/drawing/2014/main" id="{292F4E5A-58D0-4E99-B95D-97069BED5E86}"/>
              </a:ext>
            </a:extLst>
          </p:cNvPr>
          <p:cNvSpPr/>
          <p:nvPr/>
        </p:nvSpPr>
        <p:spPr>
          <a:xfrm>
            <a:off x="7524690" y="1336777"/>
            <a:ext cx="2052000" cy="972000"/>
          </a:xfrm>
          <a:prstGeom prst="rect">
            <a:avLst/>
          </a:prstGeom>
          <a:noFill/>
          <a:ln>
            <a:prstDash val="dash"/>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000">
              <a:latin typeface="Meiryo UI" panose="020B0604030504040204" pitchFamily="50" charset="-128"/>
              <a:ea typeface="Meiryo UI" panose="020B0604030504040204" pitchFamily="50" charset="-128"/>
            </a:endParaRPr>
          </a:p>
        </p:txBody>
      </p:sp>
      <p:sp>
        <p:nvSpPr>
          <p:cNvPr id="132" name="テキスト ボックス 107">
            <a:extLst>
              <a:ext uri="{FF2B5EF4-FFF2-40B4-BE49-F238E27FC236}">
                <a16:creationId xmlns:a16="http://schemas.microsoft.com/office/drawing/2014/main" id="{C22467FB-DF9A-4C2F-9C0D-405D84BF6C5D}"/>
              </a:ext>
            </a:extLst>
          </p:cNvPr>
          <p:cNvSpPr txBox="1"/>
          <p:nvPr/>
        </p:nvSpPr>
        <p:spPr>
          <a:xfrm>
            <a:off x="8340367" y="1351495"/>
            <a:ext cx="737702"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000" dirty="0">
                <a:latin typeface="Meiryo UI" panose="020B0604030504040204" pitchFamily="50" charset="-128"/>
                <a:ea typeface="Meiryo UI" panose="020B0604030504040204" pitchFamily="50" charset="-128"/>
              </a:rPr>
              <a:t>データ登録</a:t>
            </a:r>
          </a:p>
        </p:txBody>
      </p:sp>
      <p:cxnSp>
        <p:nvCxnSpPr>
          <p:cNvPr id="133" name="直線コネクタ 132">
            <a:extLst>
              <a:ext uri="{FF2B5EF4-FFF2-40B4-BE49-F238E27FC236}">
                <a16:creationId xmlns:a16="http://schemas.microsoft.com/office/drawing/2014/main" id="{DE53A315-A991-41F4-A63C-FA97012E55AE}"/>
              </a:ext>
            </a:extLst>
          </p:cNvPr>
          <p:cNvCxnSpPr>
            <a:cxnSpLocks/>
          </p:cNvCxnSpPr>
          <p:nvPr/>
        </p:nvCxnSpPr>
        <p:spPr>
          <a:xfrm>
            <a:off x="6810291" y="4785721"/>
            <a:ext cx="0" cy="588134"/>
          </a:xfrm>
          <a:prstGeom prst="line">
            <a:avLst/>
          </a:prstGeom>
          <a:ln w="38100"/>
        </p:spPr>
        <p:style>
          <a:lnRef idx="1">
            <a:schemeClr val="dk1"/>
          </a:lnRef>
          <a:fillRef idx="0">
            <a:schemeClr val="dk1"/>
          </a:fillRef>
          <a:effectRef idx="0">
            <a:schemeClr val="dk1"/>
          </a:effectRef>
          <a:fontRef idx="minor">
            <a:schemeClr val="tx1"/>
          </a:fontRef>
        </p:style>
      </p:cxnSp>
      <p:cxnSp>
        <p:nvCxnSpPr>
          <p:cNvPr id="134" name="直線コネクタ 133">
            <a:extLst>
              <a:ext uri="{FF2B5EF4-FFF2-40B4-BE49-F238E27FC236}">
                <a16:creationId xmlns:a16="http://schemas.microsoft.com/office/drawing/2014/main" id="{7AD7293F-FF94-4C32-902C-A97945517B69}"/>
              </a:ext>
            </a:extLst>
          </p:cNvPr>
          <p:cNvCxnSpPr>
            <a:cxnSpLocks/>
          </p:cNvCxnSpPr>
          <p:nvPr/>
        </p:nvCxnSpPr>
        <p:spPr>
          <a:xfrm>
            <a:off x="7139661" y="3585044"/>
            <a:ext cx="756000" cy="0"/>
          </a:xfrm>
          <a:prstGeom prst="line">
            <a:avLst/>
          </a:prstGeom>
          <a:ln w="38100"/>
        </p:spPr>
        <p:style>
          <a:lnRef idx="1">
            <a:schemeClr val="dk1"/>
          </a:lnRef>
          <a:fillRef idx="0">
            <a:schemeClr val="dk1"/>
          </a:fillRef>
          <a:effectRef idx="0">
            <a:schemeClr val="dk1"/>
          </a:effectRef>
          <a:fontRef idx="minor">
            <a:schemeClr val="tx1"/>
          </a:fontRef>
        </p:style>
      </p:cxnSp>
      <p:sp>
        <p:nvSpPr>
          <p:cNvPr id="135" name="テキスト ボックス 112">
            <a:extLst>
              <a:ext uri="{FF2B5EF4-FFF2-40B4-BE49-F238E27FC236}">
                <a16:creationId xmlns:a16="http://schemas.microsoft.com/office/drawing/2014/main" id="{12E9A7B6-2F1D-4828-8984-2FF30162344F}"/>
              </a:ext>
            </a:extLst>
          </p:cNvPr>
          <p:cNvSpPr txBox="1"/>
          <p:nvPr/>
        </p:nvSpPr>
        <p:spPr>
          <a:xfrm>
            <a:off x="8779829" y="3918518"/>
            <a:ext cx="737702"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000" dirty="0">
                <a:latin typeface="Meiryo UI" panose="020B0604030504040204" pitchFamily="50" charset="-128"/>
                <a:ea typeface="Meiryo UI" panose="020B0604030504040204" pitchFamily="50" charset="-128"/>
              </a:rPr>
              <a:t>データ作成</a:t>
            </a:r>
          </a:p>
        </p:txBody>
      </p:sp>
      <p:sp>
        <p:nvSpPr>
          <p:cNvPr id="136" name="テキスト ボックス 113">
            <a:extLst>
              <a:ext uri="{FF2B5EF4-FFF2-40B4-BE49-F238E27FC236}">
                <a16:creationId xmlns:a16="http://schemas.microsoft.com/office/drawing/2014/main" id="{3DC1A1B5-8F3C-4691-8BBE-A40D43311714}"/>
              </a:ext>
            </a:extLst>
          </p:cNvPr>
          <p:cNvSpPr txBox="1"/>
          <p:nvPr/>
        </p:nvSpPr>
        <p:spPr>
          <a:xfrm>
            <a:off x="7833411" y="2822721"/>
            <a:ext cx="737702"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000" dirty="0">
                <a:latin typeface="Meiryo UI" panose="020B0604030504040204" pitchFamily="50" charset="-128"/>
                <a:ea typeface="Meiryo UI" panose="020B0604030504040204" pitchFamily="50" charset="-128"/>
              </a:rPr>
              <a:t>データ管理</a:t>
            </a:r>
          </a:p>
        </p:txBody>
      </p:sp>
      <p:sp>
        <p:nvSpPr>
          <p:cNvPr id="137" name="正方形/長方形 136">
            <a:extLst>
              <a:ext uri="{FF2B5EF4-FFF2-40B4-BE49-F238E27FC236}">
                <a16:creationId xmlns:a16="http://schemas.microsoft.com/office/drawing/2014/main" id="{3E8B80FE-6BF9-4258-A3D9-BD35D91FA490}"/>
              </a:ext>
            </a:extLst>
          </p:cNvPr>
          <p:cNvSpPr/>
          <p:nvPr/>
        </p:nvSpPr>
        <p:spPr>
          <a:xfrm>
            <a:off x="8738907" y="2792258"/>
            <a:ext cx="829856" cy="1368000"/>
          </a:xfrm>
          <a:prstGeom prst="rect">
            <a:avLst/>
          </a:prstGeom>
          <a:noFill/>
          <a:ln>
            <a:prstDash val="dash"/>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000">
              <a:latin typeface="Meiryo UI" panose="020B0604030504040204" pitchFamily="50" charset="-128"/>
              <a:ea typeface="Meiryo UI" panose="020B0604030504040204" pitchFamily="50" charset="-128"/>
            </a:endParaRPr>
          </a:p>
        </p:txBody>
      </p:sp>
      <p:sp>
        <p:nvSpPr>
          <p:cNvPr id="138" name="正方形/長方形 137">
            <a:extLst>
              <a:ext uri="{FF2B5EF4-FFF2-40B4-BE49-F238E27FC236}">
                <a16:creationId xmlns:a16="http://schemas.microsoft.com/office/drawing/2014/main" id="{E5F8F6AA-123E-4787-89E1-3FE33DA8DB0C}"/>
              </a:ext>
            </a:extLst>
          </p:cNvPr>
          <p:cNvSpPr/>
          <p:nvPr/>
        </p:nvSpPr>
        <p:spPr>
          <a:xfrm>
            <a:off x="7532095" y="2792258"/>
            <a:ext cx="1116000" cy="1368000"/>
          </a:xfrm>
          <a:prstGeom prst="rect">
            <a:avLst/>
          </a:prstGeom>
          <a:noFill/>
          <a:ln>
            <a:prstDash val="dash"/>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000">
              <a:latin typeface="Meiryo UI" panose="020B0604030504040204" pitchFamily="50" charset="-128"/>
              <a:ea typeface="Meiryo UI" panose="020B0604030504040204" pitchFamily="50" charset="-128"/>
            </a:endParaRPr>
          </a:p>
        </p:txBody>
      </p:sp>
      <p:cxnSp>
        <p:nvCxnSpPr>
          <p:cNvPr id="139" name="直線コネクタ 138">
            <a:extLst>
              <a:ext uri="{FF2B5EF4-FFF2-40B4-BE49-F238E27FC236}">
                <a16:creationId xmlns:a16="http://schemas.microsoft.com/office/drawing/2014/main" id="{870503CB-8AF4-40A1-BA1D-C8146FE96D9A}"/>
              </a:ext>
            </a:extLst>
          </p:cNvPr>
          <p:cNvCxnSpPr>
            <a:cxnSpLocks/>
            <a:stCxn id="143" idx="1"/>
            <a:endCxn id="151" idx="2"/>
          </p:cNvCxnSpPr>
          <p:nvPr/>
        </p:nvCxnSpPr>
        <p:spPr>
          <a:xfrm flipH="1">
            <a:off x="8551244" y="3459177"/>
            <a:ext cx="500772" cy="65888"/>
          </a:xfrm>
          <a:prstGeom prst="line">
            <a:avLst/>
          </a:prstGeom>
          <a:ln w="38100"/>
        </p:spPr>
        <p:style>
          <a:lnRef idx="1">
            <a:schemeClr val="dk1"/>
          </a:lnRef>
          <a:fillRef idx="0">
            <a:schemeClr val="dk1"/>
          </a:fillRef>
          <a:effectRef idx="0">
            <a:schemeClr val="dk1"/>
          </a:effectRef>
          <a:fontRef idx="minor">
            <a:schemeClr val="tx1"/>
          </a:fontRef>
        </p:style>
      </p:cxnSp>
      <p:cxnSp>
        <p:nvCxnSpPr>
          <p:cNvPr id="140" name="直線コネクタ 139">
            <a:extLst>
              <a:ext uri="{FF2B5EF4-FFF2-40B4-BE49-F238E27FC236}">
                <a16:creationId xmlns:a16="http://schemas.microsoft.com/office/drawing/2014/main" id="{47306811-5FF1-4F75-9BD5-DECC80F01542}"/>
              </a:ext>
            </a:extLst>
          </p:cNvPr>
          <p:cNvCxnSpPr>
            <a:cxnSpLocks/>
            <a:stCxn id="141" idx="1"/>
            <a:endCxn id="151" idx="2"/>
          </p:cNvCxnSpPr>
          <p:nvPr/>
        </p:nvCxnSpPr>
        <p:spPr>
          <a:xfrm flipH="1" flipV="1">
            <a:off x="8551244" y="3525065"/>
            <a:ext cx="502697" cy="235768"/>
          </a:xfrm>
          <a:prstGeom prst="line">
            <a:avLst/>
          </a:prstGeom>
          <a:ln w="38100"/>
        </p:spPr>
        <p:style>
          <a:lnRef idx="1">
            <a:schemeClr val="dk1"/>
          </a:lnRef>
          <a:fillRef idx="0">
            <a:schemeClr val="dk1"/>
          </a:fillRef>
          <a:effectRef idx="0">
            <a:schemeClr val="dk1"/>
          </a:effectRef>
          <a:fontRef idx="minor">
            <a:schemeClr val="tx1"/>
          </a:fontRef>
        </p:style>
      </p:cxnSp>
      <p:sp>
        <p:nvSpPr>
          <p:cNvPr id="141" name="フローチャート: 複数書類 140">
            <a:extLst>
              <a:ext uri="{FF2B5EF4-FFF2-40B4-BE49-F238E27FC236}">
                <a16:creationId xmlns:a16="http://schemas.microsoft.com/office/drawing/2014/main" id="{F79362A3-07C5-4AB1-A1FD-0D7542081BE1}"/>
              </a:ext>
            </a:extLst>
          </p:cNvPr>
          <p:cNvSpPr/>
          <p:nvPr/>
        </p:nvSpPr>
        <p:spPr>
          <a:xfrm>
            <a:off x="9053941" y="3634833"/>
            <a:ext cx="360000" cy="2520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a:latin typeface="Meiryo UI" panose="020B0604030504040204" pitchFamily="50" charset="-128"/>
              <a:ea typeface="Meiryo UI" panose="020B0604030504040204" pitchFamily="50" charset="-128"/>
            </a:endParaRPr>
          </a:p>
        </p:txBody>
      </p:sp>
      <p:cxnSp>
        <p:nvCxnSpPr>
          <p:cNvPr id="142" name="直線コネクタ 141">
            <a:extLst>
              <a:ext uri="{FF2B5EF4-FFF2-40B4-BE49-F238E27FC236}">
                <a16:creationId xmlns:a16="http://schemas.microsoft.com/office/drawing/2014/main" id="{6AAB0937-C65A-4561-8BC0-E4E331E19D16}"/>
              </a:ext>
            </a:extLst>
          </p:cNvPr>
          <p:cNvCxnSpPr>
            <a:cxnSpLocks/>
          </p:cNvCxnSpPr>
          <p:nvPr/>
        </p:nvCxnSpPr>
        <p:spPr>
          <a:xfrm>
            <a:off x="9225415" y="3176053"/>
            <a:ext cx="0" cy="319664"/>
          </a:xfrm>
          <a:prstGeom prst="line">
            <a:avLst/>
          </a:prstGeom>
          <a:ln w="38100"/>
        </p:spPr>
        <p:style>
          <a:lnRef idx="1">
            <a:schemeClr val="dk1"/>
          </a:lnRef>
          <a:fillRef idx="0">
            <a:schemeClr val="dk1"/>
          </a:fillRef>
          <a:effectRef idx="0">
            <a:schemeClr val="dk1"/>
          </a:effectRef>
          <a:fontRef idx="minor">
            <a:schemeClr val="tx1"/>
          </a:fontRef>
        </p:style>
      </p:cxnSp>
      <p:sp>
        <p:nvSpPr>
          <p:cNvPr id="143" name="フローチャート: 複数書類 142">
            <a:extLst>
              <a:ext uri="{FF2B5EF4-FFF2-40B4-BE49-F238E27FC236}">
                <a16:creationId xmlns:a16="http://schemas.microsoft.com/office/drawing/2014/main" id="{E452703E-BCCE-4341-A49E-5488C6AF8D85}"/>
              </a:ext>
            </a:extLst>
          </p:cNvPr>
          <p:cNvSpPr/>
          <p:nvPr/>
        </p:nvSpPr>
        <p:spPr>
          <a:xfrm>
            <a:off x="9052016" y="3333177"/>
            <a:ext cx="360000" cy="2520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a:latin typeface="Meiryo UI" panose="020B0604030504040204" pitchFamily="50" charset="-128"/>
              <a:ea typeface="Meiryo UI" panose="020B0604030504040204" pitchFamily="50" charset="-128"/>
            </a:endParaRPr>
          </a:p>
        </p:txBody>
      </p:sp>
      <p:sp>
        <p:nvSpPr>
          <p:cNvPr id="144" name="正方形/長方形 143">
            <a:extLst>
              <a:ext uri="{FF2B5EF4-FFF2-40B4-BE49-F238E27FC236}">
                <a16:creationId xmlns:a16="http://schemas.microsoft.com/office/drawing/2014/main" id="{33FF6036-EDF8-4423-888D-EFF7EAF4DF7F}"/>
              </a:ext>
            </a:extLst>
          </p:cNvPr>
          <p:cNvSpPr/>
          <p:nvPr/>
        </p:nvSpPr>
        <p:spPr>
          <a:xfrm>
            <a:off x="7823151" y="1730228"/>
            <a:ext cx="720437" cy="36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カタログサイト</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145" name="円柱 144">
            <a:extLst>
              <a:ext uri="{FF2B5EF4-FFF2-40B4-BE49-F238E27FC236}">
                <a16:creationId xmlns:a16="http://schemas.microsoft.com/office/drawing/2014/main" id="{8D2B0CDD-BB25-4590-9EF9-BBC3E8A024A0}"/>
              </a:ext>
            </a:extLst>
          </p:cNvPr>
          <p:cNvSpPr/>
          <p:nvPr/>
        </p:nvSpPr>
        <p:spPr>
          <a:xfrm flipH="1">
            <a:off x="7582148" y="1965486"/>
            <a:ext cx="468000" cy="288000"/>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latin typeface="Meiryo UI" panose="020B0604030504040204" pitchFamily="50" charset="-128"/>
              <a:ea typeface="Meiryo UI" panose="020B0604030504040204" pitchFamily="50" charset="-128"/>
            </a:endParaRPr>
          </a:p>
        </p:txBody>
      </p:sp>
      <p:sp>
        <p:nvSpPr>
          <p:cNvPr id="146" name="フローチャート: 複数書類 145">
            <a:extLst>
              <a:ext uri="{FF2B5EF4-FFF2-40B4-BE49-F238E27FC236}">
                <a16:creationId xmlns:a16="http://schemas.microsoft.com/office/drawing/2014/main" id="{BAA11F20-9057-4A94-82C6-AF6E5ACB0AF0}"/>
              </a:ext>
            </a:extLst>
          </p:cNvPr>
          <p:cNvSpPr/>
          <p:nvPr/>
        </p:nvSpPr>
        <p:spPr>
          <a:xfrm>
            <a:off x="7667610" y="2013529"/>
            <a:ext cx="288000" cy="180000"/>
          </a:xfrm>
          <a:prstGeom prst="flowChartMultidocumen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a:latin typeface="Meiryo UI" panose="020B0604030504040204" pitchFamily="50" charset="-128"/>
              <a:ea typeface="Meiryo UI" panose="020B0604030504040204" pitchFamily="50" charset="-128"/>
            </a:endParaRPr>
          </a:p>
        </p:txBody>
      </p:sp>
      <p:sp>
        <p:nvSpPr>
          <p:cNvPr id="147" name="正方形/長方形 146">
            <a:extLst>
              <a:ext uri="{FF2B5EF4-FFF2-40B4-BE49-F238E27FC236}">
                <a16:creationId xmlns:a16="http://schemas.microsoft.com/office/drawing/2014/main" id="{9B42973F-51B1-49B3-BABB-4F6D39FB37C5}"/>
              </a:ext>
            </a:extLst>
          </p:cNvPr>
          <p:cNvSpPr/>
          <p:nvPr/>
        </p:nvSpPr>
        <p:spPr>
          <a:xfrm>
            <a:off x="8788788" y="2885327"/>
            <a:ext cx="720000" cy="360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データ</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作成支援</a:t>
            </a:r>
          </a:p>
        </p:txBody>
      </p:sp>
      <p:sp>
        <p:nvSpPr>
          <p:cNvPr id="148" name="正方形/長方形 147">
            <a:extLst>
              <a:ext uri="{FF2B5EF4-FFF2-40B4-BE49-F238E27FC236}">
                <a16:creationId xmlns:a16="http://schemas.microsoft.com/office/drawing/2014/main" id="{11FEE2F3-62BF-465B-B874-973EC451E21C}"/>
              </a:ext>
            </a:extLst>
          </p:cNvPr>
          <p:cNvSpPr/>
          <p:nvPr/>
        </p:nvSpPr>
        <p:spPr>
          <a:xfrm>
            <a:off x="7524690" y="2390702"/>
            <a:ext cx="2052000" cy="324000"/>
          </a:xfrm>
          <a:prstGeom prst="rect">
            <a:avLst/>
          </a:prstGeom>
          <a:noFill/>
          <a:ln>
            <a:prstDash val="dash"/>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sz="1000">
              <a:latin typeface="Meiryo UI" panose="020B0604030504040204" pitchFamily="50" charset="-128"/>
              <a:ea typeface="Meiryo UI" panose="020B0604030504040204" pitchFamily="50" charset="-128"/>
            </a:endParaRPr>
          </a:p>
        </p:txBody>
      </p:sp>
      <p:cxnSp>
        <p:nvCxnSpPr>
          <p:cNvPr id="149" name="直線コネクタ 148">
            <a:extLst>
              <a:ext uri="{FF2B5EF4-FFF2-40B4-BE49-F238E27FC236}">
                <a16:creationId xmlns:a16="http://schemas.microsoft.com/office/drawing/2014/main" id="{8E3F2D34-8442-4BC1-995F-864845B6D17D}"/>
              </a:ext>
            </a:extLst>
          </p:cNvPr>
          <p:cNvCxnSpPr>
            <a:cxnSpLocks/>
          </p:cNvCxnSpPr>
          <p:nvPr/>
        </p:nvCxnSpPr>
        <p:spPr>
          <a:xfrm>
            <a:off x="7258177" y="2552702"/>
            <a:ext cx="1008000" cy="0"/>
          </a:xfrm>
          <a:prstGeom prst="line">
            <a:avLst/>
          </a:prstGeom>
          <a:ln w="38100"/>
        </p:spPr>
        <p:style>
          <a:lnRef idx="1">
            <a:schemeClr val="dk1"/>
          </a:lnRef>
          <a:fillRef idx="0">
            <a:schemeClr val="dk1"/>
          </a:fillRef>
          <a:effectRef idx="0">
            <a:schemeClr val="dk1"/>
          </a:effectRef>
          <a:fontRef idx="minor">
            <a:schemeClr val="tx1"/>
          </a:fontRef>
        </p:style>
      </p:cxnSp>
      <p:sp>
        <p:nvSpPr>
          <p:cNvPr id="150" name="テキスト ボックス 128">
            <a:extLst>
              <a:ext uri="{FF2B5EF4-FFF2-40B4-BE49-F238E27FC236}">
                <a16:creationId xmlns:a16="http://schemas.microsoft.com/office/drawing/2014/main" id="{C8DD2E59-E4AD-43A4-8815-8E2B36AEC8F4}"/>
              </a:ext>
            </a:extLst>
          </p:cNvPr>
          <p:cNvSpPr txBox="1"/>
          <p:nvPr/>
        </p:nvSpPr>
        <p:spPr>
          <a:xfrm>
            <a:off x="8555531" y="2430302"/>
            <a:ext cx="994182"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000" dirty="0">
                <a:latin typeface="Meiryo UI" panose="020B0604030504040204" pitchFamily="50" charset="-128"/>
                <a:ea typeface="Meiryo UI" panose="020B0604030504040204" pitchFamily="50" charset="-128"/>
              </a:rPr>
              <a:t>データ連携契約</a:t>
            </a:r>
          </a:p>
        </p:txBody>
      </p:sp>
      <p:sp>
        <p:nvSpPr>
          <p:cNvPr id="151" name="円柱 150">
            <a:extLst>
              <a:ext uri="{FF2B5EF4-FFF2-40B4-BE49-F238E27FC236}">
                <a16:creationId xmlns:a16="http://schemas.microsoft.com/office/drawing/2014/main" id="{005CB5DD-288B-4D04-983B-4AA1F8DAEAF9}"/>
              </a:ext>
            </a:extLst>
          </p:cNvPr>
          <p:cNvSpPr/>
          <p:nvPr/>
        </p:nvSpPr>
        <p:spPr>
          <a:xfrm flipH="1">
            <a:off x="7723244" y="3111065"/>
            <a:ext cx="828000" cy="828000"/>
          </a:xfrm>
          <a:prstGeom prst="can">
            <a:avLst>
              <a:gd name="adj" fmla="val 16240"/>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latin typeface="Meiryo UI" panose="020B0604030504040204" pitchFamily="50" charset="-128"/>
              <a:ea typeface="Meiryo UI" panose="020B0604030504040204" pitchFamily="50" charset="-128"/>
            </a:endParaRPr>
          </a:p>
        </p:txBody>
      </p:sp>
      <p:sp>
        <p:nvSpPr>
          <p:cNvPr id="152" name="フローチャート: 複数書類 151">
            <a:extLst>
              <a:ext uri="{FF2B5EF4-FFF2-40B4-BE49-F238E27FC236}">
                <a16:creationId xmlns:a16="http://schemas.microsoft.com/office/drawing/2014/main" id="{19CC8303-A0F0-4427-9A41-598D7A92F023}"/>
              </a:ext>
            </a:extLst>
          </p:cNvPr>
          <p:cNvSpPr/>
          <p:nvPr/>
        </p:nvSpPr>
        <p:spPr>
          <a:xfrm>
            <a:off x="8070270" y="3288386"/>
            <a:ext cx="360000" cy="252000"/>
          </a:xfrm>
          <a:prstGeom prst="flowChartMultidocumen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a:latin typeface="Meiryo UI" panose="020B0604030504040204" pitchFamily="50" charset="-128"/>
              <a:ea typeface="Meiryo UI" panose="020B0604030504040204" pitchFamily="50" charset="-128"/>
            </a:endParaRPr>
          </a:p>
        </p:txBody>
      </p:sp>
      <p:sp>
        <p:nvSpPr>
          <p:cNvPr id="153" name="フローチャート: 複数書類 152">
            <a:extLst>
              <a:ext uri="{FF2B5EF4-FFF2-40B4-BE49-F238E27FC236}">
                <a16:creationId xmlns:a16="http://schemas.microsoft.com/office/drawing/2014/main" id="{0509D30D-916A-4AF2-A427-3D9FA3C9E50C}"/>
              </a:ext>
            </a:extLst>
          </p:cNvPr>
          <p:cNvSpPr/>
          <p:nvPr/>
        </p:nvSpPr>
        <p:spPr>
          <a:xfrm>
            <a:off x="7837939" y="3447164"/>
            <a:ext cx="360000" cy="252000"/>
          </a:xfrm>
          <a:prstGeom prst="flowChartMultidocumen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a:latin typeface="Meiryo UI" panose="020B0604030504040204" pitchFamily="50" charset="-128"/>
              <a:ea typeface="Meiryo UI" panose="020B0604030504040204" pitchFamily="50" charset="-128"/>
            </a:endParaRPr>
          </a:p>
        </p:txBody>
      </p:sp>
      <p:sp>
        <p:nvSpPr>
          <p:cNvPr id="154" name="フローチャート: 複数書類 153">
            <a:extLst>
              <a:ext uri="{FF2B5EF4-FFF2-40B4-BE49-F238E27FC236}">
                <a16:creationId xmlns:a16="http://schemas.microsoft.com/office/drawing/2014/main" id="{E109F650-83DA-4BE2-9335-E0DC7E708618}"/>
              </a:ext>
            </a:extLst>
          </p:cNvPr>
          <p:cNvSpPr/>
          <p:nvPr/>
        </p:nvSpPr>
        <p:spPr>
          <a:xfrm>
            <a:off x="7992124" y="3605942"/>
            <a:ext cx="360000" cy="252000"/>
          </a:xfrm>
          <a:prstGeom prst="flowChartMultidocumen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a:latin typeface="Meiryo UI" panose="020B0604030504040204" pitchFamily="50" charset="-128"/>
              <a:ea typeface="Meiryo UI" panose="020B0604030504040204" pitchFamily="50" charset="-128"/>
            </a:endParaRPr>
          </a:p>
        </p:txBody>
      </p:sp>
      <p:sp>
        <p:nvSpPr>
          <p:cNvPr id="155" name="正方形/長方形 154">
            <a:extLst>
              <a:ext uri="{FF2B5EF4-FFF2-40B4-BE49-F238E27FC236}">
                <a16:creationId xmlns:a16="http://schemas.microsoft.com/office/drawing/2014/main" id="{4444CDB9-468F-4DAF-B6B4-CBC477ACF8E7}"/>
              </a:ext>
            </a:extLst>
          </p:cNvPr>
          <p:cNvSpPr/>
          <p:nvPr/>
        </p:nvSpPr>
        <p:spPr>
          <a:xfrm>
            <a:off x="7449135" y="3394162"/>
            <a:ext cx="360000" cy="360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提供</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sp>
        <p:nvSpPr>
          <p:cNvPr id="156" name="テキスト ボックス 141">
            <a:extLst>
              <a:ext uri="{FF2B5EF4-FFF2-40B4-BE49-F238E27FC236}">
                <a16:creationId xmlns:a16="http://schemas.microsoft.com/office/drawing/2014/main" id="{456A79AB-6BD9-4C1F-BE94-D2F7D60C8DFC}"/>
              </a:ext>
            </a:extLst>
          </p:cNvPr>
          <p:cNvSpPr txBox="1"/>
          <p:nvPr/>
        </p:nvSpPr>
        <p:spPr>
          <a:xfrm>
            <a:off x="816918" y="1015323"/>
            <a:ext cx="1279517" cy="338554"/>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600" dirty="0">
                <a:solidFill>
                  <a:sysClr val="windowText" lastClr="000000"/>
                </a:solidFill>
                <a:latin typeface="Meiryo UI" panose="020B0604030504040204" pitchFamily="50" charset="-128"/>
                <a:ea typeface="Meiryo UI" panose="020B0604030504040204" pitchFamily="50" charset="-128"/>
              </a:rPr>
              <a:t>データ利用者</a:t>
            </a:r>
          </a:p>
        </p:txBody>
      </p:sp>
      <p:sp>
        <p:nvSpPr>
          <p:cNvPr id="157" name="正方形/長方形 156">
            <a:extLst>
              <a:ext uri="{FF2B5EF4-FFF2-40B4-BE49-F238E27FC236}">
                <a16:creationId xmlns:a16="http://schemas.microsoft.com/office/drawing/2014/main" id="{7BE791F5-4FDB-4E52-A589-090CA98F2648}"/>
              </a:ext>
            </a:extLst>
          </p:cNvPr>
          <p:cNvSpPr/>
          <p:nvPr/>
        </p:nvSpPr>
        <p:spPr>
          <a:xfrm>
            <a:off x="77108" y="1241732"/>
            <a:ext cx="720000" cy="36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サービス</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企画</a:t>
            </a:r>
          </a:p>
        </p:txBody>
      </p:sp>
      <p:sp>
        <p:nvSpPr>
          <p:cNvPr id="158" name="正方形/長方形 157">
            <a:extLst>
              <a:ext uri="{FF2B5EF4-FFF2-40B4-BE49-F238E27FC236}">
                <a16:creationId xmlns:a16="http://schemas.microsoft.com/office/drawing/2014/main" id="{744A0085-6C31-457A-B2C9-F0105CC33BEA}"/>
              </a:ext>
            </a:extLst>
          </p:cNvPr>
          <p:cNvSpPr/>
          <p:nvPr/>
        </p:nvSpPr>
        <p:spPr>
          <a:xfrm>
            <a:off x="8611214" y="3380622"/>
            <a:ext cx="324000" cy="36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蓄積</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159" name="直線コネクタ 158">
            <a:extLst>
              <a:ext uri="{FF2B5EF4-FFF2-40B4-BE49-F238E27FC236}">
                <a16:creationId xmlns:a16="http://schemas.microsoft.com/office/drawing/2014/main" id="{FEFD36D3-5551-46F1-82F0-F7BFC7BF6EEE}"/>
              </a:ext>
            </a:extLst>
          </p:cNvPr>
          <p:cNvCxnSpPr>
            <a:cxnSpLocks/>
          </p:cNvCxnSpPr>
          <p:nvPr/>
        </p:nvCxnSpPr>
        <p:spPr>
          <a:xfrm>
            <a:off x="1435441" y="4792004"/>
            <a:ext cx="0" cy="581851"/>
          </a:xfrm>
          <a:prstGeom prst="line">
            <a:avLst/>
          </a:prstGeom>
          <a:ln w="38100"/>
        </p:spPr>
        <p:style>
          <a:lnRef idx="1">
            <a:schemeClr val="dk1"/>
          </a:lnRef>
          <a:fillRef idx="0">
            <a:schemeClr val="dk1"/>
          </a:fillRef>
          <a:effectRef idx="0">
            <a:schemeClr val="dk1"/>
          </a:effectRef>
          <a:fontRef idx="minor">
            <a:schemeClr val="tx1"/>
          </a:fontRef>
        </p:style>
      </p:cxnSp>
      <p:cxnSp>
        <p:nvCxnSpPr>
          <p:cNvPr id="160" name="直線コネクタ 159">
            <a:extLst>
              <a:ext uri="{FF2B5EF4-FFF2-40B4-BE49-F238E27FC236}">
                <a16:creationId xmlns:a16="http://schemas.microsoft.com/office/drawing/2014/main" id="{4776C2F1-2467-4A7F-B292-BF62733DBE15}"/>
              </a:ext>
            </a:extLst>
          </p:cNvPr>
          <p:cNvCxnSpPr>
            <a:cxnSpLocks/>
          </p:cNvCxnSpPr>
          <p:nvPr/>
        </p:nvCxnSpPr>
        <p:spPr>
          <a:xfrm flipH="1">
            <a:off x="797863" y="2467049"/>
            <a:ext cx="418312" cy="2274"/>
          </a:xfrm>
          <a:prstGeom prst="line">
            <a:avLst/>
          </a:prstGeom>
          <a:ln w="38100"/>
        </p:spPr>
        <p:style>
          <a:lnRef idx="1">
            <a:schemeClr val="dk1"/>
          </a:lnRef>
          <a:fillRef idx="0">
            <a:schemeClr val="dk1"/>
          </a:fillRef>
          <a:effectRef idx="0">
            <a:schemeClr val="dk1"/>
          </a:effectRef>
          <a:fontRef idx="minor">
            <a:schemeClr val="tx1"/>
          </a:fontRef>
        </p:style>
      </p:cxnSp>
      <p:cxnSp>
        <p:nvCxnSpPr>
          <p:cNvPr id="161" name="直線コネクタ 160">
            <a:extLst>
              <a:ext uri="{FF2B5EF4-FFF2-40B4-BE49-F238E27FC236}">
                <a16:creationId xmlns:a16="http://schemas.microsoft.com/office/drawing/2014/main" id="{D830997C-1D2D-4FE7-9665-4C2914BD45BC}"/>
              </a:ext>
            </a:extLst>
          </p:cNvPr>
          <p:cNvCxnSpPr>
            <a:cxnSpLocks/>
            <a:stCxn id="168" idx="3"/>
            <a:endCxn id="144" idx="1"/>
          </p:cNvCxnSpPr>
          <p:nvPr/>
        </p:nvCxnSpPr>
        <p:spPr>
          <a:xfrm flipV="1">
            <a:off x="797108" y="1910228"/>
            <a:ext cx="7026043" cy="9389"/>
          </a:xfrm>
          <a:prstGeom prst="line">
            <a:avLst/>
          </a:prstGeom>
          <a:ln w="38100"/>
        </p:spPr>
        <p:style>
          <a:lnRef idx="1">
            <a:schemeClr val="dk1"/>
          </a:lnRef>
          <a:fillRef idx="0">
            <a:schemeClr val="dk1"/>
          </a:fillRef>
          <a:effectRef idx="0">
            <a:schemeClr val="dk1"/>
          </a:effectRef>
          <a:fontRef idx="minor">
            <a:schemeClr val="tx1"/>
          </a:fontRef>
        </p:style>
      </p:cxnSp>
      <p:sp>
        <p:nvSpPr>
          <p:cNvPr id="162" name="正方形/長方形 161">
            <a:extLst>
              <a:ext uri="{FF2B5EF4-FFF2-40B4-BE49-F238E27FC236}">
                <a16:creationId xmlns:a16="http://schemas.microsoft.com/office/drawing/2014/main" id="{D9D3747F-BF5B-40D7-ACB2-E08FB7D31FBF}"/>
              </a:ext>
            </a:extLst>
          </p:cNvPr>
          <p:cNvSpPr/>
          <p:nvPr/>
        </p:nvSpPr>
        <p:spPr>
          <a:xfrm>
            <a:off x="7694778" y="2449873"/>
            <a:ext cx="720000" cy="216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契約管理</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sp>
        <p:nvSpPr>
          <p:cNvPr id="163" name="テキスト ボックス 294">
            <a:extLst>
              <a:ext uri="{FF2B5EF4-FFF2-40B4-BE49-F238E27FC236}">
                <a16:creationId xmlns:a16="http://schemas.microsoft.com/office/drawing/2014/main" id="{1949374F-0B26-4513-8A96-0B89F122CA90}"/>
              </a:ext>
            </a:extLst>
          </p:cNvPr>
          <p:cNvSpPr txBox="1"/>
          <p:nvPr/>
        </p:nvSpPr>
        <p:spPr>
          <a:xfrm>
            <a:off x="3322069" y="1020138"/>
            <a:ext cx="1965603" cy="584775"/>
          </a:xfrm>
          <a:prstGeom prst="rect">
            <a:avLst/>
          </a:prstGeom>
          <a:solidFill>
            <a:schemeClr val="bg1"/>
          </a:solidFill>
          <a:ln>
            <a:solidFill>
              <a:schemeClr val="tx1"/>
            </a:solidFill>
          </a:ln>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600" dirty="0">
                <a:latin typeface="Meiryo UI" panose="020B0604030504040204" pitchFamily="50" charset="-128"/>
                <a:ea typeface="Meiryo UI" panose="020B0604030504040204" pitchFamily="50" charset="-128"/>
              </a:rPr>
              <a:t>データ連携基盤</a:t>
            </a:r>
            <a:endParaRPr kumimoji="1" lang="en-US" altLang="ja-JP" sz="1600" dirty="0">
              <a:latin typeface="Meiryo UI" panose="020B0604030504040204" pitchFamily="50" charset="-128"/>
              <a:ea typeface="Meiryo UI" panose="020B0604030504040204" pitchFamily="50" charset="-128"/>
            </a:endParaRPr>
          </a:p>
          <a:p>
            <a:pPr algn="ct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データ交換</a:t>
            </a:r>
            <a:r>
              <a:rPr lang="en-US" altLang="ja-JP"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grpSp>
        <p:nvGrpSpPr>
          <p:cNvPr id="164" name="グループ化 163">
            <a:extLst>
              <a:ext uri="{FF2B5EF4-FFF2-40B4-BE49-F238E27FC236}">
                <a16:creationId xmlns:a16="http://schemas.microsoft.com/office/drawing/2014/main" id="{EC0E8957-15FF-4A5C-96F5-F0309D6ECD1F}"/>
              </a:ext>
            </a:extLst>
          </p:cNvPr>
          <p:cNvGrpSpPr/>
          <p:nvPr/>
        </p:nvGrpSpPr>
        <p:grpSpPr>
          <a:xfrm>
            <a:off x="-24946" y="5373855"/>
            <a:ext cx="6954457" cy="1439677"/>
            <a:chOff x="110195" y="5333779"/>
            <a:chExt cx="6954457" cy="1439677"/>
          </a:xfrm>
        </p:grpSpPr>
        <p:sp>
          <p:nvSpPr>
            <p:cNvPr id="225" name="正方形/長方形 224">
              <a:extLst>
                <a:ext uri="{FF2B5EF4-FFF2-40B4-BE49-F238E27FC236}">
                  <a16:creationId xmlns:a16="http://schemas.microsoft.com/office/drawing/2014/main" id="{CA75F321-A42A-40CE-A5D9-2FC830BE8B2A}"/>
                </a:ext>
              </a:extLst>
            </p:cNvPr>
            <p:cNvSpPr/>
            <p:nvPr/>
          </p:nvSpPr>
          <p:spPr>
            <a:xfrm>
              <a:off x="110195" y="5333779"/>
              <a:ext cx="6954457" cy="1439677"/>
            </a:xfrm>
            <a:prstGeom prst="rect">
              <a:avLst/>
            </a:prstGeom>
            <a:solidFill>
              <a:schemeClr val="bg1"/>
            </a:solidFill>
            <a:ln w="28575">
              <a:solidFill>
                <a:srgbClr val="002060"/>
              </a:solidFill>
            </a:ln>
          </p:spPr>
          <p:style>
            <a:lnRef idx="1">
              <a:schemeClr val="accent6"/>
            </a:lnRef>
            <a:fillRef idx="2">
              <a:schemeClr val="accent6"/>
            </a:fillRef>
            <a:effectRef idx="1">
              <a:schemeClr val="accent6"/>
            </a:effectRef>
            <a:fontRef idx="minor">
              <a:schemeClr val="dk1"/>
            </a:fontRef>
          </p:style>
          <p:txBody>
            <a:bodyPr rtlCol="0" anchor="b"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r"/>
              <a:r>
                <a:rPr kumimoji="1" lang="ja-JP" altLang="en-US" sz="1200" dirty="0">
                  <a:latin typeface="Meiryo UI" panose="020B0604030504040204" pitchFamily="50" charset="-128"/>
                  <a:ea typeface="Meiryo UI" panose="020B0604030504040204" pitchFamily="50" charset="-128"/>
                </a:rPr>
                <a:t>支援サービス群</a:t>
              </a:r>
            </a:p>
          </p:txBody>
        </p:sp>
        <p:sp>
          <p:nvSpPr>
            <p:cNvPr id="226" name="正方形/長方形 225">
              <a:extLst>
                <a:ext uri="{FF2B5EF4-FFF2-40B4-BE49-F238E27FC236}">
                  <a16:creationId xmlns:a16="http://schemas.microsoft.com/office/drawing/2014/main" id="{72631E40-030E-4CF4-88A0-B3E4B9ED4592}"/>
                </a:ext>
              </a:extLst>
            </p:cNvPr>
            <p:cNvSpPr/>
            <p:nvPr/>
          </p:nvSpPr>
          <p:spPr>
            <a:xfrm>
              <a:off x="2213674" y="5398544"/>
              <a:ext cx="928747" cy="626504"/>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none" rtlCol="0" anchor="b"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latin typeface="Meiryo UI" panose="020B0604030504040204" pitchFamily="50" charset="-128"/>
                  <a:ea typeface="Meiryo UI" panose="020B0604030504040204" pitchFamily="50" charset="-128"/>
                </a:rPr>
                <a:t>認証認可</a:t>
              </a:r>
            </a:p>
          </p:txBody>
        </p:sp>
        <p:sp>
          <p:nvSpPr>
            <p:cNvPr id="227" name="正方形/長方形 226">
              <a:extLst>
                <a:ext uri="{FF2B5EF4-FFF2-40B4-BE49-F238E27FC236}">
                  <a16:creationId xmlns:a16="http://schemas.microsoft.com/office/drawing/2014/main" id="{7CF7BBB1-8C2F-4C78-B1CB-53A3961B1F44}"/>
                </a:ext>
              </a:extLst>
            </p:cNvPr>
            <p:cNvSpPr/>
            <p:nvPr/>
          </p:nvSpPr>
          <p:spPr>
            <a:xfrm>
              <a:off x="192890" y="5408049"/>
              <a:ext cx="928747" cy="1310322"/>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none" rtlCol="0" anchor="b"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latin typeface="Meiryo UI" panose="020B0604030504040204" pitchFamily="50" charset="-128"/>
                  <a:ea typeface="Meiryo UI" panose="020B0604030504040204" pitchFamily="50" charset="-128"/>
                </a:rPr>
                <a:t>データ検索</a:t>
              </a:r>
            </a:p>
          </p:txBody>
        </p:sp>
        <p:sp>
          <p:nvSpPr>
            <p:cNvPr id="228" name="正方形/長方形 227">
              <a:extLst>
                <a:ext uri="{FF2B5EF4-FFF2-40B4-BE49-F238E27FC236}">
                  <a16:creationId xmlns:a16="http://schemas.microsoft.com/office/drawing/2014/main" id="{443C2A30-ED6D-4037-98FC-4A33CC6099CF}"/>
                </a:ext>
              </a:extLst>
            </p:cNvPr>
            <p:cNvSpPr/>
            <p:nvPr/>
          </p:nvSpPr>
          <p:spPr>
            <a:xfrm>
              <a:off x="274881" y="6027571"/>
              <a:ext cx="773956" cy="3600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横断検索</a:t>
              </a:r>
              <a:endParaRPr lang="en-US" altLang="ja-JP" sz="1000" dirty="0">
                <a:solidFill>
                  <a:schemeClr val="tx1"/>
                </a:solidFill>
                <a:latin typeface="Meiryo UI" panose="020B0604030504040204" pitchFamily="50" charset="-128"/>
                <a:ea typeface="Meiryo UI" panose="020B0604030504040204" pitchFamily="50" charset="-128"/>
              </a:endParaRPr>
            </a:p>
          </p:txBody>
        </p:sp>
        <p:sp>
          <p:nvSpPr>
            <p:cNvPr id="229" name="正方形/長方形 228">
              <a:extLst>
                <a:ext uri="{FF2B5EF4-FFF2-40B4-BE49-F238E27FC236}">
                  <a16:creationId xmlns:a16="http://schemas.microsoft.com/office/drawing/2014/main" id="{463EC7B0-F582-4E1C-8E89-F38367173762}"/>
                </a:ext>
              </a:extLst>
            </p:cNvPr>
            <p:cNvSpPr/>
            <p:nvPr/>
          </p:nvSpPr>
          <p:spPr>
            <a:xfrm>
              <a:off x="3229896" y="5674324"/>
              <a:ext cx="1741400" cy="104400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none" rtlCol="0" anchor="b"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000" dirty="0">
                  <a:latin typeface="Meiryo UI" panose="020B0604030504040204" pitchFamily="50" charset="-128"/>
                  <a:ea typeface="Meiryo UI" panose="020B0604030504040204" pitchFamily="50" charset="-128"/>
                </a:rPr>
                <a:t>ドメイン語彙作成</a:t>
              </a:r>
            </a:p>
          </p:txBody>
        </p:sp>
        <p:sp>
          <p:nvSpPr>
            <p:cNvPr id="230" name="円柱 229">
              <a:extLst>
                <a:ext uri="{FF2B5EF4-FFF2-40B4-BE49-F238E27FC236}">
                  <a16:creationId xmlns:a16="http://schemas.microsoft.com/office/drawing/2014/main" id="{A1EA153A-E319-473C-B063-7D2D992D05CB}"/>
                </a:ext>
              </a:extLst>
            </p:cNvPr>
            <p:cNvSpPr/>
            <p:nvPr/>
          </p:nvSpPr>
          <p:spPr>
            <a:xfrm flipH="1">
              <a:off x="3575918" y="6136493"/>
              <a:ext cx="773956" cy="288000"/>
            </a:xfrm>
            <a:prstGeom prst="can">
              <a:avLst/>
            </a:prstGeom>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800" dirty="0">
                  <a:solidFill>
                    <a:schemeClr val="tx1"/>
                  </a:solidFill>
                  <a:latin typeface="Meiryo UI" panose="020B0604030504040204" pitchFamily="50" charset="-128"/>
                  <a:ea typeface="Meiryo UI" panose="020B0604030504040204" pitchFamily="50" charset="-128"/>
                </a:rPr>
                <a:t>ドメイン語彙</a:t>
              </a:r>
            </a:p>
          </p:txBody>
        </p:sp>
        <p:sp>
          <p:nvSpPr>
            <p:cNvPr id="231" name="正方形/長方形 230">
              <a:extLst>
                <a:ext uri="{FF2B5EF4-FFF2-40B4-BE49-F238E27FC236}">
                  <a16:creationId xmlns:a16="http://schemas.microsoft.com/office/drawing/2014/main" id="{E070876D-4ED7-419F-A8A4-6569AC9461C8}"/>
                </a:ext>
              </a:extLst>
            </p:cNvPr>
            <p:cNvSpPr/>
            <p:nvPr/>
          </p:nvSpPr>
          <p:spPr>
            <a:xfrm>
              <a:off x="4133134" y="5700285"/>
              <a:ext cx="773956" cy="360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ドメイン語彙</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作成支援</a:t>
              </a:r>
            </a:p>
          </p:txBody>
        </p:sp>
        <p:sp>
          <p:nvSpPr>
            <p:cNvPr id="232" name="正方形/長方形 231">
              <a:extLst>
                <a:ext uri="{FF2B5EF4-FFF2-40B4-BE49-F238E27FC236}">
                  <a16:creationId xmlns:a16="http://schemas.microsoft.com/office/drawing/2014/main" id="{4C236993-E64C-47EC-BD9D-41F9EA69F8A3}"/>
                </a:ext>
              </a:extLst>
            </p:cNvPr>
            <p:cNvSpPr/>
            <p:nvPr/>
          </p:nvSpPr>
          <p:spPr>
            <a:xfrm>
              <a:off x="3285685" y="5700285"/>
              <a:ext cx="773956" cy="36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ドメイン語彙</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リポジトリ</a:t>
              </a:r>
            </a:p>
          </p:txBody>
        </p:sp>
        <p:sp>
          <p:nvSpPr>
            <p:cNvPr id="233" name="正方形/長方形 232">
              <a:extLst>
                <a:ext uri="{FF2B5EF4-FFF2-40B4-BE49-F238E27FC236}">
                  <a16:creationId xmlns:a16="http://schemas.microsoft.com/office/drawing/2014/main" id="{0CF8F644-7C9F-433B-8347-8CFC9E9B2756}"/>
                </a:ext>
              </a:extLst>
            </p:cNvPr>
            <p:cNvSpPr/>
            <p:nvPr/>
          </p:nvSpPr>
          <p:spPr>
            <a:xfrm>
              <a:off x="6137150" y="5711375"/>
              <a:ext cx="773956" cy="36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コネクタ</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ロケーション</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234" name="正方形/長方形 233">
              <a:extLst>
                <a:ext uri="{FF2B5EF4-FFF2-40B4-BE49-F238E27FC236}">
                  <a16:creationId xmlns:a16="http://schemas.microsoft.com/office/drawing/2014/main" id="{8AC16FED-A365-4DAA-8B2F-A6436DF7E8A5}"/>
                </a:ext>
              </a:extLst>
            </p:cNvPr>
            <p:cNvSpPr/>
            <p:nvPr/>
          </p:nvSpPr>
          <p:spPr>
            <a:xfrm>
              <a:off x="277552" y="5538919"/>
              <a:ext cx="773956" cy="36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カタログサイト</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リポジトリ</a:t>
              </a:r>
            </a:p>
          </p:txBody>
        </p:sp>
        <p:sp>
          <p:nvSpPr>
            <p:cNvPr id="235" name="正方形/長方形 234">
              <a:extLst>
                <a:ext uri="{FF2B5EF4-FFF2-40B4-BE49-F238E27FC236}">
                  <a16:creationId xmlns:a16="http://schemas.microsoft.com/office/drawing/2014/main" id="{848E075D-8E3B-4611-ABCB-EA24ADB021CB}"/>
                </a:ext>
              </a:extLst>
            </p:cNvPr>
            <p:cNvSpPr/>
            <p:nvPr/>
          </p:nvSpPr>
          <p:spPr>
            <a:xfrm>
              <a:off x="2303105" y="5453704"/>
              <a:ext cx="773956" cy="360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認証認可</a:t>
              </a:r>
            </a:p>
          </p:txBody>
        </p:sp>
        <p:sp>
          <p:nvSpPr>
            <p:cNvPr id="236" name="正方形/長方形 235">
              <a:extLst>
                <a:ext uri="{FF2B5EF4-FFF2-40B4-BE49-F238E27FC236}">
                  <a16:creationId xmlns:a16="http://schemas.microsoft.com/office/drawing/2014/main" id="{822A1268-72F3-4ABB-9817-B5DA20CCEF51}"/>
                </a:ext>
              </a:extLst>
            </p:cNvPr>
            <p:cNvSpPr/>
            <p:nvPr/>
          </p:nvSpPr>
          <p:spPr>
            <a:xfrm>
              <a:off x="2213407" y="6086910"/>
              <a:ext cx="928747" cy="631413"/>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none" rtlCol="0" anchor="b"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latin typeface="Meiryo UI" panose="020B0604030504040204" pitchFamily="50" charset="-128"/>
                  <a:ea typeface="Meiryo UI" panose="020B0604030504040204" pitchFamily="50" charset="-128"/>
                </a:rPr>
                <a:t>契約管理</a:t>
              </a:r>
            </a:p>
          </p:txBody>
        </p:sp>
        <p:sp>
          <p:nvSpPr>
            <p:cNvPr id="237" name="正方形/長方形 236">
              <a:extLst>
                <a:ext uri="{FF2B5EF4-FFF2-40B4-BE49-F238E27FC236}">
                  <a16:creationId xmlns:a16="http://schemas.microsoft.com/office/drawing/2014/main" id="{90E7FC47-2AA0-404B-9500-4B5E2DB51AD0}"/>
                </a:ext>
              </a:extLst>
            </p:cNvPr>
            <p:cNvSpPr/>
            <p:nvPr/>
          </p:nvSpPr>
          <p:spPr>
            <a:xfrm>
              <a:off x="2302841" y="6142073"/>
              <a:ext cx="773956" cy="360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契約管理</a:t>
              </a:r>
            </a:p>
          </p:txBody>
        </p:sp>
        <p:sp>
          <p:nvSpPr>
            <p:cNvPr id="238" name="正方形/長方形 237">
              <a:extLst>
                <a:ext uri="{FF2B5EF4-FFF2-40B4-BE49-F238E27FC236}">
                  <a16:creationId xmlns:a16="http://schemas.microsoft.com/office/drawing/2014/main" id="{3E7C3901-0650-46C5-8B8D-A2C41D933E44}"/>
                </a:ext>
              </a:extLst>
            </p:cNvPr>
            <p:cNvSpPr/>
            <p:nvPr/>
          </p:nvSpPr>
          <p:spPr>
            <a:xfrm>
              <a:off x="1205324" y="5400505"/>
              <a:ext cx="928747" cy="1310322"/>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none" rtlCol="0" anchor="b"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latin typeface="Meiryo UI" panose="020B0604030504040204" pitchFamily="50" charset="-128"/>
                  <a:ea typeface="Meiryo UI" panose="020B0604030504040204" pitchFamily="50" charset="-128"/>
                </a:rPr>
                <a:t>来歴管理・参照</a:t>
              </a:r>
            </a:p>
          </p:txBody>
        </p:sp>
        <p:sp>
          <p:nvSpPr>
            <p:cNvPr id="239" name="正方形/長方形 238">
              <a:extLst>
                <a:ext uri="{FF2B5EF4-FFF2-40B4-BE49-F238E27FC236}">
                  <a16:creationId xmlns:a16="http://schemas.microsoft.com/office/drawing/2014/main" id="{92C2E5E2-DA3B-4913-BE2E-93405C548C9D}"/>
                </a:ext>
              </a:extLst>
            </p:cNvPr>
            <p:cNvSpPr/>
            <p:nvPr/>
          </p:nvSpPr>
          <p:spPr>
            <a:xfrm>
              <a:off x="1289986" y="5531375"/>
              <a:ext cx="773956" cy="360000"/>
            </a:xfrm>
            <a:prstGeom prst="rect">
              <a:avLst/>
            </a:prstGeom>
          </p:spPr>
          <p:style>
            <a:lnRef idx="2">
              <a:schemeClr val="dk1"/>
            </a:lnRef>
            <a:fillRef idx="1">
              <a:schemeClr val="lt1"/>
            </a:fillRef>
            <a:effectRef idx="0">
              <a:schemeClr val="dk1"/>
            </a:effectRef>
            <a:fontRef idx="minor">
              <a:schemeClr val="dk1"/>
            </a:fontRef>
          </p:style>
          <p:txBody>
            <a:bodyPr wrap="none" rtlCol="0" anchor="t"/>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来歴管理</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モジュール</a:t>
              </a:r>
            </a:p>
          </p:txBody>
        </p:sp>
        <p:sp>
          <p:nvSpPr>
            <p:cNvPr id="240" name="円柱 239">
              <a:extLst>
                <a:ext uri="{FF2B5EF4-FFF2-40B4-BE49-F238E27FC236}">
                  <a16:creationId xmlns:a16="http://schemas.microsoft.com/office/drawing/2014/main" id="{2CFA211E-5580-40BB-8527-C0EC67E6B0F1}"/>
                </a:ext>
              </a:extLst>
            </p:cNvPr>
            <p:cNvSpPr/>
            <p:nvPr/>
          </p:nvSpPr>
          <p:spPr>
            <a:xfrm flipH="1">
              <a:off x="1289375" y="6017374"/>
              <a:ext cx="749364" cy="346289"/>
            </a:xfrm>
            <a:prstGeom prst="can">
              <a:avLst/>
            </a:prstGeom>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900" dirty="0">
                  <a:solidFill>
                    <a:schemeClr val="tx1"/>
                  </a:solidFill>
                  <a:latin typeface="Meiryo UI" panose="020B0604030504040204" pitchFamily="50" charset="-128"/>
                  <a:ea typeface="Meiryo UI" panose="020B0604030504040204" pitchFamily="50" charset="-128"/>
                </a:rPr>
                <a:t>分散台帳</a:t>
              </a:r>
            </a:p>
          </p:txBody>
        </p:sp>
        <p:sp>
          <p:nvSpPr>
            <p:cNvPr id="241" name="正方形/長方形 240">
              <a:extLst>
                <a:ext uri="{FF2B5EF4-FFF2-40B4-BE49-F238E27FC236}">
                  <a16:creationId xmlns:a16="http://schemas.microsoft.com/office/drawing/2014/main" id="{2AA05B93-8366-4257-9EC5-5277201D046F}"/>
                </a:ext>
              </a:extLst>
            </p:cNvPr>
            <p:cNvSpPr/>
            <p:nvPr/>
          </p:nvSpPr>
          <p:spPr>
            <a:xfrm>
              <a:off x="5069953" y="5400505"/>
              <a:ext cx="928747" cy="1310322"/>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none" rtlCol="0" anchor="b"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latin typeface="Meiryo UI" panose="020B0604030504040204" pitchFamily="50" charset="-128"/>
                  <a:ea typeface="Meiryo UI" panose="020B0604030504040204" pitchFamily="50" charset="-128"/>
                </a:rPr>
                <a:t>カタログ作成ツール</a:t>
              </a:r>
            </a:p>
          </p:txBody>
        </p:sp>
        <p:sp>
          <p:nvSpPr>
            <p:cNvPr id="242" name="正方形/長方形 241">
              <a:extLst>
                <a:ext uri="{FF2B5EF4-FFF2-40B4-BE49-F238E27FC236}">
                  <a16:creationId xmlns:a16="http://schemas.microsoft.com/office/drawing/2014/main" id="{B940FB6C-2392-4DF1-A141-64ABEC2BC468}"/>
                </a:ext>
              </a:extLst>
            </p:cNvPr>
            <p:cNvSpPr/>
            <p:nvPr/>
          </p:nvSpPr>
          <p:spPr>
            <a:xfrm>
              <a:off x="5154615" y="5531375"/>
              <a:ext cx="773956" cy="360000"/>
            </a:xfrm>
            <a:prstGeom prst="rect">
              <a:avLst/>
            </a:prstGeom>
          </p:spPr>
          <p:style>
            <a:lnRef idx="2">
              <a:schemeClr val="dk1"/>
            </a:lnRef>
            <a:fillRef idx="1">
              <a:schemeClr val="lt1"/>
            </a:fillRef>
            <a:effectRef idx="0">
              <a:schemeClr val="dk1"/>
            </a:effectRef>
            <a:fontRef idx="minor">
              <a:schemeClr val="dk1"/>
            </a:fontRef>
          </p:style>
          <p:txBody>
            <a:bodyPr wrap="none" rtlCol="0" anchor="t"/>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作成</a:t>
              </a:r>
              <a:r>
                <a:rPr lang="ja-JP" altLang="en-US" sz="1000" dirty="0">
                  <a:solidFill>
                    <a:schemeClr val="tx1"/>
                  </a:solidFill>
                  <a:latin typeface="Meiryo UI" panose="020B0604030504040204" pitchFamily="50" charset="-128"/>
                  <a:ea typeface="Meiryo UI" panose="020B0604030504040204" pitchFamily="50" charset="-128"/>
                </a:rPr>
                <a:t>ツール</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243" name="円柱 242">
              <a:extLst>
                <a:ext uri="{FF2B5EF4-FFF2-40B4-BE49-F238E27FC236}">
                  <a16:creationId xmlns:a16="http://schemas.microsoft.com/office/drawing/2014/main" id="{0F561B1B-3E41-4C2A-BA73-4584BCB0353A}"/>
                </a:ext>
              </a:extLst>
            </p:cNvPr>
            <p:cNvSpPr/>
            <p:nvPr/>
          </p:nvSpPr>
          <p:spPr>
            <a:xfrm flipH="1">
              <a:off x="5154004" y="6017374"/>
              <a:ext cx="749364" cy="346289"/>
            </a:xfrm>
            <a:prstGeom prst="can">
              <a:avLst/>
            </a:prstGeom>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カタログサイト</a:t>
              </a:r>
            </a:p>
          </p:txBody>
        </p:sp>
      </p:grpSp>
      <p:sp>
        <p:nvSpPr>
          <p:cNvPr id="165" name="正方形/長方形 164">
            <a:extLst>
              <a:ext uri="{FF2B5EF4-FFF2-40B4-BE49-F238E27FC236}">
                <a16:creationId xmlns:a16="http://schemas.microsoft.com/office/drawing/2014/main" id="{E788B6EC-E4AF-4BD2-83AA-8CD9D9BA98EC}"/>
              </a:ext>
            </a:extLst>
          </p:cNvPr>
          <p:cNvSpPr/>
          <p:nvPr/>
        </p:nvSpPr>
        <p:spPr>
          <a:xfrm>
            <a:off x="77108" y="3339489"/>
            <a:ext cx="720000" cy="900197"/>
          </a:xfrm>
          <a:prstGeom prst="rect">
            <a:avLst/>
          </a:prstGeom>
        </p:spPr>
        <p:style>
          <a:lnRef idx="2">
            <a:schemeClr val="dk1"/>
          </a:lnRef>
          <a:fillRef idx="1">
            <a:schemeClr val="lt1"/>
          </a:fillRef>
          <a:effectRef idx="0">
            <a:schemeClr val="dk1"/>
          </a:effectRef>
          <a:fontRef idx="minor">
            <a:schemeClr val="dk1"/>
          </a:fontRef>
        </p:style>
        <p:txBody>
          <a:bodyPr wrap="none" rtlCol="0" anchor="t"/>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データ加工</a:t>
            </a:r>
          </a:p>
        </p:txBody>
      </p:sp>
      <p:sp>
        <p:nvSpPr>
          <p:cNvPr id="166" name="正方形/長方形 165">
            <a:extLst>
              <a:ext uri="{FF2B5EF4-FFF2-40B4-BE49-F238E27FC236}">
                <a16:creationId xmlns:a16="http://schemas.microsoft.com/office/drawing/2014/main" id="{7394129D-3F5E-4A89-BC3C-CCAAC881E8D3}"/>
              </a:ext>
            </a:extLst>
          </p:cNvPr>
          <p:cNvSpPr/>
          <p:nvPr/>
        </p:nvSpPr>
        <p:spPr>
          <a:xfrm>
            <a:off x="106127" y="3951914"/>
            <a:ext cx="661962" cy="21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データ変換</a:t>
            </a:r>
          </a:p>
        </p:txBody>
      </p:sp>
      <p:sp>
        <p:nvSpPr>
          <p:cNvPr id="167" name="正方形/長方形 166">
            <a:extLst>
              <a:ext uri="{FF2B5EF4-FFF2-40B4-BE49-F238E27FC236}">
                <a16:creationId xmlns:a16="http://schemas.microsoft.com/office/drawing/2014/main" id="{6527E336-FC08-4D79-9F00-A03DA8113785}"/>
              </a:ext>
            </a:extLst>
          </p:cNvPr>
          <p:cNvSpPr/>
          <p:nvPr/>
        </p:nvSpPr>
        <p:spPr>
          <a:xfrm>
            <a:off x="112982" y="3560124"/>
            <a:ext cx="648252"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構造化</a:t>
            </a:r>
          </a:p>
        </p:txBody>
      </p:sp>
      <p:sp>
        <p:nvSpPr>
          <p:cNvPr id="168" name="正方形/長方形 167">
            <a:extLst>
              <a:ext uri="{FF2B5EF4-FFF2-40B4-BE49-F238E27FC236}">
                <a16:creationId xmlns:a16="http://schemas.microsoft.com/office/drawing/2014/main" id="{AE272973-8269-4E27-997A-CCD49DE6D56D}"/>
              </a:ext>
            </a:extLst>
          </p:cNvPr>
          <p:cNvSpPr/>
          <p:nvPr/>
        </p:nvSpPr>
        <p:spPr>
          <a:xfrm>
            <a:off x="77108" y="1739617"/>
            <a:ext cx="720000" cy="36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検索</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sp>
        <p:nvSpPr>
          <p:cNvPr id="169" name="正方形/長方形 168">
            <a:extLst>
              <a:ext uri="{FF2B5EF4-FFF2-40B4-BE49-F238E27FC236}">
                <a16:creationId xmlns:a16="http://schemas.microsoft.com/office/drawing/2014/main" id="{A7323ADA-0BF9-4178-8CC1-8CFFAC8A84E3}"/>
              </a:ext>
            </a:extLst>
          </p:cNvPr>
          <p:cNvSpPr/>
          <p:nvPr/>
        </p:nvSpPr>
        <p:spPr>
          <a:xfrm>
            <a:off x="77108" y="2272033"/>
            <a:ext cx="720000" cy="360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契約管理</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sp>
        <p:nvSpPr>
          <p:cNvPr id="170" name="フローチャート: 複数書類 169">
            <a:extLst>
              <a:ext uri="{FF2B5EF4-FFF2-40B4-BE49-F238E27FC236}">
                <a16:creationId xmlns:a16="http://schemas.microsoft.com/office/drawing/2014/main" id="{BA886C5D-426A-4643-983E-FA47B517337C}"/>
              </a:ext>
            </a:extLst>
          </p:cNvPr>
          <p:cNvSpPr/>
          <p:nvPr/>
        </p:nvSpPr>
        <p:spPr>
          <a:xfrm>
            <a:off x="693825" y="3632744"/>
            <a:ext cx="360000" cy="2520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a:latin typeface="Meiryo UI" panose="020B0604030504040204" pitchFamily="50" charset="-128"/>
              <a:ea typeface="Meiryo UI" panose="020B0604030504040204" pitchFamily="50" charset="-128"/>
            </a:endParaRPr>
          </a:p>
        </p:txBody>
      </p:sp>
      <p:cxnSp>
        <p:nvCxnSpPr>
          <p:cNvPr id="171" name="直線コネクタ 170">
            <a:extLst>
              <a:ext uri="{FF2B5EF4-FFF2-40B4-BE49-F238E27FC236}">
                <a16:creationId xmlns:a16="http://schemas.microsoft.com/office/drawing/2014/main" id="{5B422DC5-6C98-43FA-9C5C-5E1252D839F1}"/>
              </a:ext>
            </a:extLst>
          </p:cNvPr>
          <p:cNvCxnSpPr>
            <a:cxnSpLocks/>
            <a:endCxn id="173" idx="3"/>
          </p:cNvCxnSpPr>
          <p:nvPr/>
        </p:nvCxnSpPr>
        <p:spPr>
          <a:xfrm flipV="1">
            <a:off x="675188" y="3142227"/>
            <a:ext cx="540987" cy="13384"/>
          </a:xfrm>
          <a:prstGeom prst="line">
            <a:avLst/>
          </a:prstGeom>
          <a:ln w="38100"/>
        </p:spPr>
        <p:style>
          <a:lnRef idx="1">
            <a:schemeClr val="dk1"/>
          </a:lnRef>
          <a:fillRef idx="0">
            <a:schemeClr val="dk1"/>
          </a:fillRef>
          <a:effectRef idx="0">
            <a:schemeClr val="dk1"/>
          </a:effectRef>
          <a:fontRef idx="minor">
            <a:schemeClr val="tx1"/>
          </a:fontRef>
        </p:style>
      </p:cxnSp>
      <p:cxnSp>
        <p:nvCxnSpPr>
          <p:cNvPr id="172" name="直線コネクタ 171">
            <a:extLst>
              <a:ext uri="{FF2B5EF4-FFF2-40B4-BE49-F238E27FC236}">
                <a16:creationId xmlns:a16="http://schemas.microsoft.com/office/drawing/2014/main" id="{228F2AA9-958A-49F0-80F0-961B2534879F}"/>
              </a:ext>
            </a:extLst>
          </p:cNvPr>
          <p:cNvCxnSpPr>
            <a:cxnSpLocks/>
          </p:cNvCxnSpPr>
          <p:nvPr/>
        </p:nvCxnSpPr>
        <p:spPr>
          <a:xfrm>
            <a:off x="509005" y="4497878"/>
            <a:ext cx="1083832" cy="0"/>
          </a:xfrm>
          <a:prstGeom prst="line">
            <a:avLst/>
          </a:prstGeom>
          <a:ln w="38100"/>
        </p:spPr>
        <p:style>
          <a:lnRef idx="1">
            <a:schemeClr val="dk1"/>
          </a:lnRef>
          <a:fillRef idx="0">
            <a:schemeClr val="dk1"/>
          </a:fillRef>
          <a:effectRef idx="0">
            <a:schemeClr val="dk1"/>
          </a:effectRef>
          <a:fontRef idx="minor">
            <a:schemeClr val="tx1"/>
          </a:fontRef>
        </p:style>
      </p:cxnSp>
      <p:sp>
        <p:nvSpPr>
          <p:cNvPr id="173" name="フローチャート: 複数書類 172">
            <a:extLst>
              <a:ext uri="{FF2B5EF4-FFF2-40B4-BE49-F238E27FC236}">
                <a16:creationId xmlns:a16="http://schemas.microsoft.com/office/drawing/2014/main" id="{31395B55-6737-4DB8-8D9A-B0B01E51E435}"/>
              </a:ext>
            </a:extLst>
          </p:cNvPr>
          <p:cNvSpPr/>
          <p:nvPr/>
        </p:nvSpPr>
        <p:spPr>
          <a:xfrm>
            <a:off x="856175" y="3016227"/>
            <a:ext cx="360000" cy="2520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a:latin typeface="Meiryo UI" panose="020B0604030504040204" pitchFamily="50" charset="-128"/>
              <a:ea typeface="Meiryo UI" panose="020B0604030504040204" pitchFamily="50" charset="-128"/>
            </a:endParaRPr>
          </a:p>
        </p:txBody>
      </p:sp>
      <p:sp>
        <p:nvSpPr>
          <p:cNvPr id="174" name="正方形/長方形 173">
            <a:extLst>
              <a:ext uri="{FF2B5EF4-FFF2-40B4-BE49-F238E27FC236}">
                <a16:creationId xmlns:a16="http://schemas.microsoft.com/office/drawing/2014/main" id="{D1550820-7BD5-4924-85FC-24E6B4EB585E}"/>
              </a:ext>
            </a:extLst>
          </p:cNvPr>
          <p:cNvSpPr/>
          <p:nvPr/>
        </p:nvSpPr>
        <p:spPr>
          <a:xfrm>
            <a:off x="77108" y="4317878"/>
            <a:ext cx="720000" cy="360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来歴確認</a:t>
            </a:r>
          </a:p>
        </p:txBody>
      </p:sp>
      <p:sp>
        <p:nvSpPr>
          <p:cNvPr id="175" name="正方形/長方形 174">
            <a:extLst>
              <a:ext uri="{FF2B5EF4-FFF2-40B4-BE49-F238E27FC236}">
                <a16:creationId xmlns:a16="http://schemas.microsoft.com/office/drawing/2014/main" id="{1F13DE88-6C26-4972-8748-C48010B411C3}"/>
              </a:ext>
            </a:extLst>
          </p:cNvPr>
          <p:cNvSpPr/>
          <p:nvPr/>
        </p:nvSpPr>
        <p:spPr>
          <a:xfrm>
            <a:off x="77108" y="2908935"/>
            <a:ext cx="720000" cy="36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none"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a:t>
            </a:r>
            <a:r>
              <a:rPr lang="ja-JP" altLang="en-US" sz="1000" dirty="0">
                <a:solidFill>
                  <a:schemeClr val="tx1"/>
                </a:solidFill>
                <a:latin typeface="Meiryo UI" panose="020B0604030504040204" pitchFamily="50" charset="-128"/>
                <a:ea typeface="Meiryo UI" panose="020B0604030504040204" pitchFamily="50" charset="-128"/>
              </a:rPr>
              <a:t>取得</a:t>
            </a:r>
            <a:endParaRPr kumimoji="1" lang="en-US" altLang="ja-JP" sz="1000" dirty="0">
              <a:solidFill>
                <a:schemeClr val="tx1"/>
              </a:solidFill>
              <a:latin typeface="Meiryo UI" panose="020B0604030504040204" pitchFamily="50" charset="-128"/>
              <a:ea typeface="Meiryo UI" panose="020B0604030504040204" pitchFamily="50" charset="-128"/>
            </a:endParaRPr>
          </a:p>
        </p:txBody>
      </p:sp>
      <p:cxnSp>
        <p:nvCxnSpPr>
          <p:cNvPr id="176" name="カギ線コネクタ 345">
            <a:extLst>
              <a:ext uri="{FF2B5EF4-FFF2-40B4-BE49-F238E27FC236}">
                <a16:creationId xmlns:a16="http://schemas.microsoft.com/office/drawing/2014/main" id="{C51FD7C9-5934-4E85-9E63-E3D3473195BA}"/>
              </a:ext>
            </a:extLst>
          </p:cNvPr>
          <p:cNvCxnSpPr>
            <a:cxnSpLocks/>
            <a:endCxn id="151" idx="3"/>
          </p:cNvCxnSpPr>
          <p:nvPr/>
        </p:nvCxnSpPr>
        <p:spPr>
          <a:xfrm>
            <a:off x="2808499" y="3111065"/>
            <a:ext cx="5328745" cy="828000"/>
          </a:xfrm>
          <a:prstGeom prst="bentConnector4">
            <a:avLst>
              <a:gd name="adj1" fmla="val 20947"/>
              <a:gd name="adj2" fmla="val 262234"/>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線コネクタ 44">
            <a:extLst>
              <a:ext uri="{FF2B5EF4-FFF2-40B4-BE49-F238E27FC236}">
                <a16:creationId xmlns:a16="http://schemas.microsoft.com/office/drawing/2014/main" id="{128E32A3-E0A4-4E2C-9029-7E2668D8AFE3}"/>
              </a:ext>
            </a:extLst>
          </p:cNvPr>
          <p:cNvCxnSpPr>
            <a:cxnSpLocks/>
          </p:cNvCxnSpPr>
          <p:nvPr/>
        </p:nvCxnSpPr>
        <p:spPr>
          <a:xfrm>
            <a:off x="2832707" y="4515047"/>
            <a:ext cx="103363" cy="842734"/>
          </a:xfrm>
          <a:prstGeom prst="bentConnector2">
            <a:avLst/>
          </a:prstGeom>
          <a:ln w="38100"/>
        </p:spPr>
        <p:style>
          <a:lnRef idx="1">
            <a:schemeClr val="dk1"/>
          </a:lnRef>
          <a:fillRef idx="0">
            <a:schemeClr val="dk1"/>
          </a:fillRef>
          <a:effectRef idx="0">
            <a:schemeClr val="dk1"/>
          </a:effectRef>
          <a:fontRef idx="minor">
            <a:schemeClr val="tx1"/>
          </a:fontRef>
        </p:style>
      </p:cxnSp>
      <p:cxnSp>
        <p:nvCxnSpPr>
          <p:cNvPr id="178" name="直線コネクタ 44">
            <a:extLst>
              <a:ext uri="{FF2B5EF4-FFF2-40B4-BE49-F238E27FC236}">
                <a16:creationId xmlns:a16="http://schemas.microsoft.com/office/drawing/2014/main" id="{87B75F6A-F60D-4C9B-A1EE-7CC3E07736C6}"/>
              </a:ext>
            </a:extLst>
          </p:cNvPr>
          <p:cNvCxnSpPr>
            <a:cxnSpLocks/>
          </p:cNvCxnSpPr>
          <p:nvPr/>
        </p:nvCxnSpPr>
        <p:spPr>
          <a:xfrm rot="10800000" flipV="1">
            <a:off x="5730205" y="4515046"/>
            <a:ext cx="60046" cy="857441"/>
          </a:xfrm>
          <a:prstGeom prst="bentConnector2">
            <a:avLst/>
          </a:prstGeom>
          <a:ln w="38100"/>
        </p:spPr>
        <p:style>
          <a:lnRef idx="1">
            <a:schemeClr val="dk1"/>
          </a:lnRef>
          <a:fillRef idx="0">
            <a:schemeClr val="dk1"/>
          </a:fillRef>
          <a:effectRef idx="0">
            <a:schemeClr val="dk1"/>
          </a:effectRef>
          <a:fontRef idx="minor">
            <a:schemeClr val="tx1"/>
          </a:fontRef>
        </p:style>
      </p:cxnSp>
      <p:grpSp>
        <p:nvGrpSpPr>
          <p:cNvPr id="179" name="グループ化 178">
            <a:extLst>
              <a:ext uri="{FF2B5EF4-FFF2-40B4-BE49-F238E27FC236}">
                <a16:creationId xmlns:a16="http://schemas.microsoft.com/office/drawing/2014/main" id="{851FDD1E-9011-476A-A957-4674A4D64D9A}"/>
              </a:ext>
            </a:extLst>
          </p:cNvPr>
          <p:cNvGrpSpPr/>
          <p:nvPr/>
        </p:nvGrpSpPr>
        <p:grpSpPr>
          <a:xfrm>
            <a:off x="1209198" y="1688995"/>
            <a:ext cx="6214331" cy="3685730"/>
            <a:chOff x="1344339" y="1648919"/>
            <a:chExt cx="6214331" cy="3685730"/>
          </a:xfrm>
        </p:grpSpPr>
        <p:cxnSp>
          <p:nvCxnSpPr>
            <p:cNvPr id="180" name="直線コネクタ 179">
              <a:extLst>
                <a:ext uri="{FF2B5EF4-FFF2-40B4-BE49-F238E27FC236}">
                  <a16:creationId xmlns:a16="http://schemas.microsoft.com/office/drawing/2014/main" id="{2A239F6F-4244-45E6-A316-A7E88CA98CE6}"/>
                </a:ext>
              </a:extLst>
            </p:cNvPr>
            <p:cNvCxnSpPr>
              <a:cxnSpLocks/>
            </p:cNvCxnSpPr>
            <p:nvPr/>
          </p:nvCxnSpPr>
          <p:spPr>
            <a:xfrm>
              <a:off x="1896409" y="3418062"/>
              <a:ext cx="95450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81" name="直線コネクタ 180">
              <a:extLst>
                <a:ext uri="{FF2B5EF4-FFF2-40B4-BE49-F238E27FC236}">
                  <a16:creationId xmlns:a16="http://schemas.microsoft.com/office/drawing/2014/main" id="{710829F0-F709-40AC-B1E8-6CCA67A679F4}"/>
                </a:ext>
              </a:extLst>
            </p:cNvPr>
            <p:cNvCxnSpPr>
              <a:cxnSpLocks/>
            </p:cNvCxnSpPr>
            <p:nvPr/>
          </p:nvCxnSpPr>
          <p:spPr>
            <a:xfrm flipH="1">
              <a:off x="2095186" y="4474971"/>
              <a:ext cx="152225" cy="0"/>
            </a:xfrm>
            <a:prstGeom prst="line">
              <a:avLst/>
            </a:prstGeom>
            <a:ln w="38100"/>
          </p:spPr>
          <p:style>
            <a:lnRef idx="1">
              <a:schemeClr val="dk1"/>
            </a:lnRef>
            <a:fillRef idx="0">
              <a:schemeClr val="dk1"/>
            </a:fillRef>
            <a:effectRef idx="0">
              <a:schemeClr val="dk1"/>
            </a:effectRef>
            <a:fontRef idx="minor">
              <a:schemeClr val="tx1"/>
            </a:fontRef>
          </p:style>
        </p:cxnSp>
        <p:sp>
          <p:nvSpPr>
            <p:cNvPr id="182" name="正方形/長方形 181">
              <a:extLst>
                <a:ext uri="{FF2B5EF4-FFF2-40B4-BE49-F238E27FC236}">
                  <a16:creationId xmlns:a16="http://schemas.microsoft.com/office/drawing/2014/main" id="{365C3119-BD54-4E77-B1B9-0116A573EF2D}"/>
                </a:ext>
              </a:extLst>
            </p:cNvPr>
            <p:cNvSpPr/>
            <p:nvPr/>
          </p:nvSpPr>
          <p:spPr>
            <a:xfrm>
              <a:off x="1344339" y="1652692"/>
              <a:ext cx="750847" cy="30960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vert="eaVert" rtlCol="0" anchor="t"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コネクタメイン</a:t>
              </a:r>
              <a:r>
                <a:rPr kumimoji="1"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利用者側</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83" name="正方形/長方形 182">
              <a:extLst>
                <a:ext uri="{FF2B5EF4-FFF2-40B4-BE49-F238E27FC236}">
                  <a16:creationId xmlns:a16="http://schemas.microsoft.com/office/drawing/2014/main" id="{52BA4405-BED3-4D7D-BB02-96B0FF5A3796}"/>
                </a:ext>
              </a:extLst>
            </p:cNvPr>
            <p:cNvSpPr/>
            <p:nvPr/>
          </p:nvSpPr>
          <p:spPr>
            <a:xfrm>
              <a:off x="2162640" y="2727767"/>
              <a:ext cx="4536000" cy="1031919"/>
            </a:xfrm>
            <a:prstGeom prst="rect">
              <a:avLst/>
            </a:prstGeom>
            <a:solidFill>
              <a:schemeClr val="accent1">
                <a:alpha val="30000"/>
              </a:schemeClr>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a:latin typeface="Meiryo UI" panose="020B0604030504040204" pitchFamily="50" charset="-128"/>
                <a:ea typeface="Meiryo UI" panose="020B0604030504040204" pitchFamily="50" charset="-128"/>
              </a:endParaRPr>
            </a:p>
          </p:txBody>
        </p:sp>
        <p:sp>
          <p:nvSpPr>
            <p:cNvPr id="184" name="正方形/長方形 183">
              <a:extLst>
                <a:ext uri="{FF2B5EF4-FFF2-40B4-BE49-F238E27FC236}">
                  <a16:creationId xmlns:a16="http://schemas.microsoft.com/office/drawing/2014/main" id="{46A3B119-C238-4200-9415-50A26795FDD3}"/>
                </a:ext>
              </a:extLst>
            </p:cNvPr>
            <p:cNvSpPr/>
            <p:nvPr/>
          </p:nvSpPr>
          <p:spPr>
            <a:xfrm>
              <a:off x="2159733" y="1648919"/>
              <a:ext cx="4535999" cy="540000"/>
            </a:xfrm>
            <a:prstGeom prst="rect">
              <a:avLst/>
            </a:prstGeom>
            <a:solidFill>
              <a:schemeClr val="accent1">
                <a:alpha val="30000"/>
              </a:schemeClr>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00">
                <a:latin typeface="Meiryo UI" panose="020B0604030504040204" pitchFamily="50" charset="-128"/>
                <a:ea typeface="Meiryo UI" panose="020B0604030504040204" pitchFamily="50" charset="-128"/>
              </a:endParaRPr>
            </a:p>
          </p:txBody>
        </p:sp>
        <p:sp>
          <p:nvSpPr>
            <p:cNvPr id="185" name="正方形/長方形 184">
              <a:extLst>
                <a:ext uri="{FF2B5EF4-FFF2-40B4-BE49-F238E27FC236}">
                  <a16:creationId xmlns:a16="http://schemas.microsoft.com/office/drawing/2014/main" id="{C548DF9B-CD80-4067-BA62-2435EF189509}"/>
                </a:ext>
              </a:extLst>
            </p:cNvPr>
            <p:cNvSpPr/>
            <p:nvPr/>
          </p:nvSpPr>
          <p:spPr>
            <a:xfrm>
              <a:off x="2161186" y="2240447"/>
              <a:ext cx="4536000" cy="426485"/>
            </a:xfrm>
            <a:prstGeom prst="rect">
              <a:avLst/>
            </a:prstGeom>
            <a:solidFill>
              <a:schemeClr val="accent1">
                <a:alpha val="30000"/>
              </a:schemeClr>
            </a:solidFill>
            <a:ln w="95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dirty="0">
                <a:latin typeface="Meiryo UI" panose="020B0604030504040204" pitchFamily="50" charset="-128"/>
                <a:ea typeface="Meiryo UI" panose="020B0604030504040204" pitchFamily="50" charset="-128"/>
              </a:endParaRPr>
            </a:p>
          </p:txBody>
        </p:sp>
        <p:sp>
          <p:nvSpPr>
            <p:cNvPr id="186" name="正方形/長方形 185">
              <a:extLst>
                <a:ext uri="{FF2B5EF4-FFF2-40B4-BE49-F238E27FC236}">
                  <a16:creationId xmlns:a16="http://schemas.microsoft.com/office/drawing/2014/main" id="{7A89FE9C-FA18-4CFC-9158-FD1D065C4891}"/>
                </a:ext>
              </a:extLst>
            </p:cNvPr>
            <p:cNvSpPr/>
            <p:nvPr/>
          </p:nvSpPr>
          <p:spPr>
            <a:xfrm>
              <a:off x="2231807" y="2268908"/>
              <a:ext cx="720437" cy="360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契約</a:t>
              </a:r>
              <a:r>
                <a:rPr lang="en-US" altLang="ja-JP" sz="1000" dirty="0">
                  <a:solidFill>
                    <a:schemeClr val="tx1"/>
                  </a:solidFill>
                  <a:latin typeface="Meiryo UI" panose="020B0604030504040204" pitchFamily="50" charset="-128"/>
                  <a:ea typeface="Meiryo UI" panose="020B0604030504040204" pitchFamily="50" charset="-128"/>
                </a:rPr>
                <a:t>I/F</a:t>
              </a:r>
            </a:p>
          </p:txBody>
        </p:sp>
        <p:cxnSp>
          <p:nvCxnSpPr>
            <p:cNvPr id="187" name="直線コネクタ 186">
              <a:extLst>
                <a:ext uri="{FF2B5EF4-FFF2-40B4-BE49-F238E27FC236}">
                  <a16:creationId xmlns:a16="http://schemas.microsoft.com/office/drawing/2014/main" id="{757AB128-B1CB-4368-947B-71AB549E260D}"/>
                </a:ext>
              </a:extLst>
            </p:cNvPr>
            <p:cNvCxnSpPr>
              <a:cxnSpLocks/>
              <a:endCxn id="214" idx="3"/>
            </p:cNvCxnSpPr>
            <p:nvPr/>
          </p:nvCxnSpPr>
          <p:spPr>
            <a:xfrm flipH="1">
              <a:off x="6644550" y="4002127"/>
              <a:ext cx="167444" cy="1"/>
            </a:xfrm>
            <a:prstGeom prst="line">
              <a:avLst/>
            </a:prstGeom>
            <a:ln w="38100"/>
          </p:spPr>
          <p:style>
            <a:lnRef idx="1">
              <a:schemeClr val="dk1"/>
            </a:lnRef>
            <a:fillRef idx="0">
              <a:schemeClr val="dk1"/>
            </a:fillRef>
            <a:effectRef idx="0">
              <a:schemeClr val="dk1"/>
            </a:effectRef>
            <a:fontRef idx="minor">
              <a:schemeClr val="tx1"/>
            </a:fontRef>
          </p:style>
        </p:cxnSp>
        <p:cxnSp>
          <p:nvCxnSpPr>
            <p:cNvPr id="188" name="直線コネクタ 187">
              <a:extLst>
                <a:ext uri="{FF2B5EF4-FFF2-40B4-BE49-F238E27FC236}">
                  <a16:creationId xmlns:a16="http://schemas.microsoft.com/office/drawing/2014/main" id="{6FE74B8B-A181-4CB3-8BEC-0E2428E3F9CF}"/>
                </a:ext>
              </a:extLst>
            </p:cNvPr>
            <p:cNvCxnSpPr>
              <a:cxnSpLocks/>
              <a:endCxn id="206" idx="3"/>
            </p:cNvCxnSpPr>
            <p:nvPr/>
          </p:nvCxnSpPr>
          <p:spPr>
            <a:xfrm flipH="1">
              <a:off x="6645829" y="4474971"/>
              <a:ext cx="142168" cy="0"/>
            </a:xfrm>
            <a:prstGeom prst="line">
              <a:avLst/>
            </a:prstGeom>
            <a:ln w="38100"/>
          </p:spPr>
          <p:style>
            <a:lnRef idx="1">
              <a:schemeClr val="dk1"/>
            </a:lnRef>
            <a:fillRef idx="0">
              <a:schemeClr val="dk1"/>
            </a:fillRef>
            <a:effectRef idx="0">
              <a:schemeClr val="dk1"/>
            </a:effectRef>
            <a:fontRef idx="minor">
              <a:schemeClr val="tx1"/>
            </a:fontRef>
          </p:style>
        </p:cxnSp>
        <p:sp>
          <p:nvSpPr>
            <p:cNvPr id="189" name="正方形/長方形 188">
              <a:extLst>
                <a:ext uri="{FF2B5EF4-FFF2-40B4-BE49-F238E27FC236}">
                  <a16:creationId xmlns:a16="http://schemas.microsoft.com/office/drawing/2014/main" id="{15541BC5-5F47-4FD3-8968-4C5E585C97D3}"/>
                </a:ext>
              </a:extLst>
            </p:cNvPr>
            <p:cNvSpPr/>
            <p:nvPr/>
          </p:nvSpPr>
          <p:spPr>
            <a:xfrm>
              <a:off x="5921013" y="2271146"/>
              <a:ext cx="717560" cy="360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契約</a:t>
              </a:r>
              <a:r>
                <a:rPr kumimoji="1" lang="en-US" altLang="ja-JP" sz="1000" dirty="0">
                  <a:solidFill>
                    <a:schemeClr val="tx1"/>
                  </a:solidFill>
                  <a:latin typeface="Meiryo UI" panose="020B0604030504040204" pitchFamily="50" charset="-128"/>
                  <a:ea typeface="Meiryo UI" panose="020B0604030504040204" pitchFamily="50" charset="-128"/>
                </a:rPr>
                <a:t>I/F</a:t>
              </a:r>
            </a:p>
          </p:txBody>
        </p:sp>
        <p:sp>
          <p:nvSpPr>
            <p:cNvPr id="190" name="テキスト ボックス 286">
              <a:extLst>
                <a:ext uri="{FF2B5EF4-FFF2-40B4-BE49-F238E27FC236}">
                  <a16:creationId xmlns:a16="http://schemas.microsoft.com/office/drawing/2014/main" id="{3E4B9F1C-7502-49E2-90CF-8B7CBDAC9A42}"/>
                </a:ext>
              </a:extLst>
            </p:cNvPr>
            <p:cNvSpPr txBox="1"/>
            <p:nvPr/>
          </p:nvSpPr>
          <p:spPr>
            <a:xfrm>
              <a:off x="3569405" y="2453689"/>
              <a:ext cx="1800493" cy="2616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100" dirty="0">
                  <a:latin typeface="Meiryo UI" panose="020B0604030504040204" pitchFamily="50" charset="-128"/>
                  <a:ea typeface="Meiryo UI" panose="020B0604030504040204" pitchFamily="50" charset="-128"/>
                </a:rPr>
                <a:t>データ連携契約</a:t>
              </a:r>
            </a:p>
          </p:txBody>
        </p:sp>
        <p:cxnSp>
          <p:nvCxnSpPr>
            <p:cNvPr id="191" name="直線コネクタ 190">
              <a:extLst>
                <a:ext uri="{FF2B5EF4-FFF2-40B4-BE49-F238E27FC236}">
                  <a16:creationId xmlns:a16="http://schemas.microsoft.com/office/drawing/2014/main" id="{E95E4EE2-BD8F-4CC6-8D8E-6244F8ED1696}"/>
                </a:ext>
              </a:extLst>
            </p:cNvPr>
            <p:cNvCxnSpPr>
              <a:cxnSpLocks/>
            </p:cNvCxnSpPr>
            <p:nvPr/>
          </p:nvCxnSpPr>
          <p:spPr>
            <a:xfrm flipV="1">
              <a:off x="2095186" y="2993208"/>
              <a:ext cx="4716808" cy="2274"/>
            </a:xfrm>
            <a:prstGeom prst="line">
              <a:avLst/>
            </a:prstGeom>
            <a:ln w="38100"/>
          </p:spPr>
          <p:style>
            <a:lnRef idx="1">
              <a:schemeClr val="dk1"/>
            </a:lnRef>
            <a:fillRef idx="0">
              <a:schemeClr val="dk1"/>
            </a:fillRef>
            <a:effectRef idx="0">
              <a:schemeClr val="dk1"/>
            </a:effectRef>
            <a:fontRef idx="minor">
              <a:schemeClr val="tx1"/>
            </a:fontRef>
          </p:style>
        </p:cxnSp>
        <p:sp>
          <p:nvSpPr>
            <p:cNvPr id="192" name="テキスト ボックス 229">
              <a:extLst>
                <a:ext uri="{FF2B5EF4-FFF2-40B4-BE49-F238E27FC236}">
                  <a16:creationId xmlns:a16="http://schemas.microsoft.com/office/drawing/2014/main" id="{7B99A466-133D-42A3-BD40-57603235FF23}"/>
                </a:ext>
              </a:extLst>
            </p:cNvPr>
            <p:cNvSpPr txBox="1"/>
            <p:nvPr/>
          </p:nvSpPr>
          <p:spPr>
            <a:xfrm>
              <a:off x="3485279" y="3003125"/>
              <a:ext cx="1800493" cy="2616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100" dirty="0">
                  <a:latin typeface="Meiryo UI" panose="020B0604030504040204" pitchFamily="50" charset="-128"/>
                  <a:ea typeface="Meiryo UI" panose="020B0604030504040204" pitchFamily="50" charset="-128"/>
                </a:rPr>
                <a:t>データ交換</a:t>
              </a:r>
            </a:p>
          </p:txBody>
        </p:sp>
        <p:sp>
          <p:nvSpPr>
            <p:cNvPr id="193" name="フローチャート: 複数書類 192">
              <a:extLst>
                <a:ext uri="{FF2B5EF4-FFF2-40B4-BE49-F238E27FC236}">
                  <a16:creationId xmlns:a16="http://schemas.microsoft.com/office/drawing/2014/main" id="{1E277642-467C-40EE-B145-22655C76D165}"/>
                </a:ext>
              </a:extLst>
            </p:cNvPr>
            <p:cNvSpPr/>
            <p:nvPr/>
          </p:nvSpPr>
          <p:spPr>
            <a:xfrm>
              <a:off x="4221612" y="3238345"/>
              <a:ext cx="360000" cy="2520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000">
                <a:latin typeface="Meiryo UI" panose="020B0604030504040204" pitchFamily="50" charset="-128"/>
                <a:ea typeface="Meiryo UI" panose="020B0604030504040204" pitchFamily="50" charset="-128"/>
              </a:endParaRPr>
            </a:p>
          </p:txBody>
        </p:sp>
        <p:sp>
          <p:nvSpPr>
            <p:cNvPr id="194" name="テキスト ボックス 295">
              <a:extLst>
                <a:ext uri="{FF2B5EF4-FFF2-40B4-BE49-F238E27FC236}">
                  <a16:creationId xmlns:a16="http://schemas.microsoft.com/office/drawing/2014/main" id="{7DC5B1F3-5DF3-40E3-8162-3719CC5C70DA}"/>
                </a:ext>
              </a:extLst>
            </p:cNvPr>
            <p:cNvSpPr txBox="1"/>
            <p:nvPr/>
          </p:nvSpPr>
          <p:spPr>
            <a:xfrm>
              <a:off x="3782636" y="1955159"/>
              <a:ext cx="1205778" cy="2616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100" dirty="0">
                  <a:latin typeface="Meiryo UI" panose="020B0604030504040204" pitchFamily="50" charset="-128"/>
                  <a:ea typeface="Meiryo UI" panose="020B0604030504040204" pitchFamily="50" charset="-128"/>
                </a:rPr>
                <a:t>データカタログ管理</a:t>
              </a:r>
              <a:endParaRPr kumimoji="1" lang="ja-JP" altLang="en-US" sz="1100" dirty="0">
                <a:latin typeface="Meiryo UI" panose="020B0604030504040204" pitchFamily="50" charset="-128"/>
                <a:ea typeface="Meiryo UI" panose="020B0604030504040204" pitchFamily="50" charset="-128"/>
              </a:endParaRPr>
            </a:p>
          </p:txBody>
        </p:sp>
        <p:sp>
          <p:nvSpPr>
            <p:cNvPr id="195" name="正方形/長方形 194">
              <a:extLst>
                <a:ext uri="{FF2B5EF4-FFF2-40B4-BE49-F238E27FC236}">
                  <a16:creationId xmlns:a16="http://schemas.microsoft.com/office/drawing/2014/main" id="{2632C2B9-D034-4E24-8C73-09C320A76927}"/>
                </a:ext>
              </a:extLst>
            </p:cNvPr>
            <p:cNvSpPr/>
            <p:nvPr/>
          </p:nvSpPr>
          <p:spPr>
            <a:xfrm>
              <a:off x="6787997" y="1652692"/>
              <a:ext cx="766989" cy="30960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vert="eaVert" rtlCol="0" anchor="b"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200" dirty="0">
                  <a:solidFill>
                    <a:schemeClr val="tx1"/>
                  </a:solidFill>
                  <a:latin typeface="Meiryo UI" panose="020B0604030504040204" pitchFamily="50" charset="-128"/>
                  <a:ea typeface="Meiryo UI" panose="020B0604030504040204" pitchFamily="50" charset="-128"/>
                </a:rPr>
                <a:t>コネクタメイン</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提供者側</a:t>
              </a:r>
              <a:r>
                <a:rPr lang="en-US" altLang="ja-JP" sz="1200" dirty="0">
                  <a:solidFill>
                    <a:schemeClr val="tx1"/>
                  </a:solidFill>
                  <a:latin typeface="Meiryo UI" panose="020B0604030504040204" pitchFamily="50" charset="-128"/>
                  <a:ea typeface="Meiryo UI" panose="020B0604030504040204" pitchFamily="50" charset="-128"/>
                </a:rPr>
                <a:t>)</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196" name="正方形/長方形 195">
              <a:extLst>
                <a:ext uri="{FF2B5EF4-FFF2-40B4-BE49-F238E27FC236}">
                  <a16:creationId xmlns:a16="http://schemas.microsoft.com/office/drawing/2014/main" id="{DD99BCBC-3566-4D79-9673-C789C97DFBB9}"/>
                </a:ext>
              </a:extLst>
            </p:cNvPr>
            <p:cNvSpPr/>
            <p:nvPr/>
          </p:nvSpPr>
          <p:spPr>
            <a:xfrm>
              <a:off x="2235171" y="2748142"/>
              <a:ext cx="72043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データ交換</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en-US" altLang="ja-JP" sz="1000" dirty="0">
                  <a:solidFill>
                    <a:schemeClr val="tx1"/>
                  </a:solidFill>
                  <a:latin typeface="Meiryo UI" panose="020B0604030504040204" pitchFamily="50" charset="-128"/>
                  <a:ea typeface="Meiryo UI" panose="020B0604030504040204" pitchFamily="50" charset="-128"/>
                </a:rPr>
                <a:t>I/F</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grpSp>
          <p:nvGrpSpPr>
            <p:cNvPr id="197" name="グループ化 196">
              <a:extLst>
                <a:ext uri="{FF2B5EF4-FFF2-40B4-BE49-F238E27FC236}">
                  <a16:creationId xmlns:a16="http://schemas.microsoft.com/office/drawing/2014/main" id="{AC322501-15CE-40C8-BEC5-0E7A07203E5D}"/>
                </a:ext>
              </a:extLst>
            </p:cNvPr>
            <p:cNvGrpSpPr/>
            <p:nvPr/>
          </p:nvGrpSpPr>
          <p:grpSpPr>
            <a:xfrm>
              <a:off x="2190893" y="3210492"/>
              <a:ext cx="893740" cy="520964"/>
              <a:chOff x="2190458" y="3520328"/>
              <a:chExt cx="893740" cy="520964"/>
            </a:xfrm>
          </p:grpSpPr>
          <p:sp>
            <p:nvSpPr>
              <p:cNvPr id="222" name="正方形/長方形 221">
                <a:extLst>
                  <a:ext uri="{FF2B5EF4-FFF2-40B4-BE49-F238E27FC236}">
                    <a16:creationId xmlns:a16="http://schemas.microsoft.com/office/drawing/2014/main" id="{38769C21-7240-4775-B0FF-97963DF4B8A2}"/>
                  </a:ext>
                </a:extLst>
              </p:cNvPr>
              <p:cNvSpPr/>
              <p:nvPr/>
            </p:nvSpPr>
            <p:spPr>
              <a:xfrm>
                <a:off x="2190458" y="3520328"/>
                <a:ext cx="752747" cy="3562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en-US" altLang="ja-JP" sz="1000" dirty="0">
                  <a:solidFill>
                    <a:schemeClr val="tx1"/>
                  </a:solidFill>
                  <a:latin typeface="Meiryo UI" panose="020B0604030504040204" pitchFamily="50" charset="-128"/>
                  <a:ea typeface="Meiryo UI" panose="020B0604030504040204" pitchFamily="50" charset="-128"/>
                </a:endParaRPr>
              </a:p>
            </p:txBody>
          </p:sp>
          <p:sp>
            <p:nvSpPr>
              <p:cNvPr id="223" name="正方形/長方形 222">
                <a:extLst>
                  <a:ext uri="{FF2B5EF4-FFF2-40B4-BE49-F238E27FC236}">
                    <a16:creationId xmlns:a16="http://schemas.microsoft.com/office/drawing/2014/main" id="{CEA46FAE-9C1D-437A-8506-F918B4935FBD}"/>
                  </a:ext>
                </a:extLst>
              </p:cNvPr>
              <p:cNvSpPr/>
              <p:nvPr/>
            </p:nvSpPr>
            <p:spPr>
              <a:xfrm>
                <a:off x="2264395" y="3593561"/>
                <a:ext cx="752747" cy="3562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en-US" altLang="ja-JP" sz="1000" dirty="0">
                  <a:solidFill>
                    <a:schemeClr val="tx1"/>
                  </a:solidFill>
                  <a:latin typeface="Meiryo UI" panose="020B0604030504040204" pitchFamily="50" charset="-128"/>
                  <a:ea typeface="Meiryo UI" panose="020B0604030504040204" pitchFamily="50" charset="-128"/>
                </a:endParaRPr>
              </a:p>
            </p:txBody>
          </p:sp>
          <p:sp>
            <p:nvSpPr>
              <p:cNvPr id="224" name="正方形/長方形 223">
                <a:extLst>
                  <a:ext uri="{FF2B5EF4-FFF2-40B4-BE49-F238E27FC236}">
                    <a16:creationId xmlns:a16="http://schemas.microsoft.com/office/drawing/2014/main" id="{795E9EEC-9938-460D-B5CA-B86B06CF509D}"/>
                  </a:ext>
                </a:extLst>
              </p:cNvPr>
              <p:cNvSpPr/>
              <p:nvPr/>
            </p:nvSpPr>
            <p:spPr>
              <a:xfrm>
                <a:off x="2331451" y="3685001"/>
                <a:ext cx="752747" cy="3562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データ提供</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en-US" altLang="ja-JP" sz="1000" dirty="0">
                    <a:solidFill>
                      <a:schemeClr val="tx1"/>
                    </a:solidFill>
                    <a:latin typeface="Meiryo UI" panose="020B0604030504040204" pitchFamily="50" charset="-128"/>
                    <a:ea typeface="Meiryo UI" panose="020B0604030504040204" pitchFamily="50" charset="-128"/>
                  </a:rPr>
                  <a:t>I/F</a:t>
                </a:r>
              </a:p>
            </p:txBody>
          </p:sp>
        </p:grpSp>
        <p:sp>
          <p:nvSpPr>
            <p:cNvPr id="198" name="正方形/長方形 197">
              <a:extLst>
                <a:ext uri="{FF2B5EF4-FFF2-40B4-BE49-F238E27FC236}">
                  <a16:creationId xmlns:a16="http://schemas.microsoft.com/office/drawing/2014/main" id="{1A8AD6F3-0C01-4957-9693-B6C202A07764}"/>
                </a:ext>
              </a:extLst>
            </p:cNvPr>
            <p:cNvSpPr/>
            <p:nvPr/>
          </p:nvSpPr>
          <p:spPr>
            <a:xfrm>
              <a:off x="7244435" y="3037027"/>
              <a:ext cx="311361" cy="9356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データ提供</a:t>
              </a:r>
              <a:r>
                <a:rPr kumimoji="1" lang="en-US" altLang="ja-JP" sz="1000" dirty="0">
                  <a:solidFill>
                    <a:schemeClr val="tx1"/>
                  </a:solidFill>
                  <a:latin typeface="Meiryo UI" panose="020B0604030504040204" pitchFamily="50" charset="-128"/>
                  <a:ea typeface="Meiryo UI" panose="020B0604030504040204" pitchFamily="50" charset="-128"/>
                </a:rPr>
                <a:t>I/F</a:t>
              </a:r>
            </a:p>
          </p:txBody>
        </p:sp>
        <p:sp>
          <p:nvSpPr>
            <p:cNvPr id="199" name="四角形: 角を丸くする 198">
              <a:extLst>
                <a:ext uri="{FF2B5EF4-FFF2-40B4-BE49-F238E27FC236}">
                  <a16:creationId xmlns:a16="http://schemas.microsoft.com/office/drawing/2014/main" id="{CFC94D9F-5283-403B-8E92-7B844B0B0BBE}"/>
                </a:ext>
              </a:extLst>
            </p:cNvPr>
            <p:cNvSpPr/>
            <p:nvPr/>
          </p:nvSpPr>
          <p:spPr>
            <a:xfrm>
              <a:off x="2174940" y="3170464"/>
              <a:ext cx="1734247" cy="591484"/>
            </a:xfrm>
            <a:prstGeom prst="roundRect">
              <a:avLst/>
            </a:prstGeom>
            <a:noFill/>
            <a:ln w="19050">
              <a:prstDash val="sysDot"/>
            </a:ln>
          </p:spPr>
          <p:style>
            <a:lnRef idx="2">
              <a:schemeClr val="dk1"/>
            </a:lnRef>
            <a:fillRef idx="1">
              <a:schemeClr val="lt1"/>
            </a:fillRef>
            <a:effectRef idx="0">
              <a:schemeClr val="dk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200" name="テキスト ボックス 290">
              <a:extLst>
                <a:ext uri="{FF2B5EF4-FFF2-40B4-BE49-F238E27FC236}">
                  <a16:creationId xmlns:a16="http://schemas.microsoft.com/office/drawing/2014/main" id="{EF8C0DC5-1BF7-4979-973D-61667EC1E87B}"/>
                </a:ext>
              </a:extLst>
            </p:cNvPr>
            <p:cNvSpPr txBox="1"/>
            <p:nvPr/>
          </p:nvSpPr>
          <p:spPr>
            <a:xfrm>
              <a:off x="3071211" y="3182439"/>
              <a:ext cx="905032" cy="600164"/>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100" dirty="0">
                  <a:latin typeface="Meiryo UI" panose="020B0604030504040204" pitchFamily="50" charset="-128"/>
                  <a:ea typeface="Meiryo UI" panose="020B0604030504040204" pitchFamily="50" charset="-128"/>
                </a:rPr>
                <a:t>互換性維持のための</a:t>
              </a:r>
              <a:endParaRPr kumimoji="1"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モジュール</a:t>
              </a:r>
              <a:endParaRPr kumimoji="1" lang="ja-JP" altLang="en-US" sz="1100" dirty="0">
                <a:latin typeface="Meiryo UI" panose="020B0604030504040204" pitchFamily="50" charset="-128"/>
                <a:ea typeface="Meiryo UI" panose="020B0604030504040204" pitchFamily="50" charset="-128"/>
              </a:endParaRPr>
            </a:p>
          </p:txBody>
        </p:sp>
        <p:sp>
          <p:nvSpPr>
            <p:cNvPr id="201" name="正方形/長方形 200">
              <a:extLst>
                <a:ext uri="{FF2B5EF4-FFF2-40B4-BE49-F238E27FC236}">
                  <a16:creationId xmlns:a16="http://schemas.microsoft.com/office/drawing/2014/main" id="{77390E93-71D6-4FD6-BF6C-86A96F90CE2C}"/>
                </a:ext>
              </a:extLst>
            </p:cNvPr>
            <p:cNvSpPr/>
            <p:nvPr/>
          </p:nvSpPr>
          <p:spPr>
            <a:xfrm>
              <a:off x="1353090" y="1657452"/>
              <a:ext cx="446519" cy="594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検索</a:t>
              </a:r>
              <a:r>
                <a:rPr kumimoji="1" lang="en-US" altLang="ja-JP" sz="1000" dirty="0">
                  <a:solidFill>
                    <a:schemeClr val="tx1"/>
                  </a:solidFill>
                  <a:latin typeface="Meiryo UI" panose="020B0604030504040204" pitchFamily="50" charset="-128"/>
                  <a:ea typeface="Meiryo UI" panose="020B0604030504040204" pitchFamily="50" charset="-128"/>
                </a:rPr>
                <a:t>I/F</a:t>
              </a:r>
            </a:p>
          </p:txBody>
        </p:sp>
        <p:sp>
          <p:nvSpPr>
            <p:cNvPr id="202" name="正方形/長方形 201">
              <a:extLst>
                <a:ext uri="{FF2B5EF4-FFF2-40B4-BE49-F238E27FC236}">
                  <a16:creationId xmlns:a16="http://schemas.microsoft.com/office/drawing/2014/main" id="{75A1917D-7549-49F8-A67F-013F9841CD18}"/>
                </a:ext>
              </a:extLst>
            </p:cNvPr>
            <p:cNvSpPr/>
            <p:nvPr/>
          </p:nvSpPr>
          <p:spPr>
            <a:xfrm>
              <a:off x="7247309" y="1656667"/>
              <a:ext cx="311361" cy="594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検索</a:t>
              </a:r>
              <a:r>
                <a:rPr kumimoji="1" lang="en-US" altLang="ja-JP" sz="1000" dirty="0">
                  <a:solidFill>
                    <a:schemeClr val="tx1"/>
                  </a:solidFill>
                  <a:latin typeface="Meiryo UI" panose="020B0604030504040204" pitchFamily="50" charset="-128"/>
                  <a:ea typeface="Meiryo UI" panose="020B0604030504040204" pitchFamily="50" charset="-128"/>
                </a:rPr>
                <a:t>I/F</a:t>
              </a:r>
            </a:p>
          </p:txBody>
        </p:sp>
        <p:sp>
          <p:nvSpPr>
            <p:cNvPr id="203" name="正方形/長方形 202">
              <a:extLst>
                <a:ext uri="{FF2B5EF4-FFF2-40B4-BE49-F238E27FC236}">
                  <a16:creationId xmlns:a16="http://schemas.microsoft.com/office/drawing/2014/main" id="{55B728A8-4C9D-47A5-B03A-B78E0B844C12}"/>
                </a:ext>
              </a:extLst>
            </p:cNvPr>
            <p:cNvSpPr/>
            <p:nvPr/>
          </p:nvSpPr>
          <p:spPr>
            <a:xfrm>
              <a:off x="2255894" y="1732891"/>
              <a:ext cx="720437" cy="360000"/>
            </a:xfrm>
            <a:prstGeom prst="rect">
              <a:avLst/>
            </a:prstGeom>
            <a:solidFill>
              <a:schemeClr val="bg1"/>
            </a:solidFill>
            <a:ln>
              <a:prstDash val="dash"/>
            </a:ln>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カタログ検索</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en-US" altLang="ja-JP" sz="1000" dirty="0">
                  <a:solidFill>
                    <a:schemeClr val="tx1"/>
                  </a:solidFill>
                  <a:latin typeface="Meiryo UI" panose="020B0604030504040204" pitchFamily="50" charset="-128"/>
                  <a:ea typeface="Meiryo UI" panose="020B0604030504040204" pitchFamily="50" charset="-128"/>
                </a:rPr>
                <a:t>I/F</a:t>
              </a:r>
            </a:p>
          </p:txBody>
        </p:sp>
        <p:sp>
          <p:nvSpPr>
            <p:cNvPr id="204" name="正方形/長方形 203">
              <a:extLst>
                <a:ext uri="{FF2B5EF4-FFF2-40B4-BE49-F238E27FC236}">
                  <a16:creationId xmlns:a16="http://schemas.microsoft.com/office/drawing/2014/main" id="{C26A4B7A-FC9A-4ED8-B614-EFC808405559}"/>
                </a:ext>
              </a:extLst>
            </p:cNvPr>
            <p:cNvSpPr/>
            <p:nvPr/>
          </p:nvSpPr>
          <p:spPr>
            <a:xfrm>
              <a:off x="5842522" y="1734354"/>
              <a:ext cx="720437" cy="360000"/>
            </a:xfrm>
            <a:prstGeom prst="rect">
              <a:avLst/>
            </a:prstGeom>
            <a:solidFill>
              <a:schemeClr val="bg1"/>
            </a:solidFill>
            <a:ln>
              <a:prstDash val="dash"/>
            </a:ln>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カタログ検索</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en-US" altLang="ja-JP" sz="1000" dirty="0">
                  <a:solidFill>
                    <a:schemeClr val="tx1"/>
                  </a:solidFill>
                  <a:latin typeface="Meiryo UI" panose="020B0604030504040204" pitchFamily="50" charset="-128"/>
                  <a:ea typeface="Meiryo UI" panose="020B0604030504040204" pitchFamily="50" charset="-128"/>
                </a:rPr>
                <a:t>I/F</a:t>
              </a:r>
            </a:p>
          </p:txBody>
        </p:sp>
        <p:sp>
          <p:nvSpPr>
            <p:cNvPr id="205" name="正方形/長方形 204">
              <a:extLst>
                <a:ext uri="{FF2B5EF4-FFF2-40B4-BE49-F238E27FC236}">
                  <a16:creationId xmlns:a16="http://schemas.microsoft.com/office/drawing/2014/main" id="{18E40053-06D5-4C37-BFB1-14EDC265E357}"/>
                </a:ext>
              </a:extLst>
            </p:cNvPr>
            <p:cNvSpPr/>
            <p:nvPr/>
          </p:nvSpPr>
          <p:spPr>
            <a:xfrm>
              <a:off x="2247411" y="4294971"/>
              <a:ext cx="720437" cy="360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来歴管理</a:t>
              </a:r>
              <a:r>
                <a:rPr lang="en-US" altLang="ja-JP" sz="1000" dirty="0">
                  <a:solidFill>
                    <a:schemeClr val="tx1"/>
                  </a:solidFill>
                  <a:latin typeface="Meiryo UI" panose="020B0604030504040204" pitchFamily="50" charset="-128"/>
                  <a:ea typeface="Meiryo UI" panose="020B0604030504040204" pitchFamily="50" charset="-128"/>
                </a:rPr>
                <a:t>I/F</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206" name="正方形/長方形 205">
              <a:extLst>
                <a:ext uri="{FF2B5EF4-FFF2-40B4-BE49-F238E27FC236}">
                  <a16:creationId xmlns:a16="http://schemas.microsoft.com/office/drawing/2014/main" id="{79695FCB-FDF1-4237-AF62-69E55CD4E9FC}"/>
                </a:ext>
              </a:extLst>
            </p:cNvPr>
            <p:cNvSpPr/>
            <p:nvPr/>
          </p:nvSpPr>
          <p:spPr>
            <a:xfrm>
              <a:off x="5925392" y="4294971"/>
              <a:ext cx="720437" cy="360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来歴管理</a:t>
              </a:r>
              <a:r>
                <a:rPr lang="en-US" altLang="ja-JP" sz="1000" dirty="0">
                  <a:solidFill>
                    <a:schemeClr val="tx1"/>
                  </a:solidFill>
                  <a:latin typeface="Meiryo UI" panose="020B0604030504040204" pitchFamily="50" charset="-128"/>
                  <a:ea typeface="Meiryo UI" panose="020B0604030504040204" pitchFamily="50" charset="-128"/>
                </a:rPr>
                <a:t>I/F</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cxnSp>
          <p:nvCxnSpPr>
            <p:cNvPr id="207" name="直線コネクタ 206">
              <a:extLst>
                <a:ext uri="{FF2B5EF4-FFF2-40B4-BE49-F238E27FC236}">
                  <a16:creationId xmlns:a16="http://schemas.microsoft.com/office/drawing/2014/main" id="{B3F346CF-85DE-4F6C-93CF-787250058298}"/>
                </a:ext>
              </a:extLst>
            </p:cNvPr>
            <p:cNvCxnSpPr>
              <a:cxnSpLocks/>
              <a:endCxn id="206" idx="2"/>
            </p:cNvCxnSpPr>
            <p:nvPr/>
          </p:nvCxnSpPr>
          <p:spPr>
            <a:xfrm flipV="1">
              <a:off x="6285611" y="4654971"/>
              <a:ext cx="0" cy="679678"/>
            </a:xfrm>
            <a:prstGeom prst="line">
              <a:avLst/>
            </a:prstGeom>
            <a:ln w="38100"/>
          </p:spPr>
          <p:style>
            <a:lnRef idx="1">
              <a:schemeClr val="dk1"/>
            </a:lnRef>
            <a:fillRef idx="0">
              <a:schemeClr val="dk1"/>
            </a:fillRef>
            <a:effectRef idx="0">
              <a:schemeClr val="dk1"/>
            </a:effectRef>
            <a:fontRef idx="minor">
              <a:schemeClr val="tx1"/>
            </a:fontRef>
          </p:style>
        </p:cxnSp>
        <p:sp>
          <p:nvSpPr>
            <p:cNvPr id="208" name="正方形/長方形 207">
              <a:extLst>
                <a:ext uri="{FF2B5EF4-FFF2-40B4-BE49-F238E27FC236}">
                  <a16:creationId xmlns:a16="http://schemas.microsoft.com/office/drawing/2014/main" id="{084BF0BF-6EF8-4475-B715-754E6029E7DA}"/>
                </a:ext>
              </a:extLst>
            </p:cNvPr>
            <p:cNvSpPr/>
            <p:nvPr/>
          </p:nvSpPr>
          <p:spPr>
            <a:xfrm>
              <a:off x="5865346" y="2794435"/>
              <a:ext cx="720437"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データ交換</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en-US" altLang="ja-JP" sz="1000" dirty="0">
                  <a:solidFill>
                    <a:schemeClr val="tx1"/>
                  </a:solidFill>
                  <a:latin typeface="Meiryo UI" panose="020B0604030504040204" pitchFamily="50" charset="-128"/>
                  <a:ea typeface="Meiryo UI" panose="020B0604030504040204" pitchFamily="50" charset="-128"/>
                </a:rPr>
                <a:t>I/F</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cxnSp>
          <p:nvCxnSpPr>
            <p:cNvPr id="209" name="直線コネクタ 208">
              <a:extLst>
                <a:ext uri="{FF2B5EF4-FFF2-40B4-BE49-F238E27FC236}">
                  <a16:creationId xmlns:a16="http://schemas.microsoft.com/office/drawing/2014/main" id="{5ED9C46D-99F0-4BA6-995C-0152D1860321}"/>
                </a:ext>
              </a:extLst>
            </p:cNvPr>
            <p:cNvCxnSpPr>
              <a:cxnSpLocks/>
              <a:endCxn id="205" idx="2"/>
            </p:cNvCxnSpPr>
            <p:nvPr/>
          </p:nvCxnSpPr>
          <p:spPr>
            <a:xfrm flipH="1" flipV="1">
              <a:off x="2607630" y="4654971"/>
              <a:ext cx="1966" cy="662734"/>
            </a:xfrm>
            <a:prstGeom prst="line">
              <a:avLst/>
            </a:prstGeom>
            <a:ln w="38100"/>
          </p:spPr>
          <p:style>
            <a:lnRef idx="1">
              <a:schemeClr val="dk1"/>
            </a:lnRef>
            <a:fillRef idx="0">
              <a:schemeClr val="dk1"/>
            </a:fillRef>
            <a:effectRef idx="0">
              <a:schemeClr val="dk1"/>
            </a:effectRef>
            <a:fontRef idx="minor">
              <a:schemeClr val="tx1"/>
            </a:fontRef>
          </p:style>
        </p:cxnSp>
        <p:sp>
          <p:nvSpPr>
            <p:cNvPr id="210" name="正方形/長方形 209">
              <a:extLst>
                <a:ext uri="{FF2B5EF4-FFF2-40B4-BE49-F238E27FC236}">
                  <a16:creationId xmlns:a16="http://schemas.microsoft.com/office/drawing/2014/main" id="{69348AD0-B680-4AC2-A540-31E84571857F}"/>
                </a:ext>
              </a:extLst>
            </p:cNvPr>
            <p:cNvSpPr/>
            <p:nvPr/>
          </p:nvSpPr>
          <p:spPr>
            <a:xfrm>
              <a:off x="2247411" y="4783811"/>
              <a:ext cx="720437" cy="3600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来歴管理</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エージェント</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211" name="正方形/長方形 210">
              <a:extLst>
                <a:ext uri="{FF2B5EF4-FFF2-40B4-BE49-F238E27FC236}">
                  <a16:creationId xmlns:a16="http://schemas.microsoft.com/office/drawing/2014/main" id="{D3BA743F-16F0-4CFF-BA7F-EEA193CD61DE}"/>
                </a:ext>
              </a:extLst>
            </p:cNvPr>
            <p:cNvSpPr/>
            <p:nvPr/>
          </p:nvSpPr>
          <p:spPr>
            <a:xfrm>
              <a:off x="5922467" y="4774279"/>
              <a:ext cx="720437" cy="3600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000" dirty="0">
                  <a:solidFill>
                    <a:schemeClr val="tx1"/>
                  </a:solidFill>
                  <a:latin typeface="Meiryo UI" panose="020B0604030504040204" pitchFamily="50" charset="-128"/>
                  <a:ea typeface="Meiryo UI" panose="020B0604030504040204" pitchFamily="50" charset="-128"/>
                </a:rPr>
                <a:t>来歴管理</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エージェント</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212" name="正方形/長方形 211">
              <a:extLst>
                <a:ext uri="{FF2B5EF4-FFF2-40B4-BE49-F238E27FC236}">
                  <a16:creationId xmlns:a16="http://schemas.microsoft.com/office/drawing/2014/main" id="{09360F1B-9659-46B5-BDE4-786F515AD7D9}"/>
                </a:ext>
              </a:extLst>
            </p:cNvPr>
            <p:cNvSpPr/>
            <p:nvPr/>
          </p:nvSpPr>
          <p:spPr>
            <a:xfrm>
              <a:off x="2237353" y="3820321"/>
              <a:ext cx="706287" cy="363612"/>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900" dirty="0">
                  <a:solidFill>
                    <a:schemeClr val="tx1"/>
                  </a:solidFill>
                  <a:latin typeface="Meiryo UI" panose="020B0604030504040204" pitchFamily="50" charset="-128"/>
                  <a:ea typeface="Meiryo UI" panose="020B0604030504040204" pitchFamily="50" charset="-128"/>
                </a:rPr>
                <a:t>認証認可</a:t>
              </a:r>
              <a:r>
                <a:rPr lang="en-US" altLang="ja-JP" sz="900" dirty="0">
                  <a:solidFill>
                    <a:schemeClr val="tx1"/>
                  </a:solidFill>
                  <a:latin typeface="Meiryo UI" panose="020B0604030504040204" pitchFamily="50" charset="-128"/>
                  <a:ea typeface="Meiryo UI" panose="020B0604030504040204" pitchFamily="50" charset="-128"/>
                </a:rPr>
                <a:t>I/F</a:t>
              </a:r>
            </a:p>
          </p:txBody>
        </p:sp>
        <p:cxnSp>
          <p:nvCxnSpPr>
            <p:cNvPr id="213" name="直線コネクタ 44">
              <a:extLst>
                <a:ext uri="{FF2B5EF4-FFF2-40B4-BE49-F238E27FC236}">
                  <a16:creationId xmlns:a16="http://schemas.microsoft.com/office/drawing/2014/main" id="{3BE1E45B-8FCE-4F13-A407-D82E50F22936}"/>
                </a:ext>
              </a:extLst>
            </p:cNvPr>
            <p:cNvCxnSpPr>
              <a:cxnSpLocks/>
              <a:stCxn id="212" idx="3"/>
            </p:cNvCxnSpPr>
            <p:nvPr/>
          </p:nvCxnSpPr>
          <p:spPr>
            <a:xfrm>
              <a:off x="2943640" y="4002127"/>
              <a:ext cx="194870" cy="1330285"/>
            </a:xfrm>
            <a:prstGeom prst="bentConnector2">
              <a:avLst/>
            </a:prstGeom>
            <a:ln w="38100"/>
          </p:spPr>
          <p:style>
            <a:lnRef idx="1">
              <a:schemeClr val="dk1"/>
            </a:lnRef>
            <a:fillRef idx="0">
              <a:schemeClr val="dk1"/>
            </a:fillRef>
            <a:effectRef idx="0">
              <a:schemeClr val="dk1"/>
            </a:effectRef>
            <a:fontRef idx="minor">
              <a:schemeClr val="tx1"/>
            </a:fontRef>
          </p:style>
        </p:cxnSp>
        <p:sp>
          <p:nvSpPr>
            <p:cNvPr id="214" name="正方形/長方形 213">
              <a:extLst>
                <a:ext uri="{FF2B5EF4-FFF2-40B4-BE49-F238E27FC236}">
                  <a16:creationId xmlns:a16="http://schemas.microsoft.com/office/drawing/2014/main" id="{13A35736-E97E-4C03-90FB-90859CBA1881}"/>
                </a:ext>
              </a:extLst>
            </p:cNvPr>
            <p:cNvSpPr/>
            <p:nvPr/>
          </p:nvSpPr>
          <p:spPr>
            <a:xfrm>
              <a:off x="5924113" y="3820322"/>
              <a:ext cx="720437" cy="363612"/>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900" dirty="0">
                  <a:solidFill>
                    <a:schemeClr val="tx1"/>
                  </a:solidFill>
                  <a:latin typeface="Meiryo UI" panose="020B0604030504040204" pitchFamily="50" charset="-128"/>
                  <a:ea typeface="Meiryo UI" panose="020B0604030504040204" pitchFamily="50" charset="-128"/>
                </a:rPr>
                <a:t>認証認可</a:t>
              </a:r>
              <a:r>
                <a:rPr lang="en-US" altLang="ja-JP" sz="900" dirty="0">
                  <a:solidFill>
                    <a:schemeClr val="tx1"/>
                  </a:solidFill>
                  <a:latin typeface="Meiryo UI" panose="020B0604030504040204" pitchFamily="50" charset="-128"/>
                  <a:ea typeface="Meiryo UI" panose="020B0604030504040204" pitchFamily="50" charset="-128"/>
                </a:rPr>
                <a:t>I/F</a:t>
              </a:r>
            </a:p>
          </p:txBody>
        </p:sp>
        <p:cxnSp>
          <p:nvCxnSpPr>
            <p:cNvPr id="215" name="直線コネクタ 50">
              <a:extLst>
                <a:ext uri="{FF2B5EF4-FFF2-40B4-BE49-F238E27FC236}">
                  <a16:creationId xmlns:a16="http://schemas.microsoft.com/office/drawing/2014/main" id="{24DB609B-89AF-4E63-B05A-50864641B58F}"/>
                </a:ext>
              </a:extLst>
            </p:cNvPr>
            <p:cNvCxnSpPr>
              <a:cxnSpLocks/>
              <a:stCxn id="214" idx="1"/>
            </p:cNvCxnSpPr>
            <p:nvPr/>
          </p:nvCxnSpPr>
          <p:spPr>
            <a:xfrm rot="10800000" flipV="1">
              <a:off x="5754111" y="4002128"/>
              <a:ext cx="170002" cy="1332520"/>
            </a:xfrm>
            <a:prstGeom prst="bentConnector2">
              <a:avLst/>
            </a:prstGeom>
            <a:ln w="38100"/>
          </p:spPr>
          <p:style>
            <a:lnRef idx="1">
              <a:schemeClr val="dk1"/>
            </a:lnRef>
            <a:fillRef idx="0">
              <a:schemeClr val="dk1"/>
            </a:fillRef>
            <a:effectRef idx="0">
              <a:schemeClr val="dk1"/>
            </a:effectRef>
            <a:fontRef idx="minor">
              <a:schemeClr val="tx1"/>
            </a:fontRef>
          </p:style>
        </p:cxnSp>
        <p:cxnSp>
          <p:nvCxnSpPr>
            <p:cNvPr id="216" name="直線コネクタ 215">
              <a:extLst>
                <a:ext uri="{FF2B5EF4-FFF2-40B4-BE49-F238E27FC236}">
                  <a16:creationId xmlns:a16="http://schemas.microsoft.com/office/drawing/2014/main" id="{DBC56F82-EDDE-4B4E-A242-C6CB416B4ADA}"/>
                </a:ext>
              </a:extLst>
            </p:cNvPr>
            <p:cNvCxnSpPr>
              <a:cxnSpLocks/>
              <a:stCxn id="189" idx="1"/>
              <a:endCxn id="186" idx="3"/>
            </p:cNvCxnSpPr>
            <p:nvPr/>
          </p:nvCxnSpPr>
          <p:spPr>
            <a:xfrm flipH="1" flipV="1">
              <a:off x="2952244" y="2448908"/>
              <a:ext cx="2968769" cy="2238"/>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217" name="直線コネクタ 216">
              <a:extLst>
                <a:ext uri="{FF2B5EF4-FFF2-40B4-BE49-F238E27FC236}">
                  <a16:creationId xmlns:a16="http://schemas.microsoft.com/office/drawing/2014/main" id="{7A719FC7-B20E-4961-9569-447668276A0B}"/>
                </a:ext>
              </a:extLst>
            </p:cNvPr>
            <p:cNvCxnSpPr>
              <a:cxnSpLocks/>
              <a:endCxn id="189" idx="3"/>
            </p:cNvCxnSpPr>
            <p:nvPr/>
          </p:nvCxnSpPr>
          <p:spPr>
            <a:xfrm flipH="1">
              <a:off x="6638573" y="2448908"/>
              <a:ext cx="147970" cy="2238"/>
            </a:xfrm>
            <a:prstGeom prst="line">
              <a:avLst/>
            </a:prstGeom>
            <a:ln w="38100"/>
          </p:spPr>
          <p:style>
            <a:lnRef idx="1">
              <a:schemeClr val="dk1"/>
            </a:lnRef>
            <a:fillRef idx="0">
              <a:schemeClr val="dk1"/>
            </a:fillRef>
            <a:effectRef idx="0">
              <a:schemeClr val="dk1"/>
            </a:effectRef>
            <a:fontRef idx="minor">
              <a:schemeClr val="tx1"/>
            </a:fontRef>
          </p:style>
        </p:cxnSp>
        <p:cxnSp>
          <p:nvCxnSpPr>
            <p:cNvPr id="218" name="直線コネクタ 217">
              <a:extLst>
                <a:ext uri="{FF2B5EF4-FFF2-40B4-BE49-F238E27FC236}">
                  <a16:creationId xmlns:a16="http://schemas.microsoft.com/office/drawing/2014/main" id="{4A80F70C-686D-4A1D-97E9-37597BA89379}"/>
                </a:ext>
              </a:extLst>
            </p:cNvPr>
            <p:cNvCxnSpPr>
              <a:cxnSpLocks/>
              <a:stCxn id="186" idx="1"/>
            </p:cNvCxnSpPr>
            <p:nvPr/>
          </p:nvCxnSpPr>
          <p:spPr>
            <a:xfrm flipH="1">
              <a:off x="2093732" y="2448908"/>
              <a:ext cx="13807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19" name="直線コネクタ 218">
              <a:extLst>
                <a:ext uri="{FF2B5EF4-FFF2-40B4-BE49-F238E27FC236}">
                  <a16:creationId xmlns:a16="http://schemas.microsoft.com/office/drawing/2014/main" id="{D09B8D0F-CF6C-4146-8D5F-E3AE9A7C0416}"/>
                </a:ext>
              </a:extLst>
            </p:cNvPr>
            <p:cNvCxnSpPr>
              <a:cxnSpLocks/>
              <a:stCxn id="212" idx="1"/>
            </p:cNvCxnSpPr>
            <p:nvPr/>
          </p:nvCxnSpPr>
          <p:spPr>
            <a:xfrm flipH="1">
              <a:off x="2095186" y="4002127"/>
              <a:ext cx="142167" cy="0"/>
            </a:xfrm>
            <a:prstGeom prst="line">
              <a:avLst/>
            </a:prstGeom>
            <a:ln w="38100"/>
          </p:spPr>
          <p:style>
            <a:lnRef idx="1">
              <a:schemeClr val="dk1"/>
            </a:lnRef>
            <a:fillRef idx="0">
              <a:schemeClr val="dk1"/>
            </a:fillRef>
            <a:effectRef idx="0">
              <a:schemeClr val="dk1"/>
            </a:effectRef>
            <a:fontRef idx="minor">
              <a:schemeClr val="tx1"/>
            </a:fontRef>
          </p:style>
        </p:cxnSp>
        <p:sp>
          <p:nvSpPr>
            <p:cNvPr id="220" name="正方形/長方形 219">
              <a:extLst>
                <a:ext uri="{FF2B5EF4-FFF2-40B4-BE49-F238E27FC236}">
                  <a16:creationId xmlns:a16="http://schemas.microsoft.com/office/drawing/2014/main" id="{BD30E41F-0C43-45BA-BB1E-73BCCFCEE2B5}"/>
                </a:ext>
              </a:extLst>
            </p:cNvPr>
            <p:cNvSpPr/>
            <p:nvPr/>
          </p:nvSpPr>
          <p:spPr>
            <a:xfrm>
              <a:off x="1352069" y="3775344"/>
              <a:ext cx="437025" cy="9765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来歴・履歴取得</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呼び出し</a:t>
              </a:r>
              <a:r>
                <a:rPr kumimoji="1" lang="en-US" altLang="ja-JP" sz="1000" dirty="0">
                  <a:solidFill>
                    <a:schemeClr val="tx1"/>
                  </a:solidFill>
                  <a:latin typeface="Meiryo UI" panose="020B0604030504040204" pitchFamily="50" charset="-128"/>
                  <a:ea typeface="Meiryo UI" panose="020B0604030504040204" pitchFamily="50" charset="-128"/>
                </a:rPr>
                <a:t>I/F</a:t>
              </a:r>
            </a:p>
          </p:txBody>
        </p:sp>
        <p:sp>
          <p:nvSpPr>
            <p:cNvPr id="221" name="正方形/長方形 220">
              <a:extLst>
                <a:ext uri="{FF2B5EF4-FFF2-40B4-BE49-F238E27FC236}">
                  <a16:creationId xmlns:a16="http://schemas.microsoft.com/office/drawing/2014/main" id="{6F795C50-ED19-431B-8C52-ADC7B4A8AD2B}"/>
                </a:ext>
              </a:extLst>
            </p:cNvPr>
            <p:cNvSpPr/>
            <p:nvPr/>
          </p:nvSpPr>
          <p:spPr>
            <a:xfrm>
              <a:off x="1352544" y="2677080"/>
              <a:ext cx="311361" cy="9356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a:t>
              </a:r>
              <a:r>
                <a:rPr lang="ja-JP" altLang="en-US" sz="1000" dirty="0">
                  <a:solidFill>
                    <a:schemeClr val="tx1"/>
                  </a:solidFill>
                  <a:latin typeface="Meiryo UI" panose="020B0604030504040204" pitchFamily="50" charset="-128"/>
                  <a:ea typeface="Meiryo UI" panose="020B0604030504040204" pitchFamily="50" charset="-128"/>
                </a:rPr>
                <a:t>取得</a:t>
              </a:r>
              <a:r>
                <a:rPr kumimoji="1" lang="en-US" altLang="ja-JP" sz="1000" dirty="0">
                  <a:solidFill>
                    <a:schemeClr val="tx1"/>
                  </a:solidFill>
                  <a:latin typeface="Meiryo UI" panose="020B0604030504040204" pitchFamily="50" charset="-128"/>
                  <a:ea typeface="Meiryo UI" panose="020B0604030504040204" pitchFamily="50" charset="-128"/>
                </a:rPr>
                <a:t>I/F</a:t>
              </a:r>
            </a:p>
          </p:txBody>
        </p:sp>
      </p:grpSp>
      <p:sp>
        <p:nvSpPr>
          <p:cNvPr id="244" name="正方形/長方形 243">
            <a:extLst>
              <a:ext uri="{FF2B5EF4-FFF2-40B4-BE49-F238E27FC236}">
                <a16:creationId xmlns:a16="http://schemas.microsoft.com/office/drawing/2014/main" id="{DC279AC6-4D32-4528-8472-D05053373963}"/>
              </a:ext>
            </a:extLst>
          </p:cNvPr>
          <p:cNvSpPr/>
          <p:nvPr/>
        </p:nvSpPr>
        <p:spPr>
          <a:xfrm>
            <a:off x="2037833" y="5382192"/>
            <a:ext cx="1039218" cy="718169"/>
          </a:xfrm>
          <a:prstGeom prst="rect">
            <a:avLst/>
          </a:prstGeom>
          <a:noFill/>
          <a:ln w="38100">
            <a:solidFill>
              <a:srgbClr val="FF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59862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59839"/>
            <a:ext cx="9482454" cy="550614"/>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一般的な認証認可のフローを以下に示す。</a:t>
            </a:r>
            <a:endParaRPr lang="en-US" altLang="ja-JP" sz="16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2000" dirty="0">
                <a:latin typeface="Meiryo UI" panose="020B0604030504040204" pitchFamily="50" charset="-128"/>
                <a:ea typeface="Meiryo UI" panose="020B0604030504040204" pitchFamily="50" charset="-128"/>
              </a:rPr>
              <a:t>2. </a:t>
            </a:r>
            <a:r>
              <a:rPr lang="ja-JP" altLang="en-US" sz="2000" dirty="0">
                <a:latin typeface="Meiryo UI" panose="020B0604030504040204" pitchFamily="50" charset="-128"/>
                <a:ea typeface="Meiryo UI" panose="020B0604030504040204" pitchFamily="50" charset="-128"/>
              </a:rPr>
              <a:t>認証認可方式 </a:t>
            </a:r>
            <a:r>
              <a:rPr lang="en-US" altLang="ja-JP" sz="2000" dirty="0">
                <a:latin typeface="Meiryo UI" panose="020B0604030504040204" pitchFamily="50" charset="-128"/>
                <a:ea typeface="Meiryo UI" panose="020B0604030504040204" pitchFamily="50" charset="-128"/>
              </a:rPr>
              <a:t>&gt; 2.1 </a:t>
            </a:r>
            <a:r>
              <a:rPr lang="ja-JP" altLang="en-US" sz="2000" dirty="0">
                <a:latin typeface="Meiryo UI" panose="020B0604030504040204" pitchFamily="50" charset="-128"/>
                <a:ea typeface="Meiryo UI" panose="020B0604030504040204" pitchFamily="50" charset="-128"/>
              </a:rPr>
              <a:t>認証認可について</a:t>
            </a:r>
            <a:endParaRPr kumimoji="1" lang="ja-JP" altLang="en-US" sz="2000" dirty="0">
              <a:latin typeface="Meiryo UI" panose="020B0604030504040204" pitchFamily="50" charset="-128"/>
              <a:ea typeface="Meiryo UI" panose="020B0604030504040204" pitchFamily="50" charset="-128"/>
            </a:endParaRPr>
          </a:p>
        </p:txBody>
      </p:sp>
      <p:pic>
        <p:nvPicPr>
          <p:cNvPr id="4" name="図 3" descr="ダイアグラム&#10;&#10;自動的に生成された説明">
            <a:extLst>
              <a:ext uri="{FF2B5EF4-FFF2-40B4-BE49-F238E27FC236}">
                <a16:creationId xmlns:a16="http://schemas.microsoft.com/office/drawing/2014/main" id="{AC6DAC2A-5CC2-4271-9D1D-6D0CA2423C58}"/>
              </a:ext>
            </a:extLst>
          </p:cNvPr>
          <p:cNvPicPr>
            <a:picLocks noChangeAspect="1"/>
          </p:cNvPicPr>
          <p:nvPr/>
        </p:nvPicPr>
        <p:blipFill>
          <a:blip r:embed="rId3"/>
          <a:stretch>
            <a:fillRect/>
          </a:stretch>
        </p:blipFill>
        <p:spPr>
          <a:xfrm>
            <a:off x="977629" y="1210452"/>
            <a:ext cx="7580242" cy="5512903"/>
          </a:xfrm>
          <a:prstGeom prst="rect">
            <a:avLst/>
          </a:prstGeom>
        </p:spPr>
      </p:pic>
    </p:spTree>
    <p:extLst>
      <p:ext uri="{BB962C8B-B14F-4D97-AF65-F5344CB8AC3E}">
        <p14:creationId xmlns:p14="http://schemas.microsoft.com/office/powerpoint/2010/main" val="63851494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7B84EBDF-B67E-4C66-91FF-56597A6707C6}" vid="{1E872F42-5119-4C9A-9BA2-5A204B2EAF7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02ECC5740E64E847B54B09632D7DC53A" ma:contentTypeVersion="2" ma:contentTypeDescription="新しいドキュメントを作成します。" ma:contentTypeScope="" ma:versionID="0617be47d4a38f962b4e28c2c9b56d74">
  <xsd:schema xmlns:xsd="http://www.w3.org/2001/XMLSchema" xmlns:xs="http://www.w3.org/2001/XMLSchema" xmlns:p="http://schemas.microsoft.com/office/2006/metadata/properties" xmlns:ns2="94a0b324-fff8-47f8-93c2-91e47de8bffb" targetNamespace="http://schemas.microsoft.com/office/2006/metadata/properties" ma:root="true" ma:fieldsID="46f47a73faa942e2d2a121376fe753e3" ns2:_="">
    <xsd:import namespace="94a0b324-fff8-47f8-93c2-91e47de8bff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a0b324-fff8-47f8-93c2-91e47de8bf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F149E9-1568-4092-A2A5-4D2B2C899E5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4a0b324-fff8-47f8-93c2-91e47de8bffb"/>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A2A6ACD3-7F25-4F68-84AE-6F8E56D40AA6}">
  <ds:schemaRefs>
    <ds:schemaRef ds:uri="http://schemas.microsoft.com/sharepoint/v3/contenttype/forms"/>
  </ds:schemaRefs>
</ds:datastoreItem>
</file>

<file path=customXml/itemProps3.xml><?xml version="1.0" encoding="utf-8"?>
<ds:datastoreItem xmlns:ds="http://schemas.openxmlformats.org/officeDocument/2006/customXml" ds:itemID="{9B7A8799-F7B5-411A-8481-7AD457A639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a0b324-fff8-47f8-93c2-91e47de8bf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5984</Words>
  <Application>Microsoft Office PowerPoint</Application>
  <PresentationFormat>A4 210 x 297 mm</PresentationFormat>
  <Paragraphs>1304</Paragraphs>
  <Slides>33</Slides>
  <Notes>20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33</vt:i4>
      </vt:variant>
    </vt:vector>
  </HeadingPairs>
  <TitlesOfParts>
    <vt:vector size="42" baseType="lpstr">
      <vt:lpstr>Meiryo UI</vt:lpstr>
      <vt:lpstr>ＭＳ Ｐゴシック</vt:lpstr>
      <vt:lpstr>Meiryo</vt:lpstr>
      <vt:lpstr>游ゴシック</vt:lpstr>
      <vt:lpstr>Arial</vt:lpstr>
      <vt:lpstr>Calibri</vt:lpstr>
      <vt:lpstr>Cambria</vt:lpstr>
      <vt:lpstr>Wingdings</vt:lpstr>
      <vt:lpstr>Office テーマ</vt:lpstr>
      <vt:lpstr>PowerPoint プレゼンテーション</vt:lpstr>
      <vt:lpstr>PowerPoint プレゼンテーション</vt:lpstr>
      <vt:lpstr>PowerPoint プレゼンテーション</vt:lpstr>
      <vt:lpstr>1. 概要 &gt; 1.1 目的</vt:lpstr>
      <vt:lpstr>1. 概要 &gt; 1.2 データ連携基盤システム（CADDE)全体構成イメージ</vt:lpstr>
      <vt:lpstr>1. 概要 &gt; 1.3 前提条件</vt:lpstr>
      <vt:lpstr>1. 概要 &gt; 1.4 制限事項</vt:lpstr>
      <vt:lpstr>1. 概要 &gt; 1.5 分野間データ連携基盤における認証認可サービスの位置付け</vt:lpstr>
      <vt:lpstr>2. 認証認可方式 &gt; 2.1 認証認可について</vt:lpstr>
      <vt:lpstr>2. 認証認可方式 &gt; 2.2 分野間データ連携基盤の認証認可シーケンス  &gt; 2.2.1 外部IdPを用いない認証認可ありのデータ取得</vt:lpstr>
      <vt:lpstr>2. 認証認可方式 &gt; 2.2. 分野間データ連携基盤の認証認可シーケンス &gt; 2.2.2 外部IdPを用いる認証認可ありのデータ取得</vt:lpstr>
      <vt:lpstr>2. 認証認可方式 &gt; 2.2 分野間データ連携基盤の認証認可シーケンス &gt; 2.2.3 外部IdPを用いない認証ありのデータ取得</vt:lpstr>
      <vt:lpstr>2. 認証認可方式 &gt; 2.2 分野間データ連携基盤の認証認可シーケンス &gt; 2.2.4 外部IdPを用いる認証ありのデータ取得</vt:lpstr>
      <vt:lpstr>2. 認証認可方式 &gt; 2.2 分野間データ連携基盤の認証認可シーケンス &gt; 2.2.5 認証認可を行わないデータ取得</vt:lpstr>
      <vt:lpstr>2. 認証認可方式 &gt; 2.2 分野間データ連携基盤の認証認可シーケンス &gt; 2.2.6 契約を要する認可情報更新</vt:lpstr>
      <vt:lpstr>2. 認証認可方式 &gt; 2.2 分野間データ連携基盤の認証認可シーケンス &gt; 2.2.7 契約を要しない認可情報更新</vt:lpstr>
      <vt:lpstr>2. 認証認可方式 &gt; 2.4 分野間データ連携基盤の認証認可の構成(1/4)</vt:lpstr>
      <vt:lpstr>2. 認証認可方式 &gt; 2.4 分野間データ連携基盤の認証認可の構成(2/4)</vt:lpstr>
      <vt:lpstr>2. 認証認可方式 &gt; 2.4 分野間データ連携基盤の認証認可の構成(3/4)</vt:lpstr>
      <vt:lpstr>2. 認証認可方式 &gt; 2.4 分野間データ連携基盤の認証認可の構成(4/4)</vt:lpstr>
      <vt:lpstr>3. 認証認可サービス機能使用 &gt; 3.1 認証認可サービス機能概要</vt:lpstr>
      <vt:lpstr>3. 認証認可サービス機能概要 &gt; 3.2 認証認可サービス機能一覧</vt:lpstr>
      <vt:lpstr>3. 認証認可サービス機能概要 &gt; 3.3 機能ごとのKeyCloakエンドポイント</vt:lpstr>
      <vt:lpstr>4. 認証認可サービス内部ソフトウェア構成</vt:lpstr>
      <vt:lpstr>5. 認証認可サービス外部公開API &gt; 5.1認証認可サービス外部公開API一覧</vt:lpstr>
      <vt:lpstr>5. 認証認可サービス外部公開API &gt; 5.2 利用者トークン(CADDE)取得IF仕様</vt:lpstr>
      <vt:lpstr>5. 認証認可サービス外部公開API &gt; 5.3 ID有効性検証IF仕様</vt:lpstr>
      <vt:lpstr>5. 認証認可サービス外部公開API &gt; 5.4 認可情報設定IF仕様</vt:lpstr>
      <vt:lpstr>5. 認証認可サービス外部公開API &gt; 5.5 認可情報更新(削除)IF仕様</vt:lpstr>
      <vt:lpstr>5. 認証認可サービス外部公開API &gt; 5.6 提供者APIトークン取得IF仕様</vt:lpstr>
      <vt:lpstr>5. 認証認可サービス外部公開API &gt; 5.7 認可情報設定IF仕様</vt:lpstr>
      <vt:lpstr>5. 認証認可サービス外部公開API &gt; 5.8 認可情報更新(削除)IF仕様</vt:lpstr>
      <vt:lpstr>6. 使用OSS一覧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2020-02-12T10:32:02Z</dcterms:created>
  <dcterms:modified xsi:type="dcterms:W3CDTF">2023-03-28T10:14:22Z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0x01010002ECC5740E64E847B54B09632D7DC53A</vt:lpwstr>
  </property>
</Properties>
</file>