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  <p:sldMasterId id="2147483681" r:id="rId5"/>
  </p:sldMasterIdLst>
  <p:notesMasterIdLst>
    <p:notesMasterId r:id="rId34"/>
  </p:notesMasterIdLst>
  <p:sldIdLst>
    <p:sldId id="2076139323" r:id="rId6"/>
    <p:sldId id="2076139324" r:id="rId7"/>
    <p:sldId id="2076139430" r:id="rId8"/>
    <p:sldId id="2076139249" r:id="rId9"/>
    <p:sldId id="2076139440" r:id="rId10"/>
    <p:sldId id="2076139441" r:id="rId11"/>
    <p:sldId id="2076139409" r:id="rId12"/>
    <p:sldId id="2076139383" r:id="rId13"/>
    <p:sldId id="2076139442" r:id="rId14"/>
    <p:sldId id="2076139294" r:id="rId15"/>
    <p:sldId id="2076139443" r:id="rId16"/>
    <p:sldId id="2076139401" r:id="rId17"/>
    <p:sldId id="2076139423" r:id="rId18"/>
    <p:sldId id="2076139298" r:id="rId19"/>
    <p:sldId id="2076139419" r:id="rId20"/>
    <p:sldId id="2076139262" r:id="rId21"/>
    <p:sldId id="2076139407" r:id="rId22"/>
    <p:sldId id="2076139444" r:id="rId23"/>
    <p:sldId id="2076139305" r:id="rId24"/>
    <p:sldId id="2076139426" r:id="rId25"/>
    <p:sldId id="2076139398" r:id="rId26"/>
    <p:sldId id="2076139400" r:id="rId27"/>
    <p:sldId id="2076139432" r:id="rId28"/>
    <p:sldId id="2076139411" r:id="rId29"/>
    <p:sldId id="2076139306" r:id="rId30"/>
    <p:sldId id="2076139433" r:id="rId31"/>
    <p:sldId id="2076139405" r:id="rId32"/>
    <p:sldId id="3236" r:id="rId3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AF231EB-70AD-421A-AD6D-0A0955E3B274}">
          <p14:sldIdLst>
            <p14:sldId id="2076139323"/>
            <p14:sldId id="2076139324"/>
            <p14:sldId id="2076139430"/>
          </p14:sldIdLst>
        </p14:section>
        <p14:section name="第1章" id="{B8E98793-6398-4C29-86B1-4E563153E617}">
          <p14:sldIdLst>
            <p14:sldId id="2076139249"/>
            <p14:sldId id="2076139440"/>
            <p14:sldId id="2076139441"/>
            <p14:sldId id="2076139409"/>
            <p14:sldId id="2076139383"/>
            <p14:sldId id="2076139442"/>
            <p14:sldId id="2076139294"/>
            <p14:sldId id="2076139443"/>
            <p14:sldId id="2076139401"/>
            <p14:sldId id="2076139423"/>
            <p14:sldId id="2076139298"/>
            <p14:sldId id="2076139419"/>
          </p14:sldIdLst>
        </p14:section>
        <p14:section name="第2章" id="{E020B52B-054C-4206-B7CA-79A0D9D60FCF}">
          <p14:sldIdLst>
            <p14:sldId id="2076139262"/>
            <p14:sldId id="2076139407"/>
            <p14:sldId id="2076139444"/>
            <p14:sldId id="2076139305"/>
            <p14:sldId id="2076139426"/>
            <p14:sldId id="2076139398"/>
            <p14:sldId id="2076139400"/>
            <p14:sldId id="2076139432"/>
            <p14:sldId id="2076139411"/>
            <p14:sldId id="2076139306"/>
            <p14:sldId id="2076139433"/>
            <p14:sldId id="2076139405"/>
          </p14:sldIdLst>
        </p14:section>
        <p14:section name="背表紙" id="{D85A6174-6144-486C-9AC6-9E9B30B81367}">
          <p14:sldIdLst>
            <p14:sldId id="32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4B183"/>
    <a:srgbClr val="003300"/>
    <a:srgbClr val="009900"/>
    <a:srgbClr val="33CC33"/>
    <a:srgbClr val="FFFFCC"/>
    <a:srgbClr val="5B9BD5"/>
    <a:srgbClr val="F0F0F0"/>
    <a:srgbClr val="FFCCFF"/>
    <a:srgbClr val="265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00DF2-3D24-6227-BE15-45B92885BAB8}" v="6" dt="2023-03-28T09:18:17.55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866" autoAdjust="0"/>
  </p:normalViewPr>
  <p:slideViewPr>
    <p:cSldViewPr>
      <p:cViewPr varScale="1">
        <p:scale>
          <a:sx n="58" d="100"/>
          <a:sy n="58" d="100"/>
        </p:scale>
        <p:origin x="1080" y="4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6492"/>
    </p:cViewPr>
  </p:sorterViewPr>
  <p:notesViewPr>
    <p:cSldViewPr showGuides="1">
      <p:cViewPr>
        <p:scale>
          <a:sx n="100" d="100"/>
          <a:sy n="100" d="100"/>
        </p:scale>
        <p:origin x="1914" y="-76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95288" y="1223963"/>
            <a:ext cx="5875337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36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64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73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4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9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dirty="0">
              <a:latin typeface="Meiryo UI"/>
              <a:ea typeface="Meiryo U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608C64-DEB9-4BA2-9AA9-0E74BF0B5DD6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9909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86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利用者コネクタを使用する場合も認証が無い場合がある。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7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8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2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76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3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04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308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058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42174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492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63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298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95288" y="1223963"/>
            <a:ext cx="5875337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5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790648" cy="388486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100" dirty="0">
              <a:latin typeface="Meiryo UI"/>
              <a:ea typeface="Meiryo U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608C64-DEB9-4BA2-9AA9-0E74BF0B5DD6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623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862656" cy="388486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09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502616" cy="3884861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43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6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panose="05000000000000000000" pitchFamily="2" charset="2"/>
              <a:buNone/>
            </a:pPr>
            <a:endParaRPr kumimoji="1" lang="ja-JP" altLang="en-US" sz="1200" dirty="0">
              <a:solidFill>
                <a:schemeClr val="tx1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5828-964D-4D25-AF84-BEA903889EB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3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F76-F25E-4F59-9F26-E463727FD84A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2AC88C4-06DD-49B4-BE92-E54F68EE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7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4" indent="0">
              <a:buFont typeface="+mj-lt"/>
              <a:buNone/>
              <a:defRPr sz="2201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9" y="658100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9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739623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832373" y="6580341"/>
            <a:ext cx="36740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 dirty="0">
              <a:solidFill>
                <a:schemeClr val="tx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0D0623B3-8EF4-4A85-8EE1-7516E9EEA61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7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11BFC8-F1AB-482D-9CDB-48CB7DC844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9350" y="615765"/>
            <a:ext cx="11713467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623685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832373" y="6580341"/>
            <a:ext cx="367408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 dirty="0">
              <a:solidFill>
                <a:schemeClr val="tx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0D0623B3-8EF4-4A85-8EE1-7516E9EEA61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7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11BFC8-F1AB-482D-9CDB-48CB7DC844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9350" y="615765"/>
            <a:ext cx="11713467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632567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4" indent="0">
              <a:buFont typeface="+mj-lt"/>
              <a:buNone/>
              <a:defRPr sz="2201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9" y="658100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9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69" rtl="0" eaLnBrk="1" fontAlgn="auto" latinLnBrk="0" hangingPunct="1">
              <a:lnSpc>
                <a:spcPts val="162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262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4">
            <a:extLst>
              <a:ext uri="{FF2B5EF4-FFF2-40B4-BE49-F238E27FC236}">
                <a16:creationId xmlns:a16="http://schemas.microsoft.com/office/drawing/2014/main" id="{85D45BB6-7018-4F79-9593-74AD8B2E112B}"/>
              </a:ext>
            </a:extLst>
          </p:cNvPr>
          <p:cNvSpPr txBox="1">
            <a:spLocks/>
          </p:cNvSpPr>
          <p:nvPr/>
        </p:nvSpPr>
        <p:spPr>
          <a:xfrm>
            <a:off x="435594" y="2794369"/>
            <a:ext cx="11320812" cy="3770628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戦略的イノベーション創造プログラム（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）第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期／ビッグデータ・</a:t>
            </a:r>
            <a:r>
              <a:rPr lang="en-US" altLang="ja-JP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を活用したサイバー空間基盤技術</a:t>
            </a:r>
            <a:endParaRPr lang="en-US" altLang="ja-JP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技術を用いたメタデータの構造化を核とした分野間データ連携基盤技術の研究開発と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時空間ビッグデータアプリケーションによる実証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>
              <a:defRPr/>
            </a:pPr>
            <a:r>
              <a:rPr lang="ja-JP" altLang="en-US" sz="20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ー分野・組織を超えたデータ活用とサービス提供を実現する基盤の研究</a:t>
            </a:r>
            <a:endParaRPr lang="en-US" altLang="ja-JP" sz="20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69385" y="5539404"/>
            <a:ext cx="5698996" cy="484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合同コンソーシアム　データカタログ</a:t>
            </a:r>
            <a:r>
              <a:rPr lang="en-US" altLang="ja-JP" sz="28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TF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847214" y="3218118"/>
            <a:ext cx="2343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2022/9/30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4">
            <a:extLst>
              <a:ext uri="{FF2B5EF4-FFF2-40B4-BE49-F238E27FC236}">
                <a16:creationId xmlns:a16="http://schemas.microsoft.com/office/drawing/2014/main" id="{BC8D4DF5-2DEF-F94D-93FC-6DBD657F54DC}"/>
              </a:ext>
            </a:extLst>
          </p:cNvPr>
          <p:cNvSpPr txBox="1">
            <a:spLocks/>
          </p:cNvSpPr>
          <p:nvPr/>
        </p:nvSpPr>
        <p:spPr>
          <a:xfrm>
            <a:off x="638203" y="692696"/>
            <a:ext cx="10761357" cy="2736304"/>
          </a:xfrm>
          <a:prstGeom prst="rect">
            <a:avLst/>
          </a:prstGeom>
        </p:spPr>
        <p:txBody>
          <a:bodyPr vert="horz" lIns="112542" tIns="56271" rIns="112542" bIns="56271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/>
            <a:r>
              <a:rPr 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Society 5.0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に向けて日本が考える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健全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適正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なデータ流通の姿を確立</a:t>
            </a:r>
            <a:br>
              <a:rPr lang="en-US" altLang="ja-JP" sz="2954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954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br>
              <a:rPr lang="en-US" altLang="ja-JP" sz="2954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分野間データ連携基盤の技術紹介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algn="ctr"/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(CADDE 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)</a:t>
            </a:r>
          </a:p>
          <a:p>
            <a:pPr algn="ctr"/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（</a:t>
            </a:r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FY22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</a:t>
            </a:r>
          </a:p>
          <a:p>
            <a:pPr algn="ctr"/>
            <a:endParaRPr lang="en-US" altLang="ja-JP" sz="4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B4E6B3D-AC34-7914-7AA2-8F7FDDC2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8" y="5875776"/>
            <a:ext cx="1314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F0581B-8958-4C57-ACF6-F67D9E618F8E}"/>
              </a:ext>
            </a:extLst>
          </p:cNvPr>
          <p:cNvGrpSpPr/>
          <p:nvPr/>
        </p:nvGrpSpPr>
        <p:grpSpPr>
          <a:xfrm>
            <a:off x="192117" y="1340768"/>
            <a:ext cx="11679237" cy="4710892"/>
            <a:chOff x="85007" y="1526420"/>
            <a:chExt cx="11786348" cy="471089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1C4C486-2D5D-4763-BB26-F5FCDA38349D}"/>
                </a:ext>
              </a:extLst>
            </p:cNvPr>
            <p:cNvSpPr/>
            <p:nvPr/>
          </p:nvSpPr>
          <p:spPr bwMode="auto">
            <a:xfrm>
              <a:off x="166931" y="4955712"/>
              <a:ext cx="5998686" cy="128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AEC3EB-6297-4B93-AA41-79928FB5CE1B}"/>
                </a:ext>
              </a:extLst>
            </p:cNvPr>
            <p:cNvSpPr/>
            <p:nvPr/>
          </p:nvSpPr>
          <p:spPr bwMode="auto">
            <a:xfrm>
              <a:off x="173435" y="3386176"/>
              <a:ext cx="5985678" cy="128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A644B88-EB4C-4542-B917-08A9EC8DEC8D}"/>
                </a:ext>
              </a:extLst>
            </p:cNvPr>
            <p:cNvSpPr/>
            <p:nvPr/>
          </p:nvSpPr>
          <p:spPr bwMode="auto">
            <a:xfrm>
              <a:off x="174732" y="1815807"/>
              <a:ext cx="5983084" cy="12824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雲 11">
              <a:extLst>
                <a:ext uri="{FF2B5EF4-FFF2-40B4-BE49-F238E27FC236}">
                  <a16:creationId xmlns:a16="http://schemas.microsoft.com/office/drawing/2014/main" id="{52691BCD-C145-4B71-AAF5-53D3E4243601}"/>
                </a:ext>
              </a:extLst>
            </p:cNvPr>
            <p:cNvSpPr/>
            <p:nvPr/>
          </p:nvSpPr>
          <p:spPr bwMode="auto">
            <a:xfrm>
              <a:off x="2291710" y="2079756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0C30C66-BF0B-4488-813E-15C0019DEDD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4331" y="2457023"/>
              <a:ext cx="112596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E5AE658-0D52-473B-BC3C-EBBB8AEB1A1C}"/>
                </a:ext>
              </a:extLst>
            </p:cNvPr>
            <p:cNvSpPr txBox="1"/>
            <p:nvPr/>
          </p:nvSpPr>
          <p:spPr>
            <a:xfrm>
              <a:off x="120680" y="1815807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2D78E6D-72C4-4FBF-AB5B-BA57DD4B3D94}"/>
                </a:ext>
              </a:extLst>
            </p:cNvPr>
            <p:cNvSpPr txBox="1"/>
            <p:nvPr/>
          </p:nvSpPr>
          <p:spPr>
            <a:xfrm>
              <a:off x="5135743" y="1812253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F7958EE-B6D7-444E-9EAB-D5C95E606325}"/>
                </a:ext>
              </a:extLst>
            </p:cNvPr>
            <p:cNvSpPr/>
            <p:nvPr/>
          </p:nvSpPr>
          <p:spPr>
            <a:xfrm>
              <a:off x="6295999" y="4955712"/>
              <a:ext cx="5575356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サービス事業者はデータ提供者を識別し、真正性を検証。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利用許諾型限定提供データ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(2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社間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（契約有）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と指定しない場合、データ利用者を識別することなく、データを提供。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30B8A7-6177-4A4A-936C-85CD71BFC5D3}"/>
                </a:ext>
              </a:extLst>
            </p:cNvPr>
            <p:cNvSpPr/>
            <p:nvPr/>
          </p:nvSpPr>
          <p:spPr>
            <a:xfrm>
              <a:off x="6296000" y="3385968"/>
              <a:ext cx="5575355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サービス事業者はデータ利用者を識別することなく、カタログを提供。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　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【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横断検索機能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】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0021FA7-EB0E-4385-A5EF-CA3BE4673DB7}"/>
                </a:ext>
              </a:extLst>
            </p:cNvPr>
            <p:cNvSpPr/>
            <p:nvPr/>
          </p:nvSpPr>
          <p:spPr>
            <a:xfrm>
              <a:off x="6296001" y="1816223"/>
              <a:ext cx="5575354" cy="12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サービス事業者は、データ提供者のカタログであることを検証。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サービスはデータ提供者を識別し、真正性を検証。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40E82B-48AB-45FB-89A4-497260C19F5A}"/>
                </a:ext>
              </a:extLst>
            </p:cNvPr>
            <p:cNvSpPr/>
            <p:nvPr/>
          </p:nvSpPr>
          <p:spPr bwMode="auto">
            <a:xfrm>
              <a:off x="85007" y="1526420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3BC5FF-3AF3-4260-97C9-B132C19D9435}"/>
                </a:ext>
              </a:extLst>
            </p:cNvPr>
            <p:cNvSpPr/>
            <p:nvPr/>
          </p:nvSpPr>
          <p:spPr bwMode="auto">
            <a:xfrm>
              <a:off x="85007" y="3102183"/>
              <a:ext cx="1330473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55C53A9-6534-4436-857D-DFC386D7AFD5}"/>
                </a:ext>
              </a:extLst>
            </p:cNvPr>
            <p:cNvSpPr/>
            <p:nvPr/>
          </p:nvSpPr>
          <p:spPr bwMode="auto">
            <a:xfrm>
              <a:off x="85007" y="4669047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4AD603A-561C-463C-9186-146D61106437}"/>
                </a:ext>
              </a:extLst>
            </p:cNvPr>
            <p:cNvGrpSpPr/>
            <p:nvPr/>
          </p:nvGrpSpPr>
          <p:grpSpPr>
            <a:xfrm flipH="1">
              <a:off x="5061725" y="2388542"/>
              <a:ext cx="951699" cy="580511"/>
              <a:chOff x="9212190" y="2026752"/>
              <a:chExt cx="359719" cy="219419"/>
            </a:xfrm>
          </p:grpSpPr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07BE73EA-40DF-4A01-8C4C-C964E0E5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6C457160-A31B-4D79-9DE7-903EA064F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522814E-F7DA-408A-99B5-F41C932E87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72344" y="4057641"/>
              <a:ext cx="112596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240B7D3-DB4A-4A73-87ED-0CB60960DED4}"/>
                </a:ext>
              </a:extLst>
            </p:cNvPr>
            <p:cNvSpPr txBox="1"/>
            <p:nvPr/>
          </p:nvSpPr>
          <p:spPr>
            <a:xfrm>
              <a:off x="120680" y="3400208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0EDDA45-C299-4FE7-B526-A1144E67C036}"/>
                </a:ext>
              </a:extLst>
            </p:cNvPr>
            <p:cNvSpPr txBox="1"/>
            <p:nvPr/>
          </p:nvSpPr>
          <p:spPr>
            <a:xfrm>
              <a:off x="5135743" y="3396654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68CAB82-9AC4-4ACC-BFAE-1A60B94F9892}"/>
                </a:ext>
              </a:extLst>
            </p:cNvPr>
            <p:cNvGrpSpPr/>
            <p:nvPr/>
          </p:nvGrpSpPr>
          <p:grpSpPr>
            <a:xfrm>
              <a:off x="318717" y="3968271"/>
              <a:ext cx="951699" cy="580511"/>
              <a:chOff x="9212190" y="2026752"/>
              <a:chExt cx="359719" cy="219419"/>
            </a:xfrm>
          </p:grpSpPr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F559756B-E073-40FE-B1B9-652B13FF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FA53070F-A211-43A5-AE8C-983C784A4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25A154D-66BF-4F1E-823B-98F8A817CBC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70416" y="5639458"/>
              <a:ext cx="3879880" cy="687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FAB730B-7215-44BD-ADE6-45479F17F50F}"/>
                </a:ext>
              </a:extLst>
            </p:cNvPr>
            <p:cNvSpPr txBox="1"/>
            <p:nvPr/>
          </p:nvSpPr>
          <p:spPr>
            <a:xfrm>
              <a:off x="120680" y="49718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EC95E93-95EC-485F-AE61-ADD5530DC994}"/>
                </a:ext>
              </a:extLst>
            </p:cNvPr>
            <p:cNvSpPr txBox="1"/>
            <p:nvPr/>
          </p:nvSpPr>
          <p:spPr>
            <a:xfrm>
              <a:off x="5135743" y="49683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A5FEA4C-AF4A-41DC-9AAE-282C532D8763}"/>
                </a:ext>
              </a:extLst>
            </p:cNvPr>
            <p:cNvGrpSpPr/>
            <p:nvPr/>
          </p:nvGrpSpPr>
          <p:grpSpPr>
            <a:xfrm flipH="1">
              <a:off x="5061725" y="5552447"/>
              <a:ext cx="951699" cy="580511"/>
              <a:chOff x="9212190" y="2026752"/>
              <a:chExt cx="359719" cy="219419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F2A83F44-E4BF-479A-B687-9DE6FDE1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7FA6EE20-C656-413B-B663-1AB34CF63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2E30400-7F70-4FC5-8EF6-DFF455CD2687}"/>
                </a:ext>
              </a:extLst>
            </p:cNvPr>
            <p:cNvGrpSpPr/>
            <p:nvPr/>
          </p:nvGrpSpPr>
          <p:grpSpPr>
            <a:xfrm>
              <a:off x="318717" y="5552447"/>
              <a:ext cx="951699" cy="580511"/>
              <a:chOff x="9212190" y="2026752"/>
              <a:chExt cx="359719" cy="219419"/>
            </a:xfrm>
          </p:grpSpPr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F68E9D22-5BE3-4AB0-A354-C86CD10A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FBF5E9D5-C832-4344-B406-48DA5D7FC3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74" name="雲 73">
              <a:extLst>
                <a:ext uri="{FF2B5EF4-FFF2-40B4-BE49-F238E27FC236}">
                  <a16:creationId xmlns:a16="http://schemas.microsoft.com/office/drawing/2014/main" id="{5C30EB06-F855-4260-B39C-A37E1AAD9239}"/>
                </a:ext>
              </a:extLst>
            </p:cNvPr>
            <p:cNvSpPr/>
            <p:nvPr/>
          </p:nvSpPr>
          <p:spPr bwMode="auto">
            <a:xfrm>
              <a:off x="2290618" y="3599631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75" name="雲 74">
              <a:extLst>
                <a:ext uri="{FF2B5EF4-FFF2-40B4-BE49-F238E27FC236}">
                  <a16:creationId xmlns:a16="http://schemas.microsoft.com/office/drawing/2014/main" id="{A2DEE1EB-420E-4BD0-873D-DC9C770D1274}"/>
                </a:ext>
              </a:extLst>
            </p:cNvPr>
            <p:cNvSpPr/>
            <p:nvPr/>
          </p:nvSpPr>
          <p:spPr bwMode="auto">
            <a:xfrm>
              <a:off x="2290618" y="5169167"/>
              <a:ext cx="1749128" cy="854691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CB5FCB3B-A6E4-4F92-BABE-CFDFCC8673A2}"/>
                </a:ext>
              </a:extLst>
            </p:cNvPr>
            <p:cNvGrpSpPr/>
            <p:nvPr/>
          </p:nvGrpSpPr>
          <p:grpSpPr>
            <a:xfrm>
              <a:off x="318717" y="2388542"/>
              <a:ext cx="951699" cy="580511"/>
              <a:chOff x="9212190" y="2026752"/>
              <a:chExt cx="359719" cy="219419"/>
            </a:xfrm>
          </p:grpSpPr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B322F6F7-7D9F-493F-832C-5CB0723F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7D5A86EF-6FEB-4164-9F4F-C7B8E24995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48F020C-620E-4103-9BB3-B4F50C9B4E46}"/>
                </a:ext>
              </a:extLst>
            </p:cNvPr>
            <p:cNvGrpSpPr/>
            <p:nvPr/>
          </p:nvGrpSpPr>
          <p:grpSpPr>
            <a:xfrm flipH="1">
              <a:off x="5061725" y="3981081"/>
              <a:ext cx="951699" cy="580511"/>
              <a:chOff x="9212190" y="2026752"/>
              <a:chExt cx="359719" cy="219419"/>
            </a:xfrm>
          </p:grpSpPr>
          <p:sp>
            <p:nvSpPr>
              <p:cNvPr id="82" name="Oval 6">
                <a:extLst>
                  <a:ext uri="{FF2B5EF4-FFF2-40B4-BE49-F238E27FC236}">
                    <a16:creationId xmlns:a16="http://schemas.microsoft.com/office/drawing/2014/main" id="{DEAEE6AB-FD7A-4704-BB2B-955C7EED5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7D8CEBA8-5F8C-45AE-B385-6FC4CB92F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52" name="フローチャート: 書類 51">
              <a:extLst>
                <a:ext uri="{FF2B5EF4-FFF2-40B4-BE49-F238E27FC236}">
                  <a16:creationId xmlns:a16="http://schemas.microsoft.com/office/drawing/2014/main" id="{9DA8950B-06A2-4EBD-A1C9-F40D541EA23D}"/>
                </a:ext>
              </a:extLst>
            </p:cNvPr>
            <p:cNvSpPr/>
            <p:nvPr/>
          </p:nvSpPr>
          <p:spPr>
            <a:xfrm>
              <a:off x="4260140" y="222169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61" name="フローチャート: 書類 60">
              <a:extLst>
                <a:ext uri="{FF2B5EF4-FFF2-40B4-BE49-F238E27FC236}">
                  <a16:creationId xmlns:a16="http://schemas.microsoft.com/office/drawing/2014/main" id="{225B58B1-CDE2-4986-9CDC-4DEF0C658756}"/>
                </a:ext>
              </a:extLst>
            </p:cNvPr>
            <p:cNvSpPr/>
            <p:nvPr/>
          </p:nvSpPr>
          <p:spPr>
            <a:xfrm>
              <a:off x="1499899" y="3791648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686321F9-2974-439C-B3D5-049936AEE088}"/>
                </a:ext>
              </a:extLst>
            </p:cNvPr>
            <p:cNvSpPr/>
            <p:nvPr/>
          </p:nvSpPr>
          <p:spPr bwMode="auto">
            <a:xfrm>
              <a:off x="4260140" y="5309131"/>
              <a:ext cx="615595" cy="5747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4" name="正方形/長方形 74">
            <a:extLst>
              <a:ext uri="{FF2B5EF4-FFF2-40B4-BE49-F238E27FC236}">
                <a16:creationId xmlns:a16="http://schemas.microsoft.com/office/drawing/2014/main" id="{4B0BB3A4-1754-4953-8B11-CFD121F83E92}"/>
              </a:ext>
            </a:extLst>
          </p:cNvPr>
          <p:cNvSpPr/>
          <p:nvPr/>
        </p:nvSpPr>
        <p:spPr>
          <a:xfrm>
            <a:off x="5664688" y="0"/>
            <a:ext cx="662400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1</a:t>
            </a:r>
            <a:r>
              <a:rPr lang="en-US" altLang="ja-JP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Meiryo UI"/>
              </a:rPr>
              <a:t>6</a:t>
            </a:r>
            <a:r>
              <a:rPr lang="en-US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+mn-lt"/>
              </a:rPr>
              <a:t>  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オープンデータにおける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68DE03-C6ED-4C88-8889-AA23C5EE596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1.6.1.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エンティティ観点での動作概要と業務要件（オープンデータ）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75C9904-4C4B-4E17-B3FF-B8DC91B27080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99280D1-76EF-46B6-BC2A-C61F4E6686FA}"/>
              </a:ext>
            </a:extLst>
          </p:cNvPr>
          <p:cNvSpPr/>
          <p:nvPr/>
        </p:nvSpPr>
        <p:spPr>
          <a:xfrm>
            <a:off x="243619" y="691631"/>
            <a:ext cx="11627735" cy="5949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オープンデータの場合、データ利用者・データ提供者間で契約締結しないため、データ利用企画の横断検索時にデータ利用者を識別しない。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データ準備のデータカタログ公開時、およびデータ利用のオープンデータ提供時、データ提供者の識別は実施。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F294D7E-EB34-40EC-BBB3-8CA4DC870CA0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00261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2BE4F0E8-8766-49AF-9E1D-0AAB5486E7BF}"/>
              </a:ext>
            </a:extLst>
          </p:cNvPr>
          <p:cNvSpPr/>
          <p:nvPr/>
        </p:nvSpPr>
        <p:spPr>
          <a:xfrm>
            <a:off x="243620" y="691631"/>
            <a:ext cx="11685028" cy="8651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(1)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オープンデータ」のデータ連携のユースケースを下図に示す。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オープンデータの場合、データ利用者とデータ提供者の間で契約の締結は不要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であり、横断検索を利用して目的のデータを確認し、</a:t>
            </a:r>
            <a:b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データ提供者からデータの取得（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Web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公開のダウンロード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URL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を指定）が可能。</a:t>
            </a:r>
          </a:p>
        </p:txBody>
      </p:sp>
      <p:sp>
        <p:nvSpPr>
          <p:cNvPr id="157" name="正方形/長方形 74">
            <a:extLst>
              <a:ext uri="{FF2B5EF4-FFF2-40B4-BE49-F238E27FC236}">
                <a16:creationId xmlns:a16="http://schemas.microsoft.com/office/drawing/2014/main" id="{E6820555-8257-4640-8A79-EA69384FB685}"/>
              </a:ext>
            </a:extLst>
          </p:cNvPr>
          <p:cNvSpPr/>
          <p:nvPr/>
        </p:nvSpPr>
        <p:spPr>
          <a:xfrm>
            <a:off x="5592680" y="96"/>
            <a:ext cx="662400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1</a:t>
            </a:r>
            <a:r>
              <a:rPr lang="en-US" altLang="ja-JP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Meiryo UI"/>
              </a:rPr>
              <a:t>6</a:t>
            </a:r>
            <a:r>
              <a:rPr lang="en-US" sz="1600" b="1" dirty="0">
                <a:latin typeface="Meiryo UI"/>
                <a:ea typeface="+mn-lt"/>
              </a:rPr>
              <a:t>.</a:t>
            </a:r>
            <a:r>
              <a:rPr lang="en-US" altLang="ja-JP" sz="1600" b="1" dirty="0">
                <a:latin typeface="Meiryo UI"/>
                <a:ea typeface="+mn-lt"/>
              </a:rPr>
              <a:t>  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オープンデータにおける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22962072-637E-4CD2-B75D-E058BB0264D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1.6.2.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ユースケース（オープンデータ）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90473D81-2E91-4BED-B4CE-8C1558DE59A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1ED4A333-72FC-4D32-BC54-5F4694A31BD6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67314A-EB4C-A43D-A34D-056719C6182A}"/>
              </a:ext>
            </a:extLst>
          </p:cNvPr>
          <p:cNvCxnSpPr>
            <a:cxnSpLocks/>
          </p:cNvCxnSpPr>
          <p:nvPr/>
        </p:nvCxnSpPr>
        <p:spPr bwMode="auto">
          <a:xfrm>
            <a:off x="7896616" y="1832779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162F548-E4F8-8B07-5CC7-9D62430B58EB}"/>
              </a:ext>
            </a:extLst>
          </p:cNvPr>
          <p:cNvGrpSpPr/>
          <p:nvPr/>
        </p:nvGrpSpPr>
        <p:grpSpPr>
          <a:xfrm>
            <a:off x="421192" y="1593803"/>
            <a:ext cx="324234" cy="238975"/>
            <a:chOff x="878551" y="2014581"/>
            <a:chExt cx="401240" cy="295732"/>
          </a:xfrm>
        </p:grpSpPr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08E1843-BF64-D2CF-814C-10B7AE0947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BA9D812-D1CA-1419-F877-5E865DB4BD2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8AC3620-A9B2-5A7F-C16E-D018F41CE269}"/>
              </a:ext>
            </a:extLst>
          </p:cNvPr>
          <p:cNvCxnSpPr>
            <a:cxnSpLocks/>
          </p:cNvCxnSpPr>
          <p:nvPr/>
        </p:nvCxnSpPr>
        <p:spPr bwMode="auto">
          <a:xfrm>
            <a:off x="263680" y="1832779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AB11269-82C3-7E1D-7339-5AECCC414432}"/>
              </a:ext>
            </a:extLst>
          </p:cNvPr>
          <p:cNvSpPr txBox="1"/>
          <p:nvPr/>
        </p:nvSpPr>
        <p:spPr>
          <a:xfrm>
            <a:off x="9074717" y="1537047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B84E9B6-B24C-8C08-1D58-6065FF401695}"/>
              </a:ext>
            </a:extLst>
          </p:cNvPr>
          <p:cNvSpPr txBox="1"/>
          <p:nvPr/>
        </p:nvSpPr>
        <p:spPr>
          <a:xfrm>
            <a:off x="1426874" y="1537047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8AD766F-E03C-8C48-1A9B-271B6C665B2E}"/>
              </a:ext>
            </a:extLst>
          </p:cNvPr>
          <p:cNvSpPr/>
          <p:nvPr/>
        </p:nvSpPr>
        <p:spPr>
          <a:xfrm>
            <a:off x="263679" y="4006390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39A6C70-5A4A-DAC6-7F5E-59E017807A37}"/>
              </a:ext>
            </a:extLst>
          </p:cNvPr>
          <p:cNvSpPr/>
          <p:nvPr/>
        </p:nvSpPr>
        <p:spPr>
          <a:xfrm>
            <a:off x="7897290" y="3180373"/>
            <a:ext cx="3744000" cy="10780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9BC03F2-3A8F-625F-EBFB-77737B17A0B0}"/>
              </a:ext>
            </a:extLst>
          </p:cNvPr>
          <p:cNvSpPr/>
          <p:nvPr/>
        </p:nvSpPr>
        <p:spPr>
          <a:xfrm>
            <a:off x="263679" y="2094327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2E642D6E-C688-0FBE-D3A8-F3B541C069F0}"/>
              </a:ext>
            </a:extLst>
          </p:cNvPr>
          <p:cNvSpPr/>
          <p:nvPr/>
        </p:nvSpPr>
        <p:spPr>
          <a:xfrm>
            <a:off x="7896288" y="2094327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85BAE4C-80CA-4684-B98D-32D72515244E}"/>
              </a:ext>
            </a:extLst>
          </p:cNvPr>
          <p:cNvSpPr/>
          <p:nvPr/>
        </p:nvSpPr>
        <p:spPr>
          <a:xfrm>
            <a:off x="264681" y="3180373"/>
            <a:ext cx="3744000" cy="79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7A5B3E3-A71C-00BE-0ACF-80AAB783AE82}"/>
              </a:ext>
            </a:extLst>
          </p:cNvPr>
          <p:cNvSpPr/>
          <p:nvPr/>
        </p:nvSpPr>
        <p:spPr>
          <a:xfrm>
            <a:off x="7968208" y="232901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C51FEDB-DB81-9F36-58A7-5FEEE36CB858}"/>
              </a:ext>
            </a:extLst>
          </p:cNvPr>
          <p:cNvSpPr/>
          <p:nvPr/>
        </p:nvSpPr>
        <p:spPr>
          <a:xfrm>
            <a:off x="333036" y="288064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4F8E6CD-A187-3AD1-FD8B-1F7970390762}"/>
              </a:ext>
            </a:extLst>
          </p:cNvPr>
          <p:cNvSpPr/>
          <p:nvPr/>
        </p:nvSpPr>
        <p:spPr>
          <a:xfrm>
            <a:off x="7968208" y="26055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9C5EE5B-BA1D-A002-6EA5-83B2D614A5F4}"/>
              </a:ext>
            </a:extLst>
          </p:cNvPr>
          <p:cNvSpPr/>
          <p:nvPr/>
        </p:nvSpPr>
        <p:spPr>
          <a:xfrm>
            <a:off x="7968208" y="288064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861B1016-EB42-1489-E535-683792B20B27}"/>
              </a:ext>
            </a:extLst>
          </p:cNvPr>
          <p:cNvSpPr/>
          <p:nvPr/>
        </p:nvSpPr>
        <p:spPr>
          <a:xfrm>
            <a:off x="334038" y="3463194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公開のダウンロード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を指定して取得依頼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53B014E-BC04-75B8-C9EF-FFC83D596B74}"/>
              </a:ext>
            </a:extLst>
          </p:cNvPr>
          <p:cNvSpPr/>
          <p:nvPr/>
        </p:nvSpPr>
        <p:spPr>
          <a:xfrm>
            <a:off x="7969210" y="372016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5A0EFBC0-DE5D-2016-226E-CC78B475F47C}"/>
              </a:ext>
            </a:extLst>
          </p:cNvPr>
          <p:cNvGrpSpPr/>
          <p:nvPr/>
        </p:nvGrpSpPr>
        <p:grpSpPr>
          <a:xfrm flipH="1">
            <a:off x="11172366" y="1593803"/>
            <a:ext cx="324234" cy="238975"/>
            <a:chOff x="878551" y="2014581"/>
            <a:chExt cx="401240" cy="295732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1179D9AF-7EB8-D374-6A07-61A205CBD9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2EDF827-52A2-AAC2-18CD-A8E24124212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5FF280C6-89C5-4078-2E53-FF9E75451FEF}"/>
              </a:ext>
            </a:extLst>
          </p:cNvPr>
          <p:cNvSpPr/>
          <p:nvPr/>
        </p:nvSpPr>
        <p:spPr>
          <a:xfrm>
            <a:off x="3935206" y="2935572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276D452-F1EE-641D-ED4A-A324DC0D3F87}"/>
              </a:ext>
            </a:extLst>
          </p:cNvPr>
          <p:cNvSpPr/>
          <p:nvPr/>
        </p:nvSpPr>
        <p:spPr>
          <a:xfrm>
            <a:off x="334038" y="372016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76750B-CC83-BCF7-FB8E-5943E6A09E96}"/>
              </a:ext>
            </a:extLst>
          </p:cNvPr>
          <p:cNvCxnSpPr>
            <a:cxnSpLocks/>
          </p:cNvCxnSpPr>
          <p:nvPr/>
        </p:nvCxnSpPr>
        <p:spPr bwMode="auto">
          <a:xfrm>
            <a:off x="3936208" y="383106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50" name="角丸四角形 448">
            <a:extLst>
              <a:ext uri="{FF2B5EF4-FFF2-40B4-BE49-F238E27FC236}">
                <a16:creationId xmlns:a16="http://schemas.microsoft.com/office/drawing/2014/main" id="{CFAFCDB8-E1B4-3FA3-6D08-C14E54283BB3}"/>
              </a:ext>
            </a:extLst>
          </p:cNvPr>
          <p:cNvSpPr/>
          <p:nvPr/>
        </p:nvSpPr>
        <p:spPr>
          <a:xfrm>
            <a:off x="188420" y="1881301"/>
            <a:ext cx="11593588" cy="2413568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F9B2623-6597-7D27-E343-9C4A61BF0779}"/>
              </a:ext>
            </a:extLst>
          </p:cNvPr>
          <p:cNvSpPr txBox="1"/>
          <p:nvPr/>
        </p:nvSpPr>
        <p:spPr>
          <a:xfrm>
            <a:off x="204129" y="1844824"/>
            <a:ext cx="321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提供者コネクタを介したデータ取得のケース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B72820A-DB79-2F8E-E0E2-06D6F1B370F5}"/>
              </a:ext>
            </a:extLst>
          </p:cNvPr>
          <p:cNvSpPr/>
          <p:nvPr/>
        </p:nvSpPr>
        <p:spPr>
          <a:xfrm>
            <a:off x="263679" y="645891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56A07FC-8BF8-DB35-BCE1-3A2199BC60DC}"/>
              </a:ext>
            </a:extLst>
          </p:cNvPr>
          <p:cNvSpPr/>
          <p:nvPr/>
        </p:nvSpPr>
        <p:spPr>
          <a:xfrm>
            <a:off x="7897290" y="5632901"/>
            <a:ext cx="3744000" cy="10780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9FDC2F6-7501-D8B4-C0D0-A4C23B06E373}"/>
              </a:ext>
            </a:extLst>
          </p:cNvPr>
          <p:cNvSpPr/>
          <p:nvPr/>
        </p:nvSpPr>
        <p:spPr>
          <a:xfrm>
            <a:off x="263679" y="4546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ED681E-A3C4-9075-B7AA-7C0186CA51F5}"/>
              </a:ext>
            </a:extLst>
          </p:cNvPr>
          <p:cNvSpPr/>
          <p:nvPr/>
        </p:nvSpPr>
        <p:spPr>
          <a:xfrm>
            <a:off x="7896288" y="4546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9D76F0-430B-7499-9E9C-CC6772FCA1A7}"/>
              </a:ext>
            </a:extLst>
          </p:cNvPr>
          <p:cNvSpPr/>
          <p:nvPr/>
        </p:nvSpPr>
        <p:spPr>
          <a:xfrm>
            <a:off x="264681" y="5632901"/>
            <a:ext cx="3744000" cy="79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A27E71F-4DD6-377F-10AA-56167DC9DF65}"/>
              </a:ext>
            </a:extLst>
          </p:cNvPr>
          <p:cNvSpPr/>
          <p:nvPr/>
        </p:nvSpPr>
        <p:spPr>
          <a:xfrm>
            <a:off x="7968208" y="4781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2D37A03-A7C7-6715-9A81-8A21D7BFE438}"/>
              </a:ext>
            </a:extLst>
          </p:cNvPr>
          <p:cNvSpPr/>
          <p:nvPr/>
        </p:nvSpPr>
        <p:spPr>
          <a:xfrm>
            <a:off x="333036" y="5333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AF09D35-47A8-AD32-FA91-AF7FBEF806EB}"/>
              </a:ext>
            </a:extLst>
          </p:cNvPr>
          <p:cNvSpPr/>
          <p:nvPr/>
        </p:nvSpPr>
        <p:spPr>
          <a:xfrm>
            <a:off x="7968208" y="5333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147D116-258F-7402-D63B-861321FF3AF2}"/>
              </a:ext>
            </a:extLst>
          </p:cNvPr>
          <p:cNvSpPr/>
          <p:nvPr/>
        </p:nvSpPr>
        <p:spPr>
          <a:xfrm>
            <a:off x="334038" y="5915722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公開のダウンロード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を指定して取得依頼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179C77E-C03A-3243-F660-818A81B316D7}"/>
              </a:ext>
            </a:extLst>
          </p:cNvPr>
          <p:cNvSpPr/>
          <p:nvPr/>
        </p:nvSpPr>
        <p:spPr>
          <a:xfrm>
            <a:off x="7969210" y="61726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AA898998-DDBE-CF16-6B30-87869DAFAF48}"/>
              </a:ext>
            </a:extLst>
          </p:cNvPr>
          <p:cNvSpPr/>
          <p:nvPr/>
        </p:nvSpPr>
        <p:spPr>
          <a:xfrm>
            <a:off x="3935206" y="5388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D62229B-B90B-1E71-0907-243DC3B4F179}"/>
              </a:ext>
            </a:extLst>
          </p:cNvPr>
          <p:cNvSpPr/>
          <p:nvPr/>
        </p:nvSpPr>
        <p:spPr>
          <a:xfrm>
            <a:off x="334038" y="61726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6A82481-D0EC-B9EB-4CE4-AAAF81BD5E7C}"/>
              </a:ext>
            </a:extLst>
          </p:cNvPr>
          <p:cNvCxnSpPr>
            <a:cxnSpLocks/>
          </p:cNvCxnSpPr>
          <p:nvPr/>
        </p:nvCxnSpPr>
        <p:spPr bwMode="auto">
          <a:xfrm>
            <a:off x="3936208" y="628359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88" name="角丸四角形 448">
            <a:extLst>
              <a:ext uri="{FF2B5EF4-FFF2-40B4-BE49-F238E27FC236}">
                <a16:creationId xmlns:a16="http://schemas.microsoft.com/office/drawing/2014/main" id="{EA2792A4-BF49-4D1B-2591-E7207FC6AFA8}"/>
              </a:ext>
            </a:extLst>
          </p:cNvPr>
          <p:cNvSpPr/>
          <p:nvPr/>
        </p:nvSpPr>
        <p:spPr>
          <a:xfrm>
            <a:off x="188420" y="4333829"/>
            <a:ext cx="11593588" cy="2413568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9CECC52-AADD-0510-D63E-BDA6F7A843C4}"/>
              </a:ext>
            </a:extLst>
          </p:cNvPr>
          <p:cNvSpPr txBox="1"/>
          <p:nvPr/>
        </p:nvSpPr>
        <p:spPr>
          <a:xfrm>
            <a:off x="204129" y="4297352"/>
            <a:ext cx="538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</a:t>
            </a:r>
            <a:r>
              <a:rPr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さない</a:t>
            </a:r>
            <a:r>
              <a:rPr kumimoji="1" lang="ja-JP" altLang="en-US" sz="1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データ取得のケース</a:t>
            </a: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659265E4-F5C3-E468-BA04-F2DCAF75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265" y="2722790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Rectangle 69">
            <a:extLst>
              <a:ext uri="{FF2B5EF4-FFF2-40B4-BE49-F238E27FC236}">
                <a16:creationId xmlns:a16="http://schemas.microsoft.com/office/drawing/2014/main" id="{FF99B49A-6163-9BC0-893A-6B5D510C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96" y="5175318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84474899-B9BE-A0FB-712E-E94E7EBA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708" y="3603091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A1750EC7-A9D5-FD95-96E9-2ABA7901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521" y="605061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50A934F-8BCE-D450-F2F2-9521EB01AFCD}"/>
              </a:ext>
            </a:extLst>
          </p:cNvPr>
          <p:cNvGrpSpPr/>
          <p:nvPr/>
        </p:nvGrpSpPr>
        <p:grpSpPr>
          <a:xfrm>
            <a:off x="4012479" y="1579366"/>
            <a:ext cx="3856238" cy="255377"/>
            <a:chOff x="4012151" y="1851558"/>
            <a:chExt cx="3856238" cy="255377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9373F7C-8910-7556-7D99-A4F61F2B27E0}"/>
                </a:ext>
              </a:extLst>
            </p:cNvPr>
            <p:cNvGrpSpPr/>
            <p:nvPr/>
          </p:nvGrpSpPr>
          <p:grpSpPr>
            <a:xfrm>
              <a:off x="4012151" y="1851558"/>
              <a:ext cx="3856238" cy="255377"/>
              <a:chOff x="4012151" y="1851558"/>
              <a:chExt cx="3856238" cy="255377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4446624E-FBB8-7994-5130-167CA461C99E}"/>
                  </a:ext>
                </a:extLst>
              </p:cNvPr>
              <p:cNvSpPr/>
              <p:nvPr/>
            </p:nvSpPr>
            <p:spPr>
              <a:xfrm>
                <a:off x="4064579" y="1854935"/>
                <a:ext cx="380381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ja-JP" altLang="en-US" sz="985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45EABF2-F4F3-5A64-0143-6EEC246B6D30}"/>
                  </a:ext>
                </a:extLst>
              </p:cNvPr>
              <p:cNvSpPr txBox="1"/>
              <p:nvPr/>
            </p:nvSpPr>
            <p:spPr>
              <a:xfrm>
                <a:off x="4012151" y="1851558"/>
                <a:ext cx="49243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凡例</a:t>
                </a:r>
              </a:p>
            </p:txBody>
          </p: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63A4291D-89F7-CEE2-6881-188CD24F3C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41388" y="1981166"/>
                <a:ext cx="36000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6F5E083-4837-C8B4-B873-BE703450896D}"/>
                  </a:ext>
                </a:extLst>
              </p:cNvPr>
              <p:cNvSpPr txBox="1"/>
              <p:nvPr/>
            </p:nvSpPr>
            <p:spPr>
              <a:xfrm>
                <a:off x="4764379" y="1851917"/>
                <a:ext cx="191672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契約・認可に係らない業務の流れ</a:t>
                </a:r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29628795-CEA8-EFE3-A116-8210071E198B}"/>
                  </a:ext>
                </a:extLst>
              </p:cNvPr>
              <p:cNvSpPr/>
              <p:nvPr/>
            </p:nvSpPr>
            <p:spPr>
              <a:xfrm>
                <a:off x="6808401" y="1870938"/>
                <a:ext cx="93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id="{C3CDD70B-C55F-D623-5E7E-56C2B455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376" y="1875543"/>
              <a:ext cx="6360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7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7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5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C4C486-2D5D-4763-BB26-F5FCDA38349D}"/>
              </a:ext>
            </a:extLst>
          </p:cNvPr>
          <p:cNvSpPr/>
          <p:nvPr/>
        </p:nvSpPr>
        <p:spPr bwMode="auto">
          <a:xfrm>
            <a:off x="273296" y="5229360"/>
            <a:ext cx="5944172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AEC3EB-6297-4B93-AA41-79928FB5CE1B}"/>
              </a:ext>
            </a:extLst>
          </p:cNvPr>
          <p:cNvSpPr/>
          <p:nvPr/>
        </p:nvSpPr>
        <p:spPr bwMode="auto">
          <a:xfrm>
            <a:off x="279741" y="3505200"/>
            <a:ext cx="5931282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644B88-EB4C-4542-B917-08A9EC8DEC8D}"/>
              </a:ext>
            </a:extLst>
          </p:cNvPr>
          <p:cNvSpPr/>
          <p:nvPr/>
        </p:nvSpPr>
        <p:spPr bwMode="auto">
          <a:xfrm>
            <a:off x="281027" y="1780623"/>
            <a:ext cx="5928711" cy="14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雲 11">
            <a:extLst>
              <a:ext uri="{FF2B5EF4-FFF2-40B4-BE49-F238E27FC236}">
                <a16:creationId xmlns:a16="http://schemas.microsoft.com/office/drawing/2014/main" id="{52691BCD-C145-4B71-AAF5-53D3E4243601}"/>
              </a:ext>
            </a:extLst>
          </p:cNvPr>
          <p:cNvSpPr/>
          <p:nvPr/>
        </p:nvSpPr>
        <p:spPr bwMode="auto">
          <a:xfrm>
            <a:off x="2378766" y="2286277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C30C66-BF0B-4488-813E-15C0019DED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719736" y="2663544"/>
            <a:ext cx="149163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E5AE658-0D52-473B-BC3C-EBBB8AEB1A1C}"/>
              </a:ext>
            </a:extLst>
          </p:cNvPr>
          <p:cNvSpPr txBox="1"/>
          <p:nvPr/>
        </p:nvSpPr>
        <p:spPr>
          <a:xfrm>
            <a:off x="227466" y="1780624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D78E6D-72C4-4FBF-AB5B-BA57DD4B3D94}"/>
              </a:ext>
            </a:extLst>
          </p:cNvPr>
          <p:cNvSpPr txBox="1"/>
          <p:nvPr/>
        </p:nvSpPr>
        <p:spPr>
          <a:xfrm>
            <a:off x="5196953" y="1777070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F7958EE-B6D7-444E-9EAB-D5C95E606325}"/>
              </a:ext>
            </a:extLst>
          </p:cNvPr>
          <p:cNvSpPr/>
          <p:nvPr/>
        </p:nvSpPr>
        <p:spPr>
          <a:xfrm>
            <a:off x="6346665" y="5229360"/>
            <a:ext cx="5524689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サービス事業者はデータ提供者を識別し、真正性を検証。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サービス事業者は、データ提供者が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)』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と指定したデータを取得する場合、データ利用者を識別し、真正性を検証。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サービス事業者、データ提供者が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)』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と指定し、かつ、データ提供者の許可がある場合、データをデータ提供者からデータ利用者に連携。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E30B8A7-6177-4A4A-936C-85CD71BFC5D3}"/>
              </a:ext>
            </a:extLst>
          </p:cNvPr>
          <p:cNvSpPr/>
          <p:nvPr/>
        </p:nvSpPr>
        <p:spPr>
          <a:xfrm>
            <a:off x="6346666" y="3505200"/>
            <a:ext cx="5524688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サービス事業者はデータ利用者を識別することなく、カタログを提供。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横断検索機能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0021FA7-EB0E-4385-A5EF-CA3BE4673DB7}"/>
              </a:ext>
            </a:extLst>
          </p:cNvPr>
          <p:cNvSpPr/>
          <p:nvPr/>
        </p:nvSpPr>
        <p:spPr>
          <a:xfrm>
            <a:off x="6346667" y="1781040"/>
            <a:ext cx="5524687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サービス事業者は、データ提供者のカタログであることを検証。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サービスはデータ提供者を識別し、真正性を検証。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40E82B-48AB-45FB-89A4-497260C19F5A}"/>
              </a:ext>
            </a:extLst>
          </p:cNvPr>
          <p:cNvSpPr/>
          <p:nvPr/>
        </p:nvSpPr>
        <p:spPr bwMode="auto">
          <a:xfrm>
            <a:off x="192117" y="1491237"/>
            <a:ext cx="1084263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3BC5FF-3AF3-4260-97C9-B132C19D9435}"/>
              </a:ext>
            </a:extLst>
          </p:cNvPr>
          <p:cNvSpPr/>
          <p:nvPr/>
        </p:nvSpPr>
        <p:spPr bwMode="auto">
          <a:xfrm>
            <a:off x="192117" y="3217175"/>
            <a:ext cx="1318382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55C53A9-6534-4436-857D-DFC386D7AFD5}"/>
              </a:ext>
            </a:extLst>
          </p:cNvPr>
          <p:cNvSpPr/>
          <p:nvPr/>
        </p:nvSpPr>
        <p:spPr bwMode="auto">
          <a:xfrm>
            <a:off x="192117" y="4942695"/>
            <a:ext cx="1084263" cy="358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AD603A-561C-463C-9186-146D61106437}"/>
              </a:ext>
            </a:extLst>
          </p:cNvPr>
          <p:cNvGrpSpPr/>
          <p:nvPr/>
        </p:nvGrpSpPr>
        <p:grpSpPr>
          <a:xfrm flipH="1">
            <a:off x="5123608" y="2497375"/>
            <a:ext cx="943050" cy="580511"/>
            <a:chOff x="9212190" y="2026752"/>
            <a:chExt cx="359719" cy="219419"/>
          </a:xfrm>
        </p:grpSpPr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07BE73EA-40DF-4A01-8C4C-C964E0E5A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C457160-A31B-4D79-9DE7-903EA064FAD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522814E-F7DA-408A-99B5-F41C932E8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368664" y="4377023"/>
            <a:ext cx="11157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240B7D3-DB4A-4A73-87ED-0CB60960DED4}"/>
              </a:ext>
            </a:extLst>
          </p:cNvPr>
          <p:cNvSpPr txBox="1"/>
          <p:nvPr/>
        </p:nvSpPr>
        <p:spPr>
          <a:xfrm>
            <a:off x="227466" y="3515200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0EDDA45-C299-4FE7-B526-A1144E67C036}"/>
              </a:ext>
            </a:extLst>
          </p:cNvPr>
          <p:cNvSpPr txBox="1"/>
          <p:nvPr/>
        </p:nvSpPr>
        <p:spPr>
          <a:xfrm>
            <a:off x="5196953" y="3511646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68CAB82-9AC4-4ACC-BFAE-1A60B94F9892}"/>
              </a:ext>
            </a:extLst>
          </p:cNvPr>
          <p:cNvGrpSpPr/>
          <p:nvPr/>
        </p:nvGrpSpPr>
        <p:grpSpPr>
          <a:xfrm>
            <a:off x="423703" y="4203831"/>
            <a:ext cx="943050" cy="580511"/>
            <a:chOff x="9212190" y="2026752"/>
            <a:chExt cx="359719" cy="219419"/>
          </a:xfrm>
        </p:grpSpPr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F559756B-E073-40FE-B1B9-652B13FFED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FA53070F-A211-43A5-AE8C-983C784A471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25A154D-66BF-4F1E-823B-98F8A817CB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66753" y="6109315"/>
            <a:ext cx="3844621" cy="687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FAB730B-7215-44BD-ADE6-45479F17F50F}"/>
              </a:ext>
            </a:extLst>
          </p:cNvPr>
          <p:cNvSpPr txBox="1"/>
          <p:nvPr/>
        </p:nvSpPr>
        <p:spPr>
          <a:xfrm>
            <a:off x="227466" y="5245541"/>
            <a:ext cx="106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EC95E93-95EC-485F-AE61-ADD5530DC994}"/>
              </a:ext>
            </a:extLst>
          </p:cNvPr>
          <p:cNvSpPr txBox="1"/>
          <p:nvPr/>
        </p:nvSpPr>
        <p:spPr>
          <a:xfrm>
            <a:off x="5196953" y="5241987"/>
            <a:ext cx="101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A5FEA4C-AF4A-41DC-9AAE-282C532D8763}"/>
              </a:ext>
            </a:extLst>
          </p:cNvPr>
          <p:cNvGrpSpPr/>
          <p:nvPr/>
        </p:nvGrpSpPr>
        <p:grpSpPr>
          <a:xfrm flipH="1">
            <a:off x="5123608" y="5946360"/>
            <a:ext cx="943050" cy="580511"/>
            <a:chOff x="9212190" y="2026752"/>
            <a:chExt cx="359719" cy="219419"/>
          </a:xfrm>
        </p:grpSpPr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F2A83F44-E4BF-479A-B687-9DE6FDE1FA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7FA6EE20-C656-413B-B663-1AB34CF636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2E30400-7F70-4FC5-8EF6-DFF455CD2687}"/>
              </a:ext>
            </a:extLst>
          </p:cNvPr>
          <p:cNvGrpSpPr/>
          <p:nvPr/>
        </p:nvGrpSpPr>
        <p:grpSpPr>
          <a:xfrm>
            <a:off x="423703" y="5946360"/>
            <a:ext cx="943050" cy="580511"/>
            <a:chOff x="9212190" y="2026752"/>
            <a:chExt cx="359719" cy="219419"/>
          </a:xfrm>
        </p:grpSpPr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F68E9D22-5BE3-4AB0-A354-C86CD10A94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BF5E9D5-C832-4344-B406-48DA5D7FC3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4" name="雲 73">
            <a:extLst>
              <a:ext uri="{FF2B5EF4-FFF2-40B4-BE49-F238E27FC236}">
                <a16:creationId xmlns:a16="http://schemas.microsoft.com/office/drawing/2014/main" id="{5C30EB06-F855-4260-B39C-A37E1AAD9239}"/>
              </a:ext>
            </a:extLst>
          </p:cNvPr>
          <p:cNvSpPr/>
          <p:nvPr/>
        </p:nvSpPr>
        <p:spPr bwMode="auto">
          <a:xfrm>
            <a:off x="2377684" y="3919013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sp>
        <p:nvSpPr>
          <p:cNvPr id="75" name="雲 74">
            <a:extLst>
              <a:ext uri="{FF2B5EF4-FFF2-40B4-BE49-F238E27FC236}">
                <a16:creationId xmlns:a16="http://schemas.microsoft.com/office/drawing/2014/main" id="{A2DEE1EB-420E-4BD0-873D-DC9C770D1274}"/>
              </a:ext>
            </a:extLst>
          </p:cNvPr>
          <p:cNvSpPr/>
          <p:nvPr/>
        </p:nvSpPr>
        <p:spPr bwMode="auto">
          <a:xfrm>
            <a:off x="2377684" y="5639024"/>
            <a:ext cx="1733232" cy="85469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サービス事業者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5FCB3B-A6E4-4F92-BABE-CFDFCC8673A2}"/>
              </a:ext>
            </a:extLst>
          </p:cNvPr>
          <p:cNvGrpSpPr/>
          <p:nvPr/>
        </p:nvGrpSpPr>
        <p:grpSpPr>
          <a:xfrm>
            <a:off x="423703" y="2497375"/>
            <a:ext cx="943050" cy="580511"/>
            <a:chOff x="9212190" y="2026752"/>
            <a:chExt cx="359719" cy="219419"/>
          </a:xfrm>
        </p:grpSpPr>
        <p:sp>
          <p:nvSpPr>
            <p:cNvPr id="79" name="Oval 6">
              <a:extLst>
                <a:ext uri="{FF2B5EF4-FFF2-40B4-BE49-F238E27FC236}">
                  <a16:creationId xmlns:a16="http://schemas.microsoft.com/office/drawing/2014/main" id="{B322F6F7-7D9F-493F-832C-5CB0723F39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7D5A86EF-6FEB-4164-9F4F-C7B8E249955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48F020C-620E-4103-9BB3-B4F50C9B4E46}"/>
              </a:ext>
            </a:extLst>
          </p:cNvPr>
          <p:cNvGrpSpPr/>
          <p:nvPr/>
        </p:nvGrpSpPr>
        <p:grpSpPr>
          <a:xfrm flipH="1">
            <a:off x="5123608" y="4216641"/>
            <a:ext cx="943050" cy="580511"/>
            <a:chOff x="9212190" y="2026752"/>
            <a:chExt cx="359719" cy="219419"/>
          </a:xfrm>
        </p:grpSpPr>
        <p:sp>
          <p:nvSpPr>
            <p:cNvPr id="82" name="Oval 6">
              <a:extLst>
                <a:ext uri="{FF2B5EF4-FFF2-40B4-BE49-F238E27FC236}">
                  <a16:creationId xmlns:a16="http://schemas.microsoft.com/office/drawing/2014/main" id="{DEAEE6AB-FD7A-4704-BB2B-955C7EED5A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7D8CEBA8-5F8C-45AE-B385-6FC4CB92FD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2" name="フローチャート: 書類 51">
            <a:extLst>
              <a:ext uri="{FF2B5EF4-FFF2-40B4-BE49-F238E27FC236}">
                <a16:creationId xmlns:a16="http://schemas.microsoft.com/office/drawing/2014/main" id="{9DA8950B-06A2-4EBD-A1C9-F40D541EA23D}"/>
              </a:ext>
            </a:extLst>
          </p:cNvPr>
          <p:cNvSpPr/>
          <p:nvPr/>
        </p:nvSpPr>
        <p:spPr>
          <a:xfrm>
            <a:off x="3861962" y="2434995"/>
            <a:ext cx="664756" cy="47065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61" name="フローチャート: 書類 60">
            <a:extLst>
              <a:ext uri="{FF2B5EF4-FFF2-40B4-BE49-F238E27FC236}">
                <a16:creationId xmlns:a16="http://schemas.microsoft.com/office/drawing/2014/main" id="{225B58B1-CDE2-4986-9CDC-4DEF0C658756}"/>
              </a:ext>
            </a:extLst>
          </p:cNvPr>
          <p:cNvSpPr/>
          <p:nvPr/>
        </p:nvSpPr>
        <p:spPr>
          <a:xfrm>
            <a:off x="1594151" y="4111030"/>
            <a:ext cx="664756" cy="47065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72" name="円柱 71">
            <a:extLst>
              <a:ext uri="{FF2B5EF4-FFF2-40B4-BE49-F238E27FC236}">
                <a16:creationId xmlns:a16="http://schemas.microsoft.com/office/drawing/2014/main" id="{686321F9-2974-439C-B3D5-049936AEE088}"/>
              </a:ext>
            </a:extLst>
          </p:cNvPr>
          <p:cNvSpPr/>
          <p:nvPr/>
        </p:nvSpPr>
        <p:spPr bwMode="auto">
          <a:xfrm>
            <a:off x="4329308" y="5778988"/>
            <a:ext cx="610001" cy="574763"/>
          </a:xfrm>
          <a:prstGeom prst="can">
            <a:avLst/>
          </a:prstGeom>
          <a:solidFill>
            <a:schemeClr val="bg1"/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F68DE03-C6ED-4C88-8889-AA23C5EE5964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1.7.1.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75C9904-4C4B-4E17-B3FF-B8DC91B27080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F294D7E-EB34-40EC-BBB3-8CA4DC870CA0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1F5FB9F-83A5-7A1B-B988-16E22335525E}"/>
              </a:ext>
            </a:extLst>
          </p:cNvPr>
          <p:cNvSpPr/>
          <p:nvPr/>
        </p:nvSpPr>
        <p:spPr>
          <a:xfrm>
            <a:off x="243619" y="691630"/>
            <a:ext cx="11627735" cy="83594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の場合、データ利用者はデータ提供者のデータ取得許可が必要になるため、データ利用の詳細検索時にデータ利用者を識別。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データ準備のデータカタログ公開時、およびデータ利用の限定データ提供時に、データ利用者の識別を実施。</a:t>
            </a:r>
          </a:p>
        </p:txBody>
      </p:sp>
      <p:sp>
        <p:nvSpPr>
          <p:cNvPr id="87" name="四角形: メモ 86">
            <a:extLst>
              <a:ext uri="{FF2B5EF4-FFF2-40B4-BE49-F238E27FC236}">
                <a16:creationId xmlns:a16="http://schemas.microsoft.com/office/drawing/2014/main" id="{FEA508B7-BD9F-283D-A673-6DD4644F81A1}"/>
              </a:ext>
            </a:extLst>
          </p:cNvPr>
          <p:cNvSpPr/>
          <p:nvPr/>
        </p:nvSpPr>
        <p:spPr bwMode="auto">
          <a:xfrm>
            <a:off x="4567122" y="2277414"/>
            <a:ext cx="529706" cy="72028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74">
            <a:extLst>
              <a:ext uri="{FF2B5EF4-FFF2-40B4-BE49-F238E27FC236}">
                <a16:creationId xmlns:a16="http://schemas.microsoft.com/office/drawing/2014/main" id="{30F96BDE-256D-771B-059A-F6F152F39C51}"/>
              </a:ext>
            </a:extLst>
          </p:cNvPr>
          <p:cNvSpPr/>
          <p:nvPr/>
        </p:nvSpPr>
        <p:spPr>
          <a:xfrm>
            <a:off x="5447928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7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67846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362F21A-87C5-476E-8356-6D3088E47615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1.7.2.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B15E3D4-9720-4E13-BC2B-C106B99D4AD8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E4EE543-B456-4FE5-952F-6AD0066C727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8749A88-A898-3DB6-DCDC-4C6C0FDC3EE6}"/>
              </a:ext>
            </a:extLst>
          </p:cNvPr>
          <p:cNvSpPr/>
          <p:nvPr/>
        </p:nvSpPr>
        <p:spPr>
          <a:xfrm>
            <a:off x="243620" y="691630"/>
            <a:ext cx="11469004" cy="1102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取引市場を利用しない場合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」のデータ連携のユースケース下図に示す。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取引市場を利用しない場合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</a:t>
            </a: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データ利用者はデータ提供者のデータ利用許諾が必要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データ利用者は横断検索を利用して目的のデータを確認後、データ提供者からの認可のもと、コネクタにてデータの取得（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が可能。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2123A8B-3E14-4CE2-925F-8EF3E7BAD2BB}"/>
              </a:ext>
            </a:extLst>
          </p:cNvPr>
          <p:cNvCxnSpPr>
            <a:cxnSpLocks/>
          </p:cNvCxnSpPr>
          <p:nvPr/>
        </p:nvCxnSpPr>
        <p:spPr bwMode="auto">
          <a:xfrm>
            <a:off x="7896616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DEB8DA4A-D8F2-593F-F234-14186AE1BCED}"/>
              </a:ext>
            </a:extLst>
          </p:cNvPr>
          <p:cNvGrpSpPr/>
          <p:nvPr/>
        </p:nvGrpSpPr>
        <p:grpSpPr>
          <a:xfrm>
            <a:off x="421192" y="1829572"/>
            <a:ext cx="324234" cy="238975"/>
            <a:chOff x="878551" y="2014581"/>
            <a:chExt cx="401240" cy="295732"/>
          </a:xfrm>
        </p:grpSpPr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F2B1F789-B422-10D6-DC85-2CAFA9B680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F32EA3D-3D7D-C86B-1242-B141CB529F2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F908EB0-636B-95C2-39C9-B93CACB20B14}"/>
              </a:ext>
            </a:extLst>
          </p:cNvPr>
          <p:cNvCxnSpPr>
            <a:cxnSpLocks/>
          </p:cNvCxnSpPr>
          <p:nvPr/>
        </p:nvCxnSpPr>
        <p:spPr bwMode="auto">
          <a:xfrm>
            <a:off x="263680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873B15D-C5A1-EA20-F953-8CDA0AA600AA}"/>
              </a:ext>
            </a:extLst>
          </p:cNvPr>
          <p:cNvSpPr txBox="1"/>
          <p:nvPr/>
        </p:nvSpPr>
        <p:spPr>
          <a:xfrm>
            <a:off x="9074717" y="1772816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D584E61-188C-ADB5-09E8-5C51CD7E8E28}"/>
              </a:ext>
            </a:extLst>
          </p:cNvPr>
          <p:cNvSpPr txBox="1"/>
          <p:nvPr/>
        </p:nvSpPr>
        <p:spPr>
          <a:xfrm>
            <a:off x="1426874" y="1772816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3D1B834-C72C-13EA-EB54-D5FAA7C3B868}"/>
              </a:ext>
            </a:extLst>
          </p:cNvPr>
          <p:cNvSpPr/>
          <p:nvPr/>
        </p:nvSpPr>
        <p:spPr>
          <a:xfrm>
            <a:off x="263679" y="612508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162B596-A892-89C9-B932-4A7EE5AFCABB}"/>
              </a:ext>
            </a:extLst>
          </p:cNvPr>
          <p:cNvSpPr/>
          <p:nvPr/>
        </p:nvSpPr>
        <p:spPr>
          <a:xfrm>
            <a:off x="7896288" y="5337296"/>
            <a:ext cx="3744000" cy="1039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BB2C696-70F0-3B10-0CD8-D9D660F6ACB8}"/>
              </a:ext>
            </a:extLst>
          </p:cNvPr>
          <p:cNvSpPr/>
          <p:nvPr/>
        </p:nvSpPr>
        <p:spPr>
          <a:xfrm>
            <a:off x="263679" y="6408207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F5CF92B-BA82-5A5E-855B-9C87E9AB74EA}"/>
              </a:ext>
            </a:extLst>
          </p:cNvPr>
          <p:cNvSpPr/>
          <p:nvPr/>
        </p:nvSpPr>
        <p:spPr>
          <a:xfrm>
            <a:off x="7896288" y="640820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8990C44-71F8-9377-F6A0-1F4D2498ACE1}"/>
              </a:ext>
            </a:extLst>
          </p:cNvPr>
          <p:cNvSpPr/>
          <p:nvPr/>
        </p:nvSpPr>
        <p:spPr>
          <a:xfrm>
            <a:off x="263679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708D967-5A72-FBDD-8741-0E8668C75028}"/>
              </a:ext>
            </a:extLst>
          </p:cNvPr>
          <p:cNvSpPr/>
          <p:nvPr/>
        </p:nvSpPr>
        <p:spPr>
          <a:xfrm>
            <a:off x="7896288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B6E7E1C7-CFFC-367A-0E38-31B8DA938C4B}"/>
              </a:ext>
            </a:extLst>
          </p:cNvPr>
          <p:cNvSpPr/>
          <p:nvPr/>
        </p:nvSpPr>
        <p:spPr>
          <a:xfrm>
            <a:off x="263679" y="3230137"/>
            <a:ext cx="3744000" cy="1528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8E17D8-5C44-4481-4F45-3EF5BBB62949}"/>
              </a:ext>
            </a:extLst>
          </p:cNvPr>
          <p:cNvSpPr/>
          <p:nvPr/>
        </p:nvSpPr>
        <p:spPr>
          <a:xfrm>
            <a:off x="7896288" y="3230137"/>
            <a:ext cx="3744000" cy="1528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4E415D6-CA43-E3C9-256D-DC35B7A88EE0}"/>
              </a:ext>
            </a:extLst>
          </p:cNvPr>
          <p:cNvSpPr/>
          <p:nvPr/>
        </p:nvSpPr>
        <p:spPr>
          <a:xfrm>
            <a:off x="263679" y="4793918"/>
            <a:ext cx="374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305FC96-2CAE-6030-B7B0-B510C4C4A2F7}"/>
              </a:ext>
            </a:extLst>
          </p:cNvPr>
          <p:cNvSpPr/>
          <p:nvPr/>
        </p:nvSpPr>
        <p:spPr>
          <a:xfrm>
            <a:off x="7896288" y="4793918"/>
            <a:ext cx="3744000" cy="508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AB942F3-03BE-C42D-7668-CBCC19416205}"/>
              </a:ext>
            </a:extLst>
          </p:cNvPr>
          <p:cNvSpPr/>
          <p:nvPr/>
        </p:nvSpPr>
        <p:spPr>
          <a:xfrm>
            <a:off x="7968208" y="2367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2F3919E-863F-BFDE-3233-EDA74DA76A8C}"/>
              </a:ext>
            </a:extLst>
          </p:cNvPr>
          <p:cNvSpPr/>
          <p:nvPr/>
        </p:nvSpPr>
        <p:spPr>
          <a:xfrm>
            <a:off x="333036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CBA541A-C231-0EBC-2DE7-68BCEF0EFF33}"/>
              </a:ext>
            </a:extLst>
          </p:cNvPr>
          <p:cNvSpPr/>
          <p:nvPr/>
        </p:nvSpPr>
        <p:spPr>
          <a:xfrm>
            <a:off x="7968208" y="264408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3CECB7C-EFEF-5F5E-860D-79DABE6C937B}"/>
              </a:ext>
            </a:extLst>
          </p:cNvPr>
          <p:cNvSpPr/>
          <p:nvPr/>
        </p:nvSpPr>
        <p:spPr>
          <a:xfrm>
            <a:off x="7968208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C1D4D6F-4E46-A87C-78B4-8118735B5F01}"/>
              </a:ext>
            </a:extLst>
          </p:cNvPr>
          <p:cNvSpPr/>
          <p:nvPr/>
        </p:nvSpPr>
        <p:spPr>
          <a:xfrm>
            <a:off x="333036" y="5041005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利用者コネクタを使用したデータ取得依頼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43C116F9-ECFB-8D62-9849-C93746A4F8A9}"/>
              </a:ext>
            </a:extLst>
          </p:cNvPr>
          <p:cNvSpPr/>
          <p:nvPr/>
        </p:nvSpPr>
        <p:spPr>
          <a:xfrm>
            <a:off x="7968208" y="505395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CBFBA3-A357-EB6E-DE84-3B231CEC9B5B}"/>
              </a:ext>
            </a:extLst>
          </p:cNvPr>
          <p:cNvSpPr/>
          <p:nvPr/>
        </p:nvSpPr>
        <p:spPr>
          <a:xfrm>
            <a:off x="7968208" y="556056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提供データの抽出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15C035C1-E335-13D0-F710-B33456218D03}"/>
              </a:ext>
            </a:extLst>
          </p:cNvPr>
          <p:cNvSpPr/>
          <p:nvPr/>
        </p:nvSpPr>
        <p:spPr>
          <a:xfrm>
            <a:off x="7968208" y="42197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ABCEFE1-390F-38E0-1D57-C98F0123DD93}"/>
              </a:ext>
            </a:extLst>
          </p:cNvPr>
          <p:cNvSpPr/>
          <p:nvPr/>
        </p:nvSpPr>
        <p:spPr>
          <a:xfrm>
            <a:off x="7968208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BEACEFD-6B68-3574-3B68-8D8033C866A8}"/>
              </a:ext>
            </a:extLst>
          </p:cNvPr>
          <p:cNvSpPr/>
          <p:nvPr/>
        </p:nvSpPr>
        <p:spPr>
          <a:xfrm>
            <a:off x="333036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48473D46-C757-1737-8BF8-0091E27644B0}"/>
              </a:ext>
            </a:extLst>
          </p:cNvPr>
          <p:cNvGrpSpPr/>
          <p:nvPr/>
        </p:nvGrpSpPr>
        <p:grpSpPr>
          <a:xfrm flipH="1">
            <a:off x="11172366" y="1829572"/>
            <a:ext cx="324234" cy="238975"/>
            <a:chOff x="878551" y="2014581"/>
            <a:chExt cx="401240" cy="295732"/>
          </a:xfrm>
        </p:grpSpPr>
        <p:sp>
          <p:nvSpPr>
            <p:cNvPr id="133" name="Oval 6">
              <a:extLst>
                <a:ext uri="{FF2B5EF4-FFF2-40B4-BE49-F238E27FC236}">
                  <a16:creationId xmlns:a16="http://schemas.microsoft.com/office/drawing/2014/main" id="{668A5778-D3A3-284C-A855-42BE46D752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B581761B-2AB5-D764-FD48-39C91E17D03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3614081-0ECE-C6F0-0E03-8F6848EF12B8}"/>
              </a:ext>
            </a:extLst>
          </p:cNvPr>
          <p:cNvSpPr/>
          <p:nvPr/>
        </p:nvSpPr>
        <p:spPr>
          <a:xfrm>
            <a:off x="341257" y="4222991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5939327F-4300-436E-93C9-3B838820BEC0}"/>
              </a:ext>
            </a:extLst>
          </p:cNvPr>
          <p:cNvSpPr/>
          <p:nvPr/>
        </p:nvSpPr>
        <p:spPr>
          <a:xfrm>
            <a:off x="3923508" y="2974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437F1FD-BC74-C1F2-02AA-AD842183B0D7}"/>
              </a:ext>
            </a:extLst>
          </p:cNvPr>
          <p:cNvCxnSpPr>
            <a:cxnSpLocks/>
          </p:cNvCxnSpPr>
          <p:nvPr/>
        </p:nvCxnSpPr>
        <p:spPr bwMode="auto">
          <a:xfrm>
            <a:off x="3929858" y="433389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98569EA-1C6F-1023-D044-06E9C66B1A2F}"/>
              </a:ext>
            </a:extLst>
          </p:cNvPr>
          <p:cNvCxnSpPr>
            <a:cxnSpLocks/>
          </p:cNvCxnSpPr>
          <p:nvPr/>
        </p:nvCxnSpPr>
        <p:spPr bwMode="auto">
          <a:xfrm>
            <a:off x="3929858" y="515719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3186970D-C106-A6BD-0639-9CAA44EA0578}"/>
              </a:ext>
            </a:extLst>
          </p:cNvPr>
          <p:cNvCxnSpPr>
            <a:cxnSpLocks/>
          </p:cNvCxnSpPr>
          <p:nvPr/>
        </p:nvCxnSpPr>
        <p:spPr bwMode="auto">
          <a:xfrm>
            <a:off x="3929858" y="594928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B742448F-E76B-A40C-36BA-6EDF9DAC00FC}"/>
              </a:ext>
            </a:extLst>
          </p:cNvPr>
          <p:cNvSpPr/>
          <p:nvPr/>
        </p:nvSpPr>
        <p:spPr>
          <a:xfrm>
            <a:off x="7968208" y="365517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認可情報登録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2974274-BE22-3E9E-2392-98B1ADC8DF30}"/>
              </a:ext>
            </a:extLst>
          </p:cNvPr>
          <p:cNvSpPr/>
          <p:nvPr/>
        </p:nvSpPr>
        <p:spPr>
          <a:xfrm>
            <a:off x="333036" y="365517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データ取得認可依頼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83D9A298-B288-CD26-22C0-400CDAFE1C1A}"/>
              </a:ext>
            </a:extLst>
          </p:cNvPr>
          <p:cNvCxnSpPr>
            <a:cxnSpLocks/>
          </p:cNvCxnSpPr>
          <p:nvPr/>
        </p:nvCxnSpPr>
        <p:spPr bwMode="auto">
          <a:xfrm>
            <a:off x="3929858" y="3766069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63" name="Rectangle 69">
            <a:extLst>
              <a:ext uri="{FF2B5EF4-FFF2-40B4-BE49-F238E27FC236}">
                <a16:creationId xmlns:a16="http://schemas.microsoft.com/office/drawing/2014/main" id="{6318D175-1473-7CE2-918B-34DE03C1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13" y="2758543"/>
            <a:ext cx="29575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1B8A1CDC-F93E-A752-473A-2D7236236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02" y="578236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D09CE02-F60F-C9D0-2AC8-3BCFD817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378" y="41490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08230AE8-B9EB-C2CF-6C08-B804064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02" y="357301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データ取得認可の依頼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Rectangle 69">
            <a:extLst>
              <a:ext uri="{FF2B5EF4-FFF2-40B4-BE49-F238E27FC236}">
                <a16:creationId xmlns:a16="http://schemas.microsoft.com/office/drawing/2014/main" id="{1DAD0AF1-F5F9-C414-8A3D-E3F63551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84" y="49595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データ提供依頼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4DC69435-FF14-44B0-DD47-02B825C5344B}"/>
              </a:ext>
            </a:extLst>
          </p:cNvPr>
          <p:cNvGrpSpPr/>
          <p:nvPr/>
        </p:nvGrpSpPr>
        <p:grpSpPr>
          <a:xfrm>
            <a:off x="4008277" y="1854935"/>
            <a:ext cx="3860112" cy="720132"/>
            <a:chOff x="4008277" y="1854935"/>
            <a:chExt cx="3860112" cy="72013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A7A4F55-AFAE-3B46-CECB-BD32AECBBF67}"/>
                </a:ext>
              </a:extLst>
            </p:cNvPr>
            <p:cNvSpPr/>
            <p:nvPr/>
          </p:nvSpPr>
          <p:spPr>
            <a:xfrm>
              <a:off x="4064579" y="1854935"/>
              <a:ext cx="3803810" cy="72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0B78E7C-5DD0-943C-48CA-70169067AAA6}"/>
                </a:ext>
              </a:extLst>
            </p:cNvPr>
            <p:cNvSpPr txBox="1"/>
            <p:nvPr/>
          </p:nvSpPr>
          <p:spPr>
            <a:xfrm>
              <a:off x="4008277" y="2088268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63982A83-FD44-ACAF-FA53-B27498FAE2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356574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53DEBA6-258C-62A3-A65D-D63532780D85}"/>
                </a:ext>
              </a:extLst>
            </p:cNvPr>
            <p:cNvSpPr txBox="1"/>
            <p:nvPr/>
          </p:nvSpPr>
          <p:spPr>
            <a:xfrm>
              <a:off x="4762807" y="2227325"/>
              <a:ext cx="19167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契約・認可に係らない業務の流れ</a:t>
              </a:r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18F2DC86-104F-4E3B-4533-6D1D4E4F1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120021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B3E1BB57-4C99-573D-2BDD-A0F47285CF55}"/>
                </a:ext>
              </a:extLst>
            </p:cNvPr>
            <p:cNvSpPr txBox="1"/>
            <p:nvPr/>
          </p:nvSpPr>
          <p:spPr>
            <a:xfrm>
              <a:off x="4691334" y="1988840"/>
              <a:ext cx="1836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契約・認可に係る業務の流れ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BD7E9DB-4DEA-FD67-44AA-A9C8C9A69877}"/>
                </a:ext>
              </a:extLst>
            </p:cNvPr>
            <p:cNvSpPr/>
            <p:nvPr/>
          </p:nvSpPr>
          <p:spPr>
            <a:xfrm>
              <a:off x="6825124" y="2231251"/>
              <a:ext cx="936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Rectangle 69">
              <a:extLst>
                <a:ext uri="{FF2B5EF4-FFF2-40B4-BE49-F238E27FC236}">
                  <a16:creationId xmlns:a16="http://schemas.microsoft.com/office/drawing/2014/main" id="{1B1D5BBD-0DE1-C7EF-FF31-D96B65BD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2255165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5FC6E87-EEF0-9381-7EC7-6217C9BBF692}"/>
                </a:ext>
              </a:extLst>
            </p:cNvPr>
            <p:cNvSpPr/>
            <p:nvPr/>
          </p:nvSpPr>
          <p:spPr>
            <a:xfrm>
              <a:off x="6825124" y="1909343"/>
              <a:ext cx="936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Rectangle 69">
              <a:extLst>
                <a:ext uri="{FF2B5EF4-FFF2-40B4-BE49-F238E27FC236}">
                  <a16:creationId xmlns:a16="http://schemas.microsoft.com/office/drawing/2014/main" id="{E1958544-2AE8-DEA3-54EE-3742A9BC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1933257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係る業務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0" name="正方形/長方形 74">
            <a:extLst>
              <a:ext uri="{FF2B5EF4-FFF2-40B4-BE49-F238E27FC236}">
                <a16:creationId xmlns:a16="http://schemas.microsoft.com/office/drawing/2014/main" id="{C7AF66B3-F514-9CBC-27EB-1770160F9A16}"/>
              </a:ext>
            </a:extLst>
          </p:cNvPr>
          <p:cNvSpPr/>
          <p:nvPr/>
        </p:nvSpPr>
        <p:spPr>
          <a:xfrm>
            <a:off x="5447928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7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29065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29478D4-2651-4BB0-ACB5-55AF71922E58}"/>
              </a:ext>
            </a:extLst>
          </p:cNvPr>
          <p:cNvGrpSpPr/>
          <p:nvPr/>
        </p:nvGrpSpPr>
        <p:grpSpPr>
          <a:xfrm>
            <a:off x="142300" y="1598514"/>
            <a:ext cx="11786348" cy="5011643"/>
            <a:chOff x="85007" y="1918806"/>
            <a:chExt cx="11786348" cy="464283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1C4C486-2D5D-4763-BB26-F5FCDA38349D}"/>
                </a:ext>
              </a:extLst>
            </p:cNvPr>
            <p:cNvSpPr/>
            <p:nvPr/>
          </p:nvSpPr>
          <p:spPr bwMode="auto">
            <a:xfrm>
              <a:off x="166931" y="4509512"/>
              <a:ext cx="5998686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AEC3EB-6297-4B93-AA41-79928FB5CE1B}"/>
                </a:ext>
              </a:extLst>
            </p:cNvPr>
            <p:cNvSpPr/>
            <p:nvPr/>
          </p:nvSpPr>
          <p:spPr bwMode="auto">
            <a:xfrm>
              <a:off x="173435" y="3359533"/>
              <a:ext cx="5985678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A644B88-EB4C-4542-B917-08A9EC8DEC8D}"/>
                </a:ext>
              </a:extLst>
            </p:cNvPr>
            <p:cNvSpPr/>
            <p:nvPr/>
          </p:nvSpPr>
          <p:spPr bwMode="auto">
            <a:xfrm>
              <a:off x="174732" y="2208193"/>
              <a:ext cx="5983084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雲 11">
              <a:extLst>
                <a:ext uri="{FF2B5EF4-FFF2-40B4-BE49-F238E27FC236}">
                  <a16:creationId xmlns:a16="http://schemas.microsoft.com/office/drawing/2014/main" id="{52691BCD-C145-4B71-AAF5-53D3E4243601}"/>
                </a:ext>
              </a:extLst>
            </p:cNvPr>
            <p:cNvSpPr/>
            <p:nvPr/>
          </p:nvSpPr>
          <p:spPr bwMode="auto">
            <a:xfrm>
              <a:off x="2396382" y="2329745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0C30C66-BF0B-4488-813E-15C0019DEDD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 flipH="1">
              <a:off x="3996571" y="2658193"/>
              <a:ext cx="981845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E5AE658-0D52-473B-BC3C-EBBB8AEB1A1C}"/>
                </a:ext>
              </a:extLst>
            </p:cNvPr>
            <p:cNvSpPr txBox="1"/>
            <p:nvPr/>
          </p:nvSpPr>
          <p:spPr>
            <a:xfrm>
              <a:off x="120680" y="22081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2D78E6D-72C4-4FBF-AB5B-BA57DD4B3D94}"/>
                </a:ext>
              </a:extLst>
            </p:cNvPr>
            <p:cNvSpPr txBox="1"/>
            <p:nvPr/>
          </p:nvSpPr>
          <p:spPr>
            <a:xfrm>
              <a:off x="5135743" y="22046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F7958EE-B6D7-444E-9EAB-D5C95E606325}"/>
                </a:ext>
              </a:extLst>
            </p:cNvPr>
            <p:cNvSpPr/>
            <p:nvPr/>
          </p:nvSpPr>
          <p:spPr>
            <a:xfrm>
              <a:off x="6295999" y="4509512"/>
              <a:ext cx="5575356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サービス事業者はデータ提供者を識別し、真正性を検証。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サービス事業者は契約の完全性を証明。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E30B8A7-6177-4A4A-936C-85CD71BFC5D3}"/>
                </a:ext>
              </a:extLst>
            </p:cNvPr>
            <p:cNvSpPr/>
            <p:nvPr/>
          </p:nvSpPr>
          <p:spPr>
            <a:xfrm>
              <a:off x="6296000" y="3359325"/>
              <a:ext cx="5575355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サービス事業者はデータ利用者を識別することなく、カタログを提供。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【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横断検索機能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】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0021FA7-EB0E-4385-A5EF-CA3BE4673DB7}"/>
                </a:ext>
              </a:extLst>
            </p:cNvPr>
            <p:cNvSpPr/>
            <p:nvPr/>
          </p:nvSpPr>
          <p:spPr>
            <a:xfrm>
              <a:off x="6296001" y="2208609"/>
              <a:ext cx="557535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サービス事業者は、データ提供者のカタログであることを検証。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サービスはデータ提供者を識別し、真正性を検証。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40E82B-48AB-45FB-89A4-497260C19F5A}"/>
                </a:ext>
              </a:extLst>
            </p:cNvPr>
            <p:cNvSpPr/>
            <p:nvPr/>
          </p:nvSpPr>
          <p:spPr bwMode="auto">
            <a:xfrm>
              <a:off x="85007" y="1918806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3BC5FF-3AF3-4260-97C9-B132C19D9435}"/>
                </a:ext>
              </a:extLst>
            </p:cNvPr>
            <p:cNvSpPr/>
            <p:nvPr/>
          </p:nvSpPr>
          <p:spPr bwMode="auto">
            <a:xfrm>
              <a:off x="85007" y="3070934"/>
              <a:ext cx="140248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55C53A9-6534-4436-857D-DFC386D7AFD5}"/>
                </a:ext>
              </a:extLst>
            </p:cNvPr>
            <p:cNvSpPr/>
            <p:nvPr/>
          </p:nvSpPr>
          <p:spPr bwMode="auto">
            <a:xfrm>
              <a:off x="85007" y="4223062"/>
              <a:ext cx="140248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データ利用契約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4AD603A-561C-463C-9186-146D61106437}"/>
                </a:ext>
              </a:extLst>
            </p:cNvPr>
            <p:cNvGrpSpPr/>
            <p:nvPr/>
          </p:nvGrpSpPr>
          <p:grpSpPr>
            <a:xfrm flipH="1">
              <a:off x="5066614" y="2497761"/>
              <a:ext cx="951699" cy="580511"/>
              <a:chOff x="9212190" y="2026752"/>
              <a:chExt cx="359719" cy="219419"/>
            </a:xfrm>
          </p:grpSpPr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07BE73EA-40DF-4A01-8C4C-C964E0E5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6C457160-A31B-4D79-9DE7-903EA064F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240B7D3-DB4A-4A73-87ED-0CB60960DED4}"/>
                </a:ext>
              </a:extLst>
            </p:cNvPr>
            <p:cNvSpPr txBox="1"/>
            <p:nvPr/>
          </p:nvSpPr>
          <p:spPr>
            <a:xfrm>
              <a:off x="120680" y="3373565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0EDDA45-C299-4FE7-B526-A1144E67C036}"/>
                </a:ext>
              </a:extLst>
            </p:cNvPr>
            <p:cNvSpPr txBox="1"/>
            <p:nvPr/>
          </p:nvSpPr>
          <p:spPr>
            <a:xfrm>
              <a:off x="5135743" y="3370011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68CAB82-9AC4-4ACC-BFAE-1A60B94F9892}"/>
                </a:ext>
              </a:extLst>
            </p:cNvPr>
            <p:cNvGrpSpPr/>
            <p:nvPr/>
          </p:nvGrpSpPr>
          <p:grpSpPr>
            <a:xfrm>
              <a:off x="318717" y="3647345"/>
              <a:ext cx="951699" cy="580511"/>
              <a:chOff x="9212190" y="2026752"/>
              <a:chExt cx="359719" cy="219419"/>
            </a:xfrm>
          </p:grpSpPr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F559756B-E073-40FE-B1B9-652B13FF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FA53070F-A211-43A5-AE8C-983C784A4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FAB730B-7215-44BD-ADE6-45479F17F50F}"/>
                </a:ext>
              </a:extLst>
            </p:cNvPr>
            <p:cNvSpPr txBox="1"/>
            <p:nvPr/>
          </p:nvSpPr>
          <p:spPr>
            <a:xfrm>
              <a:off x="120680" y="4525693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EC95E93-95EC-485F-AE61-ADD5530DC994}"/>
                </a:ext>
              </a:extLst>
            </p:cNvPr>
            <p:cNvSpPr txBox="1"/>
            <p:nvPr/>
          </p:nvSpPr>
          <p:spPr>
            <a:xfrm>
              <a:off x="5135743" y="4522139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A5FEA4C-AF4A-41DC-9AAE-282C532D8763}"/>
                </a:ext>
              </a:extLst>
            </p:cNvPr>
            <p:cNvGrpSpPr/>
            <p:nvPr/>
          </p:nvGrpSpPr>
          <p:grpSpPr>
            <a:xfrm flipH="1">
              <a:off x="5066614" y="4797152"/>
              <a:ext cx="951699" cy="580511"/>
              <a:chOff x="9212190" y="2026752"/>
              <a:chExt cx="359719" cy="219419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F2A83F44-E4BF-479A-B687-9DE6FDE1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7FA6EE20-C656-413B-B663-1AB34CF63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2E30400-7F70-4FC5-8EF6-DFF455CD2687}"/>
                </a:ext>
              </a:extLst>
            </p:cNvPr>
            <p:cNvGrpSpPr/>
            <p:nvPr/>
          </p:nvGrpSpPr>
          <p:grpSpPr>
            <a:xfrm>
              <a:off x="318717" y="4797152"/>
              <a:ext cx="951699" cy="580511"/>
              <a:chOff x="9212190" y="2026752"/>
              <a:chExt cx="359719" cy="219419"/>
            </a:xfrm>
          </p:grpSpPr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F68E9D22-5BE3-4AB0-A354-C86CD10A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FBF5E9D5-C832-4344-B406-48DA5D7FC3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EE83903-10B6-4A2A-9554-6776772D814F}"/>
                </a:ext>
              </a:extLst>
            </p:cNvPr>
            <p:cNvSpPr/>
            <p:nvPr/>
          </p:nvSpPr>
          <p:spPr bwMode="auto">
            <a:xfrm>
              <a:off x="166931" y="5661640"/>
              <a:ext cx="5998686" cy="9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E5EC7BBB-7E6E-4470-8892-DC29248FBF4E}"/>
                </a:ext>
              </a:extLst>
            </p:cNvPr>
            <p:cNvSpPr/>
            <p:nvPr/>
          </p:nvSpPr>
          <p:spPr>
            <a:xfrm>
              <a:off x="6295999" y="5661640"/>
              <a:ext cx="5575356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と指定したデータを取得する場合、データ利用者を識別し、真正性を検証。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サービス事業者は、データ提供者が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『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1000" kern="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en-US" altLang="ja-JP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』</a:t>
              </a:r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と指定し、かつ、データ提供者の許可があり、かつ、データ提供者とデータ利用者との間で有効な契約がある場合に、データをデータ提供者からデータ利用者に連携。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9BB6630-578A-4AB2-9BDE-87AFC053A690}"/>
                </a:ext>
              </a:extLst>
            </p:cNvPr>
            <p:cNvSpPr/>
            <p:nvPr/>
          </p:nvSpPr>
          <p:spPr bwMode="auto">
            <a:xfrm>
              <a:off x="85007" y="5375190"/>
              <a:ext cx="1094207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(4)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3C3BD57-96F1-43C5-AF0B-FB9A41EEF6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87059" y="6111640"/>
              <a:ext cx="3708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1BBFF00-899F-47B8-BD19-8050FF73B2E1}"/>
                </a:ext>
              </a:extLst>
            </p:cNvPr>
            <p:cNvSpPr txBox="1"/>
            <p:nvPr/>
          </p:nvSpPr>
          <p:spPr>
            <a:xfrm>
              <a:off x="120680" y="5677821"/>
              <a:ext cx="1079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8137C50-ECA8-4627-BFC4-DF34F3188699}"/>
                </a:ext>
              </a:extLst>
            </p:cNvPr>
            <p:cNvSpPr txBox="1"/>
            <p:nvPr/>
          </p:nvSpPr>
          <p:spPr>
            <a:xfrm>
              <a:off x="5135743" y="5674267"/>
              <a:ext cx="1022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495EC34-AC2F-4403-A06C-E91BD564CE22}"/>
                </a:ext>
              </a:extLst>
            </p:cNvPr>
            <p:cNvGrpSpPr/>
            <p:nvPr/>
          </p:nvGrpSpPr>
          <p:grpSpPr>
            <a:xfrm flipH="1">
              <a:off x="5066614" y="5944833"/>
              <a:ext cx="951699" cy="580511"/>
              <a:chOff x="9212190" y="2026752"/>
              <a:chExt cx="359719" cy="219419"/>
            </a:xfrm>
          </p:grpSpPr>
          <p:sp>
            <p:nvSpPr>
              <p:cNvPr id="76" name="Oval 6">
                <a:extLst>
                  <a:ext uri="{FF2B5EF4-FFF2-40B4-BE49-F238E27FC236}">
                    <a16:creationId xmlns:a16="http://schemas.microsoft.com/office/drawing/2014/main" id="{0A5924A5-4474-4121-AB0D-DB7E5728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DE422EAE-B2E5-4C03-9D07-774188EEC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FB27C2F5-7517-4EF0-9EC2-650DABB90ED3}"/>
                </a:ext>
              </a:extLst>
            </p:cNvPr>
            <p:cNvGrpSpPr/>
            <p:nvPr/>
          </p:nvGrpSpPr>
          <p:grpSpPr>
            <a:xfrm>
              <a:off x="318717" y="5944833"/>
              <a:ext cx="951699" cy="580511"/>
              <a:chOff x="9212190" y="2026752"/>
              <a:chExt cx="359719" cy="219419"/>
            </a:xfrm>
          </p:grpSpPr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363A1FFE-D51A-4C61-A4EA-F1A0566D6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0AA85E2D-8765-4B37-A2F8-51E363D69C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522814E-F7DA-408A-99B5-F41C932E87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70416" y="3803203"/>
              <a:ext cx="1127435" cy="1266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25A154D-66BF-4F1E-823B-98F8A817CB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12274" y="4954634"/>
              <a:ext cx="3708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6" name="雲 85">
              <a:extLst>
                <a:ext uri="{FF2B5EF4-FFF2-40B4-BE49-F238E27FC236}">
                  <a16:creationId xmlns:a16="http://schemas.microsoft.com/office/drawing/2014/main" id="{3276FEFC-3CF1-4BDD-9213-E99985CA63FD}"/>
                </a:ext>
              </a:extLst>
            </p:cNvPr>
            <p:cNvSpPr/>
            <p:nvPr/>
          </p:nvSpPr>
          <p:spPr bwMode="auto">
            <a:xfrm>
              <a:off x="2392883" y="3481085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87" name="雲 86">
              <a:extLst>
                <a:ext uri="{FF2B5EF4-FFF2-40B4-BE49-F238E27FC236}">
                  <a16:creationId xmlns:a16="http://schemas.microsoft.com/office/drawing/2014/main" id="{613B9A9F-29F9-4F76-A0E0-D41670226DC6}"/>
                </a:ext>
              </a:extLst>
            </p:cNvPr>
            <p:cNvSpPr/>
            <p:nvPr/>
          </p:nvSpPr>
          <p:spPr bwMode="auto">
            <a:xfrm>
              <a:off x="2365512" y="4686067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sp>
          <p:nvSpPr>
            <p:cNvPr id="84" name="四角形: メモ 83">
              <a:extLst>
                <a:ext uri="{FF2B5EF4-FFF2-40B4-BE49-F238E27FC236}">
                  <a16:creationId xmlns:a16="http://schemas.microsoft.com/office/drawing/2014/main" id="{DC8A40EF-9209-48E8-AD0B-C65712E9AE75}"/>
                </a:ext>
              </a:extLst>
            </p:cNvPr>
            <p:cNvSpPr/>
            <p:nvPr/>
          </p:nvSpPr>
          <p:spPr bwMode="auto">
            <a:xfrm>
              <a:off x="4301971" y="4620997"/>
              <a:ext cx="529706" cy="667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利用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条件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四角形: メモ 62">
              <a:extLst>
                <a:ext uri="{FF2B5EF4-FFF2-40B4-BE49-F238E27FC236}">
                  <a16:creationId xmlns:a16="http://schemas.microsoft.com/office/drawing/2014/main" id="{656D5F8E-0971-486A-AAD4-5193420398FC}"/>
                </a:ext>
              </a:extLst>
            </p:cNvPr>
            <p:cNvSpPr/>
            <p:nvPr/>
          </p:nvSpPr>
          <p:spPr bwMode="auto">
            <a:xfrm>
              <a:off x="3729554" y="4620997"/>
              <a:ext cx="529706" cy="667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雲 87">
              <a:extLst>
                <a:ext uri="{FF2B5EF4-FFF2-40B4-BE49-F238E27FC236}">
                  <a16:creationId xmlns:a16="http://schemas.microsoft.com/office/drawing/2014/main" id="{D58AEB95-60D2-4469-809A-A60CC608CD44}"/>
                </a:ext>
              </a:extLst>
            </p:cNvPr>
            <p:cNvSpPr/>
            <p:nvPr/>
          </p:nvSpPr>
          <p:spPr bwMode="auto">
            <a:xfrm>
              <a:off x="2376377" y="5783192"/>
              <a:ext cx="1601524" cy="656897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サービス事業者</a:t>
              </a:r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7F715B3-4C22-4394-A8DF-786262C9125C}"/>
                </a:ext>
              </a:extLst>
            </p:cNvPr>
            <p:cNvGrpSpPr/>
            <p:nvPr/>
          </p:nvGrpSpPr>
          <p:grpSpPr>
            <a:xfrm>
              <a:off x="318717" y="2497761"/>
              <a:ext cx="951699" cy="580511"/>
              <a:chOff x="9212190" y="2026752"/>
              <a:chExt cx="359719" cy="219419"/>
            </a:xfrm>
          </p:grpSpPr>
          <p:sp>
            <p:nvSpPr>
              <p:cNvPr id="90" name="Oval 6">
                <a:extLst>
                  <a:ext uri="{FF2B5EF4-FFF2-40B4-BE49-F238E27FC236}">
                    <a16:creationId xmlns:a16="http://schemas.microsoft.com/office/drawing/2014/main" id="{3B2C120D-166F-4306-BE6B-649086E90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19805795-2DE5-4765-BD40-1C9726DAB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E1C2C66-B420-4067-8F16-8DC3F610D31E}"/>
                </a:ext>
              </a:extLst>
            </p:cNvPr>
            <p:cNvGrpSpPr/>
            <p:nvPr/>
          </p:nvGrpSpPr>
          <p:grpSpPr>
            <a:xfrm flipH="1">
              <a:off x="5066614" y="3647345"/>
              <a:ext cx="951699" cy="580511"/>
              <a:chOff x="9212190" y="2026752"/>
              <a:chExt cx="359719" cy="219419"/>
            </a:xfrm>
          </p:grpSpPr>
          <p:sp>
            <p:nvSpPr>
              <p:cNvPr id="93" name="Oval 6">
                <a:extLst>
                  <a:ext uri="{FF2B5EF4-FFF2-40B4-BE49-F238E27FC236}">
                    <a16:creationId xmlns:a16="http://schemas.microsoft.com/office/drawing/2014/main" id="{7FF2DABF-8823-4853-A8CC-35A6707F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5662EDDD-82F7-43D7-83FE-73EFB41EC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85" name="フローチャート: 書類 84">
              <a:extLst>
                <a:ext uri="{FF2B5EF4-FFF2-40B4-BE49-F238E27FC236}">
                  <a16:creationId xmlns:a16="http://schemas.microsoft.com/office/drawing/2014/main" id="{34ABC820-C094-4F45-898A-78A8F8F1E2A0}"/>
                </a:ext>
              </a:extLst>
            </p:cNvPr>
            <p:cNvSpPr/>
            <p:nvPr/>
          </p:nvSpPr>
          <p:spPr>
            <a:xfrm>
              <a:off x="4152734" y="242286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DD1450C8-0D8C-4635-9C2E-E56891889CBA}"/>
                </a:ext>
              </a:extLst>
            </p:cNvPr>
            <p:cNvSpPr/>
            <p:nvPr/>
          </p:nvSpPr>
          <p:spPr>
            <a:xfrm>
              <a:off x="1526755" y="3574205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96" name="円柱 95">
              <a:extLst>
                <a:ext uri="{FF2B5EF4-FFF2-40B4-BE49-F238E27FC236}">
                  <a16:creationId xmlns:a16="http://schemas.microsoft.com/office/drawing/2014/main" id="{79D14464-00C0-4BF9-810A-2E4256642006}"/>
                </a:ext>
              </a:extLst>
            </p:cNvPr>
            <p:cNvSpPr/>
            <p:nvPr/>
          </p:nvSpPr>
          <p:spPr bwMode="auto">
            <a:xfrm>
              <a:off x="4260140" y="5824259"/>
              <a:ext cx="615595" cy="57476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限定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C9F884A-4B19-4D40-BD8B-CB60A753D3C3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1.8.1.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エンティティ観点での動作概要と業務要件（限定提供データ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D670831-E19B-4C50-9E7A-8C755DC0010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78FD7A8-6CCD-4B2D-861A-639E23C3A8A9}"/>
              </a:ext>
            </a:extLst>
          </p:cNvPr>
          <p:cNvSpPr/>
          <p:nvPr/>
        </p:nvSpPr>
        <p:spPr>
          <a:xfrm>
            <a:off x="243619" y="691630"/>
            <a:ext cx="11627735" cy="83594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限定提供データ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取引市場を利用する場合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の場合、データ利用者・データ提供者間で契約締結するため、データ利用の詳細検索時、データ利用契約の契約時にデータ利用者を識別。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データ準備のデータカタログ公開時、データ利用契約の契約時、およびデータ利用の限定データ提供時に、データ提供者の識別を実施。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DD5C189-1C53-476C-B903-66B50AB08E89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72" name="正方形/長方形 74">
            <a:extLst>
              <a:ext uri="{FF2B5EF4-FFF2-40B4-BE49-F238E27FC236}">
                <a16:creationId xmlns:a16="http://schemas.microsoft.com/office/drawing/2014/main" id="{6A8E49FD-EDFB-E14C-C796-ED1A21263E67}"/>
              </a:ext>
            </a:extLst>
          </p:cNvPr>
          <p:cNvSpPr/>
          <p:nvPr/>
        </p:nvSpPr>
        <p:spPr>
          <a:xfrm>
            <a:off x="5465059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8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05382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7F5AE5F-A2A8-4BCF-899C-CE68BD1E61CC}"/>
              </a:ext>
            </a:extLst>
          </p:cNvPr>
          <p:cNvSpPr/>
          <p:nvPr/>
        </p:nvSpPr>
        <p:spPr>
          <a:xfrm>
            <a:off x="243620" y="691630"/>
            <a:ext cx="11469004" cy="1102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コネクタを用いた「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」のデータ連携のユースケース下図に示す。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</a:t>
            </a:r>
            <a:r>
              <a:rPr lang="ja-JP" altLang="en-US" sz="1600" u="sng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データ利用者とデータ提供者の間で契約の締結が必要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データ利用者は横断検索を利用して目的のデータを確認後、データ提供者と契約の締結を行い、データ提供者からの認可のもと、コネクタにてデータの取得（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が可能。</a:t>
            </a:r>
          </a:p>
        </p:txBody>
      </p:sp>
      <p:sp>
        <p:nvSpPr>
          <p:cNvPr id="125" name="正方形/長方形 74">
            <a:extLst>
              <a:ext uri="{FF2B5EF4-FFF2-40B4-BE49-F238E27FC236}">
                <a16:creationId xmlns:a16="http://schemas.microsoft.com/office/drawing/2014/main" id="{EF633C3F-6B8F-4409-AA23-C4D762C42A53}"/>
              </a:ext>
            </a:extLst>
          </p:cNvPr>
          <p:cNvSpPr/>
          <p:nvPr/>
        </p:nvSpPr>
        <p:spPr>
          <a:xfrm>
            <a:off x="5465059" y="-5898"/>
            <a:ext cx="66600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200" b="1" dirty="0">
                <a:latin typeface="Meiryo UI"/>
                <a:ea typeface="Meiryo UI"/>
              </a:rPr>
              <a:t>1</a:t>
            </a:r>
            <a:r>
              <a:rPr lang="en-US" altLang="ja-JP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Meiryo UI"/>
              </a:rPr>
              <a:t>8</a:t>
            </a:r>
            <a:r>
              <a:rPr lang="en-US" sz="1200" b="1" dirty="0">
                <a:latin typeface="Meiryo UI"/>
                <a:ea typeface="+mn-lt"/>
              </a:rPr>
              <a:t>.</a:t>
            </a:r>
            <a:r>
              <a:rPr lang="en-US" altLang="ja-JP" sz="1200" b="1" dirty="0">
                <a:latin typeface="Meiryo UI"/>
                <a:ea typeface="+mn-lt"/>
              </a:rPr>
              <a:t>  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  <a:endParaRPr lang="en-US" sz="1400" b="1" dirty="0">
              <a:latin typeface="Meiryo UI"/>
              <a:ea typeface="Meiryo UI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362F21A-87C5-476E-8356-6D3088E47615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1.8.2.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ユースケース（限定提供データ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B15E3D4-9720-4E13-BC2B-C106B99D4AD8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E4EE543-B456-4FE5-952F-6AD0066C727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0826C580-3EC5-E87E-3A51-EE721B86EC49}"/>
              </a:ext>
            </a:extLst>
          </p:cNvPr>
          <p:cNvCxnSpPr>
            <a:cxnSpLocks/>
          </p:cNvCxnSpPr>
          <p:nvPr/>
        </p:nvCxnSpPr>
        <p:spPr bwMode="auto">
          <a:xfrm>
            <a:off x="7896616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63324BE-749A-15D4-2C3E-9285E9F49474}"/>
              </a:ext>
            </a:extLst>
          </p:cNvPr>
          <p:cNvGrpSpPr/>
          <p:nvPr/>
        </p:nvGrpSpPr>
        <p:grpSpPr>
          <a:xfrm>
            <a:off x="421192" y="1829572"/>
            <a:ext cx="324234" cy="238975"/>
            <a:chOff x="878551" y="2014581"/>
            <a:chExt cx="401240" cy="295732"/>
          </a:xfrm>
        </p:grpSpPr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7163A0A5-36C3-041C-493E-22FDEAAC83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08FBBC1-3253-70B2-730C-BBA50853D60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02173EB8-5B1B-88DE-45D9-61C723625603}"/>
              </a:ext>
            </a:extLst>
          </p:cNvPr>
          <p:cNvCxnSpPr>
            <a:cxnSpLocks/>
          </p:cNvCxnSpPr>
          <p:nvPr/>
        </p:nvCxnSpPr>
        <p:spPr bwMode="auto">
          <a:xfrm>
            <a:off x="263680" y="2068548"/>
            <a:ext cx="3744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C3DC27F-338E-1B5C-4542-BBF95A444FC2}"/>
              </a:ext>
            </a:extLst>
          </p:cNvPr>
          <p:cNvSpPr txBox="1"/>
          <p:nvPr/>
        </p:nvSpPr>
        <p:spPr>
          <a:xfrm>
            <a:off x="9074717" y="1772816"/>
            <a:ext cx="1413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B915705-7AA0-88AE-8D29-7CCE9F731A04}"/>
              </a:ext>
            </a:extLst>
          </p:cNvPr>
          <p:cNvSpPr txBox="1"/>
          <p:nvPr/>
        </p:nvSpPr>
        <p:spPr>
          <a:xfrm>
            <a:off x="1426874" y="1772816"/>
            <a:ext cx="14287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4EFB47B-2790-1000-5F31-2135FF19AAB7}"/>
              </a:ext>
            </a:extLst>
          </p:cNvPr>
          <p:cNvSpPr/>
          <p:nvPr/>
        </p:nvSpPr>
        <p:spPr>
          <a:xfrm>
            <a:off x="263679" y="612508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68E641D-E8AF-4385-C35E-AAB52B84423F}"/>
              </a:ext>
            </a:extLst>
          </p:cNvPr>
          <p:cNvSpPr/>
          <p:nvPr/>
        </p:nvSpPr>
        <p:spPr>
          <a:xfrm>
            <a:off x="7896288" y="5337296"/>
            <a:ext cx="3744000" cy="1039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672FF21-7BD3-3C07-DD78-256F919B03CB}"/>
              </a:ext>
            </a:extLst>
          </p:cNvPr>
          <p:cNvSpPr/>
          <p:nvPr/>
        </p:nvSpPr>
        <p:spPr>
          <a:xfrm>
            <a:off x="263679" y="6408207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805CB6-B461-E5B3-1098-78F096DF8F68}"/>
              </a:ext>
            </a:extLst>
          </p:cNvPr>
          <p:cNvSpPr/>
          <p:nvPr/>
        </p:nvSpPr>
        <p:spPr>
          <a:xfrm>
            <a:off x="7896288" y="6408208"/>
            <a:ext cx="374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A6BD1DF-FD8C-9F06-1072-D40301B965F6}"/>
              </a:ext>
            </a:extLst>
          </p:cNvPr>
          <p:cNvSpPr/>
          <p:nvPr/>
        </p:nvSpPr>
        <p:spPr>
          <a:xfrm>
            <a:off x="263679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E8EE378-761A-9D24-9935-A9489C2DD7E3}"/>
              </a:ext>
            </a:extLst>
          </p:cNvPr>
          <p:cNvSpPr/>
          <p:nvPr/>
        </p:nvSpPr>
        <p:spPr>
          <a:xfrm>
            <a:off x="7896288" y="2132855"/>
            <a:ext cx="37440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92E2763-D9CF-3EC7-6DC3-6C2D03398E9D}"/>
              </a:ext>
            </a:extLst>
          </p:cNvPr>
          <p:cNvSpPr/>
          <p:nvPr/>
        </p:nvSpPr>
        <p:spPr>
          <a:xfrm>
            <a:off x="263679" y="3212513"/>
            <a:ext cx="3744000" cy="4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A4176B7-CBAA-6B5C-300D-51BA938281F1}"/>
              </a:ext>
            </a:extLst>
          </p:cNvPr>
          <p:cNvSpPr/>
          <p:nvPr/>
        </p:nvSpPr>
        <p:spPr>
          <a:xfrm>
            <a:off x="263679" y="3733795"/>
            <a:ext cx="3744000" cy="1024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FE3DB9A-5C4A-3D7C-9D8C-6555A7579C96}"/>
              </a:ext>
            </a:extLst>
          </p:cNvPr>
          <p:cNvSpPr/>
          <p:nvPr/>
        </p:nvSpPr>
        <p:spPr>
          <a:xfrm>
            <a:off x="7896288" y="3733795"/>
            <a:ext cx="3744000" cy="1024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FFCDF991-7B8F-BF35-6CCC-3759E1AFEDE1}"/>
              </a:ext>
            </a:extLst>
          </p:cNvPr>
          <p:cNvSpPr/>
          <p:nvPr/>
        </p:nvSpPr>
        <p:spPr>
          <a:xfrm>
            <a:off x="263679" y="4793918"/>
            <a:ext cx="374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F08DABCC-D9FF-09BE-1860-71E9847C31B0}"/>
              </a:ext>
            </a:extLst>
          </p:cNvPr>
          <p:cNvSpPr/>
          <p:nvPr/>
        </p:nvSpPr>
        <p:spPr>
          <a:xfrm>
            <a:off x="7896288" y="4793918"/>
            <a:ext cx="3744000" cy="508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CBEF6760-317A-33CB-D3D3-3939F903B544}"/>
              </a:ext>
            </a:extLst>
          </p:cNvPr>
          <p:cNvSpPr/>
          <p:nvPr/>
        </p:nvSpPr>
        <p:spPr>
          <a:xfrm>
            <a:off x="7896288" y="3212513"/>
            <a:ext cx="3744000" cy="4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5A56DE3D-6993-A41F-4A84-1C555BD6F37F}"/>
              </a:ext>
            </a:extLst>
          </p:cNvPr>
          <p:cNvSpPr/>
          <p:nvPr/>
        </p:nvSpPr>
        <p:spPr>
          <a:xfrm>
            <a:off x="7968208" y="236754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実データの準備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30EB98F5-B529-1AD6-1C6F-C1A2A7BDFEAF}"/>
              </a:ext>
            </a:extLst>
          </p:cNvPr>
          <p:cNvSpPr/>
          <p:nvPr/>
        </p:nvSpPr>
        <p:spPr>
          <a:xfrm>
            <a:off x="333036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B216E7C5-328E-3BBB-8F35-EDBF2C4E299C}"/>
              </a:ext>
            </a:extLst>
          </p:cNvPr>
          <p:cNvSpPr/>
          <p:nvPr/>
        </p:nvSpPr>
        <p:spPr>
          <a:xfrm>
            <a:off x="7968208" y="2644088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データカタログ作成ツールを用いて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データカタログの作成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2502B1A0-9F5A-86D9-7F90-D09D98A58ACD}"/>
              </a:ext>
            </a:extLst>
          </p:cNvPr>
          <p:cNvSpPr/>
          <p:nvPr/>
        </p:nvSpPr>
        <p:spPr>
          <a:xfrm>
            <a:off x="7968208" y="2919169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データカタログ横断検索サービスへ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データカタログを収集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38E9F41-6550-5B1F-5E46-7A0A751307D4}"/>
              </a:ext>
            </a:extLst>
          </p:cNvPr>
          <p:cNvSpPr/>
          <p:nvPr/>
        </p:nvSpPr>
        <p:spPr>
          <a:xfrm>
            <a:off x="333036" y="343818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BFA1C388-2E61-E351-7AC1-91AD3AEA020A}"/>
              </a:ext>
            </a:extLst>
          </p:cNvPr>
          <p:cNvSpPr/>
          <p:nvPr/>
        </p:nvSpPr>
        <p:spPr>
          <a:xfrm>
            <a:off x="7968208" y="343818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提示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13217F6-BBDE-259F-9D7B-0669CE6FC413}"/>
              </a:ext>
            </a:extLst>
          </p:cNvPr>
          <p:cNvSpPr/>
          <p:nvPr/>
        </p:nvSpPr>
        <p:spPr>
          <a:xfrm>
            <a:off x="7968208" y="39666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DC9F3943-8FF4-380B-B5A2-D0495B0ABFB9}"/>
              </a:ext>
            </a:extLst>
          </p:cNvPr>
          <p:cNvSpPr/>
          <p:nvPr/>
        </p:nvSpPr>
        <p:spPr>
          <a:xfrm>
            <a:off x="333036" y="5041005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利用者コネクタを使用したデータ取得依頼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EB9D5080-82B8-ECDC-C56D-11541DC75AFD}"/>
              </a:ext>
            </a:extLst>
          </p:cNvPr>
          <p:cNvSpPr/>
          <p:nvPr/>
        </p:nvSpPr>
        <p:spPr>
          <a:xfrm>
            <a:off x="7968208" y="5053956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07345EC-2DEF-5849-38AE-7484860E0DAC}"/>
              </a:ext>
            </a:extLst>
          </p:cNvPr>
          <p:cNvSpPr/>
          <p:nvPr/>
        </p:nvSpPr>
        <p:spPr>
          <a:xfrm>
            <a:off x="7968208" y="556056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提供データの抽出</a:t>
            </a: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72AE805E-D1E7-1ABB-09D2-51CF0ED58289}"/>
              </a:ext>
            </a:extLst>
          </p:cNvPr>
          <p:cNvSpPr/>
          <p:nvPr/>
        </p:nvSpPr>
        <p:spPr>
          <a:xfrm>
            <a:off x="333036" y="3966660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90D35DC1-9F72-C383-CFB1-AF5894D8EDF6}"/>
              </a:ext>
            </a:extLst>
          </p:cNvPr>
          <p:cNvSpPr/>
          <p:nvPr/>
        </p:nvSpPr>
        <p:spPr>
          <a:xfrm>
            <a:off x="7968208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提供者コネクタを使用したデータ提供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E7710479-050E-C38D-BB7D-8EC75CEE5AF3}"/>
              </a:ext>
            </a:extLst>
          </p:cNvPr>
          <p:cNvSpPr/>
          <p:nvPr/>
        </p:nvSpPr>
        <p:spPr>
          <a:xfrm>
            <a:off x="333036" y="5833093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利用者コネクタを使用したデータ取得</a:t>
            </a:r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15C7EDDF-C348-594C-A4DD-DA4A1D50D190}"/>
              </a:ext>
            </a:extLst>
          </p:cNvPr>
          <p:cNvGrpSpPr/>
          <p:nvPr/>
        </p:nvGrpSpPr>
        <p:grpSpPr>
          <a:xfrm flipH="1">
            <a:off x="11172366" y="1829572"/>
            <a:ext cx="324234" cy="238975"/>
            <a:chOff x="878551" y="2014581"/>
            <a:chExt cx="401240" cy="295732"/>
          </a:xfrm>
        </p:grpSpPr>
        <p:sp>
          <p:nvSpPr>
            <p:cNvPr id="202" name="Oval 6">
              <a:extLst>
                <a:ext uri="{FF2B5EF4-FFF2-40B4-BE49-F238E27FC236}">
                  <a16:creationId xmlns:a16="http://schemas.microsoft.com/office/drawing/2014/main" id="{B91FF3E9-0A20-49E1-26D4-B9C3C254C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9C4F654C-9227-AE82-0DE0-69E2BCD6298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620BE18-66B3-2D6C-652E-6D7294ECDBBB}"/>
              </a:ext>
            </a:extLst>
          </p:cNvPr>
          <p:cNvSpPr/>
          <p:nvPr/>
        </p:nvSpPr>
        <p:spPr>
          <a:xfrm>
            <a:off x="341257" y="4481217"/>
            <a:ext cx="3600000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209" name="フリーフォーム: 図形 208">
            <a:extLst>
              <a:ext uri="{FF2B5EF4-FFF2-40B4-BE49-F238E27FC236}">
                <a16:creationId xmlns:a16="http://schemas.microsoft.com/office/drawing/2014/main" id="{11F5783F-730D-3CA7-0DFF-1BF0761B1352}"/>
              </a:ext>
            </a:extLst>
          </p:cNvPr>
          <p:cNvSpPr/>
          <p:nvPr/>
        </p:nvSpPr>
        <p:spPr>
          <a:xfrm>
            <a:off x="3935760" y="2974100"/>
            <a:ext cx="4032000" cy="116324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D5D32600-9190-B829-5468-0AB48DCCBAF6}"/>
              </a:ext>
            </a:extLst>
          </p:cNvPr>
          <p:cNvCxnSpPr>
            <a:cxnSpLocks/>
          </p:cNvCxnSpPr>
          <p:nvPr/>
        </p:nvCxnSpPr>
        <p:spPr bwMode="auto">
          <a:xfrm>
            <a:off x="3936208" y="5949280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3D1E4F2C-43DF-93C7-8A9D-963DEFE45A24}"/>
              </a:ext>
            </a:extLst>
          </p:cNvPr>
          <p:cNvGrpSpPr/>
          <p:nvPr/>
        </p:nvGrpSpPr>
        <p:grpSpPr>
          <a:xfrm>
            <a:off x="5340056" y="3081787"/>
            <a:ext cx="1260000" cy="1801652"/>
            <a:chOff x="5268048" y="5426605"/>
            <a:chExt cx="1260000" cy="1801652"/>
          </a:xfrm>
        </p:grpSpPr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CDBC8A93-CE82-1EBD-F3A9-0991C0AE2082}"/>
                </a:ext>
              </a:extLst>
            </p:cNvPr>
            <p:cNvSpPr txBox="1"/>
            <p:nvPr/>
          </p:nvSpPr>
          <p:spPr>
            <a:xfrm>
              <a:off x="5526617" y="5426605"/>
              <a:ext cx="7854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  <a:cs typeface="メイリオ" panose="020B0604030504040204" pitchFamily="50" charset="-128"/>
                </a:rPr>
                <a:t>契約管理</a:t>
              </a:r>
              <a:endPara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2E3F604D-A6BF-F5C0-802E-E0302A6F1D24}"/>
                </a:ext>
              </a:extLst>
            </p:cNvPr>
            <p:cNvSpPr/>
            <p:nvPr/>
          </p:nvSpPr>
          <p:spPr bwMode="auto">
            <a:xfrm>
              <a:off x="5358047" y="5639874"/>
              <a:ext cx="1080000" cy="151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233" name="角丸四角形 448">
              <a:extLst>
                <a:ext uri="{FF2B5EF4-FFF2-40B4-BE49-F238E27FC236}">
                  <a16:creationId xmlns:a16="http://schemas.microsoft.com/office/drawing/2014/main" id="{B9F89D29-56C9-F53B-76FE-1781E7704F0E}"/>
                </a:ext>
              </a:extLst>
            </p:cNvPr>
            <p:cNvSpPr/>
            <p:nvPr/>
          </p:nvSpPr>
          <p:spPr>
            <a:xfrm>
              <a:off x="5268048" y="5461283"/>
              <a:ext cx="1260000" cy="1766974"/>
            </a:xfrm>
            <a:prstGeom prst="roundRect">
              <a:avLst>
                <a:gd name="adj" fmla="val 5406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0FDE268-97FB-5F23-6980-55E0AA2BCC25}"/>
                </a:ext>
              </a:extLst>
            </p:cNvPr>
            <p:cNvSpPr/>
            <p:nvPr/>
          </p:nvSpPr>
          <p:spPr>
            <a:xfrm>
              <a:off x="5348218" y="5596599"/>
              <a:ext cx="113928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データ取引市場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23DD19A2-7163-0DA5-FD1A-B18C62FF669B}"/>
              </a:ext>
            </a:extLst>
          </p:cNvPr>
          <p:cNvCxnSpPr>
            <a:cxnSpLocks/>
          </p:cNvCxnSpPr>
          <p:nvPr/>
        </p:nvCxnSpPr>
        <p:spPr bwMode="auto">
          <a:xfrm>
            <a:off x="3935760" y="3573016"/>
            <a:ext cx="1620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0D6D57ED-8C0B-045B-A2A2-EE3D11BEA3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3036" y="4005064"/>
            <a:ext cx="1595141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8AD8095B-EDFA-6C20-76C7-6E06CA7A47D6}"/>
              </a:ext>
            </a:extLst>
          </p:cNvPr>
          <p:cNvCxnSpPr>
            <a:cxnSpLocks/>
            <a:stCxn id="204" idx="3"/>
            <a:endCxn id="80" idx="1"/>
          </p:cNvCxnSpPr>
          <p:nvPr/>
        </p:nvCxnSpPr>
        <p:spPr bwMode="auto">
          <a:xfrm flipV="1">
            <a:off x="3941257" y="4581112"/>
            <a:ext cx="1586920" cy="11005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DF7D5F56-0F83-6DBF-AB42-C553F3EEC5E5}"/>
              </a:ext>
            </a:extLst>
          </p:cNvPr>
          <p:cNvCxnSpPr>
            <a:cxnSpLocks/>
          </p:cNvCxnSpPr>
          <p:nvPr/>
        </p:nvCxnSpPr>
        <p:spPr bwMode="auto">
          <a:xfrm>
            <a:off x="3935760" y="5157192"/>
            <a:ext cx="4032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75" name="Rectangle 69">
            <a:extLst>
              <a:ext uri="{FF2B5EF4-FFF2-40B4-BE49-F238E27FC236}">
                <a16:creationId xmlns:a16="http://schemas.microsoft.com/office/drawing/2014/main" id="{1E49D371-0BF4-D950-3AF1-AD1EE5A8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50" y="2750874"/>
            <a:ext cx="3166019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データカタログ横断検索サービスによる契約対象データ確認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Rectangle 69">
            <a:extLst>
              <a:ext uri="{FF2B5EF4-FFF2-40B4-BE49-F238E27FC236}">
                <a16:creationId xmlns:a16="http://schemas.microsoft.com/office/drawing/2014/main" id="{BECDD94D-005D-E417-1968-F0F0E733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325" y="5765459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4639255F-CF2C-8685-817E-D767BBE6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84" y="4959580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データ提供依頼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613F142-CFEC-5621-0313-54680731E1F7}"/>
              </a:ext>
            </a:extLst>
          </p:cNvPr>
          <p:cNvSpPr/>
          <p:nvPr/>
        </p:nvSpPr>
        <p:spPr>
          <a:xfrm>
            <a:off x="5528177" y="3495233"/>
            <a:ext cx="908319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17BAF2E-3012-78C2-E50C-A47AD1B3A7AD}"/>
              </a:ext>
            </a:extLst>
          </p:cNvPr>
          <p:cNvSpPr/>
          <p:nvPr/>
        </p:nvSpPr>
        <p:spPr>
          <a:xfrm>
            <a:off x="5528177" y="3885075"/>
            <a:ext cx="90831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89467B-9045-6CD5-D4C3-0AB27094AB22}"/>
              </a:ext>
            </a:extLst>
          </p:cNvPr>
          <p:cNvSpPr/>
          <p:nvPr/>
        </p:nvSpPr>
        <p:spPr>
          <a:xfrm>
            <a:off x="5528177" y="4437112"/>
            <a:ext cx="90831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3544B77-F057-617B-AA8E-94628C391F69}"/>
              </a:ext>
            </a:extLst>
          </p:cNvPr>
          <p:cNvSpPr/>
          <p:nvPr/>
        </p:nvSpPr>
        <p:spPr>
          <a:xfrm>
            <a:off x="5528177" y="4158194"/>
            <a:ext cx="908319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認可情報登録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F13FCC2-CBEB-AB25-1872-AE26D5A69BD9}"/>
              </a:ext>
            </a:extLst>
          </p:cNvPr>
          <p:cNvCxnSpPr>
            <a:cxnSpLocks/>
          </p:cNvCxnSpPr>
          <p:nvPr/>
        </p:nvCxnSpPr>
        <p:spPr bwMode="auto">
          <a:xfrm>
            <a:off x="6440711" y="3573016"/>
            <a:ext cx="154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4" name="直線矢印コネクタ 209">
            <a:extLst>
              <a:ext uri="{FF2B5EF4-FFF2-40B4-BE49-F238E27FC236}">
                <a16:creationId xmlns:a16="http://schemas.microsoft.com/office/drawing/2014/main" id="{D7DD1B24-6028-9D17-748C-28B2D7C2C764}"/>
              </a:ext>
            </a:extLst>
          </p:cNvPr>
          <p:cNvCxnSpPr>
            <a:cxnSpLocks/>
          </p:cNvCxnSpPr>
          <p:nvPr/>
        </p:nvCxnSpPr>
        <p:spPr bwMode="auto">
          <a:xfrm>
            <a:off x="6440713" y="4005064"/>
            <a:ext cx="15274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1" name="Rectangle 69">
            <a:extLst>
              <a:ext uri="{FF2B5EF4-FFF2-40B4-BE49-F238E27FC236}">
                <a16:creationId xmlns:a16="http://schemas.microsoft.com/office/drawing/2014/main" id="{D1C423C9-DF97-57E9-04F5-F5B4AFC4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950" y="3404229"/>
            <a:ext cx="9279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</a:p>
        </p:txBody>
      </p:sp>
      <p:sp>
        <p:nvSpPr>
          <p:cNvPr id="92" name="Rectangle 69">
            <a:extLst>
              <a:ext uri="{FF2B5EF4-FFF2-40B4-BE49-F238E27FC236}">
                <a16:creationId xmlns:a16="http://schemas.microsoft.com/office/drawing/2014/main" id="{BBF6402E-E697-370C-7611-216BF388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262" y="3401829"/>
            <a:ext cx="9279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</a:p>
        </p:txBody>
      </p:sp>
      <p:sp>
        <p:nvSpPr>
          <p:cNvPr id="93" name="Rectangle 69">
            <a:extLst>
              <a:ext uri="{FF2B5EF4-FFF2-40B4-BE49-F238E27FC236}">
                <a16:creationId xmlns:a16="http://schemas.microsoft.com/office/drawing/2014/main" id="{7640B5E3-5A31-388E-D57D-FB92580E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576" y="3851176"/>
            <a:ext cx="13427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  <a:endParaRPr kumimoji="0" lang="zh-TW" altLang="en-US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Rectangle 69">
            <a:extLst>
              <a:ext uri="{FF2B5EF4-FFF2-40B4-BE49-F238E27FC236}">
                <a16:creationId xmlns:a16="http://schemas.microsoft.com/office/drawing/2014/main" id="{6E34A471-B0B1-F7DE-9CD9-12E38D78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33" y="4242574"/>
            <a:ext cx="1226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</a:t>
            </a:r>
            <a:endParaRPr kumimoji="0"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の提供</a:t>
            </a:r>
          </a:p>
        </p:txBody>
      </p:sp>
      <p:sp>
        <p:nvSpPr>
          <p:cNvPr id="115" name="Rectangle 69">
            <a:extLst>
              <a:ext uri="{FF2B5EF4-FFF2-40B4-BE49-F238E27FC236}">
                <a16:creationId xmlns:a16="http://schemas.microsoft.com/office/drawing/2014/main" id="{C8821AE9-2AAA-F53D-1760-97192865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95" y="3851176"/>
            <a:ext cx="13427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  <a:endParaRPr kumimoji="0" lang="zh-TW" altLang="en-US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820E5F7-6805-A094-7A13-1A86CA3928C8}"/>
              </a:ext>
            </a:extLst>
          </p:cNvPr>
          <p:cNvGrpSpPr/>
          <p:nvPr/>
        </p:nvGrpSpPr>
        <p:grpSpPr>
          <a:xfrm>
            <a:off x="4008277" y="1854935"/>
            <a:ext cx="3860112" cy="720132"/>
            <a:chOff x="4008277" y="1854935"/>
            <a:chExt cx="3860112" cy="720132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8015F04B-D6BA-6D1B-740E-4044E4A77428}"/>
                </a:ext>
              </a:extLst>
            </p:cNvPr>
            <p:cNvSpPr/>
            <p:nvPr/>
          </p:nvSpPr>
          <p:spPr>
            <a:xfrm>
              <a:off x="4064579" y="1854935"/>
              <a:ext cx="3803810" cy="720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BC42ECE-AEFE-88C5-CAC8-9AE6F4A47222}"/>
                </a:ext>
              </a:extLst>
            </p:cNvPr>
            <p:cNvSpPr txBox="1"/>
            <p:nvPr/>
          </p:nvSpPr>
          <p:spPr>
            <a:xfrm>
              <a:off x="4008277" y="2088268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14424AD-C967-A420-3951-B2A0844499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356574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45E3ED63-06B6-6CFE-26D5-ADC81B6C87BC}"/>
                </a:ext>
              </a:extLst>
            </p:cNvPr>
            <p:cNvSpPr txBox="1"/>
            <p:nvPr/>
          </p:nvSpPr>
          <p:spPr>
            <a:xfrm>
              <a:off x="4762807" y="2227325"/>
              <a:ext cx="19167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契約・認可に係らない業務の流れ</a:t>
              </a:r>
            </a:p>
          </p:txBody>
        </p: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FFC1335-7399-7625-0A8D-4F031F3FA0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2120021"/>
              <a:ext cx="360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B0DE371-5C84-167D-C8CC-01829E4D878F}"/>
                </a:ext>
              </a:extLst>
            </p:cNvPr>
            <p:cNvSpPr txBox="1"/>
            <p:nvPr/>
          </p:nvSpPr>
          <p:spPr>
            <a:xfrm>
              <a:off x="4691334" y="1988840"/>
              <a:ext cx="1836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契約・認可に係る業務の流れ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AA983B8-6DAF-62FF-A464-8594C23B73EF}"/>
                </a:ext>
              </a:extLst>
            </p:cNvPr>
            <p:cNvSpPr/>
            <p:nvPr/>
          </p:nvSpPr>
          <p:spPr>
            <a:xfrm>
              <a:off x="6825124" y="2231251"/>
              <a:ext cx="936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Rectangle 69">
              <a:extLst>
                <a:ext uri="{FF2B5EF4-FFF2-40B4-BE49-F238E27FC236}">
                  <a16:creationId xmlns:a16="http://schemas.microsoft.com/office/drawing/2014/main" id="{17C58E6A-7E0A-1BA0-D8CC-536E357E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2255165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係らない業務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4F69551-BBD7-35B8-1E4A-D75054197F32}"/>
                </a:ext>
              </a:extLst>
            </p:cNvPr>
            <p:cNvSpPr/>
            <p:nvPr/>
          </p:nvSpPr>
          <p:spPr>
            <a:xfrm>
              <a:off x="6825124" y="1909343"/>
              <a:ext cx="936000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" name="Rectangle 69">
              <a:extLst>
                <a:ext uri="{FF2B5EF4-FFF2-40B4-BE49-F238E27FC236}">
                  <a16:creationId xmlns:a16="http://schemas.microsoft.com/office/drawing/2014/main" id="{9C972919-A904-7543-3A62-1CFDD6AB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261" y="1933257"/>
              <a:ext cx="636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契約・認可に</a:t>
              </a:r>
              <a:endPara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0" lang="ja-JP" altLang="en-US" sz="8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係る業務</a:t>
              </a:r>
              <a:endParaRPr kumimoji="0" lang="zh-TW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53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385DCF-21C3-4469-8EF8-FBBA077CE2B9}"/>
              </a:ext>
            </a:extLst>
          </p:cNvPr>
          <p:cNvSpPr txBox="1"/>
          <p:nvPr/>
        </p:nvSpPr>
        <p:spPr>
          <a:xfrm>
            <a:off x="581849" y="1988840"/>
            <a:ext cx="11028302" cy="192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章　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</a:t>
            </a:r>
            <a:r>
              <a:rPr lang="ja-JP" altLang="en-US" sz="3939" dirty="0">
                <a:latin typeface="Meiryo UI"/>
                <a:ea typeface="Meiryo UI"/>
              </a:rPr>
              <a:t>概説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6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7893AF5-EB67-DF45-A49D-55AE9AD821B8}"/>
              </a:ext>
            </a:extLst>
          </p:cNvPr>
          <p:cNvSpPr/>
          <p:nvPr/>
        </p:nvSpPr>
        <p:spPr>
          <a:xfrm>
            <a:off x="9120336" y="5913645"/>
            <a:ext cx="2052000" cy="519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FF1EC0D-CD24-582D-AE58-466D5260AC69}"/>
              </a:ext>
            </a:extLst>
          </p:cNvPr>
          <p:cNvSpPr/>
          <p:nvPr/>
        </p:nvSpPr>
        <p:spPr>
          <a:xfrm>
            <a:off x="9120336" y="5120192"/>
            <a:ext cx="2052000" cy="7411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DF1BF84-FEB9-0454-112A-E4982E900B39}"/>
              </a:ext>
            </a:extLst>
          </p:cNvPr>
          <p:cNvSpPr/>
          <p:nvPr/>
        </p:nvSpPr>
        <p:spPr>
          <a:xfrm>
            <a:off x="988084" y="5933906"/>
            <a:ext cx="2052000" cy="498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7CCEBDB-EC52-4DDD-8F52-1EDC089127C7}"/>
              </a:ext>
            </a:extLst>
          </p:cNvPr>
          <p:cNvSpPr/>
          <p:nvPr/>
        </p:nvSpPr>
        <p:spPr>
          <a:xfrm>
            <a:off x="239826" y="675930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識別・認証・認可」を含めた下図の機能を、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FY21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までに開発し提供。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の契約・認証・認可機能と連携し、「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識別・認証・認可」の業務を実現。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01E4A8B-7393-405F-BAAB-9460742C75FC}"/>
              </a:ext>
            </a:extLst>
          </p:cNvPr>
          <p:cNvSpPr/>
          <p:nvPr/>
        </p:nvSpPr>
        <p:spPr>
          <a:xfrm>
            <a:off x="192118" y="220578"/>
            <a:ext cx="693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業務の流れに沿った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契約・認証・認可機能の位置づけ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CC810F-2CE8-4893-8CE7-1EB3A4CC2FB7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2F14AEED-8863-47B7-AE01-D7AF365A1D14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10C59C8A-7898-F8EA-191C-FB4AA24312F3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76C5C41F-C3C0-6F7C-4AC0-2E048A1DD629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848E0D5E-BDFC-3F58-9167-3651FA40EA8E}"/>
              </a:ext>
            </a:extLst>
          </p:cNvPr>
          <p:cNvSpPr txBox="1"/>
          <p:nvPr/>
        </p:nvSpPr>
        <p:spPr>
          <a:xfrm>
            <a:off x="4871440" y="1642213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09A9B776-ABBD-A807-DACD-FE7051ACC6C9}"/>
              </a:ext>
            </a:extLst>
          </p:cNvPr>
          <p:cNvGrpSpPr/>
          <p:nvPr/>
        </p:nvGrpSpPr>
        <p:grpSpPr>
          <a:xfrm>
            <a:off x="494776" y="1293230"/>
            <a:ext cx="11081712" cy="396000"/>
            <a:chOff x="335361" y="1292434"/>
            <a:chExt cx="11081712" cy="396000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F4FE932E-9178-5D78-71DF-8288007F00CF}"/>
                </a:ext>
              </a:extLst>
            </p:cNvPr>
            <p:cNvSpPr/>
            <p:nvPr/>
          </p:nvSpPr>
          <p:spPr>
            <a:xfrm>
              <a:off x="335361" y="1292434"/>
              <a:ext cx="11081712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テキスト ボックス 323">
              <a:extLst>
                <a:ext uri="{FF2B5EF4-FFF2-40B4-BE49-F238E27FC236}">
                  <a16:creationId xmlns:a16="http://schemas.microsoft.com/office/drawing/2014/main" id="{81D74755-6697-EB2E-D7A2-82BA69B8B44A}"/>
                </a:ext>
              </a:extLst>
            </p:cNvPr>
            <p:cNvSpPr txBox="1"/>
            <p:nvPr/>
          </p:nvSpPr>
          <p:spPr>
            <a:xfrm>
              <a:off x="335361" y="1375018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1DD962B1-C5C7-CF76-C8A2-B0034255E87C}"/>
                </a:ext>
              </a:extLst>
            </p:cNvPr>
            <p:cNvSpPr/>
            <p:nvPr/>
          </p:nvSpPr>
          <p:spPr>
            <a:xfrm>
              <a:off x="7320584" y="1321157"/>
              <a:ext cx="40320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 のみ使用し「オープンデータ」、「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」では使用しない機能</a:t>
              </a: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8B9E75CE-6D18-BAE1-36D7-E3190495E120}"/>
                </a:ext>
              </a:extLst>
            </p:cNvPr>
            <p:cNvSpPr/>
            <p:nvPr/>
          </p:nvSpPr>
          <p:spPr>
            <a:xfrm>
              <a:off x="813492" y="1321157"/>
              <a:ext cx="352800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C444E02-C16C-6EB3-26FC-653092BF812B}"/>
                </a:ext>
              </a:extLst>
            </p:cNvPr>
            <p:cNvSpPr/>
            <p:nvPr/>
          </p:nvSpPr>
          <p:spPr>
            <a:xfrm>
              <a:off x="4440128" y="1321157"/>
              <a:ext cx="2808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取引市場を利用しない場合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限定提供データ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取引市場を利用する場合</a:t>
              </a:r>
              <a:r>
                <a:rPr lang="en-US" altLang="ja-JP" sz="800" kern="100" dirty="0"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92AAF79C-081B-411A-5519-2302F683A8E1}"/>
              </a:ext>
            </a:extLst>
          </p:cNvPr>
          <p:cNvSpPr/>
          <p:nvPr/>
        </p:nvSpPr>
        <p:spPr>
          <a:xfrm>
            <a:off x="4367807" y="5283129"/>
            <a:ext cx="3456000" cy="401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⑥認可機能</a:t>
            </a: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2185A7C3-A03E-54CC-59B5-F3516582B246}"/>
              </a:ext>
            </a:extLst>
          </p:cNvPr>
          <p:cNvSpPr/>
          <p:nvPr/>
        </p:nvSpPr>
        <p:spPr>
          <a:xfrm>
            <a:off x="983432" y="2878828"/>
            <a:ext cx="2052000" cy="47816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A0715C07-61EF-B99E-8874-2CD42F28D164}"/>
              </a:ext>
            </a:extLst>
          </p:cNvPr>
          <p:cNvSpPr/>
          <p:nvPr/>
        </p:nvSpPr>
        <p:spPr>
          <a:xfrm>
            <a:off x="9125609" y="2878828"/>
            <a:ext cx="2052000" cy="47816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BEF9FC1E-F242-6C50-9932-6A0C5F56EE11}"/>
              </a:ext>
            </a:extLst>
          </p:cNvPr>
          <p:cNvSpPr/>
          <p:nvPr/>
        </p:nvSpPr>
        <p:spPr>
          <a:xfrm>
            <a:off x="985838" y="3391717"/>
            <a:ext cx="2052000" cy="930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9578AB89-F78A-AE35-E263-F7C7791F43DF}"/>
              </a:ext>
            </a:extLst>
          </p:cNvPr>
          <p:cNvSpPr/>
          <p:nvPr/>
        </p:nvSpPr>
        <p:spPr>
          <a:xfrm>
            <a:off x="985838" y="4388293"/>
            <a:ext cx="2052000" cy="1473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A7677E2F-F41C-EFAC-DF38-CA8E3C0C157C}"/>
              </a:ext>
            </a:extLst>
          </p:cNvPr>
          <p:cNvCxnSpPr>
            <a:cxnSpLocks/>
          </p:cNvCxnSpPr>
          <p:nvPr/>
        </p:nvCxnSpPr>
        <p:spPr bwMode="auto">
          <a:xfrm>
            <a:off x="8616280" y="1925508"/>
            <a:ext cx="2588647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B1059B6-2308-8EFA-5749-1714C6385784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533503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2C33CC13-BC93-116E-8B73-4CE4B238713A}"/>
              </a:ext>
            </a:extLst>
          </p:cNvPr>
          <p:cNvSpPr/>
          <p:nvPr/>
        </p:nvSpPr>
        <p:spPr>
          <a:xfrm>
            <a:off x="9123762" y="3391717"/>
            <a:ext cx="2052000" cy="930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17D2C9D9-81FC-B338-1954-B4EB3AAE14E4}"/>
              </a:ext>
            </a:extLst>
          </p:cNvPr>
          <p:cNvSpPr/>
          <p:nvPr/>
        </p:nvSpPr>
        <p:spPr>
          <a:xfrm>
            <a:off x="9120337" y="4388293"/>
            <a:ext cx="2052000" cy="67955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C85FC3A7-F538-E83C-2DCD-18F794C0D427}"/>
              </a:ext>
            </a:extLst>
          </p:cNvPr>
          <p:cNvSpPr/>
          <p:nvPr/>
        </p:nvSpPr>
        <p:spPr>
          <a:xfrm>
            <a:off x="4372629" y="2474712"/>
            <a:ext cx="3456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③データカタログ横断検索サービス</a:t>
            </a: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53AA81A3-6475-9B31-99FF-C43B795DAE97}"/>
              </a:ext>
            </a:extLst>
          </p:cNvPr>
          <p:cNvSpPr/>
          <p:nvPr/>
        </p:nvSpPr>
        <p:spPr>
          <a:xfrm>
            <a:off x="985838" y="1977165"/>
            <a:ext cx="2052000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47771B76-4ECB-C710-9100-22975D37FEC8}"/>
              </a:ext>
            </a:extLst>
          </p:cNvPr>
          <p:cNvSpPr/>
          <p:nvPr/>
        </p:nvSpPr>
        <p:spPr>
          <a:xfrm>
            <a:off x="9120336" y="1977165"/>
            <a:ext cx="2052000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3" name="矢印: 五方向 342">
            <a:extLst>
              <a:ext uri="{FF2B5EF4-FFF2-40B4-BE49-F238E27FC236}">
                <a16:creationId xmlns:a16="http://schemas.microsoft.com/office/drawing/2014/main" id="{E4ACA7C3-6B1B-CDAB-7C5D-B4BDE897CE3B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344" name="矢印: 五方向 343">
            <a:extLst>
              <a:ext uri="{FF2B5EF4-FFF2-40B4-BE49-F238E27FC236}">
                <a16:creationId xmlns:a16="http://schemas.microsoft.com/office/drawing/2014/main" id="{8424BE13-3488-DD43-D9EF-091EDA55561E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345" name="矢印: 五方向 344">
            <a:extLst>
              <a:ext uri="{FF2B5EF4-FFF2-40B4-BE49-F238E27FC236}">
                <a16:creationId xmlns:a16="http://schemas.microsoft.com/office/drawing/2014/main" id="{13660C68-9444-F5F5-6988-EE02D69EC57D}"/>
              </a:ext>
            </a:extLst>
          </p:cNvPr>
          <p:cNvSpPr/>
          <p:nvPr/>
        </p:nvSpPr>
        <p:spPr>
          <a:xfrm rot="5400000">
            <a:off x="205907" y="5929018"/>
            <a:ext cx="505787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DE300858-C065-CDCA-36C3-B0E5B80AB4EB}"/>
              </a:ext>
            </a:extLst>
          </p:cNvPr>
          <p:cNvCxnSpPr>
            <a:cxnSpLocks/>
          </p:cNvCxnSpPr>
          <p:nvPr/>
        </p:nvCxnSpPr>
        <p:spPr bwMode="auto">
          <a:xfrm>
            <a:off x="4154922" y="1925508"/>
            <a:ext cx="3861903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4294DDCE-7EF9-9AB3-C3FE-92FD03C3635F}"/>
              </a:ext>
            </a:extLst>
          </p:cNvPr>
          <p:cNvSpPr/>
          <p:nvPr/>
        </p:nvSpPr>
        <p:spPr>
          <a:xfrm>
            <a:off x="4367807" y="4625154"/>
            <a:ext cx="3456000" cy="59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⑤契約締結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（データ取引市場 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外部サービス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連携）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D6436A21-7346-EAD1-0336-026CD3DDAA80}"/>
              </a:ext>
            </a:extLst>
          </p:cNvPr>
          <p:cNvSpPr/>
          <p:nvPr/>
        </p:nvSpPr>
        <p:spPr>
          <a:xfrm>
            <a:off x="4367807" y="3747381"/>
            <a:ext cx="3456000" cy="416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23">
              <a:defRPr/>
            </a:pP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①認証機能（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67" name="矢印: 五方向 366">
            <a:extLst>
              <a:ext uri="{FF2B5EF4-FFF2-40B4-BE49-F238E27FC236}">
                <a16:creationId xmlns:a16="http://schemas.microsoft.com/office/drawing/2014/main" id="{3A064F97-455B-5515-3978-160EFB87337A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368" name="矢印: 五方向 367">
            <a:extLst>
              <a:ext uri="{FF2B5EF4-FFF2-40B4-BE49-F238E27FC236}">
                <a16:creationId xmlns:a16="http://schemas.microsoft.com/office/drawing/2014/main" id="{7D43960C-8A4C-4B2B-89D9-F5417FFF6E7C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369" name="矢印: 五方向 368">
            <a:extLst>
              <a:ext uri="{FF2B5EF4-FFF2-40B4-BE49-F238E27FC236}">
                <a16:creationId xmlns:a16="http://schemas.microsoft.com/office/drawing/2014/main" id="{D1C38C93-C18A-A961-35B8-3BC650756260}"/>
              </a:ext>
            </a:extLst>
          </p:cNvPr>
          <p:cNvSpPr/>
          <p:nvPr/>
        </p:nvSpPr>
        <p:spPr>
          <a:xfrm rot="5400000">
            <a:off x="11354397" y="5925952"/>
            <a:ext cx="499654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E47BB5B4-525A-88C3-49DA-30368F5DE7DD}"/>
              </a:ext>
            </a:extLst>
          </p:cNvPr>
          <p:cNvSpPr/>
          <p:nvPr/>
        </p:nvSpPr>
        <p:spPr>
          <a:xfrm>
            <a:off x="4176300" y="3536417"/>
            <a:ext cx="3861903" cy="2484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3" name="テキスト ボックス 372">
            <a:extLst>
              <a:ext uri="{FF2B5EF4-FFF2-40B4-BE49-F238E27FC236}">
                <a16:creationId xmlns:a16="http://schemas.microsoft.com/office/drawing/2014/main" id="{0AABE797-5E45-E060-B890-605DBD8EFF00}"/>
              </a:ext>
            </a:extLst>
          </p:cNvPr>
          <p:cNvSpPr txBox="1"/>
          <p:nvPr/>
        </p:nvSpPr>
        <p:spPr>
          <a:xfrm>
            <a:off x="5077782" y="3382389"/>
            <a:ext cx="2051999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376" name="矢印: 五方向 375">
            <a:extLst>
              <a:ext uri="{FF2B5EF4-FFF2-40B4-BE49-F238E27FC236}">
                <a16:creationId xmlns:a16="http://schemas.microsoft.com/office/drawing/2014/main" id="{D5E72457-DA17-317A-EAFA-682728F99A7A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377" name="矢印: 五方向 376">
            <a:extLst>
              <a:ext uri="{FF2B5EF4-FFF2-40B4-BE49-F238E27FC236}">
                <a16:creationId xmlns:a16="http://schemas.microsoft.com/office/drawing/2014/main" id="{EFC5C37D-AA6A-CFDB-DA88-731FBB185153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114A0396-62D6-A6E8-72BA-CE39AB2690C3}"/>
              </a:ext>
            </a:extLst>
          </p:cNvPr>
          <p:cNvSpPr/>
          <p:nvPr/>
        </p:nvSpPr>
        <p:spPr>
          <a:xfrm>
            <a:off x="4367807" y="1967167"/>
            <a:ext cx="3456385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カタログ作成ツール</a:t>
            </a: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5B482131-1016-69B7-512C-7297E4CBD61A}"/>
              </a:ext>
            </a:extLst>
          </p:cNvPr>
          <p:cNvSpPr/>
          <p:nvPr/>
        </p:nvSpPr>
        <p:spPr>
          <a:xfrm>
            <a:off x="4375782" y="2941608"/>
            <a:ext cx="3456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⑦データカタログ詳細情報取得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CD90257E-7A1B-7CB6-1422-BD8037DD97CC}"/>
              </a:ext>
            </a:extLst>
          </p:cNvPr>
          <p:cNvSpPr/>
          <p:nvPr/>
        </p:nvSpPr>
        <p:spPr>
          <a:xfrm>
            <a:off x="4367807" y="5684540"/>
            <a:ext cx="3456000" cy="248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データ交換制御</a:t>
            </a: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C17E4B12-DFCE-D20C-9964-BBF0820C60FA}"/>
              </a:ext>
            </a:extLst>
          </p:cNvPr>
          <p:cNvSpPr/>
          <p:nvPr/>
        </p:nvSpPr>
        <p:spPr>
          <a:xfrm>
            <a:off x="4367807" y="4163424"/>
            <a:ext cx="3456000" cy="401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b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等ユーザ認証（データ利用者認証）</a:t>
            </a: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0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8D197482-CC8F-0FF1-FAF3-90AD72434A10}"/>
              </a:ext>
            </a:extLst>
          </p:cNvPr>
          <p:cNvSpPr/>
          <p:nvPr/>
        </p:nvSpPr>
        <p:spPr>
          <a:xfrm>
            <a:off x="4375782" y="6118667"/>
            <a:ext cx="3456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⑨来歴管理機能</a:t>
            </a:r>
          </a:p>
        </p:txBody>
      </p:sp>
      <p:sp>
        <p:nvSpPr>
          <p:cNvPr id="485" name="右矢印 255">
            <a:extLst>
              <a:ext uri="{FF2B5EF4-FFF2-40B4-BE49-F238E27FC236}">
                <a16:creationId xmlns:a16="http://schemas.microsoft.com/office/drawing/2014/main" id="{91FBD1AB-1316-4739-4F09-006A9267BAFE}"/>
              </a:ext>
            </a:extLst>
          </p:cNvPr>
          <p:cNvSpPr/>
          <p:nvPr/>
        </p:nvSpPr>
        <p:spPr bwMode="auto">
          <a:xfrm flipH="1">
            <a:off x="8248774" y="2099891"/>
            <a:ext cx="664103" cy="4497461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6ED274-792E-2667-F62B-4BF1C01049B1}"/>
              </a:ext>
            </a:extLst>
          </p:cNvPr>
          <p:cNvSpPr/>
          <p:nvPr/>
        </p:nvSpPr>
        <p:spPr>
          <a:xfrm>
            <a:off x="9243698" y="547712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9AF6A11-ED78-5CF2-0319-8AB911A89CCA}"/>
              </a:ext>
            </a:extLst>
          </p:cNvPr>
          <p:cNvSpPr/>
          <p:nvPr/>
        </p:nvSpPr>
        <p:spPr>
          <a:xfrm>
            <a:off x="1070339" y="527419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8E478B8-8F4E-072C-2F13-5C1B6EDE251E}"/>
              </a:ext>
            </a:extLst>
          </p:cNvPr>
          <p:cNvSpPr/>
          <p:nvPr/>
        </p:nvSpPr>
        <p:spPr>
          <a:xfrm>
            <a:off x="1070339" y="5589240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F437F7A-F0AF-78B1-A164-E917DFC76342}"/>
              </a:ext>
            </a:extLst>
          </p:cNvPr>
          <p:cNvSpPr/>
          <p:nvPr/>
        </p:nvSpPr>
        <p:spPr>
          <a:xfrm>
            <a:off x="1070339" y="22119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0AE786D-2638-806A-2EC0-76704BA0CCB3}"/>
              </a:ext>
            </a:extLst>
          </p:cNvPr>
          <p:cNvSpPr/>
          <p:nvPr/>
        </p:nvSpPr>
        <p:spPr>
          <a:xfrm>
            <a:off x="9243698" y="22119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ED892C4-D99D-67C8-65CD-C98CC9F80548}"/>
              </a:ext>
            </a:extLst>
          </p:cNvPr>
          <p:cNvSpPr/>
          <p:nvPr/>
        </p:nvSpPr>
        <p:spPr>
          <a:xfrm>
            <a:off x="9243698" y="255454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D79A515-C7B7-8C4F-BC8A-3121D137BF78}"/>
              </a:ext>
            </a:extLst>
          </p:cNvPr>
          <p:cNvSpPr/>
          <p:nvPr/>
        </p:nvSpPr>
        <p:spPr>
          <a:xfrm>
            <a:off x="1070339" y="381935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A6BC53D-2237-ADE6-5AFB-C865D170C218}"/>
              </a:ext>
            </a:extLst>
          </p:cNvPr>
          <p:cNvSpPr/>
          <p:nvPr/>
        </p:nvSpPr>
        <p:spPr>
          <a:xfrm>
            <a:off x="1070339" y="6485235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支払い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D8D36FF-7069-F4AC-92CB-83D4FCB47CBF}"/>
              </a:ext>
            </a:extLst>
          </p:cNvPr>
          <p:cNvSpPr/>
          <p:nvPr/>
        </p:nvSpPr>
        <p:spPr>
          <a:xfrm>
            <a:off x="9243698" y="652024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請求／入金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54EE2D4-DE28-81C9-7AB2-C64E5D1B1512}"/>
              </a:ext>
            </a:extLst>
          </p:cNvPr>
          <p:cNvSpPr/>
          <p:nvPr/>
        </p:nvSpPr>
        <p:spPr>
          <a:xfrm>
            <a:off x="1070339" y="255454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BEA4F90-FE56-1E50-629A-549F9F03F486}"/>
              </a:ext>
            </a:extLst>
          </p:cNvPr>
          <p:cNvSpPr/>
          <p:nvPr/>
        </p:nvSpPr>
        <p:spPr>
          <a:xfrm>
            <a:off x="1070339" y="464410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8747615-A5C6-0FA9-0B60-3410672938C8}"/>
              </a:ext>
            </a:extLst>
          </p:cNvPr>
          <p:cNvSpPr/>
          <p:nvPr/>
        </p:nvSpPr>
        <p:spPr>
          <a:xfrm>
            <a:off x="1070339" y="4959147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4003409-967A-4AFE-2D95-6E308CB9B228}"/>
              </a:ext>
            </a:extLst>
          </p:cNvPr>
          <p:cNvSpPr/>
          <p:nvPr/>
        </p:nvSpPr>
        <p:spPr>
          <a:xfrm>
            <a:off x="9243698" y="619720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B858398-2DFF-1242-71F1-8CDACDDD19D5}"/>
              </a:ext>
            </a:extLst>
          </p:cNvPr>
          <p:cNvSpPr/>
          <p:nvPr/>
        </p:nvSpPr>
        <p:spPr>
          <a:xfrm>
            <a:off x="1070339" y="619720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085E783-3F5E-B751-BCA7-695B68CF275D}"/>
              </a:ext>
            </a:extLst>
          </p:cNvPr>
          <p:cNvSpPr/>
          <p:nvPr/>
        </p:nvSpPr>
        <p:spPr>
          <a:xfrm>
            <a:off x="9243698" y="4797152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33DBEE0-D478-1F5D-D891-CE1A3556ECF4}"/>
              </a:ext>
            </a:extLst>
          </p:cNvPr>
          <p:cNvSpPr/>
          <p:nvPr/>
        </p:nvSpPr>
        <p:spPr>
          <a:xfrm>
            <a:off x="1070339" y="405601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60C622B-0453-BFF7-2976-4B38F1215A5D}"/>
              </a:ext>
            </a:extLst>
          </p:cNvPr>
          <p:cNvSpPr/>
          <p:nvPr/>
        </p:nvSpPr>
        <p:spPr>
          <a:xfrm>
            <a:off x="9247643" y="3595775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C7442BD-60C2-A424-2858-110311E37519}"/>
              </a:ext>
            </a:extLst>
          </p:cNvPr>
          <p:cNvSpPr/>
          <p:nvPr/>
        </p:nvSpPr>
        <p:spPr>
          <a:xfrm>
            <a:off x="9243698" y="3120286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提示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BE9967D-89D5-13B2-FE10-573F7EE4DF25}"/>
              </a:ext>
            </a:extLst>
          </p:cNvPr>
          <p:cNvSpPr/>
          <p:nvPr/>
        </p:nvSpPr>
        <p:spPr>
          <a:xfrm>
            <a:off x="1070339" y="3101933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870FE05-990C-AB66-5912-8D42C6C2355A}"/>
              </a:ext>
            </a:extLst>
          </p:cNvPr>
          <p:cNvSpPr/>
          <p:nvPr/>
        </p:nvSpPr>
        <p:spPr>
          <a:xfrm>
            <a:off x="9248587" y="381935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0D28A22-29DC-1C5C-1896-00152B6E9DA3}"/>
              </a:ext>
            </a:extLst>
          </p:cNvPr>
          <p:cNvSpPr/>
          <p:nvPr/>
        </p:nvSpPr>
        <p:spPr>
          <a:xfrm>
            <a:off x="9243698" y="4056011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データアクセス情報の提出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647AE23-C9F2-D4F7-8A28-63435BEC3C8E}"/>
              </a:ext>
            </a:extLst>
          </p:cNvPr>
          <p:cNvSpPr/>
          <p:nvPr/>
        </p:nvSpPr>
        <p:spPr>
          <a:xfrm>
            <a:off x="1070339" y="3586929"/>
            <a:ext cx="1872000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データ取得希望の依頼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68C20CEF-0719-6AFA-7B9F-D63663A7E784}"/>
              </a:ext>
            </a:extLst>
          </p:cNvPr>
          <p:cNvSpPr/>
          <p:nvPr/>
        </p:nvSpPr>
        <p:spPr>
          <a:xfrm>
            <a:off x="8496341" y="3478896"/>
            <a:ext cx="250326" cy="183959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機能との連携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右矢印 255">
            <a:extLst>
              <a:ext uri="{FF2B5EF4-FFF2-40B4-BE49-F238E27FC236}">
                <a16:creationId xmlns:a16="http://schemas.microsoft.com/office/drawing/2014/main" id="{29E2926B-BFD7-40A0-A683-01F9F72B09D9}"/>
              </a:ext>
            </a:extLst>
          </p:cNvPr>
          <p:cNvSpPr/>
          <p:nvPr/>
        </p:nvSpPr>
        <p:spPr bwMode="auto">
          <a:xfrm>
            <a:off x="3247608" y="2099891"/>
            <a:ext cx="664103" cy="4497461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3CEF7D3-23E9-CAF5-4C50-0A1AD7552C0F}"/>
              </a:ext>
            </a:extLst>
          </p:cNvPr>
          <p:cNvSpPr/>
          <p:nvPr/>
        </p:nvSpPr>
        <p:spPr>
          <a:xfrm>
            <a:off x="3413139" y="3478896"/>
            <a:ext cx="250326" cy="183959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機能との連携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6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ja-JP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機能を用いたデータ取得の概要は下図に示す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連携対象となるデータによって、使用する機能が異なる。</a:t>
            </a:r>
            <a:endParaRPr lang="en-US" altLang="ja-JP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契約・認可に係る機能は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」及び「限定提供データ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」のデータ連携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時に必要。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56FAE00-5FB5-7668-F4AE-5B011B9C6677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2.2. </a:t>
            </a:r>
            <a:r>
              <a:rPr lang="en-US" altLang="ja-JP" sz="2000" b="1" dirty="0">
                <a:latin typeface="Meiryo UI"/>
                <a:ea typeface="Meiryo UI"/>
              </a:rPr>
              <a:t>CADDE</a:t>
            </a:r>
            <a:r>
              <a:rPr lang="ja-JP" altLang="en-US" sz="2000" b="1" dirty="0">
                <a:latin typeface="Meiryo UI"/>
                <a:ea typeface="Meiryo UI"/>
              </a:rPr>
              <a:t>機能を用いたデータ取得の概要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BC8036E-A688-B85A-3E97-24F2E440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37551"/>
              </p:ext>
            </p:extLst>
          </p:nvPr>
        </p:nvGraphicFramePr>
        <p:xfrm>
          <a:off x="227013" y="2176753"/>
          <a:ext cx="11701635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7087">
                  <a:extLst>
                    <a:ext uri="{9D8B030D-6E8A-4147-A177-3AD203B41FA5}">
                      <a16:colId xmlns:a16="http://schemas.microsoft.com/office/drawing/2014/main" val="2608219402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4206595845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3345747896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50239355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559859719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2111061563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1989158282"/>
                    </a:ext>
                  </a:extLst>
                </a:gridCol>
                <a:gridCol w="891403">
                  <a:extLst>
                    <a:ext uri="{9D8B030D-6E8A-4147-A177-3AD203B41FA5}">
                      <a16:colId xmlns:a16="http://schemas.microsoft.com/office/drawing/2014/main" val="3126951184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機能を用いたデータ取得の概要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認証機能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(IdP)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認可管理機能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来歴管理機能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21094"/>
                  </a:ext>
                </a:extLst>
              </a:tr>
              <a:tr h="753418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オープンデータ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データ利用者とデータ提供者の間で契約の締結は不要のため、認可の機能は不使用。ただし提供者コネクタ経由でデータを取得する場合は認証が必要。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コネクタを使ってオープンデータを取得する場合。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24621"/>
                  </a:ext>
                </a:extLst>
              </a:tr>
              <a:tr h="807581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b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取引市場を利用しない場合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データ利用者はデータ提供者のデータ利用許諾が必要であるため、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の認可機能を使用。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外部で契約する場合も含む。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データ提供者がデータ利用者に直接認可を出す。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12278"/>
                  </a:ext>
                </a:extLst>
              </a:tr>
              <a:tr h="807581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b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取引市場を利用する場合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データ利用者とデータ提供者の間で契約の締結が必要であるため、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の認可機能に加えて、外部サービスであるデータ取引市場を使用。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と連携した第三者を通じて、データ利用者に認可を出す。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△</a:t>
                      </a:r>
                      <a:endParaRPr kumimoji="1" lang="en-US" altLang="ja-JP" sz="4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68955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8EDAB65-24DA-5109-AD55-6313AF8E47E4}"/>
              </a:ext>
            </a:extLst>
          </p:cNvPr>
          <p:cNvGrpSpPr/>
          <p:nvPr/>
        </p:nvGrpSpPr>
        <p:grpSpPr>
          <a:xfrm>
            <a:off x="8688648" y="1801499"/>
            <a:ext cx="3262859" cy="331357"/>
            <a:chOff x="8688648" y="1666068"/>
            <a:chExt cx="3262859" cy="331357"/>
          </a:xfrm>
        </p:grpSpPr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41250A1D-A142-7054-B1D6-B840763D2303}"/>
                </a:ext>
              </a:extLst>
            </p:cNvPr>
            <p:cNvSpPr/>
            <p:nvPr/>
          </p:nvSpPr>
          <p:spPr>
            <a:xfrm>
              <a:off x="8688648" y="1666068"/>
              <a:ext cx="3240000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FDF7B782-F7F0-4E17-2013-CCC1F7A12F08}"/>
                </a:ext>
              </a:extLst>
            </p:cNvPr>
            <p:cNvSpPr txBox="1"/>
            <p:nvPr/>
          </p:nvSpPr>
          <p:spPr>
            <a:xfrm>
              <a:off x="8771918" y="1693247"/>
              <a:ext cx="492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8EC268D8-CFBF-C9C9-1365-A10D0AB0DCAD}"/>
                </a:ext>
              </a:extLst>
            </p:cNvPr>
            <p:cNvSpPr txBox="1"/>
            <p:nvPr/>
          </p:nvSpPr>
          <p:spPr>
            <a:xfrm>
              <a:off x="9480376" y="1693247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○：必要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7844448A-C7A7-DEDA-0EA8-5C63779D7F54}"/>
                </a:ext>
              </a:extLst>
            </p:cNvPr>
            <p:cNvSpPr txBox="1"/>
            <p:nvPr/>
          </p:nvSpPr>
          <p:spPr>
            <a:xfrm>
              <a:off x="10139942" y="1693247"/>
              <a:ext cx="1152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△：任意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666B164C-3E1A-7A48-4B80-9C8FCF9CD58F}"/>
                </a:ext>
              </a:extLst>
            </p:cNvPr>
            <p:cNvSpPr txBox="1"/>
            <p:nvPr/>
          </p:nvSpPr>
          <p:spPr>
            <a:xfrm>
              <a:off x="11049079" y="1693247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：不要</a:t>
              </a: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B2F20AF-501C-A7ED-CB8A-EA32D1BB2666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F5070D-7F1B-8194-23F0-20819DA2420F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1071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」を利用。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F064853-015D-49AE-A92C-BBC6456BFDF2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システム観点での動作概要と機能要件（オープンデータ）</a:t>
            </a:r>
            <a:endParaRPr lang="ja-JP" altLang="en-US" sz="20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2C29C5E-ED02-4647-901E-5B8A43AC50C4}"/>
              </a:ext>
            </a:extLst>
          </p:cNvPr>
          <p:cNvSpPr/>
          <p:nvPr/>
        </p:nvSpPr>
        <p:spPr>
          <a:xfrm>
            <a:off x="192118" y="-5898"/>
            <a:ext cx="4175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68E679-1733-4ED3-AB2E-108C068C81F4}"/>
              </a:ext>
            </a:extLst>
          </p:cNvPr>
          <p:cNvGrpSpPr/>
          <p:nvPr/>
        </p:nvGrpSpPr>
        <p:grpSpPr>
          <a:xfrm>
            <a:off x="192118" y="1507173"/>
            <a:ext cx="11715054" cy="5146929"/>
            <a:chOff x="192118" y="1211411"/>
            <a:chExt cx="11715054" cy="5442692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43B373F-8830-405B-90AB-FB754C19F5F2}"/>
                </a:ext>
              </a:extLst>
            </p:cNvPr>
            <p:cNvSpPr/>
            <p:nvPr/>
          </p:nvSpPr>
          <p:spPr bwMode="auto">
            <a:xfrm>
              <a:off x="202750" y="5142103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AE3BB35-6C2E-48A6-ADEB-81088ADBDA51}"/>
                </a:ext>
              </a:extLst>
            </p:cNvPr>
            <p:cNvSpPr/>
            <p:nvPr/>
          </p:nvSpPr>
          <p:spPr bwMode="auto">
            <a:xfrm>
              <a:off x="218446" y="3332053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E5EE472-878E-49D3-9654-E353B8776C21}"/>
                </a:ext>
              </a:extLst>
            </p:cNvPr>
            <p:cNvSpPr/>
            <p:nvPr/>
          </p:nvSpPr>
          <p:spPr bwMode="auto">
            <a:xfrm>
              <a:off x="218351" y="1522004"/>
              <a:ext cx="5976000" cy="15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雲 56">
              <a:extLst>
                <a:ext uri="{FF2B5EF4-FFF2-40B4-BE49-F238E27FC236}">
                  <a16:creationId xmlns:a16="http://schemas.microsoft.com/office/drawing/2014/main" id="{BC6739F5-4C1E-4A65-A074-0D8753746210}"/>
                </a:ext>
              </a:extLst>
            </p:cNvPr>
            <p:cNvSpPr/>
            <p:nvPr/>
          </p:nvSpPr>
          <p:spPr bwMode="auto">
            <a:xfrm>
              <a:off x="2495600" y="1749436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2A8A04E1-31EE-4242-A0CF-70CF9212CD89}"/>
                </a:ext>
              </a:extLst>
            </p:cNvPr>
            <p:cNvSpPr/>
            <p:nvPr/>
          </p:nvSpPr>
          <p:spPr bwMode="auto">
            <a:xfrm>
              <a:off x="2841117" y="2276872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67262B9-181E-477C-AACA-B4272EE1709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69117" y="2602043"/>
              <a:ext cx="1684944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83BFA1A1-5731-4D86-AB67-D2AA6AE94E38}"/>
                </a:ext>
              </a:extLst>
            </p:cNvPr>
            <p:cNvSpPr txBox="1"/>
            <p:nvPr/>
          </p:nvSpPr>
          <p:spPr>
            <a:xfrm>
              <a:off x="467309" y="1538168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2EC290D-FCF7-4094-B2ED-FC2A942D7753}"/>
                </a:ext>
              </a:extLst>
            </p:cNvPr>
            <p:cNvSpPr txBox="1"/>
            <p:nvPr/>
          </p:nvSpPr>
          <p:spPr>
            <a:xfrm>
              <a:off x="4827925" y="1538168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118" name="四角形: 角を丸くする 117">
              <a:extLst>
                <a:ext uri="{FF2B5EF4-FFF2-40B4-BE49-F238E27FC236}">
                  <a16:creationId xmlns:a16="http://schemas.microsoft.com/office/drawing/2014/main" id="{D1F462CE-0A01-4763-9354-E9E1C32B6C1F}"/>
                </a:ext>
              </a:extLst>
            </p:cNvPr>
            <p:cNvSpPr/>
            <p:nvPr/>
          </p:nvSpPr>
          <p:spPr bwMode="auto">
            <a:xfrm>
              <a:off x="5227060" y="1843855"/>
              <a:ext cx="864744" cy="3949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作成ツール</a:t>
              </a:r>
            </a:p>
          </p:txBody>
        </p: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8D9DC220-F18E-463C-8F02-5A549B8B33EF}"/>
                </a:ext>
              </a:extLst>
            </p:cNvPr>
            <p:cNvCxnSpPr>
              <a:cxnSpLocks/>
              <a:stCxn id="118" idx="2"/>
              <a:endCxn id="52" idx="1"/>
            </p:cNvCxnSpPr>
            <p:nvPr/>
          </p:nvCxnSpPr>
          <p:spPr bwMode="auto">
            <a:xfrm>
              <a:off x="5659432" y="2238763"/>
              <a:ext cx="1" cy="18494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41DEF7F-B29F-436A-B1C3-DCF4A5D90831}"/>
                </a:ext>
              </a:extLst>
            </p:cNvPr>
            <p:cNvSpPr/>
            <p:nvPr/>
          </p:nvSpPr>
          <p:spPr>
            <a:xfrm>
              <a:off x="6331816" y="5142102"/>
              <a:ext cx="5573451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「データ利用」ではデータ利用者は、合意されたデータの利用条件に基づき、</a:t>
              </a:r>
              <a:r>
                <a:rPr lang="en-US" altLang="ja-JP" sz="12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WebAPP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からデータ利用者コネクタを使用し、データ提供者コネクタを呼び出す。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データ提供者コネクタは、データ利用者情報と利用条件を確認して、データ提供の可否を判断。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提供可能な場合、提供者コネクタはデータを提供者コネクタへデータを送信。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357D74F-1A43-428E-8A04-E74A3EC5BFC0}"/>
                </a:ext>
              </a:extLst>
            </p:cNvPr>
            <p:cNvSpPr/>
            <p:nvPr/>
          </p:nvSpPr>
          <p:spPr>
            <a:xfrm>
              <a:off x="6331817" y="3329889"/>
              <a:ext cx="5575353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「データ利用企画」ではデータ利用者が、検索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APP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（アプリ）を使用し、横断検索サービスにアクセス、データカタログ検索を実施してデータを探す。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375DE5A-682B-41BA-A9AE-2CB8062B1C4A}"/>
                </a:ext>
              </a:extLst>
            </p:cNvPr>
            <p:cNvSpPr/>
            <p:nvPr/>
          </p:nvSpPr>
          <p:spPr>
            <a:xfrm>
              <a:off x="6331819" y="1517676"/>
              <a:ext cx="5575353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「データ準備」ではデータ提供者が、データ流通の対象とするデータを準備。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準備するデータのデータカタログをカタログ作成ツールで作成し、カタログサイトに格納。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の横断検索サービスは、各カタログサイトからカタログを収集。　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E5753A0-9B13-49F9-B167-0E7DC5751298}"/>
                </a:ext>
              </a:extLst>
            </p:cNvPr>
            <p:cNvSpPr/>
            <p:nvPr/>
          </p:nvSpPr>
          <p:spPr bwMode="auto">
            <a:xfrm>
              <a:off x="192118" y="4829429"/>
              <a:ext cx="982441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</a:t>
              </a: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8188D53-D61B-49A3-8357-148D2AE97288}"/>
                </a:ext>
              </a:extLst>
            </p:cNvPr>
            <p:cNvSpPr/>
            <p:nvPr/>
          </p:nvSpPr>
          <p:spPr bwMode="auto">
            <a:xfrm>
              <a:off x="192118" y="2999680"/>
              <a:ext cx="1341758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データ利用企画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C324FD02-3B00-4134-A1A4-8B92C447DD46}"/>
                </a:ext>
              </a:extLst>
            </p:cNvPr>
            <p:cNvSpPr/>
            <p:nvPr/>
          </p:nvSpPr>
          <p:spPr bwMode="auto">
            <a:xfrm>
              <a:off x="192118" y="1211411"/>
              <a:ext cx="974855" cy="3580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r>
                <a:rPr lang="ja-JP" altLang="en-US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データ準備</a:t>
              </a:r>
            </a:p>
          </p:txBody>
        </p:sp>
        <p:sp>
          <p:nvSpPr>
            <p:cNvPr id="46" name="フローチャート: 書類 45">
              <a:extLst>
                <a:ext uri="{FF2B5EF4-FFF2-40B4-BE49-F238E27FC236}">
                  <a16:creationId xmlns:a16="http://schemas.microsoft.com/office/drawing/2014/main" id="{0DF8BF88-D448-4FBF-821C-DA3CCEE2F5B1}"/>
                </a:ext>
              </a:extLst>
            </p:cNvPr>
            <p:cNvSpPr/>
            <p:nvPr/>
          </p:nvSpPr>
          <p:spPr>
            <a:xfrm>
              <a:off x="4185412" y="2430010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sp>
          <p:nvSpPr>
            <p:cNvPr id="52" name="円柱 51">
              <a:extLst>
                <a:ext uri="{FF2B5EF4-FFF2-40B4-BE49-F238E27FC236}">
                  <a16:creationId xmlns:a16="http://schemas.microsoft.com/office/drawing/2014/main" id="{0BABAB8F-B9AE-4380-B56F-8BF20FD9E5AE}"/>
                </a:ext>
              </a:extLst>
            </p:cNvPr>
            <p:cNvSpPr/>
            <p:nvPr/>
          </p:nvSpPr>
          <p:spPr bwMode="auto">
            <a:xfrm>
              <a:off x="5351635" y="2423708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9227BF9A-C813-4885-AD82-32C2AFEA3EF3}"/>
                </a:ext>
              </a:extLst>
            </p:cNvPr>
            <p:cNvGrpSpPr/>
            <p:nvPr/>
          </p:nvGrpSpPr>
          <p:grpSpPr>
            <a:xfrm>
              <a:off x="248141" y="1585202"/>
              <a:ext cx="299899" cy="182930"/>
              <a:chOff x="9212190" y="2026752"/>
              <a:chExt cx="359719" cy="219419"/>
            </a:xfrm>
          </p:grpSpPr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0EE9489A-650D-4B1A-ABC3-8D93B1F15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53DFADAF-9487-461C-A6B6-DF17D8FBB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0AD228B3-3F9C-40A1-A957-01CB83994E9C}"/>
                </a:ext>
              </a:extLst>
            </p:cNvPr>
            <p:cNvGrpSpPr/>
            <p:nvPr/>
          </p:nvGrpSpPr>
          <p:grpSpPr>
            <a:xfrm flipH="1">
              <a:off x="5789658" y="1585202"/>
              <a:ext cx="299899" cy="182930"/>
              <a:chOff x="9212190" y="2026752"/>
              <a:chExt cx="359719" cy="219419"/>
            </a:xfrm>
          </p:grpSpPr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9F566BE6-E5AE-4CFF-BF9A-6DFABB12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3CBECB41-7F3A-4AA5-BF94-3CD4B20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78" name="雲 77">
              <a:extLst>
                <a:ext uri="{FF2B5EF4-FFF2-40B4-BE49-F238E27FC236}">
                  <a16:creationId xmlns:a16="http://schemas.microsoft.com/office/drawing/2014/main" id="{EFAE502D-BE16-4EAC-9838-7C6D0AB12B8E}"/>
                </a:ext>
              </a:extLst>
            </p:cNvPr>
            <p:cNvSpPr/>
            <p:nvPr/>
          </p:nvSpPr>
          <p:spPr bwMode="auto">
            <a:xfrm>
              <a:off x="2495600" y="3567627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90E1F7A0-8353-4812-825E-507B936D17B9}"/>
                </a:ext>
              </a:extLst>
            </p:cNvPr>
            <p:cNvSpPr/>
            <p:nvPr/>
          </p:nvSpPr>
          <p:spPr bwMode="auto">
            <a:xfrm>
              <a:off x="2849037" y="4105656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724A5674-A000-4629-AEB5-B0DCF356ED0D}"/>
                </a:ext>
              </a:extLst>
            </p:cNvPr>
            <p:cNvCxnSpPr>
              <a:cxnSpLocks/>
              <a:stCxn id="80" idx="1"/>
              <a:endCxn id="86" idx="3"/>
            </p:cNvCxnSpPr>
            <p:nvPr/>
          </p:nvCxnSpPr>
          <p:spPr bwMode="auto">
            <a:xfrm flipH="1">
              <a:off x="1166554" y="4340985"/>
              <a:ext cx="168248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99C8754A-0FD6-4DC1-80D7-A990667CE8D7}"/>
                </a:ext>
              </a:extLst>
            </p:cNvPr>
            <p:cNvSpPr txBox="1"/>
            <p:nvPr/>
          </p:nvSpPr>
          <p:spPr>
            <a:xfrm>
              <a:off x="475229" y="3356359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6A6D4E0-9CFB-4319-B5BF-6006940D9960}"/>
                </a:ext>
              </a:extLst>
            </p:cNvPr>
            <p:cNvSpPr txBox="1"/>
            <p:nvPr/>
          </p:nvSpPr>
          <p:spPr>
            <a:xfrm>
              <a:off x="4835845" y="3356359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30353C3-F7FC-4944-B282-16D8242E0AC9}"/>
                </a:ext>
              </a:extLst>
            </p:cNvPr>
            <p:cNvSpPr/>
            <p:nvPr/>
          </p:nvSpPr>
          <p:spPr bwMode="auto">
            <a:xfrm>
              <a:off x="338554" y="4105185"/>
              <a:ext cx="828000" cy="4716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検索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APP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6EF321D0-7D3B-4725-A5C3-97DA7097BFDE}"/>
                </a:ext>
              </a:extLst>
            </p:cNvPr>
            <p:cNvSpPr/>
            <p:nvPr/>
          </p:nvSpPr>
          <p:spPr>
            <a:xfrm>
              <a:off x="1672368" y="4105657"/>
              <a:ext cx="670853" cy="470657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0FE8DD47-CAB9-4DE1-8441-32998E2660DB}"/>
                </a:ext>
              </a:extLst>
            </p:cNvPr>
            <p:cNvGrpSpPr/>
            <p:nvPr/>
          </p:nvGrpSpPr>
          <p:grpSpPr>
            <a:xfrm>
              <a:off x="248141" y="3403393"/>
              <a:ext cx="299899" cy="182930"/>
              <a:chOff x="9212190" y="2026752"/>
              <a:chExt cx="359719" cy="219419"/>
            </a:xfrm>
          </p:grpSpPr>
          <p:sp>
            <p:nvSpPr>
              <p:cNvPr id="96" name="Oval 6">
                <a:extLst>
                  <a:ext uri="{FF2B5EF4-FFF2-40B4-BE49-F238E27FC236}">
                    <a16:creationId xmlns:a16="http://schemas.microsoft.com/office/drawing/2014/main" id="{60B2D16F-9CAE-43E5-9CBD-A209A0AD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7C7BECF7-F76F-46CE-9AA0-C66B5FFE0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885F6615-AF2B-47BD-98B9-ACE6EBEFE5DE}"/>
                </a:ext>
              </a:extLst>
            </p:cNvPr>
            <p:cNvGrpSpPr/>
            <p:nvPr/>
          </p:nvGrpSpPr>
          <p:grpSpPr>
            <a:xfrm flipH="1">
              <a:off x="5789658" y="3403393"/>
              <a:ext cx="299899" cy="182930"/>
              <a:chOff x="9212190" y="2026752"/>
              <a:chExt cx="359719" cy="219419"/>
            </a:xfrm>
          </p:grpSpPr>
          <p:sp>
            <p:nvSpPr>
              <p:cNvPr id="100" name="Oval 6">
                <a:extLst>
                  <a:ext uri="{FF2B5EF4-FFF2-40B4-BE49-F238E27FC236}">
                    <a16:creationId xmlns:a16="http://schemas.microsoft.com/office/drawing/2014/main" id="{EE058DBD-1A00-43E2-946F-30791412C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D294D830-5508-4E1A-A063-1627589ACB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102" name="雲 101">
              <a:extLst>
                <a:ext uri="{FF2B5EF4-FFF2-40B4-BE49-F238E27FC236}">
                  <a16:creationId xmlns:a16="http://schemas.microsoft.com/office/drawing/2014/main" id="{4CED7004-2FD1-4181-8297-7E2F23BB4819}"/>
                </a:ext>
              </a:extLst>
            </p:cNvPr>
            <p:cNvSpPr/>
            <p:nvPr/>
          </p:nvSpPr>
          <p:spPr bwMode="auto">
            <a:xfrm>
              <a:off x="2495600" y="5367353"/>
              <a:ext cx="1512000" cy="1247516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t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　</a:t>
              </a:r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48267D3-EBCD-49C7-8F2A-A0CF5C63F05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197601" y="6130117"/>
              <a:ext cx="3029459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11CDE334-FDB2-4666-B1DF-4063B0999B5B}"/>
                </a:ext>
              </a:extLst>
            </p:cNvPr>
            <p:cNvSpPr txBox="1"/>
            <p:nvPr/>
          </p:nvSpPr>
          <p:spPr>
            <a:xfrm>
              <a:off x="475229" y="5156085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F2AD760A-6183-4362-BA45-564AD712BAD5}"/>
                </a:ext>
              </a:extLst>
            </p:cNvPr>
            <p:cNvSpPr txBox="1"/>
            <p:nvPr/>
          </p:nvSpPr>
          <p:spPr>
            <a:xfrm>
              <a:off x="4835845" y="5156085"/>
              <a:ext cx="1047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88A35DDC-6459-4014-8904-7DB5C1EF66CA}"/>
                </a:ext>
              </a:extLst>
            </p:cNvPr>
            <p:cNvSpPr/>
            <p:nvPr/>
          </p:nvSpPr>
          <p:spPr bwMode="auto">
            <a:xfrm>
              <a:off x="1369601" y="5894788"/>
              <a:ext cx="828000" cy="4706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112" name="円柱 111">
              <a:extLst>
                <a:ext uri="{FF2B5EF4-FFF2-40B4-BE49-F238E27FC236}">
                  <a16:creationId xmlns:a16="http://schemas.microsoft.com/office/drawing/2014/main" id="{7AFA7DDB-72B4-450A-AAA1-22C37BC93A0A}"/>
                </a:ext>
              </a:extLst>
            </p:cNvPr>
            <p:cNvSpPr/>
            <p:nvPr/>
          </p:nvSpPr>
          <p:spPr bwMode="auto">
            <a:xfrm>
              <a:off x="5227060" y="5844694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管理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FB9D7A20-53F2-4213-97B1-5667D02DB0EB}"/>
                </a:ext>
              </a:extLst>
            </p:cNvPr>
            <p:cNvGrpSpPr/>
            <p:nvPr/>
          </p:nvGrpSpPr>
          <p:grpSpPr>
            <a:xfrm>
              <a:off x="248141" y="5203119"/>
              <a:ext cx="299899" cy="182930"/>
              <a:chOff x="9212190" y="2026752"/>
              <a:chExt cx="359719" cy="219419"/>
            </a:xfrm>
          </p:grpSpPr>
          <p:sp>
            <p:nvSpPr>
              <p:cNvPr id="114" name="Oval 6">
                <a:extLst>
                  <a:ext uri="{FF2B5EF4-FFF2-40B4-BE49-F238E27FC236}">
                    <a16:creationId xmlns:a16="http://schemas.microsoft.com/office/drawing/2014/main" id="{AFFABA20-4183-433B-A2A6-0645762D7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8ED7719F-1E61-4CE5-AC75-203573FA5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DB2BD05B-799A-43E4-A656-E6EAB2DB7307}"/>
                </a:ext>
              </a:extLst>
            </p:cNvPr>
            <p:cNvGrpSpPr/>
            <p:nvPr/>
          </p:nvGrpSpPr>
          <p:grpSpPr>
            <a:xfrm flipH="1">
              <a:off x="5789658" y="5203119"/>
              <a:ext cx="299899" cy="182930"/>
              <a:chOff x="9212190" y="2026752"/>
              <a:chExt cx="359719" cy="219419"/>
            </a:xfrm>
          </p:grpSpPr>
          <p:sp>
            <p:nvSpPr>
              <p:cNvPr id="117" name="Oval 6">
                <a:extLst>
                  <a:ext uri="{FF2B5EF4-FFF2-40B4-BE49-F238E27FC236}">
                    <a16:creationId xmlns:a16="http://schemas.microsoft.com/office/drawing/2014/main" id="{F5A60D04-B04B-405D-A49F-B5FAFD5D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220431" y="2026752"/>
                <a:ext cx="83385" cy="70973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2A870879-607B-4BF7-B969-F59B649104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9212190" y="2126283"/>
                <a:ext cx="359719" cy="119888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121" name="四角形: 角を丸くする 120">
              <a:extLst>
                <a:ext uri="{FF2B5EF4-FFF2-40B4-BE49-F238E27FC236}">
                  <a16:creationId xmlns:a16="http://schemas.microsoft.com/office/drawing/2014/main" id="{5EA2852A-BC5A-4E28-BDF7-EF1CE4558ACD}"/>
                </a:ext>
              </a:extLst>
            </p:cNvPr>
            <p:cNvSpPr/>
            <p:nvPr/>
          </p:nvSpPr>
          <p:spPr bwMode="auto">
            <a:xfrm>
              <a:off x="337423" y="5894317"/>
              <a:ext cx="828000" cy="4716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1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WebAPP</a:t>
              </a:r>
              <a:endPara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CCDFBEB4-7654-4630-852E-1305EAF87CD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5423" y="6129882"/>
              <a:ext cx="204178" cy="47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円柱 123">
              <a:extLst>
                <a:ext uri="{FF2B5EF4-FFF2-40B4-BE49-F238E27FC236}">
                  <a16:creationId xmlns:a16="http://schemas.microsoft.com/office/drawing/2014/main" id="{B16300CA-EF80-4376-A885-456D590446DE}"/>
                </a:ext>
              </a:extLst>
            </p:cNvPr>
            <p:cNvSpPr/>
            <p:nvPr/>
          </p:nvSpPr>
          <p:spPr bwMode="auto">
            <a:xfrm>
              <a:off x="4200725" y="5854178"/>
              <a:ext cx="615595" cy="57084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D9A1E5C-65C7-40C0-B1A7-914AC72D5D24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60" name="正方形/長方形 74">
            <a:extLst>
              <a:ext uri="{FF2B5EF4-FFF2-40B4-BE49-F238E27FC236}">
                <a16:creationId xmlns:a16="http://schemas.microsoft.com/office/drawing/2014/main" id="{416D76C0-1D5F-84FA-887B-F6D448CFEA60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658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2FA731-70AA-41A1-BDF2-F7F79BDEABBD}"/>
              </a:ext>
            </a:extLst>
          </p:cNvPr>
          <p:cNvSpPr/>
          <p:nvPr/>
        </p:nvSpPr>
        <p:spPr>
          <a:xfrm>
            <a:off x="519896" y="863523"/>
            <a:ext cx="11152207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内閣府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分野間データ連携基盤における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2022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年度の研究・開発・普及活動の一環として、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分野間データ連携基盤の技術紹介（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CADDE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識別・認証・認可」ガイドライン）」を策定した。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分野間データ連携基盤と契約・認可に係る業務の概要、</a:t>
            </a:r>
            <a:r>
              <a:rPr lang="en-US" altLang="ja-JP" sz="1800" dirty="0">
                <a:latin typeface="Meiryo UI"/>
                <a:ea typeface="Meiryo UI"/>
              </a:rPr>
              <a:t> CADDE </a:t>
            </a:r>
            <a:r>
              <a:rPr lang="ja-JP" altLang="en-US" sz="1800" dirty="0">
                <a:latin typeface="Meiryo UI"/>
                <a:ea typeface="Meiryo UI"/>
              </a:rPr>
              <a:t>「</a:t>
            </a:r>
            <a:r>
              <a:rPr lang="en-US" altLang="ja-JP" sz="1800" dirty="0">
                <a:latin typeface="Meiryo UI"/>
                <a:ea typeface="Meiryo UI"/>
              </a:rPr>
              <a:t>ID</a:t>
            </a:r>
            <a:r>
              <a:rPr lang="ja-JP" altLang="en-US" sz="1800" dirty="0">
                <a:latin typeface="Meiryo UI"/>
                <a:ea typeface="Meiryo UI"/>
              </a:rPr>
              <a:t>識別・認証・認可」の機能概説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を掲載している。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本書では、以下のような読者を想定した内容となっている。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（１）一般的なデータ連携における契約・認可に係る業務について理解を深めたい方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２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CADDE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コネクタを利用して限定提供データ（取引市場を利用しない場合または取引市場を利用する場合）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　　　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を提供したい方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（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３）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CADDE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コネクタを利用して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限定提供データ（取引市場を利用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しない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場合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または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取引市場を利用する場合）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　　　　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72 Black" panose="020B0A04030603020204" pitchFamily="34" charset="0"/>
              </a:rPr>
              <a:t>を利用したい方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72 Black" panose="020B0A040306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78E8BAEC-1700-7739-8608-54314C22DAFD}"/>
              </a:ext>
            </a:extLst>
          </p:cNvPr>
          <p:cNvSpPr txBox="1">
            <a:spLocks/>
          </p:cNvSpPr>
          <p:nvPr/>
        </p:nvSpPr>
        <p:spPr>
          <a:xfrm>
            <a:off x="313491" y="174625"/>
            <a:ext cx="11367334" cy="482600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本書が想定する読者　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30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2BE4F0E8-8766-49AF-9E1D-0AAB5486E7BF}"/>
              </a:ext>
            </a:extLst>
          </p:cNvPr>
          <p:cNvSpPr/>
          <p:nvPr/>
        </p:nvSpPr>
        <p:spPr>
          <a:xfrm>
            <a:off x="243620" y="691631"/>
            <a:ext cx="11685028" cy="612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機能を用いた、オープンデータ取得の簡潔な流れを下図に示す。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オープンデータの場合、データ利用者とデータ提供者の間で契約の締結は不要のため、認証・認可等の機能は不使用。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22962072-637E-4CD2-B75D-E058BB0264D4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2.3.2. CADDE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機能を用いたデータ取得の概要（オープンデータ）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82907EC-F5C9-B193-05F7-96D77463EAA9}"/>
              </a:ext>
            </a:extLst>
          </p:cNvPr>
          <p:cNvCxnSpPr>
            <a:cxnSpLocks/>
          </p:cNvCxnSpPr>
          <p:nvPr/>
        </p:nvCxnSpPr>
        <p:spPr bwMode="auto">
          <a:xfrm>
            <a:off x="7824640" y="2278378"/>
            <a:ext cx="403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3FA1414-A811-C81C-2014-4CA26080DF05}"/>
              </a:ext>
            </a:extLst>
          </p:cNvPr>
          <p:cNvGrpSpPr/>
          <p:nvPr/>
        </p:nvGrpSpPr>
        <p:grpSpPr>
          <a:xfrm>
            <a:off x="421468" y="1982646"/>
            <a:ext cx="401240" cy="295732"/>
            <a:chOff x="878551" y="2014581"/>
            <a:chExt cx="401240" cy="295732"/>
          </a:xfrm>
        </p:grpSpPr>
        <p:sp>
          <p:nvSpPr>
            <p:cNvPr id="127" name="Oval 6">
              <a:extLst>
                <a:ext uri="{FF2B5EF4-FFF2-40B4-BE49-F238E27FC236}">
                  <a16:creationId xmlns:a16="http://schemas.microsoft.com/office/drawing/2014/main" id="{7590C666-38C7-C693-9AB8-EACF2ED657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30A01AEB-B56E-8AD0-65D3-B47DFF8FAB3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0369938-9BC3-90A7-F209-0EC4981EE94E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7837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CF3C53C4-03DE-8E26-E416-EBE620C7D0CF}"/>
              </a:ext>
            </a:extLst>
          </p:cNvPr>
          <p:cNvGrpSpPr/>
          <p:nvPr/>
        </p:nvGrpSpPr>
        <p:grpSpPr>
          <a:xfrm flipH="1">
            <a:off x="11393300" y="1982646"/>
            <a:ext cx="401240" cy="295732"/>
            <a:chOff x="878551" y="2014581"/>
            <a:chExt cx="401240" cy="295732"/>
          </a:xfrm>
        </p:grpSpPr>
        <p:sp>
          <p:nvSpPr>
            <p:cNvPr id="159" name="Oval 6">
              <a:extLst>
                <a:ext uri="{FF2B5EF4-FFF2-40B4-BE49-F238E27FC236}">
                  <a16:creationId xmlns:a16="http://schemas.microsoft.com/office/drawing/2014/main" id="{E416D290-9EC9-3792-71E2-84367C42FF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C23E0F78-3482-B224-0D53-20635BD3871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3D7219-E0C1-60D7-C291-50EA5261E2FD}"/>
              </a:ext>
            </a:extLst>
          </p:cNvPr>
          <p:cNvSpPr txBox="1"/>
          <p:nvPr/>
        </p:nvSpPr>
        <p:spPr>
          <a:xfrm>
            <a:off x="1066834" y="1909046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327FC3-2129-126A-394E-A0A8144A3D4B}"/>
              </a:ext>
            </a:extLst>
          </p:cNvPr>
          <p:cNvSpPr txBox="1"/>
          <p:nvPr/>
        </p:nvSpPr>
        <p:spPr>
          <a:xfrm>
            <a:off x="9146725" y="1909046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4ECA70A-A123-8D10-73AF-6369720169D5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E0C6CFB-B18C-F511-E4CE-BDE40B3090EA}"/>
              </a:ext>
            </a:extLst>
          </p:cNvPr>
          <p:cNvSpPr/>
          <p:nvPr/>
        </p:nvSpPr>
        <p:spPr>
          <a:xfrm>
            <a:off x="3100102" y="1484784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FE0D32C-0237-CCB3-395F-966563FB9B84}"/>
              </a:ext>
            </a:extLst>
          </p:cNvPr>
          <p:cNvSpPr txBox="1"/>
          <p:nvPr/>
        </p:nvSpPr>
        <p:spPr>
          <a:xfrm>
            <a:off x="3043291" y="1674634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97F7216-0536-EE02-4098-6385D07326F6}"/>
              </a:ext>
            </a:extLst>
          </p:cNvPr>
          <p:cNvCxnSpPr>
            <a:cxnSpLocks/>
          </p:cNvCxnSpPr>
          <p:nvPr/>
        </p:nvCxnSpPr>
        <p:spPr bwMode="auto">
          <a:xfrm>
            <a:off x="3521562" y="1831559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86B922-0CA8-E80E-E074-EC5B82341C7C}"/>
              </a:ext>
            </a:extLst>
          </p:cNvPr>
          <p:cNvSpPr txBox="1"/>
          <p:nvPr/>
        </p:nvSpPr>
        <p:spPr>
          <a:xfrm>
            <a:off x="4107263" y="1700808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DD8FA7A-EC4B-7842-48D5-EF27E7EAAFE7}"/>
              </a:ext>
            </a:extLst>
          </p:cNvPr>
          <p:cNvSpPr/>
          <p:nvPr/>
        </p:nvSpPr>
        <p:spPr bwMode="auto">
          <a:xfrm>
            <a:off x="6285286" y="1532857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E8560B8-6CC2-A0A7-3EA6-B85FFF349F92}"/>
              </a:ext>
            </a:extLst>
          </p:cNvPr>
          <p:cNvSpPr/>
          <p:nvPr/>
        </p:nvSpPr>
        <p:spPr bwMode="auto">
          <a:xfrm>
            <a:off x="6284379" y="1843062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0EAA764-776B-31DD-074D-2B5419889F86}"/>
              </a:ext>
            </a:extLst>
          </p:cNvPr>
          <p:cNvSpPr/>
          <p:nvPr/>
        </p:nvSpPr>
        <p:spPr bwMode="auto">
          <a:xfrm>
            <a:off x="2101127" y="3831761"/>
            <a:ext cx="834576" cy="89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角丸四角形 448">
            <a:extLst>
              <a:ext uri="{FF2B5EF4-FFF2-40B4-BE49-F238E27FC236}">
                <a16:creationId xmlns:a16="http://schemas.microsoft.com/office/drawing/2014/main" id="{3C01322F-22D3-B923-E014-2A73F266346E}"/>
              </a:ext>
            </a:extLst>
          </p:cNvPr>
          <p:cNvSpPr/>
          <p:nvPr/>
        </p:nvSpPr>
        <p:spPr>
          <a:xfrm>
            <a:off x="7862207" y="2362445"/>
            <a:ext cx="3924000" cy="1836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4A808DE-6D0C-EBE3-919A-16B5AB929EC6}"/>
              </a:ext>
            </a:extLst>
          </p:cNvPr>
          <p:cNvSpPr txBox="1"/>
          <p:nvPr/>
        </p:nvSpPr>
        <p:spPr>
          <a:xfrm>
            <a:off x="7953905" y="2418179"/>
            <a:ext cx="1039155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97CFB9F-C4AB-3508-A7FB-A735AEA4AF7C}"/>
              </a:ext>
            </a:extLst>
          </p:cNvPr>
          <p:cNvSpPr/>
          <p:nvPr/>
        </p:nvSpPr>
        <p:spPr bwMode="auto">
          <a:xfrm>
            <a:off x="472771" y="3287043"/>
            <a:ext cx="1206000" cy="14432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90" name="角丸四角形 448">
            <a:extLst>
              <a:ext uri="{FF2B5EF4-FFF2-40B4-BE49-F238E27FC236}">
                <a16:creationId xmlns:a16="http://schemas.microsoft.com/office/drawing/2014/main" id="{8BE695F7-403C-F75D-AE19-1C170FD5FCB7}"/>
              </a:ext>
            </a:extLst>
          </p:cNvPr>
          <p:cNvSpPr/>
          <p:nvPr/>
        </p:nvSpPr>
        <p:spPr>
          <a:xfrm>
            <a:off x="302887" y="2362443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6B04786-4EEF-0585-5D85-20C36B2B1E86}"/>
              </a:ext>
            </a:extLst>
          </p:cNvPr>
          <p:cNvSpPr/>
          <p:nvPr/>
        </p:nvSpPr>
        <p:spPr>
          <a:xfrm>
            <a:off x="2202559" y="405262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4" name="フローチャート: 書類 93">
            <a:extLst>
              <a:ext uri="{FF2B5EF4-FFF2-40B4-BE49-F238E27FC236}">
                <a16:creationId xmlns:a16="http://schemas.microsoft.com/office/drawing/2014/main" id="{4F59D0EC-B161-3371-4088-65B267176712}"/>
              </a:ext>
            </a:extLst>
          </p:cNvPr>
          <p:cNvSpPr/>
          <p:nvPr/>
        </p:nvSpPr>
        <p:spPr>
          <a:xfrm>
            <a:off x="8101403" y="2893011"/>
            <a:ext cx="670853" cy="630000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0080EB8-C5D9-D2BD-59F6-16F89CC56DD0}"/>
              </a:ext>
            </a:extLst>
          </p:cNvPr>
          <p:cNvSpPr/>
          <p:nvPr/>
        </p:nvSpPr>
        <p:spPr bwMode="auto">
          <a:xfrm>
            <a:off x="4971527" y="3210416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F1115B3-4D6F-627B-AC33-E1DF0A87F9AA}"/>
              </a:ext>
            </a:extLst>
          </p:cNvPr>
          <p:cNvSpPr/>
          <p:nvPr/>
        </p:nvSpPr>
        <p:spPr>
          <a:xfrm>
            <a:off x="4948289" y="3235139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E45057-DE19-197F-4308-BCF67BC9DBC9}"/>
              </a:ext>
            </a:extLst>
          </p:cNvPr>
          <p:cNvSpPr txBox="1"/>
          <p:nvPr/>
        </p:nvSpPr>
        <p:spPr>
          <a:xfrm>
            <a:off x="7899318" y="2588322"/>
            <a:ext cx="2840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提供者コネクタを介したデータ取得のケース</a:t>
            </a:r>
          </a:p>
        </p:txBody>
      </p:sp>
      <p:sp>
        <p:nvSpPr>
          <p:cNvPr id="98" name="角丸四角形 448">
            <a:extLst>
              <a:ext uri="{FF2B5EF4-FFF2-40B4-BE49-F238E27FC236}">
                <a16:creationId xmlns:a16="http://schemas.microsoft.com/office/drawing/2014/main" id="{88492057-F7CE-83DF-29A5-769123472F9B}"/>
              </a:ext>
            </a:extLst>
          </p:cNvPr>
          <p:cNvSpPr/>
          <p:nvPr/>
        </p:nvSpPr>
        <p:spPr>
          <a:xfrm>
            <a:off x="7862207" y="4550498"/>
            <a:ext cx="3924000" cy="1836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0168239-C008-37F7-9B5E-56AF211D4222}"/>
              </a:ext>
            </a:extLst>
          </p:cNvPr>
          <p:cNvSpPr txBox="1"/>
          <p:nvPr/>
        </p:nvSpPr>
        <p:spPr>
          <a:xfrm>
            <a:off x="7953905" y="4606232"/>
            <a:ext cx="3364246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</a:t>
            </a:r>
            <a:r>
              <a:rPr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（自治体等のオープンデータを提供）</a:t>
            </a:r>
            <a:endParaRPr lang="en-US" altLang="ja-JP" sz="12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フローチャート: 書類 99">
            <a:extLst>
              <a:ext uri="{FF2B5EF4-FFF2-40B4-BE49-F238E27FC236}">
                <a16:creationId xmlns:a16="http://schemas.microsoft.com/office/drawing/2014/main" id="{96879C2B-3F27-E0D4-7136-86AF3C02B075}"/>
              </a:ext>
            </a:extLst>
          </p:cNvPr>
          <p:cNvSpPr/>
          <p:nvPr/>
        </p:nvSpPr>
        <p:spPr>
          <a:xfrm>
            <a:off x="8057501" y="5081064"/>
            <a:ext cx="670853" cy="629334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EB8E6DB-4E75-B083-98F0-F1F991CC200A}"/>
              </a:ext>
            </a:extLst>
          </p:cNvPr>
          <p:cNvSpPr txBox="1"/>
          <p:nvPr/>
        </p:nvSpPr>
        <p:spPr>
          <a:xfrm>
            <a:off x="7899318" y="4776375"/>
            <a:ext cx="296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提供者コネクタを介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さない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データ取得のケース</a:t>
            </a:r>
          </a:p>
        </p:txBody>
      </p:sp>
      <p:sp>
        <p:nvSpPr>
          <p:cNvPr id="102" name="角丸四角形 448">
            <a:extLst>
              <a:ext uri="{FF2B5EF4-FFF2-40B4-BE49-F238E27FC236}">
                <a16:creationId xmlns:a16="http://schemas.microsoft.com/office/drawing/2014/main" id="{670A93F3-395A-D59E-EA49-6F32024A7511}"/>
              </a:ext>
            </a:extLst>
          </p:cNvPr>
          <p:cNvSpPr/>
          <p:nvPr/>
        </p:nvSpPr>
        <p:spPr>
          <a:xfrm>
            <a:off x="4873575" y="2609657"/>
            <a:ext cx="1260000" cy="1233115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6F8A7CB-0696-318B-A7BE-C82CC5990FE3}"/>
              </a:ext>
            </a:extLst>
          </p:cNvPr>
          <p:cNvSpPr/>
          <p:nvPr/>
        </p:nvSpPr>
        <p:spPr bwMode="auto">
          <a:xfrm>
            <a:off x="8103762" y="3559713"/>
            <a:ext cx="643081" cy="592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EFCE084-6EBF-3A6C-0231-BE9A72F71B17}"/>
              </a:ext>
            </a:extLst>
          </p:cNvPr>
          <p:cNvSpPr/>
          <p:nvPr/>
        </p:nvSpPr>
        <p:spPr>
          <a:xfrm>
            <a:off x="8122942" y="3643569"/>
            <a:ext cx="60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845AC792-43D7-176C-8626-FE471AF812BB}"/>
              </a:ext>
            </a:extLst>
          </p:cNvPr>
          <p:cNvCxnSpPr>
            <a:cxnSpLocks/>
          </p:cNvCxnSpPr>
          <p:nvPr/>
        </p:nvCxnSpPr>
        <p:spPr bwMode="auto">
          <a:xfrm>
            <a:off x="1669079" y="4082242"/>
            <a:ext cx="918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45CAE3D-30D3-F644-1981-73DB2CADF934}"/>
              </a:ext>
            </a:extLst>
          </p:cNvPr>
          <p:cNvCxnSpPr>
            <a:cxnSpLocks/>
          </p:cNvCxnSpPr>
          <p:nvPr/>
        </p:nvCxnSpPr>
        <p:spPr bwMode="auto">
          <a:xfrm flipH="1">
            <a:off x="8772256" y="3140968"/>
            <a:ext cx="632154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E53F0267-2E2B-3140-8886-B00493DD1F8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1767" y="3142172"/>
            <a:ext cx="2016000" cy="288000"/>
          </a:xfrm>
          <a:prstGeom prst="bentConnector3">
            <a:avLst>
              <a:gd name="adj1" fmla="val 31381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786DE7D2-FAF3-90CE-8F2B-70E68A05FDE5}"/>
              </a:ext>
            </a:extLst>
          </p:cNvPr>
          <p:cNvCxnSpPr>
            <a:cxnSpLocks/>
          </p:cNvCxnSpPr>
          <p:nvPr/>
        </p:nvCxnSpPr>
        <p:spPr bwMode="auto">
          <a:xfrm>
            <a:off x="1669079" y="3606518"/>
            <a:ext cx="3312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22233DFC-9E61-BC02-4115-C6B1E5D7D811}"/>
              </a:ext>
            </a:extLst>
          </p:cNvPr>
          <p:cNvCxnSpPr>
            <a:cxnSpLocks/>
          </p:cNvCxnSpPr>
          <p:nvPr/>
        </p:nvCxnSpPr>
        <p:spPr bwMode="auto">
          <a:xfrm>
            <a:off x="6061567" y="3542370"/>
            <a:ext cx="1980000" cy="1872000"/>
          </a:xfrm>
          <a:prstGeom prst="bentConnector3">
            <a:avLst>
              <a:gd name="adj1" fmla="val 10803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6C6D38B-5A10-E99F-176E-29C1BC415517}"/>
              </a:ext>
            </a:extLst>
          </p:cNvPr>
          <p:cNvSpPr txBox="1"/>
          <p:nvPr/>
        </p:nvSpPr>
        <p:spPr>
          <a:xfrm>
            <a:off x="8834732" y="3124445"/>
            <a:ext cx="901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カタログ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作成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4FFDA37-1B3E-352A-8AF4-95EB856F0420}"/>
              </a:ext>
            </a:extLst>
          </p:cNvPr>
          <p:cNvSpPr txBox="1"/>
          <p:nvPr/>
        </p:nvSpPr>
        <p:spPr>
          <a:xfrm>
            <a:off x="6654311" y="5420923"/>
            <a:ext cx="1608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4BCCD-CB3A-6A22-1D35-67CDA3385420}"/>
              </a:ext>
            </a:extLst>
          </p:cNvPr>
          <p:cNvSpPr txBox="1"/>
          <p:nvPr/>
        </p:nvSpPr>
        <p:spPr>
          <a:xfrm>
            <a:off x="6654311" y="3161550"/>
            <a:ext cx="152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9B4ED75-2E54-D765-01D2-1C86482AAF42}"/>
              </a:ext>
            </a:extLst>
          </p:cNvPr>
          <p:cNvSpPr txBox="1"/>
          <p:nvPr/>
        </p:nvSpPr>
        <p:spPr>
          <a:xfrm>
            <a:off x="3315658" y="3354376"/>
            <a:ext cx="188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34CEB66-5464-675F-8008-B6B2C43140F1}"/>
              </a:ext>
            </a:extLst>
          </p:cNvPr>
          <p:cNvSpPr txBox="1"/>
          <p:nvPr/>
        </p:nvSpPr>
        <p:spPr>
          <a:xfrm>
            <a:off x="3315659" y="5939642"/>
            <a:ext cx="3356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⑤データ取得（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公開のファイルのダウンロード）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6A6F122-30E3-829B-1963-9070CED58622}"/>
              </a:ext>
            </a:extLst>
          </p:cNvPr>
          <p:cNvSpPr txBox="1"/>
          <p:nvPr/>
        </p:nvSpPr>
        <p:spPr>
          <a:xfrm>
            <a:off x="3315659" y="3857520"/>
            <a:ext cx="330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⑤データ取得（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公開のファイルのダウンロード）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C14606A-170B-C3BE-CECB-5FBA97144D4E}"/>
              </a:ext>
            </a:extLst>
          </p:cNvPr>
          <p:cNvSpPr txBox="1"/>
          <p:nvPr/>
        </p:nvSpPr>
        <p:spPr>
          <a:xfrm>
            <a:off x="4988510" y="2688204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595D4779-1C36-74A5-2F69-F8E632FC73D7}"/>
              </a:ext>
            </a:extLst>
          </p:cNvPr>
          <p:cNvSpPr/>
          <p:nvPr/>
        </p:nvSpPr>
        <p:spPr>
          <a:xfrm>
            <a:off x="10824545" y="2910369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1" name="円柱 120">
            <a:extLst>
              <a:ext uri="{FF2B5EF4-FFF2-40B4-BE49-F238E27FC236}">
                <a16:creationId xmlns:a16="http://schemas.microsoft.com/office/drawing/2014/main" id="{8149A961-72AA-25CE-2769-76923C12602B}"/>
              </a:ext>
            </a:extLst>
          </p:cNvPr>
          <p:cNvSpPr/>
          <p:nvPr/>
        </p:nvSpPr>
        <p:spPr bwMode="auto">
          <a:xfrm>
            <a:off x="10861090" y="3194663"/>
            <a:ext cx="724118" cy="959587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14A9AE7-B222-E428-6F06-A566A6ED5A82}"/>
              </a:ext>
            </a:extLst>
          </p:cNvPr>
          <p:cNvSpPr txBox="1"/>
          <p:nvPr/>
        </p:nvSpPr>
        <p:spPr>
          <a:xfrm>
            <a:off x="10813980" y="2717729"/>
            <a:ext cx="101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5D1DA66-9055-2041-C740-A40FCCB41783}"/>
              </a:ext>
            </a:extLst>
          </p:cNvPr>
          <p:cNvSpPr/>
          <p:nvPr/>
        </p:nvSpPr>
        <p:spPr>
          <a:xfrm>
            <a:off x="10834550" y="5047453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F3664989-9710-CD39-F28A-B2DCCB6E2C04}"/>
              </a:ext>
            </a:extLst>
          </p:cNvPr>
          <p:cNvSpPr/>
          <p:nvPr/>
        </p:nvSpPr>
        <p:spPr bwMode="auto">
          <a:xfrm>
            <a:off x="10871095" y="5354903"/>
            <a:ext cx="724118" cy="959587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703BCA9-25F7-BC1B-F735-22723C5B0C66}"/>
              </a:ext>
            </a:extLst>
          </p:cNvPr>
          <p:cNvSpPr txBox="1"/>
          <p:nvPr/>
        </p:nvSpPr>
        <p:spPr>
          <a:xfrm>
            <a:off x="10823985" y="4854813"/>
            <a:ext cx="1122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3D3CF53-4397-FEF6-5388-B74CF2C3350E}"/>
              </a:ext>
            </a:extLst>
          </p:cNvPr>
          <p:cNvSpPr/>
          <p:nvPr/>
        </p:nvSpPr>
        <p:spPr bwMode="auto">
          <a:xfrm>
            <a:off x="9140042" y="5651755"/>
            <a:ext cx="1291107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4A28C2C-207A-4E5B-1A0C-AD33B3911A12}"/>
              </a:ext>
            </a:extLst>
          </p:cNvPr>
          <p:cNvSpPr/>
          <p:nvPr/>
        </p:nvSpPr>
        <p:spPr>
          <a:xfrm>
            <a:off x="9142079" y="5712914"/>
            <a:ext cx="13119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オープンデータ提供</a:t>
            </a:r>
            <a:endParaRPr kumimoji="1" lang="en-US" altLang="ja-JP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サイト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71602AB9-B36D-970C-E09B-18782FC6B8C2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70103" y="4586473"/>
            <a:ext cx="9216000" cy="1584000"/>
          </a:xfrm>
          <a:prstGeom prst="bentConnector3">
            <a:avLst>
              <a:gd name="adj1" fmla="val 8233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3D9364E-650A-B937-095F-A96D5F39D516}"/>
              </a:ext>
            </a:extLst>
          </p:cNvPr>
          <p:cNvSpPr/>
          <p:nvPr/>
        </p:nvSpPr>
        <p:spPr bwMode="auto">
          <a:xfrm>
            <a:off x="9404410" y="2922328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7BF138F-A694-593C-4AB5-C5FF6B150D0C}"/>
              </a:ext>
            </a:extLst>
          </p:cNvPr>
          <p:cNvSpPr/>
          <p:nvPr/>
        </p:nvSpPr>
        <p:spPr>
          <a:xfrm>
            <a:off x="9357114" y="2954142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BB42F74-92B2-B11E-85A1-E9884962DF70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67" name="正方形/長方形 74">
            <a:extLst>
              <a:ext uri="{FF2B5EF4-FFF2-40B4-BE49-F238E27FC236}">
                <a16:creationId xmlns:a16="http://schemas.microsoft.com/office/drawing/2014/main" id="{14810AD5-DF36-0AB0-FBA2-160F95D73325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94826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15F36E9-94E7-2DDA-3AFE-90737883B471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E16FD9E-BB16-7099-20C2-F088EA9B2351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2209B51-BD64-8CE8-D27D-15A92DF5767D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92479FB-22AE-64FA-EA11-AA921557C2AC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97322D1-82AF-3C83-5337-D45DBB9720D3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5B45E9-3CF2-33F4-1F00-501B3F23077E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80" name="矢印: 五方向 79">
            <a:extLst>
              <a:ext uri="{FF2B5EF4-FFF2-40B4-BE49-F238E27FC236}">
                <a16:creationId xmlns:a16="http://schemas.microsoft.com/office/drawing/2014/main" id="{77E9EC43-90EE-2784-89A2-49FD45391C99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81" name="矢印: 五方向 80">
            <a:extLst>
              <a:ext uri="{FF2B5EF4-FFF2-40B4-BE49-F238E27FC236}">
                <a16:creationId xmlns:a16="http://schemas.microsoft.com/office/drawing/2014/main" id="{37197347-4D5F-5799-CF50-7E76B0826E50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23EA4C9-1347-F725-0EBE-557EA312E22B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A3BEE5CD-C510-D1D6-9541-C5A4B5774353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AD78EFF-4181-8884-26BE-E72DD92A336A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A4743367-59D8-E14B-DC4F-D638BFCBA162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2.3.3.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システム観点での業務の流れ（オープンデータ）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F97611AE-50F4-42DD-97B2-939956DDAEC4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24" name="正方形/長方形 74">
            <a:extLst>
              <a:ext uri="{FF2B5EF4-FFF2-40B4-BE49-F238E27FC236}">
                <a16:creationId xmlns:a16="http://schemas.microsoft.com/office/drawing/2014/main" id="{0CD2253B-8C38-6834-2418-1C514AFA2031}"/>
              </a:ext>
            </a:extLst>
          </p:cNvPr>
          <p:cNvSpPr/>
          <p:nvPr/>
        </p:nvSpPr>
        <p:spPr>
          <a:xfrm>
            <a:off x="4341072" y="-5898"/>
            <a:ext cx="700623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600" b="1" dirty="0">
                <a:latin typeface="Meiryo UI"/>
                <a:ea typeface="Meiryo UI"/>
              </a:rPr>
              <a:t>2.3. </a:t>
            </a:r>
            <a:r>
              <a:rPr lang="ja-JP" altLang="en-US" sz="1600" b="1" dirty="0">
                <a:latin typeface="Meiryo UI"/>
                <a:ea typeface="Meiryo UI"/>
              </a:rPr>
              <a:t>オープンデータにおける</a:t>
            </a:r>
            <a:r>
              <a:rPr lang="en-US" altLang="ja-JP" sz="1600" b="1" dirty="0">
                <a:latin typeface="Meiryo UI"/>
                <a:ea typeface="Meiryo UI"/>
              </a:rPr>
              <a:t>CADDE </a:t>
            </a:r>
            <a:r>
              <a:rPr lang="ja-JP" altLang="en-US" sz="1600" b="1" dirty="0">
                <a:latin typeface="Meiryo UI"/>
                <a:ea typeface="Meiryo UI"/>
              </a:rPr>
              <a:t>「</a:t>
            </a:r>
            <a:r>
              <a:rPr lang="en-US" altLang="ja-JP" sz="1600" b="1" dirty="0">
                <a:latin typeface="Meiryo UI"/>
                <a:ea typeface="Meiryo UI"/>
              </a:rPr>
              <a:t>ID</a:t>
            </a:r>
            <a:r>
              <a:rPr lang="ja-JP" altLang="en-US" sz="1600" b="1" dirty="0">
                <a:latin typeface="Meiryo UI"/>
                <a:ea typeface="Meiryo UI"/>
              </a:rPr>
              <a:t>識別・認証・認可」機能</a:t>
            </a:r>
            <a:endParaRPr lang="en-US" b="1" dirty="0">
              <a:latin typeface="Meiryo UI"/>
              <a:ea typeface="Meiryo UI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B342522-7EE6-CA0B-24E0-8F3784AC1FD3}"/>
              </a:ext>
            </a:extLst>
          </p:cNvPr>
          <p:cNvSpPr/>
          <p:nvPr/>
        </p:nvSpPr>
        <p:spPr>
          <a:xfrm>
            <a:off x="227016" y="675929"/>
            <a:ext cx="1172449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オープンデータの場合、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の発行機能及びデータ交換機能は使用し、契約・認可等の機能は不使用。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57AA438-BEA3-2D84-DBB2-2A447E2D5292}"/>
              </a:ext>
            </a:extLst>
          </p:cNvPr>
          <p:cNvGrpSpPr/>
          <p:nvPr/>
        </p:nvGrpSpPr>
        <p:grpSpPr>
          <a:xfrm>
            <a:off x="5015880" y="1293230"/>
            <a:ext cx="2232248" cy="306882"/>
            <a:chOff x="4007768" y="1293230"/>
            <a:chExt cx="2232248" cy="306882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23F5D846-9EC6-537B-BADF-4E3352D82EE8}"/>
                </a:ext>
              </a:extLst>
            </p:cNvPr>
            <p:cNvSpPr/>
            <p:nvPr/>
          </p:nvSpPr>
          <p:spPr>
            <a:xfrm>
              <a:off x="4007768" y="1293230"/>
              <a:ext cx="2232248" cy="30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F56A804-09F3-4668-3900-C912480A9FC5}"/>
                </a:ext>
              </a:extLst>
            </p:cNvPr>
            <p:cNvSpPr txBox="1"/>
            <p:nvPr/>
          </p:nvSpPr>
          <p:spPr>
            <a:xfrm>
              <a:off x="4007768" y="1327219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EAEEE77-9596-733E-1160-147D19F7D5A3}"/>
                </a:ext>
              </a:extLst>
            </p:cNvPr>
            <p:cNvSpPr/>
            <p:nvPr/>
          </p:nvSpPr>
          <p:spPr>
            <a:xfrm>
              <a:off x="4485899" y="1338949"/>
              <a:ext cx="161010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「オープンデータ」にて使用する機能</a:t>
              </a:r>
            </a:p>
          </p:txBody>
        </p: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BD17AEF-AD0B-A134-C0CE-DC17A211D9F1}"/>
              </a:ext>
            </a:extLst>
          </p:cNvPr>
          <p:cNvSpPr txBox="1"/>
          <p:nvPr/>
        </p:nvSpPr>
        <p:spPr>
          <a:xfrm>
            <a:off x="8091585" y="6572602"/>
            <a:ext cx="316263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：オープンデータでは、「提供者コネクタ」を使用しない場合もある。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27703E4-0533-B0E4-7018-089634FC5067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B0C7D1A-E86A-AE32-DAA1-F1052CE8CDA4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2F12C38-EF3A-2849-F2E3-40303DB79915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B73EF322-5029-E311-01D7-6795394BDDC0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21A902-12B8-4CC0-AE52-4233B1E86292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D1427B7-AEBD-296D-A419-4E174AAB42D2}"/>
              </a:ext>
            </a:extLst>
          </p:cNvPr>
          <p:cNvSpPr/>
          <p:nvPr/>
        </p:nvSpPr>
        <p:spPr bwMode="auto">
          <a:xfrm>
            <a:off x="8308719" y="4391161"/>
            <a:ext cx="281733" cy="20415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aseline="30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B56E7F2-C2B7-AECE-47D7-1B65718710A6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540F8E8-0F5B-9E49-98D1-CBAD231A514C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59B0474-83CB-22BF-89AB-07B975BDF658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170204F3-70AD-3895-EB17-D07C397E09D6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473A8AC-D4ED-E7F6-F960-2D6C009BAB97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FB126CD-B563-4FCC-0339-1083FD693D6B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030781-9384-1ACF-4066-BC29A5698916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7" name="矢印: 五方向 116">
            <a:extLst>
              <a:ext uri="{FF2B5EF4-FFF2-40B4-BE49-F238E27FC236}">
                <a16:creationId xmlns:a16="http://schemas.microsoft.com/office/drawing/2014/main" id="{4836E5E5-D376-D1C4-3998-AE7D1C61B1E0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18" name="矢印: 五方向 117">
            <a:extLst>
              <a:ext uri="{FF2B5EF4-FFF2-40B4-BE49-F238E27FC236}">
                <a16:creationId xmlns:a16="http://schemas.microsoft.com/office/drawing/2014/main" id="{B8112C0F-D0C6-6572-771E-855F03331B75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AA7D36B1-B68D-659F-5A46-62BF57D49803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B41ADB5-E875-47C2-2310-32F385EF6618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BC4C206-018C-1C32-79B4-3E85031E86FA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84C7567-8F27-F9E9-A1FE-99A827F92395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3301A03-A03A-24D0-52FB-170BDBE35D46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BEF1D1A-0254-EF46-81A3-E9F77F2BA5D7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5A30DBF1-E1A2-6CA6-AD7A-E4C9971E86D2}"/>
              </a:ext>
            </a:extLst>
          </p:cNvPr>
          <p:cNvSpPr/>
          <p:nvPr/>
        </p:nvSpPr>
        <p:spPr>
          <a:xfrm>
            <a:off x="5090204" y="3583101"/>
            <a:ext cx="2160000" cy="419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r>
              <a:rPr kumimoji="1" lang="en-US" altLang="ja-JP" sz="105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※1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57C96E6F-868B-FA17-393F-7B9DE633728C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150" name="四角形: 角を丸くする 149">
            <a:extLst>
              <a:ext uri="{FF2B5EF4-FFF2-40B4-BE49-F238E27FC236}">
                <a16:creationId xmlns:a16="http://schemas.microsoft.com/office/drawing/2014/main" id="{F7A0B5EA-F889-E938-17B2-581A416E66B3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E29889CC-CBF1-90A2-F247-5A1AB17B5C21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1287923F-3F9B-CE72-A818-9D8EC10250B3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CC73EF18-FD8D-B45E-2043-4ADB4016BF5A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7" name="直線矢印コネクタ 87">
            <a:extLst>
              <a:ext uri="{FF2B5EF4-FFF2-40B4-BE49-F238E27FC236}">
                <a16:creationId xmlns:a16="http://schemas.microsoft.com/office/drawing/2014/main" id="{5A0398EA-DB32-BC7C-329F-E61F3E630F4A}"/>
              </a:ext>
            </a:extLst>
          </p:cNvPr>
          <p:cNvCxnSpPr>
            <a:cxnSpLocks/>
            <a:stCxn id="135" idx="1"/>
            <a:endCxn id="149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線矢印コネクタ 87">
            <a:extLst>
              <a:ext uri="{FF2B5EF4-FFF2-40B4-BE49-F238E27FC236}">
                <a16:creationId xmlns:a16="http://schemas.microsoft.com/office/drawing/2014/main" id="{2F3A581A-3649-7326-7C78-855D66E3800F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矢印: 五方向 158">
            <a:extLst>
              <a:ext uri="{FF2B5EF4-FFF2-40B4-BE49-F238E27FC236}">
                <a16:creationId xmlns:a16="http://schemas.microsoft.com/office/drawing/2014/main" id="{AB2FA3FC-68B3-E67C-B360-827456F4B3EC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60" name="矢印: 五方向 159">
            <a:extLst>
              <a:ext uri="{FF2B5EF4-FFF2-40B4-BE49-F238E27FC236}">
                <a16:creationId xmlns:a16="http://schemas.microsoft.com/office/drawing/2014/main" id="{8F3FD57F-5CEA-7C8C-E612-C00C452C6F64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62" name="円柱 161">
            <a:extLst>
              <a:ext uri="{FF2B5EF4-FFF2-40B4-BE49-F238E27FC236}">
                <a16:creationId xmlns:a16="http://schemas.microsoft.com/office/drawing/2014/main" id="{456992E8-4CD8-A242-1430-CF849B758986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166" name="四角形: 角を丸くする 165">
            <a:extLst>
              <a:ext uri="{FF2B5EF4-FFF2-40B4-BE49-F238E27FC236}">
                <a16:creationId xmlns:a16="http://schemas.microsoft.com/office/drawing/2014/main" id="{64AD98A9-7AB3-70E3-B49A-019E91D6F9D3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53E74E15-FD81-FFF0-5245-ABFB8FDE05CC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8" name="矢印: 五方向 167">
            <a:extLst>
              <a:ext uri="{FF2B5EF4-FFF2-40B4-BE49-F238E27FC236}">
                <a16:creationId xmlns:a16="http://schemas.microsoft.com/office/drawing/2014/main" id="{01F6CF7C-D0F6-48E5-A65C-023D141A7410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69" name="矢印: 五方向 168">
            <a:extLst>
              <a:ext uri="{FF2B5EF4-FFF2-40B4-BE49-F238E27FC236}">
                <a16:creationId xmlns:a16="http://schemas.microsoft.com/office/drawing/2014/main" id="{ADDA2841-ED8B-ABEC-9D79-51388FDF1981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170" name="円柱 169">
            <a:extLst>
              <a:ext uri="{FF2B5EF4-FFF2-40B4-BE49-F238E27FC236}">
                <a16:creationId xmlns:a16="http://schemas.microsoft.com/office/drawing/2014/main" id="{CCB03DE5-A59C-3577-1082-98308439E231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179E2006-570D-2794-84F7-77C717A38085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172" name="円柱 171">
            <a:extLst>
              <a:ext uri="{FF2B5EF4-FFF2-40B4-BE49-F238E27FC236}">
                <a16:creationId xmlns:a16="http://schemas.microsoft.com/office/drawing/2014/main" id="{3DEB5395-EDB3-B907-B332-3615B56065A4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80BE2009-B457-F442-E5DF-DC4E0C3E280B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カタログ作成ツール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67A3B069-907C-01EA-18E5-619395B09495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cxnSp>
        <p:nvCxnSpPr>
          <p:cNvPr id="177" name="直線矢印コネクタ 87">
            <a:extLst>
              <a:ext uri="{FF2B5EF4-FFF2-40B4-BE49-F238E27FC236}">
                <a16:creationId xmlns:a16="http://schemas.microsoft.com/office/drawing/2014/main" id="{96655C7D-13C3-1B77-25A2-575761B0302D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直線矢印コネクタ 87">
            <a:extLst>
              <a:ext uri="{FF2B5EF4-FFF2-40B4-BE49-F238E27FC236}">
                <a16:creationId xmlns:a16="http://schemas.microsoft.com/office/drawing/2014/main" id="{BA3F92BD-35D9-B47B-1377-C413C46675F6}"/>
              </a:ext>
            </a:extLst>
          </p:cNvPr>
          <p:cNvCxnSpPr>
            <a:cxnSpLocks/>
            <a:stCxn id="136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円柱 178">
            <a:extLst>
              <a:ext uri="{FF2B5EF4-FFF2-40B4-BE49-F238E27FC236}">
                <a16:creationId xmlns:a16="http://schemas.microsoft.com/office/drawing/2014/main" id="{A6E66436-8D20-CA79-74C5-7A0B9C49CBD1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86" name="直線矢印コネクタ 87">
            <a:extLst>
              <a:ext uri="{FF2B5EF4-FFF2-40B4-BE49-F238E27FC236}">
                <a16:creationId xmlns:a16="http://schemas.microsoft.com/office/drawing/2014/main" id="{DB762312-4112-52B8-6147-658FF428111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34B9740D-A27B-56D5-5E34-9CE6A3080A5E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4E125345-5201-8A39-8024-950F753DC783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④データ交換</a:t>
            </a:r>
          </a:p>
        </p:txBody>
      </p:sp>
      <p:cxnSp>
        <p:nvCxnSpPr>
          <p:cNvPr id="215" name="直線矢印コネクタ 87">
            <a:extLst>
              <a:ext uri="{FF2B5EF4-FFF2-40B4-BE49-F238E27FC236}">
                <a16:creationId xmlns:a16="http://schemas.microsoft.com/office/drawing/2014/main" id="{2158C2C4-CBF1-872B-622B-7B6FB76A7FA5}"/>
              </a:ext>
            </a:extLst>
          </p:cNvPr>
          <p:cNvCxnSpPr>
            <a:cxnSpLocks/>
            <a:stCxn id="113" idx="3"/>
            <a:endCxn id="212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1" name="直線矢印コネクタ 87">
            <a:extLst>
              <a:ext uri="{FF2B5EF4-FFF2-40B4-BE49-F238E27FC236}">
                <a16:creationId xmlns:a16="http://schemas.microsoft.com/office/drawing/2014/main" id="{B32329C6-7B27-CAB4-6FD6-0C4E7B5684A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2" name="四角形: メモ 221">
            <a:extLst>
              <a:ext uri="{FF2B5EF4-FFF2-40B4-BE49-F238E27FC236}">
                <a16:creationId xmlns:a16="http://schemas.microsoft.com/office/drawing/2014/main" id="{EF301B82-49DA-DF78-BE24-29EFBFA791FD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オープン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80" name="直線矢印コネクタ 87">
            <a:extLst>
              <a:ext uri="{FF2B5EF4-FFF2-40B4-BE49-F238E27FC236}">
                <a16:creationId xmlns:a16="http://schemas.microsoft.com/office/drawing/2014/main" id="{E5D1BFCE-A125-0B73-848B-059C85504C3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2" name="直線矢印コネクタ 87">
            <a:extLst>
              <a:ext uri="{FF2B5EF4-FFF2-40B4-BE49-F238E27FC236}">
                <a16:creationId xmlns:a16="http://schemas.microsoft.com/office/drawing/2014/main" id="{EECEFEF3-EE26-A004-4225-1DDB1BA80A05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7204436" y="5245439"/>
            <a:ext cx="1672161" cy="184890"/>
          </a:xfrm>
          <a:prstGeom prst="bentConnector3">
            <a:avLst>
              <a:gd name="adj1" fmla="val 57405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81F0916-F153-F36A-877F-523FC8420C47}"/>
              </a:ext>
            </a:extLst>
          </p:cNvPr>
          <p:cNvSpPr txBox="1"/>
          <p:nvPr/>
        </p:nvSpPr>
        <p:spPr>
          <a:xfrm>
            <a:off x="8205231" y="6417018"/>
            <a:ext cx="15708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：コネクタ利用の為の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発行。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BCCAAB2-AD93-14B1-3D21-1141C288D8D2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13696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 「コネクタ」 「認可設定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」を利用。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F064853-015D-49AE-A92C-BBC6456BFDF2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2C29C5E-ED02-4647-901E-5B8A43AC50C4}"/>
              </a:ext>
            </a:extLst>
          </p:cNvPr>
          <p:cNvSpPr/>
          <p:nvPr/>
        </p:nvSpPr>
        <p:spPr>
          <a:xfrm>
            <a:off x="192118" y="-5898"/>
            <a:ext cx="4175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43B373F-8830-405B-90AB-FB754C19F5F2}"/>
              </a:ext>
            </a:extLst>
          </p:cNvPr>
          <p:cNvSpPr/>
          <p:nvPr/>
        </p:nvSpPr>
        <p:spPr bwMode="auto">
          <a:xfrm>
            <a:off x="202750" y="5224266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AE3BB35-6C2E-48A6-ADEB-81088ADBDA51}"/>
              </a:ext>
            </a:extLst>
          </p:cNvPr>
          <p:cNvSpPr/>
          <p:nvPr/>
        </p:nvSpPr>
        <p:spPr bwMode="auto">
          <a:xfrm>
            <a:off x="218446" y="3512577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E5EE472-878E-49D3-9654-E353B8776C21}"/>
              </a:ext>
            </a:extLst>
          </p:cNvPr>
          <p:cNvSpPr/>
          <p:nvPr/>
        </p:nvSpPr>
        <p:spPr bwMode="auto">
          <a:xfrm>
            <a:off x="192118" y="1800433"/>
            <a:ext cx="5976000" cy="1429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雲 56">
            <a:extLst>
              <a:ext uri="{FF2B5EF4-FFF2-40B4-BE49-F238E27FC236}">
                <a16:creationId xmlns:a16="http://schemas.microsoft.com/office/drawing/2014/main" id="{BC6739F5-4C1E-4A65-A074-0D8753746210}"/>
              </a:ext>
            </a:extLst>
          </p:cNvPr>
          <p:cNvSpPr/>
          <p:nvPr/>
        </p:nvSpPr>
        <p:spPr bwMode="auto">
          <a:xfrm>
            <a:off x="1919536" y="1844823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A8A04E1-31EE-4242-A0CF-70CF9212CD89}"/>
              </a:ext>
            </a:extLst>
          </p:cNvPr>
          <p:cNvSpPr/>
          <p:nvPr/>
        </p:nvSpPr>
        <p:spPr bwMode="auto">
          <a:xfrm>
            <a:off x="2296409" y="2252207"/>
            <a:ext cx="828000" cy="445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67262B9-181E-477C-AACA-B4272EE17094}"/>
              </a:ext>
            </a:extLst>
          </p:cNvPr>
          <p:cNvCxnSpPr>
            <a:cxnSpLocks/>
            <a:stCxn id="118" idx="1"/>
            <a:endCxn id="52" idx="4"/>
          </p:cNvCxnSpPr>
          <p:nvPr/>
        </p:nvCxnSpPr>
        <p:spPr bwMode="auto">
          <a:xfrm flipH="1">
            <a:off x="4893562" y="2419369"/>
            <a:ext cx="37930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3BFA1A1-5731-4D86-AB67-D2AA6AE94E38}"/>
              </a:ext>
            </a:extLst>
          </p:cNvPr>
          <p:cNvSpPr txBox="1"/>
          <p:nvPr/>
        </p:nvSpPr>
        <p:spPr>
          <a:xfrm>
            <a:off x="467309" y="1816174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2EC290D-FCF7-4094-B2ED-FC2A942D7753}"/>
              </a:ext>
            </a:extLst>
          </p:cNvPr>
          <p:cNvSpPr txBox="1"/>
          <p:nvPr/>
        </p:nvSpPr>
        <p:spPr>
          <a:xfrm>
            <a:off x="4827925" y="1816174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D1F462CE-0A01-4763-9354-E9E1C32B6C1F}"/>
              </a:ext>
            </a:extLst>
          </p:cNvPr>
          <p:cNvSpPr/>
          <p:nvPr/>
        </p:nvSpPr>
        <p:spPr bwMode="auto">
          <a:xfrm>
            <a:off x="5272865" y="2232645"/>
            <a:ext cx="864744" cy="37344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作成ツール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41DEF7F-B29F-436A-B1C3-DCF4A5D90831}"/>
              </a:ext>
            </a:extLst>
          </p:cNvPr>
          <p:cNvSpPr/>
          <p:nvPr/>
        </p:nvSpPr>
        <p:spPr>
          <a:xfrm>
            <a:off x="6331816" y="5224265"/>
            <a:ext cx="5573451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「データ利用」ではデータ利用者は、合意されたデータの利用条件に基づき、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からデータ利用者コネクタを使用し、データ提供者コネクタを呼び出す。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データ提供者コネクタは、データ利用者情報と利用条件を確認して、データ提供の可否を判断。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提供可能な場合、提供者コネクタはデータを提供者コネクタへデータを送信。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357D74F-1A43-428E-8A04-E74A3EC5BFC0}"/>
              </a:ext>
            </a:extLst>
          </p:cNvPr>
          <p:cNvSpPr/>
          <p:nvPr/>
        </p:nvSpPr>
        <p:spPr>
          <a:xfrm>
            <a:off x="6331817" y="3510530"/>
            <a:ext cx="5575353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「データ利用企画」ではデータ利用者が、検索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（アプリ）を使用し、横断検索サービスにアクセス、データカタログ検索を実施してデータを探す。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75DE5A-682B-41BA-A9AE-2CB8062B1C4A}"/>
              </a:ext>
            </a:extLst>
          </p:cNvPr>
          <p:cNvSpPr/>
          <p:nvPr/>
        </p:nvSpPr>
        <p:spPr>
          <a:xfrm>
            <a:off x="6331819" y="1796795"/>
            <a:ext cx="5575353" cy="142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「データ準備」ではデータ提供者が、データ流通の対象とするデータを準備。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準備するデータのデータカタログをカタログ作成ツールで作成し、カタログサイトに格納。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の横断検索サービスは、各カタログサイトからカタログを収集。　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データ提供者は、認可設定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（アプリ）を使用し、データ利用者がデータ取得してよいことの許可（認可サービスに登録）を行う。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E5753A0-9B13-49F9-B167-0E7DC5751298}"/>
              </a:ext>
            </a:extLst>
          </p:cNvPr>
          <p:cNvSpPr/>
          <p:nvPr/>
        </p:nvSpPr>
        <p:spPr bwMode="auto">
          <a:xfrm>
            <a:off x="192118" y="4928583"/>
            <a:ext cx="982441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8188D53-D61B-49A3-8357-148D2AE97288}"/>
              </a:ext>
            </a:extLst>
          </p:cNvPr>
          <p:cNvSpPr/>
          <p:nvPr/>
        </p:nvSpPr>
        <p:spPr bwMode="auto">
          <a:xfrm>
            <a:off x="192118" y="3198265"/>
            <a:ext cx="1341758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324FD02-3B00-4134-A1A4-8B92C447DD46}"/>
              </a:ext>
            </a:extLst>
          </p:cNvPr>
          <p:cNvSpPr/>
          <p:nvPr/>
        </p:nvSpPr>
        <p:spPr bwMode="auto">
          <a:xfrm>
            <a:off x="192118" y="1507173"/>
            <a:ext cx="974855" cy="33860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52" name="円柱 51">
            <a:extLst>
              <a:ext uri="{FF2B5EF4-FFF2-40B4-BE49-F238E27FC236}">
                <a16:creationId xmlns:a16="http://schemas.microsoft.com/office/drawing/2014/main" id="{0BABAB8F-B9AE-4380-B56F-8BF20FD9E5AE}"/>
              </a:ext>
            </a:extLst>
          </p:cNvPr>
          <p:cNvSpPr/>
          <p:nvPr/>
        </p:nvSpPr>
        <p:spPr bwMode="auto">
          <a:xfrm>
            <a:off x="4277967" y="2149456"/>
            <a:ext cx="615595" cy="539826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227BF9A-C813-4885-AD82-32C2AFEA3EF3}"/>
              </a:ext>
            </a:extLst>
          </p:cNvPr>
          <p:cNvGrpSpPr/>
          <p:nvPr/>
        </p:nvGrpSpPr>
        <p:grpSpPr>
          <a:xfrm>
            <a:off x="248141" y="1860652"/>
            <a:ext cx="299899" cy="172989"/>
            <a:chOff x="9212190" y="2026752"/>
            <a:chExt cx="359719" cy="219419"/>
          </a:xfrm>
        </p:grpSpPr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0EE9489A-650D-4B1A-ABC3-8D93B1F152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3DFADAF-9487-461C-A6B6-DF17D8FBB8B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AD228B3-3F9C-40A1-A957-01CB83994E9C}"/>
              </a:ext>
            </a:extLst>
          </p:cNvPr>
          <p:cNvGrpSpPr/>
          <p:nvPr/>
        </p:nvGrpSpPr>
        <p:grpSpPr>
          <a:xfrm flipH="1">
            <a:off x="5789658" y="1860652"/>
            <a:ext cx="299899" cy="172989"/>
            <a:chOff x="9212190" y="2026752"/>
            <a:chExt cx="359719" cy="219419"/>
          </a:xfrm>
        </p:grpSpPr>
        <p:sp>
          <p:nvSpPr>
            <p:cNvPr id="75" name="Oval 6">
              <a:extLst>
                <a:ext uri="{FF2B5EF4-FFF2-40B4-BE49-F238E27FC236}">
                  <a16:creationId xmlns:a16="http://schemas.microsoft.com/office/drawing/2014/main" id="{9F566BE6-E5AE-4CFF-BF9A-6DFABB124C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CBECB41-7F3A-4AA5-BF94-3CD4B20DE34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8" name="雲 77">
            <a:extLst>
              <a:ext uri="{FF2B5EF4-FFF2-40B4-BE49-F238E27FC236}">
                <a16:creationId xmlns:a16="http://schemas.microsoft.com/office/drawing/2014/main" id="{EFAE502D-BE16-4EAC-9838-7C6D0AB12B8E}"/>
              </a:ext>
            </a:extLst>
          </p:cNvPr>
          <p:cNvSpPr/>
          <p:nvPr/>
        </p:nvSpPr>
        <p:spPr bwMode="auto">
          <a:xfrm>
            <a:off x="2495600" y="3564211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90E1F7A0-8353-4812-825E-507B936D17B9}"/>
              </a:ext>
            </a:extLst>
          </p:cNvPr>
          <p:cNvSpPr/>
          <p:nvPr/>
        </p:nvSpPr>
        <p:spPr bwMode="auto">
          <a:xfrm>
            <a:off x="2849037" y="4244141"/>
            <a:ext cx="828000" cy="445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24A5674-A000-4629-AEB5-B0DCF356ED0D}"/>
              </a:ext>
            </a:extLst>
          </p:cNvPr>
          <p:cNvCxnSpPr>
            <a:cxnSpLocks/>
            <a:stCxn id="80" idx="1"/>
            <a:endCxn id="86" idx="3"/>
          </p:cNvCxnSpPr>
          <p:nvPr/>
        </p:nvCxnSpPr>
        <p:spPr bwMode="auto">
          <a:xfrm flipH="1">
            <a:off x="1166554" y="4466682"/>
            <a:ext cx="168248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C8754A-0FD6-4DC1-80D7-A990667CE8D7}"/>
              </a:ext>
            </a:extLst>
          </p:cNvPr>
          <p:cNvSpPr txBox="1"/>
          <p:nvPr/>
        </p:nvSpPr>
        <p:spPr>
          <a:xfrm>
            <a:off x="475229" y="3535562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A6D4E0-9CFB-4319-B5BF-6006940D9960}"/>
              </a:ext>
            </a:extLst>
          </p:cNvPr>
          <p:cNvSpPr txBox="1"/>
          <p:nvPr/>
        </p:nvSpPr>
        <p:spPr>
          <a:xfrm>
            <a:off x="4835845" y="3535562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030353C3-F7FC-4944-B282-16D8242E0AC9}"/>
              </a:ext>
            </a:extLst>
          </p:cNvPr>
          <p:cNvSpPr/>
          <p:nvPr/>
        </p:nvSpPr>
        <p:spPr bwMode="auto">
          <a:xfrm>
            <a:off x="338554" y="4243696"/>
            <a:ext cx="828000" cy="44597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フローチャート: 書類 92">
            <a:extLst>
              <a:ext uri="{FF2B5EF4-FFF2-40B4-BE49-F238E27FC236}">
                <a16:creationId xmlns:a16="http://schemas.microsoft.com/office/drawing/2014/main" id="{6EF321D0-7D3B-4725-A5C3-97DA7097BFDE}"/>
              </a:ext>
            </a:extLst>
          </p:cNvPr>
          <p:cNvSpPr/>
          <p:nvPr/>
        </p:nvSpPr>
        <p:spPr>
          <a:xfrm>
            <a:off x="1672368" y="4244142"/>
            <a:ext cx="670853" cy="44508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FE8DD47-CAB9-4DE1-8441-32998E2660DB}"/>
              </a:ext>
            </a:extLst>
          </p:cNvPr>
          <p:cNvGrpSpPr/>
          <p:nvPr/>
        </p:nvGrpSpPr>
        <p:grpSpPr>
          <a:xfrm>
            <a:off x="248141" y="3580040"/>
            <a:ext cx="299899" cy="172989"/>
            <a:chOff x="9212190" y="2026752"/>
            <a:chExt cx="359719" cy="219419"/>
          </a:xfrm>
        </p:grpSpPr>
        <p:sp>
          <p:nvSpPr>
            <p:cNvPr id="96" name="Oval 6">
              <a:extLst>
                <a:ext uri="{FF2B5EF4-FFF2-40B4-BE49-F238E27FC236}">
                  <a16:creationId xmlns:a16="http://schemas.microsoft.com/office/drawing/2014/main" id="{60B2D16F-9CAE-43E5-9CBD-A209A0ADBA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7C7BECF7-F76F-46CE-9AA0-C66B5FFE0AF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885F6615-AF2B-47BD-98B9-ACE6EBEFE5DE}"/>
              </a:ext>
            </a:extLst>
          </p:cNvPr>
          <p:cNvGrpSpPr/>
          <p:nvPr/>
        </p:nvGrpSpPr>
        <p:grpSpPr>
          <a:xfrm flipH="1">
            <a:off x="5789658" y="3580040"/>
            <a:ext cx="299899" cy="172989"/>
            <a:chOff x="9212190" y="2026752"/>
            <a:chExt cx="359719" cy="219419"/>
          </a:xfrm>
        </p:grpSpPr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EE058DBD-1A00-43E2-946F-30791412C8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D294D830-5508-4E1A-A063-1627589ACB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02" name="雲 101">
            <a:extLst>
              <a:ext uri="{FF2B5EF4-FFF2-40B4-BE49-F238E27FC236}">
                <a16:creationId xmlns:a16="http://schemas.microsoft.com/office/drawing/2014/main" id="{4CED7004-2FD1-4181-8297-7E2F23BB4819}"/>
              </a:ext>
            </a:extLst>
          </p:cNvPr>
          <p:cNvSpPr/>
          <p:nvPr/>
        </p:nvSpPr>
        <p:spPr bwMode="auto">
          <a:xfrm>
            <a:off x="2495600" y="5266138"/>
            <a:ext cx="1584176" cy="135770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CDE334-FDB2-4666-B1DF-4063B0999B5B}"/>
              </a:ext>
            </a:extLst>
          </p:cNvPr>
          <p:cNvSpPr txBox="1"/>
          <p:nvPr/>
        </p:nvSpPr>
        <p:spPr>
          <a:xfrm>
            <a:off x="475229" y="5237488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2AD760A-6183-4362-BA45-564AD712BAD5}"/>
              </a:ext>
            </a:extLst>
          </p:cNvPr>
          <p:cNvSpPr txBox="1"/>
          <p:nvPr/>
        </p:nvSpPr>
        <p:spPr>
          <a:xfrm>
            <a:off x="4835845" y="5237488"/>
            <a:ext cx="1047420" cy="26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B9D7A20-53F2-4213-97B1-5667D02DB0EB}"/>
              </a:ext>
            </a:extLst>
          </p:cNvPr>
          <p:cNvGrpSpPr/>
          <p:nvPr/>
        </p:nvGrpSpPr>
        <p:grpSpPr>
          <a:xfrm>
            <a:off x="248141" y="5281966"/>
            <a:ext cx="299899" cy="172989"/>
            <a:chOff x="9212190" y="2026752"/>
            <a:chExt cx="359719" cy="219419"/>
          </a:xfrm>
        </p:grpSpPr>
        <p:sp>
          <p:nvSpPr>
            <p:cNvPr id="114" name="Oval 6">
              <a:extLst>
                <a:ext uri="{FF2B5EF4-FFF2-40B4-BE49-F238E27FC236}">
                  <a16:creationId xmlns:a16="http://schemas.microsoft.com/office/drawing/2014/main" id="{AFFABA20-4183-433B-A2A6-0645762D75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D7719F-1E61-4CE5-AC75-203573FA58F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DB2BD05B-799A-43E4-A656-E6EAB2DB7307}"/>
              </a:ext>
            </a:extLst>
          </p:cNvPr>
          <p:cNvGrpSpPr/>
          <p:nvPr/>
        </p:nvGrpSpPr>
        <p:grpSpPr>
          <a:xfrm flipH="1">
            <a:off x="5789658" y="5281966"/>
            <a:ext cx="299899" cy="172989"/>
            <a:chOff x="9212190" y="2026752"/>
            <a:chExt cx="359719" cy="219419"/>
          </a:xfrm>
        </p:grpSpPr>
        <p:sp>
          <p:nvSpPr>
            <p:cNvPr id="117" name="Oval 6">
              <a:extLst>
                <a:ext uri="{FF2B5EF4-FFF2-40B4-BE49-F238E27FC236}">
                  <a16:creationId xmlns:a16="http://schemas.microsoft.com/office/drawing/2014/main" id="{F5A60D04-B04B-405D-A49F-B5FAFD5DB2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31" y="2026752"/>
              <a:ext cx="83385" cy="70973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2A870879-607B-4BF7-B969-F59B649104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12190" y="2126283"/>
              <a:ext cx="359719" cy="119888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AD98E14D-30D1-5878-9DAA-D46B74BF650D}"/>
              </a:ext>
            </a:extLst>
          </p:cNvPr>
          <p:cNvSpPr/>
          <p:nvPr/>
        </p:nvSpPr>
        <p:spPr bwMode="auto">
          <a:xfrm>
            <a:off x="2903200" y="6146620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D43A51C-97CE-33C8-E2A4-531C32475E02}"/>
              </a:ext>
            </a:extLst>
          </p:cNvPr>
          <p:cNvCxnSpPr>
            <a:cxnSpLocks/>
            <a:stCxn id="82" idx="2"/>
            <a:endCxn id="79" idx="3"/>
          </p:cNvCxnSpPr>
          <p:nvPr/>
        </p:nvCxnSpPr>
        <p:spPr bwMode="auto">
          <a:xfrm flipH="1" flipV="1">
            <a:off x="1795098" y="6101654"/>
            <a:ext cx="3834345" cy="47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33CC4C24-D54E-DAE0-FAAB-271DA93E052E}"/>
              </a:ext>
            </a:extLst>
          </p:cNvPr>
          <p:cNvSpPr/>
          <p:nvPr/>
        </p:nvSpPr>
        <p:spPr bwMode="auto">
          <a:xfrm>
            <a:off x="260404" y="5894073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9E15BF-B3B4-9B5A-BA13-6F2499C3D779}"/>
              </a:ext>
            </a:extLst>
          </p:cNvPr>
          <p:cNvCxnSpPr>
            <a:cxnSpLocks/>
            <a:stCxn id="79" idx="1"/>
            <a:endCxn id="65" idx="3"/>
          </p:cNvCxnSpPr>
          <p:nvPr/>
        </p:nvCxnSpPr>
        <p:spPr bwMode="auto">
          <a:xfrm flipH="1" flipV="1">
            <a:off x="915665" y="6099202"/>
            <a:ext cx="224172" cy="245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5D02797-2EE8-B529-3239-322750345167}"/>
              </a:ext>
            </a:extLst>
          </p:cNvPr>
          <p:cNvSpPr/>
          <p:nvPr/>
        </p:nvSpPr>
        <p:spPr bwMode="auto">
          <a:xfrm>
            <a:off x="3535121" y="5554719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89262FEF-F578-608C-F46D-0C956DA308A3}"/>
              </a:ext>
            </a:extLst>
          </p:cNvPr>
          <p:cNvSpPr/>
          <p:nvPr/>
        </p:nvSpPr>
        <p:spPr bwMode="auto">
          <a:xfrm>
            <a:off x="1139837" y="589652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sp>
        <p:nvSpPr>
          <p:cNvPr id="82" name="円柱 81">
            <a:extLst>
              <a:ext uri="{FF2B5EF4-FFF2-40B4-BE49-F238E27FC236}">
                <a16:creationId xmlns:a16="http://schemas.microsoft.com/office/drawing/2014/main" id="{DFDC0048-EF85-9657-17F1-6715E6813BAF}"/>
              </a:ext>
            </a:extLst>
          </p:cNvPr>
          <p:cNvSpPr/>
          <p:nvPr/>
        </p:nvSpPr>
        <p:spPr bwMode="auto">
          <a:xfrm>
            <a:off x="5629443" y="5894073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1952E890-A57F-FE8E-FFCA-3FDF68CAD271}"/>
              </a:ext>
            </a:extLst>
          </p:cNvPr>
          <p:cNvSpPr/>
          <p:nvPr/>
        </p:nvSpPr>
        <p:spPr bwMode="auto">
          <a:xfrm>
            <a:off x="4744919" y="589652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F5981139-BB4A-A627-FC7E-BDAF517BE4FF}"/>
              </a:ext>
            </a:extLst>
          </p:cNvPr>
          <p:cNvCxnSpPr>
            <a:cxnSpLocks/>
            <a:stCxn id="67" idx="3"/>
            <a:endCxn id="85" idx="0"/>
          </p:cNvCxnSpPr>
          <p:nvPr/>
        </p:nvCxnSpPr>
        <p:spPr>
          <a:xfrm>
            <a:off x="4190382" y="5759848"/>
            <a:ext cx="882168" cy="1366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書類 87">
            <a:extLst>
              <a:ext uri="{FF2B5EF4-FFF2-40B4-BE49-F238E27FC236}">
                <a16:creationId xmlns:a16="http://schemas.microsoft.com/office/drawing/2014/main" id="{34111756-D8E5-2D32-0827-209D834B43E6}"/>
              </a:ext>
            </a:extLst>
          </p:cNvPr>
          <p:cNvSpPr/>
          <p:nvPr/>
        </p:nvSpPr>
        <p:spPr bwMode="auto">
          <a:xfrm>
            <a:off x="2312631" y="5876925"/>
            <a:ext cx="4871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394589A0-9B6B-2803-260F-E2D6F84D3B1B}"/>
              </a:ext>
            </a:extLst>
          </p:cNvPr>
          <p:cNvCxnSpPr>
            <a:cxnSpLocks/>
            <a:stCxn id="85" idx="2"/>
            <a:endCxn id="63" idx="3"/>
          </p:cNvCxnSpPr>
          <p:nvPr/>
        </p:nvCxnSpPr>
        <p:spPr>
          <a:xfrm rot="5400000">
            <a:off x="4293023" y="5572222"/>
            <a:ext cx="44966" cy="15140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592448FE-36ED-E492-E838-19DBAA22B10C}"/>
              </a:ext>
            </a:extLst>
          </p:cNvPr>
          <p:cNvCxnSpPr>
            <a:cxnSpLocks/>
            <a:stCxn id="79" idx="2"/>
            <a:endCxn id="63" idx="1"/>
          </p:cNvCxnSpPr>
          <p:nvPr/>
        </p:nvCxnSpPr>
        <p:spPr>
          <a:xfrm rot="16200000" flipH="1">
            <a:off x="2162851" y="5611400"/>
            <a:ext cx="44966" cy="14357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3970A2AA-890A-480B-9CF6-A69492BFB4E5}"/>
              </a:ext>
            </a:extLst>
          </p:cNvPr>
          <p:cNvSpPr/>
          <p:nvPr/>
        </p:nvSpPr>
        <p:spPr bwMode="auto">
          <a:xfrm>
            <a:off x="2296409" y="2756093"/>
            <a:ext cx="828000" cy="3359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認可サービス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9DF1926-2D54-EF68-CA0E-B78E01A49941}"/>
              </a:ext>
            </a:extLst>
          </p:cNvPr>
          <p:cNvCxnSpPr>
            <a:cxnSpLocks/>
            <a:stCxn id="52" idx="2"/>
            <a:endCxn id="54" idx="3"/>
          </p:cNvCxnSpPr>
          <p:nvPr/>
        </p:nvCxnSpPr>
        <p:spPr bwMode="auto">
          <a:xfrm flipH="1">
            <a:off x="3124409" y="2419369"/>
            <a:ext cx="115355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フローチャート: 書類 45">
            <a:extLst>
              <a:ext uri="{FF2B5EF4-FFF2-40B4-BE49-F238E27FC236}">
                <a16:creationId xmlns:a16="http://schemas.microsoft.com/office/drawing/2014/main" id="{0DF8BF88-D448-4FBF-821C-DA3CCEE2F5B1}"/>
              </a:ext>
            </a:extLst>
          </p:cNvPr>
          <p:cNvSpPr/>
          <p:nvPr/>
        </p:nvSpPr>
        <p:spPr>
          <a:xfrm>
            <a:off x="3404577" y="2232645"/>
            <a:ext cx="670853" cy="44508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DA08F8A7-E17B-73E8-4AEA-89BCF695341C}"/>
              </a:ext>
            </a:extLst>
          </p:cNvPr>
          <p:cNvSpPr/>
          <p:nvPr/>
        </p:nvSpPr>
        <p:spPr bwMode="auto">
          <a:xfrm>
            <a:off x="5268000" y="2694949"/>
            <a:ext cx="828000" cy="44597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認可設定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197005A-932D-349F-D44B-186442582F9C}"/>
              </a:ext>
            </a:extLst>
          </p:cNvPr>
          <p:cNvCxnSpPr>
            <a:cxnSpLocks/>
            <a:stCxn id="94" idx="1"/>
            <a:endCxn id="91" idx="3"/>
          </p:cNvCxnSpPr>
          <p:nvPr/>
        </p:nvCxnSpPr>
        <p:spPr bwMode="auto">
          <a:xfrm flipH="1">
            <a:off x="3124409" y="2917936"/>
            <a:ext cx="2143591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正方形/長方形 74">
            <a:extLst>
              <a:ext uri="{FF2B5EF4-FFF2-40B4-BE49-F238E27FC236}">
                <a16:creationId xmlns:a16="http://schemas.microsoft.com/office/drawing/2014/main" id="{E82E2731-0339-4511-BB3F-6CF19362D3D2}"/>
              </a:ext>
            </a:extLst>
          </p:cNvPr>
          <p:cNvSpPr/>
          <p:nvPr/>
        </p:nvSpPr>
        <p:spPr>
          <a:xfrm>
            <a:off x="4341071" y="-5898"/>
            <a:ext cx="794761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8A5AE78-FEA5-D6A8-6049-56309D46DC34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9777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8749A88-A898-3DB6-DCDC-4C6C0FDC3EE6}"/>
              </a:ext>
            </a:extLst>
          </p:cNvPr>
          <p:cNvSpPr/>
          <p:nvPr/>
        </p:nvSpPr>
        <p:spPr>
          <a:xfrm>
            <a:off x="243620" y="691629"/>
            <a:ext cx="11469004" cy="8183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取得の簡潔な流れを下図に示す。</a:t>
            </a:r>
            <a:endParaRPr lang="en-US" altLang="ja-JP" sz="12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の場合、データ利用者はデータ提供者のデータ利用許諾が必要であるため、</a:t>
            </a: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 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の認可機能を使用。</a:t>
            </a: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5F874EA3-A5D5-179C-D6F6-056949E6E720}"/>
              </a:ext>
            </a:extLst>
          </p:cNvPr>
          <p:cNvCxnSpPr>
            <a:cxnSpLocks/>
          </p:cNvCxnSpPr>
          <p:nvPr/>
        </p:nvCxnSpPr>
        <p:spPr bwMode="auto">
          <a:xfrm>
            <a:off x="8832632" y="2282405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5" name="グループ化 344">
            <a:extLst>
              <a:ext uri="{FF2B5EF4-FFF2-40B4-BE49-F238E27FC236}">
                <a16:creationId xmlns:a16="http://schemas.microsoft.com/office/drawing/2014/main" id="{9C13006D-CF76-2D7C-7DBB-7E050ED2B0A7}"/>
              </a:ext>
            </a:extLst>
          </p:cNvPr>
          <p:cNvGrpSpPr/>
          <p:nvPr/>
        </p:nvGrpSpPr>
        <p:grpSpPr>
          <a:xfrm>
            <a:off x="421468" y="1986673"/>
            <a:ext cx="401240" cy="295732"/>
            <a:chOff x="878551" y="2014581"/>
            <a:chExt cx="401240" cy="295732"/>
          </a:xfrm>
        </p:grpSpPr>
        <p:sp>
          <p:nvSpPr>
            <p:cNvPr id="346" name="Oval 6">
              <a:extLst>
                <a:ext uri="{FF2B5EF4-FFF2-40B4-BE49-F238E27FC236}">
                  <a16:creationId xmlns:a16="http://schemas.microsoft.com/office/drawing/2014/main" id="{AF17E585-8E5B-3165-C1AB-48F26CB704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Freeform 7">
              <a:extLst>
                <a:ext uri="{FF2B5EF4-FFF2-40B4-BE49-F238E27FC236}">
                  <a16:creationId xmlns:a16="http://schemas.microsoft.com/office/drawing/2014/main" id="{EBCBC3C3-911E-3926-F34A-ED5A99F82D9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27BCA7A9-F70E-F01E-EE4D-27AC2DC12C5E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82405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FA4FC731-92B1-3566-2AFD-1759509365B0}"/>
              </a:ext>
            </a:extLst>
          </p:cNvPr>
          <p:cNvSpPr txBox="1"/>
          <p:nvPr/>
        </p:nvSpPr>
        <p:spPr>
          <a:xfrm>
            <a:off x="9578773" y="1913073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350" name="テキスト ボックス 349">
            <a:extLst>
              <a:ext uri="{FF2B5EF4-FFF2-40B4-BE49-F238E27FC236}">
                <a16:creationId xmlns:a16="http://schemas.microsoft.com/office/drawing/2014/main" id="{2779AFB1-A200-DF77-9F9B-7008D027A80C}"/>
              </a:ext>
            </a:extLst>
          </p:cNvPr>
          <p:cNvSpPr txBox="1"/>
          <p:nvPr/>
        </p:nvSpPr>
        <p:spPr>
          <a:xfrm>
            <a:off x="1066834" y="1913073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9E2A2656-99FB-0556-7C80-EB7570D0F222}"/>
              </a:ext>
            </a:extLst>
          </p:cNvPr>
          <p:cNvGrpSpPr/>
          <p:nvPr/>
        </p:nvGrpSpPr>
        <p:grpSpPr>
          <a:xfrm flipH="1">
            <a:off x="11393300" y="1986673"/>
            <a:ext cx="401240" cy="295732"/>
            <a:chOff x="878551" y="2014581"/>
            <a:chExt cx="401240" cy="295732"/>
          </a:xfrm>
        </p:grpSpPr>
        <p:sp>
          <p:nvSpPr>
            <p:cNvPr id="352" name="Oval 6">
              <a:extLst>
                <a:ext uri="{FF2B5EF4-FFF2-40B4-BE49-F238E27FC236}">
                  <a16:creationId xmlns:a16="http://schemas.microsoft.com/office/drawing/2014/main" id="{7B99F94C-BAF2-1348-C325-02E3E5DA67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Freeform 7">
              <a:extLst>
                <a:ext uri="{FF2B5EF4-FFF2-40B4-BE49-F238E27FC236}">
                  <a16:creationId xmlns:a16="http://schemas.microsoft.com/office/drawing/2014/main" id="{BAD60C07-92BC-DD80-2A25-53BAD7845C2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9D8297-79B5-BCE0-7A3A-2727CBEA6206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B47B0AF-7F95-04C2-DFA1-FFD3D69791CD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2.4.2. 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F98C2F1-F3E8-5065-3F32-A22779115F95}"/>
              </a:ext>
            </a:extLst>
          </p:cNvPr>
          <p:cNvSpPr/>
          <p:nvPr/>
        </p:nvSpPr>
        <p:spPr>
          <a:xfrm>
            <a:off x="3604158" y="1628800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F62E7C2-657F-1004-6019-CFC95547004E}"/>
              </a:ext>
            </a:extLst>
          </p:cNvPr>
          <p:cNvSpPr txBox="1"/>
          <p:nvPr/>
        </p:nvSpPr>
        <p:spPr>
          <a:xfrm>
            <a:off x="3547347" y="1818650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78484B1D-9374-9585-1EAB-6A2E52982E69}"/>
              </a:ext>
            </a:extLst>
          </p:cNvPr>
          <p:cNvCxnSpPr>
            <a:cxnSpLocks/>
          </p:cNvCxnSpPr>
          <p:nvPr/>
        </p:nvCxnSpPr>
        <p:spPr bwMode="auto">
          <a:xfrm>
            <a:off x="4025618" y="2089394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AA567EE-EB10-1EF8-470E-CE502D941596}"/>
              </a:ext>
            </a:extLst>
          </p:cNvPr>
          <p:cNvSpPr txBox="1"/>
          <p:nvPr/>
        </p:nvSpPr>
        <p:spPr>
          <a:xfrm>
            <a:off x="4611319" y="1958643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7B456E7-4C65-72EC-B537-A15F8A5A93C1}"/>
              </a:ext>
            </a:extLst>
          </p:cNvPr>
          <p:cNvCxnSpPr>
            <a:cxnSpLocks/>
          </p:cNvCxnSpPr>
          <p:nvPr/>
        </p:nvCxnSpPr>
        <p:spPr bwMode="auto">
          <a:xfrm>
            <a:off x="4025618" y="1850010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CEC0B58-AD0C-0387-38D4-5E577A0099BA}"/>
              </a:ext>
            </a:extLst>
          </p:cNvPr>
          <p:cNvSpPr txBox="1"/>
          <p:nvPr/>
        </p:nvSpPr>
        <p:spPr>
          <a:xfrm>
            <a:off x="4511824" y="1726900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契約・認可に係る業務の流れ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9F7463B-445B-51A5-DFB6-ABBF2DFD4005}"/>
              </a:ext>
            </a:extLst>
          </p:cNvPr>
          <p:cNvSpPr/>
          <p:nvPr/>
        </p:nvSpPr>
        <p:spPr bwMode="auto">
          <a:xfrm>
            <a:off x="6789342" y="1676873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EFE974-BA0C-B1AA-D805-496441C67C97}"/>
              </a:ext>
            </a:extLst>
          </p:cNvPr>
          <p:cNvSpPr/>
          <p:nvPr/>
        </p:nvSpPr>
        <p:spPr bwMode="auto">
          <a:xfrm>
            <a:off x="6788435" y="1987078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C9EB2EB-DC90-9C86-7438-2C6F79EBF5C8}"/>
              </a:ext>
            </a:extLst>
          </p:cNvPr>
          <p:cNvSpPr/>
          <p:nvPr/>
        </p:nvSpPr>
        <p:spPr bwMode="auto">
          <a:xfrm>
            <a:off x="2165080" y="5376553"/>
            <a:ext cx="834576" cy="1008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806AAB-ACC1-CE22-8FCE-193CC25519CC}"/>
              </a:ext>
            </a:extLst>
          </p:cNvPr>
          <p:cNvSpPr/>
          <p:nvPr/>
        </p:nvSpPr>
        <p:spPr>
          <a:xfrm>
            <a:off x="10794165" y="2555877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D5E021A-83E3-8A6E-2345-1C72AEBC6B41}"/>
              </a:ext>
            </a:extLst>
          </p:cNvPr>
          <p:cNvGrpSpPr/>
          <p:nvPr/>
        </p:nvGrpSpPr>
        <p:grpSpPr>
          <a:xfrm>
            <a:off x="2138694" y="4257053"/>
            <a:ext cx="846603" cy="835200"/>
            <a:chOff x="2138694" y="4365103"/>
            <a:chExt cx="846603" cy="835200"/>
          </a:xfrm>
        </p:grpSpPr>
        <p:sp>
          <p:nvSpPr>
            <p:cNvPr id="87" name="角丸四角形 499">
              <a:extLst>
                <a:ext uri="{FF2B5EF4-FFF2-40B4-BE49-F238E27FC236}">
                  <a16:creationId xmlns:a16="http://schemas.microsoft.com/office/drawing/2014/main" id="{A2D49CE3-B986-A324-9FF8-1A5BDE9666DA}"/>
                </a:ext>
              </a:extLst>
            </p:cNvPr>
            <p:cNvSpPr/>
            <p:nvPr/>
          </p:nvSpPr>
          <p:spPr>
            <a:xfrm>
              <a:off x="2138694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36E83BE4-07C7-9039-9A7E-A58BA8DDE653}"/>
                </a:ext>
              </a:extLst>
            </p:cNvPr>
            <p:cNvGrpSpPr/>
            <p:nvPr/>
          </p:nvGrpSpPr>
          <p:grpSpPr>
            <a:xfrm>
              <a:off x="2386285" y="4602937"/>
              <a:ext cx="401240" cy="295732"/>
              <a:chOff x="878551" y="2014581"/>
              <a:chExt cx="401240" cy="295732"/>
            </a:xfrm>
          </p:grpSpPr>
          <p:sp>
            <p:nvSpPr>
              <p:cNvPr id="89" name="Oval 6">
                <a:extLst>
                  <a:ext uri="{FF2B5EF4-FFF2-40B4-BE49-F238E27FC236}">
                    <a16:creationId xmlns:a16="http://schemas.microsoft.com/office/drawing/2014/main" id="{CC634238-32F4-0BDD-2C7B-867C44589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6C063874-89FE-1621-41B3-192D7497F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AFF4B7D-3370-EFE2-EF47-97CC6233CF6A}"/>
              </a:ext>
            </a:extLst>
          </p:cNvPr>
          <p:cNvSpPr/>
          <p:nvPr/>
        </p:nvSpPr>
        <p:spPr>
          <a:xfrm>
            <a:off x="2266512" y="56675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8" name="円柱 97">
            <a:extLst>
              <a:ext uri="{FF2B5EF4-FFF2-40B4-BE49-F238E27FC236}">
                <a16:creationId xmlns:a16="http://schemas.microsoft.com/office/drawing/2014/main" id="{65E7363A-BA89-D9AD-4AB1-822AEDA7157B}"/>
              </a:ext>
            </a:extLst>
          </p:cNvPr>
          <p:cNvSpPr/>
          <p:nvPr/>
        </p:nvSpPr>
        <p:spPr bwMode="auto">
          <a:xfrm>
            <a:off x="10704512" y="2870733"/>
            <a:ext cx="912312" cy="872064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（非公開情報）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A155F00-9125-F177-C8DB-B8FC53FBA406}"/>
              </a:ext>
            </a:extLst>
          </p:cNvPr>
          <p:cNvSpPr/>
          <p:nvPr/>
        </p:nvSpPr>
        <p:spPr bwMode="auto">
          <a:xfrm>
            <a:off x="5366000" y="2888901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1F5B089D-ACAA-2463-6AC5-55AEB3B28742}"/>
              </a:ext>
            </a:extLst>
          </p:cNvPr>
          <p:cNvSpPr/>
          <p:nvPr/>
        </p:nvSpPr>
        <p:spPr>
          <a:xfrm>
            <a:off x="5342762" y="2913624"/>
            <a:ext cx="11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103" name="角丸四角形 448">
            <a:extLst>
              <a:ext uri="{FF2B5EF4-FFF2-40B4-BE49-F238E27FC236}">
                <a16:creationId xmlns:a16="http://schemas.microsoft.com/office/drawing/2014/main" id="{F2989238-D7EE-1567-450B-8427B96289DB}"/>
              </a:ext>
            </a:extLst>
          </p:cNvPr>
          <p:cNvSpPr/>
          <p:nvPr/>
        </p:nvSpPr>
        <p:spPr>
          <a:xfrm>
            <a:off x="5268048" y="2513792"/>
            <a:ext cx="1260000" cy="4015579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444A8B6-D093-D021-3A39-E68671E856A6}"/>
              </a:ext>
            </a:extLst>
          </p:cNvPr>
          <p:cNvCxnSpPr>
            <a:cxnSpLocks/>
          </p:cNvCxnSpPr>
          <p:nvPr/>
        </p:nvCxnSpPr>
        <p:spPr bwMode="auto">
          <a:xfrm>
            <a:off x="1775880" y="3320949"/>
            <a:ext cx="360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7B36403-190F-2369-6D8D-EA5935037A3D}"/>
              </a:ext>
            </a:extLst>
          </p:cNvPr>
          <p:cNvSpPr txBox="1"/>
          <p:nvPr/>
        </p:nvSpPr>
        <p:spPr>
          <a:xfrm>
            <a:off x="10782960" y="2384845"/>
            <a:ext cx="1071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6E5C1C-4186-9348-608B-04BE83BB227F}"/>
              </a:ext>
            </a:extLst>
          </p:cNvPr>
          <p:cNvSpPr txBox="1"/>
          <p:nvPr/>
        </p:nvSpPr>
        <p:spPr>
          <a:xfrm>
            <a:off x="3215021" y="3074084"/>
            <a:ext cx="187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10E6B9C-099A-6FAE-6856-D551DE5ECEBE}"/>
              </a:ext>
            </a:extLst>
          </p:cNvPr>
          <p:cNvSpPr/>
          <p:nvPr/>
        </p:nvSpPr>
        <p:spPr bwMode="auto">
          <a:xfrm>
            <a:off x="551384" y="2646601"/>
            <a:ext cx="1207218" cy="3738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AB38DCF-2631-33BE-FCC9-67800C0F251A}"/>
              </a:ext>
            </a:extLst>
          </p:cNvPr>
          <p:cNvSpPr/>
          <p:nvPr/>
        </p:nvSpPr>
        <p:spPr bwMode="auto">
          <a:xfrm>
            <a:off x="5376040" y="3999235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5B23C1A-DAB0-E87E-06AA-61C489DC98C8}"/>
              </a:ext>
            </a:extLst>
          </p:cNvPr>
          <p:cNvSpPr/>
          <p:nvPr/>
        </p:nvSpPr>
        <p:spPr>
          <a:xfrm>
            <a:off x="5342704" y="4056258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E85B4F64-297F-266C-47E5-0EECD06F80D9}"/>
              </a:ext>
            </a:extLst>
          </p:cNvPr>
          <p:cNvSpPr/>
          <p:nvPr/>
        </p:nvSpPr>
        <p:spPr bwMode="auto">
          <a:xfrm>
            <a:off x="9090361" y="5376553"/>
            <a:ext cx="834576" cy="10088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4B28E87-5FAF-EE58-1A7F-8532EFCA6DE6}"/>
              </a:ext>
            </a:extLst>
          </p:cNvPr>
          <p:cNvSpPr/>
          <p:nvPr/>
        </p:nvSpPr>
        <p:spPr>
          <a:xfrm>
            <a:off x="9184483" y="56675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48EBB4A-BC17-B8E0-8E05-3BA73C9C64AA}"/>
              </a:ext>
            </a:extLst>
          </p:cNvPr>
          <p:cNvCxnSpPr>
            <a:cxnSpLocks/>
          </p:cNvCxnSpPr>
          <p:nvPr/>
        </p:nvCxnSpPr>
        <p:spPr bwMode="auto">
          <a:xfrm>
            <a:off x="2985297" y="4545085"/>
            <a:ext cx="6084000" cy="18435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3AE6262-8815-875E-F9B1-5FD6AFE3E2B2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9656" y="4985107"/>
            <a:ext cx="6084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083A97D-4FD8-E183-42ED-79232AD92C87}"/>
              </a:ext>
            </a:extLst>
          </p:cNvPr>
          <p:cNvSpPr txBox="1"/>
          <p:nvPr/>
        </p:nvSpPr>
        <p:spPr>
          <a:xfrm>
            <a:off x="3215021" y="4319266"/>
            <a:ext cx="1681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⑤データ取得認可依頼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B608573F-AEFE-E62A-DEB4-82E497573552}"/>
              </a:ext>
            </a:extLst>
          </p:cNvPr>
          <p:cNvCxnSpPr>
            <a:cxnSpLocks/>
            <a:stCxn id="110" idx="3"/>
          </p:cNvCxnSpPr>
          <p:nvPr/>
        </p:nvCxnSpPr>
        <p:spPr bwMode="auto">
          <a:xfrm>
            <a:off x="6456040" y="4198831"/>
            <a:ext cx="2806199" cy="70359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D2D26B6-2650-3F45-4310-D0ECC2438463}"/>
              </a:ext>
            </a:extLst>
          </p:cNvPr>
          <p:cNvSpPr txBox="1"/>
          <p:nvPr/>
        </p:nvSpPr>
        <p:spPr>
          <a:xfrm>
            <a:off x="6671635" y="4656670"/>
            <a:ext cx="2392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⑥データ利用権限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認可情報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設定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52B651E-6C8B-0521-5AAD-009E04BE9AB8}"/>
              </a:ext>
            </a:extLst>
          </p:cNvPr>
          <p:cNvSpPr txBox="1"/>
          <p:nvPr/>
        </p:nvSpPr>
        <p:spPr>
          <a:xfrm>
            <a:off x="3215021" y="4774166"/>
            <a:ext cx="203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⑦データアクセス情報の提供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A484CEF-427B-FC8D-5491-1E08672BEB20}"/>
              </a:ext>
            </a:extLst>
          </p:cNvPr>
          <p:cNvCxnSpPr>
            <a:cxnSpLocks/>
          </p:cNvCxnSpPr>
          <p:nvPr/>
        </p:nvCxnSpPr>
        <p:spPr bwMode="auto">
          <a:xfrm>
            <a:off x="1776128" y="5553197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28295DC-B17D-3D0F-4963-FFEEBB6607BE}"/>
              </a:ext>
            </a:extLst>
          </p:cNvPr>
          <p:cNvSpPr txBox="1"/>
          <p:nvPr/>
        </p:nvSpPr>
        <p:spPr>
          <a:xfrm>
            <a:off x="3215021" y="5309072"/>
            <a:ext cx="2344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⑨コネクタを使ったデータ取得依頼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2" name="直線矢印コネクタ 330">
            <a:extLst>
              <a:ext uri="{FF2B5EF4-FFF2-40B4-BE49-F238E27FC236}">
                <a16:creationId xmlns:a16="http://schemas.microsoft.com/office/drawing/2014/main" id="{69721A68-D857-91AA-C3C4-A87B694D7F96}"/>
              </a:ext>
            </a:extLst>
          </p:cNvPr>
          <p:cNvCxnSpPr>
            <a:cxnSpLocks/>
            <a:stCxn id="98" idx="3"/>
            <a:endCxn id="112" idx="3"/>
          </p:cNvCxnSpPr>
          <p:nvPr/>
        </p:nvCxnSpPr>
        <p:spPr bwMode="auto">
          <a:xfrm rot="5400000">
            <a:off x="9372803" y="4294931"/>
            <a:ext cx="2340000" cy="1235731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F5E492-D9E2-6508-F398-6411DF8231C0}"/>
              </a:ext>
            </a:extLst>
          </p:cNvPr>
          <p:cNvSpPr txBox="1"/>
          <p:nvPr/>
        </p:nvSpPr>
        <p:spPr>
          <a:xfrm>
            <a:off x="9912424" y="5833443"/>
            <a:ext cx="1483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⑪提供データの抽出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699CD86E-B60F-4965-0366-AFDC76104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6136" y="6068719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E0DCF99-42D7-49DF-24D2-882D7D174AFB}"/>
              </a:ext>
            </a:extLst>
          </p:cNvPr>
          <p:cNvSpPr txBox="1"/>
          <p:nvPr/>
        </p:nvSpPr>
        <p:spPr>
          <a:xfrm>
            <a:off x="3215021" y="5841229"/>
            <a:ext cx="2448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⑫コネクタを使ったデータ提供・取得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フローチャート: 書類 125">
            <a:extLst>
              <a:ext uri="{FF2B5EF4-FFF2-40B4-BE49-F238E27FC236}">
                <a16:creationId xmlns:a16="http://schemas.microsoft.com/office/drawing/2014/main" id="{551373F4-AF4E-F0BA-2B14-C877408842DA}"/>
              </a:ext>
            </a:extLst>
          </p:cNvPr>
          <p:cNvSpPr/>
          <p:nvPr/>
        </p:nvSpPr>
        <p:spPr>
          <a:xfrm>
            <a:off x="9096626" y="3209562"/>
            <a:ext cx="959814" cy="47142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0CC40EF-BFEF-CECA-424F-4F25A82DE1D4}"/>
              </a:ext>
            </a:extLst>
          </p:cNvPr>
          <p:cNvSpPr txBox="1"/>
          <p:nvPr/>
        </p:nvSpPr>
        <p:spPr>
          <a:xfrm>
            <a:off x="6671635" y="3032917"/>
            <a:ext cx="1622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99C0F02E-4816-285B-A07C-53A981359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3256513"/>
            <a:ext cx="2664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29" name="直線矢印コネクタ 341">
            <a:extLst>
              <a:ext uri="{FF2B5EF4-FFF2-40B4-BE49-F238E27FC236}">
                <a16:creationId xmlns:a16="http://schemas.microsoft.com/office/drawing/2014/main" id="{D4CE26EF-6EC4-1E3E-6DC7-0908C0190DFA}"/>
              </a:ext>
            </a:extLst>
          </p:cNvPr>
          <p:cNvCxnSpPr>
            <a:cxnSpLocks/>
            <a:stCxn id="112" idx="1"/>
            <a:endCxn id="110" idx="2"/>
          </p:cNvCxnSpPr>
          <p:nvPr/>
        </p:nvCxnSpPr>
        <p:spPr bwMode="auto">
          <a:xfrm rot="10800000">
            <a:off x="5916041" y="4398428"/>
            <a:ext cx="3174321" cy="1482527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F3BC81A-1C0B-9563-1CC2-0EAE9E36F147}"/>
              </a:ext>
            </a:extLst>
          </p:cNvPr>
          <p:cNvSpPr txBox="1"/>
          <p:nvPr/>
        </p:nvSpPr>
        <p:spPr>
          <a:xfrm>
            <a:off x="6671635" y="5627383"/>
            <a:ext cx="11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⑩認可の確認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角丸四角形 448">
            <a:extLst>
              <a:ext uri="{FF2B5EF4-FFF2-40B4-BE49-F238E27FC236}">
                <a16:creationId xmlns:a16="http://schemas.microsoft.com/office/drawing/2014/main" id="{3AFAE843-7320-4042-DCB6-1DBE4B6254FD}"/>
              </a:ext>
            </a:extLst>
          </p:cNvPr>
          <p:cNvSpPr/>
          <p:nvPr/>
        </p:nvSpPr>
        <p:spPr>
          <a:xfrm>
            <a:off x="8832304" y="2393238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角丸四角形 448">
            <a:extLst>
              <a:ext uri="{FF2B5EF4-FFF2-40B4-BE49-F238E27FC236}">
                <a16:creationId xmlns:a16="http://schemas.microsoft.com/office/drawing/2014/main" id="{1911CE00-7C6B-E937-CBEC-C6515727D46A}"/>
              </a:ext>
            </a:extLst>
          </p:cNvPr>
          <p:cNvSpPr/>
          <p:nvPr/>
        </p:nvSpPr>
        <p:spPr>
          <a:xfrm>
            <a:off x="337320" y="2393238"/>
            <a:ext cx="2880000" cy="4068000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AE9B7DF-55D8-1565-F1AD-43D3913B0E85}"/>
              </a:ext>
            </a:extLst>
          </p:cNvPr>
          <p:cNvSpPr txBox="1"/>
          <p:nvPr/>
        </p:nvSpPr>
        <p:spPr>
          <a:xfrm>
            <a:off x="5388895" y="2546947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5BE810D6-BB7D-09D4-D150-17BFAFA23B75}"/>
              </a:ext>
            </a:extLst>
          </p:cNvPr>
          <p:cNvGrpSpPr/>
          <p:nvPr/>
        </p:nvGrpSpPr>
        <p:grpSpPr>
          <a:xfrm>
            <a:off x="9070019" y="4257053"/>
            <a:ext cx="846603" cy="835200"/>
            <a:chOff x="9070019" y="4365103"/>
            <a:chExt cx="846603" cy="835200"/>
          </a:xfrm>
        </p:grpSpPr>
        <p:sp>
          <p:nvSpPr>
            <p:cNvPr id="135" name="角丸四角形 499">
              <a:extLst>
                <a:ext uri="{FF2B5EF4-FFF2-40B4-BE49-F238E27FC236}">
                  <a16:creationId xmlns:a16="http://schemas.microsoft.com/office/drawing/2014/main" id="{EE290447-D60B-E2EB-9370-A677B5E8288D}"/>
                </a:ext>
              </a:extLst>
            </p:cNvPr>
            <p:cNvSpPr/>
            <p:nvPr/>
          </p:nvSpPr>
          <p:spPr>
            <a:xfrm>
              <a:off x="9070019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A5976A8D-812F-1221-AEC9-E03FFD8F677B}"/>
                </a:ext>
              </a:extLst>
            </p:cNvPr>
            <p:cNvGrpSpPr/>
            <p:nvPr/>
          </p:nvGrpSpPr>
          <p:grpSpPr>
            <a:xfrm flipH="1">
              <a:off x="9282440" y="4602937"/>
              <a:ext cx="401240" cy="295732"/>
              <a:chOff x="878551" y="2014581"/>
              <a:chExt cx="401240" cy="295732"/>
            </a:xfrm>
          </p:grpSpPr>
          <p:sp>
            <p:nvSpPr>
              <p:cNvPr id="139" name="Oval 6">
                <a:extLst>
                  <a:ext uri="{FF2B5EF4-FFF2-40B4-BE49-F238E27FC236}">
                    <a16:creationId xmlns:a16="http://schemas.microsoft.com/office/drawing/2014/main" id="{6C82A5D0-0582-C791-E74F-FC3D1B05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D8A9E6D9-5A6C-4F4F-8A55-92B95A7DD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280EEE11-434D-00BB-E18E-4B34C50AF187}"/>
              </a:ext>
            </a:extLst>
          </p:cNvPr>
          <p:cNvSpPr txBox="1"/>
          <p:nvPr/>
        </p:nvSpPr>
        <p:spPr>
          <a:xfrm>
            <a:off x="10328729" y="4499702"/>
            <a:ext cx="138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</a:t>
            </a:r>
            <a:endParaRPr lang="ja-JP" altLang="en-US" sz="1200" dirty="0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84E08965-01F2-5853-8590-69BFB7F1E32B}"/>
              </a:ext>
            </a:extLst>
          </p:cNvPr>
          <p:cNvCxnSpPr>
            <a:cxnSpLocks/>
          </p:cNvCxnSpPr>
          <p:nvPr/>
        </p:nvCxnSpPr>
        <p:spPr bwMode="auto">
          <a:xfrm>
            <a:off x="9264352" y="2888901"/>
            <a:ext cx="3472" cy="36092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49746C8-AAC7-AAF4-D4F1-A7BE3EFC2664}"/>
              </a:ext>
            </a:extLst>
          </p:cNvPr>
          <p:cNvSpPr txBox="1"/>
          <p:nvPr/>
        </p:nvSpPr>
        <p:spPr>
          <a:xfrm>
            <a:off x="9335505" y="2952272"/>
            <a:ext cx="1535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②データカタログ作成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6790832-AF27-07FB-6E04-F9B741EC9983}"/>
              </a:ext>
            </a:extLst>
          </p:cNvPr>
          <p:cNvSpPr/>
          <p:nvPr/>
        </p:nvSpPr>
        <p:spPr bwMode="auto">
          <a:xfrm>
            <a:off x="9090361" y="2447620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CE9C230-936D-0ADE-09FA-14C3601E8820}"/>
              </a:ext>
            </a:extLst>
          </p:cNvPr>
          <p:cNvSpPr/>
          <p:nvPr/>
        </p:nvSpPr>
        <p:spPr>
          <a:xfrm>
            <a:off x="9048328" y="2489955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373FE97-BB8A-7909-5755-9D34F4B23436}"/>
              </a:ext>
            </a:extLst>
          </p:cNvPr>
          <p:cNvSpPr/>
          <p:nvPr/>
        </p:nvSpPr>
        <p:spPr bwMode="auto">
          <a:xfrm>
            <a:off x="5375920" y="3497821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13C9E050-5B3F-83F9-46B3-DB7F94C09320}"/>
              </a:ext>
            </a:extLst>
          </p:cNvPr>
          <p:cNvSpPr/>
          <p:nvPr/>
        </p:nvSpPr>
        <p:spPr>
          <a:xfrm>
            <a:off x="5375920" y="3464965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(IdP)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2261A100-F07E-21F2-7FC3-C2D2625B2096}"/>
              </a:ext>
            </a:extLst>
          </p:cNvPr>
          <p:cNvCxnSpPr>
            <a:cxnSpLocks/>
            <a:endCxn id="147" idx="1"/>
          </p:cNvCxnSpPr>
          <p:nvPr/>
        </p:nvCxnSpPr>
        <p:spPr bwMode="auto">
          <a:xfrm>
            <a:off x="1758602" y="3680989"/>
            <a:ext cx="3617318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7DCE705-3B95-F8DF-051A-51A8EEF6191B}"/>
              </a:ext>
            </a:extLst>
          </p:cNvPr>
          <p:cNvSpPr txBox="1"/>
          <p:nvPr/>
        </p:nvSpPr>
        <p:spPr>
          <a:xfrm>
            <a:off x="3215021" y="3448484"/>
            <a:ext cx="1358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⑧ユーザ認証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2F3D086-EFAF-2563-31EF-3998CD7FA14B}"/>
              </a:ext>
            </a:extLst>
          </p:cNvPr>
          <p:cNvSpPr/>
          <p:nvPr/>
        </p:nvSpPr>
        <p:spPr bwMode="auto">
          <a:xfrm>
            <a:off x="5342704" y="6245158"/>
            <a:ext cx="1080000" cy="22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6C36EB-0FDD-54DB-AB8D-50E98DB9D1AA}"/>
              </a:ext>
            </a:extLst>
          </p:cNvPr>
          <p:cNvSpPr/>
          <p:nvPr/>
        </p:nvSpPr>
        <p:spPr>
          <a:xfrm>
            <a:off x="5303912" y="6212302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4882535E-64E4-A5D6-2C99-27E04D831B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2704" y="6345285"/>
            <a:ext cx="2687296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6536742-CFC5-99A1-2E56-1590FAE2A00F}"/>
              </a:ext>
            </a:extLst>
          </p:cNvPr>
          <p:cNvCxnSpPr>
            <a:cxnSpLocks/>
          </p:cNvCxnSpPr>
          <p:nvPr/>
        </p:nvCxnSpPr>
        <p:spPr bwMode="auto">
          <a:xfrm>
            <a:off x="2985297" y="6336882"/>
            <a:ext cx="2357407" cy="8403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E2DD72F-F0B1-C44A-DCBC-1C2AB91BB567}"/>
              </a:ext>
            </a:extLst>
          </p:cNvPr>
          <p:cNvSpPr txBox="1"/>
          <p:nvPr/>
        </p:nvSpPr>
        <p:spPr>
          <a:xfrm>
            <a:off x="3215021" y="6099064"/>
            <a:ext cx="10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5619E67-FF13-86D6-E485-5C96A9CBB704}"/>
              </a:ext>
            </a:extLst>
          </p:cNvPr>
          <p:cNvSpPr txBox="1"/>
          <p:nvPr/>
        </p:nvSpPr>
        <p:spPr>
          <a:xfrm>
            <a:off x="6671635" y="6099064"/>
            <a:ext cx="10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8" name="正方形/長方形 74">
            <a:extLst>
              <a:ext uri="{FF2B5EF4-FFF2-40B4-BE49-F238E27FC236}">
                <a16:creationId xmlns:a16="http://schemas.microsoft.com/office/drawing/2014/main" id="{00BD66A4-BF04-2CBF-E47A-2646CFC2AB1D}"/>
              </a:ext>
            </a:extLst>
          </p:cNvPr>
          <p:cNvSpPr/>
          <p:nvPr/>
        </p:nvSpPr>
        <p:spPr>
          <a:xfrm>
            <a:off x="4341071" y="-5898"/>
            <a:ext cx="794761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994CD73-D1E2-E8B4-8D49-32D483013002}"/>
              </a:ext>
            </a:extLst>
          </p:cNvPr>
          <p:cNvSpPr txBox="1"/>
          <p:nvPr/>
        </p:nvSpPr>
        <p:spPr>
          <a:xfrm>
            <a:off x="2048289" y="4808079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57EE46-036B-850F-A99A-41185CC94FB1}"/>
              </a:ext>
            </a:extLst>
          </p:cNvPr>
          <p:cNvSpPr txBox="1"/>
          <p:nvPr/>
        </p:nvSpPr>
        <p:spPr>
          <a:xfrm>
            <a:off x="8967587" y="4823574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974AA9AB-F395-F8C4-5990-7C2DE34AFC4F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55854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A69D6F5-56E7-0F89-22EC-70315CEF0CF0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A8E16C3-C29C-2489-B66A-DA98C7E383E3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8F83F4B3-5D15-64B1-3016-FB8214CB5E62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D839733-70A9-C501-1A41-926FA4E73BFD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FB5E683-9414-2598-7FD0-58F62BE4B056}"/>
              </a:ext>
            </a:extLst>
          </p:cNvPr>
          <p:cNvSpPr/>
          <p:nvPr/>
        </p:nvSpPr>
        <p:spPr bwMode="auto">
          <a:xfrm>
            <a:off x="8308719" y="4391161"/>
            <a:ext cx="281733" cy="20455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F4870D-DF7F-7ECF-9BAC-D0CEBA345169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656ACA6-2D0E-1F8A-E274-B2257AE108A1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4FC1B51-A5F5-7954-3D8A-F740639ED07C}"/>
              </a:ext>
            </a:extLst>
          </p:cNvPr>
          <p:cNvSpPr/>
          <p:nvPr/>
        </p:nvSpPr>
        <p:spPr>
          <a:xfrm>
            <a:off x="8876596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8B6FDA-CC39-A174-94B9-1BA8DA1ED1F4}"/>
              </a:ext>
            </a:extLst>
          </p:cNvPr>
          <p:cNvSpPr/>
          <p:nvPr/>
        </p:nvSpPr>
        <p:spPr>
          <a:xfrm>
            <a:off x="1202674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ED7CDDAD-A131-7124-974D-34107468CE91}"/>
              </a:ext>
            </a:extLst>
          </p:cNvPr>
          <p:cNvSpPr/>
          <p:nvPr/>
        </p:nvSpPr>
        <p:spPr>
          <a:xfrm>
            <a:off x="830342" y="6093296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56641748-B8DA-35DE-3F35-559602B51821}"/>
              </a:ext>
            </a:extLst>
          </p:cNvPr>
          <p:cNvSpPr/>
          <p:nvPr/>
        </p:nvSpPr>
        <p:spPr>
          <a:xfrm>
            <a:off x="10576263" y="6109799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32" name="直線矢印コネクタ 87">
            <a:extLst>
              <a:ext uri="{FF2B5EF4-FFF2-40B4-BE49-F238E27FC236}">
                <a16:creationId xmlns:a16="http://schemas.microsoft.com/office/drawing/2014/main" id="{C965BDFA-066C-A7FD-BE1D-A87B4616825D}"/>
              </a:ext>
            </a:extLst>
          </p:cNvPr>
          <p:cNvCxnSpPr>
            <a:cxnSpLocks/>
          </p:cNvCxnSpPr>
          <p:nvPr/>
        </p:nvCxnSpPr>
        <p:spPr bwMode="auto">
          <a:xfrm>
            <a:off x="3331663" y="6273605"/>
            <a:ext cx="2082625" cy="1652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直線矢印コネクタ 87">
            <a:extLst>
              <a:ext uri="{FF2B5EF4-FFF2-40B4-BE49-F238E27FC236}">
                <a16:creationId xmlns:a16="http://schemas.microsoft.com/office/drawing/2014/main" id="{4E77BD3D-EE44-5D25-7B50-D5C80730FED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48724" y="6273605"/>
            <a:ext cx="1727875" cy="199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658095F-94AE-9434-FF8E-8AF3CFD1D192}"/>
              </a:ext>
            </a:extLst>
          </p:cNvPr>
          <p:cNvSpPr/>
          <p:nvPr/>
        </p:nvSpPr>
        <p:spPr>
          <a:xfrm>
            <a:off x="8876596" y="479715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cxnSp>
        <p:nvCxnSpPr>
          <p:cNvPr id="137" name="直線矢印コネクタ 87">
            <a:extLst>
              <a:ext uri="{FF2B5EF4-FFF2-40B4-BE49-F238E27FC236}">
                <a16:creationId xmlns:a16="http://schemas.microsoft.com/office/drawing/2014/main" id="{DE460952-6453-8E13-C01A-E641F31C498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204438" y="4827367"/>
            <a:ext cx="1662465" cy="41807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38" name="矢印: 五方向 137">
            <a:extLst>
              <a:ext uri="{FF2B5EF4-FFF2-40B4-BE49-F238E27FC236}">
                <a16:creationId xmlns:a16="http://schemas.microsoft.com/office/drawing/2014/main" id="{1EC194F3-03C1-485B-FBB2-82C1AA213265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39" name="矢印: 五方向 138">
            <a:extLst>
              <a:ext uri="{FF2B5EF4-FFF2-40B4-BE49-F238E27FC236}">
                <a16:creationId xmlns:a16="http://schemas.microsoft.com/office/drawing/2014/main" id="{FFB4BFB2-B693-53AD-89A4-A8B26B67C14B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C51742F-419E-C826-2EEC-806B29C362F4}"/>
              </a:ext>
            </a:extLst>
          </p:cNvPr>
          <p:cNvSpPr/>
          <p:nvPr/>
        </p:nvSpPr>
        <p:spPr>
          <a:xfrm>
            <a:off x="227016" y="675929"/>
            <a:ext cx="1172449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コネクタおよび支援サービス群で実現。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データ利用者およびデータ提供者の各アプリケーションが、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識別・認証・認可」機能と接続して、認可の処理を実施。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E26542F-7CE0-B34C-0F11-0B33484CFA03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2.4.3.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9A062E2E-1ADB-4ABC-5A3B-1467CFF7CF6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51" name="正方形/長方形 74">
            <a:extLst>
              <a:ext uri="{FF2B5EF4-FFF2-40B4-BE49-F238E27FC236}">
                <a16:creationId xmlns:a16="http://schemas.microsoft.com/office/drawing/2014/main" id="{A789FC09-5F27-BCB3-4298-56EF4FF41FF5}"/>
              </a:ext>
            </a:extLst>
          </p:cNvPr>
          <p:cNvSpPr/>
          <p:nvPr/>
        </p:nvSpPr>
        <p:spPr>
          <a:xfrm>
            <a:off x="4341071" y="-5898"/>
            <a:ext cx="7658811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2.4.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EB240BA-95EA-A41C-FEE6-97162B91DE15}"/>
              </a:ext>
            </a:extLst>
          </p:cNvPr>
          <p:cNvGrpSpPr/>
          <p:nvPr/>
        </p:nvGrpSpPr>
        <p:grpSpPr>
          <a:xfrm>
            <a:off x="2243280" y="1279491"/>
            <a:ext cx="7309104" cy="338554"/>
            <a:chOff x="2567608" y="1279491"/>
            <a:chExt cx="7309104" cy="338554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DF810F6B-FD68-41CA-10EF-795573C1FD1D}"/>
                </a:ext>
              </a:extLst>
            </p:cNvPr>
            <p:cNvSpPr/>
            <p:nvPr/>
          </p:nvSpPr>
          <p:spPr>
            <a:xfrm>
              <a:off x="2568712" y="1293230"/>
              <a:ext cx="7308000" cy="3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C724CB8-4352-5EF6-02CB-EBC738BA7F37}"/>
                </a:ext>
              </a:extLst>
            </p:cNvPr>
            <p:cNvSpPr txBox="1"/>
            <p:nvPr/>
          </p:nvSpPr>
          <p:spPr>
            <a:xfrm>
              <a:off x="2567608" y="1327219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B57EB46-CB32-4883-3824-9F7B23F76DC1}"/>
                </a:ext>
              </a:extLst>
            </p:cNvPr>
            <p:cNvSpPr/>
            <p:nvPr/>
          </p:nvSpPr>
          <p:spPr>
            <a:xfrm>
              <a:off x="3071664" y="1279491"/>
              <a:ext cx="324000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2139635C-000C-3DB4-2406-60FA7952238E}"/>
                </a:ext>
              </a:extLst>
            </p:cNvPr>
            <p:cNvSpPr/>
            <p:nvPr/>
          </p:nvSpPr>
          <p:spPr>
            <a:xfrm>
              <a:off x="6499609" y="1340768"/>
              <a:ext cx="3240000" cy="2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EFA9DF4-FAE5-F999-302A-EE7C96FB2EAA}"/>
              </a:ext>
            </a:extLst>
          </p:cNvPr>
          <p:cNvSpPr/>
          <p:nvPr/>
        </p:nvSpPr>
        <p:spPr>
          <a:xfrm>
            <a:off x="5090204" y="5398015"/>
            <a:ext cx="2160000" cy="615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認可機能・データ交換制御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49460377-6AB5-E6AA-918C-06F250896F8D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AC20380-C25E-7B88-65D2-B15D90EE3757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E20C2E5-8C91-F2B9-9028-08C9721247B2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7CED22C-901D-5711-D70D-62006D0B31D9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1C7E30FF-A020-9D95-6F72-AB6DB920D4D9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F9D7DC8-4962-8559-7235-3AD62FA47559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D0B399C0-B021-BA62-9FF3-868B4A424D37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4FDE447-9456-AB6E-CC91-28A67698B458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5105516-0A00-0A7C-5C76-EEB810081E6B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AA0805FC-6014-5989-D1B5-C5F2EE0F25A5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90FCBC3-6EA1-4A08-069B-C125016F3DBC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1A6E99B8-D9E6-6E24-5604-3A7AA0997706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AFC77DED-CB9D-24D0-EE22-8698568962B3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38135B7-C20D-3E37-10BE-054F6EC06905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022B88F1-ABD8-A739-692E-FFA452668198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F3135BF9-6662-4705-EA3A-048D7A911703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C13F5D8C-A8DA-2792-FB16-B3C4CFE592A2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08D1E4A-1367-FB4F-7DD2-15FED01A7F30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9C49385-6C9F-FF3C-AE9E-642B8F674232}"/>
              </a:ext>
            </a:extLst>
          </p:cNvPr>
          <p:cNvSpPr/>
          <p:nvPr/>
        </p:nvSpPr>
        <p:spPr>
          <a:xfrm>
            <a:off x="5414288" y="560628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⑤認可管理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B4BCB7D2-F4CF-0236-24AC-AA71219C15F2}"/>
              </a:ext>
            </a:extLst>
          </p:cNvPr>
          <p:cNvSpPr/>
          <p:nvPr/>
        </p:nvSpPr>
        <p:spPr>
          <a:xfrm>
            <a:off x="5090204" y="3583100"/>
            <a:ext cx="2160000" cy="779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0609C60-B8C9-B437-15F3-B4DBCB099AFF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212" name="四角形: 角を丸くする 211">
            <a:extLst>
              <a:ext uri="{FF2B5EF4-FFF2-40B4-BE49-F238E27FC236}">
                <a16:creationId xmlns:a16="http://schemas.microsoft.com/office/drawing/2014/main" id="{97834DC2-8B75-CCC5-09A6-E6F6F2E6BA2A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1019DF71-3D22-92E7-EF72-EBD76659DE12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4" name="四角形: 角を丸くする 223">
            <a:extLst>
              <a:ext uri="{FF2B5EF4-FFF2-40B4-BE49-F238E27FC236}">
                <a16:creationId xmlns:a16="http://schemas.microsoft.com/office/drawing/2014/main" id="{E25BDDE0-3A67-6E96-E16C-D0AEE383BFF1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8" name="四角形: 角を丸くする 227">
            <a:extLst>
              <a:ext uri="{FF2B5EF4-FFF2-40B4-BE49-F238E27FC236}">
                <a16:creationId xmlns:a16="http://schemas.microsoft.com/office/drawing/2014/main" id="{DB26CDB6-3E27-BD58-D0D3-42E738AC16AF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39" name="直線矢印コネクタ 87">
            <a:extLst>
              <a:ext uri="{FF2B5EF4-FFF2-40B4-BE49-F238E27FC236}">
                <a16:creationId xmlns:a16="http://schemas.microsoft.com/office/drawing/2014/main" id="{B6A4E245-9A19-9755-2E4D-D3C7F304632F}"/>
              </a:ext>
            </a:extLst>
          </p:cNvPr>
          <p:cNvCxnSpPr>
            <a:cxnSpLocks/>
            <a:stCxn id="169" idx="1"/>
            <a:endCxn id="200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2" name="直線矢印コネクタ 87">
            <a:extLst>
              <a:ext uri="{FF2B5EF4-FFF2-40B4-BE49-F238E27FC236}">
                <a16:creationId xmlns:a16="http://schemas.microsoft.com/office/drawing/2014/main" id="{DC1DFD7C-4154-ED66-FD59-563903064295}"/>
              </a:ext>
            </a:extLst>
          </p:cNvPr>
          <p:cNvCxnSpPr>
            <a:cxnSpLocks/>
            <a:stCxn id="168" idx="3"/>
            <a:endCxn id="200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0" name="円柱 249">
            <a:extLst>
              <a:ext uri="{FF2B5EF4-FFF2-40B4-BE49-F238E27FC236}">
                <a16:creationId xmlns:a16="http://schemas.microsoft.com/office/drawing/2014/main" id="{A9A04080-1BAC-D871-CF26-B979123B9022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7897B124-DB88-AF71-322D-48BDFEA91BA0}"/>
              </a:ext>
            </a:extLst>
          </p:cNvPr>
          <p:cNvSpPr/>
          <p:nvPr/>
        </p:nvSpPr>
        <p:spPr>
          <a:xfrm>
            <a:off x="1212048" y="46246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F0C4D684-0CD8-F952-ED73-5E2615C46C23}"/>
              </a:ext>
            </a:extLst>
          </p:cNvPr>
          <p:cNvSpPr/>
          <p:nvPr/>
        </p:nvSpPr>
        <p:spPr>
          <a:xfrm>
            <a:off x="4982973" y="3464204"/>
            <a:ext cx="2358619" cy="25892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BA9CBB4F-2630-1B94-0C87-1BBE886C0FBF}"/>
              </a:ext>
            </a:extLst>
          </p:cNvPr>
          <p:cNvSpPr txBox="1"/>
          <p:nvPr/>
        </p:nvSpPr>
        <p:spPr>
          <a:xfrm>
            <a:off x="5306309" y="3358075"/>
            <a:ext cx="1711946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78AE447A-9B56-342B-8A66-E4F833E32B16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63" name="四角形: 角を丸くする 262">
            <a:extLst>
              <a:ext uri="{FF2B5EF4-FFF2-40B4-BE49-F238E27FC236}">
                <a16:creationId xmlns:a16="http://schemas.microsoft.com/office/drawing/2014/main" id="{FF2A29D0-B5AB-86A2-DF6B-CEB22485211C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4" name="円柱 293">
            <a:extLst>
              <a:ext uri="{FF2B5EF4-FFF2-40B4-BE49-F238E27FC236}">
                <a16:creationId xmlns:a16="http://schemas.microsoft.com/office/drawing/2014/main" id="{0BA58B0E-7F10-F961-772A-BE8709397553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69381A44-F5F7-B5B6-D9C8-016D59A118A8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296" name="円柱 295">
            <a:extLst>
              <a:ext uri="{FF2B5EF4-FFF2-40B4-BE49-F238E27FC236}">
                <a16:creationId xmlns:a16="http://schemas.microsoft.com/office/drawing/2014/main" id="{BD200887-1D58-3045-04B1-F0BED0EA26AA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2BE5A41F-2271-0061-0971-756B58B611FF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データカタログ作成ツール</a:t>
            </a: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606FA834-06ED-BA0B-8B12-29C8955CD7C6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1599703B-2015-ACCE-AF16-6B9DE0F5C9D8}"/>
              </a:ext>
            </a:extLst>
          </p:cNvPr>
          <p:cNvSpPr/>
          <p:nvPr/>
        </p:nvSpPr>
        <p:spPr>
          <a:xfrm>
            <a:off x="5090204" y="2932094"/>
            <a:ext cx="2160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データカタログ詳細情報取得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E03C6D85-D230-5F97-C8F2-5D52A856C10F}"/>
              </a:ext>
            </a:extLst>
          </p:cNvPr>
          <p:cNvSpPr/>
          <p:nvPr/>
        </p:nvSpPr>
        <p:spPr>
          <a:xfrm>
            <a:off x="5414288" y="3125303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データカタログ詳細情報取得</a:t>
            </a:r>
          </a:p>
        </p:txBody>
      </p:sp>
      <p:cxnSp>
        <p:nvCxnSpPr>
          <p:cNvPr id="301" name="直線矢印コネクタ 87">
            <a:extLst>
              <a:ext uri="{FF2B5EF4-FFF2-40B4-BE49-F238E27FC236}">
                <a16:creationId xmlns:a16="http://schemas.microsoft.com/office/drawing/2014/main" id="{9C95F264-2455-90E5-63FC-6C197DC43B49}"/>
              </a:ext>
            </a:extLst>
          </p:cNvPr>
          <p:cNvCxnSpPr>
            <a:cxnSpLocks/>
            <a:stCxn id="177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2" name="直線矢印コネクタ 87">
            <a:extLst>
              <a:ext uri="{FF2B5EF4-FFF2-40B4-BE49-F238E27FC236}">
                <a16:creationId xmlns:a16="http://schemas.microsoft.com/office/drawing/2014/main" id="{F37E2551-EA58-4DF4-42B4-337DC1D765C9}"/>
              </a:ext>
            </a:extLst>
          </p:cNvPr>
          <p:cNvCxnSpPr>
            <a:cxnSpLocks/>
            <a:stCxn id="170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3" name="円柱 302">
            <a:extLst>
              <a:ext uri="{FF2B5EF4-FFF2-40B4-BE49-F238E27FC236}">
                <a16:creationId xmlns:a16="http://schemas.microsoft.com/office/drawing/2014/main" id="{3D7046B8-BE5E-5611-75D7-1108EA1C6609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4AA34C8-7B13-5583-F4C4-48809DA07DBB}"/>
              </a:ext>
            </a:extLst>
          </p:cNvPr>
          <p:cNvSpPr/>
          <p:nvPr/>
        </p:nvSpPr>
        <p:spPr>
          <a:xfrm>
            <a:off x="1185824" y="4956363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305" name="四角形: 角を丸くする 304">
            <a:extLst>
              <a:ext uri="{FF2B5EF4-FFF2-40B4-BE49-F238E27FC236}">
                <a16:creationId xmlns:a16="http://schemas.microsoft.com/office/drawing/2014/main" id="{1DA3D777-B254-1C07-D4C2-642216776059}"/>
              </a:ext>
            </a:extLst>
          </p:cNvPr>
          <p:cNvSpPr/>
          <p:nvPr/>
        </p:nvSpPr>
        <p:spPr>
          <a:xfrm>
            <a:off x="813492" y="4925423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06" name="直線矢印コネクタ 87">
            <a:extLst>
              <a:ext uri="{FF2B5EF4-FFF2-40B4-BE49-F238E27FC236}">
                <a16:creationId xmlns:a16="http://schemas.microsoft.com/office/drawing/2014/main" id="{DF1D0217-4D33-F96C-12C6-ED0540811D38}"/>
              </a:ext>
            </a:extLst>
          </p:cNvPr>
          <p:cNvCxnSpPr>
            <a:cxnSpLocks/>
            <a:stCxn id="304" idx="3"/>
            <a:endCxn id="300" idx="1"/>
          </p:cNvCxnSpPr>
          <p:nvPr/>
        </p:nvCxnSpPr>
        <p:spPr bwMode="auto">
          <a:xfrm flipV="1">
            <a:off x="3314813" y="3206232"/>
            <a:ext cx="2099475" cy="1842194"/>
          </a:xfrm>
          <a:prstGeom prst="bentConnector3">
            <a:avLst>
              <a:gd name="adj1" fmla="val 2906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" name="直線矢印コネクタ 87">
            <a:extLst>
              <a:ext uri="{FF2B5EF4-FFF2-40B4-BE49-F238E27FC236}">
                <a16:creationId xmlns:a16="http://schemas.microsoft.com/office/drawing/2014/main" id="{14AD0D16-10A2-8EEE-34B6-270B6148AC8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8" name="円柱 307">
            <a:extLst>
              <a:ext uri="{FF2B5EF4-FFF2-40B4-BE49-F238E27FC236}">
                <a16:creationId xmlns:a16="http://schemas.microsoft.com/office/drawing/2014/main" id="{6A5CDE93-8613-CB72-9E8D-9399243ECC81}"/>
              </a:ext>
            </a:extLst>
          </p:cNvPr>
          <p:cNvSpPr/>
          <p:nvPr/>
        </p:nvSpPr>
        <p:spPr>
          <a:xfrm>
            <a:off x="6834275" y="3083346"/>
            <a:ext cx="416983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09" name="直線矢印コネクタ 87">
            <a:extLst>
              <a:ext uri="{FF2B5EF4-FFF2-40B4-BE49-F238E27FC236}">
                <a16:creationId xmlns:a16="http://schemas.microsoft.com/office/drawing/2014/main" id="{02A04AAB-5F5A-5B1A-689D-CF62CC7F2ACC}"/>
              </a:ext>
            </a:extLst>
          </p:cNvPr>
          <p:cNvCxnSpPr>
            <a:cxnSpLocks/>
            <a:stCxn id="303" idx="4"/>
          </p:cNvCxnSpPr>
          <p:nvPr/>
        </p:nvCxnSpPr>
        <p:spPr bwMode="auto">
          <a:xfrm>
            <a:off x="7155779" y="2320141"/>
            <a:ext cx="53977" cy="7832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99C340A3-44C3-FB44-5237-B763B87835BD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1" name="円柱 310">
            <a:extLst>
              <a:ext uri="{FF2B5EF4-FFF2-40B4-BE49-F238E27FC236}">
                <a16:creationId xmlns:a16="http://schemas.microsoft.com/office/drawing/2014/main" id="{95426E90-F155-E977-F702-8F81704AC259}"/>
              </a:ext>
            </a:extLst>
          </p:cNvPr>
          <p:cNvSpPr/>
          <p:nvPr/>
        </p:nvSpPr>
        <p:spPr>
          <a:xfrm>
            <a:off x="6806901" y="5609051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3FCF9C4-19EF-1E24-DCD9-1AC23FABD177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⑦データ交換</a:t>
            </a:r>
          </a:p>
        </p:txBody>
      </p:sp>
      <p:cxnSp>
        <p:nvCxnSpPr>
          <p:cNvPr id="313" name="直線矢印コネクタ 87">
            <a:extLst>
              <a:ext uri="{FF2B5EF4-FFF2-40B4-BE49-F238E27FC236}">
                <a16:creationId xmlns:a16="http://schemas.microsoft.com/office/drawing/2014/main" id="{601B49B2-8AE4-0D62-1788-AC541D61A90A}"/>
              </a:ext>
            </a:extLst>
          </p:cNvPr>
          <p:cNvCxnSpPr>
            <a:cxnSpLocks/>
            <a:stCxn id="160" idx="3"/>
            <a:endCxn id="312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14" name="直線矢印コネクタ 87">
            <a:extLst>
              <a:ext uri="{FF2B5EF4-FFF2-40B4-BE49-F238E27FC236}">
                <a16:creationId xmlns:a16="http://schemas.microsoft.com/office/drawing/2014/main" id="{42B850D8-A266-8DB6-02EF-8FDA6703581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5" name="四角形: メモ 314">
            <a:extLst>
              <a:ext uri="{FF2B5EF4-FFF2-40B4-BE49-F238E27FC236}">
                <a16:creationId xmlns:a16="http://schemas.microsoft.com/office/drawing/2014/main" id="{77DACDFE-534D-AFFB-8582-564323FB3E33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限定提供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237D58C0-2BA9-BB42-0C4F-4E037ABECFA7}"/>
              </a:ext>
            </a:extLst>
          </p:cNvPr>
          <p:cNvSpPr/>
          <p:nvPr/>
        </p:nvSpPr>
        <p:spPr>
          <a:xfrm>
            <a:off x="5090204" y="3999143"/>
            <a:ext cx="2160000" cy="364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774E313B-9CAC-693D-A805-BAD133C202CC}"/>
              </a:ext>
            </a:extLst>
          </p:cNvPr>
          <p:cNvSpPr/>
          <p:nvPr/>
        </p:nvSpPr>
        <p:spPr>
          <a:xfrm>
            <a:off x="5414288" y="4025978"/>
            <a:ext cx="1656000" cy="298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</a:t>
            </a:r>
            <a:endParaRPr kumimoji="0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（データ利用者認証）</a:t>
            </a:r>
          </a:p>
        </p:txBody>
      </p:sp>
      <p:cxnSp>
        <p:nvCxnSpPr>
          <p:cNvPr id="318" name="直線矢印コネクタ 87">
            <a:extLst>
              <a:ext uri="{FF2B5EF4-FFF2-40B4-BE49-F238E27FC236}">
                <a16:creationId xmlns:a16="http://schemas.microsoft.com/office/drawing/2014/main" id="{8C807E6D-E64C-3853-0A29-71E2AD90C28C}"/>
              </a:ext>
            </a:extLst>
          </p:cNvPr>
          <p:cNvCxnSpPr>
            <a:cxnSpLocks/>
            <a:stCxn id="251" idx="3"/>
            <a:endCxn id="317" idx="1"/>
          </p:cNvCxnSpPr>
          <p:nvPr/>
        </p:nvCxnSpPr>
        <p:spPr bwMode="auto">
          <a:xfrm flipV="1">
            <a:off x="3341037" y="4175404"/>
            <a:ext cx="2073251" cy="541333"/>
          </a:xfrm>
          <a:prstGeom prst="bentConnector3">
            <a:avLst>
              <a:gd name="adj1" fmla="val 6249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19" name="直線矢印コネクタ 87">
            <a:extLst>
              <a:ext uri="{FF2B5EF4-FFF2-40B4-BE49-F238E27FC236}">
                <a16:creationId xmlns:a16="http://schemas.microsoft.com/office/drawing/2014/main" id="{FC1D7BE5-D3B0-96BC-4B47-E839B05682C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3182" y="3999143"/>
            <a:ext cx="2077106" cy="1642726"/>
          </a:xfrm>
          <a:prstGeom prst="bentConnector3">
            <a:avLst>
              <a:gd name="adj1" fmla="val 665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E85D9779-5600-3677-D662-063A96663DAD}"/>
              </a:ext>
            </a:extLst>
          </p:cNvPr>
          <p:cNvSpPr/>
          <p:nvPr/>
        </p:nvSpPr>
        <p:spPr>
          <a:xfrm>
            <a:off x="8864703" y="386781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sp>
        <p:nvSpPr>
          <p:cNvPr id="321" name="四角形: 角を丸くする 320">
            <a:extLst>
              <a:ext uri="{FF2B5EF4-FFF2-40B4-BE49-F238E27FC236}">
                <a16:creationId xmlns:a16="http://schemas.microsoft.com/office/drawing/2014/main" id="{63BB9F95-55D2-E42B-C915-9A58879CD044}"/>
              </a:ext>
            </a:extLst>
          </p:cNvPr>
          <p:cNvSpPr/>
          <p:nvPr/>
        </p:nvSpPr>
        <p:spPr>
          <a:xfrm>
            <a:off x="10735798" y="3717032"/>
            <a:ext cx="513844" cy="2172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認可設定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D5FFF3D1-1D45-2EDA-1E21-285E4F2F4661}"/>
              </a:ext>
            </a:extLst>
          </p:cNvPr>
          <p:cNvSpPr/>
          <p:nvPr/>
        </p:nvSpPr>
        <p:spPr>
          <a:xfrm>
            <a:off x="5090204" y="6138792"/>
            <a:ext cx="2160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来歴管理機能</a:t>
            </a: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62E4F1C-B72B-1A72-AD10-8F0DAC16833A}"/>
              </a:ext>
            </a:extLst>
          </p:cNvPr>
          <p:cNvSpPr/>
          <p:nvPr/>
        </p:nvSpPr>
        <p:spPr>
          <a:xfrm>
            <a:off x="5414288" y="6351479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⑧来歴管理</a:t>
            </a:r>
          </a:p>
        </p:txBody>
      </p:sp>
      <p:sp>
        <p:nvSpPr>
          <p:cNvPr id="328" name="円柱 327">
            <a:extLst>
              <a:ext uri="{FF2B5EF4-FFF2-40B4-BE49-F238E27FC236}">
                <a16:creationId xmlns:a16="http://schemas.microsoft.com/office/drawing/2014/main" id="{358B19A9-9B3F-5784-523B-2104D22CBFFE}"/>
              </a:ext>
            </a:extLst>
          </p:cNvPr>
          <p:cNvSpPr/>
          <p:nvPr/>
        </p:nvSpPr>
        <p:spPr>
          <a:xfrm>
            <a:off x="6806901" y="6367590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</a:p>
        </p:txBody>
      </p:sp>
      <p:cxnSp>
        <p:nvCxnSpPr>
          <p:cNvPr id="331" name="直線矢印コネクタ 87">
            <a:extLst>
              <a:ext uri="{FF2B5EF4-FFF2-40B4-BE49-F238E27FC236}">
                <a16:creationId xmlns:a16="http://schemas.microsoft.com/office/drawing/2014/main" id="{694A2EF4-F088-5A54-188F-D4887F5F95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95475FFC-814B-F588-5D63-BE216D647EC9}"/>
              </a:ext>
            </a:extLst>
          </p:cNvPr>
          <p:cNvSpPr/>
          <p:nvPr/>
        </p:nvSpPr>
        <p:spPr>
          <a:xfrm>
            <a:off x="8859814" y="410523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データアクセス情報の提出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AAD525DB-96AD-2CEE-9B22-3008CDC1D237}"/>
              </a:ext>
            </a:extLst>
          </p:cNvPr>
          <p:cNvSpPr/>
          <p:nvPr/>
        </p:nvSpPr>
        <p:spPr>
          <a:xfrm>
            <a:off x="1212048" y="3588008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データ取得希望の依頼</a:t>
            </a: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CEE3D54D-18CC-9E37-0A19-F8DAB8D1A8DA}"/>
              </a:ext>
            </a:extLst>
          </p:cNvPr>
          <p:cNvSpPr/>
          <p:nvPr/>
        </p:nvSpPr>
        <p:spPr>
          <a:xfrm>
            <a:off x="1210735" y="410970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cxnSp>
        <p:nvCxnSpPr>
          <p:cNvPr id="338" name="直線矢印コネクタ 87">
            <a:extLst>
              <a:ext uri="{FF2B5EF4-FFF2-40B4-BE49-F238E27FC236}">
                <a16:creationId xmlns:a16="http://schemas.microsoft.com/office/drawing/2014/main" id="{41380131-4A61-8BD1-7787-7AA08C436422}"/>
              </a:ext>
            </a:extLst>
          </p:cNvPr>
          <p:cNvCxnSpPr>
            <a:cxnSpLocks/>
            <a:stCxn id="337" idx="3"/>
          </p:cNvCxnSpPr>
          <p:nvPr/>
        </p:nvCxnSpPr>
        <p:spPr bwMode="auto">
          <a:xfrm>
            <a:off x="3339724" y="4201772"/>
            <a:ext cx="2828284" cy="340893"/>
          </a:xfrm>
          <a:prstGeom prst="bentConnector3">
            <a:avLst>
              <a:gd name="adj1" fmla="val 2777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1" name="直線矢印コネクタ 87">
            <a:extLst>
              <a:ext uri="{FF2B5EF4-FFF2-40B4-BE49-F238E27FC236}">
                <a16:creationId xmlns:a16="http://schemas.microsoft.com/office/drawing/2014/main" id="{5173949E-6DE9-E4DE-44F7-14C115D26D50}"/>
              </a:ext>
            </a:extLst>
          </p:cNvPr>
          <p:cNvCxnSpPr>
            <a:cxnSpLocks/>
            <a:endCxn id="335" idx="1"/>
          </p:cNvCxnSpPr>
          <p:nvPr/>
        </p:nvCxnSpPr>
        <p:spPr bwMode="auto">
          <a:xfrm flipV="1">
            <a:off x="6135413" y="4197297"/>
            <a:ext cx="2724401" cy="342161"/>
          </a:xfrm>
          <a:prstGeom prst="bentConnector3">
            <a:avLst>
              <a:gd name="adj1" fmla="val 7382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2" name="直線矢印コネクタ 87">
            <a:extLst>
              <a:ext uri="{FF2B5EF4-FFF2-40B4-BE49-F238E27FC236}">
                <a16:creationId xmlns:a16="http://schemas.microsoft.com/office/drawing/2014/main" id="{49FE5679-7A12-FA34-812F-F126E5118902}"/>
              </a:ext>
            </a:extLst>
          </p:cNvPr>
          <p:cNvCxnSpPr>
            <a:cxnSpLocks/>
          </p:cNvCxnSpPr>
          <p:nvPr/>
        </p:nvCxnSpPr>
        <p:spPr bwMode="auto">
          <a:xfrm>
            <a:off x="3339724" y="3692456"/>
            <a:ext cx="2825658" cy="729752"/>
          </a:xfrm>
          <a:prstGeom prst="bentConnector3">
            <a:avLst>
              <a:gd name="adj1" fmla="val 3606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3" name="直線矢印コネクタ 87">
            <a:extLst>
              <a:ext uri="{FF2B5EF4-FFF2-40B4-BE49-F238E27FC236}">
                <a16:creationId xmlns:a16="http://schemas.microsoft.com/office/drawing/2014/main" id="{8D083630-A45B-E8B5-9CFE-55544024DB42}"/>
              </a:ext>
            </a:extLst>
          </p:cNvPr>
          <p:cNvCxnSpPr>
            <a:cxnSpLocks/>
            <a:endCxn id="320" idx="1"/>
          </p:cNvCxnSpPr>
          <p:nvPr/>
        </p:nvCxnSpPr>
        <p:spPr bwMode="auto">
          <a:xfrm flipV="1">
            <a:off x="6130457" y="3959875"/>
            <a:ext cx="2734246" cy="4623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4" name="テキスト ボックス 343">
            <a:extLst>
              <a:ext uri="{FF2B5EF4-FFF2-40B4-BE49-F238E27FC236}">
                <a16:creationId xmlns:a16="http://schemas.microsoft.com/office/drawing/2014/main" id="{2B47CF9F-FBCB-4FE2-3153-2D64DEFE66E4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345" name="テキスト ボックス 344">
            <a:extLst>
              <a:ext uri="{FF2B5EF4-FFF2-40B4-BE49-F238E27FC236}">
                <a16:creationId xmlns:a16="http://schemas.microsoft.com/office/drawing/2014/main" id="{5EBD5860-7123-0C5D-A5FF-5A4692288E4B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C8F90751-764B-1810-9ED8-66B06CEEAE2F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0" name="矢印: 五方向 119">
            <a:extLst>
              <a:ext uri="{FF2B5EF4-FFF2-40B4-BE49-F238E27FC236}">
                <a16:creationId xmlns:a16="http://schemas.microsoft.com/office/drawing/2014/main" id="{022156A5-32AD-44E3-D617-0BDC328070FD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21" name="矢印: 五方向 120">
            <a:extLst>
              <a:ext uri="{FF2B5EF4-FFF2-40B4-BE49-F238E27FC236}">
                <a16:creationId xmlns:a16="http://schemas.microsoft.com/office/drawing/2014/main" id="{863B3B84-2099-AE1D-60C0-885DB00079F4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23" name="矢印: 五方向 122">
            <a:extLst>
              <a:ext uri="{FF2B5EF4-FFF2-40B4-BE49-F238E27FC236}">
                <a16:creationId xmlns:a16="http://schemas.microsoft.com/office/drawing/2014/main" id="{F9F3DC54-BC56-EAD4-25AA-5FB79843A789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24" name="矢印: 五方向 123">
            <a:extLst>
              <a:ext uri="{FF2B5EF4-FFF2-40B4-BE49-F238E27FC236}">
                <a16:creationId xmlns:a16="http://schemas.microsoft.com/office/drawing/2014/main" id="{0AC6A2BC-9E2E-D516-78A1-C84B0F7E0D35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8CDDB941-8E91-55BC-2EC8-BF4D0369C977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D4A1FAE3-92A8-AC63-BFE0-D0C731FE8C9D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cxnSp>
        <p:nvCxnSpPr>
          <p:cNvPr id="135" name="直線矢印コネクタ 87">
            <a:extLst>
              <a:ext uri="{FF2B5EF4-FFF2-40B4-BE49-F238E27FC236}">
                <a16:creationId xmlns:a16="http://schemas.microsoft.com/office/drawing/2014/main" id="{94CD7E2D-4A05-06A9-CFEE-5F8FCE0C95A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6516" y="4942740"/>
            <a:ext cx="1708905" cy="771433"/>
          </a:xfrm>
          <a:prstGeom prst="bentConnector3">
            <a:avLst>
              <a:gd name="adj1" fmla="val 4201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1F8B33B-5C33-254A-48AE-7720CD04159D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11538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924FCB-147F-4B12-B45C-4759B4C59884}"/>
              </a:ext>
            </a:extLst>
          </p:cNvPr>
          <p:cNvSpPr/>
          <p:nvPr/>
        </p:nvSpPr>
        <p:spPr>
          <a:xfrm>
            <a:off x="218350" y="676176"/>
            <a:ext cx="1168882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オープンデータでは、データ提供者とデータ利用者の間で、「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データ発見」、「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データ契約」、「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データ利用・来歴管理」の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つの動作が実施される。 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データ提供者は「カタログ作成ツール」「コネクタ」「契約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」、データ利用者は「コネクタ」「検索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」「契約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」「</a:t>
            </a:r>
            <a:r>
              <a:rPr lang="en-US" altLang="ja-JP" sz="16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」が必要。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AAB4586-462C-4725-911B-46F99DF36E12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2.5.1.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システム観点での動作概要と機能要件（限定提供データ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43B373F-8830-405B-90AB-FB754C19F5F2}"/>
              </a:ext>
            </a:extLst>
          </p:cNvPr>
          <p:cNvSpPr/>
          <p:nvPr/>
        </p:nvSpPr>
        <p:spPr bwMode="auto">
          <a:xfrm>
            <a:off x="200716" y="5578509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AE3BB35-6C2E-48A6-ADEB-81088ADBDA51}"/>
              </a:ext>
            </a:extLst>
          </p:cNvPr>
          <p:cNvSpPr/>
          <p:nvPr/>
        </p:nvSpPr>
        <p:spPr bwMode="auto">
          <a:xfrm>
            <a:off x="200716" y="3047221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41DEF7F-B29F-436A-B1C3-DCF4A5D90831}"/>
              </a:ext>
            </a:extLst>
          </p:cNvPr>
          <p:cNvSpPr/>
          <p:nvPr/>
        </p:nvSpPr>
        <p:spPr>
          <a:xfrm>
            <a:off x="6321936" y="5578509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「データ利用」ではデータ利用者は、合意されたデータの利用条件に基づき、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からデータ利用者コネクタを使用し、データ提供者コネクタを呼び出す。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データ提供者コネクタは、データ利用者情報と利用条件を確認して、データ提供の可否を判断。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提供可能な場合、提供者コネクタはデータを提供者コネクタへデータを送信。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357D74F-1A43-428E-8A04-E74A3EC5BFC0}"/>
              </a:ext>
            </a:extLst>
          </p:cNvPr>
          <p:cNvSpPr/>
          <p:nvPr/>
        </p:nvSpPr>
        <p:spPr>
          <a:xfrm>
            <a:off x="6321936" y="3044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「データ利用企画」ではデータ利用者が、検索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（アプリ）を使用し、横断検索サービスにアクセス、データカタログ検索を実施してデータを探す。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75DE5A-682B-41BA-A9AE-2CB8062B1C4A}"/>
              </a:ext>
            </a:extLst>
          </p:cNvPr>
          <p:cNvSpPr/>
          <p:nvPr/>
        </p:nvSpPr>
        <p:spPr>
          <a:xfrm>
            <a:off x="6321936" y="1777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「データ準備」ではデータ提供者が、データ流通の対象とするデータを準備。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準備するデータのデータカタログをカタログ作成ツールで作成し、カタログサイトに格納。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CADDE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の横断検索サービスは、各カタログサイトからカタログを収集。　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E5753A0-9B13-49F9-B167-0E7DC5751298}"/>
              </a:ext>
            </a:extLst>
          </p:cNvPr>
          <p:cNvSpPr/>
          <p:nvPr/>
        </p:nvSpPr>
        <p:spPr bwMode="auto">
          <a:xfrm>
            <a:off x="136653" y="5304103"/>
            <a:ext cx="16736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データ利用・来歴管理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324FD02-3B00-4134-A1A4-8B92C447DD46}"/>
              </a:ext>
            </a:extLst>
          </p:cNvPr>
          <p:cNvSpPr/>
          <p:nvPr/>
        </p:nvSpPr>
        <p:spPr bwMode="auto">
          <a:xfrm>
            <a:off x="136652" y="1507173"/>
            <a:ext cx="995714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C7A2E50E-59B9-4469-B8B5-C236F627B8D2}"/>
              </a:ext>
            </a:extLst>
          </p:cNvPr>
          <p:cNvSpPr/>
          <p:nvPr/>
        </p:nvSpPr>
        <p:spPr bwMode="auto">
          <a:xfrm>
            <a:off x="200716" y="4312865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F7668702-8FE2-4793-9A72-9A6345AA4EC0}"/>
              </a:ext>
            </a:extLst>
          </p:cNvPr>
          <p:cNvSpPr/>
          <p:nvPr/>
        </p:nvSpPr>
        <p:spPr>
          <a:xfrm>
            <a:off x="6321936" y="4311508"/>
            <a:ext cx="5585236" cy="10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「データ利用契約」ではデータ利用者とデータ提供者は、それぞれの契約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を利用し、契約管理にて契約調整を実施し契約を合意して締結する。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契約に記載されるデータ利用条件も合意される。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250C222-A594-46DD-AE1B-B92D32EA76D4}"/>
              </a:ext>
            </a:extLst>
          </p:cNvPr>
          <p:cNvSpPr/>
          <p:nvPr/>
        </p:nvSpPr>
        <p:spPr bwMode="auto">
          <a:xfrm>
            <a:off x="136652" y="4027935"/>
            <a:ext cx="13417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E5EE472-878E-49D3-9654-E353B8776C21}"/>
              </a:ext>
            </a:extLst>
          </p:cNvPr>
          <p:cNvSpPr/>
          <p:nvPr/>
        </p:nvSpPr>
        <p:spPr bwMode="auto">
          <a:xfrm>
            <a:off x="200716" y="1781577"/>
            <a:ext cx="5976000" cy="1066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lang="ja-JP" altLang="en-US" sz="129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8188D53-D61B-49A3-8357-148D2AE97288}"/>
              </a:ext>
            </a:extLst>
          </p:cNvPr>
          <p:cNvSpPr/>
          <p:nvPr/>
        </p:nvSpPr>
        <p:spPr bwMode="auto">
          <a:xfrm>
            <a:off x="136652" y="2779106"/>
            <a:ext cx="1341758" cy="3365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104" name="雲 103">
            <a:extLst>
              <a:ext uri="{FF2B5EF4-FFF2-40B4-BE49-F238E27FC236}">
                <a16:creationId xmlns:a16="http://schemas.microsoft.com/office/drawing/2014/main" id="{443DEBD7-4CA8-49F5-8804-6116AA2F2706}"/>
              </a:ext>
            </a:extLst>
          </p:cNvPr>
          <p:cNvSpPr/>
          <p:nvPr/>
        </p:nvSpPr>
        <p:spPr bwMode="auto">
          <a:xfrm>
            <a:off x="1982621" y="1853315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AAB44413-1A36-4EC8-B266-1211527176FA}"/>
              </a:ext>
            </a:extLst>
          </p:cNvPr>
          <p:cNvSpPr/>
          <p:nvPr/>
        </p:nvSpPr>
        <p:spPr bwMode="auto">
          <a:xfrm>
            <a:off x="2861086" y="2242733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横断検索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5C8B6C7-A509-44BE-B392-2FAD6DA5D9F1}"/>
              </a:ext>
            </a:extLst>
          </p:cNvPr>
          <p:cNvCxnSpPr>
            <a:cxnSpLocks/>
          </p:cNvCxnSpPr>
          <p:nvPr/>
        </p:nvCxnSpPr>
        <p:spPr bwMode="auto">
          <a:xfrm flipH="1">
            <a:off x="3516347" y="2539028"/>
            <a:ext cx="1682645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7D67373-F446-4214-9A68-C94FC628BC0D}"/>
              </a:ext>
            </a:extLst>
          </p:cNvPr>
          <p:cNvSpPr txBox="1"/>
          <p:nvPr/>
        </p:nvSpPr>
        <p:spPr>
          <a:xfrm>
            <a:off x="437262" y="1798841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D83069E-9E23-43BC-A001-0E7FB82734F7}"/>
              </a:ext>
            </a:extLst>
          </p:cNvPr>
          <p:cNvSpPr txBox="1"/>
          <p:nvPr/>
        </p:nvSpPr>
        <p:spPr>
          <a:xfrm>
            <a:off x="4994565" y="1798841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64FF37F1-FC46-4378-B908-A98CA7AC59EB}"/>
              </a:ext>
            </a:extLst>
          </p:cNvPr>
          <p:cNvSpPr/>
          <p:nvPr/>
        </p:nvSpPr>
        <p:spPr bwMode="auto">
          <a:xfrm>
            <a:off x="4771339" y="2027774"/>
            <a:ext cx="1342476" cy="22273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カタログ作成ツール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C04DE7E5-3A94-46C0-89F7-B0C53835D9C1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 bwMode="auto">
          <a:xfrm>
            <a:off x="5442577" y="2250508"/>
            <a:ext cx="0" cy="1523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フローチャート: 書類 112">
            <a:extLst>
              <a:ext uri="{FF2B5EF4-FFF2-40B4-BE49-F238E27FC236}">
                <a16:creationId xmlns:a16="http://schemas.microsoft.com/office/drawing/2014/main" id="{277E961C-897D-428D-BB13-9613072A8CFF}"/>
              </a:ext>
            </a:extLst>
          </p:cNvPr>
          <p:cNvSpPr/>
          <p:nvPr/>
        </p:nvSpPr>
        <p:spPr>
          <a:xfrm>
            <a:off x="4057283" y="2326693"/>
            <a:ext cx="6113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114" name="円柱 113">
            <a:extLst>
              <a:ext uri="{FF2B5EF4-FFF2-40B4-BE49-F238E27FC236}">
                <a16:creationId xmlns:a16="http://schemas.microsoft.com/office/drawing/2014/main" id="{D3DE64E2-91E2-41F6-9B91-997ADC60F092}"/>
              </a:ext>
            </a:extLst>
          </p:cNvPr>
          <p:cNvSpPr/>
          <p:nvPr/>
        </p:nvSpPr>
        <p:spPr bwMode="auto">
          <a:xfrm>
            <a:off x="5198992" y="2402858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E429CF-EB3E-419C-B98C-41EDDB9A8CCD}"/>
              </a:ext>
            </a:extLst>
          </p:cNvPr>
          <p:cNvGrpSpPr/>
          <p:nvPr/>
        </p:nvGrpSpPr>
        <p:grpSpPr>
          <a:xfrm>
            <a:off x="263554" y="1846527"/>
            <a:ext cx="237334" cy="136086"/>
            <a:chOff x="244181" y="1575390"/>
            <a:chExt cx="237334" cy="144766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5F0E1238-599C-4BD1-9901-A07A1417FD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CD3FE9F-8491-4C67-AC0C-C56B30C559F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126FB0E-1657-4E89-BCF9-EED9B2418714}"/>
              </a:ext>
            </a:extLst>
          </p:cNvPr>
          <p:cNvGrpSpPr/>
          <p:nvPr/>
        </p:nvGrpSpPr>
        <p:grpSpPr>
          <a:xfrm>
            <a:off x="5889035" y="1846527"/>
            <a:ext cx="237334" cy="136086"/>
            <a:chOff x="4629618" y="1575390"/>
            <a:chExt cx="237334" cy="144766"/>
          </a:xfrm>
        </p:grpSpPr>
        <p:sp>
          <p:nvSpPr>
            <p:cNvPr id="121" name="Oval 6">
              <a:extLst>
                <a:ext uri="{FF2B5EF4-FFF2-40B4-BE49-F238E27FC236}">
                  <a16:creationId xmlns:a16="http://schemas.microsoft.com/office/drawing/2014/main" id="{80F5B195-FD95-4913-AA14-6C4DD245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9941DAEA-99FF-4C67-ABE9-2FD15677B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24" name="雲 123">
            <a:extLst>
              <a:ext uri="{FF2B5EF4-FFF2-40B4-BE49-F238E27FC236}">
                <a16:creationId xmlns:a16="http://schemas.microsoft.com/office/drawing/2014/main" id="{C21C483F-B8BF-4387-B5A2-21256334A330}"/>
              </a:ext>
            </a:extLst>
          </p:cNvPr>
          <p:cNvSpPr/>
          <p:nvPr/>
        </p:nvSpPr>
        <p:spPr bwMode="auto">
          <a:xfrm>
            <a:off x="2027816" y="3100976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B01D86-ACA5-4BFD-B1BE-9BD93865C434}"/>
              </a:ext>
            </a:extLst>
          </p:cNvPr>
          <p:cNvSpPr txBox="1"/>
          <p:nvPr/>
        </p:nvSpPr>
        <p:spPr>
          <a:xfrm>
            <a:off x="437262" y="3046502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80FC48-1471-455B-AAC7-F4601AB02857}"/>
              </a:ext>
            </a:extLst>
          </p:cNvPr>
          <p:cNvSpPr txBox="1"/>
          <p:nvPr/>
        </p:nvSpPr>
        <p:spPr>
          <a:xfrm>
            <a:off x="4994565" y="3046502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D9C68E4-6A0D-4418-8966-93EAB6AF0B07}"/>
              </a:ext>
            </a:extLst>
          </p:cNvPr>
          <p:cNvGrpSpPr/>
          <p:nvPr/>
        </p:nvGrpSpPr>
        <p:grpSpPr>
          <a:xfrm>
            <a:off x="263554" y="3094188"/>
            <a:ext cx="237334" cy="136086"/>
            <a:chOff x="244181" y="1575390"/>
            <a:chExt cx="237334" cy="144766"/>
          </a:xfrm>
        </p:grpSpPr>
        <p:sp>
          <p:nvSpPr>
            <p:cNvPr id="149" name="Oval 6">
              <a:extLst>
                <a:ext uri="{FF2B5EF4-FFF2-40B4-BE49-F238E27FC236}">
                  <a16:creationId xmlns:a16="http://schemas.microsoft.com/office/drawing/2014/main" id="{2FC761D3-41D1-4534-9354-28A181316B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1D614B41-75FA-4E56-8F5A-73A9D1F0BBB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549AB85B-2680-4C68-949C-AE2EE8719F53}"/>
              </a:ext>
            </a:extLst>
          </p:cNvPr>
          <p:cNvGrpSpPr/>
          <p:nvPr/>
        </p:nvGrpSpPr>
        <p:grpSpPr>
          <a:xfrm>
            <a:off x="5889035" y="3094188"/>
            <a:ext cx="237334" cy="136086"/>
            <a:chOff x="4629618" y="1575390"/>
            <a:chExt cx="237334" cy="144766"/>
          </a:xfrm>
        </p:grpSpPr>
        <p:sp>
          <p:nvSpPr>
            <p:cNvPr id="152" name="Oval 6">
              <a:extLst>
                <a:ext uri="{FF2B5EF4-FFF2-40B4-BE49-F238E27FC236}">
                  <a16:creationId xmlns:a16="http://schemas.microsoft.com/office/drawing/2014/main" id="{4E5BABD2-D7A8-4F16-9A4A-8F98D3591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4EA34B97-5DB4-47CB-91EE-B1AF20AA8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4EADB68C-7020-435D-94C1-39FCA966804D}"/>
              </a:ext>
            </a:extLst>
          </p:cNvPr>
          <p:cNvSpPr/>
          <p:nvPr/>
        </p:nvSpPr>
        <p:spPr bwMode="auto">
          <a:xfrm>
            <a:off x="309990" y="3429000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436942-5A1D-4067-942D-E1CBE21D88FC}"/>
              </a:ext>
            </a:extLst>
          </p:cNvPr>
          <p:cNvGrpSpPr/>
          <p:nvPr/>
        </p:nvGrpSpPr>
        <p:grpSpPr>
          <a:xfrm>
            <a:off x="988880" y="3573016"/>
            <a:ext cx="4986173" cy="424670"/>
            <a:chOff x="911424" y="3295672"/>
            <a:chExt cx="4986173" cy="424670"/>
          </a:xfrm>
        </p:grpSpPr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ADA60678-3203-4604-B42F-3800253AB50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97295" y="3507826"/>
              <a:ext cx="3051361" cy="639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円柱 131">
              <a:extLst>
                <a:ext uri="{FF2B5EF4-FFF2-40B4-BE49-F238E27FC236}">
                  <a16:creationId xmlns:a16="http://schemas.microsoft.com/office/drawing/2014/main" id="{4F279696-945F-47C3-8BD9-6FCFF0337145}"/>
                </a:ext>
              </a:extLst>
            </p:cNvPr>
            <p:cNvSpPr/>
            <p:nvPr/>
          </p:nvSpPr>
          <p:spPr bwMode="auto">
            <a:xfrm>
              <a:off x="5410428" y="3295672"/>
              <a:ext cx="487169" cy="42467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F37363E6-DFBD-4D57-B381-FF00D6086903}"/>
                </a:ext>
              </a:extLst>
            </p:cNvPr>
            <p:cNvSpPr/>
            <p:nvPr/>
          </p:nvSpPr>
          <p:spPr bwMode="auto">
            <a:xfrm>
              <a:off x="4578384" y="3302878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160" name="四角形: 角を丸くする 159">
              <a:extLst>
                <a:ext uri="{FF2B5EF4-FFF2-40B4-BE49-F238E27FC236}">
                  <a16:creationId xmlns:a16="http://schemas.microsoft.com/office/drawing/2014/main" id="{E98C20C5-1B21-472E-A399-592089B7DCC2}"/>
                </a:ext>
              </a:extLst>
            </p:cNvPr>
            <p:cNvSpPr/>
            <p:nvPr/>
          </p:nvSpPr>
          <p:spPr bwMode="auto">
            <a:xfrm>
              <a:off x="1187229" y="3302878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8B65B88F-3051-4DDD-8391-19D37BBE06FB}"/>
                </a:ext>
              </a:extLst>
            </p:cNvPr>
            <p:cNvCxnSpPr>
              <a:cxnSpLocks/>
              <a:stCxn id="132" idx="2"/>
              <a:endCxn id="154" idx="3"/>
            </p:cNvCxnSpPr>
            <p:nvPr/>
          </p:nvCxnSpPr>
          <p:spPr bwMode="auto">
            <a:xfrm flipH="1">
              <a:off x="5233645" y="3508007"/>
              <a:ext cx="17678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3B176821-1A87-474C-A0AB-6526F25DD3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1424" y="3511696"/>
              <a:ext cx="252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540DECA-7D0E-49F8-AC9A-C969BA9211FA}"/>
              </a:ext>
            </a:extLst>
          </p:cNvPr>
          <p:cNvGrpSpPr/>
          <p:nvPr/>
        </p:nvGrpSpPr>
        <p:grpSpPr>
          <a:xfrm>
            <a:off x="1004720" y="3212976"/>
            <a:ext cx="2643008" cy="467300"/>
            <a:chOff x="918533" y="3617677"/>
            <a:chExt cx="2643008" cy="467300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222289EB-D4C9-447E-82C2-B8FBAAB6A761}"/>
                </a:ext>
              </a:extLst>
            </p:cNvPr>
            <p:cNvSpPr/>
            <p:nvPr/>
          </p:nvSpPr>
          <p:spPr bwMode="auto">
            <a:xfrm>
              <a:off x="2906280" y="3617677"/>
              <a:ext cx="655261" cy="4102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サービス</a:t>
              </a: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692908A-8A1D-43AD-B936-D37F938EB9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8533" y="3831070"/>
              <a:ext cx="1980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31" name="フローチャート: 書類 130">
              <a:extLst>
                <a:ext uri="{FF2B5EF4-FFF2-40B4-BE49-F238E27FC236}">
                  <a16:creationId xmlns:a16="http://schemas.microsoft.com/office/drawing/2014/main" id="{2A468EAF-D690-41C8-841B-B3216507B4D0}"/>
                </a:ext>
              </a:extLst>
            </p:cNvPr>
            <p:cNvSpPr/>
            <p:nvPr/>
          </p:nvSpPr>
          <p:spPr>
            <a:xfrm>
              <a:off x="1884860" y="3660307"/>
              <a:ext cx="611369" cy="424670"/>
            </a:xfrm>
            <a:prstGeom prst="flowChartDocumen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</a:p>
          </p:txBody>
        </p:sp>
      </p:grpSp>
      <p:sp>
        <p:nvSpPr>
          <p:cNvPr id="175" name="雲 174">
            <a:extLst>
              <a:ext uri="{FF2B5EF4-FFF2-40B4-BE49-F238E27FC236}">
                <a16:creationId xmlns:a16="http://schemas.microsoft.com/office/drawing/2014/main" id="{7A75F3AA-AE0D-43BC-BCAA-745C96CDBB3F}"/>
              </a:ext>
            </a:extLst>
          </p:cNvPr>
          <p:cNvSpPr/>
          <p:nvPr/>
        </p:nvSpPr>
        <p:spPr bwMode="auto">
          <a:xfrm>
            <a:off x="1988363" y="4365169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E2C54029-4D8A-47AC-A97E-9AF11D45AB75}"/>
              </a:ext>
            </a:extLst>
          </p:cNvPr>
          <p:cNvSpPr/>
          <p:nvPr/>
        </p:nvSpPr>
        <p:spPr bwMode="auto">
          <a:xfrm>
            <a:off x="2205824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契約管理</a:t>
            </a: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0DB61B37-D1E2-4BAE-9290-AD02B27A6A8D}"/>
              </a:ext>
            </a:extLst>
          </p:cNvPr>
          <p:cNvCxnSpPr>
            <a:cxnSpLocks/>
            <a:stCxn id="190" idx="1"/>
            <a:endCxn id="176" idx="3"/>
          </p:cNvCxnSpPr>
          <p:nvPr/>
        </p:nvCxnSpPr>
        <p:spPr bwMode="auto">
          <a:xfrm flipH="1">
            <a:off x="2861085" y="4799785"/>
            <a:ext cx="233790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F455F8A-AE8B-4788-8130-8A9C6F9DA78C}"/>
              </a:ext>
            </a:extLst>
          </p:cNvPr>
          <p:cNvSpPr txBox="1"/>
          <p:nvPr/>
        </p:nvSpPr>
        <p:spPr>
          <a:xfrm>
            <a:off x="443004" y="431069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D9D01EE-04D7-4AB7-91A8-FAC919F3D54D}"/>
              </a:ext>
            </a:extLst>
          </p:cNvPr>
          <p:cNvSpPr txBox="1"/>
          <p:nvPr/>
        </p:nvSpPr>
        <p:spPr>
          <a:xfrm>
            <a:off x="5000307" y="431069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35C35300-8C99-4F3A-9113-C34BF53C2595}"/>
              </a:ext>
            </a:extLst>
          </p:cNvPr>
          <p:cNvGrpSpPr/>
          <p:nvPr/>
        </p:nvGrpSpPr>
        <p:grpSpPr>
          <a:xfrm>
            <a:off x="263554" y="4358381"/>
            <a:ext cx="237334" cy="136086"/>
            <a:chOff x="244181" y="1575390"/>
            <a:chExt cx="237334" cy="144766"/>
          </a:xfrm>
        </p:grpSpPr>
        <p:sp>
          <p:nvSpPr>
            <p:cNvPr id="185" name="Oval 6">
              <a:extLst>
                <a:ext uri="{FF2B5EF4-FFF2-40B4-BE49-F238E27FC236}">
                  <a16:creationId xmlns:a16="http://schemas.microsoft.com/office/drawing/2014/main" id="{56F0E1F2-732B-45C8-A828-1EB3722BC4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DE9B7C59-28EE-40E9-B75D-98E30D8AE5D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4B3E1BF-2F5F-498D-B206-F42D6460E66D}"/>
              </a:ext>
            </a:extLst>
          </p:cNvPr>
          <p:cNvGrpSpPr/>
          <p:nvPr/>
        </p:nvGrpSpPr>
        <p:grpSpPr>
          <a:xfrm>
            <a:off x="5889035" y="4358381"/>
            <a:ext cx="237334" cy="136086"/>
            <a:chOff x="4629618" y="1575390"/>
            <a:chExt cx="237334" cy="144766"/>
          </a:xfrm>
        </p:grpSpPr>
        <p:sp>
          <p:nvSpPr>
            <p:cNvPr id="188" name="Oval 6">
              <a:extLst>
                <a:ext uri="{FF2B5EF4-FFF2-40B4-BE49-F238E27FC236}">
                  <a16:creationId xmlns:a16="http://schemas.microsoft.com/office/drawing/2014/main" id="{8D7156A1-2531-4C22-85B6-56D72866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652013EB-FBDF-4BC3-8CB7-4D391EC8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C04A4C49-39EE-43B3-8F89-58EA851369E0}"/>
              </a:ext>
            </a:extLst>
          </p:cNvPr>
          <p:cNvSpPr/>
          <p:nvPr/>
        </p:nvSpPr>
        <p:spPr bwMode="auto">
          <a:xfrm>
            <a:off x="5198992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2DB6FAFA-2F27-451D-876D-918DCC9B5DC7}"/>
              </a:ext>
            </a:extLst>
          </p:cNvPr>
          <p:cNvSpPr/>
          <p:nvPr/>
        </p:nvSpPr>
        <p:spPr bwMode="auto">
          <a:xfrm>
            <a:off x="264794" y="459465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702A530-798D-4419-AF91-66A819C762C3}"/>
              </a:ext>
            </a:extLst>
          </p:cNvPr>
          <p:cNvCxnSpPr>
            <a:cxnSpLocks/>
            <a:stCxn id="176" idx="1"/>
            <a:endCxn id="191" idx="3"/>
          </p:cNvCxnSpPr>
          <p:nvPr/>
        </p:nvCxnSpPr>
        <p:spPr bwMode="auto">
          <a:xfrm flipH="1">
            <a:off x="920055" y="4799785"/>
            <a:ext cx="128576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4" name="四角形: 角を丸くする 193">
            <a:extLst>
              <a:ext uri="{FF2B5EF4-FFF2-40B4-BE49-F238E27FC236}">
                <a16:creationId xmlns:a16="http://schemas.microsoft.com/office/drawing/2014/main" id="{15553D75-663B-467C-8AFA-5B697BD414A7}"/>
              </a:ext>
            </a:extLst>
          </p:cNvPr>
          <p:cNvSpPr/>
          <p:nvPr/>
        </p:nvSpPr>
        <p:spPr bwMode="auto">
          <a:xfrm>
            <a:off x="3318815" y="4893846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195" name="四角形: メモ 194">
            <a:extLst>
              <a:ext uri="{FF2B5EF4-FFF2-40B4-BE49-F238E27FC236}">
                <a16:creationId xmlns:a16="http://schemas.microsoft.com/office/drawing/2014/main" id="{DE4CB64A-F352-4C65-9B9D-EB7E1E55C624}"/>
              </a:ext>
            </a:extLst>
          </p:cNvPr>
          <p:cNvSpPr/>
          <p:nvPr/>
        </p:nvSpPr>
        <p:spPr bwMode="auto">
          <a:xfrm>
            <a:off x="4116078" y="4630381"/>
            <a:ext cx="655261" cy="33880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利用条件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四角形: メモ 195">
            <a:extLst>
              <a:ext uri="{FF2B5EF4-FFF2-40B4-BE49-F238E27FC236}">
                <a16:creationId xmlns:a16="http://schemas.microsoft.com/office/drawing/2014/main" id="{1A5CE839-256A-4333-A7D4-7266EF5980DE}"/>
              </a:ext>
            </a:extLst>
          </p:cNvPr>
          <p:cNvSpPr/>
          <p:nvPr/>
        </p:nvSpPr>
        <p:spPr bwMode="auto">
          <a:xfrm>
            <a:off x="1210064" y="4630381"/>
            <a:ext cx="655261" cy="33880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雲 197">
            <a:extLst>
              <a:ext uri="{FF2B5EF4-FFF2-40B4-BE49-F238E27FC236}">
                <a16:creationId xmlns:a16="http://schemas.microsoft.com/office/drawing/2014/main" id="{E939AFBC-3093-4366-A861-1485AC07E614}"/>
              </a:ext>
            </a:extLst>
          </p:cNvPr>
          <p:cNvSpPr/>
          <p:nvPr/>
        </p:nvSpPr>
        <p:spPr bwMode="auto">
          <a:xfrm>
            <a:off x="1982621" y="5655329"/>
            <a:ext cx="2412000" cy="92806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9" name="四角形: 角を丸くする 198">
            <a:extLst>
              <a:ext uri="{FF2B5EF4-FFF2-40B4-BE49-F238E27FC236}">
                <a16:creationId xmlns:a16="http://schemas.microsoft.com/office/drawing/2014/main" id="{E2B5C3F8-67CE-4C49-B81E-CCDB5BB4511B}"/>
              </a:ext>
            </a:extLst>
          </p:cNvPr>
          <p:cNvSpPr/>
          <p:nvPr/>
        </p:nvSpPr>
        <p:spPr bwMode="auto">
          <a:xfrm>
            <a:off x="2884425" y="6193412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68595C9-C1F1-420F-9289-B3B9568A21F7}"/>
              </a:ext>
            </a:extLst>
          </p:cNvPr>
          <p:cNvCxnSpPr>
            <a:cxnSpLocks/>
            <a:stCxn id="217" idx="2"/>
            <a:endCxn id="216" idx="3"/>
          </p:cNvCxnSpPr>
          <p:nvPr/>
        </p:nvCxnSpPr>
        <p:spPr bwMode="auto">
          <a:xfrm flipH="1" flipV="1">
            <a:off x="1776323" y="6148446"/>
            <a:ext cx="3834345" cy="47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4B1588B-AA3B-4A9A-9645-7520BB881C1A}"/>
              </a:ext>
            </a:extLst>
          </p:cNvPr>
          <p:cNvSpPr txBox="1"/>
          <p:nvPr/>
        </p:nvSpPr>
        <p:spPr>
          <a:xfrm>
            <a:off x="437262" y="560085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9D4AA5C-DDB0-49F3-AA92-02AE00B51CE4}"/>
              </a:ext>
            </a:extLst>
          </p:cNvPr>
          <p:cNvSpPr txBox="1"/>
          <p:nvPr/>
        </p:nvSpPr>
        <p:spPr>
          <a:xfrm>
            <a:off x="4994565" y="5600855"/>
            <a:ext cx="962544" cy="23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C0AE752-413B-402E-86E7-649FBEDD56CC}"/>
              </a:ext>
            </a:extLst>
          </p:cNvPr>
          <p:cNvGrpSpPr/>
          <p:nvPr/>
        </p:nvGrpSpPr>
        <p:grpSpPr>
          <a:xfrm>
            <a:off x="263554" y="5648541"/>
            <a:ext cx="237334" cy="136086"/>
            <a:chOff x="244181" y="1575390"/>
            <a:chExt cx="237334" cy="144766"/>
          </a:xfrm>
        </p:grpSpPr>
        <p:sp>
          <p:nvSpPr>
            <p:cNvPr id="204" name="Oval 6">
              <a:extLst>
                <a:ext uri="{FF2B5EF4-FFF2-40B4-BE49-F238E27FC236}">
                  <a16:creationId xmlns:a16="http://schemas.microsoft.com/office/drawing/2014/main" id="{AC81CD4E-2DBA-4A8F-8C82-F2876ABA31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1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9E2F6960-B7E6-4684-A887-A37F40CD492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181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05ECB69F-D60B-4AC2-8A32-F01D9B2F5CE6}"/>
              </a:ext>
            </a:extLst>
          </p:cNvPr>
          <p:cNvGrpSpPr/>
          <p:nvPr/>
        </p:nvGrpSpPr>
        <p:grpSpPr>
          <a:xfrm>
            <a:off x="5889035" y="5648541"/>
            <a:ext cx="237334" cy="136086"/>
            <a:chOff x="4629618" y="1575390"/>
            <a:chExt cx="237334" cy="144766"/>
          </a:xfrm>
        </p:grpSpPr>
        <p:sp>
          <p:nvSpPr>
            <p:cNvPr id="207" name="Oval 6">
              <a:extLst>
                <a:ext uri="{FF2B5EF4-FFF2-40B4-BE49-F238E27FC236}">
                  <a16:creationId xmlns:a16="http://schemas.microsoft.com/office/drawing/2014/main" id="{41D3140C-F874-427E-A4ED-A76F3D32E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499" y="1575390"/>
              <a:ext cx="55015" cy="4682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F2D553C2-5F80-42C9-9D2F-8C19DAC11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618" y="1641057"/>
              <a:ext cx="237334" cy="79099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242F480E-2399-4D65-9441-B6E3AE855C4D}"/>
              </a:ext>
            </a:extLst>
          </p:cNvPr>
          <p:cNvSpPr/>
          <p:nvPr/>
        </p:nvSpPr>
        <p:spPr bwMode="auto">
          <a:xfrm>
            <a:off x="241629" y="5940865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WebAPP</a:t>
            </a:r>
            <a:endParaRPr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A24EEC77-AF0A-45D2-9763-1A013B771420}"/>
              </a:ext>
            </a:extLst>
          </p:cNvPr>
          <p:cNvCxnSpPr>
            <a:cxnSpLocks/>
            <a:stCxn id="216" idx="1"/>
            <a:endCxn id="210" idx="3"/>
          </p:cNvCxnSpPr>
          <p:nvPr/>
        </p:nvCxnSpPr>
        <p:spPr bwMode="auto">
          <a:xfrm flipH="1" flipV="1">
            <a:off x="896890" y="6145994"/>
            <a:ext cx="224172" cy="245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2" name="四角形: 角を丸くする 211">
            <a:extLst>
              <a:ext uri="{FF2B5EF4-FFF2-40B4-BE49-F238E27FC236}">
                <a16:creationId xmlns:a16="http://schemas.microsoft.com/office/drawing/2014/main" id="{65B6B2C3-537A-4CB7-9546-E3950BAB4143}"/>
              </a:ext>
            </a:extLst>
          </p:cNvPr>
          <p:cNvSpPr/>
          <p:nvPr/>
        </p:nvSpPr>
        <p:spPr bwMode="auto">
          <a:xfrm>
            <a:off x="3516346" y="5601511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</a:t>
            </a:r>
          </a:p>
        </p:txBody>
      </p:sp>
      <p:sp>
        <p:nvSpPr>
          <p:cNvPr id="216" name="四角形: 角を丸くする 215">
            <a:extLst>
              <a:ext uri="{FF2B5EF4-FFF2-40B4-BE49-F238E27FC236}">
                <a16:creationId xmlns:a16="http://schemas.microsoft.com/office/drawing/2014/main" id="{DDA5AF0F-A7E3-4BC5-AE72-1B94E2DD4901}"/>
              </a:ext>
            </a:extLst>
          </p:cNvPr>
          <p:cNvSpPr/>
          <p:nvPr/>
        </p:nvSpPr>
        <p:spPr bwMode="auto">
          <a:xfrm>
            <a:off x="1121062" y="5943317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sp>
        <p:nvSpPr>
          <p:cNvPr id="217" name="円柱 216">
            <a:extLst>
              <a:ext uri="{FF2B5EF4-FFF2-40B4-BE49-F238E27FC236}">
                <a16:creationId xmlns:a16="http://schemas.microsoft.com/office/drawing/2014/main" id="{92E0E9F5-EA37-4BA1-87E0-AA2EC12A5C9B}"/>
              </a:ext>
            </a:extLst>
          </p:cNvPr>
          <p:cNvSpPr/>
          <p:nvPr/>
        </p:nvSpPr>
        <p:spPr bwMode="auto">
          <a:xfrm>
            <a:off x="5610668" y="5940865"/>
            <a:ext cx="487169" cy="424670"/>
          </a:xfrm>
          <a:prstGeom prst="can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四角形: 角を丸くする 217">
            <a:extLst>
              <a:ext uri="{FF2B5EF4-FFF2-40B4-BE49-F238E27FC236}">
                <a16:creationId xmlns:a16="http://schemas.microsoft.com/office/drawing/2014/main" id="{E228E768-A7D4-4EAB-83A1-68EA14A14766}"/>
              </a:ext>
            </a:extLst>
          </p:cNvPr>
          <p:cNvSpPr/>
          <p:nvPr/>
        </p:nvSpPr>
        <p:spPr bwMode="auto">
          <a:xfrm>
            <a:off x="4726144" y="5943317"/>
            <a:ext cx="655261" cy="4102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5109FCB-0C04-43F7-9B22-0411BE533545}"/>
              </a:ext>
            </a:extLst>
          </p:cNvPr>
          <p:cNvCxnSpPr>
            <a:cxnSpLocks/>
            <a:stCxn id="212" idx="3"/>
            <a:endCxn id="218" idx="0"/>
          </p:cNvCxnSpPr>
          <p:nvPr/>
        </p:nvCxnSpPr>
        <p:spPr>
          <a:xfrm>
            <a:off x="4171607" y="5806640"/>
            <a:ext cx="882168" cy="1366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フローチャート: 書類 222">
            <a:extLst>
              <a:ext uri="{FF2B5EF4-FFF2-40B4-BE49-F238E27FC236}">
                <a16:creationId xmlns:a16="http://schemas.microsoft.com/office/drawing/2014/main" id="{27661F03-BAFF-4ECE-B456-53E1D83E785E}"/>
              </a:ext>
            </a:extLst>
          </p:cNvPr>
          <p:cNvSpPr/>
          <p:nvPr/>
        </p:nvSpPr>
        <p:spPr bwMode="auto">
          <a:xfrm>
            <a:off x="2293856" y="5923717"/>
            <a:ext cx="4871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4EC206AF-17BB-4B7F-8E11-C8B806EC6770}"/>
              </a:ext>
            </a:extLst>
          </p:cNvPr>
          <p:cNvCxnSpPr>
            <a:cxnSpLocks/>
            <a:stCxn id="176" idx="2"/>
            <a:endCxn id="194" idx="1"/>
          </p:cNvCxnSpPr>
          <p:nvPr/>
        </p:nvCxnSpPr>
        <p:spPr>
          <a:xfrm rot="16200000" flipH="1">
            <a:off x="2879105" y="4659264"/>
            <a:ext cx="94061" cy="7853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51158AE5-4866-469B-97C2-3F561967DD20}"/>
              </a:ext>
            </a:extLst>
          </p:cNvPr>
          <p:cNvCxnSpPr>
            <a:cxnSpLocks/>
            <a:stCxn id="218" idx="2"/>
            <a:endCxn id="199" idx="3"/>
          </p:cNvCxnSpPr>
          <p:nvPr/>
        </p:nvCxnSpPr>
        <p:spPr>
          <a:xfrm rot="5400000">
            <a:off x="4274248" y="5619014"/>
            <a:ext cx="44966" cy="15140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2097A3E5-458C-4755-89A4-D2747D1A0813}"/>
              </a:ext>
            </a:extLst>
          </p:cNvPr>
          <p:cNvCxnSpPr>
            <a:cxnSpLocks/>
            <a:stCxn id="216" idx="2"/>
            <a:endCxn id="199" idx="1"/>
          </p:cNvCxnSpPr>
          <p:nvPr/>
        </p:nvCxnSpPr>
        <p:spPr>
          <a:xfrm rot="16200000" flipH="1">
            <a:off x="2144076" y="5658192"/>
            <a:ext cx="44966" cy="14357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書類 97">
            <a:extLst>
              <a:ext uri="{FF2B5EF4-FFF2-40B4-BE49-F238E27FC236}">
                <a16:creationId xmlns:a16="http://schemas.microsoft.com/office/drawing/2014/main" id="{29819C8A-D606-4011-981F-DCEF45C052BE}"/>
              </a:ext>
            </a:extLst>
          </p:cNvPr>
          <p:cNvSpPr/>
          <p:nvPr/>
        </p:nvSpPr>
        <p:spPr>
          <a:xfrm>
            <a:off x="3724353" y="3568651"/>
            <a:ext cx="611369" cy="42467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4961C53-570B-0DAD-E959-8587D2AC4A79}"/>
              </a:ext>
            </a:extLst>
          </p:cNvPr>
          <p:cNvSpPr/>
          <p:nvPr/>
        </p:nvSpPr>
        <p:spPr>
          <a:xfrm>
            <a:off x="192119" y="-5898"/>
            <a:ext cx="420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00" name="正方形/長方形 74">
            <a:extLst>
              <a:ext uri="{FF2B5EF4-FFF2-40B4-BE49-F238E27FC236}">
                <a16:creationId xmlns:a16="http://schemas.microsoft.com/office/drawing/2014/main" id="{B884EB78-EE6D-380C-4EB4-D4D13DF48814}"/>
              </a:ext>
            </a:extLst>
          </p:cNvPr>
          <p:cNvSpPr/>
          <p:nvPr/>
        </p:nvSpPr>
        <p:spPr>
          <a:xfrm>
            <a:off x="4341072" y="-5898"/>
            <a:ext cx="77040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5380131-3078-81C1-C566-24C3DDCD9933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45729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D7F5AE5F-A2A8-4BCF-899C-CE68BD1E61CC}"/>
              </a:ext>
            </a:extLst>
          </p:cNvPr>
          <p:cNvSpPr/>
          <p:nvPr/>
        </p:nvSpPr>
        <p:spPr>
          <a:xfrm>
            <a:off x="243620" y="691629"/>
            <a:ext cx="11469004" cy="8286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機能を用いた、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取得の簡潔な流れを下図に示す。</a:t>
            </a:r>
            <a:endParaRPr lang="en-US" altLang="ja-JP" sz="1600" kern="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の場合、データ利用者とデータ提供者の間で契約の締結が必要であるため、</a:t>
            </a:r>
            <a:b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</a:br>
            <a:r>
              <a:rPr lang="en-US" altLang="ja-JP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CADDE </a:t>
            </a:r>
            <a:r>
              <a:rPr lang="ja-JP" altLang="en-US" sz="1600" kern="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の認可機能に加えて、外部サービスであるデータ取引市場を使用。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6399FAA-1360-B499-069B-5438D40F5953}"/>
              </a:ext>
            </a:extLst>
          </p:cNvPr>
          <p:cNvSpPr/>
          <p:nvPr/>
        </p:nvSpPr>
        <p:spPr>
          <a:xfrm>
            <a:off x="3604158" y="1636493"/>
            <a:ext cx="4940114" cy="673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endParaRPr lang="ja-JP" altLang="en-US" sz="985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507E568-5FB2-8DE3-F91C-90ED389ED5FD}"/>
              </a:ext>
            </a:extLst>
          </p:cNvPr>
          <p:cNvSpPr txBox="1"/>
          <p:nvPr/>
        </p:nvSpPr>
        <p:spPr>
          <a:xfrm>
            <a:off x="3547347" y="1826343"/>
            <a:ext cx="4924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6892610-D655-27A0-8FDF-F8BB31B036D6}"/>
              </a:ext>
            </a:extLst>
          </p:cNvPr>
          <p:cNvCxnSpPr>
            <a:cxnSpLocks/>
          </p:cNvCxnSpPr>
          <p:nvPr/>
        </p:nvCxnSpPr>
        <p:spPr bwMode="auto">
          <a:xfrm>
            <a:off x="4025618" y="2089394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EA18284-0E31-F965-8ACF-4F77A8B4D504}"/>
              </a:ext>
            </a:extLst>
          </p:cNvPr>
          <p:cNvSpPr txBox="1"/>
          <p:nvPr/>
        </p:nvSpPr>
        <p:spPr>
          <a:xfrm>
            <a:off x="4611319" y="1958643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契約・認可に係らない業務の流れ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7961AD9-A074-E678-F42D-61B4E7DCCF53}"/>
              </a:ext>
            </a:extLst>
          </p:cNvPr>
          <p:cNvCxnSpPr>
            <a:cxnSpLocks/>
          </p:cNvCxnSpPr>
          <p:nvPr/>
        </p:nvCxnSpPr>
        <p:spPr bwMode="auto">
          <a:xfrm>
            <a:off x="4025618" y="1883038"/>
            <a:ext cx="552695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F21E2DF-2B41-4FE7-3DCE-044F8F70DB82}"/>
              </a:ext>
            </a:extLst>
          </p:cNvPr>
          <p:cNvSpPr txBox="1"/>
          <p:nvPr/>
        </p:nvSpPr>
        <p:spPr>
          <a:xfrm>
            <a:off x="4511824" y="1751857"/>
            <a:ext cx="19167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契約・認可に係る業務の流れ</a:t>
            </a: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0826C580-3EC5-E87E-3A51-EE721B86EC49}"/>
              </a:ext>
            </a:extLst>
          </p:cNvPr>
          <p:cNvCxnSpPr>
            <a:cxnSpLocks/>
          </p:cNvCxnSpPr>
          <p:nvPr/>
        </p:nvCxnSpPr>
        <p:spPr bwMode="auto">
          <a:xfrm>
            <a:off x="8832632" y="229009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63324BE-749A-15D4-2C3E-9285E9F49474}"/>
              </a:ext>
            </a:extLst>
          </p:cNvPr>
          <p:cNvGrpSpPr/>
          <p:nvPr/>
        </p:nvGrpSpPr>
        <p:grpSpPr>
          <a:xfrm>
            <a:off x="421468" y="1994366"/>
            <a:ext cx="401240" cy="295732"/>
            <a:chOff x="878551" y="2014581"/>
            <a:chExt cx="401240" cy="295732"/>
          </a:xfrm>
        </p:grpSpPr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7163A0A5-36C3-041C-493E-22FDEAAC83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08FBBC1-3253-70B2-730C-BBA50853D60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02173EB8-5B1B-88DE-45D9-61C723625603}"/>
              </a:ext>
            </a:extLst>
          </p:cNvPr>
          <p:cNvCxnSpPr>
            <a:cxnSpLocks/>
          </p:cNvCxnSpPr>
          <p:nvPr/>
        </p:nvCxnSpPr>
        <p:spPr bwMode="auto">
          <a:xfrm>
            <a:off x="340962" y="2290098"/>
            <a:ext cx="2952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C3DC27F-338E-1B5C-4542-BBF95A444FC2}"/>
              </a:ext>
            </a:extLst>
          </p:cNvPr>
          <p:cNvSpPr txBox="1"/>
          <p:nvPr/>
        </p:nvSpPr>
        <p:spPr>
          <a:xfrm>
            <a:off x="9578773" y="1920766"/>
            <a:ext cx="1413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B915705-7AA0-88AE-8D29-7CCE9F731A04}"/>
              </a:ext>
            </a:extLst>
          </p:cNvPr>
          <p:cNvSpPr txBox="1"/>
          <p:nvPr/>
        </p:nvSpPr>
        <p:spPr>
          <a:xfrm>
            <a:off x="1066834" y="1920766"/>
            <a:ext cx="1428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A3F4B91C-18A1-222A-6759-80C77FEE5E39}"/>
              </a:ext>
            </a:extLst>
          </p:cNvPr>
          <p:cNvGrpSpPr/>
          <p:nvPr/>
        </p:nvGrpSpPr>
        <p:grpSpPr>
          <a:xfrm flipH="1">
            <a:off x="11393300" y="1994366"/>
            <a:ext cx="401240" cy="295732"/>
            <a:chOff x="878551" y="2014581"/>
            <a:chExt cx="401240" cy="295732"/>
          </a:xfrm>
        </p:grpSpPr>
        <p:sp>
          <p:nvSpPr>
            <p:cNvPr id="160" name="Oval 6">
              <a:extLst>
                <a:ext uri="{FF2B5EF4-FFF2-40B4-BE49-F238E27FC236}">
                  <a16:creationId xmlns:a16="http://schemas.microsoft.com/office/drawing/2014/main" id="{F1C3CE30-3C61-F343-931B-846863FE01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077" y="2014581"/>
              <a:ext cx="93009" cy="107699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A038B12D-B364-E515-7130-E5393CCB3E3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551" y="2128388"/>
              <a:ext cx="401240" cy="181925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3D293A-8C71-AFC9-5595-0BCAFB1FE5EE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5BD9DA4-BCA6-AB87-2417-5F435E788E3F}"/>
              </a:ext>
            </a:extLst>
          </p:cNvPr>
          <p:cNvSpPr/>
          <p:nvPr/>
        </p:nvSpPr>
        <p:spPr>
          <a:xfrm>
            <a:off x="119336" y="282134"/>
            <a:ext cx="11448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2.5.2. CADDE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E6E9CC1-9BAF-0976-6B20-67A99623DF13}"/>
              </a:ext>
            </a:extLst>
          </p:cNvPr>
          <p:cNvSpPr/>
          <p:nvPr/>
        </p:nvSpPr>
        <p:spPr bwMode="auto">
          <a:xfrm>
            <a:off x="6789342" y="1686801"/>
            <a:ext cx="1450977" cy="2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FA48E4D-7ECB-82A6-D570-8BF209EF8762}"/>
              </a:ext>
            </a:extLst>
          </p:cNvPr>
          <p:cNvSpPr/>
          <p:nvPr/>
        </p:nvSpPr>
        <p:spPr bwMode="auto">
          <a:xfrm>
            <a:off x="6788435" y="1994771"/>
            <a:ext cx="1450977" cy="262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外部機能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77C588A-C137-95A2-5B7B-82821773D07D}"/>
              </a:ext>
            </a:extLst>
          </p:cNvPr>
          <p:cNvSpPr/>
          <p:nvPr/>
        </p:nvSpPr>
        <p:spPr bwMode="auto">
          <a:xfrm>
            <a:off x="2165080" y="5336907"/>
            <a:ext cx="834576" cy="1179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B5926B-2E90-5466-4505-7B6FC1B49C7D}"/>
              </a:ext>
            </a:extLst>
          </p:cNvPr>
          <p:cNvSpPr/>
          <p:nvPr/>
        </p:nvSpPr>
        <p:spPr>
          <a:xfrm>
            <a:off x="10794165" y="2516232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実データ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3544693-DDA6-E36B-37C5-0B2463C38F23}"/>
              </a:ext>
            </a:extLst>
          </p:cNvPr>
          <p:cNvSpPr/>
          <p:nvPr/>
        </p:nvSpPr>
        <p:spPr>
          <a:xfrm>
            <a:off x="2266512" y="5627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</a:t>
            </a:r>
            <a:endParaRPr lang="en-US" altLang="ja-JP" sz="5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0" name="円柱 109">
            <a:extLst>
              <a:ext uri="{FF2B5EF4-FFF2-40B4-BE49-F238E27FC236}">
                <a16:creationId xmlns:a16="http://schemas.microsoft.com/office/drawing/2014/main" id="{25240F2D-98AE-D48A-6296-4BFAC2BCFAEE}"/>
              </a:ext>
            </a:extLst>
          </p:cNvPr>
          <p:cNvSpPr/>
          <p:nvPr/>
        </p:nvSpPr>
        <p:spPr bwMode="auto">
          <a:xfrm>
            <a:off x="10704512" y="2831088"/>
            <a:ext cx="912312" cy="872064"/>
          </a:xfrm>
          <a:prstGeom prst="can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限定提供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（非公開情報）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9C240F4-F016-C0EA-8C92-3BA41C87D286}"/>
              </a:ext>
            </a:extLst>
          </p:cNvPr>
          <p:cNvSpPr/>
          <p:nvPr/>
        </p:nvSpPr>
        <p:spPr bwMode="auto">
          <a:xfrm>
            <a:off x="5366000" y="3002563"/>
            <a:ext cx="1080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DA42C5B-C3A2-655E-AD5A-3FCFD4F06976}"/>
              </a:ext>
            </a:extLst>
          </p:cNvPr>
          <p:cNvSpPr/>
          <p:nvPr/>
        </p:nvSpPr>
        <p:spPr>
          <a:xfrm>
            <a:off x="5344587" y="2993272"/>
            <a:ext cx="11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横断検索機能</a:t>
            </a:r>
          </a:p>
        </p:txBody>
      </p:sp>
      <p:sp>
        <p:nvSpPr>
          <p:cNvPr id="119" name="角丸四角形 448">
            <a:extLst>
              <a:ext uri="{FF2B5EF4-FFF2-40B4-BE49-F238E27FC236}">
                <a16:creationId xmlns:a16="http://schemas.microsoft.com/office/drawing/2014/main" id="{ADBA6AEF-0114-61FC-56E7-45F4CC1CF86F}"/>
              </a:ext>
            </a:extLst>
          </p:cNvPr>
          <p:cNvSpPr/>
          <p:nvPr/>
        </p:nvSpPr>
        <p:spPr>
          <a:xfrm>
            <a:off x="5268048" y="2539140"/>
            <a:ext cx="1260000" cy="1894292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4998A0C-2337-1368-A70A-520FDFD1A04D}"/>
              </a:ext>
            </a:extLst>
          </p:cNvPr>
          <p:cNvCxnSpPr>
            <a:cxnSpLocks/>
          </p:cNvCxnSpPr>
          <p:nvPr/>
        </p:nvCxnSpPr>
        <p:spPr bwMode="auto">
          <a:xfrm>
            <a:off x="1775880" y="3417534"/>
            <a:ext cx="3600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E28C494-BA5D-1E6C-9750-01A048EA203A}"/>
              </a:ext>
            </a:extLst>
          </p:cNvPr>
          <p:cNvSpPr txBox="1"/>
          <p:nvPr/>
        </p:nvSpPr>
        <p:spPr>
          <a:xfrm>
            <a:off x="10782961" y="2345200"/>
            <a:ext cx="96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①データ準備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B1C48ED-7438-D85E-2934-31883DEBB448}"/>
              </a:ext>
            </a:extLst>
          </p:cNvPr>
          <p:cNvSpPr txBox="1"/>
          <p:nvPr/>
        </p:nvSpPr>
        <p:spPr>
          <a:xfrm>
            <a:off x="3287687" y="3170669"/>
            <a:ext cx="1677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④データカタログ横断検索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C98E55D6-ABF6-1F4E-2190-358160A5898A}"/>
              </a:ext>
            </a:extLst>
          </p:cNvPr>
          <p:cNvSpPr/>
          <p:nvPr/>
        </p:nvSpPr>
        <p:spPr bwMode="auto">
          <a:xfrm>
            <a:off x="551384" y="2714656"/>
            <a:ext cx="1207218" cy="36286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（利用者システム）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922A6C7B-53F1-F4FE-FD86-A96500CDB646}"/>
              </a:ext>
            </a:extLst>
          </p:cNvPr>
          <p:cNvSpPr/>
          <p:nvPr/>
        </p:nvSpPr>
        <p:spPr bwMode="auto">
          <a:xfrm>
            <a:off x="5376040" y="4031996"/>
            <a:ext cx="1080000" cy="326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514F66F-9479-EC6D-63BE-FA6842DD9674}"/>
              </a:ext>
            </a:extLst>
          </p:cNvPr>
          <p:cNvSpPr/>
          <p:nvPr/>
        </p:nvSpPr>
        <p:spPr>
          <a:xfrm>
            <a:off x="5346395" y="4039515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63FE4623-2878-3558-07E3-8DFA9B1BF126}"/>
              </a:ext>
            </a:extLst>
          </p:cNvPr>
          <p:cNvSpPr/>
          <p:nvPr/>
        </p:nvSpPr>
        <p:spPr bwMode="auto">
          <a:xfrm>
            <a:off x="9090361" y="5336907"/>
            <a:ext cx="834576" cy="117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9C37AFE-E2BF-5068-82F8-1FCA5161050F}"/>
              </a:ext>
            </a:extLst>
          </p:cNvPr>
          <p:cNvSpPr/>
          <p:nvPr/>
        </p:nvSpPr>
        <p:spPr>
          <a:xfrm>
            <a:off x="9184483" y="5627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コネクタ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F2EF908F-CFC1-26AA-EC62-89218896A7EF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4109536"/>
            <a:ext cx="10040" cy="1260000"/>
          </a:xfrm>
          <a:prstGeom prst="bentConnector3">
            <a:avLst>
              <a:gd name="adj1" fmla="val -4271892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D8F5D59-9386-37BD-D1DA-F6A0A23EF8EE}"/>
              </a:ext>
            </a:extLst>
          </p:cNvPr>
          <p:cNvSpPr txBox="1"/>
          <p:nvPr/>
        </p:nvSpPr>
        <p:spPr>
          <a:xfrm>
            <a:off x="6830467" y="4615163"/>
            <a:ext cx="122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⑥データ利用権限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認可情報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設定</a:t>
            </a: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B14B7937-FD9F-5A20-8F03-156A3A15758A}"/>
              </a:ext>
            </a:extLst>
          </p:cNvPr>
          <p:cNvCxnSpPr>
            <a:cxnSpLocks/>
          </p:cNvCxnSpPr>
          <p:nvPr/>
        </p:nvCxnSpPr>
        <p:spPr bwMode="auto">
          <a:xfrm>
            <a:off x="1776136" y="5513552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C428172D-748F-A8AE-AE0A-F9496BBB4774}"/>
              </a:ext>
            </a:extLst>
          </p:cNvPr>
          <p:cNvSpPr txBox="1"/>
          <p:nvPr/>
        </p:nvSpPr>
        <p:spPr>
          <a:xfrm>
            <a:off x="3287687" y="5297528"/>
            <a:ext cx="2102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⑧コネクタを使ったデータ取得依頼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6" name="直線矢印コネクタ 330">
            <a:extLst>
              <a:ext uri="{FF2B5EF4-FFF2-40B4-BE49-F238E27FC236}">
                <a16:creationId xmlns:a16="http://schemas.microsoft.com/office/drawing/2014/main" id="{D5DA9F7B-CE32-6E9B-AEDC-1502E1981138}"/>
              </a:ext>
            </a:extLst>
          </p:cNvPr>
          <p:cNvCxnSpPr>
            <a:cxnSpLocks/>
            <a:stCxn id="110" idx="3"/>
            <a:endCxn id="135" idx="3"/>
          </p:cNvCxnSpPr>
          <p:nvPr/>
        </p:nvCxnSpPr>
        <p:spPr bwMode="auto">
          <a:xfrm rot="5400000">
            <a:off x="9431089" y="4197001"/>
            <a:ext cx="2223429" cy="1235731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A3C318C-4209-E223-F4FE-C2DEC20395CA}"/>
              </a:ext>
            </a:extLst>
          </p:cNvPr>
          <p:cNvSpPr txBox="1"/>
          <p:nvPr/>
        </p:nvSpPr>
        <p:spPr>
          <a:xfrm>
            <a:off x="9926231" y="5721303"/>
            <a:ext cx="1330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⑩提供データの抽出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685D5F4B-B5EB-44CF-B10B-261EB4DF6C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76136" y="6086274"/>
            <a:ext cx="7308000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EEAFB21-8B2C-AE37-F31D-0C00114D9B16}"/>
              </a:ext>
            </a:extLst>
          </p:cNvPr>
          <p:cNvSpPr txBox="1"/>
          <p:nvPr/>
        </p:nvSpPr>
        <p:spPr>
          <a:xfrm>
            <a:off x="3287687" y="5858784"/>
            <a:ext cx="227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⑪コネクタを使ったデータ提供・取得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EADBDC7-A60D-848F-D009-E4F09E4FE656}"/>
              </a:ext>
            </a:extLst>
          </p:cNvPr>
          <p:cNvSpPr txBox="1"/>
          <p:nvPr/>
        </p:nvSpPr>
        <p:spPr>
          <a:xfrm>
            <a:off x="6830467" y="3057494"/>
            <a:ext cx="145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③データカタログ収集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B85C18-60C3-144A-AECC-711CF41B15CA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6000" y="3291019"/>
            <a:ext cx="2664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72" name="直線矢印コネクタ 341">
            <a:extLst>
              <a:ext uri="{FF2B5EF4-FFF2-40B4-BE49-F238E27FC236}">
                <a16:creationId xmlns:a16="http://schemas.microsoft.com/office/drawing/2014/main" id="{14DBDC5F-035A-8BAA-3EC8-A7459BB28FF6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462362" y="4181583"/>
            <a:ext cx="2628000" cy="1620000"/>
          </a:xfrm>
          <a:prstGeom prst="bentConnector3">
            <a:avLst>
              <a:gd name="adj1" fmla="val 91823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C7A2A0C-55D4-DEF6-38F9-81FFEB705170}"/>
              </a:ext>
            </a:extLst>
          </p:cNvPr>
          <p:cNvSpPr txBox="1"/>
          <p:nvPr/>
        </p:nvSpPr>
        <p:spPr>
          <a:xfrm>
            <a:off x="6830467" y="5585560"/>
            <a:ext cx="100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⑨認可の確認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4" name="角丸四角形 448">
            <a:extLst>
              <a:ext uri="{FF2B5EF4-FFF2-40B4-BE49-F238E27FC236}">
                <a16:creationId xmlns:a16="http://schemas.microsoft.com/office/drawing/2014/main" id="{D0E4B66F-2743-1395-A131-45C05C8A630F}"/>
              </a:ext>
            </a:extLst>
          </p:cNvPr>
          <p:cNvSpPr/>
          <p:nvPr/>
        </p:nvSpPr>
        <p:spPr>
          <a:xfrm>
            <a:off x="8832304" y="2353592"/>
            <a:ext cx="2880000" cy="4272357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9" name="角丸四角形 448">
            <a:extLst>
              <a:ext uri="{FF2B5EF4-FFF2-40B4-BE49-F238E27FC236}">
                <a16:creationId xmlns:a16="http://schemas.microsoft.com/office/drawing/2014/main" id="{28FB67C0-E8BC-BD4E-4146-3E9E41837DC0}"/>
              </a:ext>
            </a:extLst>
          </p:cNvPr>
          <p:cNvSpPr/>
          <p:nvPr/>
        </p:nvSpPr>
        <p:spPr>
          <a:xfrm>
            <a:off x="337320" y="2353592"/>
            <a:ext cx="2880000" cy="4272361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77A8AC6-3FE8-EAE2-5EE1-EC259FE06C70}"/>
              </a:ext>
            </a:extLst>
          </p:cNvPr>
          <p:cNvSpPr txBox="1"/>
          <p:nvPr/>
        </p:nvSpPr>
        <p:spPr>
          <a:xfrm>
            <a:off x="5442983" y="2630131"/>
            <a:ext cx="99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支援サービス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65783AC9-D3D2-8CC3-ADC5-EC16B24922D0}"/>
              </a:ext>
            </a:extLst>
          </p:cNvPr>
          <p:cNvGrpSpPr/>
          <p:nvPr/>
        </p:nvGrpSpPr>
        <p:grpSpPr>
          <a:xfrm>
            <a:off x="5268048" y="4505440"/>
            <a:ext cx="1260000" cy="900710"/>
            <a:chOff x="5268048" y="5670952"/>
            <a:chExt cx="1260000" cy="900710"/>
          </a:xfrm>
        </p:grpSpPr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B3B18FCB-BFBC-4258-5F72-383AF926FF68}"/>
                </a:ext>
              </a:extLst>
            </p:cNvPr>
            <p:cNvSpPr txBox="1"/>
            <p:nvPr/>
          </p:nvSpPr>
          <p:spPr>
            <a:xfrm>
              <a:off x="5512731" y="5672281"/>
              <a:ext cx="85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  <a:cs typeface="メイリオ" panose="020B0604030504040204" pitchFamily="50" charset="-128"/>
                </a:rPr>
                <a:t>契約管理　　　　　　　　　　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DE73C43-D118-ECEA-F9E6-F679CE37BDAB}"/>
                </a:ext>
              </a:extLst>
            </p:cNvPr>
            <p:cNvSpPr/>
            <p:nvPr/>
          </p:nvSpPr>
          <p:spPr bwMode="auto">
            <a:xfrm>
              <a:off x="5366000" y="6032479"/>
              <a:ext cx="108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87" name="角丸四角形 448">
              <a:extLst>
                <a:ext uri="{FF2B5EF4-FFF2-40B4-BE49-F238E27FC236}">
                  <a16:creationId xmlns:a16="http://schemas.microsoft.com/office/drawing/2014/main" id="{1E3F3421-50B6-F9C1-8D11-081B41C70C1A}"/>
                </a:ext>
              </a:extLst>
            </p:cNvPr>
            <p:cNvSpPr/>
            <p:nvPr/>
          </p:nvSpPr>
          <p:spPr>
            <a:xfrm>
              <a:off x="5268048" y="5670952"/>
              <a:ext cx="1260000" cy="900710"/>
            </a:xfrm>
            <a:prstGeom prst="roundRect">
              <a:avLst>
                <a:gd name="adj" fmla="val 5406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53D441ED-37F9-B2BE-73AC-BB93FD9754B9}"/>
                </a:ext>
              </a:extLst>
            </p:cNvPr>
            <p:cNvSpPr/>
            <p:nvPr/>
          </p:nvSpPr>
          <p:spPr>
            <a:xfrm>
              <a:off x="5328403" y="6080261"/>
              <a:ext cx="11392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  <a:endPara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取引市場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547663AE-9973-C5F4-B44E-A2D37D9F92A3}"/>
              </a:ext>
            </a:extLst>
          </p:cNvPr>
          <p:cNvCxnSpPr>
            <a:cxnSpLocks/>
            <a:stCxn id="186" idx="3"/>
            <a:endCxn id="207" idx="1"/>
          </p:cNvCxnSpPr>
          <p:nvPr/>
        </p:nvCxnSpPr>
        <p:spPr bwMode="auto">
          <a:xfrm flipV="1">
            <a:off x="6446000" y="4635008"/>
            <a:ext cx="2624019" cy="540000"/>
          </a:xfrm>
          <a:prstGeom prst="bentConnector3">
            <a:avLst>
              <a:gd name="adj1" fmla="val 63939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5E173335-7C5C-E4BE-7DE3-021A69E5129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985298" y="4613464"/>
            <a:ext cx="2390361" cy="540000"/>
          </a:xfrm>
          <a:prstGeom prst="bentConnector3">
            <a:avLst>
              <a:gd name="adj1" fmla="val 55465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647B24CC-3826-D376-DE8A-879CD1AA9C3B}"/>
              </a:ext>
            </a:extLst>
          </p:cNvPr>
          <p:cNvSpPr txBox="1"/>
          <p:nvPr/>
        </p:nvSpPr>
        <p:spPr>
          <a:xfrm>
            <a:off x="3287687" y="4405746"/>
            <a:ext cx="12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⑤契約交渉・締結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42EB1BC4-EF1F-DDE2-83FA-E2FA54248447}"/>
              </a:ext>
            </a:extLst>
          </p:cNvPr>
          <p:cNvSpPr txBox="1"/>
          <p:nvPr/>
        </p:nvSpPr>
        <p:spPr>
          <a:xfrm>
            <a:off x="6830467" y="6112467"/>
            <a:ext cx="13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⑫交換履歴の登録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FF76AD52-6BC1-1DE7-F35E-030826A600C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881656" y="4494414"/>
            <a:ext cx="936000" cy="2700000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FADBD395-C009-FFCA-7EAD-BEA4CCB8CB52}"/>
              </a:ext>
            </a:extLst>
          </p:cNvPr>
          <p:cNvSpPr txBox="1"/>
          <p:nvPr/>
        </p:nvSpPr>
        <p:spPr>
          <a:xfrm>
            <a:off x="3287687" y="6103390"/>
            <a:ext cx="13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⑫交換履歴の登録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92866BA8-7843-F8FA-8216-33B804D8B1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129609" y="4343774"/>
            <a:ext cx="936000" cy="3024000"/>
          </a:xfrm>
          <a:prstGeom prst="bentConnector2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184CAE5-BED0-C60F-01D3-D19EF9D85D28}"/>
              </a:ext>
            </a:extLst>
          </p:cNvPr>
          <p:cNvGrpSpPr/>
          <p:nvPr/>
        </p:nvGrpSpPr>
        <p:grpSpPr>
          <a:xfrm>
            <a:off x="2138694" y="4217408"/>
            <a:ext cx="846603" cy="835200"/>
            <a:chOff x="2138694" y="4365103"/>
            <a:chExt cx="846603" cy="835200"/>
          </a:xfrm>
        </p:grpSpPr>
        <p:sp>
          <p:nvSpPr>
            <p:cNvPr id="201" name="角丸四角形 499">
              <a:extLst>
                <a:ext uri="{FF2B5EF4-FFF2-40B4-BE49-F238E27FC236}">
                  <a16:creationId xmlns:a16="http://schemas.microsoft.com/office/drawing/2014/main" id="{6E441F45-FB62-1527-5DB6-CFA6323A0324}"/>
                </a:ext>
              </a:extLst>
            </p:cNvPr>
            <p:cNvSpPr/>
            <p:nvPr/>
          </p:nvSpPr>
          <p:spPr>
            <a:xfrm>
              <a:off x="2138694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6225CEAC-5F07-9695-909F-76EB63BC0DDB}"/>
                </a:ext>
              </a:extLst>
            </p:cNvPr>
            <p:cNvGrpSpPr/>
            <p:nvPr/>
          </p:nvGrpSpPr>
          <p:grpSpPr>
            <a:xfrm>
              <a:off x="2386285" y="4602937"/>
              <a:ext cx="401240" cy="295732"/>
              <a:chOff x="878551" y="2014581"/>
              <a:chExt cx="401240" cy="295732"/>
            </a:xfrm>
          </p:grpSpPr>
          <p:sp>
            <p:nvSpPr>
              <p:cNvPr id="203" name="Oval 6">
                <a:extLst>
                  <a:ext uri="{FF2B5EF4-FFF2-40B4-BE49-F238E27FC236}">
                    <a16:creationId xmlns:a16="http://schemas.microsoft.com/office/drawing/2014/main" id="{EFF4B5A3-5923-493F-BF84-5ECDF6F2F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4" name="Freeform 7">
                <a:extLst>
                  <a:ext uri="{FF2B5EF4-FFF2-40B4-BE49-F238E27FC236}">
                    <a16:creationId xmlns:a16="http://schemas.microsoft.com/office/drawing/2014/main" id="{E3FF1532-25D7-08BA-9434-0016559A16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E14A78C9-9129-D5BE-AAD5-049169FCEBDD}"/>
              </a:ext>
            </a:extLst>
          </p:cNvPr>
          <p:cNvGrpSpPr/>
          <p:nvPr/>
        </p:nvGrpSpPr>
        <p:grpSpPr>
          <a:xfrm>
            <a:off x="9070019" y="4217408"/>
            <a:ext cx="846603" cy="835200"/>
            <a:chOff x="9070019" y="4365103"/>
            <a:chExt cx="846603" cy="835200"/>
          </a:xfrm>
        </p:grpSpPr>
        <p:sp>
          <p:nvSpPr>
            <p:cNvPr id="207" name="角丸四角形 499">
              <a:extLst>
                <a:ext uri="{FF2B5EF4-FFF2-40B4-BE49-F238E27FC236}">
                  <a16:creationId xmlns:a16="http://schemas.microsoft.com/office/drawing/2014/main" id="{B5B3C423-7C15-B812-A56D-BA45573943A3}"/>
                </a:ext>
              </a:extLst>
            </p:cNvPr>
            <p:cNvSpPr/>
            <p:nvPr/>
          </p:nvSpPr>
          <p:spPr>
            <a:xfrm>
              <a:off x="9070019" y="4365103"/>
              <a:ext cx="846603" cy="835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840343C-00C3-9874-CDB2-5DE8C7B6BB36}"/>
                </a:ext>
              </a:extLst>
            </p:cNvPr>
            <p:cNvGrpSpPr/>
            <p:nvPr/>
          </p:nvGrpSpPr>
          <p:grpSpPr>
            <a:xfrm flipH="1">
              <a:off x="9282440" y="4602937"/>
              <a:ext cx="401240" cy="295732"/>
              <a:chOff x="878551" y="2014581"/>
              <a:chExt cx="401240" cy="295732"/>
            </a:xfrm>
          </p:grpSpPr>
          <p:sp>
            <p:nvSpPr>
              <p:cNvPr id="209" name="Oval 6">
                <a:extLst>
                  <a:ext uri="{FF2B5EF4-FFF2-40B4-BE49-F238E27FC236}">
                    <a16:creationId xmlns:a16="http://schemas.microsoft.com/office/drawing/2014/main" id="{ED472DEF-0D47-7F33-5F11-E09EFF7D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13077" y="2014581"/>
                <a:ext cx="93009" cy="10769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0" name="Freeform 7">
                <a:extLst>
                  <a:ext uri="{FF2B5EF4-FFF2-40B4-BE49-F238E27FC236}">
                    <a16:creationId xmlns:a16="http://schemas.microsoft.com/office/drawing/2014/main" id="{78DAD572-FF55-4995-D73E-269F8B784D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78551" y="2128388"/>
                <a:ext cx="401240" cy="181925"/>
              </a:xfrm>
              <a:custGeom>
                <a:avLst/>
                <a:gdLst/>
                <a:ahLst/>
                <a:cxnLst>
                  <a:cxn ang="0">
                    <a:pos x="3540" y="0"/>
                  </a:cxn>
                  <a:cxn ang="0">
                    <a:pos x="3367" y="0"/>
                  </a:cxn>
                  <a:cxn ang="0">
                    <a:pos x="2991" y="179"/>
                  </a:cxn>
                  <a:cxn ang="0">
                    <a:pos x="2332" y="865"/>
                  </a:cxn>
                  <a:cxn ang="0">
                    <a:pos x="1549" y="919"/>
                  </a:cxn>
                  <a:cxn ang="0">
                    <a:pos x="1275" y="230"/>
                  </a:cxn>
                  <a:cxn ang="0">
                    <a:pos x="1228" y="199"/>
                  </a:cxn>
                  <a:cxn ang="0">
                    <a:pos x="52" y="199"/>
                  </a:cxn>
                  <a:cxn ang="0">
                    <a:pos x="11" y="221"/>
                  </a:cxn>
                  <a:cxn ang="0">
                    <a:pos x="6" y="267"/>
                  </a:cxn>
                  <a:cxn ang="0">
                    <a:pos x="477" y="1451"/>
                  </a:cxn>
                  <a:cxn ang="0">
                    <a:pos x="523" y="1483"/>
                  </a:cxn>
                  <a:cxn ang="0">
                    <a:pos x="611" y="1483"/>
                  </a:cxn>
                  <a:cxn ang="0">
                    <a:pos x="585" y="1526"/>
                  </a:cxn>
                  <a:cxn ang="0">
                    <a:pos x="635" y="1576"/>
                  </a:cxn>
                  <a:cxn ang="0">
                    <a:pos x="2481" y="1576"/>
                  </a:cxn>
                  <a:cxn ang="0">
                    <a:pos x="2531" y="1526"/>
                  </a:cxn>
                  <a:cxn ang="0">
                    <a:pos x="2481" y="1476"/>
                  </a:cxn>
                  <a:cxn ang="0">
                    <a:pos x="1724" y="1476"/>
                  </a:cxn>
                  <a:cxn ang="0">
                    <a:pos x="1740" y="1461"/>
                  </a:cxn>
                  <a:cxn ang="0">
                    <a:pos x="1745" y="1414"/>
                  </a:cxn>
                  <a:cxn ang="0">
                    <a:pos x="1697" y="1293"/>
                  </a:cxn>
                  <a:cxn ang="0">
                    <a:pos x="2391" y="1284"/>
                  </a:cxn>
                  <a:cxn ang="0">
                    <a:pos x="2619" y="1190"/>
                  </a:cxn>
                  <a:cxn ang="0">
                    <a:pos x="2882" y="938"/>
                  </a:cxn>
                  <a:cxn ang="0">
                    <a:pos x="2882" y="1568"/>
                  </a:cxn>
                  <a:cxn ang="0">
                    <a:pos x="4025" y="1568"/>
                  </a:cxn>
                  <a:cxn ang="0">
                    <a:pos x="4025" y="485"/>
                  </a:cxn>
                  <a:cxn ang="0">
                    <a:pos x="3540" y="0"/>
                  </a:cxn>
                  <a:cxn ang="0">
                    <a:pos x="1625" y="1383"/>
                  </a:cxn>
                  <a:cxn ang="0">
                    <a:pos x="557" y="1383"/>
                  </a:cxn>
                  <a:cxn ang="0">
                    <a:pos x="126" y="299"/>
                  </a:cxn>
                  <a:cxn ang="0">
                    <a:pos x="1194" y="299"/>
                  </a:cxn>
                  <a:cxn ang="0">
                    <a:pos x="1446" y="932"/>
                  </a:cxn>
                  <a:cxn ang="0">
                    <a:pos x="1317" y="1116"/>
                  </a:cxn>
                  <a:cxn ang="0">
                    <a:pos x="1510" y="1296"/>
                  </a:cxn>
                  <a:cxn ang="0">
                    <a:pos x="1590" y="1295"/>
                  </a:cxn>
                  <a:cxn ang="0">
                    <a:pos x="1625" y="1383"/>
                  </a:cxn>
                </a:cxnLst>
                <a:rect l="0" t="0" r="r" b="b"/>
                <a:pathLst>
                  <a:path w="4025" h="1576">
                    <a:moveTo>
                      <a:pt x="3540" y="0"/>
                    </a:moveTo>
                    <a:cubicBezTo>
                      <a:pt x="3367" y="0"/>
                      <a:pt x="3367" y="0"/>
                      <a:pt x="3367" y="0"/>
                    </a:cubicBezTo>
                    <a:cubicBezTo>
                      <a:pt x="3215" y="0"/>
                      <a:pt x="3080" y="70"/>
                      <a:pt x="2991" y="179"/>
                    </a:cubicBezTo>
                    <a:cubicBezTo>
                      <a:pt x="2332" y="865"/>
                      <a:pt x="2332" y="865"/>
                      <a:pt x="2332" y="865"/>
                    </a:cubicBezTo>
                    <a:cubicBezTo>
                      <a:pt x="1549" y="919"/>
                      <a:pt x="1549" y="919"/>
                      <a:pt x="1549" y="919"/>
                    </a:cubicBezTo>
                    <a:cubicBezTo>
                      <a:pt x="1275" y="230"/>
                      <a:pt x="1275" y="230"/>
                      <a:pt x="1275" y="230"/>
                    </a:cubicBezTo>
                    <a:cubicBezTo>
                      <a:pt x="1267" y="211"/>
                      <a:pt x="1249" y="199"/>
                      <a:pt x="1228" y="199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36" y="199"/>
                      <a:pt x="20" y="207"/>
                      <a:pt x="11" y="221"/>
                    </a:cubicBezTo>
                    <a:cubicBezTo>
                      <a:pt x="2" y="235"/>
                      <a:pt x="0" y="252"/>
                      <a:pt x="6" y="267"/>
                    </a:cubicBezTo>
                    <a:cubicBezTo>
                      <a:pt x="477" y="1451"/>
                      <a:pt x="477" y="1451"/>
                      <a:pt x="477" y="1451"/>
                    </a:cubicBezTo>
                    <a:cubicBezTo>
                      <a:pt x="484" y="1470"/>
                      <a:pt x="502" y="1483"/>
                      <a:pt x="523" y="1483"/>
                    </a:cubicBezTo>
                    <a:cubicBezTo>
                      <a:pt x="611" y="1483"/>
                      <a:pt x="611" y="1483"/>
                      <a:pt x="611" y="1483"/>
                    </a:cubicBezTo>
                    <a:cubicBezTo>
                      <a:pt x="595" y="1491"/>
                      <a:pt x="585" y="1507"/>
                      <a:pt x="585" y="1526"/>
                    </a:cubicBezTo>
                    <a:cubicBezTo>
                      <a:pt x="585" y="1554"/>
                      <a:pt x="608" y="1576"/>
                      <a:pt x="635" y="1576"/>
                    </a:cubicBezTo>
                    <a:cubicBezTo>
                      <a:pt x="2481" y="1576"/>
                      <a:pt x="2481" y="1576"/>
                      <a:pt x="2481" y="1576"/>
                    </a:cubicBezTo>
                    <a:cubicBezTo>
                      <a:pt x="2509" y="1576"/>
                      <a:pt x="2531" y="1554"/>
                      <a:pt x="2531" y="1526"/>
                    </a:cubicBezTo>
                    <a:cubicBezTo>
                      <a:pt x="2531" y="1498"/>
                      <a:pt x="2509" y="1476"/>
                      <a:pt x="2481" y="1476"/>
                    </a:cubicBezTo>
                    <a:cubicBezTo>
                      <a:pt x="1724" y="1476"/>
                      <a:pt x="1724" y="1476"/>
                      <a:pt x="1724" y="1476"/>
                    </a:cubicBezTo>
                    <a:cubicBezTo>
                      <a:pt x="1730" y="1472"/>
                      <a:pt x="1736" y="1467"/>
                      <a:pt x="1740" y="1461"/>
                    </a:cubicBezTo>
                    <a:cubicBezTo>
                      <a:pt x="1750" y="1447"/>
                      <a:pt x="1752" y="1430"/>
                      <a:pt x="1745" y="1414"/>
                    </a:cubicBezTo>
                    <a:cubicBezTo>
                      <a:pt x="1697" y="1293"/>
                      <a:pt x="1697" y="1293"/>
                      <a:pt x="1697" y="1293"/>
                    </a:cubicBezTo>
                    <a:cubicBezTo>
                      <a:pt x="2391" y="1284"/>
                      <a:pt x="2391" y="1284"/>
                      <a:pt x="2391" y="1284"/>
                    </a:cubicBezTo>
                    <a:cubicBezTo>
                      <a:pt x="2476" y="1282"/>
                      <a:pt x="2557" y="1249"/>
                      <a:pt x="2619" y="1190"/>
                    </a:cubicBezTo>
                    <a:cubicBezTo>
                      <a:pt x="2882" y="938"/>
                      <a:pt x="2882" y="938"/>
                      <a:pt x="2882" y="938"/>
                    </a:cubicBezTo>
                    <a:cubicBezTo>
                      <a:pt x="2882" y="1568"/>
                      <a:pt x="2882" y="1568"/>
                      <a:pt x="2882" y="1568"/>
                    </a:cubicBezTo>
                    <a:cubicBezTo>
                      <a:pt x="4025" y="1568"/>
                      <a:pt x="4025" y="1568"/>
                      <a:pt x="4025" y="1568"/>
                    </a:cubicBezTo>
                    <a:cubicBezTo>
                      <a:pt x="4025" y="485"/>
                      <a:pt x="4025" y="485"/>
                      <a:pt x="4025" y="485"/>
                    </a:cubicBezTo>
                    <a:cubicBezTo>
                      <a:pt x="4025" y="217"/>
                      <a:pt x="3808" y="0"/>
                      <a:pt x="3540" y="0"/>
                    </a:cubicBezTo>
                    <a:close/>
                    <a:moveTo>
                      <a:pt x="1625" y="1383"/>
                    </a:moveTo>
                    <a:cubicBezTo>
                      <a:pt x="557" y="1383"/>
                      <a:pt x="557" y="1383"/>
                      <a:pt x="557" y="1383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194" y="299"/>
                      <a:pt x="1194" y="299"/>
                      <a:pt x="1194" y="299"/>
                    </a:cubicBezTo>
                    <a:cubicBezTo>
                      <a:pt x="1446" y="932"/>
                      <a:pt x="1446" y="932"/>
                      <a:pt x="1446" y="932"/>
                    </a:cubicBezTo>
                    <a:cubicBezTo>
                      <a:pt x="1369" y="957"/>
                      <a:pt x="1314" y="1031"/>
                      <a:pt x="1317" y="1116"/>
                    </a:cubicBezTo>
                    <a:cubicBezTo>
                      <a:pt x="1320" y="1219"/>
                      <a:pt x="1407" y="1300"/>
                      <a:pt x="1510" y="1296"/>
                    </a:cubicBezTo>
                    <a:cubicBezTo>
                      <a:pt x="1590" y="1295"/>
                      <a:pt x="1590" y="1295"/>
                      <a:pt x="1590" y="1295"/>
                    </a:cubicBezTo>
                    <a:lnTo>
                      <a:pt x="1625" y="138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05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5B232391-EADC-6005-E86A-8EE88996E80B}"/>
              </a:ext>
            </a:extLst>
          </p:cNvPr>
          <p:cNvSpPr txBox="1"/>
          <p:nvPr/>
        </p:nvSpPr>
        <p:spPr>
          <a:xfrm>
            <a:off x="7834843" y="4405746"/>
            <a:ext cx="12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⑤契約交渉・締結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2" name="フローチャート: 書類 211">
            <a:extLst>
              <a:ext uri="{FF2B5EF4-FFF2-40B4-BE49-F238E27FC236}">
                <a16:creationId xmlns:a16="http://schemas.microsoft.com/office/drawing/2014/main" id="{33B70A2A-7AEB-17F9-40D3-6035B8A1AED6}"/>
              </a:ext>
            </a:extLst>
          </p:cNvPr>
          <p:cNvSpPr/>
          <p:nvPr/>
        </p:nvSpPr>
        <p:spPr>
          <a:xfrm>
            <a:off x="9096626" y="3169917"/>
            <a:ext cx="959814" cy="471427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D0924683-DF82-7234-39F3-B509ED7CF99A}"/>
              </a:ext>
            </a:extLst>
          </p:cNvPr>
          <p:cNvCxnSpPr>
            <a:cxnSpLocks/>
          </p:cNvCxnSpPr>
          <p:nvPr/>
        </p:nvCxnSpPr>
        <p:spPr bwMode="auto">
          <a:xfrm>
            <a:off x="9264352" y="2849256"/>
            <a:ext cx="3472" cy="36092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E0FF50A-95EA-BB85-580A-9D5D1CAEFF87}"/>
              </a:ext>
            </a:extLst>
          </p:cNvPr>
          <p:cNvSpPr txBox="1"/>
          <p:nvPr/>
        </p:nvSpPr>
        <p:spPr>
          <a:xfrm>
            <a:off x="9335505" y="2912627"/>
            <a:ext cx="1376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②データカタログ作成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260A5ABE-B08C-3D14-D943-876E5EEF4B13}"/>
              </a:ext>
            </a:extLst>
          </p:cNvPr>
          <p:cNvSpPr/>
          <p:nvPr/>
        </p:nvSpPr>
        <p:spPr bwMode="auto">
          <a:xfrm>
            <a:off x="9090361" y="2407975"/>
            <a:ext cx="998647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AB49A31A-D3A9-4123-0A43-F824B4F605B9}"/>
              </a:ext>
            </a:extLst>
          </p:cNvPr>
          <p:cNvSpPr/>
          <p:nvPr/>
        </p:nvSpPr>
        <p:spPr>
          <a:xfrm>
            <a:off x="9048328" y="2450310"/>
            <a:ext cx="9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作成ツール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4B671223-C18C-15C4-F58C-0E3B543D27A1}"/>
              </a:ext>
            </a:extLst>
          </p:cNvPr>
          <p:cNvSpPr/>
          <p:nvPr/>
        </p:nvSpPr>
        <p:spPr bwMode="auto">
          <a:xfrm>
            <a:off x="5375920" y="3569336"/>
            <a:ext cx="1080000" cy="3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2B5DD626-E176-6DCD-E0E5-9DAC6D9A862F}"/>
              </a:ext>
            </a:extLst>
          </p:cNvPr>
          <p:cNvSpPr/>
          <p:nvPr/>
        </p:nvSpPr>
        <p:spPr>
          <a:xfrm>
            <a:off x="5375920" y="3561550"/>
            <a:ext cx="113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認証機能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(IdP)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EBBF50A-3D01-2226-0FB4-D40386092645}"/>
              </a:ext>
            </a:extLst>
          </p:cNvPr>
          <p:cNvCxnSpPr>
            <a:cxnSpLocks/>
            <a:endCxn id="219" idx="1"/>
          </p:cNvCxnSpPr>
          <p:nvPr/>
        </p:nvCxnSpPr>
        <p:spPr bwMode="auto">
          <a:xfrm>
            <a:off x="1758602" y="3792383"/>
            <a:ext cx="3617318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225" name="角丸四角形 448">
            <a:extLst>
              <a:ext uri="{FF2B5EF4-FFF2-40B4-BE49-F238E27FC236}">
                <a16:creationId xmlns:a16="http://schemas.microsoft.com/office/drawing/2014/main" id="{9C4A35D9-98FE-115A-82F4-D7659469D40E}"/>
              </a:ext>
            </a:extLst>
          </p:cNvPr>
          <p:cNvSpPr/>
          <p:nvPr/>
        </p:nvSpPr>
        <p:spPr>
          <a:xfrm>
            <a:off x="5285920" y="6369862"/>
            <a:ext cx="1242128" cy="295727"/>
          </a:xfrm>
          <a:prstGeom prst="roundRect">
            <a:avLst>
              <a:gd name="adj" fmla="val 540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F56F940D-14B8-CAC7-32D8-C363E1C70BA1}"/>
              </a:ext>
            </a:extLst>
          </p:cNvPr>
          <p:cNvSpPr/>
          <p:nvPr/>
        </p:nvSpPr>
        <p:spPr bwMode="auto">
          <a:xfrm>
            <a:off x="5342704" y="6413751"/>
            <a:ext cx="1080000" cy="22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C0810F92-BC07-A841-6610-29580209CA81}"/>
              </a:ext>
            </a:extLst>
          </p:cNvPr>
          <p:cNvSpPr/>
          <p:nvPr/>
        </p:nvSpPr>
        <p:spPr>
          <a:xfrm>
            <a:off x="5303912" y="6380895"/>
            <a:ext cx="1139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来歴管理機能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91921679-9DF5-DEC5-C9C3-CDBA0E71F2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422704" y="6441870"/>
            <a:ext cx="2687296" cy="0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1C57E02C-7934-43AC-5991-F9C24DA62BE4}"/>
              </a:ext>
            </a:extLst>
          </p:cNvPr>
          <p:cNvCxnSpPr>
            <a:cxnSpLocks/>
          </p:cNvCxnSpPr>
          <p:nvPr/>
        </p:nvCxnSpPr>
        <p:spPr bwMode="auto">
          <a:xfrm>
            <a:off x="2985297" y="6433467"/>
            <a:ext cx="2357407" cy="8403"/>
          </a:xfrm>
          <a:prstGeom prst="straightConnector1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AE9A9C91-611D-6989-A584-B59361084D29}"/>
              </a:ext>
            </a:extLst>
          </p:cNvPr>
          <p:cNvSpPr txBox="1"/>
          <p:nvPr/>
        </p:nvSpPr>
        <p:spPr>
          <a:xfrm>
            <a:off x="3287687" y="6411673"/>
            <a:ext cx="1159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EC0B74EA-B03A-4F0E-AE30-01329CE546EE}"/>
              </a:ext>
            </a:extLst>
          </p:cNvPr>
          <p:cNvSpPr txBox="1"/>
          <p:nvPr/>
        </p:nvSpPr>
        <p:spPr>
          <a:xfrm>
            <a:off x="6830467" y="6411673"/>
            <a:ext cx="1159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⑬来歴登録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B5EEA700-B53E-E971-DA45-6A813E48F3F5}"/>
              </a:ext>
            </a:extLst>
          </p:cNvPr>
          <p:cNvSpPr txBox="1"/>
          <p:nvPr/>
        </p:nvSpPr>
        <p:spPr>
          <a:xfrm>
            <a:off x="3287687" y="3549034"/>
            <a:ext cx="1358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⑦ユーザ認証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48047141-21A7-F1B8-3BD4-B7F9C75F1844}"/>
              </a:ext>
            </a:extLst>
          </p:cNvPr>
          <p:cNvSpPr txBox="1"/>
          <p:nvPr/>
        </p:nvSpPr>
        <p:spPr>
          <a:xfrm>
            <a:off x="10328729" y="4532065"/>
            <a:ext cx="138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HTTP/FTP/NGSI</a:t>
            </a:r>
            <a:endParaRPr lang="ja-JP" altLang="en-US" sz="1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9CD7D54-9C47-4EB0-F41D-FC0D3E58E4B8}"/>
              </a:ext>
            </a:extLst>
          </p:cNvPr>
          <p:cNvSpPr txBox="1"/>
          <p:nvPr/>
        </p:nvSpPr>
        <p:spPr>
          <a:xfrm>
            <a:off x="2048289" y="4751806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4530D6F-7030-02D5-B877-53012B998647}"/>
              </a:ext>
            </a:extLst>
          </p:cNvPr>
          <p:cNvSpPr txBox="1"/>
          <p:nvPr/>
        </p:nvSpPr>
        <p:spPr>
          <a:xfrm>
            <a:off x="8967587" y="4767301"/>
            <a:ext cx="1039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者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9" name="正方形/長方形 74">
            <a:extLst>
              <a:ext uri="{FF2B5EF4-FFF2-40B4-BE49-F238E27FC236}">
                <a16:creationId xmlns:a16="http://schemas.microsoft.com/office/drawing/2014/main" id="{1ED6F485-9A16-B8B3-9EF2-C8874463249E}"/>
              </a:ext>
            </a:extLst>
          </p:cNvPr>
          <p:cNvSpPr/>
          <p:nvPr/>
        </p:nvSpPr>
        <p:spPr>
          <a:xfrm>
            <a:off x="4341072" y="-5898"/>
            <a:ext cx="7850928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</a:t>
            </a:r>
            <a:r>
              <a:rPr lang="ja-JP" altLang="en-US" sz="1400" b="1" dirty="0">
                <a:latin typeface="Meiryo UI"/>
                <a:ea typeface="Meiryo UI"/>
              </a:rPr>
              <a:t>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0F3F6B5D-CFDB-8C07-7915-E654740DB404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371117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174CF5E-3FA1-C7EF-1009-6E47135A266E}"/>
              </a:ext>
            </a:extLst>
          </p:cNvPr>
          <p:cNvSpPr/>
          <p:nvPr/>
        </p:nvSpPr>
        <p:spPr>
          <a:xfrm>
            <a:off x="8731735" y="5055393"/>
            <a:ext cx="2319964" cy="831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B910CD8-1CF8-9C0B-C5D9-0DE9ABBE9ACE}"/>
              </a:ext>
            </a:extLst>
          </p:cNvPr>
          <p:cNvSpPr/>
          <p:nvPr/>
        </p:nvSpPr>
        <p:spPr>
          <a:xfrm>
            <a:off x="1124223" y="5940137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48ED4A67-6CF6-9106-C90A-B83092E1FAAD}"/>
              </a:ext>
            </a:extLst>
          </p:cNvPr>
          <p:cNvSpPr/>
          <p:nvPr/>
        </p:nvSpPr>
        <p:spPr>
          <a:xfrm>
            <a:off x="8734327" y="5931624"/>
            <a:ext cx="2319964" cy="5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8BFF1AB-B504-E6B9-8C91-3A847C6C2AE9}"/>
              </a:ext>
            </a:extLst>
          </p:cNvPr>
          <p:cNvSpPr/>
          <p:nvPr/>
        </p:nvSpPr>
        <p:spPr bwMode="auto">
          <a:xfrm>
            <a:off x="3540845" y="4391161"/>
            <a:ext cx="281733" cy="20471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利用者コネクタ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22E7C846-580A-8DC0-CA48-02D0AE2B41CD}"/>
              </a:ext>
            </a:extLst>
          </p:cNvPr>
          <p:cNvSpPr/>
          <p:nvPr/>
        </p:nvSpPr>
        <p:spPr bwMode="auto">
          <a:xfrm>
            <a:off x="8308719" y="4391161"/>
            <a:ext cx="281733" cy="20455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提供者コネクタ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C51742F-419E-C826-2EEC-806B29C362F4}"/>
              </a:ext>
            </a:extLst>
          </p:cNvPr>
          <p:cNvSpPr/>
          <p:nvPr/>
        </p:nvSpPr>
        <p:spPr>
          <a:xfrm>
            <a:off x="227016" y="675929"/>
            <a:ext cx="1172449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コネクタおよび支援サービス群で実現。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データ利用者およびデータ提供者の各アプリケーションが、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CADDE 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識別・認証・認可」機能と接続して、契約・認可の各処理を実施。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E26542F-7CE0-B34C-0F11-0B33484CFA03}"/>
              </a:ext>
            </a:extLst>
          </p:cNvPr>
          <p:cNvSpPr/>
          <p:nvPr/>
        </p:nvSpPr>
        <p:spPr>
          <a:xfrm>
            <a:off x="119336" y="260648"/>
            <a:ext cx="1144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2.5.3.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システム観点での業務の流れ（限定提供データ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9A062E2E-1ADB-4ABC-5A3B-1467CFF7CF6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 CADDE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識別・認証・認可」の機能概説</a:t>
            </a:r>
          </a:p>
        </p:txBody>
      </p:sp>
      <p:sp>
        <p:nvSpPr>
          <p:cNvPr id="151" name="正方形/長方形 74">
            <a:extLst>
              <a:ext uri="{FF2B5EF4-FFF2-40B4-BE49-F238E27FC236}">
                <a16:creationId xmlns:a16="http://schemas.microsoft.com/office/drawing/2014/main" id="{A789FC09-5F27-BCB3-4298-56EF4FF41FF5}"/>
              </a:ext>
            </a:extLst>
          </p:cNvPr>
          <p:cNvSpPr/>
          <p:nvPr/>
        </p:nvSpPr>
        <p:spPr>
          <a:xfrm>
            <a:off x="4341072" y="-5898"/>
            <a:ext cx="852368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1400" b="1" dirty="0">
                <a:latin typeface="Meiryo UI"/>
                <a:ea typeface="Meiryo UI"/>
              </a:rPr>
              <a:t>2.5.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限定提供データ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b="1" dirty="0">
                <a:latin typeface="Meiryo UI"/>
                <a:ea typeface="Meiryo UI"/>
              </a:rPr>
              <a:t>における</a:t>
            </a:r>
            <a:r>
              <a:rPr lang="en-US" altLang="ja-JP" sz="1400" b="1" dirty="0">
                <a:latin typeface="Meiryo UI"/>
                <a:ea typeface="Meiryo UI"/>
              </a:rPr>
              <a:t>CADDE </a:t>
            </a:r>
            <a:r>
              <a:rPr lang="ja-JP" altLang="en-US" sz="1400" b="1" dirty="0">
                <a:latin typeface="Meiryo UI"/>
                <a:ea typeface="Meiryo UI"/>
              </a:rPr>
              <a:t>「</a:t>
            </a:r>
            <a:r>
              <a:rPr lang="en-US" altLang="ja-JP" sz="1400" b="1" dirty="0">
                <a:latin typeface="Meiryo UI"/>
                <a:ea typeface="Meiryo UI"/>
              </a:rPr>
              <a:t>ID</a:t>
            </a:r>
            <a:r>
              <a:rPr lang="ja-JP" altLang="en-US" sz="1400" b="1" dirty="0">
                <a:latin typeface="Meiryo UI"/>
                <a:ea typeface="Meiryo UI"/>
              </a:rPr>
              <a:t>識別・認証・認可」機能</a:t>
            </a:r>
            <a:endParaRPr lang="en-US" sz="1600" b="1" dirty="0">
              <a:latin typeface="Meiryo UI"/>
              <a:ea typeface="Meiryo UI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23EA4C9-1347-F725-0EBE-557EA312E22B}"/>
              </a:ext>
            </a:extLst>
          </p:cNvPr>
          <p:cNvSpPr txBox="1"/>
          <p:nvPr/>
        </p:nvSpPr>
        <p:spPr>
          <a:xfrm>
            <a:off x="1487346" y="1637426"/>
            <a:ext cx="1541030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データ利用者環境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A3BEE5CD-C510-D1D6-9541-C5A4B5774353}"/>
              </a:ext>
            </a:extLst>
          </p:cNvPr>
          <p:cNvSpPr txBox="1"/>
          <p:nvPr/>
        </p:nvSpPr>
        <p:spPr>
          <a:xfrm>
            <a:off x="8927781" y="1628800"/>
            <a:ext cx="1936506" cy="2490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データ提供者環境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AD78EFF-4181-8884-26BE-E72DD92A336A}"/>
              </a:ext>
            </a:extLst>
          </p:cNvPr>
          <p:cNvSpPr txBox="1"/>
          <p:nvPr/>
        </p:nvSpPr>
        <p:spPr>
          <a:xfrm>
            <a:off x="4806927" y="1641806"/>
            <a:ext cx="2741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SIP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分野間データ連携基盤（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C35BE26-5BF3-6281-5398-B7713C69689D}"/>
              </a:ext>
            </a:extLst>
          </p:cNvPr>
          <p:cNvSpPr/>
          <p:nvPr/>
        </p:nvSpPr>
        <p:spPr>
          <a:xfrm>
            <a:off x="5090204" y="5398015"/>
            <a:ext cx="2160000" cy="615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認可機能・データ交換制御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DFDD032-5F2E-FB66-C344-A2A7828A8A0C}"/>
              </a:ext>
            </a:extLst>
          </p:cNvPr>
          <p:cNvSpPr/>
          <p:nvPr/>
        </p:nvSpPr>
        <p:spPr>
          <a:xfrm>
            <a:off x="1116561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2A5731-5338-8027-C2AD-AC5A58659509}"/>
              </a:ext>
            </a:extLst>
          </p:cNvPr>
          <p:cNvSpPr/>
          <p:nvPr/>
        </p:nvSpPr>
        <p:spPr>
          <a:xfrm>
            <a:off x="8740717" y="2878828"/>
            <a:ext cx="2319964" cy="478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契約交渉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6FD6229-6F33-1AD2-0D7A-1AE811E1F10D}"/>
              </a:ext>
            </a:extLst>
          </p:cNvPr>
          <p:cNvSpPr/>
          <p:nvPr/>
        </p:nvSpPr>
        <p:spPr>
          <a:xfrm>
            <a:off x="1118967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8EE3DC8-E959-DB2F-C063-AC765D83B97E}"/>
              </a:ext>
            </a:extLst>
          </p:cNvPr>
          <p:cNvSpPr/>
          <p:nvPr/>
        </p:nvSpPr>
        <p:spPr>
          <a:xfrm>
            <a:off x="1118967" y="4388294"/>
            <a:ext cx="2324156" cy="151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651E91EB-D91F-B6B7-3AA0-5EF6FCA7E97F}"/>
              </a:ext>
            </a:extLst>
          </p:cNvPr>
          <p:cNvCxnSpPr>
            <a:cxnSpLocks/>
          </p:cNvCxnSpPr>
          <p:nvPr/>
        </p:nvCxnSpPr>
        <p:spPr bwMode="auto">
          <a:xfrm>
            <a:off x="8288927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F3071E3-36B8-44BB-A054-B565857B65F6}"/>
              </a:ext>
            </a:extLst>
          </p:cNvPr>
          <p:cNvCxnSpPr>
            <a:cxnSpLocks/>
          </p:cNvCxnSpPr>
          <p:nvPr/>
        </p:nvCxnSpPr>
        <p:spPr bwMode="auto">
          <a:xfrm>
            <a:off x="970209" y="1925508"/>
            <a:ext cx="2916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42D8CD92-E78C-E540-72F8-9F90444137E1}"/>
              </a:ext>
            </a:extLst>
          </p:cNvPr>
          <p:cNvSpPr/>
          <p:nvPr/>
        </p:nvSpPr>
        <p:spPr>
          <a:xfrm>
            <a:off x="8738870" y="3391717"/>
            <a:ext cx="2319964" cy="93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契約締結・認可登録</a:t>
            </a:r>
            <a:endParaRPr kumimoji="0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FEFB3-3F7A-FE1F-72B6-3635A4F0B538}"/>
              </a:ext>
            </a:extLst>
          </p:cNvPr>
          <p:cNvSpPr/>
          <p:nvPr/>
        </p:nvSpPr>
        <p:spPr>
          <a:xfrm>
            <a:off x="8735445" y="4388293"/>
            <a:ext cx="2319964" cy="631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BF0E848A-AD3B-D65F-51DA-BBB05DF64E93}"/>
              </a:ext>
            </a:extLst>
          </p:cNvPr>
          <p:cNvSpPr/>
          <p:nvPr/>
        </p:nvSpPr>
        <p:spPr>
          <a:xfrm>
            <a:off x="8876596" y="533826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認可確認に基づいたデータ提供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05724C7-0C60-8149-45B1-6333577224DF}"/>
              </a:ext>
            </a:extLst>
          </p:cNvPr>
          <p:cNvSpPr/>
          <p:nvPr/>
        </p:nvSpPr>
        <p:spPr>
          <a:xfrm>
            <a:off x="1202674" y="530330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データ提供依頼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414FB92-9A51-3852-94BF-4208FEA771D9}"/>
              </a:ext>
            </a:extLst>
          </p:cNvPr>
          <p:cNvSpPr/>
          <p:nvPr/>
        </p:nvSpPr>
        <p:spPr>
          <a:xfrm>
            <a:off x="1202674" y="5693147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データ取得・利用</a:t>
            </a: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B33BE42-D56F-FCD2-D629-E35F1C4C9A1A}"/>
              </a:ext>
            </a:extLst>
          </p:cNvPr>
          <p:cNvSpPr/>
          <p:nvPr/>
        </p:nvSpPr>
        <p:spPr>
          <a:xfrm>
            <a:off x="5090204" y="2466136"/>
            <a:ext cx="2160000" cy="442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データカタログ横断検索サービス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A69F236-0EAA-F4A0-966C-9696BD27B2E7}"/>
              </a:ext>
            </a:extLst>
          </p:cNvPr>
          <p:cNvSpPr/>
          <p:nvPr/>
        </p:nvSpPr>
        <p:spPr>
          <a:xfrm>
            <a:off x="1118967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データ利用企画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2BAEE9E-09DF-CD0E-9DEA-50CE3A368051}"/>
              </a:ext>
            </a:extLst>
          </p:cNvPr>
          <p:cNvSpPr/>
          <p:nvPr/>
        </p:nvSpPr>
        <p:spPr>
          <a:xfrm>
            <a:off x="8735444" y="1977165"/>
            <a:ext cx="2319964" cy="844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データ準備</a:t>
            </a:r>
            <a:endParaRPr kumimoji="0" lang="ja-JP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FC628252-27F5-4327-9F5C-116F3D0698A6}"/>
              </a:ext>
            </a:extLst>
          </p:cNvPr>
          <p:cNvCxnSpPr>
            <a:cxnSpLocks/>
          </p:cNvCxnSpPr>
          <p:nvPr/>
        </p:nvCxnSpPr>
        <p:spPr bwMode="auto">
          <a:xfrm>
            <a:off x="4806927" y="1925508"/>
            <a:ext cx="2741694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42ABC7E-369F-A31E-9927-701701700827}"/>
              </a:ext>
            </a:extLst>
          </p:cNvPr>
          <p:cNvSpPr/>
          <p:nvPr/>
        </p:nvSpPr>
        <p:spPr>
          <a:xfrm>
            <a:off x="1202674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　　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5F56ABC-7B37-51D7-7AA9-D2BC5BC67848}"/>
              </a:ext>
            </a:extLst>
          </p:cNvPr>
          <p:cNvSpPr/>
          <p:nvPr/>
        </p:nvSpPr>
        <p:spPr>
          <a:xfrm>
            <a:off x="8876596" y="21924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申請・登録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069FBD58-492A-63C5-036B-2116ECBFF905}"/>
              </a:ext>
            </a:extLst>
          </p:cNvPr>
          <p:cNvSpPr/>
          <p:nvPr/>
        </p:nvSpPr>
        <p:spPr>
          <a:xfrm>
            <a:off x="8876596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データカタログ作成・登録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CAB8EF29-2149-7CFD-4B07-9F11E5B3B709}"/>
              </a:ext>
            </a:extLst>
          </p:cNvPr>
          <p:cNvSpPr txBox="1"/>
          <p:nvPr/>
        </p:nvSpPr>
        <p:spPr>
          <a:xfrm>
            <a:off x="2615494" y="2224934"/>
            <a:ext cx="9031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契約後実施も可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3228B30A-266C-4A3C-EC3C-3ABAFEABC373}"/>
              </a:ext>
            </a:extLst>
          </p:cNvPr>
          <p:cNvSpPr/>
          <p:nvPr/>
        </p:nvSpPr>
        <p:spPr>
          <a:xfrm>
            <a:off x="1212048" y="3842738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61210C5-6DB8-CAA3-EDAD-473972C93C63}"/>
              </a:ext>
            </a:extLst>
          </p:cNvPr>
          <p:cNvSpPr/>
          <p:nvPr/>
        </p:nvSpPr>
        <p:spPr>
          <a:xfrm>
            <a:off x="1212048" y="650081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支払い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E72DA959-6EC7-44E6-4BCC-2680A5982C72}"/>
              </a:ext>
            </a:extLst>
          </p:cNvPr>
          <p:cNvSpPr/>
          <p:nvPr/>
        </p:nvSpPr>
        <p:spPr>
          <a:xfrm>
            <a:off x="8885970" y="650081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請求／入金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AE66DC7-0880-EFC1-E572-B666460F3412}"/>
              </a:ext>
            </a:extLst>
          </p:cNvPr>
          <p:cNvSpPr/>
          <p:nvPr/>
        </p:nvSpPr>
        <p:spPr>
          <a:xfrm>
            <a:off x="1202674" y="253511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データカタログ横断検索・結果確認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FD3CC234-7A77-5BE5-6B3D-56D02533DB43}"/>
              </a:ext>
            </a:extLst>
          </p:cNvPr>
          <p:cNvSpPr/>
          <p:nvPr/>
        </p:nvSpPr>
        <p:spPr>
          <a:xfrm>
            <a:off x="5090204" y="4612869"/>
            <a:ext cx="2160000" cy="591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契約締結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（データ取引市場 </a:t>
            </a:r>
            <a:r>
              <a:rPr kumimoji="1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外部サービス</a:t>
            </a:r>
            <a:r>
              <a:rPr kumimoji="1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連携）</a:t>
            </a:r>
            <a:endParaRPr kumimoji="1" lang="en-US" altLang="ja-JP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6E41EBF6-3EB2-0B20-F519-A8CB1F802A21}"/>
              </a:ext>
            </a:extLst>
          </p:cNvPr>
          <p:cNvSpPr/>
          <p:nvPr/>
        </p:nvSpPr>
        <p:spPr>
          <a:xfrm>
            <a:off x="5414288" y="4948594"/>
            <a:ext cx="1656000" cy="2028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⑤契約</a:t>
            </a:r>
          </a:p>
        </p:txBody>
      </p:sp>
      <p:sp>
        <p:nvSpPr>
          <p:cNvPr id="172" name="円柱 171">
            <a:extLst>
              <a:ext uri="{FF2B5EF4-FFF2-40B4-BE49-F238E27FC236}">
                <a16:creationId xmlns:a16="http://schemas.microsoft.com/office/drawing/2014/main" id="{C83D878A-ED4B-0B73-B825-E5ABF1EB3504}"/>
              </a:ext>
            </a:extLst>
          </p:cNvPr>
          <p:cNvSpPr/>
          <p:nvPr/>
        </p:nvSpPr>
        <p:spPr>
          <a:xfrm>
            <a:off x="6785726" y="4959694"/>
            <a:ext cx="362997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C0FEAAE-4706-B180-3901-DDD940A310A2}"/>
              </a:ext>
            </a:extLst>
          </p:cNvPr>
          <p:cNvSpPr/>
          <p:nvPr/>
        </p:nvSpPr>
        <p:spPr>
          <a:xfrm>
            <a:off x="5414288" y="560628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⑥認可管理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FD5DBECA-EE4E-1BAF-2011-8D94CEACE502}"/>
              </a:ext>
            </a:extLst>
          </p:cNvPr>
          <p:cNvSpPr/>
          <p:nvPr/>
        </p:nvSpPr>
        <p:spPr>
          <a:xfrm>
            <a:off x="5090204" y="3583100"/>
            <a:ext cx="2160000" cy="779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認証機能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55AD3F54-8AE9-87E1-804E-654F4640D68E}"/>
              </a:ext>
            </a:extLst>
          </p:cNvPr>
          <p:cNvSpPr/>
          <p:nvPr/>
        </p:nvSpPr>
        <p:spPr>
          <a:xfrm>
            <a:off x="5414288" y="3798328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</a:t>
            </a: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審査・発行</a:t>
            </a:r>
          </a:p>
        </p:txBody>
      </p:sp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E9B5DB2F-C307-5EDA-2A05-FD1FFE3AD1E0}"/>
              </a:ext>
            </a:extLst>
          </p:cNvPr>
          <p:cNvSpPr/>
          <p:nvPr/>
        </p:nvSpPr>
        <p:spPr>
          <a:xfrm>
            <a:off x="830342" y="2504179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5F59DA8-FCAC-EF6B-DDB0-88921AA22111}"/>
              </a:ext>
            </a:extLst>
          </p:cNvPr>
          <p:cNvSpPr/>
          <p:nvPr/>
        </p:nvSpPr>
        <p:spPr>
          <a:xfrm>
            <a:off x="10635216" y="2420888"/>
            <a:ext cx="619003" cy="218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カタログ公開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F992637B-1196-A968-632D-EED66F8C3ABA}"/>
              </a:ext>
            </a:extLst>
          </p:cNvPr>
          <p:cNvSpPr/>
          <p:nvPr/>
        </p:nvSpPr>
        <p:spPr>
          <a:xfrm>
            <a:off x="830342" y="5280515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9F72FD57-94B7-38EA-A6F2-F522FD7F641F}"/>
              </a:ext>
            </a:extLst>
          </p:cNvPr>
          <p:cNvSpPr/>
          <p:nvPr/>
        </p:nvSpPr>
        <p:spPr>
          <a:xfrm>
            <a:off x="830342" y="5587016"/>
            <a:ext cx="53057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WebAPP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24" name="直線矢印コネクタ 87">
            <a:extLst>
              <a:ext uri="{FF2B5EF4-FFF2-40B4-BE49-F238E27FC236}">
                <a16:creationId xmlns:a16="http://schemas.microsoft.com/office/drawing/2014/main" id="{D63FD30E-1F65-E62B-A6E0-8BE407391FD1}"/>
              </a:ext>
            </a:extLst>
          </p:cNvPr>
          <p:cNvCxnSpPr>
            <a:cxnSpLocks/>
            <a:stCxn id="161" idx="1"/>
            <a:endCxn id="175" idx="3"/>
          </p:cNvCxnSpPr>
          <p:nvPr/>
        </p:nvCxnSpPr>
        <p:spPr bwMode="auto">
          <a:xfrm rot="10800000" flipV="1">
            <a:off x="7070288" y="2284537"/>
            <a:ext cx="1806308" cy="1601144"/>
          </a:xfrm>
          <a:prstGeom prst="bentConnector3">
            <a:avLst>
              <a:gd name="adj1" fmla="val 63922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直線矢印コネクタ 87">
            <a:extLst>
              <a:ext uri="{FF2B5EF4-FFF2-40B4-BE49-F238E27FC236}">
                <a16:creationId xmlns:a16="http://schemas.microsoft.com/office/drawing/2014/main" id="{37AE7E36-2087-0648-3E9F-38D135C4626B}"/>
              </a:ext>
            </a:extLst>
          </p:cNvPr>
          <p:cNvCxnSpPr>
            <a:cxnSpLocks/>
            <a:stCxn id="160" idx="3"/>
            <a:endCxn id="175" idx="1"/>
          </p:cNvCxnSpPr>
          <p:nvPr/>
        </p:nvCxnSpPr>
        <p:spPr bwMode="auto">
          <a:xfrm>
            <a:off x="3331663" y="2284537"/>
            <a:ext cx="2082625" cy="1601144"/>
          </a:xfrm>
          <a:prstGeom prst="bentConnector3">
            <a:avLst>
              <a:gd name="adj1" fmla="val 3573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4" name="円柱 293">
            <a:extLst>
              <a:ext uri="{FF2B5EF4-FFF2-40B4-BE49-F238E27FC236}">
                <a16:creationId xmlns:a16="http://schemas.microsoft.com/office/drawing/2014/main" id="{DF1528FD-BD51-0B90-E043-514681809E1D}"/>
              </a:ext>
            </a:extLst>
          </p:cNvPr>
          <p:cNvSpPr/>
          <p:nvPr/>
        </p:nvSpPr>
        <p:spPr>
          <a:xfrm>
            <a:off x="10675604" y="5386297"/>
            <a:ext cx="501097" cy="198256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実データ</a:t>
            </a: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6B628D01-9816-374E-22FB-49709AA3F2EC}"/>
              </a:ext>
            </a:extLst>
          </p:cNvPr>
          <p:cNvSpPr/>
          <p:nvPr/>
        </p:nvSpPr>
        <p:spPr>
          <a:xfrm>
            <a:off x="1212048" y="4624674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データ利用者認証</a:t>
            </a:r>
            <a:endParaRPr kumimoji="0" lang="en-US" altLang="ja-JP" sz="9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E9354A1F-628C-8319-47F9-F68C4FEBB99F}"/>
              </a:ext>
            </a:extLst>
          </p:cNvPr>
          <p:cNvSpPr/>
          <p:nvPr/>
        </p:nvSpPr>
        <p:spPr>
          <a:xfrm>
            <a:off x="4982973" y="3464204"/>
            <a:ext cx="2358619" cy="25892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6837A1E-C137-B2C4-2D4C-0FFA890551AC}"/>
              </a:ext>
            </a:extLst>
          </p:cNvPr>
          <p:cNvSpPr txBox="1"/>
          <p:nvPr/>
        </p:nvSpPr>
        <p:spPr>
          <a:xfrm>
            <a:off x="5306309" y="3358075"/>
            <a:ext cx="1711946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契約・認証・認可機能</a:t>
            </a:r>
          </a:p>
        </p:txBody>
      </p:sp>
      <p:sp>
        <p:nvSpPr>
          <p:cNvPr id="298" name="四角形: 角を丸くする 297">
            <a:extLst>
              <a:ext uri="{FF2B5EF4-FFF2-40B4-BE49-F238E27FC236}">
                <a16:creationId xmlns:a16="http://schemas.microsoft.com/office/drawing/2014/main" id="{AD8F3A05-4DDA-8967-1553-675AAC55175F}"/>
              </a:ext>
            </a:extLst>
          </p:cNvPr>
          <p:cNvSpPr/>
          <p:nvPr/>
        </p:nvSpPr>
        <p:spPr>
          <a:xfrm>
            <a:off x="830342" y="2075021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99" name="四角形: 角を丸くする 298">
            <a:extLst>
              <a:ext uri="{FF2B5EF4-FFF2-40B4-BE49-F238E27FC236}">
                <a16:creationId xmlns:a16="http://schemas.microsoft.com/office/drawing/2014/main" id="{11F89763-3128-5A4F-DDAF-5F81915E75A6}"/>
              </a:ext>
            </a:extLst>
          </p:cNvPr>
          <p:cNvSpPr/>
          <p:nvPr/>
        </p:nvSpPr>
        <p:spPr>
          <a:xfrm>
            <a:off x="10635216" y="2086042"/>
            <a:ext cx="597704" cy="21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登録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2" name="円柱 301">
            <a:extLst>
              <a:ext uri="{FF2B5EF4-FFF2-40B4-BE49-F238E27FC236}">
                <a16:creationId xmlns:a16="http://schemas.microsoft.com/office/drawing/2014/main" id="{E455F5F8-9030-B713-E434-DB85569BAC1F}"/>
              </a:ext>
            </a:extLst>
          </p:cNvPr>
          <p:cNvSpPr/>
          <p:nvPr/>
        </p:nvSpPr>
        <p:spPr>
          <a:xfrm>
            <a:off x="6642593" y="3613977"/>
            <a:ext cx="506130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 ID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641EA314-51CE-3EAE-1FA3-359E5366A4C3}"/>
              </a:ext>
            </a:extLst>
          </p:cNvPr>
          <p:cNvSpPr/>
          <p:nvPr/>
        </p:nvSpPr>
        <p:spPr>
          <a:xfrm>
            <a:off x="5414288" y="2663381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③データカタログ横断検索</a:t>
            </a:r>
          </a:p>
        </p:txBody>
      </p:sp>
      <p:sp>
        <p:nvSpPr>
          <p:cNvPr id="304" name="円柱 303">
            <a:extLst>
              <a:ext uri="{FF2B5EF4-FFF2-40B4-BE49-F238E27FC236}">
                <a16:creationId xmlns:a16="http://schemas.microsoft.com/office/drawing/2014/main" id="{B92C8A3B-92E6-B976-DD30-A9B56414539F}"/>
              </a:ext>
            </a:extLst>
          </p:cNvPr>
          <p:cNvSpPr/>
          <p:nvPr/>
        </p:nvSpPr>
        <p:spPr>
          <a:xfrm>
            <a:off x="6744942" y="264146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5673C7D3-0343-DEFA-AF7A-E8B4C1B55B74}"/>
              </a:ext>
            </a:extLst>
          </p:cNvPr>
          <p:cNvSpPr/>
          <p:nvPr/>
        </p:nvSpPr>
        <p:spPr>
          <a:xfrm>
            <a:off x="5090204" y="1967351"/>
            <a:ext cx="2160000" cy="47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データカタログ作成ツール</a:t>
            </a: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F7F4E072-2DFF-0415-8FBB-896854BDA659}"/>
              </a:ext>
            </a:extLst>
          </p:cNvPr>
          <p:cNvSpPr/>
          <p:nvPr/>
        </p:nvSpPr>
        <p:spPr>
          <a:xfrm>
            <a:off x="5414288" y="2167760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②データカタログ作成・登録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82E43019-801E-FDA3-86F3-69D566F65BA7}"/>
              </a:ext>
            </a:extLst>
          </p:cNvPr>
          <p:cNvSpPr/>
          <p:nvPr/>
        </p:nvSpPr>
        <p:spPr>
          <a:xfrm>
            <a:off x="5090204" y="2932094"/>
            <a:ext cx="2160000" cy="409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データカタログ詳細情報取得</a:t>
            </a:r>
            <a:r>
              <a:rPr kumimoji="1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81C9A182-EDF0-4B1A-B23F-521C5EE61588}"/>
              </a:ext>
            </a:extLst>
          </p:cNvPr>
          <p:cNvSpPr/>
          <p:nvPr/>
        </p:nvSpPr>
        <p:spPr>
          <a:xfrm>
            <a:off x="5414288" y="3125303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⑦データカタログ詳細情報取得</a:t>
            </a:r>
          </a:p>
        </p:txBody>
      </p:sp>
      <p:cxnSp>
        <p:nvCxnSpPr>
          <p:cNvPr id="309" name="直線矢印コネクタ 87">
            <a:extLst>
              <a:ext uri="{FF2B5EF4-FFF2-40B4-BE49-F238E27FC236}">
                <a16:creationId xmlns:a16="http://schemas.microsoft.com/office/drawing/2014/main" id="{396BBB55-C887-BA13-C26F-C54F06EAA83C}"/>
              </a:ext>
            </a:extLst>
          </p:cNvPr>
          <p:cNvCxnSpPr>
            <a:cxnSpLocks/>
            <a:stCxn id="169" idx="3"/>
          </p:cNvCxnSpPr>
          <p:nvPr/>
        </p:nvCxnSpPr>
        <p:spPr bwMode="auto">
          <a:xfrm>
            <a:off x="3331663" y="2627182"/>
            <a:ext cx="2111465" cy="117128"/>
          </a:xfrm>
          <a:prstGeom prst="bentConnector3">
            <a:avLst>
              <a:gd name="adj1" fmla="val 287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" name="直線矢印コネクタ 87">
            <a:extLst>
              <a:ext uri="{FF2B5EF4-FFF2-40B4-BE49-F238E27FC236}">
                <a16:creationId xmlns:a16="http://schemas.microsoft.com/office/drawing/2014/main" id="{1CD32F7A-CF7E-5B42-56AD-B51D8F21C043}"/>
              </a:ext>
            </a:extLst>
          </p:cNvPr>
          <p:cNvCxnSpPr>
            <a:cxnSpLocks/>
            <a:stCxn id="162" idx="1"/>
          </p:cNvCxnSpPr>
          <p:nvPr/>
        </p:nvCxnSpPr>
        <p:spPr bwMode="auto">
          <a:xfrm rot="10800000">
            <a:off x="7074752" y="2191868"/>
            <a:ext cx="1801844" cy="435315"/>
          </a:xfrm>
          <a:prstGeom prst="bentConnector3">
            <a:avLst>
              <a:gd name="adj1" fmla="val 4196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1" name="円柱 310">
            <a:extLst>
              <a:ext uri="{FF2B5EF4-FFF2-40B4-BE49-F238E27FC236}">
                <a16:creationId xmlns:a16="http://schemas.microsoft.com/office/drawing/2014/main" id="{8845C1F4-DCFA-19B0-CE7C-CB22BD6DD2AB}"/>
              </a:ext>
            </a:extLst>
          </p:cNvPr>
          <p:cNvSpPr/>
          <p:nvPr/>
        </p:nvSpPr>
        <p:spPr>
          <a:xfrm>
            <a:off x="6751998" y="2199079"/>
            <a:ext cx="403781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95DF31CD-8E10-A664-08EA-E7F0F22CD13E}"/>
              </a:ext>
            </a:extLst>
          </p:cNvPr>
          <p:cNvSpPr/>
          <p:nvPr/>
        </p:nvSpPr>
        <p:spPr>
          <a:xfrm>
            <a:off x="1185824" y="4956363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データカタログ詳細検索・結果確認</a:t>
            </a:r>
          </a:p>
        </p:txBody>
      </p:sp>
      <p:sp>
        <p:nvSpPr>
          <p:cNvPr id="313" name="四角形: 角を丸くする 312">
            <a:extLst>
              <a:ext uri="{FF2B5EF4-FFF2-40B4-BE49-F238E27FC236}">
                <a16:creationId xmlns:a16="http://schemas.microsoft.com/office/drawing/2014/main" id="{946D219D-DA15-E933-2024-0E9A881F160D}"/>
              </a:ext>
            </a:extLst>
          </p:cNvPr>
          <p:cNvSpPr/>
          <p:nvPr/>
        </p:nvSpPr>
        <p:spPr>
          <a:xfrm>
            <a:off x="813492" y="4925423"/>
            <a:ext cx="513843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検索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14" name="直線矢印コネクタ 87">
            <a:extLst>
              <a:ext uri="{FF2B5EF4-FFF2-40B4-BE49-F238E27FC236}">
                <a16:creationId xmlns:a16="http://schemas.microsoft.com/office/drawing/2014/main" id="{E1B769C5-67E6-B1BB-A1F1-C635CCA44041}"/>
              </a:ext>
            </a:extLst>
          </p:cNvPr>
          <p:cNvCxnSpPr>
            <a:cxnSpLocks/>
            <a:stCxn id="312" idx="3"/>
            <a:endCxn id="308" idx="1"/>
          </p:cNvCxnSpPr>
          <p:nvPr/>
        </p:nvCxnSpPr>
        <p:spPr bwMode="auto">
          <a:xfrm flipV="1">
            <a:off x="3314813" y="3206232"/>
            <a:ext cx="2099475" cy="1842194"/>
          </a:xfrm>
          <a:prstGeom prst="bentConnector3">
            <a:avLst>
              <a:gd name="adj1" fmla="val 2906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5" name="直線矢印コネクタ 87">
            <a:extLst>
              <a:ext uri="{FF2B5EF4-FFF2-40B4-BE49-F238E27FC236}">
                <a16:creationId xmlns:a16="http://schemas.microsoft.com/office/drawing/2014/main" id="{B2041EB0-72C2-9E46-CCAE-6825F65C49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014100" y="2558652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6" name="円柱 315">
            <a:extLst>
              <a:ext uri="{FF2B5EF4-FFF2-40B4-BE49-F238E27FC236}">
                <a16:creationId xmlns:a16="http://schemas.microsoft.com/office/drawing/2014/main" id="{B8F4790D-9212-3912-3F79-58DEC2FA53F1}"/>
              </a:ext>
            </a:extLst>
          </p:cNvPr>
          <p:cNvSpPr/>
          <p:nvPr/>
        </p:nvSpPr>
        <p:spPr>
          <a:xfrm>
            <a:off x="6834275" y="3083346"/>
            <a:ext cx="416983" cy="242122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カタログ</a:t>
            </a:r>
            <a:endParaRPr kumimoji="1" lang="en-US" altLang="ja-JP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17" name="直線矢印コネクタ 87">
            <a:extLst>
              <a:ext uri="{FF2B5EF4-FFF2-40B4-BE49-F238E27FC236}">
                <a16:creationId xmlns:a16="http://schemas.microsoft.com/office/drawing/2014/main" id="{7FC1FBB7-C19B-5CF2-9E08-4A8196BA8D92}"/>
              </a:ext>
            </a:extLst>
          </p:cNvPr>
          <p:cNvCxnSpPr>
            <a:cxnSpLocks/>
            <a:stCxn id="311" idx="4"/>
          </p:cNvCxnSpPr>
          <p:nvPr/>
        </p:nvCxnSpPr>
        <p:spPr bwMode="auto">
          <a:xfrm>
            <a:off x="7155779" y="2320141"/>
            <a:ext cx="53977" cy="78321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23120F17-A4AA-C55F-B755-B72140D8585A}"/>
              </a:ext>
            </a:extLst>
          </p:cNvPr>
          <p:cNvSpPr/>
          <p:nvPr/>
        </p:nvSpPr>
        <p:spPr>
          <a:xfrm>
            <a:off x="5090204" y="5799427"/>
            <a:ext cx="2160000" cy="214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9" name="円柱 318">
            <a:extLst>
              <a:ext uri="{FF2B5EF4-FFF2-40B4-BE49-F238E27FC236}">
                <a16:creationId xmlns:a16="http://schemas.microsoft.com/office/drawing/2014/main" id="{9907E476-FC36-E7B4-25A7-C05F8BB4DE2F}"/>
              </a:ext>
            </a:extLst>
          </p:cNvPr>
          <p:cNvSpPr/>
          <p:nvPr/>
        </p:nvSpPr>
        <p:spPr>
          <a:xfrm>
            <a:off x="6806901" y="5609051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認可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5CAC5A4C-9BEA-949A-9A4F-7F6A6CDD2ED5}"/>
              </a:ext>
            </a:extLst>
          </p:cNvPr>
          <p:cNvSpPr/>
          <p:nvPr/>
        </p:nvSpPr>
        <p:spPr>
          <a:xfrm>
            <a:off x="5414288" y="5827202"/>
            <a:ext cx="1656000" cy="161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⑧データ交換</a:t>
            </a:r>
          </a:p>
        </p:txBody>
      </p:sp>
      <p:cxnSp>
        <p:nvCxnSpPr>
          <p:cNvPr id="321" name="直線矢印コネクタ 87">
            <a:extLst>
              <a:ext uri="{FF2B5EF4-FFF2-40B4-BE49-F238E27FC236}">
                <a16:creationId xmlns:a16="http://schemas.microsoft.com/office/drawing/2014/main" id="{C7E95D07-7261-539A-E5D5-EF23B4A679B4}"/>
              </a:ext>
            </a:extLst>
          </p:cNvPr>
          <p:cNvCxnSpPr>
            <a:cxnSpLocks/>
            <a:stCxn id="147" idx="3"/>
            <a:endCxn id="320" idx="1"/>
          </p:cNvCxnSpPr>
          <p:nvPr/>
        </p:nvCxnSpPr>
        <p:spPr bwMode="auto">
          <a:xfrm>
            <a:off x="3331663" y="5785210"/>
            <a:ext cx="2082625" cy="1229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2" name="直線矢印コネクタ 87">
            <a:extLst>
              <a:ext uri="{FF2B5EF4-FFF2-40B4-BE49-F238E27FC236}">
                <a16:creationId xmlns:a16="http://schemas.microsoft.com/office/drawing/2014/main" id="{D032252E-0B04-23CC-7FA6-52D500D4985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070288" y="5481957"/>
            <a:ext cx="1806308" cy="433690"/>
          </a:xfrm>
          <a:prstGeom prst="bentConnector3">
            <a:avLst>
              <a:gd name="adj1" fmla="val 5330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EA6325DC-150B-CEBB-7AF3-35F17F9B009E}"/>
              </a:ext>
            </a:extLst>
          </p:cNvPr>
          <p:cNvSpPr/>
          <p:nvPr/>
        </p:nvSpPr>
        <p:spPr>
          <a:xfrm>
            <a:off x="5090204" y="3999143"/>
            <a:ext cx="2160000" cy="364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A701802-A91A-E7D7-47EE-B503ED34B15C}"/>
              </a:ext>
            </a:extLst>
          </p:cNvPr>
          <p:cNvSpPr/>
          <p:nvPr/>
        </p:nvSpPr>
        <p:spPr>
          <a:xfrm>
            <a:off x="5414288" y="4025978"/>
            <a:ext cx="1656000" cy="298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④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IdP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等ユーザ認証</a:t>
            </a:r>
            <a:endParaRPr kumimoji="0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（データ利用者認証）</a:t>
            </a:r>
          </a:p>
        </p:txBody>
      </p:sp>
      <p:cxnSp>
        <p:nvCxnSpPr>
          <p:cNvPr id="326" name="直線矢印コネクタ 87">
            <a:extLst>
              <a:ext uri="{FF2B5EF4-FFF2-40B4-BE49-F238E27FC236}">
                <a16:creationId xmlns:a16="http://schemas.microsoft.com/office/drawing/2014/main" id="{5671659E-A39F-6FE4-7031-487C5A5B8AAE}"/>
              </a:ext>
            </a:extLst>
          </p:cNvPr>
          <p:cNvCxnSpPr>
            <a:cxnSpLocks/>
            <a:stCxn id="295" idx="3"/>
            <a:endCxn id="325" idx="1"/>
          </p:cNvCxnSpPr>
          <p:nvPr/>
        </p:nvCxnSpPr>
        <p:spPr bwMode="auto">
          <a:xfrm flipV="1">
            <a:off x="3341037" y="4175404"/>
            <a:ext cx="2073251" cy="541333"/>
          </a:xfrm>
          <a:prstGeom prst="bentConnector3">
            <a:avLst>
              <a:gd name="adj1" fmla="val 62496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648E342A-A23A-8046-124D-341E3810B336}"/>
              </a:ext>
            </a:extLst>
          </p:cNvPr>
          <p:cNvSpPr/>
          <p:nvPr/>
        </p:nvSpPr>
        <p:spPr>
          <a:xfrm>
            <a:off x="8876596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132AAECE-54FC-6DA9-0CF6-0367129747E6}"/>
              </a:ext>
            </a:extLst>
          </p:cNvPr>
          <p:cNvSpPr/>
          <p:nvPr/>
        </p:nvSpPr>
        <p:spPr>
          <a:xfrm>
            <a:off x="1202674" y="618154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履行記録管理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332" name="四角形: 角を丸くする 331">
            <a:extLst>
              <a:ext uri="{FF2B5EF4-FFF2-40B4-BE49-F238E27FC236}">
                <a16:creationId xmlns:a16="http://schemas.microsoft.com/office/drawing/2014/main" id="{4DD4140E-2906-4BBF-0C77-E3FE1AF25078}"/>
              </a:ext>
            </a:extLst>
          </p:cNvPr>
          <p:cNvSpPr/>
          <p:nvPr/>
        </p:nvSpPr>
        <p:spPr>
          <a:xfrm>
            <a:off x="830342" y="6093296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3" name="四角形: 角を丸くする 332">
            <a:extLst>
              <a:ext uri="{FF2B5EF4-FFF2-40B4-BE49-F238E27FC236}">
                <a16:creationId xmlns:a16="http://schemas.microsoft.com/office/drawing/2014/main" id="{791FB94D-FC83-375F-E40F-B51246ED39CE}"/>
              </a:ext>
            </a:extLst>
          </p:cNvPr>
          <p:cNvSpPr/>
          <p:nvPr/>
        </p:nvSpPr>
        <p:spPr>
          <a:xfrm>
            <a:off x="10576263" y="6109799"/>
            <a:ext cx="677956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7F1C0745-D520-1E72-A122-36873B343217}"/>
              </a:ext>
            </a:extLst>
          </p:cNvPr>
          <p:cNvSpPr/>
          <p:nvPr/>
        </p:nvSpPr>
        <p:spPr>
          <a:xfrm>
            <a:off x="5090204" y="6138792"/>
            <a:ext cx="2160000" cy="45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来歴管理機能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07E4A2A5-3FAB-8EEE-081E-513985FBE142}"/>
              </a:ext>
            </a:extLst>
          </p:cNvPr>
          <p:cNvSpPr/>
          <p:nvPr/>
        </p:nvSpPr>
        <p:spPr>
          <a:xfrm>
            <a:off x="5414288" y="6351479"/>
            <a:ext cx="1656000" cy="174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⑨来歴管理</a:t>
            </a:r>
          </a:p>
        </p:txBody>
      </p:sp>
      <p:sp>
        <p:nvSpPr>
          <p:cNvPr id="336" name="円柱 335">
            <a:extLst>
              <a:ext uri="{FF2B5EF4-FFF2-40B4-BE49-F238E27FC236}">
                <a16:creationId xmlns:a16="http://schemas.microsoft.com/office/drawing/2014/main" id="{C78B69EA-83EF-5030-7B99-760DAE3FF91A}"/>
              </a:ext>
            </a:extLst>
          </p:cNvPr>
          <p:cNvSpPr/>
          <p:nvPr/>
        </p:nvSpPr>
        <p:spPr>
          <a:xfrm>
            <a:off x="6806901" y="6367590"/>
            <a:ext cx="341822" cy="210254"/>
          </a:xfrm>
          <a:prstGeom prst="can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</a:p>
        </p:txBody>
      </p:sp>
      <p:cxnSp>
        <p:nvCxnSpPr>
          <p:cNvPr id="337" name="直線矢印コネクタ 87">
            <a:extLst>
              <a:ext uri="{FF2B5EF4-FFF2-40B4-BE49-F238E27FC236}">
                <a16:creationId xmlns:a16="http://schemas.microsoft.com/office/drawing/2014/main" id="{7DC613CD-1E0A-9194-0E32-F456D6C72136}"/>
              </a:ext>
            </a:extLst>
          </p:cNvPr>
          <p:cNvCxnSpPr>
            <a:cxnSpLocks/>
            <a:endCxn id="335" idx="1"/>
          </p:cNvCxnSpPr>
          <p:nvPr/>
        </p:nvCxnSpPr>
        <p:spPr bwMode="auto">
          <a:xfrm>
            <a:off x="3331663" y="6273605"/>
            <a:ext cx="2082625" cy="1652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8" name="直線矢印コネクタ 87">
            <a:extLst>
              <a:ext uri="{FF2B5EF4-FFF2-40B4-BE49-F238E27FC236}">
                <a16:creationId xmlns:a16="http://schemas.microsoft.com/office/drawing/2014/main" id="{060C23F9-565B-D80F-1046-BB161BD07090}"/>
              </a:ext>
            </a:extLst>
          </p:cNvPr>
          <p:cNvCxnSpPr>
            <a:cxnSpLocks/>
            <a:endCxn id="336" idx="4"/>
          </p:cNvCxnSpPr>
          <p:nvPr/>
        </p:nvCxnSpPr>
        <p:spPr bwMode="auto">
          <a:xfrm rot="10800000" flipV="1">
            <a:off x="7148724" y="6273605"/>
            <a:ext cx="1727875" cy="199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9" name="直線矢印コネクタ 87">
            <a:extLst>
              <a:ext uri="{FF2B5EF4-FFF2-40B4-BE49-F238E27FC236}">
                <a16:creationId xmlns:a16="http://schemas.microsoft.com/office/drawing/2014/main" id="{F01796E1-EB77-6587-D787-86D7287B8F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1663" y="5246192"/>
            <a:ext cx="4154922" cy="149176"/>
          </a:xfrm>
          <a:prstGeom prst="bentConnector3">
            <a:avLst>
              <a:gd name="adj1" fmla="val 24783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0" name="直線矢印コネクタ 87">
            <a:extLst>
              <a:ext uri="{FF2B5EF4-FFF2-40B4-BE49-F238E27FC236}">
                <a16:creationId xmlns:a16="http://schemas.microsoft.com/office/drawing/2014/main" id="{4E2EACDE-B9D2-2E9E-1746-B0677011636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56516" y="4942740"/>
            <a:ext cx="1708905" cy="771433"/>
          </a:xfrm>
          <a:prstGeom prst="bentConnector3">
            <a:avLst>
              <a:gd name="adj1" fmla="val 4201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83891F4E-4B0D-01F1-06FA-FB38F8EE853D}"/>
              </a:ext>
            </a:extLst>
          </p:cNvPr>
          <p:cNvSpPr/>
          <p:nvPr/>
        </p:nvSpPr>
        <p:spPr>
          <a:xfrm>
            <a:off x="8876596" y="4797152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提供依頼データの認可確認</a:t>
            </a:r>
          </a:p>
        </p:txBody>
      </p:sp>
      <p:cxnSp>
        <p:nvCxnSpPr>
          <p:cNvPr id="342" name="直線矢印コネクタ 87">
            <a:extLst>
              <a:ext uri="{FF2B5EF4-FFF2-40B4-BE49-F238E27FC236}">
                <a16:creationId xmlns:a16="http://schemas.microsoft.com/office/drawing/2014/main" id="{1E57E5E2-3EA5-9742-CAAF-0D748FBA10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204438" y="4827367"/>
            <a:ext cx="1662465" cy="41807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89BF7F49-5FAC-75F0-ECEC-BB25E15E3692}"/>
              </a:ext>
            </a:extLst>
          </p:cNvPr>
          <p:cNvSpPr/>
          <p:nvPr/>
        </p:nvSpPr>
        <p:spPr>
          <a:xfrm>
            <a:off x="1210735" y="410970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71E61EED-769C-5425-5BE3-52E2D02B3722}"/>
              </a:ext>
            </a:extLst>
          </p:cNvPr>
          <p:cNvSpPr/>
          <p:nvPr/>
        </p:nvSpPr>
        <p:spPr>
          <a:xfrm>
            <a:off x="8844246" y="3604915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契約書作成調整・押印</a:t>
            </a:r>
          </a:p>
        </p:txBody>
      </p:sp>
      <p:sp>
        <p:nvSpPr>
          <p:cNvPr id="348" name="四角形: 角を丸くする 347">
            <a:extLst>
              <a:ext uri="{FF2B5EF4-FFF2-40B4-BE49-F238E27FC236}">
                <a16:creationId xmlns:a16="http://schemas.microsoft.com/office/drawing/2014/main" id="{72AF4A3C-B082-9171-12CB-77106871F1EE}"/>
              </a:ext>
            </a:extLst>
          </p:cNvPr>
          <p:cNvSpPr/>
          <p:nvPr/>
        </p:nvSpPr>
        <p:spPr>
          <a:xfrm>
            <a:off x="10748500" y="3528203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2" name="直線矢印コネクタ 87">
            <a:extLst>
              <a:ext uri="{FF2B5EF4-FFF2-40B4-BE49-F238E27FC236}">
                <a16:creationId xmlns:a16="http://schemas.microsoft.com/office/drawing/2014/main" id="{B8760113-DB33-F7DB-E8E9-4AFCECF3268C}"/>
              </a:ext>
            </a:extLst>
          </p:cNvPr>
          <p:cNvCxnSpPr>
            <a:cxnSpLocks/>
            <a:stCxn id="347" idx="1"/>
          </p:cNvCxnSpPr>
          <p:nvPr/>
        </p:nvCxnSpPr>
        <p:spPr bwMode="auto">
          <a:xfrm rot="10800000" flipV="1">
            <a:off x="7124666" y="3696978"/>
            <a:ext cx="1719580" cy="1394728"/>
          </a:xfrm>
          <a:prstGeom prst="bentConnector3">
            <a:avLst>
              <a:gd name="adj1" fmla="val 7935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3" name="直線矢印コネクタ 87">
            <a:extLst>
              <a:ext uri="{FF2B5EF4-FFF2-40B4-BE49-F238E27FC236}">
                <a16:creationId xmlns:a16="http://schemas.microsoft.com/office/drawing/2014/main" id="{58ED9907-94BA-8F43-C335-2550E7F2063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131970" y="3195417"/>
            <a:ext cx="2092880" cy="1845935"/>
          </a:xfrm>
          <a:prstGeom prst="bentConnector3">
            <a:avLst>
              <a:gd name="adj1" fmla="val 64564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2164D59-5D78-42A9-3C68-9E3BFC1657AA}"/>
              </a:ext>
            </a:extLst>
          </p:cNvPr>
          <p:cNvSpPr/>
          <p:nvPr/>
        </p:nvSpPr>
        <p:spPr>
          <a:xfrm>
            <a:off x="8876596" y="3100859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提示</a:t>
            </a:r>
          </a:p>
        </p:txBody>
      </p:sp>
      <p:sp>
        <p:nvSpPr>
          <p:cNvPr id="179" name="四角形: 角を丸くする 178">
            <a:extLst>
              <a:ext uri="{FF2B5EF4-FFF2-40B4-BE49-F238E27FC236}">
                <a16:creationId xmlns:a16="http://schemas.microsoft.com/office/drawing/2014/main" id="{0B6FDCDA-40A2-19C6-51AF-4FE1D22CCA07}"/>
              </a:ext>
            </a:extLst>
          </p:cNvPr>
          <p:cNvSpPr/>
          <p:nvPr/>
        </p:nvSpPr>
        <p:spPr>
          <a:xfrm>
            <a:off x="10753120" y="2994688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4" name="四角形: メモ 353">
            <a:extLst>
              <a:ext uri="{FF2B5EF4-FFF2-40B4-BE49-F238E27FC236}">
                <a16:creationId xmlns:a16="http://schemas.microsoft.com/office/drawing/2014/main" id="{EE3E8A9F-DEA7-D72D-1C2E-4B545E569F3B}"/>
              </a:ext>
            </a:extLst>
          </p:cNvPr>
          <p:cNvSpPr/>
          <p:nvPr/>
        </p:nvSpPr>
        <p:spPr bwMode="auto">
          <a:xfrm>
            <a:off x="8483819" y="2938837"/>
            <a:ext cx="543962" cy="281259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利用条件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5" name="直線矢印コネクタ 87">
            <a:extLst>
              <a:ext uri="{FF2B5EF4-FFF2-40B4-BE49-F238E27FC236}">
                <a16:creationId xmlns:a16="http://schemas.microsoft.com/office/drawing/2014/main" id="{3BB30404-7BD9-A289-60A0-40B13A92ADFD}"/>
              </a:ext>
            </a:extLst>
          </p:cNvPr>
          <p:cNvCxnSpPr>
            <a:cxnSpLocks/>
            <a:stCxn id="166" idx="3"/>
          </p:cNvCxnSpPr>
          <p:nvPr/>
        </p:nvCxnSpPr>
        <p:spPr bwMode="auto">
          <a:xfrm>
            <a:off x="3341037" y="3934801"/>
            <a:ext cx="2057683" cy="1152261"/>
          </a:xfrm>
          <a:prstGeom prst="bentConnector3">
            <a:avLst>
              <a:gd name="adj1" fmla="val 4027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直線矢印コネクタ 87">
            <a:extLst>
              <a:ext uri="{FF2B5EF4-FFF2-40B4-BE49-F238E27FC236}">
                <a16:creationId xmlns:a16="http://schemas.microsoft.com/office/drawing/2014/main" id="{95A6B699-5E34-2AFE-F3F7-24710D93B46C}"/>
              </a:ext>
            </a:extLst>
          </p:cNvPr>
          <p:cNvCxnSpPr>
            <a:cxnSpLocks/>
          </p:cNvCxnSpPr>
          <p:nvPr/>
        </p:nvCxnSpPr>
        <p:spPr bwMode="auto">
          <a:xfrm>
            <a:off x="3052568" y="3180123"/>
            <a:ext cx="2357525" cy="1827859"/>
          </a:xfrm>
          <a:prstGeom prst="bentConnector3">
            <a:avLst>
              <a:gd name="adj1" fmla="val 50808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C237DF2D-6A64-42E3-613A-C0723CB6C226}"/>
              </a:ext>
            </a:extLst>
          </p:cNvPr>
          <p:cNvSpPr/>
          <p:nvPr/>
        </p:nvSpPr>
        <p:spPr>
          <a:xfrm>
            <a:off x="1202674" y="3082506"/>
            <a:ext cx="2128989" cy="18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契約条件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データ利用条件等</a:t>
            </a: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03164018-FFF5-CB41-CDF0-BCB818C5406F}"/>
              </a:ext>
            </a:extLst>
          </p:cNvPr>
          <p:cNvSpPr/>
          <p:nvPr/>
        </p:nvSpPr>
        <p:spPr>
          <a:xfrm>
            <a:off x="830342" y="3001444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7" name="四角形: メモ 356">
            <a:extLst>
              <a:ext uri="{FF2B5EF4-FFF2-40B4-BE49-F238E27FC236}">
                <a16:creationId xmlns:a16="http://schemas.microsoft.com/office/drawing/2014/main" id="{C3CD875F-9D03-1C7B-32BC-3EB7C9843EEF}"/>
              </a:ext>
            </a:extLst>
          </p:cNvPr>
          <p:cNvSpPr/>
          <p:nvPr/>
        </p:nvSpPr>
        <p:spPr bwMode="auto">
          <a:xfrm>
            <a:off x="3124322" y="2923797"/>
            <a:ext cx="543962" cy="281259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契約内容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58" name="直線矢印コネクタ 87">
            <a:extLst>
              <a:ext uri="{FF2B5EF4-FFF2-40B4-BE49-F238E27FC236}">
                <a16:creationId xmlns:a16="http://schemas.microsoft.com/office/drawing/2014/main" id="{2A402F98-992F-9E5F-8B79-BA02328CC9E2}"/>
              </a:ext>
            </a:extLst>
          </p:cNvPr>
          <p:cNvCxnSpPr>
            <a:cxnSpLocks/>
            <a:stCxn id="345" idx="3"/>
          </p:cNvCxnSpPr>
          <p:nvPr/>
        </p:nvCxnSpPr>
        <p:spPr bwMode="auto">
          <a:xfrm>
            <a:off x="3339724" y="4201772"/>
            <a:ext cx="2065685" cy="946603"/>
          </a:xfrm>
          <a:prstGeom prst="bentConnector3">
            <a:avLst>
              <a:gd name="adj1" fmla="val 3639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2CBB9A53-15B1-A453-2950-0688F50DCCAD}"/>
              </a:ext>
            </a:extLst>
          </p:cNvPr>
          <p:cNvSpPr/>
          <p:nvPr/>
        </p:nvSpPr>
        <p:spPr>
          <a:xfrm>
            <a:off x="5380367" y="5230018"/>
            <a:ext cx="1644250" cy="18502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cxnSp>
        <p:nvCxnSpPr>
          <p:cNvPr id="360" name="直線矢印コネクタ 87">
            <a:extLst>
              <a:ext uri="{FF2B5EF4-FFF2-40B4-BE49-F238E27FC236}">
                <a16:creationId xmlns:a16="http://schemas.microsoft.com/office/drawing/2014/main" id="{6A79A819-A8C5-8C84-F42B-8C2A133A67C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366125" y="5309993"/>
            <a:ext cx="257886" cy="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四角形: メモ 360">
            <a:extLst>
              <a:ext uri="{FF2B5EF4-FFF2-40B4-BE49-F238E27FC236}">
                <a16:creationId xmlns:a16="http://schemas.microsoft.com/office/drawing/2014/main" id="{7582D79C-6E54-EB35-0A07-793D7CA5621E}"/>
              </a:ext>
            </a:extLst>
          </p:cNvPr>
          <p:cNvSpPr/>
          <p:nvPr/>
        </p:nvSpPr>
        <p:spPr bwMode="auto">
          <a:xfrm>
            <a:off x="8771179" y="5517232"/>
            <a:ext cx="595680" cy="323473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限定提供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983846DC-3E71-5F07-99E3-820B0A2307AF}"/>
              </a:ext>
            </a:extLst>
          </p:cNvPr>
          <p:cNvSpPr/>
          <p:nvPr/>
        </p:nvSpPr>
        <p:spPr>
          <a:xfrm>
            <a:off x="839716" y="3832261"/>
            <a:ext cx="501097" cy="172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APP</a:t>
            </a:r>
            <a:endParaRPr kumimoji="1" lang="ja-JP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C72D23AD-B90A-E502-BE55-1E8F9A5389A0}"/>
              </a:ext>
            </a:extLst>
          </p:cNvPr>
          <p:cNvSpPr/>
          <p:nvPr/>
        </p:nvSpPr>
        <p:spPr>
          <a:xfrm rot="5400000">
            <a:off x="-254669" y="3340140"/>
            <a:ext cx="142694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36" name="矢印: 五方向 135">
            <a:extLst>
              <a:ext uri="{FF2B5EF4-FFF2-40B4-BE49-F238E27FC236}">
                <a16:creationId xmlns:a16="http://schemas.microsoft.com/office/drawing/2014/main" id="{BC86ED2C-0B9A-5DF3-D500-66E6B9E3AB21}"/>
              </a:ext>
            </a:extLst>
          </p:cNvPr>
          <p:cNvSpPr/>
          <p:nvPr/>
        </p:nvSpPr>
        <p:spPr>
          <a:xfrm rot="5400000">
            <a:off x="-277704" y="4867877"/>
            <a:ext cx="1473011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39" name="矢印: 五方向 138">
            <a:extLst>
              <a:ext uri="{FF2B5EF4-FFF2-40B4-BE49-F238E27FC236}">
                <a16:creationId xmlns:a16="http://schemas.microsoft.com/office/drawing/2014/main" id="{8C0CAA67-7D1B-1C57-67FD-B4C92C3D58C9}"/>
              </a:ext>
            </a:extLst>
          </p:cNvPr>
          <p:cNvSpPr/>
          <p:nvPr/>
        </p:nvSpPr>
        <p:spPr>
          <a:xfrm rot="5400000">
            <a:off x="202693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40" name="矢印: 五方向 139">
            <a:extLst>
              <a:ext uri="{FF2B5EF4-FFF2-40B4-BE49-F238E27FC236}">
                <a16:creationId xmlns:a16="http://schemas.microsoft.com/office/drawing/2014/main" id="{B33EC000-5E52-22E4-543A-5C27AED675F9}"/>
              </a:ext>
            </a:extLst>
          </p:cNvPr>
          <p:cNvSpPr/>
          <p:nvPr/>
        </p:nvSpPr>
        <p:spPr>
          <a:xfrm rot="5400000">
            <a:off x="10890756" y="3340141"/>
            <a:ext cx="1426938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契約</a:t>
            </a:r>
          </a:p>
        </p:txBody>
      </p:sp>
      <p:sp>
        <p:nvSpPr>
          <p:cNvPr id="180" name="矢印: 五方向 179">
            <a:extLst>
              <a:ext uri="{FF2B5EF4-FFF2-40B4-BE49-F238E27FC236}">
                <a16:creationId xmlns:a16="http://schemas.microsoft.com/office/drawing/2014/main" id="{DB5E4F7D-469B-EE11-C6D7-AAF377634FE5}"/>
              </a:ext>
            </a:extLst>
          </p:cNvPr>
          <p:cNvSpPr/>
          <p:nvPr/>
        </p:nvSpPr>
        <p:spPr>
          <a:xfrm rot="5400000">
            <a:off x="10867720" y="4867877"/>
            <a:ext cx="1473010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</a:p>
        </p:txBody>
      </p:sp>
      <p:sp>
        <p:nvSpPr>
          <p:cNvPr id="184" name="矢印: 五方向 183">
            <a:extLst>
              <a:ext uri="{FF2B5EF4-FFF2-40B4-BE49-F238E27FC236}">
                <a16:creationId xmlns:a16="http://schemas.microsoft.com/office/drawing/2014/main" id="{76BE171C-B554-9F0E-937B-F133852C3CE1}"/>
              </a:ext>
            </a:extLst>
          </p:cNvPr>
          <p:cNvSpPr/>
          <p:nvPr/>
        </p:nvSpPr>
        <p:spPr>
          <a:xfrm rot="5400000">
            <a:off x="11348116" y="5932232"/>
            <a:ext cx="512215" cy="513843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来歴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確認</a:t>
            </a:r>
          </a:p>
        </p:txBody>
      </p:sp>
      <p:sp>
        <p:nvSpPr>
          <p:cNvPr id="185" name="矢印: 五方向 184">
            <a:extLst>
              <a:ext uri="{FF2B5EF4-FFF2-40B4-BE49-F238E27FC236}">
                <a16:creationId xmlns:a16="http://schemas.microsoft.com/office/drawing/2014/main" id="{9CD60085-2B88-D8BB-305B-50F2D5A40EBA}"/>
              </a:ext>
            </a:extLst>
          </p:cNvPr>
          <p:cNvSpPr/>
          <p:nvPr/>
        </p:nvSpPr>
        <p:spPr>
          <a:xfrm rot="5400000">
            <a:off x="11180441" y="212666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準備</a:t>
            </a:r>
          </a:p>
        </p:txBody>
      </p:sp>
      <p:sp>
        <p:nvSpPr>
          <p:cNvPr id="187" name="矢印: 五方向 186">
            <a:extLst>
              <a:ext uri="{FF2B5EF4-FFF2-40B4-BE49-F238E27FC236}">
                <a16:creationId xmlns:a16="http://schemas.microsoft.com/office/drawing/2014/main" id="{93AEE349-2ECA-A554-F371-7520859D30B1}"/>
              </a:ext>
            </a:extLst>
          </p:cNvPr>
          <p:cNvSpPr/>
          <p:nvPr/>
        </p:nvSpPr>
        <p:spPr>
          <a:xfrm rot="5400000">
            <a:off x="35017" y="2144027"/>
            <a:ext cx="847565" cy="513843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企画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B3F4A3B7-CD38-9147-CD38-8DAA2684AEEB}"/>
              </a:ext>
            </a:extLst>
          </p:cNvPr>
          <p:cNvSpPr/>
          <p:nvPr/>
        </p:nvSpPr>
        <p:spPr>
          <a:xfrm>
            <a:off x="10151510" y="286335"/>
            <a:ext cx="1800000" cy="285078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6B20752C-52B7-76DB-7B31-2045AFF28844}"/>
              </a:ext>
            </a:extLst>
          </p:cNvPr>
          <p:cNvGrpSpPr/>
          <p:nvPr/>
        </p:nvGrpSpPr>
        <p:grpSpPr>
          <a:xfrm>
            <a:off x="948560" y="1293230"/>
            <a:ext cx="10619274" cy="396000"/>
            <a:chOff x="335361" y="1292434"/>
            <a:chExt cx="10188000" cy="396000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D587102-0F7C-14E0-1774-7EF0E23BC31C}"/>
                </a:ext>
              </a:extLst>
            </p:cNvPr>
            <p:cNvSpPr/>
            <p:nvPr/>
          </p:nvSpPr>
          <p:spPr>
            <a:xfrm>
              <a:off x="335361" y="1292434"/>
              <a:ext cx="1018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0098629E-7AEE-7339-E954-B5D4102F770A}"/>
                </a:ext>
              </a:extLst>
            </p:cNvPr>
            <p:cNvSpPr txBox="1"/>
            <p:nvPr/>
          </p:nvSpPr>
          <p:spPr>
            <a:xfrm>
              <a:off x="335361" y="1375018"/>
              <a:ext cx="4706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F2F60F4A-5CF9-7719-5FDD-3B9E424259A6}"/>
                </a:ext>
              </a:extLst>
            </p:cNvPr>
            <p:cNvSpPr/>
            <p:nvPr/>
          </p:nvSpPr>
          <p:spPr>
            <a:xfrm>
              <a:off x="7086895" y="1321157"/>
              <a:ext cx="3358738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 のみ使用し「オープンデータ」、「限定提供データ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」では使用しない機能</a:t>
              </a: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D9CF7267-04A6-214A-5FFF-FE005ADB1A19}"/>
                </a:ext>
              </a:extLst>
            </p:cNvPr>
            <p:cNvSpPr/>
            <p:nvPr/>
          </p:nvSpPr>
          <p:spPr>
            <a:xfrm>
              <a:off x="813492" y="1321157"/>
              <a:ext cx="318569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「オープンデータ」、「限定提供データ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CF41172F-94C3-1707-F447-A7A249848F99}"/>
                </a:ext>
              </a:extLst>
            </p:cNvPr>
            <p:cNvSpPr/>
            <p:nvPr/>
          </p:nvSpPr>
          <p:spPr>
            <a:xfrm>
              <a:off x="4067038" y="1321157"/>
              <a:ext cx="295200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取引市場を利用しない場合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」、「限定提供データ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取引市場を利用する場合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 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」にて使用する機能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8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4">
            <a:extLst>
              <a:ext uri="{FF2B5EF4-FFF2-40B4-BE49-F238E27FC236}">
                <a16:creationId xmlns:a16="http://schemas.microsoft.com/office/drawing/2014/main" id="{85D45BB6-7018-4F79-9593-74AD8B2E112B}"/>
              </a:ext>
            </a:extLst>
          </p:cNvPr>
          <p:cNvSpPr txBox="1">
            <a:spLocks/>
          </p:cNvSpPr>
          <p:nvPr/>
        </p:nvSpPr>
        <p:spPr>
          <a:xfrm>
            <a:off x="583625" y="3687125"/>
            <a:ext cx="11320812" cy="205927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戦略的イノベーション創造プログラム（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）第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期／ビッグデータ・</a:t>
            </a:r>
            <a:r>
              <a:rPr lang="en-US" altLang="ja-JP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を活用したサイバー空間基盤技術</a:t>
            </a:r>
            <a:endParaRPr lang="en-US" altLang="ja-JP" sz="16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883161">
              <a:defRPr/>
            </a:pP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技術を用いたメタデータの構造化を核とした分野間データ連携基盤技術の研究開発と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648693">
              <a:defRPr/>
            </a:pP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時空間ビッグデータアプリケーションによる実証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 defTabSz="883161">
              <a:defRPr/>
            </a:pPr>
            <a:r>
              <a:rPr lang="en-US" altLang="ja-JP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6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ー分野・組織を超えたデータ活用とサービス提供を実現する基盤の研究</a:t>
            </a:r>
            <a:endParaRPr lang="en-US" altLang="ja-JP" sz="16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4">
            <a:extLst>
              <a:ext uri="{FF2B5EF4-FFF2-40B4-BE49-F238E27FC236}">
                <a16:creationId xmlns:a16="http://schemas.microsoft.com/office/drawing/2014/main" id="{BC8D4DF5-2DEF-F94D-93FC-6DBD657F54DC}"/>
              </a:ext>
            </a:extLst>
          </p:cNvPr>
          <p:cNvSpPr txBox="1">
            <a:spLocks/>
          </p:cNvSpPr>
          <p:nvPr/>
        </p:nvSpPr>
        <p:spPr>
          <a:xfrm>
            <a:off x="583625" y="1988840"/>
            <a:ext cx="10761358" cy="2264027"/>
          </a:xfrm>
          <a:prstGeom prst="rect">
            <a:avLst/>
          </a:prstGeom>
        </p:spPr>
        <p:txBody>
          <a:bodyPr vert="horz" lIns="112542" tIns="56271" rIns="112542" bIns="5627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SIP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分野間データ連携基盤の技術紹介</a:t>
            </a:r>
          </a:p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(CADDE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識別・認証・認可」ガイドライン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)</a:t>
            </a: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　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FY22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72 Black" panose="020B0A04030603020204" pitchFamily="34" charset="0"/>
              </a:rPr>
              <a:t>） 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F843E-A9D3-4758-A919-DEBF706398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491" y="174625"/>
            <a:ext cx="11367334" cy="482600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4785E2-2C22-4F71-97E1-CF6E0D99E40D}"/>
              </a:ext>
            </a:extLst>
          </p:cNvPr>
          <p:cNvSpPr/>
          <p:nvPr/>
        </p:nvSpPr>
        <p:spPr>
          <a:xfrm>
            <a:off x="313490" y="692696"/>
            <a:ext cx="7992000" cy="59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第１章　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  <a:endParaRPr lang="en-US" altLang="ja-JP" sz="12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分野間のデータ流通を実現する基盤（現状と目指すべき仕組み）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分野間データ連携基盤の構成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一般的なデータ連携の各業務フェーズと本書の対象範囲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  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におけるデータ連携での契約・認可業務の流れ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におけるデータ連携対象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オープンデータにおける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６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コネクタを用いたデータ連携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エンティティ観点での動作概要と業務要件（限定提供データ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　　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８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ユースケース（限定提供データ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第２章　</a:t>
            </a:r>
            <a:r>
              <a:rPr lang="en-US" altLang="ja-JP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b="1" dirty="0">
                <a:latin typeface="Meiryo UI"/>
                <a:ea typeface="Meiryo UI"/>
              </a:rPr>
              <a:t>ID</a:t>
            </a:r>
            <a:r>
              <a:rPr lang="ja-JP" altLang="en-US" sz="1200" b="1" dirty="0">
                <a:latin typeface="Meiryo UI"/>
                <a:ea typeface="Meiryo UI"/>
              </a:rPr>
              <a:t>識別・認証・認可」の機能概説</a:t>
            </a:r>
            <a:endParaRPr lang="en-US" altLang="ja-JP" sz="1200" b="1" dirty="0">
              <a:latin typeface="Meiryo UI"/>
              <a:ea typeface="Meiryo UI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業務の流れに沿った契約・認証・認可機能の位置づけ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オープンデータにおける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システム観点での業務の流れ（オープンデータ）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CADDE 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識別・認証・認可」機能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システム観点での動作概要と機能要件（限定提供データ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機能を用いたデータ取得の概要（限定提供データ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　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システム観点での業務の流れ（限定提供データ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3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385DCF-21C3-4469-8EF8-FBBA077CE2B9}"/>
              </a:ext>
            </a:extLst>
          </p:cNvPr>
          <p:cNvSpPr txBox="1"/>
          <p:nvPr/>
        </p:nvSpPr>
        <p:spPr>
          <a:xfrm>
            <a:off x="1177299" y="2204864"/>
            <a:ext cx="9837401" cy="2517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章　</a:t>
            </a:r>
            <a:r>
              <a:rPr lang="en-US" altLang="ja-JP" sz="3939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3939" dirty="0">
                <a:latin typeface="Meiryo UI"/>
                <a:ea typeface="Meiryo UI"/>
              </a:rPr>
              <a:t>分野間データ連携基盤と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r>
              <a:rPr lang="ja-JP" altLang="en-US" sz="3939" dirty="0">
                <a:latin typeface="Meiryo UI"/>
                <a:ea typeface="Meiryo UI"/>
              </a:rPr>
              <a:t>契約・認可に係る業務の概要</a:t>
            </a:r>
            <a:endParaRPr lang="en-US" altLang="ja-JP" sz="3939" dirty="0">
              <a:latin typeface="Meiryo UI"/>
              <a:ea typeface="Meiryo UI"/>
            </a:endParaRPr>
          </a:p>
          <a:p>
            <a:pPr algn="ctr"/>
            <a:endParaRPr lang="en-US" altLang="ja-JP" sz="3939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01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775115-806A-49EC-91AA-C2DFFEB0BA97}"/>
              </a:ext>
            </a:extLst>
          </p:cNvPr>
          <p:cNvSpPr/>
          <p:nvPr/>
        </p:nvSpPr>
        <p:spPr>
          <a:xfrm>
            <a:off x="254925" y="658180"/>
            <a:ext cx="11682150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データ連携の現状は、組織内・業界内に閉じてデータが活用されており、他分野との連携が困難な状況。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分野間をデータ連携する基盤が整備されることによって、分野を超えてデータを発見・契約・取得・活用ができるようになり、</a:t>
            </a:r>
            <a:b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既存のサービスが高度化するだけでなく、新しいサービスや産業の創出促進が期待される。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以降「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CADDE*</a:t>
            </a:r>
            <a:r>
              <a:rPr lang="en-US" altLang="ja-JP" sz="1600" baseline="30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ジャッデ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」と呼ぶ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は、データの「発見」、「契約」、「安全に取得・活用」の</a:t>
            </a:r>
            <a:b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共通機能・サービスを提供し、分野を横断したデータ連携を実現。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A904B08-93FA-42A3-881D-D75A27C43923}"/>
              </a:ext>
            </a:extLst>
          </p:cNvPr>
          <p:cNvSpPr/>
          <p:nvPr/>
        </p:nvSpPr>
        <p:spPr>
          <a:xfrm>
            <a:off x="6049796" y="2022373"/>
            <a:ext cx="5887279" cy="4638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b="1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3B1BB1B-90CC-4666-93AB-429F05263DE9}"/>
              </a:ext>
            </a:extLst>
          </p:cNvPr>
          <p:cNvSpPr/>
          <p:nvPr/>
        </p:nvSpPr>
        <p:spPr>
          <a:xfrm>
            <a:off x="6049796" y="2022635"/>
            <a:ext cx="5887279" cy="3711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目指すべき仕組み</a:t>
            </a:r>
            <a:endParaRPr 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8DCEEEA-F00B-4816-9A1B-C41762A58DB1}"/>
              </a:ext>
            </a:extLst>
          </p:cNvPr>
          <p:cNvSpPr txBox="1"/>
          <p:nvPr/>
        </p:nvSpPr>
        <p:spPr>
          <a:xfrm>
            <a:off x="6040348" y="6042578"/>
            <a:ext cx="602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◎分野横断でデータを「発見」、「契約」、「安全に取得・活用」ができる共通機能を開発。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◎データ提供者：データが再利用される。価値の再発見。新たなデータ供給。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◎データ利用者：データ取得コストと時間を低減。サービスも安価に提供可。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0" name="角丸四角形 119">
            <a:extLst>
              <a:ext uri="{FF2B5EF4-FFF2-40B4-BE49-F238E27FC236}">
                <a16:creationId xmlns:a16="http://schemas.microsoft.com/office/drawing/2014/main" id="{08D86A45-2F6C-4258-A436-A396591976F9}"/>
              </a:ext>
            </a:extLst>
          </p:cNvPr>
          <p:cNvSpPr/>
          <p:nvPr/>
        </p:nvSpPr>
        <p:spPr>
          <a:xfrm>
            <a:off x="6193251" y="2442329"/>
            <a:ext cx="5600369" cy="3572627"/>
          </a:xfrm>
          <a:prstGeom prst="roundRect">
            <a:avLst>
              <a:gd name="adj" fmla="val 3380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1" name="角丸四角形 52">
            <a:extLst>
              <a:ext uri="{FF2B5EF4-FFF2-40B4-BE49-F238E27FC236}">
                <a16:creationId xmlns:a16="http://schemas.microsoft.com/office/drawing/2014/main" id="{656734A0-1205-4F44-9180-78432A76F49D}"/>
              </a:ext>
            </a:extLst>
          </p:cNvPr>
          <p:cNvSpPr/>
          <p:nvPr/>
        </p:nvSpPr>
        <p:spPr>
          <a:xfrm>
            <a:off x="8755459" y="2534923"/>
            <a:ext cx="2991415" cy="1086188"/>
          </a:xfrm>
          <a:prstGeom prst="roundRect">
            <a:avLst>
              <a:gd name="adj" fmla="val 918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9848D90-70C3-40C6-98C4-F99BF592E975}"/>
              </a:ext>
            </a:extLst>
          </p:cNvPr>
          <p:cNvSpPr txBox="1"/>
          <p:nvPr/>
        </p:nvSpPr>
        <p:spPr>
          <a:xfrm>
            <a:off x="9335691" y="2548170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新サービス・新産業の創出</a:t>
            </a: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048137D2-B00D-4866-AAE7-A9C1734D6DF2}"/>
              </a:ext>
            </a:extLst>
          </p:cNvPr>
          <p:cNvSpPr/>
          <p:nvPr/>
        </p:nvSpPr>
        <p:spPr>
          <a:xfrm>
            <a:off x="6416023" y="3881649"/>
            <a:ext cx="5175469" cy="93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0" name="Picture 4" descr="関連画像">
            <a:extLst>
              <a:ext uri="{FF2B5EF4-FFF2-40B4-BE49-F238E27FC236}">
                <a16:creationId xmlns:a16="http://schemas.microsoft.com/office/drawing/2014/main" id="{FBE0BD70-A719-4F84-B3AC-6DDB62E4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97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6" descr="「TAXIイラスト」の画像検索結果">
            <a:extLst>
              <a:ext uri="{FF2B5EF4-FFF2-40B4-BE49-F238E27FC236}">
                <a16:creationId xmlns:a16="http://schemas.microsoft.com/office/drawing/2014/main" id="{FEBA2195-A792-47D8-878D-A39C7330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64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6" descr="「徒歩　イラスト」の画像検索結果">
            <a:extLst>
              <a:ext uri="{FF2B5EF4-FFF2-40B4-BE49-F238E27FC236}">
                <a16:creationId xmlns:a16="http://schemas.microsoft.com/office/drawing/2014/main" id="{A646B6DB-6801-466F-BB4E-543A24D5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79" y="5320284"/>
            <a:ext cx="281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図 182">
            <a:extLst>
              <a:ext uri="{FF2B5EF4-FFF2-40B4-BE49-F238E27FC236}">
                <a16:creationId xmlns:a16="http://schemas.microsoft.com/office/drawing/2014/main" id="{A2B214B5-15E1-4E3C-80C5-3A06C642B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480" y="5320284"/>
            <a:ext cx="389974" cy="360000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DF046191-280E-484D-93FC-E1C2838CA0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403" b="64945"/>
          <a:stretch/>
        </p:blipFill>
        <p:spPr>
          <a:xfrm>
            <a:off x="8711679" y="5320284"/>
            <a:ext cx="591187" cy="360000"/>
          </a:xfrm>
          <a:prstGeom prst="rect">
            <a:avLst/>
          </a:prstGeom>
        </p:spPr>
      </p:pic>
      <p:pic>
        <p:nvPicPr>
          <p:cNvPr id="185" name="図 184">
            <a:extLst>
              <a:ext uri="{FF2B5EF4-FFF2-40B4-BE49-F238E27FC236}">
                <a16:creationId xmlns:a16="http://schemas.microsoft.com/office/drawing/2014/main" id="{CF58647C-1171-49B2-870F-F8C267AA7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269" y="5320284"/>
            <a:ext cx="281580" cy="360000"/>
          </a:xfrm>
          <a:prstGeom prst="rect">
            <a:avLst/>
          </a:prstGeom>
        </p:spPr>
      </p:pic>
      <p:pic>
        <p:nvPicPr>
          <p:cNvPr id="186" name="図 185">
            <a:extLst>
              <a:ext uri="{FF2B5EF4-FFF2-40B4-BE49-F238E27FC236}">
                <a16:creationId xmlns:a16="http://schemas.microsoft.com/office/drawing/2014/main" id="{A63EDF83-DEDE-4BB8-AE7C-78CDA8916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0184" y="5320284"/>
            <a:ext cx="281580" cy="360000"/>
          </a:xfrm>
          <a:prstGeom prst="rect">
            <a:avLst/>
          </a:prstGeom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93EF0D31-DE56-4103-B520-112E5B1E76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277" y="5320284"/>
            <a:ext cx="281580" cy="360000"/>
          </a:xfrm>
          <a:prstGeom prst="rect">
            <a:avLst/>
          </a:prstGeom>
        </p:spPr>
      </p:pic>
      <p:pic>
        <p:nvPicPr>
          <p:cNvPr id="188" name="図 187">
            <a:extLst>
              <a:ext uri="{FF2B5EF4-FFF2-40B4-BE49-F238E27FC236}">
                <a16:creationId xmlns:a16="http://schemas.microsoft.com/office/drawing/2014/main" id="{BA2EBF6D-FA59-4203-9462-B356C08D4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42370" y="5320284"/>
            <a:ext cx="281580" cy="36000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31464304-6584-4A15-BA58-E3B5142386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4561" y="5320284"/>
            <a:ext cx="281580" cy="360000"/>
          </a:xfrm>
          <a:prstGeom prst="rect">
            <a:avLst/>
          </a:prstGeom>
        </p:spPr>
      </p:pic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1B4E07D-B074-4088-91DE-8C8DF6ABC8AB}"/>
              </a:ext>
            </a:extLst>
          </p:cNvPr>
          <p:cNvSpPr/>
          <p:nvPr/>
        </p:nvSpPr>
        <p:spPr>
          <a:xfrm>
            <a:off x="7163167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防災サービス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DB48ECEA-3297-44D2-8DDA-6F86B6ADF096}"/>
              </a:ext>
            </a:extLst>
          </p:cNvPr>
          <p:cNvSpPr/>
          <p:nvPr/>
        </p:nvSpPr>
        <p:spPr>
          <a:xfrm>
            <a:off x="7952456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金融サービス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638AB41-B6BA-466B-A9E1-05A73B30C44F}"/>
              </a:ext>
            </a:extLst>
          </p:cNvPr>
          <p:cNvSpPr/>
          <p:nvPr/>
        </p:nvSpPr>
        <p:spPr>
          <a:xfrm>
            <a:off x="6387481" y="2880016"/>
            <a:ext cx="691636" cy="556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交通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5" name="テキスト ボックス 6">
            <a:extLst>
              <a:ext uri="{FF2B5EF4-FFF2-40B4-BE49-F238E27FC236}">
                <a16:creationId xmlns:a16="http://schemas.microsoft.com/office/drawing/2014/main" id="{F3F6975D-EA38-404B-877E-F5C9D0870EC2}"/>
              </a:ext>
            </a:extLst>
          </p:cNvPr>
          <p:cNvSpPr txBox="1"/>
          <p:nvPr/>
        </p:nvSpPr>
        <p:spPr>
          <a:xfrm>
            <a:off x="6686081" y="2548170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既存サービスの高度化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F7BBC56-64B6-44A1-8E21-84CAAD2ED34D}"/>
              </a:ext>
            </a:extLst>
          </p:cNvPr>
          <p:cNvSpPr txBox="1"/>
          <p:nvPr/>
        </p:nvSpPr>
        <p:spPr>
          <a:xfrm>
            <a:off x="6596226" y="3897280"/>
            <a:ext cx="4794418" cy="898471"/>
          </a:xfrm>
          <a:prstGeom prst="rect">
            <a:avLst/>
          </a:prstGeom>
          <a:noFill/>
          <a:ln>
            <a:noFill/>
          </a:ln>
        </p:spPr>
        <p:txBody>
          <a:bodyPr wrap="square" lIns="112542" tIns="56271" rIns="112542" bIns="56271" rtlCol="0" anchor="t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SIP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分野間データ連携基盤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(CADDE)</a:t>
            </a:r>
          </a:p>
          <a:p>
            <a:pPr algn="ctr"/>
            <a:endParaRPr lang="en-US" altLang="ja-JP" sz="5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分野横断でデータを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「発見」、「契約」、「安全に取得・活用」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するための機能・サービス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268DAB8-C0D4-4541-904D-08FCA92931EE}"/>
              </a:ext>
            </a:extLst>
          </p:cNvPr>
          <p:cNvSpPr txBox="1"/>
          <p:nvPr/>
        </p:nvSpPr>
        <p:spPr>
          <a:xfrm>
            <a:off x="6200940" y="1699077"/>
            <a:ext cx="5724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sz="1200" baseline="30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正式名称は、「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Connector Architecture for Decentralized Data Exchange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」。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C6DC0B-25CB-4096-B4BD-6646C4E719D9}"/>
              </a:ext>
            </a:extLst>
          </p:cNvPr>
          <p:cNvSpPr/>
          <p:nvPr/>
        </p:nvSpPr>
        <p:spPr>
          <a:xfrm>
            <a:off x="247532" y="2022635"/>
            <a:ext cx="5424025" cy="463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3" name="角丸四角形 100">
            <a:extLst>
              <a:ext uri="{FF2B5EF4-FFF2-40B4-BE49-F238E27FC236}">
                <a16:creationId xmlns:a16="http://schemas.microsoft.com/office/drawing/2014/main" id="{7F2954E3-8B5C-490C-BE7A-2E6654B1CAD1}"/>
              </a:ext>
            </a:extLst>
          </p:cNvPr>
          <p:cNvSpPr/>
          <p:nvPr/>
        </p:nvSpPr>
        <p:spPr>
          <a:xfrm>
            <a:off x="357147" y="2437767"/>
            <a:ext cx="1571832" cy="3590833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4" name="角丸四角形 101">
            <a:extLst>
              <a:ext uri="{FF2B5EF4-FFF2-40B4-BE49-F238E27FC236}">
                <a16:creationId xmlns:a16="http://schemas.microsoft.com/office/drawing/2014/main" id="{487E595E-008B-4625-B7B4-2D822E4E219D}"/>
              </a:ext>
            </a:extLst>
          </p:cNvPr>
          <p:cNvSpPr/>
          <p:nvPr/>
        </p:nvSpPr>
        <p:spPr>
          <a:xfrm>
            <a:off x="2148057" y="2437767"/>
            <a:ext cx="1571832" cy="3576928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8" name="角丸四角形 102">
            <a:extLst>
              <a:ext uri="{FF2B5EF4-FFF2-40B4-BE49-F238E27FC236}">
                <a16:creationId xmlns:a16="http://schemas.microsoft.com/office/drawing/2014/main" id="{E0D0C31D-2A04-4161-8476-5CA95BC2DC12}"/>
              </a:ext>
            </a:extLst>
          </p:cNvPr>
          <p:cNvSpPr/>
          <p:nvPr/>
        </p:nvSpPr>
        <p:spPr>
          <a:xfrm>
            <a:off x="3938966" y="2437767"/>
            <a:ext cx="1571832" cy="3576927"/>
          </a:xfrm>
          <a:prstGeom prst="roundRect">
            <a:avLst>
              <a:gd name="adj" fmla="val 9187"/>
            </a:avLst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54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402990E-D3EE-46B2-BC54-F5DECF893770}"/>
              </a:ext>
            </a:extLst>
          </p:cNvPr>
          <p:cNvSpPr txBox="1"/>
          <p:nvPr/>
        </p:nvSpPr>
        <p:spPr>
          <a:xfrm>
            <a:off x="623392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既存交通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F222D67-7ADB-4D6C-A844-346563CEB92F}"/>
              </a:ext>
            </a:extLst>
          </p:cNvPr>
          <p:cNvSpPr txBox="1"/>
          <p:nvPr/>
        </p:nvSpPr>
        <p:spPr>
          <a:xfrm>
            <a:off x="2414302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既存防災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9BD5E69-507D-4F96-996D-47F2DA4D20CB}"/>
              </a:ext>
            </a:extLst>
          </p:cNvPr>
          <p:cNvSpPr txBox="1"/>
          <p:nvPr/>
        </p:nvSpPr>
        <p:spPr>
          <a:xfrm>
            <a:off x="4205210" y="2503513"/>
            <a:ext cx="1069524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723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既存金融</a:t>
            </a:r>
            <a:endParaRPr lang="en-US" sz="1723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C718BAD-5021-4604-A981-6D875110EAF8}"/>
              </a:ext>
            </a:extLst>
          </p:cNvPr>
          <p:cNvSpPr txBox="1"/>
          <p:nvPr/>
        </p:nvSpPr>
        <p:spPr>
          <a:xfrm>
            <a:off x="280208" y="6107423"/>
            <a:ext cx="54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それぞれの組織や業界等の分野に閉じて、データを活用。</a:t>
            </a:r>
            <a:b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異分野のデータ連携は個別に調整が必要となり、コストと時間が膨大。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90E4D78-E8DD-43FD-9726-B47BC916D496}"/>
              </a:ext>
            </a:extLst>
          </p:cNvPr>
          <p:cNvCxnSpPr>
            <a:cxnSpLocks/>
          </p:cNvCxnSpPr>
          <p:nvPr/>
        </p:nvCxnSpPr>
        <p:spPr>
          <a:xfrm>
            <a:off x="1062437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9377D816-47D1-40E1-B9BF-90F14A6680ED}"/>
              </a:ext>
            </a:extLst>
          </p:cNvPr>
          <p:cNvCxnSpPr>
            <a:cxnSpLocks/>
          </p:cNvCxnSpPr>
          <p:nvPr/>
        </p:nvCxnSpPr>
        <p:spPr>
          <a:xfrm>
            <a:off x="1062437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4537219F-C526-447D-A0AA-FC4029ECA1CD}"/>
              </a:ext>
            </a:extLst>
          </p:cNvPr>
          <p:cNvGrpSpPr/>
          <p:nvPr/>
        </p:nvGrpSpPr>
        <p:grpSpPr>
          <a:xfrm>
            <a:off x="659549" y="4998594"/>
            <a:ext cx="925364" cy="874343"/>
            <a:chOff x="-87560" y="1510311"/>
            <a:chExt cx="2635603" cy="2408322"/>
          </a:xfrm>
        </p:grpSpPr>
        <p:pic>
          <p:nvPicPr>
            <p:cNvPr id="135" name="Picture 2" descr="「電車　イラスト」の画像検索結果">
              <a:extLst>
                <a:ext uri="{FF2B5EF4-FFF2-40B4-BE49-F238E27FC236}">
                  <a16:creationId xmlns:a16="http://schemas.microsoft.com/office/drawing/2014/main" id="{3CAD1E66-06CE-4344-B889-21791851D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関連画像">
              <a:extLst>
                <a:ext uri="{FF2B5EF4-FFF2-40B4-BE49-F238E27FC236}">
                  <a16:creationId xmlns:a16="http://schemas.microsoft.com/office/drawing/2014/main" id="{30D060DA-0D54-4B46-8D8C-07C5F9D95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「TAXIイラスト」の画像検索結果">
              <a:extLst>
                <a:ext uri="{FF2B5EF4-FFF2-40B4-BE49-F238E27FC236}">
                  <a16:creationId xmlns:a16="http://schemas.microsoft.com/office/drawing/2014/main" id="{8FE2C1FB-0ADB-4EFC-BEBF-BEA7027AE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16" descr="「徒歩　イラスト」の画像検索結果">
              <a:extLst>
                <a:ext uri="{FF2B5EF4-FFF2-40B4-BE49-F238E27FC236}">
                  <a16:creationId xmlns:a16="http://schemas.microsoft.com/office/drawing/2014/main" id="{82CF3D8C-E847-4B4C-98EF-5E70153AB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9" name="図 138">
            <a:extLst>
              <a:ext uri="{FF2B5EF4-FFF2-40B4-BE49-F238E27FC236}">
                <a16:creationId xmlns:a16="http://schemas.microsoft.com/office/drawing/2014/main" id="{E3BD1D47-9175-47E5-A116-7880E598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744" y="5030059"/>
            <a:ext cx="501636" cy="518709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9ED21314-D856-4B31-87A3-B8CEA35794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561"/>
          <a:stretch/>
        </p:blipFill>
        <p:spPr>
          <a:xfrm>
            <a:off x="2670938" y="5519376"/>
            <a:ext cx="777049" cy="332960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6F7BB0EE-8A74-4F92-B3C9-2F848621A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378" y="5038520"/>
            <a:ext cx="349354" cy="361243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8A486241-ADFB-461C-AE3D-B4F76A4AA3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293" y="5481646"/>
            <a:ext cx="390439" cy="403727"/>
          </a:xfrm>
          <a:prstGeom prst="rect">
            <a:avLst/>
          </a:prstGeom>
        </p:spPr>
      </p:pic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0CFDD6D-AE80-4C18-B802-A44A95B24A46}"/>
              </a:ext>
            </a:extLst>
          </p:cNvPr>
          <p:cNvSpPr/>
          <p:nvPr/>
        </p:nvSpPr>
        <p:spPr>
          <a:xfrm>
            <a:off x="246738" y="2024006"/>
            <a:ext cx="5424025" cy="35739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endParaRPr 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898BB74C-0FE1-4F92-AE80-E3472834269A}"/>
              </a:ext>
            </a:extLst>
          </p:cNvPr>
          <p:cNvGrpSpPr/>
          <p:nvPr/>
        </p:nvGrpSpPr>
        <p:grpSpPr>
          <a:xfrm>
            <a:off x="644459" y="2921661"/>
            <a:ext cx="910817" cy="712304"/>
            <a:chOff x="467544" y="3005192"/>
            <a:chExt cx="627652" cy="578747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B59AA896-54B7-47E3-A2E4-EF826DDBDCB0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1AD594EE-350A-472C-A501-269B557940B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5E12E2E6-0173-4C64-B938-4CB0FD7F661C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E33A5794-7735-43AF-A648-CD7074B93351}"/>
              </a:ext>
            </a:extLst>
          </p:cNvPr>
          <p:cNvGrpSpPr/>
          <p:nvPr/>
        </p:nvGrpSpPr>
        <p:grpSpPr>
          <a:xfrm>
            <a:off x="2504636" y="4158376"/>
            <a:ext cx="963530" cy="464976"/>
            <a:chOff x="1749408" y="4010027"/>
            <a:chExt cx="663977" cy="377793"/>
          </a:xfrm>
        </p:grpSpPr>
        <p:sp>
          <p:nvSpPr>
            <p:cNvPr id="152" name="円柱 151">
              <a:extLst>
                <a:ext uri="{FF2B5EF4-FFF2-40B4-BE49-F238E27FC236}">
                  <a16:creationId xmlns:a16="http://schemas.microsoft.com/office/drawing/2014/main" id="{5AA602A8-A00A-4CCF-BAF1-4476AC05E843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DE50CFF-919F-4F89-9895-B30CB633A771}"/>
                </a:ext>
              </a:extLst>
            </p:cNvPr>
            <p:cNvSpPr txBox="1"/>
            <p:nvPr/>
          </p:nvSpPr>
          <p:spPr>
            <a:xfrm>
              <a:off x="1796071" y="4118214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4556B9AE-2D44-4D80-A7ED-014CA841415B}"/>
              </a:ext>
            </a:extLst>
          </p:cNvPr>
          <p:cNvGrpSpPr/>
          <p:nvPr/>
        </p:nvGrpSpPr>
        <p:grpSpPr>
          <a:xfrm>
            <a:off x="2482992" y="2916879"/>
            <a:ext cx="910817" cy="712304"/>
            <a:chOff x="467544" y="3005192"/>
            <a:chExt cx="627652" cy="578747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4018D8BE-1CC4-4B24-9CFF-122378C2EFC4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DD24DB9-153E-46D5-8BDF-0DB219609C3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7469190C-FEA9-4EC6-A432-5751BDDA6F01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AE721C6E-A07F-4318-B466-10161FD186E4}"/>
              </a:ext>
            </a:extLst>
          </p:cNvPr>
          <p:cNvGrpSpPr/>
          <p:nvPr/>
        </p:nvGrpSpPr>
        <p:grpSpPr>
          <a:xfrm>
            <a:off x="629611" y="4155794"/>
            <a:ext cx="958116" cy="464976"/>
            <a:chOff x="1749408" y="4010027"/>
            <a:chExt cx="660247" cy="377793"/>
          </a:xfrm>
        </p:grpSpPr>
        <p:sp>
          <p:nvSpPr>
            <p:cNvPr id="159" name="円柱 158">
              <a:extLst>
                <a:ext uri="{FF2B5EF4-FFF2-40B4-BE49-F238E27FC236}">
                  <a16:creationId xmlns:a16="http://schemas.microsoft.com/office/drawing/2014/main" id="{B0828F96-A005-4300-9291-0DA1A6792171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BD537F37-E162-4CDF-B1A1-E8268822E657}"/>
                </a:ext>
              </a:extLst>
            </p:cNvPr>
            <p:cNvSpPr txBox="1"/>
            <p:nvPr/>
          </p:nvSpPr>
          <p:spPr>
            <a:xfrm>
              <a:off x="1792341" y="4117631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C06E484A-38EA-4298-BE41-4D9DD33B7C05}"/>
              </a:ext>
            </a:extLst>
          </p:cNvPr>
          <p:cNvGrpSpPr/>
          <p:nvPr/>
        </p:nvGrpSpPr>
        <p:grpSpPr>
          <a:xfrm>
            <a:off x="4340245" y="4144071"/>
            <a:ext cx="969910" cy="464976"/>
            <a:chOff x="1749408" y="4010027"/>
            <a:chExt cx="668374" cy="377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2" name="円柱 161">
              <a:extLst>
                <a:ext uri="{FF2B5EF4-FFF2-40B4-BE49-F238E27FC236}">
                  <a16:creationId xmlns:a16="http://schemas.microsoft.com/office/drawing/2014/main" id="{541139C9-FAFD-4F8B-A047-4A0F36B5EF20}"/>
                </a:ext>
              </a:extLst>
            </p:cNvPr>
            <p:cNvSpPr/>
            <p:nvPr/>
          </p:nvSpPr>
          <p:spPr>
            <a:xfrm>
              <a:off x="1749408" y="4010027"/>
              <a:ext cx="591713" cy="377793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55B59121-3125-4D49-83C6-C6303E94F4BC}"/>
                </a:ext>
              </a:extLst>
            </p:cNvPr>
            <p:cNvSpPr txBox="1"/>
            <p:nvPr/>
          </p:nvSpPr>
          <p:spPr>
            <a:xfrm>
              <a:off x="1800468" y="4127156"/>
              <a:ext cx="617314" cy="25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</a:t>
              </a: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C303F560-87A5-4740-8E8B-C4A49259AD59}"/>
              </a:ext>
            </a:extLst>
          </p:cNvPr>
          <p:cNvGrpSpPr/>
          <p:nvPr/>
        </p:nvGrpSpPr>
        <p:grpSpPr>
          <a:xfrm>
            <a:off x="4302345" y="2900616"/>
            <a:ext cx="910817" cy="712304"/>
            <a:chOff x="467544" y="3005192"/>
            <a:chExt cx="627652" cy="578747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1345772C-D2DB-43F5-95C5-BBD5D018C6ED}"/>
                </a:ext>
              </a:extLst>
            </p:cNvPr>
            <p:cNvSpPr/>
            <p:nvPr/>
          </p:nvSpPr>
          <p:spPr>
            <a:xfrm>
              <a:off x="611560" y="3005192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4DCBBDB-4FFA-474C-A348-6C07334CD23B}"/>
                </a:ext>
              </a:extLst>
            </p:cNvPr>
            <p:cNvSpPr/>
            <p:nvPr/>
          </p:nvSpPr>
          <p:spPr>
            <a:xfrm>
              <a:off x="543081" y="3056325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23" b="1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2D23278D-A4A8-4F01-91C8-B738DEB247DF}"/>
                </a:ext>
              </a:extLst>
            </p:cNvPr>
            <p:cNvSpPr/>
            <p:nvPr/>
          </p:nvSpPr>
          <p:spPr>
            <a:xfrm>
              <a:off x="467544" y="3107457"/>
              <a:ext cx="483636" cy="4764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23" b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サービス</a:t>
              </a:r>
              <a:endParaRPr lang="en-US" sz="1023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AC7391BD-EB8C-431C-8430-5C8AAA61EEF8}"/>
              </a:ext>
            </a:extLst>
          </p:cNvPr>
          <p:cNvGrpSpPr/>
          <p:nvPr/>
        </p:nvGrpSpPr>
        <p:grpSpPr>
          <a:xfrm>
            <a:off x="1482059" y="4117317"/>
            <a:ext cx="1019017" cy="541600"/>
            <a:chOff x="-1333312" y="3960551"/>
            <a:chExt cx="792744" cy="440050"/>
          </a:xfrm>
        </p:grpSpPr>
        <p:sp>
          <p:nvSpPr>
            <p:cNvPr id="214" name="矢印: 左右 213">
              <a:extLst>
                <a:ext uri="{FF2B5EF4-FFF2-40B4-BE49-F238E27FC236}">
                  <a16:creationId xmlns:a16="http://schemas.microsoft.com/office/drawing/2014/main" id="{FE34D8D7-9A8F-46E4-AD45-3BBFA2BF9A55}"/>
                </a:ext>
              </a:extLst>
            </p:cNvPr>
            <p:cNvSpPr/>
            <p:nvPr/>
          </p:nvSpPr>
          <p:spPr bwMode="auto">
            <a:xfrm>
              <a:off x="-1305570" y="3960551"/>
              <a:ext cx="744231" cy="440050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2215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6F9093C6-502C-4402-BEC8-288C3C2C5AE7}"/>
                </a:ext>
              </a:extLst>
            </p:cNvPr>
            <p:cNvSpPr txBox="1"/>
            <p:nvPr/>
          </p:nvSpPr>
          <p:spPr>
            <a:xfrm>
              <a:off x="-1333312" y="4058235"/>
              <a:ext cx="792744" cy="228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31">
                  <a:latin typeface="Meiryo UI" panose="020B0604030504040204" pitchFamily="50" charset="-128"/>
                  <a:ea typeface="Meiryo UI" panose="020B0604030504040204" pitchFamily="50" charset="-128"/>
                </a:rPr>
                <a:t>個別調整</a:t>
              </a: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5F92F612-9755-4C9E-96EA-B200EE817BC6}"/>
              </a:ext>
            </a:extLst>
          </p:cNvPr>
          <p:cNvGrpSpPr/>
          <p:nvPr/>
        </p:nvGrpSpPr>
        <p:grpSpPr>
          <a:xfrm>
            <a:off x="3324424" y="4122923"/>
            <a:ext cx="1019017" cy="541600"/>
            <a:chOff x="-1333312" y="3960551"/>
            <a:chExt cx="792744" cy="440050"/>
          </a:xfrm>
        </p:grpSpPr>
        <p:sp>
          <p:nvSpPr>
            <p:cNvPr id="217" name="矢印: 左右 216">
              <a:extLst>
                <a:ext uri="{FF2B5EF4-FFF2-40B4-BE49-F238E27FC236}">
                  <a16:creationId xmlns:a16="http://schemas.microsoft.com/office/drawing/2014/main" id="{9D04CD53-CBAB-4A67-AF48-8D4428608284}"/>
                </a:ext>
              </a:extLst>
            </p:cNvPr>
            <p:cNvSpPr/>
            <p:nvPr/>
          </p:nvSpPr>
          <p:spPr bwMode="auto">
            <a:xfrm>
              <a:off x="-1305570" y="3960551"/>
              <a:ext cx="744231" cy="440050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2215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455D12D4-E42C-4A94-9D8A-E8A1CC858691}"/>
                </a:ext>
              </a:extLst>
            </p:cNvPr>
            <p:cNvSpPr txBox="1"/>
            <p:nvPr/>
          </p:nvSpPr>
          <p:spPr>
            <a:xfrm>
              <a:off x="-1333312" y="4058235"/>
              <a:ext cx="792744" cy="228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31">
                  <a:latin typeface="Meiryo UI" panose="020B0604030504040204" pitchFamily="50" charset="-128"/>
                  <a:ea typeface="Meiryo UI" panose="020B0604030504040204" pitchFamily="50" charset="-128"/>
                </a:rPr>
                <a:t>個別調整</a:t>
              </a:r>
            </a:p>
          </p:txBody>
        </p:sp>
      </p:grp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F1A9D94-B6B4-4F0E-BF8A-9E44A51D8018}"/>
              </a:ext>
            </a:extLst>
          </p:cNvPr>
          <p:cNvCxnSpPr>
            <a:cxnSpLocks/>
          </p:cNvCxnSpPr>
          <p:nvPr/>
        </p:nvCxnSpPr>
        <p:spPr>
          <a:xfrm>
            <a:off x="2904171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ED48CDE-43AC-4750-870A-AD5319ABC432}"/>
              </a:ext>
            </a:extLst>
          </p:cNvPr>
          <p:cNvCxnSpPr>
            <a:cxnSpLocks/>
          </p:cNvCxnSpPr>
          <p:nvPr/>
        </p:nvCxnSpPr>
        <p:spPr>
          <a:xfrm>
            <a:off x="2904171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69A4AC0-80BD-4B50-BF1A-7E3047AB2E09}"/>
              </a:ext>
            </a:extLst>
          </p:cNvPr>
          <p:cNvCxnSpPr>
            <a:cxnSpLocks/>
          </p:cNvCxnSpPr>
          <p:nvPr/>
        </p:nvCxnSpPr>
        <p:spPr>
          <a:xfrm>
            <a:off x="4773972" y="3635140"/>
            <a:ext cx="0" cy="484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9B5AC13-E6C2-4052-8C33-4E16A3D909AD}"/>
              </a:ext>
            </a:extLst>
          </p:cNvPr>
          <p:cNvCxnSpPr>
            <a:cxnSpLocks/>
          </p:cNvCxnSpPr>
          <p:nvPr/>
        </p:nvCxnSpPr>
        <p:spPr>
          <a:xfrm>
            <a:off x="4773972" y="4642088"/>
            <a:ext cx="0" cy="3855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DE3719B5-6F1C-4DEC-8924-4E8877302B69}"/>
              </a:ext>
            </a:extLst>
          </p:cNvPr>
          <p:cNvSpPr/>
          <p:nvPr/>
        </p:nvSpPr>
        <p:spPr>
          <a:xfrm>
            <a:off x="8790590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物流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最適化</a:t>
            </a:r>
            <a:endParaRPr lang="en-US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8DB8F417-48CC-4810-8EF6-85AA4E4D5CAC}"/>
              </a:ext>
            </a:extLst>
          </p:cNvPr>
          <p:cNvSpPr/>
          <p:nvPr/>
        </p:nvSpPr>
        <p:spPr>
          <a:xfrm>
            <a:off x="9528132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避難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誘導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BCA26AA1-AFA8-4C08-A37B-A09BA3A56C62}"/>
              </a:ext>
            </a:extLst>
          </p:cNvPr>
          <p:cNvSpPr/>
          <p:nvPr/>
        </p:nvSpPr>
        <p:spPr>
          <a:xfrm>
            <a:off x="10265674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新観光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EBB4F0A1-70AA-4750-BF74-27FD62B73F2F}"/>
              </a:ext>
            </a:extLst>
          </p:cNvPr>
          <p:cNvSpPr/>
          <p:nvPr/>
        </p:nvSpPr>
        <p:spPr>
          <a:xfrm>
            <a:off x="11003216" y="2879112"/>
            <a:ext cx="691200" cy="55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新住民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8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1108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23E6DC27-ABC9-44C8-96B1-EFFC11FFD4C6}"/>
              </a:ext>
            </a:extLst>
          </p:cNvPr>
          <p:cNvCxnSpPr>
            <a:cxnSpLocks/>
          </p:cNvCxnSpPr>
          <p:nvPr/>
        </p:nvCxnSpPr>
        <p:spPr>
          <a:xfrm>
            <a:off x="7547531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29A25336-98EE-42FA-9082-CA3CC9468280}"/>
              </a:ext>
            </a:extLst>
          </p:cNvPr>
          <p:cNvCxnSpPr>
            <a:cxnSpLocks/>
          </p:cNvCxnSpPr>
          <p:nvPr/>
        </p:nvCxnSpPr>
        <p:spPr>
          <a:xfrm>
            <a:off x="8026330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28D6CE9D-1505-4A61-A241-03CE56775D1E}"/>
              </a:ext>
            </a:extLst>
          </p:cNvPr>
          <p:cNvCxnSpPr>
            <a:cxnSpLocks/>
          </p:cNvCxnSpPr>
          <p:nvPr/>
        </p:nvCxnSpPr>
        <p:spPr>
          <a:xfrm>
            <a:off x="8505129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4F8D8A4A-5C95-4DB9-99E6-BE7E40C3DB18}"/>
              </a:ext>
            </a:extLst>
          </p:cNvPr>
          <p:cNvCxnSpPr>
            <a:cxnSpLocks/>
          </p:cNvCxnSpPr>
          <p:nvPr/>
        </p:nvCxnSpPr>
        <p:spPr>
          <a:xfrm>
            <a:off x="8983928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51D461D0-28A2-4A83-BFAC-F66CE436C6D0}"/>
              </a:ext>
            </a:extLst>
          </p:cNvPr>
          <p:cNvCxnSpPr>
            <a:cxnSpLocks/>
          </p:cNvCxnSpPr>
          <p:nvPr/>
        </p:nvCxnSpPr>
        <p:spPr>
          <a:xfrm>
            <a:off x="9462727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39BB8662-2CF4-4177-A6EA-260FD422F9C5}"/>
              </a:ext>
            </a:extLst>
          </p:cNvPr>
          <p:cNvCxnSpPr>
            <a:cxnSpLocks/>
          </p:cNvCxnSpPr>
          <p:nvPr/>
        </p:nvCxnSpPr>
        <p:spPr>
          <a:xfrm>
            <a:off x="9941526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7DACA1A9-9012-4A10-818A-C34A4DCC5F72}"/>
              </a:ext>
            </a:extLst>
          </p:cNvPr>
          <p:cNvCxnSpPr>
            <a:cxnSpLocks/>
          </p:cNvCxnSpPr>
          <p:nvPr/>
        </p:nvCxnSpPr>
        <p:spPr>
          <a:xfrm>
            <a:off x="10420325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70CFDF71-C5BD-4321-A682-B840B782425B}"/>
              </a:ext>
            </a:extLst>
          </p:cNvPr>
          <p:cNvCxnSpPr>
            <a:cxnSpLocks/>
          </p:cNvCxnSpPr>
          <p:nvPr/>
        </p:nvCxnSpPr>
        <p:spPr>
          <a:xfrm>
            <a:off x="10899124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207D8363-AA6B-4FA8-A5BD-9D789A6286B6}"/>
              </a:ext>
            </a:extLst>
          </p:cNvPr>
          <p:cNvCxnSpPr>
            <a:cxnSpLocks/>
          </p:cNvCxnSpPr>
          <p:nvPr/>
        </p:nvCxnSpPr>
        <p:spPr>
          <a:xfrm>
            <a:off x="11377925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49">
            <a:extLst>
              <a:ext uri="{FF2B5EF4-FFF2-40B4-BE49-F238E27FC236}">
                <a16:creationId xmlns:a16="http://schemas.microsoft.com/office/drawing/2014/main" id="{A8660BAF-DD3D-4D8A-8284-B5654D60CB83}"/>
              </a:ext>
            </a:extLst>
          </p:cNvPr>
          <p:cNvSpPr txBox="1"/>
          <p:nvPr/>
        </p:nvSpPr>
        <p:spPr>
          <a:xfrm>
            <a:off x="8061428" y="5700189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各分野のデータ基盤を連携</a:t>
            </a:r>
            <a:endParaRPr 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462C743E-09CE-471E-BE78-A7A887D04C3F}"/>
              </a:ext>
            </a:extLst>
          </p:cNvPr>
          <p:cNvCxnSpPr>
            <a:cxnSpLocks/>
          </p:cNvCxnSpPr>
          <p:nvPr/>
        </p:nvCxnSpPr>
        <p:spPr>
          <a:xfrm>
            <a:off x="7508985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77A9D4A1-47E0-452F-A9DC-A34AC82AE0F9}"/>
              </a:ext>
            </a:extLst>
          </p:cNvPr>
          <p:cNvCxnSpPr>
            <a:cxnSpLocks/>
          </p:cNvCxnSpPr>
          <p:nvPr/>
        </p:nvCxnSpPr>
        <p:spPr>
          <a:xfrm>
            <a:off x="829156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A6B7429D-556C-48B4-B8F4-8B9921137E90}"/>
              </a:ext>
            </a:extLst>
          </p:cNvPr>
          <p:cNvCxnSpPr>
            <a:cxnSpLocks/>
          </p:cNvCxnSpPr>
          <p:nvPr/>
        </p:nvCxnSpPr>
        <p:spPr>
          <a:xfrm>
            <a:off x="913619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00D8F84E-EBBA-4CA4-B0EA-1B2CD3B4CA43}"/>
              </a:ext>
            </a:extLst>
          </p:cNvPr>
          <p:cNvCxnSpPr>
            <a:cxnSpLocks/>
          </p:cNvCxnSpPr>
          <p:nvPr/>
        </p:nvCxnSpPr>
        <p:spPr>
          <a:xfrm>
            <a:off x="9876850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8586D554-8A16-4E19-A26A-706E07E8C8BB}"/>
              </a:ext>
            </a:extLst>
          </p:cNvPr>
          <p:cNvCxnSpPr>
            <a:cxnSpLocks/>
          </p:cNvCxnSpPr>
          <p:nvPr/>
        </p:nvCxnSpPr>
        <p:spPr>
          <a:xfrm>
            <a:off x="10624225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B4D88E86-3AA8-49D3-B6C6-40C883E0F5C7}"/>
              </a:ext>
            </a:extLst>
          </p:cNvPr>
          <p:cNvCxnSpPr>
            <a:cxnSpLocks/>
          </p:cNvCxnSpPr>
          <p:nvPr/>
        </p:nvCxnSpPr>
        <p:spPr>
          <a:xfrm>
            <a:off x="11334413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抜出し 1">
            <a:extLst>
              <a:ext uri="{FF2B5EF4-FFF2-40B4-BE49-F238E27FC236}">
                <a16:creationId xmlns:a16="http://schemas.microsoft.com/office/drawing/2014/main" id="{3704D7E9-3A3F-49E9-B767-B83532367132}"/>
              </a:ext>
            </a:extLst>
          </p:cNvPr>
          <p:cNvSpPr/>
          <p:nvPr/>
        </p:nvSpPr>
        <p:spPr>
          <a:xfrm rot="5400000">
            <a:off x="4805363" y="4058742"/>
            <a:ext cx="2114743" cy="121696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71E5849-15F3-4E8C-99C5-AD5639430A6B}"/>
              </a:ext>
            </a:extLst>
          </p:cNvPr>
          <p:cNvCxnSpPr>
            <a:cxnSpLocks/>
          </p:cNvCxnSpPr>
          <p:nvPr/>
        </p:nvCxnSpPr>
        <p:spPr>
          <a:xfrm>
            <a:off x="6726437" y="3475158"/>
            <a:ext cx="0" cy="3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 descr="「電車　イラスト」の画像検索結果">
            <a:extLst>
              <a:ext uri="{FF2B5EF4-FFF2-40B4-BE49-F238E27FC236}">
                <a16:creationId xmlns:a16="http://schemas.microsoft.com/office/drawing/2014/main" id="{901D3F4D-52E5-4D2D-8052-ACEC80BD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44" y="5320284"/>
            <a:ext cx="34815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0E226E1-52E2-414E-8C53-9A9CC7A751D1}"/>
              </a:ext>
            </a:extLst>
          </p:cNvPr>
          <p:cNvCxnSpPr>
            <a:cxnSpLocks/>
          </p:cNvCxnSpPr>
          <p:nvPr/>
        </p:nvCxnSpPr>
        <p:spPr>
          <a:xfrm>
            <a:off x="6559819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7BA90F4E-76F9-4FDE-A448-3509A0A78F5A}"/>
              </a:ext>
            </a:extLst>
          </p:cNvPr>
          <p:cNvCxnSpPr>
            <a:cxnSpLocks/>
          </p:cNvCxnSpPr>
          <p:nvPr/>
        </p:nvCxnSpPr>
        <p:spPr>
          <a:xfrm>
            <a:off x="7082311" y="4847337"/>
            <a:ext cx="0" cy="4391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7B329D4-CAF2-486C-B955-9D4398FE0343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1.1.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分野間のデータ流通を実現する基盤（現状と目指すべき仕組み）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A35D94E-3799-433E-B434-2F8FA2E3D3C9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B4EE52C-4A15-4EF3-9789-BA6D3EF9A793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20720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39448A-2FF1-4A65-87CE-78513D200F39}"/>
              </a:ext>
            </a:extLst>
          </p:cNvPr>
          <p:cNvSpPr/>
          <p:nvPr/>
        </p:nvSpPr>
        <p:spPr>
          <a:xfrm>
            <a:off x="239826" y="675930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各分野のデータ基盤を横断して連携するための機能・サービス群を「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(CADDE)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」と定義。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コネクタと支援サービス群により構成。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C959A60-EDAF-4E01-B717-9C7F57CC0E64}"/>
              </a:ext>
            </a:extLst>
          </p:cNvPr>
          <p:cNvGrpSpPr/>
          <p:nvPr/>
        </p:nvGrpSpPr>
        <p:grpSpPr>
          <a:xfrm>
            <a:off x="335360" y="1384039"/>
            <a:ext cx="11387893" cy="5285321"/>
            <a:chOff x="335360" y="1384039"/>
            <a:chExt cx="11387893" cy="528532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D8378C-DFD8-4154-B20A-4F909A7716FC}"/>
                </a:ext>
              </a:extLst>
            </p:cNvPr>
            <p:cNvSpPr/>
            <p:nvPr/>
          </p:nvSpPr>
          <p:spPr>
            <a:xfrm>
              <a:off x="353956" y="1465553"/>
              <a:ext cx="3132000" cy="5143338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7A9C64-3270-47FB-A299-DC625A3831D2}"/>
                </a:ext>
              </a:extLst>
            </p:cNvPr>
            <p:cNvSpPr/>
            <p:nvPr/>
          </p:nvSpPr>
          <p:spPr>
            <a:xfrm>
              <a:off x="8566709" y="1465553"/>
              <a:ext cx="3145915" cy="514333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99217EC-9697-46E6-8209-6739516FDD1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6753099" y="4736926"/>
              <a:ext cx="2642839" cy="10223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6BE50C9-2227-4B0A-B4D8-6FF319693D0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709064" y="3620779"/>
              <a:ext cx="2686874" cy="3927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0AEA74B-4F73-4909-91C8-BEACB8FE23E4}"/>
                </a:ext>
              </a:extLst>
            </p:cNvPr>
            <p:cNvSpPr/>
            <p:nvPr/>
          </p:nvSpPr>
          <p:spPr>
            <a:xfrm>
              <a:off x="9395938" y="192511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1" rIns="27001"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自治体</a:t>
              </a:r>
              <a:endParaRPr lang="en-US" altLang="ja-JP" sz="1292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オープンデータ</a:t>
              </a: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3AFF0783-7225-4799-A8C0-6215C86C3B99}"/>
                </a:ext>
              </a:extLst>
            </p:cNvPr>
            <p:cNvSpPr/>
            <p:nvPr/>
          </p:nvSpPr>
          <p:spPr>
            <a:xfrm>
              <a:off x="9395938" y="4776447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物流・商流情報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96AD953-3E51-49FC-985D-404888EC0B2D}"/>
                </a:ext>
              </a:extLst>
            </p:cNvPr>
            <p:cNvSpPr/>
            <p:nvPr/>
          </p:nvSpPr>
          <p:spPr>
            <a:xfrm>
              <a:off x="9395938" y="4063613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交通情報</a:t>
              </a: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A86EF1F-66E9-4021-93C2-DED2DC46DDA3}"/>
                </a:ext>
              </a:extLst>
            </p:cNvPr>
            <p:cNvSpPr/>
            <p:nvPr/>
          </p:nvSpPr>
          <p:spPr>
            <a:xfrm>
              <a:off x="9395938" y="3350779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環境情報</a:t>
              </a: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C530A5F-CF91-4AD0-B4C7-93AA55D970D4}"/>
                </a:ext>
              </a:extLst>
            </p:cNvPr>
            <p:cNvSpPr/>
            <p:nvPr/>
          </p:nvSpPr>
          <p:spPr>
            <a:xfrm>
              <a:off x="9395938" y="548928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健康・医療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情報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9A21FE4-44CD-4EB2-AF53-316E5B368BCD}"/>
                </a:ext>
              </a:extLst>
            </p:cNvPr>
            <p:cNvSpPr/>
            <p:nvPr/>
          </p:nvSpPr>
          <p:spPr>
            <a:xfrm>
              <a:off x="9395938" y="2637945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latin typeface="Meiryo UI" panose="020B0604030504040204" pitchFamily="50" charset="-128"/>
                  <a:ea typeface="Meiryo UI" panose="020B0604030504040204" pitchFamily="50" charset="-128"/>
                </a:rPr>
                <a:t>空間情報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8A3C709-1AE9-4FDC-8CA2-BB88E9A5B9A3}"/>
                </a:ext>
              </a:extLst>
            </p:cNvPr>
            <p:cNvSpPr/>
            <p:nvPr/>
          </p:nvSpPr>
          <p:spPr>
            <a:xfrm>
              <a:off x="3658361" y="1473366"/>
              <a:ext cx="4752000" cy="5143338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39421F5-401E-4152-98E2-C46BF200A2D1}"/>
                </a:ext>
              </a:extLst>
            </p:cNvPr>
            <p:cNvSpPr txBox="1"/>
            <p:nvPr/>
          </p:nvSpPr>
          <p:spPr>
            <a:xfrm>
              <a:off x="335360" y="1384039"/>
              <a:ext cx="3168000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データ利用者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57554F3-28AC-4B37-A4FC-779D58FBC68B}"/>
                </a:ext>
              </a:extLst>
            </p:cNvPr>
            <p:cNvSpPr txBox="1"/>
            <p:nvPr/>
          </p:nvSpPr>
          <p:spPr>
            <a:xfrm>
              <a:off x="3654086" y="1384039"/>
              <a:ext cx="4752000" cy="40011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SIP</a:t>
              </a:r>
              <a:r>
                <a:rPr lang="ja-JP" altLang="en-US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分野間データ連携基盤</a:t>
              </a:r>
              <a:r>
                <a:rPr lang="en-US" altLang="ja-JP" sz="2000" b="1" u="sng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(CADDE)</a:t>
              </a:r>
              <a:endParaRPr lang="ja-JP" altLang="en-US" sz="2000" b="1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4C9A13B-1FF3-4A1C-9C40-01C6BD1A79E3}"/>
                </a:ext>
              </a:extLst>
            </p:cNvPr>
            <p:cNvSpPr txBox="1"/>
            <p:nvPr/>
          </p:nvSpPr>
          <p:spPr>
            <a:xfrm>
              <a:off x="8555253" y="1384039"/>
              <a:ext cx="3168000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データ提供者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053FC56-6C8B-4E54-89D2-E5F76A90430D}"/>
                </a:ext>
              </a:extLst>
            </p:cNvPr>
            <p:cNvSpPr/>
            <p:nvPr/>
          </p:nvSpPr>
          <p:spPr>
            <a:xfrm>
              <a:off x="5875255" y="3869522"/>
              <a:ext cx="507432" cy="461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15B68C6C-6148-476E-99BC-74FAA9C69298}"/>
                </a:ext>
              </a:extLst>
            </p:cNvPr>
            <p:cNvCxnSpPr>
              <a:cxnSpLocks/>
              <a:stCxn id="32" idx="6"/>
              <a:endCxn id="22" idx="1"/>
            </p:cNvCxnSpPr>
            <p:nvPr/>
          </p:nvCxnSpPr>
          <p:spPr>
            <a:xfrm>
              <a:off x="3280405" y="3539351"/>
              <a:ext cx="2669162" cy="3977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3983BC23-16EE-40DC-9CED-9EEC81EB8A6E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 flipV="1">
              <a:off x="3280405" y="4100177"/>
              <a:ext cx="2594850" cy="4167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B90EDBA-8FD4-4B35-8A9F-CEB1BCAECC62}"/>
                </a:ext>
              </a:extLst>
            </p:cNvPr>
            <p:cNvCxnSpPr>
              <a:cxnSpLocks/>
              <a:stCxn id="7" idx="6"/>
              <a:endCxn id="22" idx="4"/>
            </p:cNvCxnSpPr>
            <p:nvPr/>
          </p:nvCxnSpPr>
          <p:spPr>
            <a:xfrm flipV="1">
              <a:off x="3280405" y="4330832"/>
              <a:ext cx="2848566" cy="11636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C340EED-3296-4830-B75B-F3702C914BBF}"/>
                </a:ext>
              </a:extLst>
            </p:cNvPr>
            <p:cNvCxnSpPr>
              <a:cxnSpLocks/>
              <a:stCxn id="5" idx="6"/>
              <a:endCxn id="22" idx="0"/>
            </p:cNvCxnSpPr>
            <p:nvPr/>
          </p:nvCxnSpPr>
          <p:spPr>
            <a:xfrm>
              <a:off x="3280405" y="2561762"/>
              <a:ext cx="2848566" cy="1307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3D44E03-728C-435F-B5C3-E96DE21A61F2}"/>
                </a:ext>
              </a:extLst>
            </p:cNvPr>
            <p:cNvCxnSpPr>
              <a:cxnSpLocks/>
              <a:stCxn id="22" idx="0"/>
              <a:endCxn id="12" idx="2"/>
            </p:cNvCxnSpPr>
            <p:nvPr/>
          </p:nvCxnSpPr>
          <p:spPr>
            <a:xfrm flipV="1">
              <a:off x="6128971" y="2195111"/>
              <a:ext cx="3266967" cy="16744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D98B3F4-0F2B-46B7-8445-16B51691EF67}"/>
                </a:ext>
              </a:extLst>
            </p:cNvPr>
            <p:cNvCxnSpPr>
              <a:cxnSpLocks/>
              <a:stCxn id="22" idx="7"/>
              <a:endCxn id="17" idx="2"/>
            </p:cNvCxnSpPr>
            <p:nvPr/>
          </p:nvCxnSpPr>
          <p:spPr>
            <a:xfrm flipV="1">
              <a:off x="6308375" y="2907945"/>
              <a:ext cx="3087563" cy="102913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4EE17F5-D6C1-401F-8BC7-D195DAB4DF3E}"/>
                </a:ext>
              </a:extLst>
            </p:cNvPr>
            <p:cNvCxnSpPr>
              <a:cxnSpLocks/>
              <a:stCxn id="22" idx="4"/>
              <a:endCxn id="13" idx="2"/>
            </p:cNvCxnSpPr>
            <p:nvPr/>
          </p:nvCxnSpPr>
          <p:spPr>
            <a:xfrm>
              <a:off x="6128971" y="4330832"/>
              <a:ext cx="3266967" cy="7156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E374D58-5617-421E-8587-F06136DCF51B}"/>
                </a:ext>
              </a:extLst>
            </p:cNvPr>
            <p:cNvCxnSpPr>
              <a:cxnSpLocks/>
              <a:stCxn id="22" idx="7"/>
              <a:endCxn id="14" idx="2"/>
            </p:cNvCxnSpPr>
            <p:nvPr/>
          </p:nvCxnSpPr>
          <p:spPr>
            <a:xfrm>
              <a:off x="6308375" y="3937079"/>
              <a:ext cx="3087563" cy="39653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67D1A551-3DF0-4BEC-A9B8-504C5ECA19F2}"/>
                </a:ext>
              </a:extLst>
            </p:cNvPr>
            <p:cNvSpPr/>
            <p:nvPr/>
          </p:nvSpPr>
          <p:spPr>
            <a:xfrm>
              <a:off x="3907801" y="1987184"/>
              <a:ext cx="4297058" cy="4218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9111A013-9AA4-4E99-AE52-F04CC50B2917}"/>
                </a:ext>
              </a:extLst>
            </p:cNvPr>
            <p:cNvSpPr/>
            <p:nvPr/>
          </p:nvSpPr>
          <p:spPr>
            <a:xfrm>
              <a:off x="4547992" y="4977232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認証・認可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B58F12C-9660-4F55-ACF8-B36256AEA441}"/>
                </a:ext>
              </a:extLst>
            </p:cNvPr>
            <p:cNvSpPr/>
            <p:nvPr/>
          </p:nvSpPr>
          <p:spPr>
            <a:xfrm>
              <a:off x="6132168" y="2924944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endParaRPr lang="en-US" altLang="ja-JP" sz="1292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A179CE70-B9FD-41D7-B211-219A43413B06}"/>
                </a:ext>
              </a:extLst>
            </p:cNvPr>
            <p:cNvSpPr/>
            <p:nvPr/>
          </p:nvSpPr>
          <p:spPr>
            <a:xfrm>
              <a:off x="4547992" y="2924944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0C21B33-2E9D-48F6-99D1-86DB62465D15}"/>
                </a:ext>
              </a:extLst>
            </p:cNvPr>
            <p:cNvSpPr/>
            <p:nvPr/>
          </p:nvSpPr>
          <p:spPr>
            <a:xfrm>
              <a:off x="6132168" y="4329160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データカタログ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横断検索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CDD2B54-0820-4833-9152-CE29F67F2F62}"/>
                </a:ext>
              </a:extLst>
            </p:cNvPr>
            <p:cNvSpPr/>
            <p:nvPr/>
          </p:nvSpPr>
          <p:spPr>
            <a:xfrm>
              <a:off x="4547992" y="4315570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カタログ</a:t>
              </a:r>
              <a:endParaRPr lang="en-US" altLang="ja-JP" sz="1292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作成ツール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229747E-EC9E-4C6D-8B4C-5D493FB3A968}"/>
                </a:ext>
              </a:extLst>
            </p:cNvPr>
            <p:cNvSpPr/>
            <p:nvPr/>
          </p:nvSpPr>
          <p:spPr bwMode="auto">
            <a:xfrm>
              <a:off x="4202022" y="4008615"/>
              <a:ext cx="3731584" cy="180650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801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9498E2-AC6D-4E6B-98DF-EADFCE944951}"/>
                </a:ext>
              </a:extLst>
            </p:cNvPr>
            <p:cNvSpPr/>
            <p:nvPr/>
          </p:nvSpPr>
          <p:spPr bwMode="auto">
            <a:xfrm>
              <a:off x="5207354" y="3867042"/>
              <a:ext cx="1675818" cy="4319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支援サービス群</a:t>
              </a: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D488C786-ACD0-41CD-859D-CFE444148FE3}"/>
                </a:ext>
              </a:extLst>
            </p:cNvPr>
            <p:cNvSpPr/>
            <p:nvPr/>
          </p:nvSpPr>
          <p:spPr>
            <a:xfrm>
              <a:off x="490394" y="1916832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防犯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E86629D7-0A4D-487B-8340-864DABD8A131}"/>
                </a:ext>
              </a:extLst>
            </p:cNvPr>
            <p:cNvSpPr/>
            <p:nvPr/>
          </p:nvSpPr>
          <p:spPr>
            <a:xfrm>
              <a:off x="490394" y="221936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ヘルスケア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06111E2-8E51-477A-98C0-451354825D62}"/>
                </a:ext>
              </a:extLst>
            </p:cNvPr>
            <p:cNvSpPr/>
            <p:nvPr/>
          </p:nvSpPr>
          <p:spPr>
            <a:xfrm>
              <a:off x="490394" y="252189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防災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BB770CD8-572B-4AA0-99DA-B794C98713EE}"/>
                </a:ext>
              </a:extLst>
            </p:cNvPr>
            <p:cNvSpPr/>
            <p:nvPr/>
          </p:nvSpPr>
          <p:spPr>
            <a:xfrm>
              <a:off x="490394" y="3259021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デジタル教材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3E5CA22F-7AD0-44A1-947D-F4C14C2D670A}"/>
                </a:ext>
              </a:extLst>
            </p:cNvPr>
            <p:cNvSpPr/>
            <p:nvPr/>
          </p:nvSpPr>
          <p:spPr>
            <a:xfrm>
              <a:off x="490394" y="3561552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教育補助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09B92A63-8A2B-4912-8D3F-06340E36445D}"/>
                </a:ext>
              </a:extLst>
            </p:cNvPr>
            <p:cNvSpPr/>
            <p:nvPr/>
          </p:nvSpPr>
          <p:spPr>
            <a:xfrm>
              <a:off x="490394" y="2820897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モビリティ</a:t>
              </a: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63006148-59D3-46DE-A5F0-87177D59152C}"/>
                </a:ext>
              </a:extLst>
            </p:cNvPr>
            <p:cNvSpPr/>
            <p:nvPr/>
          </p:nvSpPr>
          <p:spPr>
            <a:xfrm>
              <a:off x="490394" y="4425648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新サービス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415D773-410F-48C8-8E83-760A7D7FF962}"/>
                </a:ext>
              </a:extLst>
            </p:cNvPr>
            <p:cNvSpPr txBox="1"/>
            <p:nvPr/>
          </p:nvSpPr>
          <p:spPr>
            <a:xfrm>
              <a:off x="2238476" y="6202117"/>
              <a:ext cx="607859" cy="46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201" dirty="0">
                  <a:latin typeface="+mn-ea"/>
                </a:rPr>
                <a:t>・・・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E860B3F-DAEC-4D4A-BE51-DB7AE1448760}"/>
                </a:ext>
              </a:extLst>
            </p:cNvPr>
            <p:cNvSpPr/>
            <p:nvPr/>
          </p:nvSpPr>
          <p:spPr bwMode="auto">
            <a:xfrm>
              <a:off x="4202022" y="2564904"/>
              <a:ext cx="3697969" cy="124488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ja-JP" altLang="en-US" sz="1801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8E79BF-2B51-4CC4-8885-0AA1CD642DD9}"/>
                </a:ext>
              </a:extLst>
            </p:cNvPr>
            <p:cNvSpPr/>
            <p:nvPr/>
          </p:nvSpPr>
          <p:spPr bwMode="auto">
            <a:xfrm>
              <a:off x="5207354" y="2348880"/>
              <a:ext cx="1791807" cy="4319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CADDE</a:t>
              </a:r>
              <a:r>
                <a:rPr lang="ja-JP" altLang="en-US" sz="1600" b="1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コネクタ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01E96D1E-9CB8-418A-9F80-A4AD90CF321A}"/>
                </a:ext>
              </a:extLst>
            </p:cNvPr>
            <p:cNvSpPr/>
            <p:nvPr/>
          </p:nvSpPr>
          <p:spPr>
            <a:xfrm>
              <a:off x="6132168" y="4977232"/>
              <a:ext cx="1476000" cy="5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来歴管理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6AAF350-4113-47C6-85E5-F03A24B226BE}"/>
                </a:ext>
              </a:extLst>
            </p:cNvPr>
            <p:cNvSpPr txBox="1"/>
            <p:nvPr/>
          </p:nvSpPr>
          <p:spPr>
            <a:xfrm>
              <a:off x="9830009" y="6202117"/>
              <a:ext cx="607859" cy="467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201" dirty="0">
                  <a:latin typeface="+mn-ea"/>
                </a:rPr>
                <a:t>・・・</a:t>
              </a: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F9E72243-55CF-4542-9C16-C5397205DBFB}"/>
                </a:ext>
              </a:extLst>
            </p:cNvPr>
            <p:cNvSpPr/>
            <p:nvPr/>
          </p:nvSpPr>
          <p:spPr>
            <a:xfrm>
              <a:off x="490394" y="5373216"/>
              <a:ext cx="1205835" cy="2274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ja-JP" altLang="en-US" sz="105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新サービス</a:t>
              </a:r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1A77F3B4-DBB6-4FFC-90A6-C2E5777B7EE5}"/>
                </a:ext>
              </a:extLst>
            </p:cNvPr>
            <p:cNvCxnSpPr>
              <a:cxnSpLocks/>
              <a:stCxn id="41" idx="3"/>
              <a:endCxn id="5" idx="6"/>
            </p:cNvCxnSpPr>
            <p:nvPr/>
          </p:nvCxnSpPr>
          <p:spPr>
            <a:xfrm>
              <a:off x="1696229" y="2030576"/>
              <a:ext cx="1584176" cy="5311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37EF3F56-7DB9-4B64-86CF-A10BEE544209}"/>
                </a:ext>
              </a:extLst>
            </p:cNvPr>
            <p:cNvCxnSpPr>
              <a:cxnSpLocks/>
              <a:stCxn id="46" idx="3"/>
              <a:endCxn id="5" idx="6"/>
            </p:cNvCxnSpPr>
            <p:nvPr/>
          </p:nvCxnSpPr>
          <p:spPr>
            <a:xfrm flipV="1">
              <a:off x="1696229" y="2561762"/>
              <a:ext cx="1584176" cy="3728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60534D6-EA5F-42E3-98CE-C9166C656C69}"/>
                </a:ext>
              </a:extLst>
            </p:cNvPr>
            <p:cNvCxnSpPr>
              <a:cxnSpLocks/>
              <a:stCxn id="42" idx="3"/>
              <a:endCxn id="5" idx="6"/>
            </p:cNvCxnSpPr>
            <p:nvPr/>
          </p:nvCxnSpPr>
          <p:spPr>
            <a:xfrm>
              <a:off x="1696229" y="2333105"/>
              <a:ext cx="1584176" cy="2286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4BF67D4-950F-4DE1-8C18-7F23680F51CE}"/>
                </a:ext>
              </a:extLst>
            </p:cNvPr>
            <p:cNvCxnSpPr>
              <a:cxnSpLocks/>
              <a:stCxn id="43" idx="3"/>
              <a:endCxn id="5" idx="6"/>
            </p:cNvCxnSpPr>
            <p:nvPr/>
          </p:nvCxnSpPr>
          <p:spPr>
            <a:xfrm flipV="1">
              <a:off x="1696229" y="2561762"/>
              <a:ext cx="1584176" cy="7387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227C40C-B6BA-4EC0-8F6D-3422940E6722}"/>
                </a:ext>
              </a:extLst>
            </p:cNvPr>
            <p:cNvSpPr/>
            <p:nvPr/>
          </p:nvSpPr>
          <p:spPr>
            <a:xfrm>
              <a:off x="1804405" y="2291762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国・自治体</a:t>
              </a: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ECC1861-995D-4BDD-9720-6F9497A03080}"/>
                </a:ext>
              </a:extLst>
            </p:cNvPr>
            <p:cNvCxnSpPr>
              <a:cxnSpLocks/>
              <a:stCxn id="44" idx="3"/>
              <a:endCxn id="32" idx="6"/>
            </p:cNvCxnSpPr>
            <p:nvPr/>
          </p:nvCxnSpPr>
          <p:spPr>
            <a:xfrm>
              <a:off x="1696229" y="3372765"/>
              <a:ext cx="1584176" cy="1665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2BFB86AF-5A38-4A9E-B210-1AA413976F0B}"/>
                </a:ext>
              </a:extLst>
            </p:cNvPr>
            <p:cNvCxnSpPr>
              <a:cxnSpLocks/>
              <a:stCxn id="45" idx="3"/>
              <a:endCxn id="32" idx="6"/>
            </p:cNvCxnSpPr>
            <p:nvPr/>
          </p:nvCxnSpPr>
          <p:spPr>
            <a:xfrm flipV="1">
              <a:off x="1696229" y="3539351"/>
              <a:ext cx="1584176" cy="1359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F984E7E5-D491-411A-9805-D7340BA876E8}"/>
                </a:ext>
              </a:extLst>
            </p:cNvPr>
            <p:cNvSpPr/>
            <p:nvPr/>
          </p:nvSpPr>
          <p:spPr>
            <a:xfrm>
              <a:off x="1804405" y="3269351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92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教育機関</a:t>
              </a:r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616D766B-14CD-483E-A73D-9C4A465BD35B}"/>
                </a:ext>
              </a:extLst>
            </p:cNvPr>
            <p:cNvCxnSpPr>
              <a:cxnSpLocks/>
              <a:stCxn id="47" idx="3"/>
              <a:endCxn id="6" idx="6"/>
            </p:cNvCxnSpPr>
            <p:nvPr/>
          </p:nvCxnSpPr>
          <p:spPr>
            <a:xfrm flipV="1">
              <a:off x="1696229" y="4516940"/>
              <a:ext cx="1584176" cy="224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2C0FC5A-00BF-405F-8B24-C3CBB9B03158}"/>
                </a:ext>
              </a:extLst>
            </p:cNvPr>
            <p:cNvSpPr/>
            <p:nvPr/>
          </p:nvSpPr>
          <p:spPr>
            <a:xfrm>
              <a:off x="1804405" y="4246940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金融事業者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8592D3A-8908-4F57-8596-D76942E8917C}"/>
                </a:ext>
              </a:extLst>
            </p:cNvPr>
            <p:cNvCxnSpPr>
              <a:cxnSpLocks/>
              <a:stCxn id="57" idx="3"/>
              <a:endCxn id="7" idx="6"/>
            </p:cNvCxnSpPr>
            <p:nvPr/>
          </p:nvCxnSpPr>
          <p:spPr>
            <a:xfrm>
              <a:off x="1696229" y="5486960"/>
              <a:ext cx="1584176" cy="75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ED1E26D-5B75-41A3-BD08-01C9237F4AC7}"/>
                </a:ext>
              </a:extLst>
            </p:cNvPr>
            <p:cNvSpPr/>
            <p:nvPr/>
          </p:nvSpPr>
          <p:spPr>
            <a:xfrm>
              <a:off x="1804405" y="5224529"/>
              <a:ext cx="1476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公共交通</a:t>
              </a:r>
              <a:endParaRPr lang="en-US" altLang="ja-JP" sz="129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1292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事業者</a:t>
              </a: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2324E45-6461-4F99-86C1-F9F0A759B718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1.2. SIP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分野間データ連携基盤の構成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F8A1F3A-316D-4630-81C6-298C112CCA8A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0116537-5255-4596-92B6-70302946BD58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14466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4E445B72-2665-1557-E428-23AC524961BA}"/>
              </a:ext>
            </a:extLst>
          </p:cNvPr>
          <p:cNvSpPr/>
          <p:nvPr/>
        </p:nvSpPr>
        <p:spPr>
          <a:xfrm rot="5400000">
            <a:off x="3113367" y="4245366"/>
            <a:ext cx="587159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矢印: 五方向 136">
            <a:extLst>
              <a:ext uri="{FF2B5EF4-FFF2-40B4-BE49-F238E27FC236}">
                <a16:creationId xmlns:a16="http://schemas.microsoft.com/office/drawing/2014/main" id="{7625E670-27CE-EEB0-005E-E3859777700F}"/>
              </a:ext>
            </a:extLst>
          </p:cNvPr>
          <p:cNvSpPr/>
          <p:nvPr/>
        </p:nvSpPr>
        <p:spPr>
          <a:xfrm rot="5400000">
            <a:off x="7715255" y="3128930"/>
            <a:ext cx="1594914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FCAEE94-F6B9-0974-22C2-0AE8D9616216}"/>
              </a:ext>
            </a:extLst>
          </p:cNvPr>
          <p:cNvSpPr/>
          <p:nvPr/>
        </p:nvSpPr>
        <p:spPr>
          <a:xfrm>
            <a:off x="7614781" y="4246809"/>
            <a:ext cx="1813542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データ利用フェーズ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矢印: 五方向 123">
            <a:extLst>
              <a:ext uri="{FF2B5EF4-FFF2-40B4-BE49-F238E27FC236}">
                <a16:creationId xmlns:a16="http://schemas.microsoft.com/office/drawing/2014/main" id="{64199DA8-2B4D-14F2-32A6-2E8476A655E1}"/>
              </a:ext>
            </a:extLst>
          </p:cNvPr>
          <p:cNvSpPr/>
          <p:nvPr/>
        </p:nvSpPr>
        <p:spPr>
          <a:xfrm rot="5400000">
            <a:off x="2622177" y="3117680"/>
            <a:ext cx="1594914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矢印: 五方向 133">
            <a:extLst>
              <a:ext uri="{FF2B5EF4-FFF2-40B4-BE49-F238E27FC236}">
                <a16:creationId xmlns:a16="http://schemas.microsoft.com/office/drawing/2014/main" id="{AB906878-D990-1D9A-9867-EBA2944DFDB9}"/>
              </a:ext>
            </a:extLst>
          </p:cNvPr>
          <p:cNvSpPr/>
          <p:nvPr/>
        </p:nvSpPr>
        <p:spPr>
          <a:xfrm rot="5400000">
            <a:off x="7983582" y="1754968"/>
            <a:ext cx="104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1B32EF3-3DB1-8EA2-EA4B-F2808E891B53}"/>
              </a:ext>
            </a:extLst>
          </p:cNvPr>
          <p:cNvSpPr/>
          <p:nvPr/>
        </p:nvSpPr>
        <p:spPr>
          <a:xfrm>
            <a:off x="7464152" y="3143434"/>
            <a:ext cx="211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矢印: 五方向 101">
            <a:extLst>
              <a:ext uri="{FF2B5EF4-FFF2-40B4-BE49-F238E27FC236}">
                <a16:creationId xmlns:a16="http://schemas.microsoft.com/office/drawing/2014/main" id="{6FEBB390-0C35-0B56-C38B-C0EA69EB96FA}"/>
              </a:ext>
            </a:extLst>
          </p:cNvPr>
          <p:cNvSpPr/>
          <p:nvPr/>
        </p:nvSpPr>
        <p:spPr>
          <a:xfrm rot="5400000">
            <a:off x="7911135" y="563938"/>
            <a:ext cx="1224001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矢印: 五方向 118">
            <a:extLst>
              <a:ext uri="{FF2B5EF4-FFF2-40B4-BE49-F238E27FC236}">
                <a16:creationId xmlns:a16="http://schemas.microsoft.com/office/drawing/2014/main" id="{569B49D9-821B-C359-E497-0C75C97E26BB}"/>
              </a:ext>
            </a:extLst>
          </p:cNvPr>
          <p:cNvSpPr/>
          <p:nvPr/>
        </p:nvSpPr>
        <p:spPr>
          <a:xfrm rot="5400000">
            <a:off x="2889794" y="1754968"/>
            <a:ext cx="104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矢印: 五方向 117">
            <a:extLst>
              <a:ext uri="{FF2B5EF4-FFF2-40B4-BE49-F238E27FC236}">
                <a16:creationId xmlns:a16="http://schemas.microsoft.com/office/drawing/2014/main" id="{51B755FD-39AC-AA54-BFEB-FF5979323B4C}"/>
              </a:ext>
            </a:extLst>
          </p:cNvPr>
          <p:cNvSpPr/>
          <p:nvPr/>
        </p:nvSpPr>
        <p:spPr>
          <a:xfrm rot="5400000">
            <a:off x="2805580" y="563937"/>
            <a:ext cx="1224000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0F2DFD37-946C-4B55-93E1-8F0B73AA4209}"/>
              </a:ext>
            </a:extLst>
          </p:cNvPr>
          <p:cNvSpPr/>
          <p:nvPr/>
        </p:nvSpPr>
        <p:spPr>
          <a:xfrm>
            <a:off x="239826" y="653787"/>
            <a:ext cx="1168882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一般的なデータ連携は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つの業務フェーズに分類される。</a:t>
            </a: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本書の対象範囲である契約・認可に係る業務は、下図赤枠実線で示す業務。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5D5A650-3E83-4822-8968-09F9BB5D3BC9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1.3.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一般的なデータ連携の各業務フェーズと本書の対象範囲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7CF8A28-2489-4441-ACBF-DCF472AB05F3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6B0EE7F-0D23-49B0-954D-DEA454CA01AA}"/>
              </a:ext>
            </a:extLst>
          </p:cNvPr>
          <p:cNvSpPr/>
          <p:nvPr/>
        </p:nvSpPr>
        <p:spPr>
          <a:xfrm>
            <a:off x="119336" y="5373216"/>
            <a:ext cx="1445050" cy="4711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Society5.0</a:t>
            </a:r>
          </a:p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サービス利用ユーザ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135D5FD-8051-4A92-8457-3FDA51B303D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92052" y="3005109"/>
            <a:ext cx="619794" cy="337483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0C7006EA-FE97-4C41-B6A8-0CAFEC6F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4DAF8C6-B039-46E6-87E5-8CE2250A9F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BC1D596-FC1F-4E42-B974-7ECB7D8E5A23}"/>
              </a:ext>
            </a:extLst>
          </p:cNvPr>
          <p:cNvSpPr/>
          <p:nvPr/>
        </p:nvSpPr>
        <p:spPr>
          <a:xfrm>
            <a:off x="200851" y="256490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データ利用者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EDE01C3-2D6D-44B5-A6AB-453C1DEB34E6}"/>
              </a:ext>
            </a:extLst>
          </p:cNvPr>
          <p:cNvGrpSpPr/>
          <p:nvPr/>
        </p:nvGrpSpPr>
        <p:grpSpPr>
          <a:xfrm>
            <a:off x="186138" y="4689116"/>
            <a:ext cx="1008103" cy="776158"/>
            <a:chOff x="-87560" y="1510311"/>
            <a:chExt cx="2635603" cy="2408322"/>
          </a:xfrm>
        </p:grpSpPr>
        <p:pic>
          <p:nvPicPr>
            <p:cNvPr id="48" name="Picture 2" descr="「電車　イラスト」の画像検索結果">
              <a:extLst>
                <a:ext uri="{FF2B5EF4-FFF2-40B4-BE49-F238E27FC236}">
                  <a16:creationId xmlns:a16="http://schemas.microsoft.com/office/drawing/2014/main" id="{C7404130-C384-4F3A-AB2D-62953BE7B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関連画像">
              <a:extLst>
                <a:ext uri="{FF2B5EF4-FFF2-40B4-BE49-F238E27FC236}">
                  <a16:creationId xmlns:a16="http://schemas.microsoft.com/office/drawing/2014/main" id="{5E0168D2-1F38-4BBA-9039-F75213D0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「TAXIイラスト」の画像検索結果">
              <a:extLst>
                <a:ext uri="{FF2B5EF4-FFF2-40B4-BE49-F238E27FC236}">
                  <a16:creationId xmlns:a16="http://schemas.microsoft.com/office/drawing/2014/main" id="{BC239556-F509-4C11-B507-4A1023ED2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6" descr="「徒歩　イラスト」の画像検索結果">
              <a:extLst>
                <a:ext uri="{FF2B5EF4-FFF2-40B4-BE49-F238E27FC236}">
                  <a16:creationId xmlns:a16="http://schemas.microsoft.com/office/drawing/2014/main" id="{ACC3712A-6D4D-42B3-AE1D-301124A1F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C57C029-CF64-4F39-BD6F-52CBDA79B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188" y="1821064"/>
            <a:ext cx="5400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494BD8-2EAF-4577-8F88-D49C80FB7170}"/>
              </a:ext>
            </a:extLst>
          </p:cNvPr>
          <p:cNvSpPr txBox="1"/>
          <p:nvPr/>
        </p:nvSpPr>
        <p:spPr>
          <a:xfrm>
            <a:off x="2849947" y="1553599"/>
            <a:ext cx="1053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E92278-040A-4BF2-A10C-0885F1481CBB}"/>
              </a:ext>
            </a:extLst>
          </p:cNvPr>
          <p:cNvSpPr/>
          <p:nvPr/>
        </p:nvSpPr>
        <p:spPr>
          <a:xfrm>
            <a:off x="130342" y="4509120"/>
            <a:ext cx="1080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サービス提供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39E57FD-4A5E-48AD-A4F9-D373A74DF80C}"/>
              </a:ext>
            </a:extLst>
          </p:cNvPr>
          <p:cNvSpPr/>
          <p:nvPr/>
        </p:nvSpPr>
        <p:spPr>
          <a:xfrm>
            <a:off x="10741627" y="5747958"/>
            <a:ext cx="1564496" cy="4711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データ収集</a:t>
            </a:r>
            <a:endParaRPr lang="en-US" altLang="ja-JP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各分野データ基盤</a:t>
            </a:r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27215FA-130B-4FDF-B5EA-EAC70BD1DA91}"/>
              </a:ext>
            </a:extLst>
          </p:cNvPr>
          <p:cNvSpPr txBox="1"/>
          <p:nvPr/>
        </p:nvSpPr>
        <p:spPr>
          <a:xfrm>
            <a:off x="7978030" y="1543952"/>
            <a:ext cx="1053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29527693-D869-4F38-8AB7-7CCA7D20026D}"/>
              </a:ext>
            </a:extLst>
          </p:cNvPr>
          <p:cNvSpPr/>
          <p:nvPr/>
        </p:nvSpPr>
        <p:spPr>
          <a:xfrm>
            <a:off x="10727215" y="5438358"/>
            <a:ext cx="1306768" cy="281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企業の業務データ</a:t>
            </a:r>
            <a:endParaRPr lang="en-US" altLang="ja-JP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5678ECD-39D5-4965-9AD7-0637F3E7CB26}"/>
              </a:ext>
            </a:extLst>
          </p:cNvPr>
          <p:cNvSpPr/>
          <p:nvPr/>
        </p:nvSpPr>
        <p:spPr>
          <a:xfrm>
            <a:off x="10733287" y="5170873"/>
            <a:ext cx="1075563" cy="281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オープンデータ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8EF701C-9845-4018-B122-833911828B84}"/>
              </a:ext>
            </a:extLst>
          </p:cNvPr>
          <p:cNvSpPr/>
          <p:nvPr/>
        </p:nvSpPr>
        <p:spPr>
          <a:xfrm>
            <a:off x="10723451" y="256490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データ提供者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6082C24-E552-4305-8665-6EC7B933E875}"/>
              </a:ext>
            </a:extLst>
          </p:cNvPr>
          <p:cNvSpPr/>
          <p:nvPr/>
        </p:nvSpPr>
        <p:spPr>
          <a:xfrm>
            <a:off x="10723451" y="4165845"/>
            <a:ext cx="1080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</a:t>
            </a: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ED56476-C2A2-4EEA-A891-0C193177DD7B}"/>
              </a:ext>
            </a:extLst>
          </p:cNvPr>
          <p:cNvGrpSpPr/>
          <p:nvPr/>
        </p:nvGrpSpPr>
        <p:grpSpPr>
          <a:xfrm>
            <a:off x="10667457" y="4420763"/>
            <a:ext cx="1008103" cy="776158"/>
            <a:chOff x="-87560" y="1510311"/>
            <a:chExt cx="2635603" cy="2408322"/>
          </a:xfrm>
        </p:grpSpPr>
        <p:pic>
          <p:nvPicPr>
            <p:cNvPr id="127" name="Picture 2" descr="「電車　イラスト」の画像検索結果">
              <a:extLst>
                <a:ext uri="{FF2B5EF4-FFF2-40B4-BE49-F238E27FC236}">
                  <a16:creationId xmlns:a16="http://schemas.microsoft.com/office/drawing/2014/main" id="{73AA0B11-D9F3-40BC-BFE1-B9FAC7C11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560" y="1510311"/>
              <a:ext cx="1543074" cy="15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関連画像">
              <a:extLst>
                <a:ext uri="{FF2B5EF4-FFF2-40B4-BE49-F238E27FC236}">
                  <a16:creationId xmlns:a16="http://schemas.microsoft.com/office/drawing/2014/main" id="{B947285C-3768-471F-A167-0FEC5DEA8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87" y="1681751"/>
              <a:ext cx="1306256" cy="130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 descr="「TAXIイラスト」の画像検索結果">
              <a:extLst>
                <a:ext uri="{FF2B5EF4-FFF2-40B4-BE49-F238E27FC236}">
                  <a16:creationId xmlns:a16="http://schemas.microsoft.com/office/drawing/2014/main" id="{412351A6-FD90-4B64-847C-6624D6D6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60" y="2813906"/>
              <a:ext cx="1104727" cy="110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6" descr="「徒歩　イラスト」の画像検索結果">
              <a:extLst>
                <a:ext uri="{FF2B5EF4-FFF2-40B4-BE49-F238E27FC236}">
                  <a16:creationId xmlns:a16="http://schemas.microsoft.com/office/drawing/2014/main" id="{D6133CAC-1447-431C-B4EF-94EBE3397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407" y="2890612"/>
              <a:ext cx="887855" cy="887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E3FFDE5-5840-4B06-A22B-54E9CC6D4BE4}"/>
              </a:ext>
            </a:extLst>
          </p:cNvPr>
          <p:cNvSpPr/>
          <p:nvPr/>
        </p:nvSpPr>
        <p:spPr>
          <a:xfrm>
            <a:off x="2535584" y="2438982"/>
            <a:ext cx="1685934" cy="4394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データの認知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利用データ取得判断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199BCBD-CB7A-42C1-B812-6F1349858683}"/>
              </a:ext>
            </a:extLst>
          </p:cNvPr>
          <p:cNvSpPr/>
          <p:nvPr/>
        </p:nvSpPr>
        <p:spPr>
          <a:xfrm>
            <a:off x="2592602" y="4822316"/>
            <a:ext cx="1684800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データ取得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A70BFA9-64D0-45B1-98CA-F95D0BB33A1B}"/>
              </a:ext>
            </a:extLst>
          </p:cNvPr>
          <p:cNvSpPr/>
          <p:nvPr/>
        </p:nvSpPr>
        <p:spPr>
          <a:xfrm>
            <a:off x="2536323" y="2132856"/>
            <a:ext cx="1686146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データ利用企画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598673F-A490-4A38-953C-5F03126C83DF}"/>
              </a:ext>
            </a:extLst>
          </p:cNvPr>
          <p:cNvSpPr/>
          <p:nvPr/>
        </p:nvSpPr>
        <p:spPr>
          <a:xfrm>
            <a:off x="2582200" y="6080428"/>
            <a:ext cx="1686361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7FCB708-6069-4B23-8714-2C772656BEBF}"/>
              </a:ext>
            </a:extLst>
          </p:cNvPr>
          <p:cNvSpPr/>
          <p:nvPr/>
        </p:nvSpPr>
        <p:spPr>
          <a:xfrm>
            <a:off x="7674905" y="213285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データ準備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19DF032-7470-49D8-90CD-5A0DDC46D884}"/>
              </a:ext>
            </a:extLst>
          </p:cNvPr>
          <p:cNvSpPr/>
          <p:nvPr/>
        </p:nvSpPr>
        <p:spPr>
          <a:xfrm>
            <a:off x="7677589" y="4822517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301F08-3CA0-4CEA-B3DA-1E7459C5E999}"/>
              </a:ext>
            </a:extLst>
          </p:cNvPr>
          <p:cNvSpPr/>
          <p:nvPr/>
        </p:nvSpPr>
        <p:spPr>
          <a:xfrm>
            <a:off x="7685562" y="3724509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契約締結・認可登録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87536D8-EF84-4AA9-87B0-6CE6F9FF46E3}"/>
              </a:ext>
            </a:extLst>
          </p:cNvPr>
          <p:cNvSpPr/>
          <p:nvPr/>
        </p:nvSpPr>
        <p:spPr>
          <a:xfrm>
            <a:off x="7685562" y="3415583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契約交渉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0E47BA0-CA2F-41E9-9487-4D82FC36CD23}"/>
              </a:ext>
            </a:extLst>
          </p:cNvPr>
          <p:cNvSpPr/>
          <p:nvPr/>
        </p:nvSpPr>
        <p:spPr>
          <a:xfrm>
            <a:off x="7685562" y="4517211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認可確認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右矢印 255">
            <a:extLst>
              <a:ext uri="{FF2B5EF4-FFF2-40B4-BE49-F238E27FC236}">
                <a16:creationId xmlns:a16="http://schemas.microsoft.com/office/drawing/2014/main" id="{133C55EA-DB8C-4E23-8ACC-07C526383B5A}"/>
              </a:ext>
            </a:extLst>
          </p:cNvPr>
          <p:cNvSpPr/>
          <p:nvPr/>
        </p:nvSpPr>
        <p:spPr bwMode="auto">
          <a:xfrm flipH="1">
            <a:off x="9574375" y="4762917"/>
            <a:ext cx="1080637" cy="3960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7C50E450-9B1B-43B7-BEDC-8A14AF45F896}"/>
              </a:ext>
            </a:extLst>
          </p:cNvPr>
          <p:cNvSpPr/>
          <p:nvPr/>
        </p:nvSpPr>
        <p:spPr>
          <a:xfrm>
            <a:off x="4372858" y="3441382"/>
            <a:ext cx="3168000" cy="426026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</a:p>
        </p:txBody>
      </p:sp>
      <p:sp>
        <p:nvSpPr>
          <p:cNvPr id="121" name="矢印: 左 120">
            <a:extLst>
              <a:ext uri="{FF2B5EF4-FFF2-40B4-BE49-F238E27FC236}">
                <a16:creationId xmlns:a16="http://schemas.microsoft.com/office/drawing/2014/main" id="{B20A4601-C093-4973-BE6F-D2BD997B8501}"/>
              </a:ext>
            </a:extLst>
          </p:cNvPr>
          <p:cNvSpPr/>
          <p:nvPr/>
        </p:nvSpPr>
        <p:spPr>
          <a:xfrm>
            <a:off x="4390068" y="4747904"/>
            <a:ext cx="3168000" cy="426026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右矢印 255">
            <a:extLst>
              <a:ext uri="{FF2B5EF4-FFF2-40B4-BE49-F238E27FC236}">
                <a16:creationId xmlns:a16="http://schemas.microsoft.com/office/drawing/2014/main" id="{E9B3E7F3-BD92-4935-BA04-18982CDECEE7}"/>
              </a:ext>
            </a:extLst>
          </p:cNvPr>
          <p:cNvSpPr/>
          <p:nvPr/>
        </p:nvSpPr>
        <p:spPr bwMode="auto">
          <a:xfrm flipH="1">
            <a:off x="1140797" y="5085184"/>
            <a:ext cx="1371620" cy="3960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7001" tIns="54000" rIns="27001" bIns="270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7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F219708-1984-48C1-AE32-1141AB82947D}"/>
              </a:ext>
            </a:extLst>
          </p:cNvPr>
          <p:cNvSpPr/>
          <p:nvPr/>
        </p:nvSpPr>
        <p:spPr>
          <a:xfrm>
            <a:off x="7674905" y="270107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データカタログ公開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矢印: 右 121">
            <a:extLst>
              <a:ext uri="{FF2B5EF4-FFF2-40B4-BE49-F238E27FC236}">
                <a16:creationId xmlns:a16="http://schemas.microsoft.com/office/drawing/2014/main" id="{0967FE7B-5439-4130-89C7-A8DA816F80DF}"/>
              </a:ext>
            </a:extLst>
          </p:cNvPr>
          <p:cNvSpPr/>
          <p:nvPr/>
        </p:nvSpPr>
        <p:spPr>
          <a:xfrm>
            <a:off x="4385140" y="2567934"/>
            <a:ext cx="3168000" cy="42602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76E5825-5C52-48FC-8F07-1BF6C5621CAF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CAFAA3-5673-7684-4FB0-17B28DEBCB81}"/>
              </a:ext>
            </a:extLst>
          </p:cNvPr>
          <p:cNvSpPr/>
          <p:nvPr/>
        </p:nvSpPr>
        <p:spPr>
          <a:xfrm>
            <a:off x="7674905" y="2416966"/>
            <a:ext cx="1684800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データカタログ作成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9D12703-0152-49BC-9254-31AB8AB6A004}"/>
              </a:ext>
            </a:extLst>
          </p:cNvPr>
          <p:cNvSpPr/>
          <p:nvPr/>
        </p:nvSpPr>
        <p:spPr>
          <a:xfrm>
            <a:off x="2574127" y="3724509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契約締結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5FD8FBC-446D-A930-0BC5-FF0DDABA4BD8}"/>
              </a:ext>
            </a:extLst>
          </p:cNvPr>
          <p:cNvSpPr/>
          <p:nvPr/>
        </p:nvSpPr>
        <p:spPr>
          <a:xfrm>
            <a:off x="2569394" y="3415583"/>
            <a:ext cx="1684800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契約交渉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07EB4C1-8E56-357C-BF12-7401D953AF9A}"/>
              </a:ext>
            </a:extLst>
          </p:cNvPr>
          <p:cNvSpPr txBox="1"/>
          <p:nvPr/>
        </p:nvSpPr>
        <p:spPr>
          <a:xfrm>
            <a:off x="186138" y="1279470"/>
            <a:ext cx="1152648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一般的なデータ連携の各業務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BCB6217D-EC8C-CF4C-6A16-3393A3444878}"/>
              </a:ext>
            </a:extLst>
          </p:cNvPr>
          <p:cNvSpPr/>
          <p:nvPr/>
        </p:nvSpPr>
        <p:spPr>
          <a:xfrm>
            <a:off x="2564546" y="6469910"/>
            <a:ext cx="16848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決済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8E4A531-4474-27DB-1B5E-8D09B245D608}"/>
              </a:ext>
            </a:extLst>
          </p:cNvPr>
          <p:cNvSpPr/>
          <p:nvPr/>
        </p:nvSpPr>
        <p:spPr>
          <a:xfrm>
            <a:off x="7637704" y="1861770"/>
            <a:ext cx="1767697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データ準備フェーズ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4AAA2FB-54EF-9772-37E1-33D671EF6603}"/>
              </a:ext>
            </a:extLst>
          </p:cNvPr>
          <p:cNvSpPr/>
          <p:nvPr/>
        </p:nvSpPr>
        <p:spPr>
          <a:xfrm>
            <a:off x="2426485" y="1841309"/>
            <a:ext cx="2109014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企画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B4A3B31-FD7C-9E04-5410-6DE067A5F48F}"/>
              </a:ext>
            </a:extLst>
          </p:cNvPr>
          <p:cNvSpPr/>
          <p:nvPr/>
        </p:nvSpPr>
        <p:spPr>
          <a:xfrm>
            <a:off x="2423592" y="3140968"/>
            <a:ext cx="211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データ利用契約フェーズ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7AB8EFE-A120-AE91-1F96-8D859D9BA218}"/>
              </a:ext>
            </a:extLst>
          </p:cNvPr>
          <p:cNvSpPr/>
          <p:nvPr/>
        </p:nvSpPr>
        <p:spPr>
          <a:xfrm>
            <a:off x="2582200" y="4235559"/>
            <a:ext cx="1797584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データ利用フェーズ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F29A344-A3D0-0FC8-3139-23537A70C42F}"/>
              </a:ext>
            </a:extLst>
          </p:cNvPr>
          <p:cNvSpPr/>
          <p:nvPr/>
        </p:nvSpPr>
        <p:spPr>
          <a:xfrm>
            <a:off x="2620345" y="5839334"/>
            <a:ext cx="168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来歴管理フェーズ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矢印: 五方向 146">
            <a:extLst>
              <a:ext uri="{FF2B5EF4-FFF2-40B4-BE49-F238E27FC236}">
                <a16:creationId xmlns:a16="http://schemas.microsoft.com/office/drawing/2014/main" id="{8A20ADFB-B07C-AB89-9C52-4690E6E1BB15}"/>
              </a:ext>
            </a:extLst>
          </p:cNvPr>
          <p:cNvSpPr/>
          <p:nvPr/>
        </p:nvSpPr>
        <p:spPr>
          <a:xfrm rot="5400000">
            <a:off x="8231248" y="4249163"/>
            <a:ext cx="587159" cy="3816000"/>
          </a:xfrm>
          <a:prstGeom prst="homePlate">
            <a:avLst>
              <a:gd name="adj" fmla="val 1960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F452033-8909-1782-5691-0029324A94D7}"/>
              </a:ext>
            </a:extLst>
          </p:cNvPr>
          <p:cNvSpPr/>
          <p:nvPr/>
        </p:nvSpPr>
        <p:spPr>
          <a:xfrm>
            <a:off x="7681647" y="6100187"/>
            <a:ext cx="1686361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>
            <a:no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4295615-A48F-E432-E657-8859AD6154FB}"/>
              </a:ext>
            </a:extLst>
          </p:cNvPr>
          <p:cNvSpPr/>
          <p:nvPr/>
        </p:nvSpPr>
        <p:spPr>
          <a:xfrm>
            <a:off x="7682427" y="6473707"/>
            <a:ext cx="16848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決済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65398F6B-6D53-1061-86B1-C2E556836046}"/>
              </a:ext>
            </a:extLst>
          </p:cNvPr>
          <p:cNvSpPr/>
          <p:nvPr/>
        </p:nvSpPr>
        <p:spPr>
          <a:xfrm>
            <a:off x="7679152" y="5842161"/>
            <a:ext cx="1684800" cy="307777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来歴管理フェーズ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586D3733-C36A-A145-0342-196AA7EC44C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12624" y="1821064"/>
            <a:ext cx="54000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834D556-4237-4508-71DD-AC92515F38F3}"/>
              </a:ext>
            </a:extLst>
          </p:cNvPr>
          <p:cNvGrpSpPr/>
          <p:nvPr/>
        </p:nvGrpSpPr>
        <p:grpSpPr>
          <a:xfrm>
            <a:off x="5359603" y="1556792"/>
            <a:ext cx="1211008" cy="904166"/>
            <a:chOff x="5359603" y="5733256"/>
            <a:chExt cx="1211008" cy="904166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26FDC91-B04A-17E2-23D1-3BD9675CA244}"/>
                </a:ext>
              </a:extLst>
            </p:cNvPr>
            <p:cNvSpPr/>
            <p:nvPr/>
          </p:nvSpPr>
          <p:spPr>
            <a:xfrm>
              <a:off x="5359603" y="5770139"/>
              <a:ext cx="1211008" cy="867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DE02700-41CA-4359-EB9A-AC3C38D0414B}"/>
                </a:ext>
              </a:extLst>
            </p:cNvPr>
            <p:cNvSpPr txBox="1"/>
            <p:nvPr/>
          </p:nvSpPr>
          <p:spPr>
            <a:xfrm>
              <a:off x="5729800" y="5733256"/>
              <a:ext cx="4706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D2C0BEF-87A8-15F8-16BE-5C6D2BAC79D9}"/>
                </a:ext>
              </a:extLst>
            </p:cNvPr>
            <p:cNvSpPr/>
            <p:nvPr/>
          </p:nvSpPr>
          <p:spPr>
            <a:xfrm>
              <a:off x="5396873" y="6237312"/>
              <a:ext cx="1148400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契約・認可に係らない業務</a:t>
              </a: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B19B12A-BB48-2DFB-FD74-AA6FF63D328B}"/>
                </a:ext>
              </a:extLst>
            </p:cNvPr>
            <p:cNvSpPr/>
            <p:nvPr/>
          </p:nvSpPr>
          <p:spPr>
            <a:xfrm>
              <a:off x="5403670" y="5946704"/>
              <a:ext cx="1148046" cy="2154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契約・認可に係る業務</a:t>
              </a:r>
            </a:p>
          </p:txBody>
        </p:sp>
      </p:grp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5C4756F-CECC-64E8-162D-B91F81E2511F}"/>
              </a:ext>
            </a:extLst>
          </p:cNvPr>
          <p:cNvSpPr/>
          <p:nvPr/>
        </p:nvSpPr>
        <p:spPr>
          <a:xfrm>
            <a:off x="2599275" y="5157192"/>
            <a:ext cx="1684800" cy="27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サービス開発・運用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242021C-1D5A-309E-8F7C-1E0649DD6877}"/>
              </a:ext>
            </a:extLst>
          </p:cNvPr>
          <p:cNvGrpSpPr>
            <a:grpSpLocks noChangeAspect="1"/>
          </p:cNvGrpSpPr>
          <p:nvPr/>
        </p:nvGrpSpPr>
        <p:grpSpPr>
          <a:xfrm>
            <a:off x="10861683" y="3005109"/>
            <a:ext cx="619794" cy="337483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C5CC401E-C474-5B3F-2C70-32901E1AF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A642F181-7DA9-68D9-B340-6F9F7D1B1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7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7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3945075-E132-1E71-6809-6E4C0C9E896A}"/>
              </a:ext>
            </a:extLst>
          </p:cNvPr>
          <p:cNvSpPr/>
          <p:nvPr/>
        </p:nvSpPr>
        <p:spPr>
          <a:xfrm>
            <a:off x="1040245" y="5186586"/>
            <a:ext cx="2769003" cy="6299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F9066C7-0AB6-81A0-F138-2BB3AB595C66}"/>
              </a:ext>
            </a:extLst>
          </p:cNvPr>
          <p:cNvSpPr/>
          <p:nvPr/>
        </p:nvSpPr>
        <p:spPr>
          <a:xfrm>
            <a:off x="8419306" y="4894940"/>
            <a:ext cx="2769003" cy="921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324B81D-7C4B-8D50-D459-73ED1FF22442}"/>
              </a:ext>
            </a:extLst>
          </p:cNvPr>
          <p:cNvSpPr/>
          <p:nvPr/>
        </p:nvSpPr>
        <p:spPr>
          <a:xfrm>
            <a:off x="1040246" y="5853206"/>
            <a:ext cx="2769003" cy="534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F326B6C-AA0E-6F4E-89BE-65FC364BE1D4}"/>
              </a:ext>
            </a:extLst>
          </p:cNvPr>
          <p:cNvSpPr/>
          <p:nvPr/>
        </p:nvSpPr>
        <p:spPr>
          <a:xfrm>
            <a:off x="8418153" y="5853207"/>
            <a:ext cx="2769003" cy="534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来歴確認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579AEAF-AFC5-4FE8-9B1D-8D58CA9A17FB}"/>
              </a:ext>
            </a:extLst>
          </p:cNvPr>
          <p:cNvSpPr/>
          <p:nvPr/>
        </p:nvSpPr>
        <p:spPr>
          <a:xfrm>
            <a:off x="239826" y="675930"/>
            <a:ext cx="1168882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が対象とするデータ利用に係る契約類型は、「経済産業省　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・データの利用に関する契約ガイドライン」の「データ提供型」契約のうち、「データの利用許諾」型。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における契約とは、データ提供者からデータ利用者に対してデータを提供する際に、データの利用条件等を取り決めるための契約のこと。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7" indent="-285757"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における認可とは、データ提供者がデータの利用権限をデータ利用者に付与し、データの取得・利用を認可すること。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3B4798A-A031-4DB1-A149-EC248946A291}"/>
              </a:ext>
            </a:extLst>
          </p:cNvPr>
          <p:cNvSpPr/>
          <p:nvPr/>
        </p:nvSpPr>
        <p:spPr>
          <a:xfrm>
            <a:off x="192118" y="220578"/>
            <a:ext cx="1144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1.4. CADDE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におけるデータ連携での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契約・認可業務の流れ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159B19D-3382-46B8-B624-77BD31B8A7D2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964CC20-0FAF-428D-BEE8-2BCB7F37BB7E}"/>
              </a:ext>
            </a:extLst>
          </p:cNvPr>
          <p:cNvCxnSpPr>
            <a:cxnSpLocks/>
          </p:cNvCxnSpPr>
          <p:nvPr/>
        </p:nvCxnSpPr>
        <p:spPr bwMode="auto">
          <a:xfrm>
            <a:off x="8406320" y="2149882"/>
            <a:ext cx="280252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3FD3BA-2EBD-4304-AA53-E3072A2DFD96}"/>
              </a:ext>
            </a:extLst>
          </p:cNvPr>
          <p:cNvSpPr/>
          <p:nvPr/>
        </p:nvSpPr>
        <p:spPr>
          <a:xfrm>
            <a:off x="1040247" y="2243261"/>
            <a:ext cx="2769003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データ利用企画</a:t>
            </a:r>
            <a:endParaRPr kumimoji="0"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データの認知・利用データ取得判断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A240ACB-CD13-41F5-BE67-349BF581FC5E}"/>
              </a:ext>
            </a:extLst>
          </p:cNvPr>
          <p:cNvSpPr/>
          <p:nvPr/>
        </p:nvSpPr>
        <p:spPr>
          <a:xfrm>
            <a:off x="8418154" y="2243261"/>
            <a:ext cx="2769003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データ準備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データカタログ作成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データカタログ公開</a:t>
            </a:r>
            <a:endParaRPr kumimoji="0" lang="ja-JP" altLang="ja-JP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E5CD156-D87B-462C-B9BF-31133C64622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55658" y="1800993"/>
            <a:ext cx="401240" cy="295732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D0DA9310-708F-40A4-92A1-5CEBF7449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01E728-A69B-4302-83C6-B13610AE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2A35457-306B-46BA-B46B-F70613AE5E9A}"/>
              </a:ext>
            </a:extLst>
          </p:cNvPr>
          <p:cNvCxnSpPr>
            <a:cxnSpLocks/>
          </p:cNvCxnSpPr>
          <p:nvPr/>
        </p:nvCxnSpPr>
        <p:spPr bwMode="auto">
          <a:xfrm>
            <a:off x="1056078" y="2149882"/>
            <a:ext cx="2766595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63AF71-BC6E-4ADB-8C5E-2B7F258F7CA0}"/>
              </a:ext>
            </a:extLst>
          </p:cNvPr>
          <p:cNvSpPr txBox="1"/>
          <p:nvPr/>
        </p:nvSpPr>
        <p:spPr>
          <a:xfrm>
            <a:off x="8608768" y="1771469"/>
            <a:ext cx="2397631" cy="347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データ提供者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828D1A-F4C8-4F9F-9419-7B57FFC18B3C}"/>
              </a:ext>
            </a:extLst>
          </p:cNvPr>
          <p:cNvSpPr txBox="1"/>
          <p:nvPr/>
        </p:nvSpPr>
        <p:spPr>
          <a:xfrm>
            <a:off x="1240317" y="1773472"/>
            <a:ext cx="2398117" cy="347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データ利用者</a:t>
            </a: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38DD1E56-E5C5-4193-B578-3C437E18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84" y="2852936"/>
            <a:ext cx="39755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契約内容調整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アクセス権設定等では行わない場合もある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B33B4C-8891-47CD-A9F3-957E627C1697}"/>
              </a:ext>
            </a:extLst>
          </p:cNvPr>
          <p:cNvCxnSpPr>
            <a:cxnSpLocks/>
          </p:cNvCxnSpPr>
          <p:nvPr/>
        </p:nvCxnSpPr>
        <p:spPr>
          <a:xfrm>
            <a:off x="3809250" y="3040990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EB3EAA-3B59-4F3B-AC21-91958E854ACF}"/>
              </a:ext>
            </a:extLst>
          </p:cNvPr>
          <p:cNvCxnSpPr>
            <a:cxnSpLocks/>
          </p:cNvCxnSpPr>
          <p:nvPr/>
        </p:nvCxnSpPr>
        <p:spPr>
          <a:xfrm>
            <a:off x="3809250" y="3732192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08C4D4B-452A-464F-ACAE-101D61237C63}"/>
              </a:ext>
            </a:extLst>
          </p:cNvPr>
          <p:cNvGrpSpPr>
            <a:grpSpLocks noChangeAspect="1"/>
          </p:cNvGrpSpPr>
          <p:nvPr/>
        </p:nvGrpSpPr>
        <p:grpSpPr>
          <a:xfrm>
            <a:off x="10693838" y="1800993"/>
            <a:ext cx="401240" cy="295732"/>
            <a:chOff x="10041164" y="-1374776"/>
            <a:chExt cx="15093951" cy="9607552"/>
          </a:xfrm>
          <a:solidFill>
            <a:schemeClr val="tx1"/>
          </a:solidFill>
        </p:grpSpPr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F59C4D40-27E1-4AEE-AA27-70DF51BA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7466" y="-1374776"/>
              <a:ext cx="3498852" cy="349885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743A4DC-1915-42C9-98CB-0AD1267AB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1164" y="2322529"/>
              <a:ext cx="15093951" cy="5910247"/>
            </a:xfrm>
            <a:custGeom>
              <a:avLst/>
              <a:gdLst/>
              <a:ahLst/>
              <a:cxnLst>
                <a:cxn ang="0">
                  <a:pos x="3540" y="0"/>
                </a:cxn>
                <a:cxn ang="0">
                  <a:pos x="3367" y="0"/>
                </a:cxn>
                <a:cxn ang="0">
                  <a:pos x="2991" y="179"/>
                </a:cxn>
                <a:cxn ang="0">
                  <a:pos x="2332" y="865"/>
                </a:cxn>
                <a:cxn ang="0">
                  <a:pos x="1549" y="919"/>
                </a:cxn>
                <a:cxn ang="0">
                  <a:pos x="1275" y="230"/>
                </a:cxn>
                <a:cxn ang="0">
                  <a:pos x="1228" y="199"/>
                </a:cxn>
                <a:cxn ang="0">
                  <a:pos x="52" y="199"/>
                </a:cxn>
                <a:cxn ang="0">
                  <a:pos x="11" y="221"/>
                </a:cxn>
                <a:cxn ang="0">
                  <a:pos x="6" y="267"/>
                </a:cxn>
                <a:cxn ang="0">
                  <a:pos x="477" y="1451"/>
                </a:cxn>
                <a:cxn ang="0">
                  <a:pos x="523" y="1483"/>
                </a:cxn>
                <a:cxn ang="0">
                  <a:pos x="611" y="1483"/>
                </a:cxn>
                <a:cxn ang="0">
                  <a:pos x="585" y="1526"/>
                </a:cxn>
                <a:cxn ang="0">
                  <a:pos x="635" y="1576"/>
                </a:cxn>
                <a:cxn ang="0">
                  <a:pos x="2481" y="1576"/>
                </a:cxn>
                <a:cxn ang="0">
                  <a:pos x="2531" y="1526"/>
                </a:cxn>
                <a:cxn ang="0">
                  <a:pos x="2481" y="1476"/>
                </a:cxn>
                <a:cxn ang="0">
                  <a:pos x="1724" y="1476"/>
                </a:cxn>
                <a:cxn ang="0">
                  <a:pos x="1740" y="1461"/>
                </a:cxn>
                <a:cxn ang="0">
                  <a:pos x="1745" y="1414"/>
                </a:cxn>
                <a:cxn ang="0">
                  <a:pos x="1697" y="1293"/>
                </a:cxn>
                <a:cxn ang="0">
                  <a:pos x="2391" y="1284"/>
                </a:cxn>
                <a:cxn ang="0">
                  <a:pos x="2619" y="1190"/>
                </a:cxn>
                <a:cxn ang="0">
                  <a:pos x="2882" y="938"/>
                </a:cxn>
                <a:cxn ang="0">
                  <a:pos x="2882" y="1568"/>
                </a:cxn>
                <a:cxn ang="0">
                  <a:pos x="4025" y="1568"/>
                </a:cxn>
                <a:cxn ang="0">
                  <a:pos x="4025" y="485"/>
                </a:cxn>
                <a:cxn ang="0">
                  <a:pos x="3540" y="0"/>
                </a:cxn>
                <a:cxn ang="0">
                  <a:pos x="1625" y="1383"/>
                </a:cxn>
                <a:cxn ang="0">
                  <a:pos x="557" y="1383"/>
                </a:cxn>
                <a:cxn ang="0">
                  <a:pos x="126" y="299"/>
                </a:cxn>
                <a:cxn ang="0">
                  <a:pos x="1194" y="299"/>
                </a:cxn>
                <a:cxn ang="0">
                  <a:pos x="1446" y="932"/>
                </a:cxn>
                <a:cxn ang="0">
                  <a:pos x="1317" y="1116"/>
                </a:cxn>
                <a:cxn ang="0">
                  <a:pos x="1510" y="1296"/>
                </a:cxn>
                <a:cxn ang="0">
                  <a:pos x="1590" y="1295"/>
                </a:cxn>
                <a:cxn ang="0">
                  <a:pos x="1625" y="1383"/>
                </a:cxn>
              </a:cxnLst>
              <a:rect l="0" t="0" r="r" b="b"/>
              <a:pathLst>
                <a:path w="4025" h="1576">
                  <a:moveTo>
                    <a:pt x="3540" y="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3215" y="0"/>
                    <a:pt x="3080" y="70"/>
                    <a:pt x="2991" y="179"/>
                  </a:cubicBezTo>
                  <a:cubicBezTo>
                    <a:pt x="2332" y="865"/>
                    <a:pt x="2332" y="865"/>
                    <a:pt x="2332" y="865"/>
                  </a:cubicBezTo>
                  <a:cubicBezTo>
                    <a:pt x="1549" y="919"/>
                    <a:pt x="1549" y="919"/>
                    <a:pt x="1549" y="919"/>
                  </a:cubicBezTo>
                  <a:cubicBezTo>
                    <a:pt x="1275" y="230"/>
                    <a:pt x="1275" y="230"/>
                    <a:pt x="1275" y="230"/>
                  </a:cubicBezTo>
                  <a:cubicBezTo>
                    <a:pt x="1267" y="211"/>
                    <a:pt x="1249" y="199"/>
                    <a:pt x="1228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36" y="199"/>
                    <a:pt x="20" y="207"/>
                    <a:pt x="11" y="221"/>
                  </a:cubicBezTo>
                  <a:cubicBezTo>
                    <a:pt x="2" y="235"/>
                    <a:pt x="0" y="252"/>
                    <a:pt x="6" y="267"/>
                  </a:cubicBezTo>
                  <a:cubicBezTo>
                    <a:pt x="477" y="1451"/>
                    <a:pt x="477" y="1451"/>
                    <a:pt x="477" y="1451"/>
                  </a:cubicBezTo>
                  <a:cubicBezTo>
                    <a:pt x="484" y="1470"/>
                    <a:pt x="502" y="1483"/>
                    <a:pt x="523" y="1483"/>
                  </a:cubicBezTo>
                  <a:cubicBezTo>
                    <a:pt x="611" y="1483"/>
                    <a:pt x="611" y="1483"/>
                    <a:pt x="611" y="1483"/>
                  </a:cubicBezTo>
                  <a:cubicBezTo>
                    <a:pt x="595" y="1491"/>
                    <a:pt x="585" y="1507"/>
                    <a:pt x="585" y="1526"/>
                  </a:cubicBezTo>
                  <a:cubicBezTo>
                    <a:pt x="585" y="1554"/>
                    <a:pt x="608" y="1576"/>
                    <a:pt x="635" y="1576"/>
                  </a:cubicBezTo>
                  <a:cubicBezTo>
                    <a:pt x="2481" y="1576"/>
                    <a:pt x="2481" y="1576"/>
                    <a:pt x="2481" y="1576"/>
                  </a:cubicBezTo>
                  <a:cubicBezTo>
                    <a:pt x="2509" y="1576"/>
                    <a:pt x="2531" y="1554"/>
                    <a:pt x="2531" y="1526"/>
                  </a:cubicBezTo>
                  <a:cubicBezTo>
                    <a:pt x="2531" y="1498"/>
                    <a:pt x="2509" y="1476"/>
                    <a:pt x="2481" y="1476"/>
                  </a:cubicBezTo>
                  <a:cubicBezTo>
                    <a:pt x="1724" y="1476"/>
                    <a:pt x="1724" y="1476"/>
                    <a:pt x="1724" y="1476"/>
                  </a:cubicBezTo>
                  <a:cubicBezTo>
                    <a:pt x="1730" y="1472"/>
                    <a:pt x="1736" y="1467"/>
                    <a:pt x="1740" y="1461"/>
                  </a:cubicBezTo>
                  <a:cubicBezTo>
                    <a:pt x="1750" y="1447"/>
                    <a:pt x="1752" y="1430"/>
                    <a:pt x="1745" y="1414"/>
                  </a:cubicBezTo>
                  <a:cubicBezTo>
                    <a:pt x="1697" y="1293"/>
                    <a:pt x="1697" y="1293"/>
                    <a:pt x="1697" y="1293"/>
                  </a:cubicBezTo>
                  <a:cubicBezTo>
                    <a:pt x="2391" y="1284"/>
                    <a:pt x="2391" y="1284"/>
                    <a:pt x="2391" y="1284"/>
                  </a:cubicBezTo>
                  <a:cubicBezTo>
                    <a:pt x="2476" y="1282"/>
                    <a:pt x="2557" y="1249"/>
                    <a:pt x="2619" y="1190"/>
                  </a:cubicBezTo>
                  <a:cubicBezTo>
                    <a:pt x="2882" y="938"/>
                    <a:pt x="2882" y="938"/>
                    <a:pt x="2882" y="938"/>
                  </a:cubicBezTo>
                  <a:cubicBezTo>
                    <a:pt x="2882" y="1568"/>
                    <a:pt x="2882" y="1568"/>
                    <a:pt x="2882" y="1568"/>
                  </a:cubicBezTo>
                  <a:cubicBezTo>
                    <a:pt x="4025" y="1568"/>
                    <a:pt x="4025" y="1568"/>
                    <a:pt x="4025" y="1568"/>
                  </a:cubicBezTo>
                  <a:cubicBezTo>
                    <a:pt x="4025" y="485"/>
                    <a:pt x="4025" y="485"/>
                    <a:pt x="4025" y="485"/>
                  </a:cubicBezTo>
                  <a:cubicBezTo>
                    <a:pt x="4025" y="217"/>
                    <a:pt x="3808" y="0"/>
                    <a:pt x="3540" y="0"/>
                  </a:cubicBezTo>
                  <a:close/>
                  <a:moveTo>
                    <a:pt x="1625" y="1383"/>
                  </a:moveTo>
                  <a:cubicBezTo>
                    <a:pt x="557" y="1383"/>
                    <a:pt x="557" y="1383"/>
                    <a:pt x="557" y="1383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194" y="299"/>
                    <a:pt x="1194" y="299"/>
                    <a:pt x="1194" y="299"/>
                  </a:cubicBezTo>
                  <a:cubicBezTo>
                    <a:pt x="1446" y="932"/>
                    <a:pt x="1446" y="932"/>
                    <a:pt x="1446" y="932"/>
                  </a:cubicBezTo>
                  <a:cubicBezTo>
                    <a:pt x="1369" y="957"/>
                    <a:pt x="1314" y="1031"/>
                    <a:pt x="1317" y="1116"/>
                  </a:cubicBezTo>
                  <a:cubicBezTo>
                    <a:pt x="1320" y="1219"/>
                    <a:pt x="1407" y="1300"/>
                    <a:pt x="1510" y="1296"/>
                  </a:cubicBezTo>
                  <a:cubicBezTo>
                    <a:pt x="1590" y="1295"/>
                    <a:pt x="1590" y="1295"/>
                    <a:pt x="1590" y="1295"/>
                  </a:cubicBezTo>
                  <a:lnTo>
                    <a:pt x="1625" y="13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0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9" name="Rectangle 69">
            <a:extLst>
              <a:ext uri="{FF2B5EF4-FFF2-40B4-BE49-F238E27FC236}">
                <a16:creationId xmlns:a16="http://schemas.microsoft.com/office/drawing/2014/main" id="{16A81A7C-BDE9-4469-9C30-03423A28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96" y="2208945"/>
            <a:ext cx="3166019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データカタログ横断検索サービスによる契約対象データ確認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書類 22">
            <a:extLst>
              <a:ext uri="{FF2B5EF4-FFF2-40B4-BE49-F238E27FC236}">
                <a16:creationId xmlns:a16="http://schemas.microsoft.com/office/drawing/2014/main" id="{4FC545F3-C02B-458E-8CD8-5A33E1C86A4F}"/>
              </a:ext>
            </a:extLst>
          </p:cNvPr>
          <p:cNvSpPr/>
          <p:nvPr/>
        </p:nvSpPr>
        <p:spPr>
          <a:xfrm>
            <a:off x="8391452" y="2287871"/>
            <a:ext cx="447583" cy="366059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D9CCB44-2F42-4859-9CB2-5CBB46B9A965}"/>
              </a:ext>
            </a:extLst>
          </p:cNvPr>
          <p:cNvSpPr/>
          <p:nvPr/>
        </p:nvSpPr>
        <p:spPr>
          <a:xfrm>
            <a:off x="1040247" y="2731709"/>
            <a:ext cx="2769003" cy="593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862009D-2896-4DF1-B784-6BBDCE2E1188}"/>
              </a:ext>
            </a:extLst>
          </p:cNvPr>
          <p:cNvSpPr/>
          <p:nvPr/>
        </p:nvSpPr>
        <p:spPr>
          <a:xfrm>
            <a:off x="8418153" y="2731709"/>
            <a:ext cx="2769003" cy="593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契約交渉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C2FCF2B-537C-402D-8806-3E8BA9B79EA9}"/>
              </a:ext>
            </a:extLst>
          </p:cNvPr>
          <p:cNvSpPr/>
          <p:nvPr/>
        </p:nvSpPr>
        <p:spPr>
          <a:xfrm>
            <a:off x="1040246" y="3356992"/>
            <a:ext cx="2769003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DBF2733-3D69-4BDB-9DF0-7CBF559F81BB}"/>
              </a:ext>
            </a:extLst>
          </p:cNvPr>
          <p:cNvSpPr/>
          <p:nvPr/>
        </p:nvSpPr>
        <p:spPr>
          <a:xfrm>
            <a:off x="8418154" y="3356992"/>
            <a:ext cx="2769003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契約締結・認可登録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54F2BBA-0398-4BAF-BAA3-5615EFD1A753}"/>
              </a:ext>
            </a:extLst>
          </p:cNvPr>
          <p:cNvSpPr/>
          <p:nvPr/>
        </p:nvSpPr>
        <p:spPr>
          <a:xfrm>
            <a:off x="1040247" y="4258639"/>
            <a:ext cx="2769003" cy="8927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ja-JP" altLang="en-US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0B1BCD-7607-439F-974C-A703009D1388}"/>
              </a:ext>
            </a:extLst>
          </p:cNvPr>
          <p:cNvSpPr/>
          <p:nvPr/>
        </p:nvSpPr>
        <p:spPr>
          <a:xfrm>
            <a:off x="8418154" y="4252961"/>
            <a:ext cx="2769003" cy="609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0" lang="ja-JP" altLang="en-US" sz="1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</a:t>
            </a:r>
            <a:endParaRPr kumimoji="0" lang="en-US" altLang="ja-JP" sz="1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3E13349-A0A9-4259-9A44-F5A2CF345D47}"/>
              </a:ext>
            </a:extLst>
          </p:cNvPr>
          <p:cNvCxnSpPr>
            <a:cxnSpLocks/>
          </p:cNvCxnSpPr>
          <p:nvPr/>
        </p:nvCxnSpPr>
        <p:spPr>
          <a:xfrm>
            <a:off x="3809250" y="2813249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9">
            <a:extLst>
              <a:ext uri="{FF2B5EF4-FFF2-40B4-BE49-F238E27FC236}">
                <a16:creationId xmlns:a16="http://schemas.microsoft.com/office/drawing/2014/main" id="{E20FF003-DF4A-43E0-9DF7-61581550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35" y="2631828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契約要求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E8EC9AA-7CE9-419E-99C0-A8738F580F0B}"/>
              </a:ext>
            </a:extLst>
          </p:cNvPr>
          <p:cNvCxnSpPr>
            <a:cxnSpLocks/>
          </p:cNvCxnSpPr>
          <p:nvPr/>
        </p:nvCxnSpPr>
        <p:spPr>
          <a:xfrm>
            <a:off x="3809250" y="3264026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9">
            <a:extLst>
              <a:ext uri="{FF2B5EF4-FFF2-40B4-BE49-F238E27FC236}">
                <a16:creationId xmlns:a16="http://schemas.microsoft.com/office/drawing/2014/main" id="{BA0BDE6B-670B-443C-8561-01478840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726" y="3068960"/>
            <a:ext cx="1885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契約合意（利用条件確定）</a:t>
            </a:r>
            <a:endParaRPr kumimoji="0" lang="zh-TW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Rectangle 69">
            <a:extLst>
              <a:ext uri="{FF2B5EF4-FFF2-40B4-BE49-F238E27FC236}">
                <a16:creationId xmlns:a16="http://schemas.microsoft.com/office/drawing/2014/main" id="{D7FF5588-58CB-40C4-A490-B9B64704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34" y="3424644"/>
            <a:ext cx="286731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契約書作成調整・押印、契約情報保管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アクセス権設定等では行わない場合もある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C145CB4-EDCF-400C-8B0E-F646B6AC91FB}"/>
              </a:ext>
            </a:extLst>
          </p:cNvPr>
          <p:cNvSpPr/>
          <p:nvPr/>
        </p:nvSpPr>
        <p:spPr>
          <a:xfrm>
            <a:off x="1125372" y="363504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692AAF3-F752-49A6-9CD5-A9AB84DC9A38}"/>
              </a:ext>
            </a:extLst>
          </p:cNvPr>
          <p:cNvSpPr/>
          <p:nvPr/>
        </p:nvSpPr>
        <p:spPr>
          <a:xfrm>
            <a:off x="8546545" y="363422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契約書作成調整・押印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A404A20-04F5-496A-B8D5-67A326D812CF}"/>
              </a:ext>
            </a:extLst>
          </p:cNvPr>
          <p:cNvSpPr/>
          <p:nvPr/>
        </p:nvSpPr>
        <p:spPr>
          <a:xfrm>
            <a:off x="8546545" y="393080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契約に基づく認可情報登録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C1BD892-4881-433C-A96E-3ADA7F03DE00}"/>
              </a:ext>
            </a:extLst>
          </p:cNvPr>
          <p:cNvCxnSpPr>
            <a:cxnSpLocks/>
          </p:cNvCxnSpPr>
          <p:nvPr/>
        </p:nvCxnSpPr>
        <p:spPr>
          <a:xfrm>
            <a:off x="3809250" y="5003090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9">
            <a:extLst>
              <a:ext uri="{FF2B5EF4-FFF2-40B4-BE49-F238E27FC236}">
                <a16:creationId xmlns:a16="http://schemas.microsoft.com/office/drawing/2014/main" id="{3F851F44-49C6-47AC-B943-6F7B528F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929" y="4797152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データ提供</a:t>
            </a:r>
            <a:endParaRPr kumimoji="0" lang="zh-TW" altLang="en-US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17FD363F-C4FA-4120-81E9-C8914E3A2E14}"/>
              </a:ext>
            </a:extLst>
          </p:cNvPr>
          <p:cNvSpPr/>
          <p:nvPr/>
        </p:nvSpPr>
        <p:spPr>
          <a:xfrm>
            <a:off x="8546545" y="6099282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履行記録管理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DD581D52-E884-4B7F-8F60-A54FDB6B79AC}"/>
              </a:ext>
            </a:extLst>
          </p:cNvPr>
          <p:cNvCxnSpPr>
            <a:cxnSpLocks/>
          </p:cNvCxnSpPr>
          <p:nvPr/>
        </p:nvCxnSpPr>
        <p:spPr>
          <a:xfrm>
            <a:off x="3809250" y="6531688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9">
            <a:extLst>
              <a:ext uri="{FF2B5EF4-FFF2-40B4-BE49-F238E27FC236}">
                <a16:creationId xmlns:a16="http://schemas.microsoft.com/office/drawing/2014/main" id="{510066D1-F0D0-4A53-A4CE-5B943B9A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112" y="6357866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対価支払い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データ取得・利用時支払いの場合</a:t>
            </a:r>
            <a:r>
              <a:rPr kumimoji="0"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zh-TW" altLang="en-US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9459537-D99D-49F7-966D-CEBC316848C9}"/>
              </a:ext>
            </a:extLst>
          </p:cNvPr>
          <p:cNvSpPr/>
          <p:nvPr/>
        </p:nvSpPr>
        <p:spPr>
          <a:xfrm>
            <a:off x="8546545" y="301598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の提示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875F58A-2231-4C31-BE73-829F8734BC78}"/>
              </a:ext>
            </a:extLst>
          </p:cNvPr>
          <p:cNvSpPr/>
          <p:nvPr/>
        </p:nvSpPr>
        <p:spPr>
          <a:xfrm>
            <a:off x="1125373" y="3015980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契約条件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データ利用条件等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の確認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28D0507-E5A6-47AA-8A0A-A12AEEF032B5}"/>
              </a:ext>
            </a:extLst>
          </p:cNvPr>
          <p:cNvSpPr/>
          <p:nvPr/>
        </p:nvSpPr>
        <p:spPr>
          <a:xfrm>
            <a:off x="1125373" y="5511457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サービス開発・運用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3C22556-0FA2-4601-8B5A-6293500364B8}"/>
              </a:ext>
            </a:extLst>
          </p:cNvPr>
          <p:cNvSpPr/>
          <p:nvPr/>
        </p:nvSpPr>
        <p:spPr>
          <a:xfrm>
            <a:off x="8546545" y="5151417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認可確認に基づいたデータ提供</a:t>
            </a:r>
            <a:endParaRPr kumimoji="0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1BA988C-E6AB-45A9-9C57-882280E867EE}"/>
              </a:ext>
            </a:extLst>
          </p:cNvPr>
          <p:cNvSpPr/>
          <p:nvPr/>
        </p:nvSpPr>
        <p:spPr>
          <a:xfrm>
            <a:off x="1125373" y="486338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データ取得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961ECD6-1B48-4B3C-B24D-3F62CA935B89}"/>
              </a:ext>
            </a:extLst>
          </p:cNvPr>
          <p:cNvSpPr/>
          <p:nvPr/>
        </p:nvSpPr>
        <p:spPr>
          <a:xfrm>
            <a:off x="1125373" y="609928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履行記録管理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来歴管理</a:t>
            </a:r>
            <a:r>
              <a:rPr kumimoji="0" lang="en-US" altLang="ja-JP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B6D19D9-F813-422D-913E-AC673BA34064}"/>
              </a:ext>
            </a:extLst>
          </p:cNvPr>
          <p:cNvSpPr/>
          <p:nvPr/>
        </p:nvSpPr>
        <p:spPr>
          <a:xfrm>
            <a:off x="1125373" y="644756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支払処理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7BE15A1-5A37-40B4-820B-94F329A0B0C8}"/>
              </a:ext>
            </a:extLst>
          </p:cNvPr>
          <p:cNvSpPr/>
          <p:nvPr/>
        </p:nvSpPr>
        <p:spPr>
          <a:xfrm>
            <a:off x="8546545" y="6447561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請求／入金処理</a:t>
            </a:r>
            <a:endParaRPr kumimoji="0" lang="en-US" altLang="ja-JP" sz="10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6D994C6B-4201-428B-B917-0359E2C2E447}"/>
              </a:ext>
            </a:extLst>
          </p:cNvPr>
          <p:cNvSpPr/>
          <p:nvPr/>
        </p:nvSpPr>
        <p:spPr>
          <a:xfrm rot="5400000">
            <a:off x="11213619" y="1960231"/>
            <a:ext cx="812285" cy="617772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8C9F918-DB61-44CE-AB38-6AC0543E9F19}"/>
              </a:ext>
            </a:extLst>
          </p:cNvPr>
          <p:cNvSpPr/>
          <p:nvPr/>
        </p:nvSpPr>
        <p:spPr>
          <a:xfrm rot="5400000">
            <a:off x="140215" y="1970687"/>
            <a:ext cx="791373" cy="617772"/>
          </a:xfrm>
          <a:prstGeom prst="homePlate">
            <a:avLst>
              <a:gd name="adj" fmla="val 196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企画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矢印: 五方向 68">
            <a:extLst>
              <a:ext uri="{FF2B5EF4-FFF2-40B4-BE49-F238E27FC236}">
                <a16:creationId xmlns:a16="http://schemas.microsoft.com/office/drawing/2014/main" id="{F2A79EB6-1D29-47DF-9598-7D721AE3D833}"/>
              </a:ext>
            </a:extLst>
          </p:cNvPr>
          <p:cNvSpPr/>
          <p:nvPr/>
        </p:nvSpPr>
        <p:spPr>
          <a:xfrm rot="5400000">
            <a:off x="-205852" y="3170351"/>
            <a:ext cx="1489282" cy="612000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8F4851F-AFE7-49A0-9FE2-DF4BCC24674E}"/>
              </a:ext>
            </a:extLst>
          </p:cNvPr>
          <p:cNvSpPr/>
          <p:nvPr/>
        </p:nvSpPr>
        <p:spPr>
          <a:xfrm rot="5400000">
            <a:off x="-241931" y="4729798"/>
            <a:ext cx="15556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1C8FC772-E69C-40CA-971A-5355BBBD94BD}"/>
              </a:ext>
            </a:extLst>
          </p:cNvPr>
          <p:cNvSpPr/>
          <p:nvPr/>
        </p:nvSpPr>
        <p:spPr>
          <a:xfrm rot="5400000">
            <a:off x="268670" y="5810906"/>
            <a:ext cx="5344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AF8A73CC-2543-438C-8792-FCF4E335C187}"/>
              </a:ext>
            </a:extLst>
          </p:cNvPr>
          <p:cNvSpPr/>
          <p:nvPr/>
        </p:nvSpPr>
        <p:spPr>
          <a:xfrm rot="5400000">
            <a:off x="10878006" y="3170351"/>
            <a:ext cx="1489282" cy="612000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5BE8BB7-DC1E-4E5D-AF14-DE565DB35FD9}"/>
              </a:ext>
            </a:extLst>
          </p:cNvPr>
          <p:cNvSpPr/>
          <p:nvPr/>
        </p:nvSpPr>
        <p:spPr>
          <a:xfrm rot="5400000">
            <a:off x="10837985" y="4725853"/>
            <a:ext cx="1563551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</a:p>
        </p:txBody>
      </p:sp>
      <p:sp>
        <p:nvSpPr>
          <p:cNvPr id="74" name="矢印: 五方向 73">
            <a:extLst>
              <a:ext uri="{FF2B5EF4-FFF2-40B4-BE49-F238E27FC236}">
                <a16:creationId xmlns:a16="http://schemas.microsoft.com/office/drawing/2014/main" id="{854F8C11-3893-4961-B866-7A116E6A2B17}"/>
              </a:ext>
            </a:extLst>
          </p:cNvPr>
          <p:cNvSpPr/>
          <p:nvPr/>
        </p:nvSpPr>
        <p:spPr>
          <a:xfrm rot="5400000">
            <a:off x="11352529" y="5810906"/>
            <a:ext cx="534466" cy="617772"/>
          </a:xfrm>
          <a:prstGeom prst="homePlate">
            <a:avLst>
              <a:gd name="adj" fmla="val 12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来歴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1EB99E-3A92-4D32-9E53-F117C64B5327}"/>
              </a:ext>
            </a:extLst>
          </p:cNvPr>
          <p:cNvSpPr txBox="1"/>
          <p:nvPr/>
        </p:nvSpPr>
        <p:spPr>
          <a:xfrm>
            <a:off x="8391452" y="2260391"/>
            <a:ext cx="53090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カタログ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46C53A4-AA51-4B10-A64B-C6FFC6210A3A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8AEA2CE-157C-4C6F-AA0E-4EA518F1A877}"/>
              </a:ext>
            </a:extLst>
          </p:cNvPr>
          <p:cNvCxnSpPr>
            <a:cxnSpLocks/>
          </p:cNvCxnSpPr>
          <p:nvPr/>
        </p:nvCxnSpPr>
        <p:spPr>
          <a:xfrm>
            <a:off x="3809250" y="4075143"/>
            <a:ext cx="460890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9">
            <a:extLst>
              <a:ext uri="{FF2B5EF4-FFF2-40B4-BE49-F238E27FC236}">
                <a16:creationId xmlns:a16="http://schemas.microsoft.com/office/drawing/2014/main" id="{4F945BF9-2650-607A-E341-FD53008A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574" y="3871193"/>
            <a:ext cx="2867316" cy="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データアクセス情報の提供</a:t>
            </a:r>
            <a:endParaRPr kumimoji="0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9C0C8B8-DA93-B9C9-B010-E570F2DC67BE}"/>
              </a:ext>
            </a:extLst>
          </p:cNvPr>
          <p:cNvSpPr/>
          <p:nvPr/>
        </p:nvSpPr>
        <p:spPr>
          <a:xfrm>
            <a:off x="1118813" y="3950203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データアクセス情報の受領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EBA2F33-53FA-CA86-1FBF-CCD2B9D5F0D5}"/>
              </a:ext>
            </a:extLst>
          </p:cNvPr>
          <p:cNvSpPr/>
          <p:nvPr/>
        </p:nvSpPr>
        <p:spPr>
          <a:xfrm>
            <a:off x="8546545" y="4565785"/>
            <a:ext cx="2541063" cy="22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提供依頼データの認可確認</a:t>
            </a:r>
            <a:endParaRPr kumimoji="0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063C8218-BAFD-32DB-DD48-B51A8A1EAE5E}"/>
              </a:ext>
            </a:extLst>
          </p:cNvPr>
          <p:cNvSpPr/>
          <p:nvPr/>
        </p:nvSpPr>
        <p:spPr>
          <a:xfrm>
            <a:off x="3755509" y="2393733"/>
            <a:ext cx="4643938" cy="179213"/>
          </a:xfrm>
          <a:custGeom>
            <a:avLst/>
            <a:gdLst>
              <a:gd name="connsiteX0" fmla="*/ 0 w 4591462"/>
              <a:gd name="connsiteY0" fmla="*/ 0 h 243191"/>
              <a:gd name="connsiteX1" fmla="*/ 4591455 w 4591462"/>
              <a:gd name="connsiteY1" fmla="*/ 116732 h 243191"/>
              <a:gd name="connsiteX2" fmla="*/ 29183 w 4591462"/>
              <a:gd name="connsiteY2" fmla="*/ 243191 h 243191"/>
              <a:gd name="connsiteX0" fmla="*/ 0 w 4601141"/>
              <a:gd name="connsiteY0" fmla="*/ 0 h 243191"/>
              <a:gd name="connsiteX1" fmla="*/ 4601134 w 4601141"/>
              <a:gd name="connsiteY1" fmla="*/ 126298 h 243191"/>
              <a:gd name="connsiteX2" fmla="*/ 29183 w 4601141"/>
              <a:gd name="connsiteY2" fmla="*/ 243191 h 243191"/>
              <a:gd name="connsiteX0" fmla="*/ 77277 w 4678418"/>
              <a:gd name="connsiteY0" fmla="*/ 0 h 271888"/>
              <a:gd name="connsiteX1" fmla="*/ 4678411 w 4678418"/>
              <a:gd name="connsiteY1" fmla="*/ 126298 h 271888"/>
              <a:gd name="connsiteX2" fmla="*/ 0 w 4678418"/>
              <a:gd name="connsiteY2" fmla="*/ 271888 h 271888"/>
              <a:gd name="connsiteX0" fmla="*/ 77277 w 4678415"/>
              <a:gd name="connsiteY0" fmla="*/ 0 h 271888"/>
              <a:gd name="connsiteX1" fmla="*/ 4678411 w 4678415"/>
              <a:gd name="connsiteY1" fmla="*/ 126298 h 271888"/>
              <a:gd name="connsiteX2" fmla="*/ 0 w 4678415"/>
              <a:gd name="connsiteY2" fmla="*/ 271888 h 271888"/>
              <a:gd name="connsiteX0" fmla="*/ 77277 w 4678415"/>
              <a:gd name="connsiteY0" fmla="*/ 0 h 285619"/>
              <a:gd name="connsiteX1" fmla="*/ 4678411 w 4678415"/>
              <a:gd name="connsiteY1" fmla="*/ 126298 h 285619"/>
              <a:gd name="connsiteX2" fmla="*/ 0 w 4678415"/>
              <a:gd name="connsiteY2" fmla="*/ 271888 h 285619"/>
              <a:gd name="connsiteX0" fmla="*/ 77277 w 4678641"/>
              <a:gd name="connsiteY0" fmla="*/ 0 h 271888"/>
              <a:gd name="connsiteX1" fmla="*/ 4678411 w 4678641"/>
              <a:gd name="connsiteY1" fmla="*/ 126298 h 271888"/>
              <a:gd name="connsiteX2" fmla="*/ 0 w 4678641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23149 h 295037"/>
              <a:gd name="connsiteX1" fmla="*/ 4601134 w 4601743"/>
              <a:gd name="connsiteY1" fmla="*/ 149447 h 295037"/>
              <a:gd name="connsiteX2" fmla="*/ 19505 w 4601743"/>
              <a:gd name="connsiteY2" fmla="*/ 295037 h 295037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743"/>
              <a:gd name="connsiteY0" fmla="*/ 0 h 271888"/>
              <a:gd name="connsiteX1" fmla="*/ 4601134 w 4601743"/>
              <a:gd name="connsiteY1" fmla="*/ 126298 h 271888"/>
              <a:gd name="connsiteX2" fmla="*/ 19505 w 4601743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0 w 4601134"/>
              <a:gd name="connsiteY0" fmla="*/ 0 h 271888"/>
              <a:gd name="connsiteX1" fmla="*/ 4601134 w 4601134"/>
              <a:gd name="connsiteY1" fmla="*/ 126298 h 271888"/>
              <a:gd name="connsiteX2" fmla="*/ 19505 w 4601134"/>
              <a:gd name="connsiteY2" fmla="*/ 271888 h 271888"/>
              <a:gd name="connsiteX0" fmla="*/ 28886 w 4630020"/>
              <a:gd name="connsiteY0" fmla="*/ 0 h 271888"/>
              <a:gd name="connsiteX1" fmla="*/ 4630020 w 4630020"/>
              <a:gd name="connsiteY1" fmla="*/ 126298 h 271888"/>
              <a:gd name="connsiteX2" fmla="*/ 0 w 4630020"/>
              <a:gd name="connsiteY2" fmla="*/ 271888 h 271888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4661 h 191326"/>
              <a:gd name="connsiteX1" fmla="*/ 4649524 w 4649524"/>
              <a:gd name="connsiteY1" fmla="*/ 45736 h 191326"/>
              <a:gd name="connsiteX2" fmla="*/ 19504 w 4649524"/>
              <a:gd name="connsiteY2" fmla="*/ 191326 h 191326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0 h 166665"/>
              <a:gd name="connsiteX1" fmla="*/ 4649524 w 4649524"/>
              <a:gd name="connsiteY1" fmla="*/ 21075 h 166665"/>
              <a:gd name="connsiteX2" fmla="*/ 19504 w 4649524"/>
              <a:gd name="connsiteY2" fmla="*/ 166665 h 166665"/>
              <a:gd name="connsiteX0" fmla="*/ 0 w 4649524"/>
              <a:gd name="connsiteY0" fmla="*/ 20470 h 187135"/>
              <a:gd name="connsiteX1" fmla="*/ 4649524 w 4649524"/>
              <a:gd name="connsiteY1" fmla="*/ 41545 h 187135"/>
              <a:gd name="connsiteX2" fmla="*/ 19504 w 4649524"/>
              <a:gd name="connsiteY2" fmla="*/ 187135 h 187135"/>
              <a:gd name="connsiteX0" fmla="*/ 0 w 4630168"/>
              <a:gd name="connsiteY0" fmla="*/ 0 h 204927"/>
              <a:gd name="connsiteX1" fmla="*/ 4630168 w 4630168"/>
              <a:gd name="connsiteY1" fmla="*/ 59337 h 204927"/>
              <a:gd name="connsiteX2" fmla="*/ 148 w 4630168"/>
              <a:gd name="connsiteY2" fmla="*/ 204927 h 204927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176230"/>
              <a:gd name="connsiteX1" fmla="*/ 4630168 w 4630168"/>
              <a:gd name="connsiteY1" fmla="*/ 30640 h 176230"/>
              <a:gd name="connsiteX2" fmla="*/ 148 w 4630168"/>
              <a:gd name="connsiteY2" fmla="*/ 176230 h 176230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0 w 4630168"/>
              <a:gd name="connsiteY0" fmla="*/ 0 h 252755"/>
              <a:gd name="connsiteX1" fmla="*/ 4630168 w 4630168"/>
              <a:gd name="connsiteY1" fmla="*/ 107165 h 252755"/>
              <a:gd name="connsiteX2" fmla="*/ 148 w 4630168"/>
              <a:gd name="connsiteY2" fmla="*/ 252755 h 252755"/>
              <a:gd name="connsiteX0" fmla="*/ 9531 w 4630020"/>
              <a:gd name="connsiteY0" fmla="*/ 0 h 185795"/>
              <a:gd name="connsiteX1" fmla="*/ 4630020 w 4630020"/>
              <a:gd name="connsiteY1" fmla="*/ 40205 h 185795"/>
              <a:gd name="connsiteX2" fmla="*/ 0 w 4630020"/>
              <a:gd name="connsiteY2" fmla="*/ 185795 h 185795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9531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48245 w 4630020"/>
              <a:gd name="connsiteY0" fmla="*/ 0 h 224057"/>
              <a:gd name="connsiteX1" fmla="*/ 4630020 w 4630020"/>
              <a:gd name="connsiteY1" fmla="*/ 78467 h 224057"/>
              <a:gd name="connsiteX2" fmla="*/ 0 w 4630020"/>
              <a:gd name="connsiteY2" fmla="*/ 224057 h 224057"/>
              <a:gd name="connsiteX0" fmla="*/ 0 w 4581775"/>
              <a:gd name="connsiteY0" fmla="*/ 0 h 224057"/>
              <a:gd name="connsiteX1" fmla="*/ 4581775 w 4581775"/>
              <a:gd name="connsiteY1" fmla="*/ 78467 h 224057"/>
              <a:gd name="connsiteX2" fmla="*/ 77571 w 4581775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224057"/>
              <a:gd name="connsiteX1" fmla="*/ 4620342 w 4620342"/>
              <a:gd name="connsiteY1" fmla="*/ 78467 h 224057"/>
              <a:gd name="connsiteX2" fmla="*/ 0 w 4620342"/>
              <a:gd name="connsiteY2" fmla="*/ 224057 h 224057"/>
              <a:gd name="connsiteX0" fmla="*/ 38567 w 4620342"/>
              <a:gd name="connsiteY0" fmla="*/ 0 h 176229"/>
              <a:gd name="connsiteX1" fmla="*/ 4620342 w 4620342"/>
              <a:gd name="connsiteY1" fmla="*/ 78467 h 176229"/>
              <a:gd name="connsiteX2" fmla="*/ 0 w 4620342"/>
              <a:gd name="connsiteY2" fmla="*/ 176229 h 17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0342" h="176229">
                <a:moveTo>
                  <a:pt x="38567" y="0"/>
                </a:moveTo>
                <a:cubicBezTo>
                  <a:pt x="1578730" y="26156"/>
                  <a:pt x="4464170" y="23615"/>
                  <a:pt x="4620342" y="78467"/>
                </a:cubicBezTo>
                <a:cubicBezTo>
                  <a:pt x="4470354" y="176392"/>
                  <a:pt x="4654736" y="123700"/>
                  <a:pt x="0" y="176229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7F76C64A-0CEE-A6EE-B561-7817A1616679}"/>
              </a:ext>
            </a:extLst>
          </p:cNvPr>
          <p:cNvGrpSpPr/>
          <p:nvPr/>
        </p:nvGrpSpPr>
        <p:grpSpPr>
          <a:xfrm>
            <a:off x="3531654" y="1776068"/>
            <a:ext cx="5030774" cy="331357"/>
            <a:chOff x="3642517" y="1787629"/>
            <a:chExt cx="5030774" cy="331357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C1550A0E-7242-63B1-1FEC-361C57A61BF5}"/>
                </a:ext>
              </a:extLst>
            </p:cNvPr>
            <p:cNvSpPr/>
            <p:nvPr/>
          </p:nvSpPr>
          <p:spPr>
            <a:xfrm>
              <a:off x="3723093" y="1787629"/>
              <a:ext cx="4950198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8A7D1F1C-6912-BDEB-EA47-7F54262B2D53}"/>
                </a:ext>
              </a:extLst>
            </p:cNvPr>
            <p:cNvSpPr/>
            <p:nvPr/>
          </p:nvSpPr>
          <p:spPr>
            <a:xfrm>
              <a:off x="5293622" y="1851895"/>
              <a:ext cx="1969332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と外部サービスが連携して行う業務</a:t>
              </a: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E0FF010-8AEA-264A-7A0C-3E93D0EF5F14}"/>
                </a:ext>
              </a:extLst>
            </p:cNvPr>
            <p:cNvSpPr/>
            <p:nvPr/>
          </p:nvSpPr>
          <p:spPr>
            <a:xfrm>
              <a:off x="4074565" y="1851912"/>
              <a:ext cx="1152128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内で行う業務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4F7B7ED-EA24-25C6-D5E7-81B2B2F1D818}"/>
                </a:ext>
              </a:extLst>
            </p:cNvPr>
            <p:cNvSpPr txBox="1"/>
            <p:nvPr/>
          </p:nvSpPr>
          <p:spPr>
            <a:xfrm>
              <a:off x="3642517" y="1836524"/>
              <a:ext cx="4924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C07B2B1-AED5-01B8-5726-3F16C5DA44B9}"/>
                </a:ext>
              </a:extLst>
            </p:cNvPr>
            <p:cNvSpPr/>
            <p:nvPr/>
          </p:nvSpPr>
          <p:spPr>
            <a:xfrm>
              <a:off x="7333304" y="1850698"/>
              <a:ext cx="1252995" cy="2154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CADDE</a:t>
              </a:r>
              <a:r>
                <a:rPr lang="ja-JP" altLang="en-US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とは別で行う業務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80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F8F6A8-0159-4E1E-8E36-E7B80E84D945}"/>
              </a:ext>
            </a:extLst>
          </p:cNvPr>
          <p:cNvSpPr/>
          <p:nvPr/>
        </p:nvSpPr>
        <p:spPr>
          <a:xfrm>
            <a:off x="227013" y="675928"/>
            <a:ext cx="11724494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CADDE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では、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３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パターンのデータ</a:t>
            </a: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を連携対象としている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連携対象となるデータによって、契約・認可に係る業務の必要性が異なる。</a:t>
            </a:r>
            <a:endParaRPr lang="en-US" altLang="ja-JP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契約・認可に係る業務は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取引市場を利用しない場合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」及び「限定提供データ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取引市場を利用する場合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</a:t>
            </a:r>
            <a:b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データ連携時に必要。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56FAE00-5FB5-7668-F4AE-5B011B9C6677}"/>
              </a:ext>
            </a:extLst>
          </p:cNvPr>
          <p:cNvSpPr/>
          <p:nvPr/>
        </p:nvSpPr>
        <p:spPr>
          <a:xfrm>
            <a:off x="192118" y="220578"/>
            <a:ext cx="4679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1.5. CADDE</a:t>
            </a:r>
            <a:r>
              <a:rPr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におけるデータ連携対象</a:t>
            </a:r>
            <a:endParaRPr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B170FF7-9DE6-F512-A9CB-728B2F1578A5}"/>
              </a:ext>
            </a:extLst>
          </p:cNvPr>
          <p:cNvSpPr/>
          <p:nvPr/>
        </p:nvSpPr>
        <p:spPr>
          <a:xfrm>
            <a:off x="192118" y="-5898"/>
            <a:ext cx="6541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 SIP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分野間データ連携基盤と契約・認可に係る業務の概要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BC8036E-A688-B85A-3E97-24F2E440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3428"/>
              </p:ext>
            </p:extLst>
          </p:nvPr>
        </p:nvGraphicFramePr>
        <p:xfrm>
          <a:off x="240769" y="2204864"/>
          <a:ext cx="11710738" cy="4400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6212">
                  <a:extLst>
                    <a:ext uri="{9D8B030D-6E8A-4147-A177-3AD203B41FA5}">
                      <a16:colId xmlns:a16="http://schemas.microsoft.com/office/drawing/2014/main" val="2608219402"/>
                    </a:ext>
                  </a:extLst>
                </a:gridCol>
                <a:gridCol w="5474954">
                  <a:extLst>
                    <a:ext uri="{9D8B030D-6E8A-4147-A177-3AD203B41FA5}">
                      <a16:colId xmlns:a16="http://schemas.microsoft.com/office/drawing/2014/main" val="4206595845"/>
                    </a:ext>
                  </a:extLst>
                </a:gridCol>
                <a:gridCol w="1469786">
                  <a:extLst>
                    <a:ext uri="{9D8B030D-6E8A-4147-A177-3AD203B41FA5}">
                      <a16:colId xmlns:a16="http://schemas.microsoft.com/office/drawing/2014/main" val="559859719"/>
                    </a:ext>
                  </a:extLst>
                </a:gridCol>
                <a:gridCol w="1469786">
                  <a:extLst>
                    <a:ext uri="{9D8B030D-6E8A-4147-A177-3AD203B41FA5}">
                      <a16:colId xmlns:a16="http://schemas.microsoft.com/office/drawing/2014/main" val="2111061563"/>
                    </a:ext>
                  </a:extLst>
                </a:gridCol>
              </a:tblGrid>
              <a:tr h="5866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契約に係る業務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認可に係る業務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21094"/>
                  </a:ext>
                </a:extLst>
              </a:tr>
              <a:tr h="11924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オープンデータ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許可された範囲内で誰でも自由に利用できるよう公開されたデータであり、データ利用者とデータ提供者の間で契約は不要。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4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24621"/>
                  </a:ext>
                </a:extLst>
              </a:tr>
              <a:tr h="1162663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取引市場を利用しない場合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データ利用者とデータ提供者の間で、契約書を交わすような契約は行わず、データ利用者がデータ提供者からデータの利用許諾を貰った上で利用するデータ。ただし、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外部で契約締結する場合も含む。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データ提供者がデータ利用者に直接認可を出す。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12278"/>
                  </a:ext>
                </a:extLst>
              </a:tr>
              <a:tr h="1162663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限定提供データ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</a:p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取引市場を利用する場合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データ利用者がデータ提供者に対して、データ取引市場において契約締結を行った上で利用するデータであり、データの利用はデータ提供者の契約範囲内でのみ利用可能。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85750" marR="0" lvl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データ提供者が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と連携した第三者を通じて、データ利用者に認可を出す。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68955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448737-222B-1949-0071-C07B90454825}"/>
              </a:ext>
            </a:extLst>
          </p:cNvPr>
          <p:cNvGrpSpPr/>
          <p:nvPr/>
        </p:nvGrpSpPr>
        <p:grpSpPr>
          <a:xfrm>
            <a:off x="9574208" y="1835668"/>
            <a:ext cx="2376000" cy="331357"/>
            <a:chOff x="9264352" y="1666068"/>
            <a:chExt cx="2376000" cy="331357"/>
          </a:xfrm>
        </p:grpSpPr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41250A1D-A142-7054-B1D6-B840763D2303}"/>
                </a:ext>
              </a:extLst>
            </p:cNvPr>
            <p:cNvSpPr/>
            <p:nvPr/>
          </p:nvSpPr>
          <p:spPr>
            <a:xfrm>
              <a:off x="9264352" y="1666068"/>
              <a:ext cx="2376000" cy="331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anchor="ctr">
              <a:noAutofit/>
            </a:bodyPr>
            <a:lstStyle/>
            <a:p>
              <a:endParaRPr lang="ja-JP" altLang="en-US" sz="985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FDF7B782-F7F0-4E17-2013-CCC1F7A12F08}"/>
                </a:ext>
              </a:extLst>
            </p:cNvPr>
            <p:cNvSpPr txBox="1"/>
            <p:nvPr/>
          </p:nvSpPr>
          <p:spPr>
            <a:xfrm>
              <a:off x="9347982" y="1702605"/>
              <a:ext cx="492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凡例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8EC268D8-CFBF-C9C9-1365-A10D0AB0DCAD}"/>
                </a:ext>
              </a:extLst>
            </p:cNvPr>
            <p:cNvSpPr txBox="1"/>
            <p:nvPr/>
          </p:nvSpPr>
          <p:spPr>
            <a:xfrm>
              <a:off x="9874092" y="1702605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○：必要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666B164C-3E1A-7A48-4B80-9C8FCF9CD58F}"/>
                </a:ext>
              </a:extLst>
            </p:cNvPr>
            <p:cNvSpPr txBox="1"/>
            <p:nvPr/>
          </p:nvSpPr>
          <p:spPr>
            <a:xfrm>
              <a:off x="10674687" y="1702605"/>
              <a:ext cx="9024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：不要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9C78E3-F44E-A6A9-A864-CECB7C24E2BD}"/>
              </a:ext>
            </a:extLst>
          </p:cNvPr>
          <p:cNvSpPr/>
          <p:nvPr/>
        </p:nvSpPr>
        <p:spPr>
          <a:xfrm>
            <a:off x="10151510" y="39721"/>
            <a:ext cx="1800000" cy="531692"/>
          </a:xfrm>
          <a:prstGeom prst="rect">
            <a:avLst/>
          </a:prstGeom>
          <a:solidFill>
            <a:schemeClr val="accent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対象読者：すべての方</a:t>
            </a:r>
          </a:p>
        </p:txBody>
      </p:sp>
    </p:spTree>
    <p:extLst>
      <p:ext uri="{BB962C8B-B14F-4D97-AF65-F5344CB8AC3E}">
        <p14:creationId xmlns:p14="http://schemas.microsoft.com/office/powerpoint/2010/main" val="3947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/>
      </a:spPr>
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<a:prstTxWarp prst="textNoShape">
          <a:avLst/>
        </a:prstTxWarp>
        <a:noAutofit/>
      </a:bodyPr>
      <a:lstStyle>
        <a:defPPr algn="ctr">
          <a:defRPr kumimoji="1" sz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bg1">
              <a:lumMod val="50000"/>
            </a:schemeClr>
          </a:solidFill>
          <a:prstDash val="solid"/>
          <a:round/>
          <a:headEnd type="none"/>
          <a:tailEnd type="triangl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>
        <a:spAutoFit/>
      </a:bodyPr>
      <a:lstStyle>
        <a:defPPr algn="ctr">
          <a:defRPr sz="1100" b="1" dirty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F74834-2281-4AA5-9FF0-04075D079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0b324-fff8-47f8-93c2-91e47de8b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E195A8-8EC8-4F23-857A-084B6DAFAFD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267ba6c-a005-48ea-bebb-8cc92add7f5f"/>
    <ds:schemaRef ds:uri="b26e8a02-b006-45c4-ada2-e0b59ec14bf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BAEB59-DB01-4E7B-AB9A-8110E0687A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8601</Words>
  <Application>Microsoft Office PowerPoint</Application>
  <PresentationFormat>Widescreen</PresentationFormat>
  <Paragraphs>1357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テーマ</vt:lpstr>
      <vt:lpstr>1_Office テーマ</vt:lpstr>
      <vt:lpstr>PowerPoint Presentation</vt:lpstr>
      <vt:lpstr>PowerPoint Presentation</vt:lpstr>
      <vt:lpstr>目次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2020-02-12T10:32:02Z</dcterms:created>
  <dcterms:modified xsi:type="dcterms:W3CDTF">2023-03-28T09:18:20Z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  <property fmtid="{D5CDD505-2E9C-101B-9397-08002B2CF9AE}" pid="3" name="MediaServiceImageTags">
    <vt:lpwstr/>
  </property>
</Properties>
</file>